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Noto Sans Symbols"/>
      <p:regular r:id="rId39"/>
      <p:bold r:id="rId40"/>
    </p:embeddedFont>
    <p:embeddedFont>
      <p:font typeface="Open Sans Light"/>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49" roundtripDataSignature="AMtx7mgCWOJXcCL8VOeazUoYMq5BtryM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3B2F04-7A46-4726-A9F3-4B12D1460D02}">
  <a:tblStyle styleId="{083B2F04-7A46-4726-A9F3-4B12D1460D02}"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Symbols-bold.fntdata"/><Relationship Id="rId42" Type="http://schemas.openxmlformats.org/officeDocument/2006/relationships/font" Target="fonts/OpenSansLight-bold.fntdata"/><Relationship Id="rId41" Type="http://schemas.openxmlformats.org/officeDocument/2006/relationships/font" Target="fonts/OpenSansLight-regular.fntdata"/><Relationship Id="rId44" Type="http://schemas.openxmlformats.org/officeDocument/2006/relationships/font" Target="fonts/OpenSansLight-boldItalic.fntdata"/><Relationship Id="rId43" Type="http://schemas.openxmlformats.org/officeDocument/2006/relationships/font" Target="fonts/OpenSansLight-italic.fntdata"/><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NotoSansSymbols-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1"/>
          </a:p>
          <a:p>
            <a:pPr indent="0" lvl="0" marL="0" marR="0" rtl="0" algn="l">
              <a:lnSpc>
                <a:spcPct val="100000"/>
              </a:lnSpc>
              <a:spcBef>
                <a:spcPts val="0"/>
              </a:spcBef>
              <a:spcAft>
                <a:spcPts val="0"/>
              </a:spcAft>
              <a:buClr>
                <a:schemeClr val="dk1"/>
              </a:buClr>
              <a:buSzPts val="1200"/>
              <a:buFont typeface="Calibri"/>
              <a:buNone/>
            </a:pPr>
            <a:r>
              <a:rPr b="1" lang="en-GB"/>
              <a:t>Note for facilitator: When debriefing, emphasize the need for flexibility and adaptability in resource management.  Consider whether the participants identified things like working in different time zones, onboarding in a hybrid mode, cultural sensitivity and using a common language in communication.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05" name="Google Shape;205;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2" name="Google Shape;21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0"/>
              </a:spcBef>
              <a:spcAft>
                <a:spcPts val="0"/>
              </a:spcAft>
              <a:buSzPts val="1400"/>
              <a:buNone/>
            </a:pPr>
            <a:r>
              <a:t/>
            </a:r>
            <a:endParaRPr/>
          </a:p>
        </p:txBody>
      </p:sp>
      <p:sp>
        <p:nvSpPr>
          <p:cNvPr id="219" name="Google Shape;21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fd5a3148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0fd5a3148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6" name="Google Shape;226;g30fd5a3148a_2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fd5a3148a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30fd5a3148a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38" name="Google Shape;238;g30fd5a3148a_2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0fd5a3148a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30fd5a3148a_2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47" name="Google Shape;247;g30fd5a3148a_2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1100">
                <a:latin typeface="Arial"/>
                <a:ea typeface="Arial"/>
                <a:cs typeface="Arial"/>
                <a:sym typeface="Arial"/>
              </a:rPr>
              <a:t>Introduction (1minute):</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GB" sz="1100">
                <a:latin typeface="Arial"/>
                <a:ea typeface="Arial"/>
                <a:cs typeface="Arial"/>
                <a:sym typeface="Arial"/>
              </a:rPr>
              <a:t>"We're about to dive into action planning for hybrid work, which is all about finding the best way to connect and collaborate, no matter where we are. To get us warmed up, let's do a quick activity called 'Hybrid Collaboration Connections.'"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GB" sz="1100">
                <a:latin typeface="Arial"/>
                <a:ea typeface="Arial"/>
                <a:cs typeface="Arial"/>
                <a:sym typeface="Arial"/>
              </a:rPr>
              <a:t>"We'll be using a combination of physical and virtual actions to find common ground."</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GB" sz="1100">
                <a:latin typeface="Arial"/>
                <a:ea typeface="Arial"/>
                <a:cs typeface="Arial"/>
                <a:sym typeface="Arial"/>
              </a:rPr>
              <a:t>The Activity (5-7 minutes):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GB" sz="1100">
                <a:latin typeface="Arial"/>
                <a:ea typeface="Arial"/>
                <a:cs typeface="Arial"/>
                <a:sym typeface="Arial"/>
              </a:rPr>
              <a:t>Round 1: "Physical Connection"</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"If you're in the room, stand up. If you're remote, turn your camera on. Now, if you've ever worked from a non-traditional workspace (like a coffee shop, park, or your couch), raise your hand (or use the raise hand function). If you have a pet that has interrupted a meeting, wave. If you have had to mute yourself due to background noise, do a little shimmy."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Ask people to share a quick 1-2 word reply about how they felt during those experiences.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GB" sz="1100">
                <a:latin typeface="Arial"/>
                <a:ea typeface="Arial"/>
                <a:cs typeface="Arial"/>
                <a:sym typeface="Arial"/>
              </a:rPr>
              <a:t>Round 2: "Virtual Connection"</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"Now, let's try some virtual connections. In the chat, type one word that describes your ideal hybrid work setup. Or, use an emoji that represents your favorite remote work tool. Now, if you have used the reaction buttons in a meeting today, give us a thumbs up reaction."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Quickly scan the chat and call out a few interesting responses.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GB" sz="1100">
                <a:latin typeface="Arial"/>
                <a:ea typeface="Arial"/>
                <a:cs typeface="Arial"/>
                <a:sym typeface="Arial"/>
              </a:rPr>
              <a:t>Debrief (1-2 minutes):</a:t>
            </a:r>
            <a:endParaRPr b="1"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GB" sz="1100">
                <a:latin typeface="Arial"/>
                <a:ea typeface="Arial"/>
                <a:cs typeface="Arial"/>
                <a:sym typeface="Arial"/>
              </a:rPr>
              <a:t>What did you notice? How did it feel to connect in these different ways? This shows us how diverse our experiences are, and how important it is to be flexible and inclusive in our hybrid work plans. Let's carry this spirit of connection into our action planning session."</a:t>
            </a:r>
            <a:endParaRPr/>
          </a:p>
          <a:p>
            <a:pPr indent="0" lvl="0" marL="0" rtl="0" algn="l">
              <a:lnSpc>
                <a:spcPct val="100000"/>
              </a:lnSpc>
              <a:spcBef>
                <a:spcPts val="1200"/>
              </a:spcBef>
              <a:spcAft>
                <a:spcPts val="0"/>
              </a:spcAft>
              <a:buSzPts val="1400"/>
              <a:buNone/>
            </a:pPr>
            <a:r>
              <a:t/>
            </a:r>
            <a:endParaRPr/>
          </a:p>
        </p:txBody>
      </p:sp>
      <p:sp>
        <p:nvSpPr>
          <p:cNvPr id="112" name="Google Shape;1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sz="1200"/>
              <a:t>Monitoring and adjusting resource usage in a hybrid work setting is crucial for maximizing productivity, employee satisfaction, and overall business efficiency.</a:t>
            </a:r>
            <a:endParaRPr/>
          </a:p>
          <a:p>
            <a:pPr indent="0" lvl="0" marL="0" rtl="0" algn="l">
              <a:lnSpc>
                <a:spcPct val="100000"/>
              </a:lnSpc>
              <a:spcBef>
                <a:spcPts val="0"/>
              </a:spcBef>
              <a:spcAft>
                <a:spcPts val="0"/>
              </a:spcAft>
              <a:buSzPts val="1400"/>
              <a:buNone/>
            </a:pPr>
            <a:r>
              <a:t/>
            </a:r>
            <a:endParaRPr/>
          </a:p>
        </p:txBody>
      </p:sp>
      <p:sp>
        <p:nvSpPr>
          <p:cNvPr id="263" name="Google Shape;26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4" name="Google Shape;28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296" name="Google Shape;29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03" name="Google Shape;303;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12" name="Google Shape;312;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0fdf9ba9d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0fdf9ba9d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0fdf9ba9dd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48ff9d29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248ff9d2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248ff9d29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3248ff9d29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1200"/>
              </a:spcBef>
              <a:spcAft>
                <a:spcPts val="0"/>
              </a:spcAft>
              <a:buClr>
                <a:srgbClr val="000000"/>
              </a:buClr>
              <a:buSzPts val="1900"/>
              <a:buFont typeface="Arial"/>
              <a:buNone/>
            </a:pPr>
            <a:r>
              <a:rPr b="0" i="0" lang="en-GB" sz="1200" u="none" cap="none" strike="noStrike">
                <a:solidFill>
                  <a:schemeClr val="dk1"/>
                </a:solidFill>
                <a:latin typeface="Arial"/>
                <a:ea typeface="Arial"/>
                <a:cs typeface="Arial"/>
                <a:sym typeface="Arial"/>
              </a:rPr>
              <a:t>This module teaches participants to develop practical action plans for integrating project resources into their everyday hybrid work practices, ensuring that resources are used effectively and team goals are met with the aim of creating actionable, resource-driven plans that help them utilise project resources effectively in their hybrid work routines, enhancing productivity, collaboration, and project success.</a:t>
            </a:r>
            <a:endParaRPr b="0" i="0" sz="1800" u="none" cap="none" strike="noStrike">
              <a:solidFill>
                <a:schemeClr val="dk1"/>
              </a:solidFill>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4701be13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4701be13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5" name="Google Shape;135;g34701be13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1" name="Shape 21"/>
        <p:cNvGrpSpPr/>
        <p:nvPr/>
      </p:nvGrpSpPr>
      <p:grpSpPr>
        <a:xfrm>
          <a:off x="0" y="0"/>
          <a:ext cx="0" cy="0"/>
          <a:chOff x="0" y="0"/>
          <a:chExt cx="0" cy="0"/>
        </a:xfrm>
      </p:grpSpPr>
      <p:sp>
        <p:nvSpPr>
          <p:cNvPr id="22" name="Google Shape;2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4" name="Shape 24"/>
        <p:cNvGrpSpPr/>
        <p:nvPr/>
      </p:nvGrpSpPr>
      <p:grpSpPr>
        <a:xfrm>
          <a:off x="0" y="0"/>
          <a:ext cx="0" cy="0"/>
          <a:chOff x="0" y="0"/>
          <a:chExt cx="0" cy="0"/>
        </a:xfrm>
      </p:grpSpPr>
      <p:sp>
        <p:nvSpPr>
          <p:cNvPr id="25" name="Google Shape;2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9" name="Shape 29"/>
        <p:cNvGrpSpPr/>
        <p:nvPr/>
      </p:nvGrpSpPr>
      <p:grpSpPr>
        <a:xfrm>
          <a:off x="0" y="0"/>
          <a:ext cx="0" cy="0"/>
          <a:chOff x="0" y="0"/>
          <a:chExt cx="0" cy="0"/>
        </a:xfrm>
      </p:grpSpPr>
      <p:sp>
        <p:nvSpPr>
          <p:cNvPr id="30" name="Google Shape;30;p25"/>
          <p:cNvSpPr/>
          <p:nvPr>
            <p:ph idx="2" type="pic"/>
          </p:nvPr>
        </p:nvSpPr>
        <p:spPr>
          <a:xfrm>
            <a:off x="7258050" y="1375423"/>
            <a:ext cx="4310881" cy="1783401"/>
          </a:xfrm>
          <a:prstGeom prst="roundRect">
            <a:avLst>
              <a:gd fmla="val 10303" name="adj"/>
            </a:avLst>
          </a:prstGeom>
          <a:solidFill>
            <a:schemeClr val="lt1"/>
          </a:solidFill>
          <a:ln>
            <a:noFill/>
          </a:ln>
        </p:spPr>
      </p:sp>
      <p:sp>
        <p:nvSpPr>
          <p:cNvPr id="31" name="Google Shape;31;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thedigitalprojectmanager.com/projects/pm-methodology/resource-allocation-methods-in-project-management/" TargetMode="External"/><Relationship Id="rId12"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chisellabs.com/glossary/what-is-resource-allocation/" TargetMode="External"/><Relationship Id="rId4" Type="http://schemas.openxmlformats.org/officeDocument/2006/relationships/hyperlink" Target="https://chisellabs.com/glossary/what-is-resource-allocation/" TargetMode="External"/><Relationship Id="rId9" Type="http://schemas.openxmlformats.org/officeDocument/2006/relationships/hyperlink" Target="https://www.bighand.com/en-us/resources/case-studies/taylor-wessing-optimises-work-allocation-to-support-hybrid-working-and-career-development-with-resource-management/" TargetMode="External"/><Relationship Id="rId5" Type="http://schemas.openxmlformats.org/officeDocument/2006/relationships/hyperlink" Target="https://chisellabs.com/glossary/what-is-resource-allocation/" TargetMode="External"/><Relationship Id="rId6" Type="http://schemas.openxmlformats.org/officeDocument/2006/relationships/hyperlink" Target="https://chisellabs.com/glossary/what-is-resource-allocation/" TargetMode="External"/><Relationship Id="rId7" Type="http://schemas.openxmlformats.org/officeDocument/2006/relationships/hyperlink" Target="https://www.workast.com/blog/why-understanding-resource-allocation-helps-in-hybrid-work-models/" TargetMode="External"/><Relationship Id="rId8" Type="http://schemas.openxmlformats.org/officeDocument/2006/relationships/hyperlink" Target="https://www.workast.com/blog/why-understanding-resource-allocation-helps-in-hybrid-work-mode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1" Type="http://schemas.openxmlformats.org/officeDocument/2006/relationships/hyperlink" Target="https://robinpowered.com/blog/whats-a-modern-hybrid-workplace-strategy" TargetMode="External"/><Relationship Id="rId10" Type="http://schemas.openxmlformats.org/officeDocument/2006/relationships/hyperlink" Target="https://robinpowered.com/blog/whats-a-modern-hybrid-workplace-strategy" TargetMode="External"/><Relationship Id="rId12"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forbes.com/councils/forbesbusinesscouncil/2024/04/23/succeeding-in-the-new-normal-strategies-for-creating-an-effective-hybrid-work-model/" TargetMode="External"/><Relationship Id="rId4" Type="http://schemas.openxmlformats.org/officeDocument/2006/relationships/hyperlink" Target="https://www.cipd.org/uk/knowledge/guides/planning-hybrid-working/" TargetMode="External"/><Relationship Id="rId9" Type="http://schemas.openxmlformats.org/officeDocument/2006/relationships/hyperlink" Target="https://robinpowered.com/blog/whats-a-modern-hybrid-workplace-strategy" TargetMode="External"/><Relationship Id="rId5" Type="http://schemas.openxmlformats.org/officeDocument/2006/relationships/hyperlink" Target="https://www.forbes.com/councils/forbeshumanresourcescouncil/2021/08/12/10-first-steps-to-creating-a-productive-hybrid-work-environment/" TargetMode="External"/><Relationship Id="rId6" Type="http://schemas.openxmlformats.org/officeDocument/2006/relationships/hyperlink" Target="https://www.forbes.com/councils/forbeshumanresourcescouncil/2021/08/12/10-first-steps-to-creating-a-productive-hybrid-work-environment/" TargetMode="External"/><Relationship Id="rId7" Type="http://schemas.openxmlformats.org/officeDocument/2006/relationships/hyperlink" Target="https://www.forbes.com/councils/forbesbusinesscouncil/2024/04/23/succeeding-in-the-new-normal-strategies-for-creating-an-effective-hybrid-work-model/" TargetMode="External"/><Relationship Id="rId8" Type="http://schemas.openxmlformats.org/officeDocument/2006/relationships/hyperlink" Target="https://www.forbes.com/councils/forbesbusinesscouncil/2024/04/23/succeeding-in-the-new-normal-strategies-for-creating-an-effective-hybrid-work-mod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hrmagazine.co.uk/content/features/make-hybrid-work-healthy-work/" TargetMode="External"/><Relationship Id="rId4" Type="http://schemas.openxmlformats.org/officeDocument/2006/relationships/hyperlink" Target="https://www.workstatus.io/blog/project-management/keep-track-of-time-spent-on-projects/#:~:text=By%20taking%20advantage%20of%20time,much%20time%20spent%20on%20projects" TargetMode="External"/><Relationship Id="rId9" Type="http://schemas.openxmlformats.org/officeDocument/2006/relationships/image" Target="../media/image13.png"/><Relationship Id="rId5" Type="http://schemas.openxmlformats.org/officeDocument/2006/relationships/hyperlink" Target="https://www.hrmagazine.co.uk/content/comment/making-the-right-call-on-hybrid-work" TargetMode="External"/><Relationship Id="rId6" Type="http://schemas.openxmlformats.org/officeDocument/2006/relationships/hyperlink" Target="https://workleap.com/blog/why-conducting-employee-feedback-analysis-is-so-important/" TargetMode="External"/><Relationship Id="rId7" Type="http://schemas.openxmlformats.org/officeDocument/2006/relationships/hyperlink" Target="https://cadabra.studio/the-power-of-data-analytics-for-decision-making/" TargetMode="External"/><Relationship Id="rId8"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7.png"/><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instituteofdevelopment.eu" TargetMode="External"/><Relationship Id="rId4" Type="http://schemas.openxmlformats.org/officeDocument/2006/relationships/hyperlink" Target="mailto:info@iodevelopment.eu" TargetMode="External"/><Relationship Id="rId5" Type="http://schemas.openxmlformats.org/officeDocument/2006/relationships/image" Target="../media/image3.png"/><Relationship Id="rId6" Type="http://schemas.openxmlformats.org/officeDocument/2006/relationships/image" Target="../media/image32.png"/></Relationships>
</file>

<file path=ppt/slides/_rels/slide3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7.jpg"/><Relationship Id="rId6" Type="http://schemas.openxmlformats.org/officeDocument/2006/relationships/image" Target="../media/image25.png"/><Relationship Id="rId7" Type="http://schemas.openxmlformats.org/officeDocument/2006/relationships/image" Target="../media/image21.jp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4040474" y="-191949"/>
            <a:ext cx="9549905" cy="6871819"/>
          </a:xfrm>
          <a:prstGeom prst="rect">
            <a:avLst/>
          </a:prstGeom>
          <a:noFill/>
          <a:ln>
            <a:noFill/>
          </a:ln>
        </p:spPr>
      </p:pic>
      <p:sp>
        <p:nvSpPr>
          <p:cNvPr id="107" name="Google Shape;107;p1"/>
          <p:cNvSpPr txBox="1"/>
          <p:nvPr/>
        </p:nvSpPr>
        <p:spPr>
          <a:xfrm>
            <a:off x="764041" y="1492781"/>
            <a:ext cx="4695300" cy="206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chemeClr val="accent5"/>
                </a:solidFill>
                <a:latin typeface="Arial"/>
                <a:ea typeface="Arial"/>
                <a:cs typeface="Arial"/>
                <a:sym typeface="Arial"/>
              </a:rPr>
              <a:t>STAY CONNECTED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458187"/>
                </a:solidFill>
                <a:latin typeface="Arial"/>
                <a:ea typeface="Arial"/>
                <a:cs typeface="Arial"/>
                <a:sym typeface="Arial"/>
              </a:rPr>
              <a:t>Training Programme for HR Professionals and Managers </a:t>
            </a:r>
            <a:endParaRPr b="1" i="0" sz="3200" u="none" cap="none" strike="noStrike">
              <a:solidFill>
                <a:srgbClr val="458187"/>
              </a:solidFill>
              <a:latin typeface="Arial"/>
              <a:ea typeface="Arial"/>
              <a:cs typeface="Arial"/>
              <a:sym typeface="Arial"/>
            </a:endParaRPr>
          </a:p>
        </p:txBody>
      </p:sp>
      <p:sp>
        <p:nvSpPr>
          <p:cNvPr id="108" name="Google Shape;108;p1"/>
          <p:cNvSpPr txBox="1"/>
          <p:nvPr/>
        </p:nvSpPr>
        <p:spPr>
          <a:xfrm>
            <a:off x="0" y="4037175"/>
            <a:ext cx="64479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4000" u="none" cap="none" strike="noStrike">
                <a:solidFill>
                  <a:schemeClr val="dk1"/>
                </a:solidFill>
                <a:latin typeface="Arial"/>
                <a:ea typeface="Arial"/>
                <a:cs typeface="Arial"/>
                <a:sym typeface="Arial"/>
              </a:rPr>
              <a:t>Module 6</a:t>
            </a:r>
            <a:endParaRPr b="1" i="0" sz="4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n-GB" sz="2500" u="none" cap="none" strike="noStrike">
                <a:solidFill>
                  <a:schemeClr val="accent5"/>
                </a:solidFill>
                <a:latin typeface="Arial"/>
                <a:ea typeface="Arial"/>
                <a:cs typeface="Arial"/>
                <a:sym typeface="Arial"/>
              </a:rPr>
              <a:t>Action planning: Using project resources in everyday hybrid work practices</a:t>
            </a:r>
            <a:endParaRPr b="1" i="0" sz="2500" u="none" cap="none" strike="noStrike">
              <a:solidFill>
                <a:schemeClr val="accent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1500673" y="383832"/>
            <a:ext cx="9818355" cy="709388"/>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Font typeface="Arial"/>
              <a:buNone/>
            </a:pPr>
            <a:r>
              <a:rPr b="1" lang="en-GB" sz="2360">
                <a:solidFill>
                  <a:schemeClr val="accent6"/>
                </a:solidFill>
              </a:rPr>
              <a:t>Activity 1: </a:t>
            </a:r>
            <a:r>
              <a:rPr b="1" lang="en-GB" sz="2360">
                <a:solidFill>
                  <a:schemeClr val="accent6"/>
                </a:solidFill>
                <a:latin typeface="Arial"/>
                <a:ea typeface="Arial"/>
                <a:cs typeface="Arial"/>
                <a:sym typeface="Arial"/>
              </a:rPr>
              <a:t>Group exercise -  Resource identification and allocation in a hybrid team</a:t>
            </a:r>
            <a:endParaRPr sz="3440">
              <a:solidFill>
                <a:schemeClr val="accent5"/>
              </a:solidFill>
            </a:endParaRPr>
          </a:p>
        </p:txBody>
      </p:sp>
      <p:sp>
        <p:nvSpPr>
          <p:cNvPr id="182" name="Google Shape;182;p9"/>
          <p:cNvSpPr txBox="1"/>
          <p:nvPr>
            <p:ph idx="1" type="body"/>
          </p:nvPr>
        </p:nvSpPr>
        <p:spPr>
          <a:xfrm>
            <a:off x="392150" y="1347300"/>
            <a:ext cx="11016900" cy="49851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rPr b="1" lang="en-GB">
                <a:solidFill>
                  <a:schemeClr val="accent6"/>
                </a:solidFill>
                <a:latin typeface="Arial"/>
                <a:ea typeface="Arial"/>
                <a:cs typeface="Arial"/>
                <a:sym typeface="Arial"/>
              </a:rPr>
              <a:t>Scenario</a:t>
            </a:r>
            <a:endParaRPr/>
          </a:p>
          <a:p>
            <a:pPr indent="0" lvl="0" marL="0" rtl="0" algn="l">
              <a:lnSpc>
                <a:spcPct val="90000"/>
              </a:lnSpc>
              <a:spcBef>
                <a:spcPts val="0"/>
              </a:spcBef>
              <a:spcAft>
                <a:spcPts val="0"/>
              </a:spcAft>
              <a:buClr>
                <a:srgbClr val="9869BD"/>
              </a:buClr>
              <a:buSzPts val="1800"/>
              <a:buNone/>
            </a:pPr>
            <a:r>
              <a:t/>
            </a:r>
            <a:endParaRPr b="1">
              <a:latin typeface="Open Sans"/>
              <a:ea typeface="Open Sans"/>
              <a:cs typeface="Open Sans"/>
              <a:sym typeface="Open Sans"/>
            </a:endParaRPr>
          </a:p>
          <a:p>
            <a:pPr indent="0" lvl="0" marL="0" rtl="0" algn="just">
              <a:lnSpc>
                <a:spcPct val="90000"/>
              </a:lnSpc>
              <a:spcBef>
                <a:spcPts val="0"/>
              </a:spcBef>
              <a:spcAft>
                <a:spcPts val="0"/>
              </a:spcAft>
              <a:buClr>
                <a:srgbClr val="9869BD"/>
              </a:buClr>
              <a:buSzPts val="1800"/>
              <a:buNone/>
            </a:pPr>
            <a:r>
              <a:rPr lang="en-GB">
                <a:solidFill>
                  <a:schemeClr val="dk1"/>
                </a:solidFill>
                <a:latin typeface="Arial"/>
                <a:ea typeface="Arial"/>
                <a:cs typeface="Arial"/>
                <a:sym typeface="Arial"/>
              </a:rPr>
              <a:t>You have been assigned, as a Project Manager, to lead a hybrid team of 5 IT developers of varying experience levels, working on a new platform over the course of 2 years.  One of the team members is a local, new hire, another is a foreign national who works fully remotely from another country, in a different time zone, and the rest of the team members work some days from home and some in the office.</a:t>
            </a:r>
            <a:endParaRPr>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1</a:t>
            </a:r>
            <a:endParaRPr b="1">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a:solidFill>
                  <a:schemeClr val="dk1"/>
                </a:solidFill>
                <a:latin typeface="Arial"/>
                <a:ea typeface="Arial"/>
                <a:cs typeface="Arial"/>
                <a:sym typeface="Arial"/>
              </a:rPr>
              <a:t>In your designated groups, reflecting on the information presented to you in the previous modules and using information available from the Toolkit, identify the various resources available in your hybrid work settings (e.g. digital tools, team members’ roles, etc) and list them.</a:t>
            </a:r>
            <a:endParaRPr>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a:t>
            </a:r>
            <a:endParaRPr b="1">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a:solidFill>
                  <a:schemeClr val="dk1"/>
                </a:solidFill>
                <a:latin typeface="Arial"/>
                <a:ea typeface="Arial"/>
                <a:cs typeface="Arial"/>
                <a:sym typeface="Arial"/>
              </a:rPr>
              <a:t>Each group presents their list and discusses methods for allocating and managing these resources effectively for the team to work productively</a:t>
            </a:r>
            <a:endParaRPr>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3</a:t>
            </a:r>
            <a:endParaRPr b="1">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a:solidFill>
                  <a:schemeClr val="dk1"/>
                </a:solidFill>
                <a:latin typeface="Arial"/>
                <a:ea typeface="Arial"/>
                <a:cs typeface="Arial"/>
                <a:sym typeface="Arial"/>
              </a:rPr>
              <a:t>Reflect on what is presented and summarise key points emerging</a:t>
            </a:r>
            <a:endParaRPr>
              <a:solidFill>
                <a:schemeClr val="dk1"/>
              </a:solidFill>
              <a:latin typeface="Open Sans"/>
              <a:ea typeface="Open Sans"/>
              <a:cs typeface="Open Sans"/>
              <a:sym typeface="Open Sans"/>
            </a:endParaRPr>
          </a:p>
          <a:p>
            <a:pPr indent="0" lvl="0" marL="0" rtl="0" algn="l">
              <a:lnSpc>
                <a:spcPct val="90000"/>
              </a:lnSpc>
              <a:spcBef>
                <a:spcPts val="1000"/>
              </a:spcBef>
              <a:spcAft>
                <a:spcPts val="0"/>
              </a:spcAft>
              <a:buClr>
                <a:srgbClr val="9869BD"/>
              </a:buClr>
              <a:buSzPts val="1800"/>
              <a:buNone/>
            </a:pPr>
            <a:r>
              <a:t/>
            </a:r>
            <a:endParaRPr b="1" i="0" u="none" cap="none" strike="noStrike">
              <a:solidFill>
                <a:srgbClr val="12501B"/>
              </a:solidFill>
              <a:latin typeface="Open Sans"/>
              <a:ea typeface="Open Sans"/>
              <a:cs typeface="Open Sans"/>
              <a:sym typeface="Open Sans"/>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latin typeface="Open Sans"/>
              <a:ea typeface="Open Sans"/>
              <a:cs typeface="Open Sans"/>
              <a:sym typeface="Open Sans"/>
            </a:endParaRPr>
          </a:p>
        </p:txBody>
      </p:sp>
      <p:pic>
        <p:nvPicPr>
          <p:cNvPr descr="Ampulheta 90% com preenchimento sólido" id="183" name="Google Shape;183;p9"/>
          <p:cNvPicPr preferRelativeResize="0"/>
          <p:nvPr>
            <p:ph idx="2" type="body"/>
          </p:nvPr>
        </p:nvPicPr>
        <p:blipFill rotWithShape="1">
          <a:blip r:embed="rId3">
            <a:alphaModFix/>
          </a:blip>
          <a:srcRect b="0" l="0" r="0" t="0"/>
          <a:stretch/>
        </p:blipFill>
        <p:spPr>
          <a:xfrm>
            <a:off x="10383295" y="4607971"/>
            <a:ext cx="1808700" cy="1808700"/>
          </a:xfrm>
          <a:prstGeom prst="rect">
            <a:avLst/>
          </a:prstGeom>
          <a:noFill/>
          <a:ln>
            <a:noFill/>
          </a:ln>
        </p:spPr>
      </p:pic>
      <p:sp>
        <p:nvSpPr>
          <p:cNvPr id="184" name="Google Shape;184;p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1306868" y="193611"/>
            <a:ext cx="10515600" cy="8794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 </a:t>
            </a:r>
            <a:r>
              <a:rPr b="1" lang="en-GB" sz="2400">
                <a:solidFill>
                  <a:schemeClr val="accent6"/>
                </a:solidFill>
                <a:latin typeface="Arial"/>
                <a:ea typeface="Arial"/>
                <a:cs typeface="Arial"/>
                <a:sym typeface="Arial"/>
              </a:rPr>
              <a:t>Group exercise -  Resource allocation in a hybrid team</a:t>
            </a:r>
            <a:endParaRPr sz="3600">
              <a:solidFill>
                <a:schemeClr val="accent5"/>
              </a:solidFill>
            </a:endParaRPr>
          </a:p>
        </p:txBody>
      </p:sp>
      <p:sp>
        <p:nvSpPr>
          <p:cNvPr id="191" name="Google Shape;191;p10"/>
          <p:cNvSpPr txBox="1"/>
          <p:nvPr>
            <p:ph idx="1" type="body"/>
          </p:nvPr>
        </p:nvSpPr>
        <p:spPr>
          <a:xfrm>
            <a:off x="97971" y="1462685"/>
            <a:ext cx="5910944" cy="4602214"/>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9869BD"/>
              </a:buClr>
              <a:buSzPts val="1800"/>
              <a:buChar char="•"/>
            </a:pPr>
            <a:r>
              <a:rPr b="1" lang="en-GB">
                <a:solidFill>
                  <a:srgbClr val="12501B"/>
                </a:solidFill>
                <a:latin typeface="Arial"/>
                <a:ea typeface="Arial"/>
                <a:cs typeface="Arial"/>
                <a:sym typeface="Arial"/>
              </a:rPr>
              <a:t>RESOURCES </a:t>
            </a:r>
            <a:endParaRPr/>
          </a:p>
          <a:p>
            <a:pPr indent="-114300" lvl="0" marL="22860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0" lvl="0" marL="0" rtl="0" algn="l">
              <a:lnSpc>
                <a:spcPct val="90000"/>
              </a:lnSpc>
              <a:spcBef>
                <a:spcPts val="0"/>
              </a:spcBef>
              <a:spcAft>
                <a:spcPts val="0"/>
              </a:spcAft>
              <a:buClr>
                <a:srgbClr val="9869BD"/>
              </a:buClr>
              <a:buSzPts val="1800"/>
              <a:buNone/>
            </a:pPr>
            <a:r>
              <a:t/>
            </a:r>
            <a:endParaRPr u="sng">
              <a:solidFill>
                <a:schemeClr val="hlink"/>
              </a:solidFill>
              <a:hlinkClick r:id="rId3"/>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4"/>
              </a:rPr>
              <a:t>https://asana.com/resources/resource-allocation</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5"/>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6"/>
              </a:rPr>
              <a:t>Resource Allocation: Definition, Methods and Examples | Glossary</a:t>
            </a:r>
            <a:endParaRPr b="1"/>
          </a:p>
          <a:p>
            <a:pPr indent="-114300" lvl="0" marL="228600" rtl="0" algn="l">
              <a:lnSpc>
                <a:spcPct val="90000"/>
              </a:lnSpc>
              <a:spcBef>
                <a:spcPts val="0"/>
              </a:spcBef>
              <a:spcAft>
                <a:spcPts val="0"/>
              </a:spcAft>
              <a:buClr>
                <a:srgbClr val="9869BD"/>
              </a:buClr>
              <a:buSzPts val="1800"/>
              <a:buNone/>
            </a:pPr>
            <a:r>
              <a:t/>
            </a:r>
            <a:endParaRPr b="1" u="sng">
              <a:solidFill>
                <a:schemeClr val="hlink"/>
              </a:solidFill>
              <a:hlinkClick r:id="rId7"/>
            </a:endParaRPr>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8"/>
              </a:rPr>
              <a:t>https://www.workast.com/blog/why-understanding-resource-allocation-helps-in-hybrid-work-models/</a:t>
            </a:r>
            <a:endParaRPr b="1"/>
          </a:p>
          <a:p>
            <a:pPr indent="-114300" lvl="0" marL="228600" rtl="0" algn="l">
              <a:lnSpc>
                <a:spcPct val="90000"/>
              </a:lnSpc>
              <a:spcBef>
                <a:spcPts val="0"/>
              </a:spcBef>
              <a:spcAft>
                <a:spcPts val="0"/>
              </a:spcAft>
              <a:buClr>
                <a:srgbClr val="9869BD"/>
              </a:buClr>
              <a:buSzPts val="1800"/>
              <a:buNone/>
            </a:pPr>
            <a:r>
              <a:t/>
            </a:r>
            <a:endParaRPr b="1"/>
          </a:p>
          <a:p>
            <a:pPr indent="-228600" lvl="0" marL="228600" rtl="0" algn="l">
              <a:lnSpc>
                <a:spcPct val="90000"/>
              </a:lnSpc>
              <a:spcBef>
                <a:spcPts val="0"/>
              </a:spcBef>
              <a:spcAft>
                <a:spcPts val="0"/>
              </a:spcAft>
              <a:buClr>
                <a:srgbClr val="9869BD"/>
              </a:buClr>
              <a:buSzPts val="1800"/>
              <a:buChar char="•"/>
            </a:pPr>
            <a:r>
              <a:rPr b="1" lang="en-GB" u="sng">
                <a:solidFill>
                  <a:schemeClr val="hlink"/>
                </a:solidFill>
                <a:hlinkClick r:id="rId9"/>
              </a:rPr>
              <a:t>https://www.bighand.com/en-us/resources/case-studies/taylor-wessing-optimises-work-allocation-to-support-hybrid-working-and-career-development-with-resource-management/</a:t>
            </a:r>
            <a:endParaRPr b="1"/>
          </a:p>
          <a:p>
            <a:pPr indent="-114300" lvl="0" marL="228600" rtl="0" algn="l">
              <a:lnSpc>
                <a:spcPct val="90000"/>
              </a:lnSpc>
              <a:spcBef>
                <a:spcPts val="0"/>
              </a:spcBef>
              <a:spcAft>
                <a:spcPts val="0"/>
              </a:spcAft>
              <a:buClr>
                <a:srgbClr val="9869BD"/>
              </a:buClr>
              <a:buSzPts val="1800"/>
              <a:buNone/>
            </a:pPr>
            <a:r>
              <a:t/>
            </a:r>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192" name="Google Shape;192;p10"/>
          <p:cNvSpPr txBox="1"/>
          <p:nvPr>
            <p:ph idx="2" type="body"/>
          </p:nvPr>
        </p:nvSpPr>
        <p:spPr>
          <a:xfrm>
            <a:off x="6131377" y="1462684"/>
            <a:ext cx="5910944" cy="460221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2501B"/>
              </a:buClr>
              <a:buSzPts val="1800"/>
              <a:buChar char="•"/>
            </a:pPr>
            <a:r>
              <a:rPr b="1" lang="en-GB">
                <a:solidFill>
                  <a:srgbClr val="12501B"/>
                </a:solidFill>
                <a:latin typeface="Arial"/>
                <a:ea typeface="Arial"/>
                <a:cs typeface="Arial"/>
                <a:sym typeface="Arial"/>
              </a:rPr>
              <a:t>Learn more! </a:t>
            </a:r>
            <a:endParaRPr/>
          </a:p>
          <a:p>
            <a:pPr indent="-114300" lvl="0" marL="228600" rtl="0" algn="l">
              <a:lnSpc>
                <a:spcPct val="90000"/>
              </a:lnSpc>
              <a:spcBef>
                <a:spcPts val="0"/>
              </a:spcBef>
              <a:spcAft>
                <a:spcPts val="0"/>
              </a:spcAft>
              <a:buClr>
                <a:srgbClr val="12501B"/>
              </a:buClr>
              <a:buSzPts val="1800"/>
              <a:buNone/>
            </a:pPr>
            <a:r>
              <a:t/>
            </a:r>
            <a:endParaRPr/>
          </a:p>
          <a:p>
            <a:pPr indent="-228600" lvl="0" marL="228600" rtl="0" algn="l">
              <a:lnSpc>
                <a:spcPct val="90000"/>
              </a:lnSpc>
              <a:spcBef>
                <a:spcPts val="1000"/>
              </a:spcBef>
              <a:spcAft>
                <a:spcPts val="0"/>
              </a:spcAft>
              <a:buClr>
                <a:srgbClr val="868E93"/>
              </a:buClr>
              <a:buSzPts val="1800"/>
              <a:buChar char="•"/>
            </a:pPr>
            <a:r>
              <a:rPr b="1" lang="en-GB" u="sng">
                <a:solidFill>
                  <a:schemeClr val="hlink"/>
                </a:solidFill>
                <a:hlinkClick r:id="rId10"/>
              </a:rPr>
              <a:t>4 Best Resource Allocation Methods In Project Management</a:t>
            </a:r>
            <a:endParaRPr b="1"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chemeClr val="dk2"/>
              </a:buClr>
              <a:buSzPts val="1800"/>
              <a:buNone/>
            </a:pPr>
            <a:r>
              <a:t/>
            </a:r>
            <a:endParaRPr/>
          </a:p>
        </p:txBody>
      </p:sp>
      <p:pic>
        <p:nvPicPr>
          <p:cNvPr id="193" name="Google Shape;193;p10"/>
          <p:cNvPicPr preferRelativeResize="0"/>
          <p:nvPr/>
        </p:nvPicPr>
        <p:blipFill rotWithShape="1">
          <a:blip r:embed="rId11">
            <a:alphaModFix/>
          </a:blip>
          <a:srcRect b="0" l="0" r="0" t="0"/>
          <a:stretch/>
        </p:blipFill>
        <p:spPr>
          <a:xfrm>
            <a:off x="8370541" y="6064899"/>
            <a:ext cx="2469094" cy="431940"/>
          </a:xfrm>
          <a:prstGeom prst="rect">
            <a:avLst/>
          </a:prstGeom>
          <a:noFill/>
          <a:ln>
            <a:noFill/>
          </a:ln>
        </p:spPr>
      </p:pic>
      <p:pic>
        <p:nvPicPr>
          <p:cNvPr id="194" name="Google Shape;194;p10"/>
          <p:cNvPicPr preferRelativeResize="0"/>
          <p:nvPr/>
        </p:nvPicPr>
        <p:blipFill rotWithShape="1">
          <a:blip r:embed="rId12">
            <a:alphaModFix/>
          </a:blip>
          <a:srcRect b="0" l="0" r="0" t="0"/>
          <a:stretch/>
        </p:blipFill>
        <p:spPr>
          <a:xfrm>
            <a:off x="7415726" y="2934552"/>
            <a:ext cx="2909775" cy="290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nvSpPr>
        <p:spPr>
          <a:xfrm>
            <a:off x="4894162" y="2858825"/>
            <a:ext cx="6457010" cy="160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Topic 2</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Action Plan Development</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01" name="Google Shape;201;p18"/>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0fd5a3148a_2_14"/>
          <p:cNvSpPr txBox="1"/>
          <p:nvPr/>
        </p:nvSpPr>
        <p:spPr>
          <a:xfrm>
            <a:off x="1541088" y="331488"/>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700" u="none" cap="none" strike="noStrike">
                <a:solidFill>
                  <a:schemeClr val="accent5"/>
                </a:solidFill>
                <a:latin typeface="Arial"/>
                <a:ea typeface="Arial"/>
                <a:cs typeface="Arial"/>
                <a:sym typeface="Arial"/>
              </a:rPr>
              <a:t>Topic 2: Action Plan Development</a:t>
            </a:r>
            <a:br>
              <a:rPr b="0" i="0" lang="en-GB" sz="3700" u="none" cap="none" strike="noStrike">
                <a:solidFill>
                  <a:schemeClr val="accent5"/>
                </a:solidFill>
                <a:latin typeface="Arial"/>
                <a:ea typeface="Arial"/>
                <a:cs typeface="Arial"/>
                <a:sym typeface="Arial"/>
              </a:rPr>
            </a:br>
            <a:endParaRPr b="0" i="0" sz="3700" u="none" cap="none" strike="noStrike">
              <a:solidFill>
                <a:schemeClr val="accent5"/>
              </a:solidFill>
              <a:latin typeface="Arial"/>
              <a:ea typeface="Arial"/>
              <a:cs typeface="Arial"/>
              <a:sym typeface="Arial"/>
            </a:endParaRPr>
          </a:p>
        </p:txBody>
      </p:sp>
      <p:sp>
        <p:nvSpPr>
          <p:cNvPr id="208" name="Google Shape;208;g30fd5a3148a_2_14"/>
          <p:cNvSpPr txBox="1"/>
          <p:nvPr>
            <p:ph idx="1" type="body"/>
          </p:nvPr>
        </p:nvSpPr>
        <p:spPr>
          <a:xfrm>
            <a:off x="247650" y="987875"/>
            <a:ext cx="11788800" cy="587010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lang="en-GB" sz="2400">
                <a:solidFill>
                  <a:schemeClr val="dk1"/>
                </a:solidFill>
                <a:latin typeface="Arial"/>
                <a:ea typeface="Arial"/>
                <a:cs typeface="Arial"/>
                <a:sym typeface="Arial"/>
              </a:rPr>
              <a:t>By outlining specific tasks and designating who is responsible for each of them, an action plan ensures that all team members understand their roles and deadlines, fostering </a:t>
            </a:r>
            <a:r>
              <a:rPr b="1" lang="en-GB" sz="2400">
                <a:solidFill>
                  <a:schemeClr val="dk1"/>
                </a:solidFill>
                <a:latin typeface="Arial"/>
                <a:ea typeface="Arial"/>
                <a:cs typeface="Arial"/>
                <a:sym typeface="Arial"/>
              </a:rPr>
              <a:t>accountability </a:t>
            </a:r>
            <a:r>
              <a:rPr lang="en-GB" sz="2400">
                <a:solidFill>
                  <a:schemeClr val="dk1"/>
                </a:solidFill>
                <a:latin typeface="Arial"/>
                <a:ea typeface="Arial"/>
                <a:cs typeface="Arial"/>
                <a:sym typeface="Arial"/>
              </a:rPr>
              <a:t>and</a:t>
            </a:r>
            <a:r>
              <a:rPr b="1" lang="en-GB" sz="2400">
                <a:solidFill>
                  <a:schemeClr val="dk1"/>
                </a:solidFill>
                <a:latin typeface="Arial"/>
                <a:ea typeface="Arial"/>
                <a:cs typeface="Arial"/>
                <a:sym typeface="Arial"/>
              </a:rPr>
              <a:t> transparency</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rPr lang="en-GB" sz="2400">
                <a:solidFill>
                  <a:schemeClr val="dk1"/>
                </a:solidFill>
                <a:latin typeface="Arial"/>
                <a:ea typeface="Arial"/>
                <a:cs typeface="Arial"/>
                <a:sym typeface="Arial"/>
              </a:rPr>
              <a:t>This clarity enhances collaboration and communication, as team members can easily </a:t>
            </a:r>
            <a:r>
              <a:rPr b="1" lang="en-GB" sz="2400">
                <a:solidFill>
                  <a:schemeClr val="dk1"/>
                </a:solidFill>
                <a:latin typeface="Arial"/>
                <a:ea typeface="Arial"/>
                <a:cs typeface="Arial"/>
                <a:sym typeface="Arial"/>
              </a:rPr>
              <a:t>track progress </a:t>
            </a:r>
            <a:r>
              <a:rPr lang="en-GB" sz="2400">
                <a:solidFill>
                  <a:schemeClr val="dk1"/>
                </a:solidFill>
                <a:latin typeface="Arial"/>
                <a:ea typeface="Arial"/>
                <a:cs typeface="Arial"/>
                <a:sym typeface="Arial"/>
              </a:rPr>
              <a:t>and </a:t>
            </a:r>
            <a:r>
              <a:rPr b="1" lang="en-GB" sz="2400">
                <a:solidFill>
                  <a:schemeClr val="dk1"/>
                </a:solidFill>
                <a:latin typeface="Arial"/>
                <a:ea typeface="Arial"/>
                <a:cs typeface="Arial"/>
                <a:sym typeface="Arial"/>
              </a:rPr>
              <a:t>coordinate efforts</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rPr lang="en-GB" sz="2400">
                <a:solidFill>
                  <a:schemeClr val="dk1"/>
                </a:solidFill>
                <a:latin typeface="Arial"/>
                <a:ea typeface="Arial"/>
                <a:cs typeface="Arial"/>
                <a:sym typeface="Arial"/>
              </a:rPr>
              <a:t>Additionally, by strategically allocating resources such as time, tools, and personnel, an action plan helps </a:t>
            </a:r>
            <a:r>
              <a:rPr b="1" lang="en-GB" sz="2400">
                <a:solidFill>
                  <a:schemeClr val="dk1"/>
                </a:solidFill>
                <a:latin typeface="Arial"/>
                <a:ea typeface="Arial"/>
                <a:cs typeface="Arial"/>
                <a:sym typeface="Arial"/>
              </a:rPr>
              <a:t>optimize resource utilization</a:t>
            </a:r>
            <a:r>
              <a:rPr lang="en-GB" sz="2400">
                <a:solidFill>
                  <a:schemeClr val="dk1"/>
                </a:solidFill>
                <a:latin typeface="Arial"/>
                <a:ea typeface="Arial"/>
                <a:cs typeface="Arial"/>
                <a:sym typeface="Arial"/>
              </a:rPr>
              <a:t>, reducing inefficiencies and ensuring that both remote and in-office teams have what they need to succeed. </a:t>
            </a:r>
            <a:endParaRPr sz="24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t/>
            </a:r>
            <a:endParaRPr sz="1000">
              <a:solidFill>
                <a:schemeClr val="dk1"/>
              </a:solidFill>
              <a:latin typeface="Arial"/>
              <a:ea typeface="Arial"/>
              <a:cs typeface="Arial"/>
              <a:sym typeface="Arial"/>
            </a:endParaRPr>
          </a:p>
          <a:p>
            <a:pPr indent="0" lvl="0" marL="114300" rtl="0" algn="just">
              <a:lnSpc>
                <a:spcPct val="90000"/>
              </a:lnSpc>
              <a:spcBef>
                <a:spcPts val="1000"/>
              </a:spcBef>
              <a:spcAft>
                <a:spcPts val="0"/>
              </a:spcAft>
              <a:buSzPts val="1800"/>
              <a:buNone/>
            </a:pPr>
            <a:r>
              <a:rPr lang="en-GB" sz="2400">
                <a:solidFill>
                  <a:schemeClr val="accent5"/>
                </a:solidFill>
                <a:latin typeface="Arial"/>
                <a:ea typeface="Arial"/>
                <a:cs typeface="Arial"/>
                <a:sym typeface="Arial"/>
              </a:rPr>
              <a:t>Ultimately, a well-crafted action plan supports a cohesive and productive hybrid work environment, enabling teams to achieve their goals effectively.</a:t>
            </a:r>
            <a:endParaRPr sz="160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nvSpPr>
        <p:spPr>
          <a:xfrm>
            <a:off x="1782826" y="415571"/>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 Action Plan Development</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15" name="Google Shape;215;p11"/>
          <p:cNvSpPr txBox="1"/>
          <p:nvPr>
            <p:ph idx="1" type="body"/>
          </p:nvPr>
        </p:nvSpPr>
        <p:spPr>
          <a:xfrm>
            <a:off x="460156" y="1417419"/>
            <a:ext cx="10764892" cy="5870121"/>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GB" sz="2600">
                <a:latin typeface="Arial"/>
                <a:ea typeface="Arial"/>
                <a:cs typeface="Arial"/>
                <a:sym typeface="Arial"/>
              </a:rPr>
              <a:t>A well-defined action plan should have:</a:t>
            </a:r>
            <a:endParaRPr sz="2000"/>
          </a:p>
          <a:p>
            <a:pPr indent="0" lvl="0" marL="114300" rtl="0" algn="l">
              <a:lnSpc>
                <a:spcPct val="90000"/>
              </a:lnSpc>
              <a:spcBef>
                <a:spcPts val="1000"/>
              </a:spcBef>
              <a:spcAft>
                <a:spcPts val="0"/>
              </a:spcAft>
              <a:buSzPts val="1800"/>
              <a:buNone/>
            </a:pPr>
            <a:r>
              <a:t/>
            </a:r>
            <a:endParaRPr sz="2600">
              <a:latin typeface="Arial"/>
              <a:ea typeface="Arial"/>
              <a:cs typeface="Arial"/>
              <a:sym typeface="Arial"/>
            </a:endParaRPr>
          </a:p>
          <a:p>
            <a:pPr indent="-355600" lvl="0" marL="457200" rtl="0" algn="l">
              <a:lnSpc>
                <a:spcPct val="90000"/>
              </a:lnSpc>
              <a:spcBef>
                <a:spcPts val="1000"/>
              </a:spcBef>
              <a:spcAft>
                <a:spcPts val="0"/>
              </a:spcAft>
              <a:buSzPts val="2000"/>
              <a:buChar char="•"/>
            </a:pPr>
            <a:r>
              <a:rPr lang="en-GB" sz="2600">
                <a:solidFill>
                  <a:schemeClr val="accent1"/>
                </a:solidFill>
                <a:latin typeface="Arial"/>
                <a:ea typeface="Arial"/>
                <a:cs typeface="Arial"/>
                <a:sym typeface="Arial"/>
              </a:rPr>
              <a:t>Clear objectives to work towards</a:t>
            </a:r>
            <a:endParaRPr sz="2000">
              <a:solidFill>
                <a:schemeClr val="accent1"/>
              </a:solidFill>
            </a:endParaRPr>
          </a:p>
          <a:p>
            <a:pPr indent="-355600" lvl="0" marL="457200" rtl="0" algn="l">
              <a:lnSpc>
                <a:spcPct val="90000"/>
              </a:lnSpc>
              <a:spcBef>
                <a:spcPts val="1000"/>
              </a:spcBef>
              <a:spcAft>
                <a:spcPts val="0"/>
              </a:spcAft>
              <a:buSzPts val="2000"/>
              <a:buChar char="•"/>
            </a:pPr>
            <a:r>
              <a:rPr lang="en-GB" sz="2600">
                <a:solidFill>
                  <a:schemeClr val="accent6"/>
                </a:solidFill>
                <a:latin typeface="Arial"/>
                <a:ea typeface="Arial"/>
                <a:cs typeface="Arial"/>
                <a:sym typeface="Arial"/>
              </a:rPr>
              <a:t>Detailed steps to be followed</a:t>
            </a:r>
            <a:endParaRPr sz="2000">
              <a:solidFill>
                <a:schemeClr val="accent6"/>
              </a:solidFill>
            </a:endParaRPr>
          </a:p>
          <a:p>
            <a:pPr indent="-355600" lvl="0" marL="457200" rtl="0" algn="l">
              <a:lnSpc>
                <a:spcPct val="90000"/>
              </a:lnSpc>
              <a:spcBef>
                <a:spcPts val="1000"/>
              </a:spcBef>
              <a:spcAft>
                <a:spcPts val="0"/>
              </a:spcAft>
              <a:buSzPts val="2000"/>
              <a:buChar char="•"/>
            </a:pPr>
            <a:r>
              <a:rPr lang="en-GB" sz="2600">
                <a:solidFill>
                  <a:srgbClr val="FFC000"/>
                </a:solidFill>
                <a:latin typeface="Arial"/>
                <a:ea typeface="Arial"/>
                <a:cs typeface="Arial"/>
                <a:sym typeface="Arial"/>
              </a:rPr>
              <a:t>Assigned roles and responsibilities (who is expected to do what)</a:t>
            </a:r>
            <a:endParaRPr sz="2000">
              <a:solidFill>
                <a:srgbClr val="FFC000"/>
              </a:solidFill>
            </a:endParaRPr>
          </a:p>
          <a:p>
            <a:pPr indent="-355600" lvl="0" marL="457200" rtl="0" algn="l">
              <a:lnSpc>
                <a:spcPct val="90000"/>
              </a:lnSpc>
              <a:spcBef>
                <a:spcPts val="1000"/>
              </a:spcBef>
              <a:spcAft>
                <a:spcPts val="0"/>
              </a:spcAft>
              <a:buSzPts val="2000"/>
              <a:buChar char="•"/>
            </a:pPr>
            <a:r>
              <a:rPr lang="en-GB" sz="2600">
                <a:latin typeface="Arial"/>
                <a:ea typeface="Arial"/>
                <a:cs typeface="Arial"/>
                <a:sym typeface="Arial"/>
              </a:rPr>
              <a:t>Timelines (estimated completion timeframes, milestones, deadlines)</a:t>
            </a:r>
            <a:endParaRPr sz="2000"/>
          </a:p>
          <a:p>
            <a:pPr indent="-355600" lvl="0" marL="457200" rtl="0" algn="l">
              <a:lnSpc>
                <a:spcPct val="90000"/>
              </a:lnSpc>
              <a:spcBef>
                <a:spcPts val="1000"/>
              </a:spcBef>
              <a:spcAft>
                <a:spcPts val="0"/>
              </a:spcAft>
              <a:buSzPts val="2000"/>
              <a:buChar char="•"/>
            </a:pPr>
            <a:r>
              <a:rPr lang="en-GB" sz="2600">
                <a:solidFill>
                  <a:schemeClr val="accent5"/>
                </a:solidFill>
                <a:latin typeface="Arial"/>
                <a:ea typeface="Arial"/>
                <a:cs typeface="Arial"/>
                <a:sym typeface="Arial"/>
              </a:rPr>
              <a:t>Identification of resources (e.g. time, tools, infrastructure, employees) </a:t>
            </a:r>
            <a:endParaRPr sz="2000">
              <a:solidFill>
                <a:schemeClr val="accent5"/>
              </a:solidFill>
            </a:endParaRPr>
          </a:p>
          <a:p>
            <a:pPr indent="-355600" lvl="0" marL="457200" rtl="0" algn="l">
              <a:lnSpc>
                <a:spcPct val="90000"/>
              </a:lnSpc>
              <a:spcBef>
                <a:spcPts val="1000"/>
              </a:spcBef>
              <a:spcAft>
                <a:spcPts val="0"/>
              </a:spcAft>
              <a:buSzPts val="2000"/>
              <a:buChar char="•"/>
            </a:pPr>
            <a:r>
              <a:rPr lang="en-GB" sz="2600">
                <a:solidFill>
                  <a:schemeClr val="accent4"/>
                </a:solidFill>
                <a:latin typeface="Arial"/>
                <a:ea typeface="Arial"/>
                <a:cs typeface="Arial"/>
                <a:sym typeface="Arial"/>
              </a:rPr>
              <a:t>Clear allocation of the resources</a:t>
            </a:r>
            <a:endParaRPr sz="2000">
              <a:solidFill>
                <a:schemeClr val="accent4"/>
              </a:solidFill>
            </a:endParaRPr>
          </a:p>
          <a:p>
            <a:pPr indent="0" lvl="0" marL="114300" rtl="0" algn="l">
              <a:lnSpc>
                <a:spcPct val="90000"/>
              </a:lnSpc>
              <a:spcBef>
                <a:spcPts val="1000"/>
              </a:spcBef>
              <a:spcAft>
                <a:spcPts val="0"/>
              </a:spcAft>
              <a:buSzPts val="1800"/>
              <a:buNone/>
            </a:pPr>
            <a:r>
              <a:t/>
            </a:r>
            <a:endParaRPr sz="2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1541088" y="331488"/>
            <a:ext cx="8838900"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 Action Plan Development</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22" name="Google Shape;222;p12"/>
          <p:cNvSpPr txBox="1"/>
          <p:nvPr>
            <p:ph idx="1" type="body"/>
          </p:nvPr>
        </p:nvSpPr>
        <p:spPr>
          <a:xfrm>
            <a:off x="418125" y="1216500"/>
            <a:ext cx="11632500" cy="4858500"/>
          </a:xfrm>
          <a:prstGeom prst="rect">
            <a:avLst/>
          </a:prstGeom>
          <a:noFill/>
          <a:ln>
            <a:noFill/>
          </a:ln>
        </p:spPr>
        <p:txBody>
          <a:bodyPr anchorCtr="0" anchor="t" bIns="45700" lIns="91425" spcFirstLastPara="1" rIns="91425" wrap="square" tIns="45700">
            <a:noAutofit/>
          </a:bodyPr>
          <a:lstStyle/>
          <a:p>
            <a:pPr indent="0" lvl="0" marL="114300" rtl="0" algn="just">
              <a:lnSpc>
                <a:spcPct val="70000"/>
              </a:lnSpc>
              <a:spcBef>
                <a:spcPts val="1000"/>
              </a:spcBef>
              <a:spcAft>
                <a:spcPts val="0"/>
              </a:spcAft>
              <a:buSzPts val="1654"/>
              <a:buNone/>
            </a:pPr>
            <a:r>
              <a:rPr b="1" lang="en-GB" sz="2240">
                <a:solidFill>
                  <a:schemeClr val="dk1"/>
                </a:solidFill>
                <a:latin typeface="Arial"/>
                <a:ea typeface="Arial"/>
                <a:cs typeface="Arial"/>
                <a:sym typeface="Arial"/>
              </a:rPr>
              <a:t>Checklist of elements necessary for an inclusive and successful hybrid work environment:</a:t>
            </a:r>
            <a:endParaRPr sz="1729">
              <a:solidFill>
                <a:schemeClr val="dk1"/>
              </a:solidFill>
            </a:endParaRPr>
          </a:p>
          <a:p>
            <a:pPr indent="0" lvl="0" marL="114300" rtl="0" algn="just">
              <a:lnSpc>
                <a:spcPct val="70000"/>
              </a:lnSpc>
              <a:spcBef>
                <a:spcPts val="1000"/>
              </a:spcBef>
              <a:spcAft>
                <a:spcPts val="0"/>
              </a:spcAft>
              <a:buSzPts val="1654"/>
              <a:buNone/>
            </a:pPr>
            <a:r>
              <a:t/>
            </a:r>
            <a:endParaRPr b="1" sz="2240">
              <a:solidFill>
                <a:schemeClr val="dk1"/>
              </a:solidFill>
              <a:latin typeface="Arial"/>
              <a:ea typeface="Arial"/>
              <a:cs typeface="Arial"/>
              <a:sym typeface="Aria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 you have clear policies on remote / hybrid work, flexible working?</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 you have the technology and infrastructure to support hybrid work?</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 you have clear communication processes?</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 you have the right Health &amp; Safety measures in place to support hybrid workers?</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Does your organisational culture foster trust and accountability?</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Does leadership support employee wellbeing and engagement?</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Do your policies and people leaders support equality, equal opportunities, diversity and inclusion?</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Are your work resources accessible to all?</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Are hybrid team goals, roles, purpose, processes, values and processes clear?</a:t>
            </a:r>
            <a:endParaRPr sz="1729">
              <a:solidFill>
                <a:schemeClr val="dk1"/>
              </a:solidFill>
            </a:endParaRPr>
          </a:p>
          <a:p>
            <a:pPr indent="-460631" lvl="0" marL="571500" rtl="0" algn="just">
              <a:lnSpc>
                <a:spcPct val="70000"/>
              </a:lnSpc>
              <a:spcBef>
                <a:spcPts val="1000"/>
              </a:spcBef>
              <a:spcAft>
                <a:spcPts val="0"/>
              </a:spcAft>
              <a:buClr>
                <a:schemeClr val="dk1"/>
              </a:buClr>
              <a:buSzPts val="1854"/>
              <a:buFont typeface="Arial"/>
              <a:buAutoNum type="arabicPeriod"/>
            </a:pPr>
            <a:r>
              <a:rPr lang="en-GB" sz="2070">
                <a:solidFill>
                  <a:schemeClr val="dk1"/>
                </a:solidFill>
                <a:latin typeface="Arial"/>
                <a:ea typeface="Arial"/>
                <a:cs typeface="Arial"/>
                <a:sym typeface="Arial"/>
              </a:rPr>
              <a:t>Are hybrid meeting set-ups sufficient?</a:t>
            </a:r>
            <a:endParaRPr sz="1729">
              <a:solidFill>
                <a:schemeClr val="dk1"/>
              </a:solidFill>
            </a:endParaRPr>
          </a:p>
          <a:p>
            <a:pPr indent="-342900" lvl="0" marL="571500" rtl="0" algn="l">
              <a:lnSpc>
                <a:spcPct val="70000"/>
              </a:lnSpc>
              <a:spcBef>
                <a:spcPts val="1000"/>
              </a:spcBef>
              <a:spcAft>
                <a:spcPts val="0"/>
              </a:spcAft>
              <a:buSzPts val="1654"/>
              <a:buFont typeface="Arial"/>
              <a:buNone/>
            </a:pPr>
            <a:r>
              <a:t/>
            </a:r>
            <a:endParaRPr b="1" sz="204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0fd5a3148a_2_19"/>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29" name="Google Shape;229;g30fd5a3148a_2_19"/>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 Creating an action plan</a:t>
            </a:r>
            <a:endParaRPr sz="3600">
              <a:solidFill>
                <a:schemeClr val="accent5"/>
              </a:solidFill>
            </a:endParaRPr>
          </a:p>
        </p:txBody>
      </p:sp>
      <p:pic>
        <p:nvPicPr>
          <p:cNvPr descr="Inteligência Artificial com preenchimento sólido" id="230" name="Google Shape;230;g30fd5a3148a_2_19"/>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31" name="Google Shape;231;g30fd5a3148a_2_19"/>
          <p:cNvSpPr txBox="1"/>
          <p:nvPr/>
        </p:nvSpPr>
        <p:spPr>
          <a:xfrm>
            <a:off x="6543675" y="2724085"/>
            <a:ext cx="5400600" cy="2946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After the completion of this activity, you will be able to:</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b="0" i="1" lang="en-GB" sz="1800" u="none" cap="none" strike="noStrike">
                <a:solidFill>
                  <a:schemeClr val="dk1"/>
                </a:solidFill>
                <a:latin typeface="Arial"/>
                <a:ea typeface="Arial"/>
                <a:cs typeface="Arial"/>
                <a:sym typeface="Arial"/>
              </a:rPr>
              <a:t>Demonstrate how well-defined action plans contribute to project milestones, reduce bottle-necks and improve resource utilisation</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b="0" i="1" lang="en-GB" sz="1800" u="none" cap="none" strike="noStrike">
                <a:solidFill>
                  <a:schemeClr val="dk1"/>
                </a:solidFill>
                <a:latin typeface="Arial"/>
                <a:ea typeface="Arial"/>
                <a:cs typeface="Arial"/>
                <a:sym typeface="Arial"/>
              </a:rPr>
              <a:t>Create specific action plans that outline how project resources will be used to achieve tasks and goals in both in-office and remote environments</a:t>
            </a:r>
            <a:endParaRPr b="0" i="0" sz="1400" u="none" cap="none" strike="noStrike">
              <a:solidFill>
                <a:schemeClr val="dk1"/>
              </a:solidFill>
              <a:latin typeface="Arial"/>
              <a:ea typeface="Arial"/>
              <a:cs typeface="Arial"/>
              <a:sym typeface="Arial"/>
            </a:endParaRPr>
          </a:p>
        </p:txBody>
      </p:sp>
      <p:sp>
        <p:nvSpPr>
          <p:cNvPr id="232" name="Google Shape;232;g30fd5a3148a_2_19"/>
          <p:cNvSpPr txBox="1"/>
          <p:nvPr>
            <p:ph idx="1" type="body"/>
          </p:nvPr>
        </p:nvSpPr>
        <p:spPr>
          <a:xfrm>
            <a:off x="185112" y="1345718"/>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1816100" rtl="0" algn="just">
              <a:lnSpc>
                <a:spcPct val="90000"/>
              </a:lnSpc>
              <a:spcBef>
                <a:spcPts val="500"/>
              </a:spcBef>
              <a:spcAft>
                <a:spcPts val="0"/>
              </a:spcAft>
              <a:buClr>
                <a:srgbClr val="868E93"/>
              </a:buClr>
              <a:buSzPts val="2400"/>
              <a:buNone/>
            </a:pPr>
            <a:r>
              <a:rPr b="1" i="1" lang="en-GB" sz="2400" u="none" cap="none" strike="noStrike">
                <a:solidFill>
                  <a:schemeClr val="dk1"/>
                </a:solidFill>
                <a:latin typeface="Open Sans"/>
                <a:ea typeface="Open Sans"/>
                <a:cs typeface="Open Sans"/>
                <a:sym typeface="Open Sans"/>
              </a:rPr>
              <a:t>The aim of this activity is to practice developing action plans for hybrid teams and hybrid work settings.</a:t>
            </a:r>
            <a:endParaRPr b="1" sz="2400">
              <a:solidFill>
                <a:schemeClr val="dk1"/>
              </a:solidFill>
            </a:endParaRPr>
          </a:p>
        </p:txBody>
      </p:sp>
      <p:pic>
        <p:nvPicPr>
          <p:cNvPr id="233" name="Google Shape;233;g30fd5a3148a_2_19"/>
          <p:cNvPicPr preferRelativeResize="0"/>
          <p:nvPr/>
        </p:nvPicPr>
        <p:blipFill rotWithShape="1">
          <a:blip r:embed="rId4">
            <a:alphaModFix/>
          </a:blip>
          <a:srcRect b="22961" l="21298" r="19602" t="23251"/>
          <a:stretch/>
        </p:blipFill>
        <p:spPr>
          <a:xfrm>
            <a:off x="149679" y="2476380"/>
            <a:ext cx="1974396" cy="1800225"/>
          </a:xfrm>
          <a:prstGeom prst="rect">
            <a:avLst/>
          </a:prstGeom>
          <a:noFill/>
          <a:ln>
            <a:noFill/>
          </a:ln>
        </p:spPr>
      </p:pic>
      <p:sp>
        <p:nvSpPr>
          <p:cNvPr id="234" name="Google Shape;234;g30fd5a3148a_2_19"/>
          <p:cNvSpPr txBox="1"/>
          <p:nvPr/>
        </p:nvSpPr>
        <p:spPr>
          <a:xfrm>
            <a:off x="7676125" y="1815825"/>
            <a:ext cx="42681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Learning new knowledge</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0fd5a3148a_2_30"/>
          <p:cNvSpPr txBox="1"/>
          <p:nvPr>
            <p:ph type="title"/>
          </p:nvPr>
        </p:nvSpPr>
        <p:spPr>
          <a:xfrm>
            <a:off x="1500674" y="383832"/>
            <a:ext cx="9409064" cy="709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 Drafting a sample action plan</a:t>
            </a:r>
            <a:endParaRPr sz="3600">
              <a:solidFill>
                <a:schemeClr val="accent5"/>
              </a:solidFill>
            </a:endParaRPr>
          </a:p>
        </p:txBody>
      </p:sp>
      <p:sp>
        <p:nvSpPr>
          <p:cNvPr id="241" name="Google Shape;241;g30fd5a3148a_2_30"/>
          <p:cNvSpPr txBox="1"/>
          <p:nvPr>
            <p:ph idx="1" type="body"/>
          </p:nvPr>
        </p:nvSpPr>
        <p:spPr>
          <a:xfrm>
            <a:off x="377900" y="1229700"/>
            <a:ext cx="11226600" cy="48486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9869BD"/>
              </a:buClr>
              <a:buSzPts val="2000"/>
              <a:buNone/>
            </a:pPr>
            <a:r>
              <a:rPr b="1" lang="en-GB" sz="2000">
                <a:solidFill>
                  <a:schemeClr val="accent6"/>
                </a:solidFill>
                <a:latin typeface="Arial"/>
                <a:ea typeface="Arial"/>
                <a:cs typeface="Arial"/>
                <a:sym typeface="Arial"/>
              </a:rPr>
              <a:t>Scenario</a:t>
            </a:r>
            <a:endParaRPr/>
          </a:p>
          <a:p>
            <a:pPr indent="0" lvl="0" marL="0" rtl="0" algn="just">
              <a:lnSpc>
                <a:spcPct val="90000"/>
              </a:lnSpc>
              <a:spcBef>
                <a:spcPts val="0"/>
              </a:spcBef>
              <a:spcAft>
                <a:spcPts val="0"/>
              </a:spcAft>
              <a:buClr>
                <a:srgbClr val="9869BD"/>
              </a:buClr>
              <a:buSzPts val="2000"/>
              <a:buNone/>
            </a:pPr>
            <a:r>
              <a:t/>
            </a:r>
            <a:endParaRPr b="1" sz="2000">
              <a:latin typeface="Open Sans"/>
              <a:ea typeface="Open Sans"/>
              <a:cs typeface="Open Sans"/>
              <a:sym typeface="Open Sans"/>
            </a:endParaRPr>
          </a:p>
          <a:p>
            <a:pPr indent="0" lvl="0" marL="0" rtl="0" algn="just">
              <a:lnSpc>
                <a:spcPct val="90000"/>
              </a:lnSpc>
              <a:spcBef>
                <a:spcPts val="0"/>
              </a:spcBef>
              <a:spcAft>
                <a:spcPts val="0"/>
              </a:spcAft>
              <a:buClr>
                <a:srgbClr val="9869BD"/>
              </a:buClr>
              <a:buSzPts val="1800"/>
              <a:buNone/>
            </a:pPr>
            <a:r>
              <a:rPr lang="en-GB" sz="2000">
                <a:solidFill>
                  <a:schemeClr val="dk1"/>
                </a:solidFill>
                <a:latin typeface="Arial"/>
                <a:ea typeface="Arial"/>
                <a:cs typeface="Arial"/>
                <a:sym typeface="Arial"/>
              </a:rPr>
              <a:t>Building on the scenario and outcomes of Activity 1, and using the </a:t>
            </a:r>
            <a:r>
              <a:rPr b="1" lang="en-GB" sz="2000">
                <a:solidFill>
                  <a:schemeClr val="dk1"/>
                </a:solidFill>
                <a:latin typeface="Arial"/>
                <a:ea typeface="Arial"/>
                <a:cs typeface="Arial"/>
                <a:sym typeface="Arial"/>
              </a:rPr>
              <a:t>Action Plan template</a:t>
            </a:r>
            <a:r>
              <a:rPr lang="en-GB" sz="2000">
                <a:solidFill>
                  <a:schemeClr val="dk1"/>
                </a:solidFill>
                <a:latin typeface="Arial"/>
                <a:ea typeface="Arial"/>
                <a:cs typeface="Arial"/>
                <a:sym typeface="Arial"/>
              </a:rPr>
              <a:t> provided (handout) each participant is tasked with creating an action plan for their newly created project team. The Team Leaders must outline how they will use resources to achieve collaborative tasks and goals in both in-office and remote environments, while maintaining employee wellbeing, engagement and morale within the team, without making anyone feel excluded.</a:t>
            </a:r>
            <a:endParaRPr sz="2000">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STEP 1</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i="0" lang="en-GB" sz="2000" u="none" cap="none" strike="noStrike">
                <a:solidFill>
                  <a:schemeClr val="dk1"/>
                </a:solidFill>
                <a:latin typeface="Arial"/>
                <a:ea typeface="Arial"/>
                <a:cs typeface="Arial"/>
                <a:sym typeface="Arial"/>
              </a:rPr>
              <a:t>In assigned pairs, each person must share and present their action plan and strategy.</a:t>
            </a:r>
            <a:endParaRPr i="0" sz="2000" u="none" cap="none" strike="noStrike">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STEP 2</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sz="2000">
                <a:solidFill>
                  <a:schemeClr val="dk1"/>
                </a:solidFill>
                <a:latin typeface="Arial"/>
                <a:ea typeface="Arial"/>
                <a:cs typeface="Arial"/>
                <a:sym typeface="Arial"/>
              </a:rPr>
              <a:t>Each person must provide feedback and suggestions for improvement to the other.</a:t>
            </a:r>
            <a:endParaRPr sz="2000">
              <a:solidFill>
                <a:schemeClr val="dk1"/>
              </a:solidFill>
              <a:latin typeface="Arial"/>
              <a:ea typeface="Arial"/>
              <a:cs typeface="Arial"/>
              <a:sym typeface="Arial"/>
            </a:endParaRPr>
          </a:p>
          <a:p>
            <a:pPr indent="0" lvl="0" marL="0" rtl="0" algn="just">
              <a:lnSpc>
                <a:spcPct val="90000"/>
              </a:lnSpc>
              <a:spcBef>
                <a:spcPts val="1000"/>
              </a:spcBef>
              <a:spcAft>
                <a:spcPts val="0"/>
              </a:spcAft>
              <a:buClr>
                <a:srgbClr val="9869BD"/>
              </a:buClr>
              <a:buSzPts val="2000"/>
              <a:buNone/>
            </a:pPr>
            <a:r>
              <a:rPr b="1" lang="en-GB" sz="2000">
                <a:solidFill>
                  <a:schemeClr val="accent6"/>
                </a:solidFill>
                <a:latin typeface="Arial"/>
                <a:ea typeface="Arial"/>
                <a:cs typeface="Arial"/>
                <a:sym typeface="Arial"/>
              </a:rPr>
              <a:t>STEP 3</a:t>
            </a:r>
            <a:endParaRPr b="1" sz="20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800"/>
              <a:buNone/>
            </a:pPr>
            <a:r>
              <a:rPr lang="en-GB" sz="2000">
                <a:solidFill>
                  <a:schemeClr val="dk1"/>
                </a:solidFill>
                <a:latin typeface="Arial"/>
                <a:ea typeface="Arial"/>
                <a:cs typeface="Arial"/>
                <a:sym typeface="Arial"/>
              </a:rPr>
              <a:t>All participants participate in a debrief to discuss what the optimal action plan looks like</a:t>
            </a:r>
            <a:r>
              <a:rPr lang="en-GB" sz="2000">
                <a:solidFill>
                  <a:srgbClr val="7F7F7F"/>
                </a:solidFill>
                <a:latin typeface="Arial"/>
                <a:ea typeface="Arial"/>
                <a:cs typeface="Arial"/>
                <a:sym typeface="Arial"/>
              </a:rPr>
              <a:t>.</a:t>
            </a:r>
            <a:endParaRPr sz="2000">
              <a:solidFill>
                <a:srgbClr val="7F7F7F"/>
              </a:solidFill>
              <a:latin typeface="Arial"/>
              <a:ea typeface="Arial"/>
              <a:cs typeface="Arial"/>
              <a:sym typeface="Arial"/>
            </a:endParaRPr>
          </a:p>
        </p:txBody>
      </p:sp>
      <p:pic>
        <p:nvPicPr>
          <p:cNvPr descr="Ampulheta 90% com preenchimento sólido" id="242" name="Google Shape;242;g30fd5a3148a_2_30"/>
          <p:cNvPicPr preferRelativeResize="0"/>
          <p:nvPr>
            <p:ph idx="2" type="body"/>
          </p:nvPr>
        </p:nvPicPr>
        <p:blipFill rotWithShape="1">
          <a:blip r:embed="rId3">
            <a:alphaModFix/>
          </a:blip>
          <a:srcRect b="0" l="0" r="0" t="0"/>
          <a:stretch/>
        </p:blipFill>
        <p:spPr>
          <a:xfrm>
            <a:off x="10909749" y="4870424"/>
            <a:ext cx="1319400" cy="1319400"/>
          </a:xfrm>
          <a:prstGeom prst="rect">
            <a:avLst/>
          </a:prstGeom>
          <a:noFill/>
          <a:ln>
            <a:noFill/>
          </a:ln>
        </p:spPr>
      </p:pic>
      <p:sp>
        <p:nvSpPr>
          <p:cNvPr id="243" name="Google Shape;243;g30fd5a3148a_2_30"/>
          <p:cNvSpPr txBox="1"/>
          <p:nvPr/>
        </p:nvSpPr>
        <p:spPr>
          <a:xfrm>
            <a:off x="10550546" y="6332408"/>
            <a:ext cx="12783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00h:20m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0fd5a3148a_2_39"/>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 Drafting a sample action plan</a:t>
            </a:r>
            <a:endParaRPr sz="3600">
              <a:solidFill>
                <a:schemeClr val="accent5"/>
              </a:solidFill>
            </a:endParaRPr>
          </a:p>
        </p:txBody>
      </p:sp>
      <p:sp>
        <p:nvSpPr>
          <p:cNvPr id="250" name="Google Shape;250;g30fd5a3148a_2_39"/>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1900">
                <a:solidFill>
                  <a:srgbClr val="12501B"/>
                </a:solidFill>
                <a:latin typeface="Arial"/>
                <a:ea typeface="Arial"/>
                <a:cs typeface="Arial"/>
                <a:sym typeface="Arial"/>
              </a:rPr>
              <a:t>RESOURCES </a:t>
            </a:r>
            <a:endParaRPr b="1" sz="1900">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u="sng">
              <a:solidFill>
                <a:schemeClr val="hlink"/>
              </a:solidFill>
              <a:latin typeface="Open Sans"/>
              <a:ea typeface="Open Sans"/>
              <a:cs typeface="Open Sans"/>
              <a:sym typeface="Open Sans"/>
              <a:hlinkClick r:id="rId3"/>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4"/>
              </a:rPr>
              <a:t>Hybrid working: Guidance for people professionals | CIPD</a:t>
            </a:r>
            <a:endParaRPr b="1" sz="1900" u="sng">
              <a:solidFill>
                <a:schemeClr val="hlink"/>
              </a:solidFill>
              <a:latin typeface="Open Sans"/>
              <a:ea typeface="Open Sans"/>
              <a:cs typeface="Open Sans"/>
              <a:sym typeface="Open Sans"/>
              <a:hlinkClick r:id="rId5"/>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6"/>
              </a:rPr>
              <a:t>10 First Steps To Creating A Productive Hybrid Work Environment</a:t>
            </a:r>
            <a:endParaRPr b="1" sz="1900" u="sng">
              <a:solidFill>
                <a:schemeClr val="hlink"/>
              </a:solidFill>
              <a:latin typeface="Open Sans"/>
              <a:ea typeface="Open Sans"/>
              <a:cs typeface="Open Sans"/>
              <a:sym typeface="Open Sans"/>
              <a:hlinkClick r:id="rId7"/>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8"/>
              </a:rPr>
              <a:t>6 Ways To Create A Successful Hybrid Work Model</a:t>
            </a:r>
            <a:endParaRPr b="1" sz="1900">
              <a:latin typeface="Open Sans"/>
              <a:ea typeface="Open Sans"/>
              <a:cs typeface="Open Sans"/>
              <a:sym typeface="Open Sans"/>
            </a:endParaRPr>
          </a:p>
          <a:p>
            <a:pPr indent="-228600" lvl="0" marL="228600" rtl="0" algn="just">
              <a:lnSpc>
                <a:spcPct val="90000"/>
              </a:lnSpc>
              <a:spcBef>
                <a:spcPts val="1000"/>
              </a:spcBef>
              <a:spcAft>
                <a:spcPts val="0"/>
              </a:spcAft>
              <a:buClr>
                <a:srgbClr val="9869BD"/>
              </a:buClr>
              <a:buSzPts val="1900"/>
              <a:buChar char="•"/>
            </a:pPr>
            <a:r>
              <a:rPr b="1" lang="en-GB" sz="1900" u="sng">
                <a:solidFill>
                  <a:schemeClr val="hlink"/>
                </a:solidFill>
                <a:latin typeface="Open Sans"/>
                <a:ea typeface="Open Sans"/>
                <a:cs typeface="Open Sans"/>
                <a:sym typeface="Open Sans"/>
                <a:hlinkClick r:id="rId9"/>
              </a:rPr>
              <a:t>What’s a Modern Hybrid Workplace Strategy? (and How to Create One) | Robin</a:t>
            </a:r>
            <a:endParaRPr b="1" sz="1900">
              <a:solidFill>
                <a:srgbClr val="868E93"/>
              </a:solidFill>
              <a:latin typeface="Arial"/>
              <a:ea typeface="Arial"/>
              <a:cs typeface="Arial"/>
              <a:sym typeface="Arial"/>
            </a:endParaRPr>
          </a:p>
          <a:p>
            <a:pPr indent="-114300" lvl="0" marL="228600" rtl="0" algn="just">
              <a:lnSpc>
                <a:spcPct val="90000"/>
              </a:lnSpc>
              <a:spcBef>
                <a:spcPts val="1000"/>
              </a:spcBef>
              <a:spcAft>
                <a:spcPts val="0"/>
              </a:spcAft>
              <a:buClr>
                <a:srgbClr val="9869BD"/>
              </a:buClr>
              <a:buSzPts val="1800"/>
              <a:buNone/>
            </a:pPr>
            <a:r>
              <a:t/>
            </a:r>
            <a:endParaRPr b="1" i="0" sz="1900" u="none" cap="none" strike="noStrike">
              <a:solidFill>
                <a:srgbClr val="868E93"/>
              </a:solidFill>
              <a:latin typeface="Open Sans"/>
              <a:ea typeface="Open Sans"/>
              <a:cs typeface="Open Sans"/>
              <a:sym typeface="Open Sans"/>
            </a:endParaRPr>
          </a:p>
          <a:p>
            <a:pPr indent="-114300" lvl="0" marL="228600" rtl="0" algn="just">
              <a:lnSpc>
                <a:spcPct val="90000"/>
              </a:lnSpc>
              <a:spcBef>
                <a:spcPts val="1000"/>
              </a:spcBef>
              <a:spcAft>
                <a:spcPts val="0"/>
              </a:spcAft>
              <a:buClr>
                <a:srgbClr val="9869BD"/>
              </a:buClr>
              <a:buSzPts val="1800"/>
              <a:buNone/>
            </a:pPr>
            <a:r>
              <a:t/>
            </a:r>
            <a:endParaRPr b="1" sz="1900">
              <a:solidFill>
                <a:srgbClr val="12501B"/>
              </a:solidFill>
              <a:latin typeface="Open Sans"/>
              <a:ea typeface="Open Sans"/>
              <a:cs typeface="Open Sans"/>
              <a:sym typeface="Open Sans"/>
            </a:endParaRPr>
          </a:p>
        </p:txBody>
      </p:sp>
      <p:sp>
        <p:nvSpPr>
          <p:cNvPr id="251" name="Google Shape;251;g30fd5a3148a_2_39"/>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1900">
                <a:solidFill>
                  <a:srgbClr val="12501B"/>
                </a:solidFill>
                <a:latin typeface="Arial"/>
                <a:ea typeface="Arial"/>
                <a:cs typeface="Arial"/>
                <a:sym typeface="Arial"/>
              </a:rPr>
              <a:t>Learn more! </a:t>
            </a:r>
            <a:endParaRPr b="1" sz="1900">
              <a:latin typeface="Open Sans"/>
              <a:ea typeface="Open Sans"/>
              <a:cs typeface="Open Sans"/>
              <a:sym typeface="Open Sans"/>
            </a:endParaRPr>
          </a:p>
          <a:p>
            <a:pPr indent="0" lvl="0" marL="0" rtl="0" algn="just">
              <a:lnSpc>
                <a:spcPct val="90000"/>
              </a:lnSpc>
              <a:spcBef>
                <a:spcPts val="1000"/>
              </a:spcBef>
              <a:spcAft>
                <a:spcPts val="0"/>
              </a:spcAft>
              <a:buClr>
                <a:schemeClr val="dk2"/>
              </a:buClr>
              <a:buSzPts val="1800"/>
              <a:buNone/>
            </a:pPr>
            <a:r>
              <a:t/>
            </a:r>
            <a:endParaRPr b="1" sz="1900" u="sng">
              <a:solidFill>
                <a:schemeClr val="hlink"/>
              </a:solidFill>
              <a:latin typeface="Open Sans"/>
              <a:ea typeface="Open Sans"/>
              <a:cs typeface="Open Sans"/>
              <a:sym typeface="Open Sans"/>
              <a:hlinkClick r:id="rId10"/>
            </a:endParaRPr>
          </a:p>
          <a:p>
            <a:pPr indent="-349250" lvl="0" marL="457200" rtl="0" algn="just">
              <a:lnSpc>
                <a:spcPct val="90000"/>
              </a:lnSpc>
              <a:spcBef>
                <a:spcPts val="1000"/>
              </a:spcBef>
              <a:spcAft>
                <a:spcPts val="0"/>
              </a:spcAft>
              <a:buClr>
                <a:schemeClr val="dk2"/>
              </a:buClr>
              <a:buSzPts val="1900"/>
              <a:buChar char="•"/>
            </a:pPr>
            <a:r>
              <a:rPr b="1" lang="en-GB" sz="1900" u="sng">
                <a:solidFill>
                  <a:schemeClr val="hlink"/>
                </a:solidFill>
                <a:latin typeface="Open Sans"/>
                <a:ea typeface="Open Sans"/>
                <a:cs typeface="Open Sans"/>
                <a:sym typeface="Open Sans"/>
                <a:hlinkClick r:id="rId11"/>
              </a:rPr>
              <a:t>What’s a Modern Hybrid Workplace Strategy? (and How to Create One) | Robin</a:t>
            </a:r>
            <a:endParaRPr b="1" sz="1900">
              <a:latin typeface="Open Sans"/>
              <a:ea typeface="Open Sans"/>
              <a:cs typeface="Open Sans"/>
              <a:sym typeface="Open Sans"/>
            </a:endParaRPr>
          </a:p>
        </p:txBody>
      </p:sp>
      <p:pic>
        <p:nvPicPr>
          <p:cNvPr id="252" name="Google Shape;252;g30fd5a3148a_2_39"/>
          <p:cNvPicPr preferRelativeResize="0"/>
          <p:nvPr/>
        </p:nvPicPr>
        <p:blipFill rotWithShape="1">
          <a:blip r:embed="rId12">
            <a:alphaModFix/>
          </a:blip>
          <a:srcRect b="0" l="0" r="0" t="0"/>
          <a:stretch/>
        </p:blipFill>
        <p:spPr>
          <a:xfrm>
            <a:off x="6850175" y="2995935"/>
            <a:ext cx="4754450" cy="2897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0"/>
          <p:cNvSpPr txBox="1"/>
          <p:nvPr/>
        </p:nvSpPr>
        <p:spPr>
          <a:xfrm>
            <a:off x="4894162" y="2858825"/>
            <a:ext cx="6457010" cy="160019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Topic 3</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Monitoring and Adjusting Resource Usage</a:t>
            </a:r>
            <a:endParaRPr b="1" i="0" sz="3600" u="none" cap="none" strike="noStrike">
              <a:solidFill>
                <a:srgbClr val="000000"/>
              </a:solidFill>
              <a:latin typeface="Arial"/>
              <a:ea typeface="Arial"/>
              <a:cs typeface="Arial"/>
              <a:sym typeface="Arial"/>
            </a:endParaRPr>
          </a:p>
        </p:txBody>
      </p:sp>
      <p:pic>
        <p:nvPicPr>
          <p:cNvPr descr="A logo with a black background&#10;&#10;Description automatically generated" id="259" name="Google Shape;259;p20"/>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4894149" y="2858825"/>
            <a:ext cx="71193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Energizer</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r>
              <a:t/>
            </a:r>
            <a:endParaRPr b="1" i="0" sz="3600" u="none" cap="none" strike="noStrike">
              <a:solidFill>
                <a:schemeClr val="accent4"/>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3200"/>
              <a:buFont typeface="Arial"/>
              <a:buNone/>
            </a:pPr>
            <a:r>
              <a:rPr b="1" i="0" lang="en-GB" sz="3200" u="none" cap="none" strike="noStrike">
                <a:solidFill>
                  <a:srgbClr val="9868BD"/>
                </a:solidFill>
                <a:latin typeface="Arial"/>
                <a:ea typeface="Arial"/>
                <a:cs typeface="Arial"/>
                <a:sym typeface="Arial"/>
              </a:rPr>
              <a:t>Hybrid Collaboration Connections</a:t>
            </a:r>
            <a:endParaRPr b="1" i="0" sz="3200" u="none" cap="none" strike="noStrike">
              <a:solidFill>
                <a:srgbClr val="9868BD"/>
              </a:solidFill>
              <a:latin typeface="Arial"/>
              <a:ea typeface="Arial"/>
              <a:cs typeface="Arial"/>
              <a:sym typeface="Arial"/>
            </a:endParaRPr>
          </a:p>
          <a:p>
            <a:pPr indent="0" lvl="0" marL="0" marR="0" rtl="0" algn="just">
              <a:lnSpc>
                <a:spcPct val="90000"/>
              </a:lnSpc>
              <a:spcBef>
                <a:spcPts val="1200"/>
              </a:spcBef>
              <a:spcAft>
                <a:spcPts val="0"/>
              </a:spcAft>
              <a:buClr>
                <a:schemeClr val="accent5"/>
              </a:buClr>
              <a:buSzPts val="3600"/>
              <a:buFont typeface="Arial"/>
              <a:buNone/>
            </a:pPr>
            <a:r>
              <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15" name="Google Shape;115;p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 Monitoring and Adjusting Resource Usage</a:t>
            </a:r>
            <a:r>
              <a:rPr b="1" i="0" lang="en-GB" sz="1800" u="none" cap="none" strike="noStrike">
                <a:solidFill>
                  <a:srgbClr val="002060"/>
                </a:solidFill>
                <a:latin typeface="Calibri"/>
                <a:ea typeface="Calibri"/>
                <a:cs typeface="Calibri"/>
                <a:sym typeface="Calibri"/>
              </a:rPr>
              <a:t> </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66" name="Google Shape;266;p13"/>
          <p:cNvSpPr txBox="1"/>
          <p:nvPr/>
        </p:nvSpPr>
        <p:spPr>
          <a:xfrm>
            <a:off x="533728" y="1404087"/>
            <a:ext cx="11395513" cy="5234152"/>
          </a:xfrm>
          <a:prstGeom prst="rect">
            <a:avLst/>
          </a:prstGeom>
          <a:noFill/>
          <a:ln>
            <a:noFill/>
          </a:ln>
        </p:spPr>
        <p:txBody>
          <a:bodyPr anchorCtr="0" anchor="t" bIns="45700" lIns="91425" spcFirstLastPara="1" rIns="91425" wrap="square" tIns="45700">
            <a:normAutofit fontScale="32500" lnSpcReduction="20000"/>
          </a:bodyPr>
          <a:lstStyle/>
          <a:p>
            <a:pPr indent="0" lvl="0" marL="114300" marR="0" rtl="0" algn="just">
              <a:lnSpc>
                <a:spcPct val="100000"/>
              </a:lnSpc>
              <a:spcBef>
                <a:spcPts val="0"/>
              </a:spcBef>
              <a:spcAft>
                <a:spcPts val="0"/>
              </a:spcAft>
              <a:buClr>
                <a:srgbClr val="000000"/>
              </a:buClr>
              <a:buSzPct val="100000"/>
              <a:buFont typeface="Arial"/>
              <a:buNone/>
            </a:pPr>
            <a:r>
              <a:rPr b="1" i="0" lang="en-GB" sz="9600" u="none" cap="none" strike="noStrike">
                <a:solidFill>
                  <a:srgbClr val="000000"/>
                </a:solidFill>
                <a:latin typeface="Arial"/>
                <a:ea typeface="Arial"/>
                <a:cs typeface="Arial"/>
                <a:sym typeface="Arial"/>
              </a:rPr>
              <a:t>4 Key Benefits of Monitoring and Adjusting Resource Usage in Hybrid Work</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3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4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1. Optimized Resource Allocation: </a:t>
            </a:r>
            <a:endParaRPr b="0" i="0" sz="1400" u="none" cap="none" strike="noStrike">
              <a:solidFill>
                <a:srgbClr val="000000"/>
              </a:solidFill>
              <a:latin typeface="Arial"/>
              <a:ea typeface="Arial"/>
              <a:cs typeface="Arial"/>
              <a:sym typeface="Arial"/>
            </a:endParaRPr>
          </a:p>
          <a:p>
            <a:pPr indent="-457200" lvl="0" marL="5715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Identifying underutilized resources: </a:t>
            </a:r>
            <a:r>
              <a:rPr b="0" i="0" lang="en-GB" sz="7200" u="none" cap="none" strike="noStrike">
                <a:solidFill>
                  <a:srgbClr val="000000"/>
                </a:solidFill>
                <a:latin typeface="Arial"/>
                <a:ea typeface="Arial"/>
                <a:cs typeface="Arial"/>
                <a:sym typeface="Arial"/>
              </a:rPr>
              <a:t>By tracking resource usage, areas where resources are not being fully utilized can be identified.</a:t>
            </a:r>
            <a:endParaRPr b="0" i="0" sz="1400" u="none" cap="none" strike="noStrike">
              <a:solidFill>
                <a:srgbClr val="000000"/>
              </a:solidFill>
              <a:latin typeface="Arial"/>
              <a:ea typeface="Arial"/>
              <a:cs typeface="Arial"/>
              <a:sym typeface="Arial"/>
            </a:endParaRPr>
          </a:p>
          <a:p>
            <a:pPr indent="-457200" lvl="0" marL="5715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Reallocating resources </a:t>
            </a:r>
            <a:r>
              <a:rPr b="0" i="0" lang="en-GB" sz="7200" u="none" cap="none" strike="noStrike">
                <a:solidFill>
                  <a:srgbClr val="000000"/>
                </a:solidFill>
                <a:latin typeface="Arial"/>
                <a:ea typeface="Arial"/>
                <a:cs typeface="Arial"/>
                <a:sym typeface="Arial"/>
              </a:rPr>
              <a:t>allows for redistribution of resources to high-priority projects or teams that need additional support.</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7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2. Improved Productivity: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Enhanced efficiency: </a:t>
            </a:r>
            <a:r>
              <a:rPr b="0" i="0" lang="en-GB" sz="7200" u="none" cap="none" strike="noStrike">
                <a:solidFill>
                  <a:srgbClr val="000000"/>
                </a:solidFill>
                <a:latin typeface="Arial"/>
                <a:ea typeface="Arial"/>
                <a:cs typeface="Arial"/>
                <a:sym typeface="Arial"/>
              </a:rPr>
              <a:t>By monitoring resource usage, bottlenecks and inefficiencies can be identified in workflows.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Optimised workload distribution: </a:t>
            </a:r>
            <a:r>
              <a:rPr b="0" i="0" lang="en-GB" sz="7200" u="none" cap="none" strike="noStrike">
                <a:solidFill>
                  <a:srgbClr val="000000"/>
                </a:solidFill>
                <a:latin typeface="Arial"/>
                <a:ea typeface="Arial"/>
                <a:cs typeface="Arial"/>
                <a:sym typeface="Arial"/>
              </a:rPr>
              <a:t>to ensure fair and efficient workload distribution among team members.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0" i="0" sz="7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 Monitoring and Adjusting Resource Usage</a:t>
            </a:r>
            <a:r>
              <a:rPr b="1" i="0" lang="en-GB" sz="1800" u="none" cap="none" strike="noStrike">
                <a:solidFill>
                  <a:srgbClr val="002060"/>
                </a:solidFill>
                <a:latin typeface="Calibri"/>
                <a:ea typeface="Calibri"/>
                <a:cs typeface="Calibri"/>
                <a:sym typeface="Calibri"/>
              </a:rPr>
              <a:t> </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73" name="Google Shape;273;p39"/>
          <p:cNvSpPr txBox="1"/>
          <p:nvPr/>
        </p:nvSpPr>
        <p:spPr>
          <a:xfrm>
            <a:off x="533728" y="1390232"/>
            <a:ext cx="11395513" cy="5234152"/>
          </a:xfrm>
          <a:prstGeom prst="rect">
            <a:avLst/>
          </a:prstGeom>
          <a:noFill/>
          <a:ln>
            <a:noFill/>
          </a:ln>
        </p:spPr>
        <p:txBody>
          <a:bodyPr anchorCtr="0" anchor="t" bIns="45700" lIns="91425" spcFirstLastPara="1" rIns="91425" wrap="square" tIns="45700">
            <a:normAutofit fontScale="32500" lnSpcReduction="20000"/>
          </a:bodyPr>
          <a:lstStyle/>
          <a:p>
            <a:pPr indent="0" lvl="0" marL="114300" marR="0" rtl="0" algn="just">
              <a:lnSpc>
                <a:spcPct val="100000"/>
              </a:lnSpc>
              <a:spcBef>
                <a:spcPts val="0"/>
              </a:spcBef>
              <a:spcAft>
                <a:spcPts val="0"/>
              </a:spcAft>
              <a:buClr>
                <a:srgbClr val="000000"/>
              </a:buClr>
              <a:buSzPct val="100000"/>
              <a:buFont typeface="Arial"/>
              <a:buNone/>
            </a:pPr>
            <a:r>
              <a:rPr b="1" i="0" lang="en-GB" sz="9600" u="none" cap="none" strike="noStrike">
                <a:solidFill>
                  <a:srgbClr val="000000"/>
                </a:solidFill>
                <a:latin typeface="Arial"/>
                <a:ea typeface="Arial"/>
                <a:cs typeface="Arial"/>
                <a:sym typeface="Arial"/>
              </a:rPr>
              <a:t>4 Key Benefits of Monitoring and Adjusting Resource Usage in Hybrid Work</a:t>
            </a:r>
            <a:endParaRPr b="1" i="0" sz="3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45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0" i="0" sz="7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3. Enhanced Employee Satisfaction: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Reduced burnout: </a:t>
            </a:r>
            <a:r>
              <a:rPr b="0" i="0" lang="en-GB" sz="7200" u="none" cap="none" strike="noStrike">
                <a:solidFill>
                  <a:srgbClr val="000000"/>
                </a:solidFill>
                <a:latin typeface="Arial"/>
                <a:ea typeface="Arial"/>
                <a:cs typeface="Arial"/>
                <a:sym typeface="Arial"/>
              </a:rPr>
              <a:t>Workload monitoring can prevent employees from being overworked and getting burned out.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Increased flexibility: </a:t>
            </a:r>
            <a:r>
              <a:rPr b="0" i="0" lang="en-GB" sz="7200" u="none" cap="none" strike="noStrike">
                <a:solidFill>
                  <a:srgbClr val="000000"/>
                </a:solidFill>
                <a:latin typeface="Arial"/>
                <a:ea typeface="Arial"/>
                <a:cs typeface="Arial"/>
                <a:sym typeface="Arial"/>
              </a:rPr>
              <a:t>Through resource allocation optimization, employees can be offered more flexibility in their work arrangements</a:t>
            </a:r>
            <a:r>
              <a:rPr b="1" i="0" lang="en-GB" sz="7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72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1" i="0" lang="en-GB" sz="7200" u="none" cap="none" strike="noStrike">
                <a:solidFill>
                  <a:srgbClr val="D86CCC"/>
                </a:solidFill>
                <a:latin typeface="Arial"/>
                <a:ea typeface="Arial"/>
                <a:cs typeface="Arial"/>
                <a:sym typeface="Arial"/>
              </a:rPr>
              <a:t>4. Cost Reduction: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7200" u="none" cap="none" strike="noStrike">
                <a:solidFill>
                  <a:srgbClr val="000000"/>
                </a:solidFill>
                <a:latin typeface="Arial"/>
                <a:ea typeface="Arial"/>
                <a:cs typeface="Arial"/>
                <a:sym typeface="Arial"/>
              </a:rPr>
              <a:t>Reduced operational costs: </a:t>
            </a:r>
            <a:r>
              <a:rPr b="0" i="0" lang="en-GB" sz="7200" u="none" cap="none" strike="noStrike">
                <a:solidFill>
                  <a:srgbClr val="000000"/>
                </a:solidFill>
                <a:latin typeface="Arial"/>
                <a:ea typeface="Arial"/>
                <a:cs typeface="Arial"/>
                <a:sym typeface="Arial"/>
              </a:rPr>
              <a:t>By identifying and eliminating unnecessary resource usage, operational costs can be decreased.</a:t>
            </a:r>
            <a:endParaRPr b="0" i="0" sz="7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nvSpPr>
        <p:spPr>
          <a:xfrm>
            <a:off x="1313792" y="373529"/>
            <a:ext cx="10615449" cy="531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 Monitoring and Adjusting Resource Usage</a:t>
            </a:r>
            <a:r>
              <a:rPr b="1" i="0" lang="en-GB" sz="1800" u="none" cap="none" strike="noStrike">
                <a:solidFill>
                  <a:srgbClr val="002060"/>
                </a:solidFill>
                <a:latin typeface="Calibri"/>
                <a:ea typeface="Calibri"/>
                <a:cs typeface="Calibri"/>
                <a:sym typeface="Calibri"/>
              </a:rPr>
              <a:t> </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280" name="Google Shape;280;p14"/>
          <p:cNvSpPr txBox="1"/>
          <p:nvPr/>
        </p:nvSpPr>
        <p:spPr>
          <a:xfrm>
            <a:off x="554748" y="1269064"/>
            <a:ext cx="11395513" cy="4595710"/>
          </a:xfrm>
          <a:prstGeom prst="rect">
            <a:avLst/>
          </a:prstGeom>
          <a:noFill/>
          <a:ln>
            <a:noFill/>
          </a:ln>
        </p:spPr>
        <p:txBody>
          <a:bodyPr anchorCtr="0" anchor="t" bIns="45700" lIns="91425" spcFirstLastPara="1" rIns="91425" wrap="square" tIns="45700">
            <a:normAutofit fontScale="92500" lnSpcReduction="10000"/>
          </a:bodyPr>
          <a:lstStyle/>
          <a:p>
            <a:pPr indent="0" lvl="0" marL="114300" marR="0" rtl="0" algn="just">
              <a:lnSpc>
                <a:spcPct val="100000"/>
              </a:lnSpc>
              <a:spcBef>
                <a:spcPts val="0"/>
              </a:spcBef>
              <a:spcAft>
                <a:spcPts val="0"/>
              </a:spcAft>
              <a:buClr>
                <a:srgbClr val="000000"/>
              </a:buClr>
              <a:buSzPct val="100000"/>
              <a:buFont typeface="Arial"/>
              <a:buNone/>
            </a:pPr>
            <a:r>
              <a:rPr b="1" i="0" lang="en-GB" sz="2400" u="none" cap="none" strike="noStrike">
                <a:solidFill>
                  <a:srgbClr val="000000"/>
                </a:solidFill>
                <a:latin typeface="Arial"/>
                <a:ea typeface="Arial"/>
                <a:cs typeface="Arial"/>
                <a:sym typeface="Arial"/>
              </a:rPr>
              <a:t>Methods for Monitoring and Adjusting Resource Usage</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t/>
            </a:r>
            <a:endParaRPr b="1" i="0" sz="20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Project Management Tools: </a:t>
            </a:r>
            <a:r>
              <a:rPr b="0" i="0" lang="en-GB" sz="2000" u="none" cap="none" strike="noStrike">
                <a:solidFill>
                  <a:srgbClr val="000000"/>
                </a:solidFill>
                <a:latin typeface="Arial"/>
                <a:ea typeface="Arial"/>
                <a:cs typeface="Arial"/>
                <a:sym typeface="Arial"/>
              </a:rPr>
              <a:t>Utilize project management tools like Asana, Trello, or teamwork to track project progress, resource allocation, and task assignments.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Time Tracking Software: </a:t>
            </a:r>
            <a:r>
              <a:rPr b="0" i="0" lang="en-GB" sz="2000" u="none" cap="none" strike="noStrike">
                <a:solidFill>
                  <a:srgbClr val="000000"/>
                </a:solidFill>
                <a:latin typeface="Arial"/>
                <a:ea typeface="Arial"/>
                <a:cs typeface="Arial"/>
                <a:sym typeface="Arial"/>
              </a:rPr>
              <a:t>Implement time tracking software to monitor how employees spend their time on different tasks and projects and estimate efforts.</a:t>
            </a:r>
            <a:endParaRPr b="0" i="0" sz="1400" u="none" cap="none" strike="noStrike">
              <a:solidFill>
                <a:srgbClr val="000000"/>
              </a:solidFill>
              <a:latin typeface="Arial"/>
              <a:ea typeface="Arial"/>
              <a:cs typeface="Arial"/>
              <a:sym typeface="Arial"/>
            </a:endParaRPr>
          </a:p>
          <a:p>
            <a:pPr indent="-225425" lvl="0" marL="457200" marR="0" rtl="0" algn="just">
              <a:lnSpc>
                <a:spcPct val="100000"/>
              </a:lnSpc>
              <a:spcBef>
                <a:spcPts val="0"/>
              </a:spcBef>
              <a:spcAft>
                <a:spcPts val="0"/>
              </a:spcAft>
              <a:buClr>
                <a:srgbClr val="000000"/>
              </a:buClr>
              <a:buSzPct val="100000"/>
              <a:buFont typeface="Arial"/>
              <a:buNone/>
            </a:pPr>
            <a:r>
              <a:t/>
            </a:r>
            <a:endParaRPr b="0" i="0" sz="20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Employee Surveys and Feedback: </a:t>
            </a:r>
            <a:r>
              <a:rPr b="0" i="0" lang="en-GB" sz="2000" u="none" cap="none" strike="noStrike">
                <a:solidFill>
                  <a:srgbClr val="000000"/>
                </a:solidFill>
                <a:latin typeface="Arial"/>
                <a:ea typeface="Arial"/>
                <a:cs typeface="Arial"/>
                <a:sym typeface="Arial"/>
              </a:rPr>
              <a:t>Regularly gather feedback from employees to understand their workload, challenges, preferences and resource needs in a hybrid work environment.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Regular Check-ins and Meetings: </a:t>
            </a:r>
            <a:r>
              <a:rPr b="0" i="0" lang="en-GB" sz="2000" u="none" cap="none" strike="noStrike">
                <a:solidFill>
                  <a:srgbClr val="000000"/>
                </a:solidFill>
                <a:latin typeface="Arial"/>
                <a:ea typeface="Arial"/>
                <a:cs typeface="Arial"/>
                <a:sym typeface="Arial"/>
              </a:rPr>
              <a:t>Conduct regular check-ins and team meetings to discuss resource allocation, project priorities, and any issues that may arise. </a:t>
            </a:r>
            <a:endParaRPr b="0" i="0" sz="1400" u="none" cap="none" strike="noStrike">
              <a:solidFill>
                <a:srgbClr val="000000"/>
              </a:solidFill>
              <a:latin typeface="Arial"/>
              <a:ea typeface="Arial"/>
              <a:cs typeface="Arial"/>
              <a:sym typeface="Arial"/>
            </a:endParaRPr>
          </a:p>
          <a:p>
            <a:pPr indent="0" lvl="0" marL="114300" marR="0" rtl="0" algn="just">
              <a:lnSpc>
                <a:spcPct val="100000"/>
              </a:lnSpc>
              <a:spcBef>
                <a:spcPts val="0"/>
              </a:spcBef>
              <a:spcAft>
                <a:spcPts val="0"/>
              </a:spcAft>
              <a:buClr>
                <a:srgbClr val="000000"/>
              </a:buClr>
              <a:buSzPct val="100000"/>
              <a:buFont typeface="Arial"/>
              <a:buNone/>
            </a:pPr>
            <a:r>
              <a:rPr b="0" i="0" lang="en-GB" sz="2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342900" lvl="0" marL="457200" marR="0" rtl="0" algn="just">
              <a:lnSpc>
                <a:spcPct val="100000"/>
              </a:lnSpc>
              <a:spcBef>
                <a:spcPts val="0"/>
              </a:spcBef>
              <a:spcAft>
                <a:spcPts val="0"/>
              </a:spcAft>
              <a:buClr>
                <a:srgbClr val="000000"/>
              </a:buClr>
              <a:buSzPct val="100000"/>
              <a:buFont typeface="Arial"/>
              <a:buChar char="•"/>
            </a:pPr>
            <a:r>
              <a:rPr b="1" i="0" lang="en-GB" sz="2000" u="none" cap="none" strike="noStrike">
                <a:solidFill>
                  <a:srgbClr val="9868BD"/>
                </a:solidFill>
                <a:latin typeface="Arial"/>
                <a:ea typeface="Arial"/>
                <a:cs typeface="Arial"/>
                <a:sym typeface="Arial"/>
              </a:rPr>
              <a:t>Data Analytics:</a:t>
            </a:r>
            <a:r>
              <a:rPr b="1" i="0" lang="en-GB" sz="2000" u="none" cap="none" strike="noStrike">
                <a:solidFill>
                  <a:srgbClr val="D86CCC"/>
                </a:solidFill>
                <a:latin typeface="Arial"/>
                <a:ea typeface="Arial"/>
                <a:cs typeface="Arial"/>
                <a:sym typeface="Arial"/>
              </a:rPr>
              <a:t> </a:t>
            </a:r>
            <a:r>
              <a:rPr b="0" i="0" lang="en-GB" sz="2000" u="none" cap="none" strike="noStrike">
                <a:solidFill>
                  <a:srgbClr val="000000"/>
                </a:solidFill>
                <a:latin typeface="Arial"/>
                <a:ea typeface="Arial"/>
                <a:cs typeface="Arial"/>
                <a:sym typeface="Arial"/>
              </a:rPr>
              <a:t>Use data analytics tools to analyze resource usage patterns, identify trends, and make informed decisions.</a:t>
            </a:r>
            <a:endParaRPr b="0" i="0" sz="2000" u="none" cap="none" strike="noStrike">
              <a:solidFill>
                <a:srgbClr val="000000"/>
              </a:solidFill>
              <a:latin typeface="Arial"/>
              <a:ea typeface="Arial"/>
              <a:cs typeface="Arial"/>
              <a:sym typeface="Arial"/>
            </a:endParaRPr>
          </a:p>
          <a:p>
            <a:pPr indent="-316230" lvl="0" marL="571500" marR="0" rtl="0" algn="l">
              <a:lnSpc>
                <a:spcPct val="100000"/>
              </a:lnSpc>
              <a:spcBef>
                <a:spcPts val="0"/>
              </a:spcBef>
              <a:spcAft>
                <a:spcPts val="0"/>
              </a:spcAft>
              <a:buClr>
                <a:srgbClr val="000000"/>
              </a:buClr>
              <a:buSzPct val="100000"/>
              <a:buFont typeface="Arial"/>
              <a:buNone/>
            </a:pPr>
            <a:r>
              <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idx="2" type="body"/>
          </p:nvPr>
        </p:nvSpPr>
        <p:spPr>
          <a:xfrm>
            <a:off x="6372225" y="1220089"/>
            <a:ext cx="5670000" cy="5313600"/>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87" name="Google Shape;287;p15"/>
          <p:cNvSpPr txBox="1"/>
          <p:nvPr>
            <p:ph type="title"/>
          </p:nvPr>
        </p:nvSpPr>
        <p:spPr>
          <a:xfrm>
            <a:off x="1469572" y="230395"/>
            <a:ext cx="10474800" cy="715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 Monitoring and adjusting your action plan for success</a:t>
            </a:r>
            <a:endParaRPr sz="3600">
              <a:solidFill>
                <a:schemeClr val="accent5"/>
              </a:solidFill>
            </a:endParaRPr>
          </a:p>
        </p:txBody>
      </p:sp>
      <p:pic>
        <p:nvPicPr>
          <p:cNvPr descr="Inteligência Artificial com preenchimento sólido" id="288" name="Google Shape;288;p15"/>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89" name="Google Shape;289;p15"/>
          <p:cNvSpPr txBox="1"/>
          <p:nvPr/>
        </p:nvSpPr>
        <p:spPr>
          <a:xfrm>
            <a:off x="6543675" y="2724085"/>
            <a:ext cx="5400600" cy="3641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After the completion of this activity, you will be able to:</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b="0" i="1" lang="en-GB" sz="1800" u="none" cap="none" strike="noStrike">
                <a:solidFill>
                  <a:schemeClr val="dk1"/>
                </a:solidFill>
                <a:latin typeface="Arial"/>
                <a:ea typeface="Arial"/>
                <a:cs typeface="Arial"/>
                <a:sym typeface="Arial"/>
              </a:rPr>
              <a:t>Evaluate the importance of careful resource allocation and planning to achieve project goals in hybrid settings.</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b="0" i="1" lang="en-GB" sz="1800" u="none" cap="none" strike="noStrike">
                <a:solidFill>
                  <a:schemeClr val="dk1"/>
                </a:solidFill>
                <a:latin typeface="Arial"/>
                <a:ea typeface="Arial"/>
                <a:cs typeface="Arial"/>
                <a:sym typeface="Arial"/>
              </a:rPr>
              <a:t>Build a sense of ownership and responsibility over resource management.</a:t>
            </a:r>
            <a:endParaRPr b="0" i="0" sz="1400" u="none" cap="none" strike="noStrike">
              <a:solidFill>
                <a:schemeClr val="dk1"/>
              </a:solidFill>
              <a:latin typeface="Arial"/>
              <a:ea typeface="Arial"/>
              <a:cs typeface="Arial"/>
              <a:sym typeface="Arial"/>
            </a:endParaRPr>
          </a:p>
          <a:p>
            <a:pPr indent="-285750" lvl="0" marL="285750" marR="0" rtl="0" algn="just">
              <a:lnSpc>
                <a:spcPct val="107000"/>
              </a:lnSpc>
              <a:spcBef>
                <a:spcPts val="800"/>
              </a:spcBef>
              <a:spcAft>
                <a:spcPts val="0"/>
              </a:spcAft>
              <a:buClr>
                <a:srgbClr val="53BAAE"/>
              </a:buClr>
              <a:buSzPts val="1800"/>
              <a:buFont typeface="Arial"/>
              <a:buChar char="•"/>
            </a:pPr>
            <a:r>
              <a:rPr b="0" i="1" lang="en-GB" sz="1800" u="none" cap="none" strike="noStrike">
                <a:solidFill>
                  <a:schemeClr val="dk1"/>
                </a:solidFill>
                <a:latin typeface="Arial"/>
                <a:ea typeface="Arial"/>
                <a:cs typeface="Arial"/>
                <a:sym typeface="Arial"/>
              </a:rPr>
              <a:t>Implement a tracking process for resource usage, identify inefficiencies and make adjustments in the implementation of hybrid work.</a:t>
            </a:r>
            <a:endParaRPr b="0" i="0" sz="1800" u="none" cap="none" strike="noStrike">
              <a:solidFill>
                <a:schemeClr val="dk1"/>
              </a:solidFill>
              <a:latin typeface="Noto Sans Symbols"/>
              <a:ea typeface="Noto Sans Symbols"/>
              <a:cs typeface="Noto Sans Symbols"/>
              <a:sym typeface="Noto Sans Symbols"/>
            </a:endParaRPr>
          </a:p>
        </p:txBody>
      </p:sp>
      <p:sp>
        <p:nvSpPr>
          <p:cNvPr id="290" name="Google Shape;290;p15"/>
          <p:cNvSpPr txBox="1"/>
          <p:nvPr>
            <p:ph idx="1" type="body"/>
          </p:nvPr>
        </p:nvSpPr>
        <p:spPr>
          <a:xfrm>
            <a:off x="149687" y="1488293"/>
            <a:ext cx="5910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0" lvl="4" marL="1822450" rtl="0" algn="just">
              <a:lnSpc>
                <a:spcPct val="90000"/>
              </a:lnSpc>
              <a:spcBef>
                <a:spcPts val="500"/>
              </a:spcBef>
              <a:spcAft>
                <a:spcPts val="0"/>
              </a:spcAft>
              <a:buClr>
                <a:srgbClr val="868E93"/>
              </a:buClr>
              <a:buSzPts val="2300"/>
              <a:buNone/>
            </a:pPr>
            <a:r>
              <a:rPr b="1" i="1" lang="en-GB" sz="2300" u="none" cap="none" strike="noStrike">
                <a:solidFill>
                  <a:schemeClr val="dk1"/>
                </a:solidFill>
                <a:latin typeface="Open Sans"/>
                <a:ea typeface="Open Sans"/>
                <a:cs typeface="Open Sans"/>
                <a:sym typeface="Open Sans"/>
              </a:rPr>
              <a:t>The aim of this activity is to evaluate a project’s resource allocation and propose adjustments for optimization</a:t>
            </a:r>
            <a:r>
              <a:rPr b="1" i="1" lang="en-GB" sz="2300" u="none" cap="none" strike="noStrike">
                <a:solidFill>
                  <a:srgbClr val="868E93"/>
                </a:solidFill>
                <a:latin typeface="Open Sans"/>
                <a:ea typeface="Open Sans"/>
                <a:cs typeface="Open Sans"/>
                <a:sym typeface="Open Sans"/>
              </a:rPr>
              <a:t>.</a:t>
            </a:r>
            <a:endParaRPr b="1" sz="2300"/>
          </a:p>
        </p:txBody>
      </p:sp>
      <p:pic>
        <p:nvPicPr>
          <p:cNvPr id="291" name="Google Shape;291;p15"/>
          <p:cNvPicPr preferRelativeResize="0"/>
          <p:nvPr/>
        </p:nvPicPr>
        <p:blipFill rotWithShape="1">
          <a:blip r:embed="rId4">
            <a:alphaModFix/>
          </a:blip>
          <a:srcRect b="22961" l="21298" r="19602" t="23251"/>
          <a:stretch/>
        </p:blipFill>
        <p:spPr>
          <a:xfrm>
            <a:off x="0" y="2365848"/>
            <a:ext cx="1974396" cy="1800225"/>
          </a:xfrm>
          <a:prstGeom prst="rect">
            <a:avLst/>
          </a:prstGeom>
          <a:noFill/>
          <a:ln>
            <a:noFill/>
          </a:ln>
        </p:spPr>
      </p:pic>
      <p:sp>
        <p:nvSpPr>
          <p:cNvPr id="292" name="Google Shape;292;p15"/>
          <p:cNvSpPr txBox="1"/>
          <p:nvPr/>
        </p:nvSpPr>
        <p:spPr>
          <a:xfrm>
            <a:off x="7676125" y="1815825"/>
            <a:ext cx="42684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Learning new knowledge</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1500673" y="383832"/>
            <a:ext cx="9188347"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Monitoring and adjusting your action plan for success</a:t>
            </a:r>
            <a:endParaRPr sz="3600">
              <a:solidFill>
                <a:schemeClr val="accent5"/>
              </a:solidFill>
            </a:endParaRPr>
          </a:p>
        </p:txBody>
      </p:sp>
      <p:sp>
        <p:nvSpPr>
          <p:cNvPr id="299" name="Google Shape;299;p16"/>
          <p:cNvSpPr txBox="1"/>
          <p:nvPr>
            <p:ph idx="1" type="body"/>
          </p:nvPr>
        </p:nvSpPr>
        <p:spPr>
          <a:xfrm>
            <a:off x="336795" y="1021233"/>
            <a:ext cx="11580549" cy="5430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12066" rtl="0" algn="just">
              <a:lnSpc>
                <a:spcPct val="90000"/>
              </a:lnSpc>
              <a:spcBef>
                <a:spcPts val="0"/>
              </a:spcBef>
              <a:spcAft>
                <a:spcPts val="0"/>
              </a:spcAft>
              <a:buClr>
                <a:srgbClr val="9869BD"/>
              </a:buClr>
              <a:buSzPts val="2300"/>
              <a:buNone/>
            </a:pPr>
            <a:r>
              <a:rPr b="1" lang="en-GB" sz="2300">
                <a:solidFill>
                  <a:schemeClr val="accent6"/>
                </a:solidFill>
                <a:latin typeface="Arial"/>
                <a:ea typeface="Arial"/>
                <a:cs typeface="Arial"/>
                <a:sym typeface="Arial"/>
              </a:rPr>
              <a:t>Scenario</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You implemented your action plan developed from activities 1 &amp; 2 previously. </a:t>
            </a:r>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Using your project management tool of choice and having monitored the team members’ performance for 3 months you notice different productivity levels which are affecting the project’s timelines. </a:t>
            </a:r>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You want to support your team members so you ask for their feedback, individually, to identify the root cause(s) of the discrepancies. You realise the following:</a:t>
            </a:r>
            <a:endParaRPr sz="2200">
              <a:solidFill>
                <a:schemeClr val="dk1"/>
              </a:solidFill>
              <a:latin typeface="Open Sans"/>
              <a:ea typeface="Open Sans"/>
              <a:cs typeface="Open Sans"/>
              <a:sym typeface="Open Sans"/>
            </a:endParaRPr>
          </a:p>
          <a:p>
            <a:pPr indent="-273685" lvl="0" marL="285750" rtl="0" algn="just">
              <a:lnSpc>
                <a:spcPct val="90000"/>
              </a:lnSpc>
              <a:spcBef>
                <a:spcPts val="1000"/>
              </a:spcBef>
              <a:spcAft>
                <a:spcPts val="0"/>
              </a:spcAft>
              <a:buClr>
                <a:srgbClr val="9869BD"/>
              </a:buClr>
              <a:buSzPts val="2200"/>
              <a:buChar char="-"/>
            </a:pPr>
            <a:r>
              <a:rPr lang="en-GB" sz="2200">
                <a:solidFill>
                  <a:schemeClr val="dk1"/>
                </a:solidFill>
                <a:latin typeface="Arial"/>
                <a:ea typeface="Arial"/>
                <a:cs typeface="Arial"/>
                <a:sym typeface="Arial"/>
              </a:rPr>
              <a:t>2 team members feel isolated from the rest of the team and don’t feel comfortable asking for support</a:t>
            </a:r>
            <a:endParaRPr sz="2200">
              <a:solidFill>
                <a:schemeClr val="dk1"/>
              </a:solidFill>
              <a:latin typeface="Open Sans"/>
              <a:ea typeface="Open Sans"/>
              <a:cs typeface="Open Sans"/>
              <a:sym typeface="Open Sans"/>
            </a:endParaRPr>
          </a:p>
          <a:p>
            <a:pPr indent="-273685" lvl="0" marL="285750" rtl="0" algn="just">
              <a:lnSpc>
                <a:spcPct val="90000"/>
              </a:lnSpc>
              <a:spcBef>
                <a:spcPts val="1000"/>
              </a:spcBef>
              <a:spcAft>
                <a:spcPts val="0"/>
              </a:spcAft>
              <a:buClr>
                <a:srgbClr val="9869BD"/>
              </a:buClr>
              <a:buSzPts val="2200"/>
              <a:buChar char="-"/>
            </a:pPr>
            <a:r>
              <a:rPr i="0" lang="en-GB" sz="2200" u="none" cap="none" strike="noStrike">
                <a:solidFill>
                  <a:schemeClr val="dk1"/>
                </a:solidFill>
                <a:latin typeface="Arial"/>
                <a:ea typeface="Arial"/>
                <a:cs typeface="Arial"/>
                <a:sym typeface="Arial"/>
              </a:rPr>
              <a:t>Your most experienced team member is not proactively sharing knowledge with the others, especially the new joiner.</a:t>
            </a:r>
            <a:endParaRPr sz="2200">
              <a:solidFill>
                <a:schemeClr val="dk1"/>
              </a:solidFill>
              <a:latin typeface="Open Sans"/>
              <a:ea typeface="Open Sans"/>
              <a:cs typeface="Open Sans"/>
              <a:sym typeface="Open Sans"/>
            </a:endParaRPr>
          </a:p>
          <a:p>
            <a:pPr indent="-273685" lvl="0" marL="285750" rtl="0" algn="just">
              <a:lnSpc>
                <a:spcPct val="90000"/>
              </a:lnSpc>
              <a:spcBef>
                <a:spcPts val="1000"/>
              </a:spcBef>
              <a:spcAft>
                <a:spcPts val="0"/>
              </a:spcAft>
              <a:buClr>
                <a:srgbClr val="9869BD"/>
              </a:buClr>
              <a:buSzPts val="2200"/>
              <a:buChar char="-"/>
            </a:pPr>
            <a:r>
              <a:rPr lang="en-GB" sz="2200">
                <a:solidFill>
                  <a:schemeClr val="dk1"/>
                </a:solidFill>
                <a:latin typeface="Arial"/>
                <a:ea typeface="Arial"/>
                <a:cs typeface="Arial"/>
                <a:sym typeface="Arial"/>
              </a:rPr>
              <a:t>Your remote team member is going through a serious health issue and has just informed you that he needs to have regular doctor’s appointments that often conflict with the online team meetings.</a:t>
            </a:r>
            <a:endParaRPr b="1" sz="2200">
              <a:solidFill>
                <a:srgbClr val="7F7F7F"/>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1500673" y="383832"/>
            <a:ext cx="9188347" cy="709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Monitoring and adjusting your action plan for success</a:t>
            </a:r>
            <a:endParaRPr sz="3600">
              <a:solidFill>
                <a:schemeClr val="accent5"/>
              </a:solidFill>
            </a:endParaRPr>
          </a:p>
        </p:txBody>
      </p:sp>
      <p:sp>
        <p:nvSpPr>
          <p:cNvPr id="306" name="Google Shape;306;p40"/>
          <p:cNvSpPr txBox="1"/>
          <p:nvPr>
            <p:ph idx="1" type="body"/>
          </p:nvPr>
        </p:nvSpPr>
        <p:spPr>
          <a:xfrm>
            <a:off x="336795" y="1021233"/>
            <a:ext cx="11580549" cy="54309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STEP 1</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What will you do to rectify the situation and avoid missing deadlines for the project? </a:t>
            </a:r>
            <a:endParaRPr sz="2200">
              <a:solidFill>
                <a:schemeClr val="dk1"/>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Note down your next actions and update your current action plan.</a:t>
            </a:r>
            <a:endParaRPr i="0" sz="2200" u="none" cap="none" strike="noStrike">
              <a:solidFill>
                <a:schemeClr val="dk1"/>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t/>
            </a:r>
            <a:endParaRPr b="1" sz="2300">
              <a:solidFill>
                <a:srgbClr val="12501B"/>
              </a:solidFill>
              <a:latin typeface="Arial"/>
              <a:ea typeface="Arial"/>
              <a:cs typeface="Arial"/>
              <a:sym typeface="Arial"/>
            </a:endParaRPr>
          </a:p>
          <a:p>
            <a:pPr indent="0" lvl="0" marL="12066" rtl="0" algn="just">
              <a:lnSpc>
                <a:spcPct val="90000"/>
              </a:lnSpc>
              <a:spcBef>
                <a:spcPts val="1000"/>
              </a:spcBef>
              <a:spcAft>
                <a:spcPts val="0"/>
              </a:spcAft>
              <a:buClr>
                <a:srgbClr val="9869BD"/>
              </a:buClr>
              <a:buSzPts val="2300"/>
              <a:buNone/>
            </a:pPr>
            <a:r>
              <a:rPr b="1" lang="en-GB" sz="2300">
                <a:solidFill>
                  <a:schemeClr val="accent6"/>
                </a:solidFill>
                <a:latin typeface="Arial"/>
                <a:ea typeface="Arial"/>
                <a:cs typeface="Arial"/>
                <a:sym typeface="Arial"/>
              </a:rPr>
              <a:t>STEP 2</a:t>
            </a:r>
            <a:endParaRPr b="1" sz="2300">
              <a:solidFill>
                <a:schemeClr val="accent6"/>
              </a:solidFill>
              <a:latin typeface="Open Sans"/>
              <a:ea typeface="Open Sans"/>
              <a:cs typeface="Open Sans"/>
              <a:sym typeface="Open Sans"/>
            </a:endParaRPr>
          </a:p>
          <a:p>
            <a:pPr indent="0" lvl="0" marL="0" rtl="0" algn="just">
              <a:lnSpc>
                <a:spcPct val="90000"/>
              </a:lnSpc>
              <a:spcBef>
                <a:spcPts val="1000"/>
              </a:spcBef>
              <a:spcAft>
                <a:spcPts val="0"/>
              </a:spcAft>
              <a:buClr>
                <a:srgbClr val="9869BD"/>
              </a:buClr>
              <a:buSzPts val="1722"/>
              <a:buNone/>
            </a:pPr>
            <a:r>
              <a:rPr i="0" lang="en-GB" sz="2200" u="none" cap="none" strike="noStrike">
                <a:solidFill>
                  <a:schemeClr val="dk1"/>
                </a:solidFill>
                <a:latin typeface="Arial"/>
                <a:ea typeface="Arial"/>
                <a:cs typeface="Arial"/>
                <a:sym typeface="Arial"/>
              </a:rPr>
              <a:t>Present your adjusted action plan and discuss in the group.</a:t>
            </a:r>
            <a:endParaRPr sz="2200">
              <a:solidFill>
                <a:schemeClr val="dk1"/>
              </a:solidFill>
              <a:latin typeface="Open Sans"/>
              <a:ea typeface="Open Sans"/>
              <a:cs typeface="Open Sans"/>
              <a:sym typeface="Open Sans"/>
            </a:endParaRPr>
          </a:p>
          <a:p>
            <a:pPr indent="-114300" lvl="0" marL="228600" rtl="0" algn="l">
              <a:lnSpc>
                <a:spcPct val="90000"/>
              </a:lnSpc>
              <a:spcBef>
                <a:spcPts val="1000"/>
              </a:spcBef>
              <a:spcAft>
                <a:spcPts val="0"/>
              </a:spcAft>
              <a:buClr>
                <a:srgbClr val="9869BD"/>
              </a:buClr>
              <a:buSzPts val="1800"/>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07" name="Google Shape;307;p40"/>
          <p:cNvPicPr preferRelativeResize="0"/>
          <p:nvPr>
            <p:ph idx="2" type="body"/>
          </p:nvPr>
        </p:nvPicPr>
        <p:blipFill rotWithShape="1">
          <a:blip r:embed="rId3">
            <a:alphaModFix/>
          </a:blip>
          <a:srcRect b="0" l="0" r="0" t="0"/>
          <a:stretch/>
        </p:blipFill>
        <p:spPr>
          <a:xfrm>
            <a:off x="8995231" y="2922745"/>
            <a:ext cx="2859974" cy="2960004"/>
          </a:xfrm>
          <a:prstGeom prst="rect">
            <a:avLst/>
          </a:prstGeom>
          <a:noFill/>
          <a:ln>
            <a:noFill/>
          </a:ln>
        </p:spPr>
      </p:pic>
      <p:sp>
        <p:nvSpPr>
          <p:cNvPr id="308" name="Google Shape;308;p40"/>
          <p:cNvSpPr txBox="1"/>
          <p:nvPr/>
        </p:nvSpPr>
        <p:spPr>
          <a:xfrm>
            <a:off x="9786068" y="5882749"/>
            <a:ext cx="1278300"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2000" u="none" cap="none" strike="noStrike">
                <a:solidFill>
                  <a:schemeClr val="accent6"/>
                </a:solidFill>
                <a:latin typeface="Open Sans Light"/>
                <a:ea typeface="Open Sans Light"/>
                <a:cs typeface="Open Sans Light"/>
                <a:sym typeface="Open Sans Light"/>
              </a:rPr>
              <a:t>00h:15m</a:t>
            </a:r>
            <a:endParaRPr b="1" i="0" sz="2000" u="none" cap="none" strike="noStrik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7"/>
          <p:cNvSpPr txBox="1"/>
          <p:nvPr>
            <p:ph type="title"/>
          </p:nvPr>
        </p:nvSpPr>
        <p:spPr>
          <a:xfrm>
            <a:off x="1306868" y="193611"/>
            <a:ext cx="10515600" cy="87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3: Monitoring and adjusting your action plan for success</a:t>
            </a:r>
            <a:endParaRPr b="1" sz="2400">
              <a:solidFill>
                <a:schemeClr val="accent6"/>
              </a:solidFill>
            </a:endParaRPr>
          </a:p>
          <a:p>
            <a:pPr indent="0" lvl="0" marL="0" rtl="0" algn="l">
              <a:lnSpc>
                <a:spcPct val="90000"/>
              </a:lnSpc>
              <a:spcBef>
                <a:spcPts val="0"/>
              </a:spcBef>
              <a:spcAft>
                <a:spcPts val="0"/>
              </a:spcAft>
              <a:buClr>
                <a:schemeClr val="accent5"/>
              </a:buClr>
              <a:buSzPts val="3600"/>
              <a:buFont typeface="Arial"/>
              <a:buNone/>
            </a:pPr>
            <a:r>
              <a:t/>
            </a:r>
            <a:endParaRPr sz="3600">
              <a:solidFill>
                <a:schemeClr val="accent5"/>
              </a:solidFill>
            </a:endParaRPr>
          </a:p>
        </p:txBody>
      </p:sp>
      <p:sp>
        <p:nvSpPr>
          <p:cNvPr id="315" name="Google Shape;315;p17"/>
          <p:cNvSpPr txBox="1"/>
          <p:nvPr>
            <p:ph idx="1" type="body"/>
          </p:nvPr>
        </p:nvSpPr>
        <p:spPr>
          <a:xfrm>
            <a:off x="97971" y="1462685"/>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1" lang="en-GB" sz="1900">
                <a:solidFill>
                  <a:srgbClr val="12501B"/>
                </a:solidFill>
                <a:latin typeface="Arial"/>
                <a:ea typeface="Arial"/>
                <a:cs typeface="Arial"/>
                <a:sym typeface="Arial"/>
              </a:rPr>
              <a:t>RESOURCES </a:t>
            </a:r>
            <a:endParaRPr b="1" sz="1900">
              <a:latin typeface="Open Sans"/>
              <a:ea typeface="Open Sans"/>
              <a:cs typeface="Open Sans"/>
              <a:sym typeface="Open Sans"/>
            </a:endParaRPr>
          </a:p>
          <a:p>
            <a:pPr indent="0" lvl="0" marL="0" rtl="0" algn="l">
              <a:lnSpc>
                <a:spcPct val="90000"/>
              </a:lnSpc>
              <a:spcBef>
                <a:spcPts val="0"/>
              </a:spcBef>
              <a:spcAft>
                <a:spcPts val="0"/>
              </a:spcAft>
              <a:buClr>
                <a:srgbClr val="9869BD"/>
              </a:buClr>
              <a:buSzPts val="1800"/>
              <a:buNone/>
            </a:pPr>
            <a:r>
              <a:t/>
            </a:r>
            <a:endParaRPr b="1" sz="1900">
              <a:latin typeface="Open Sans"/>
              <a:ea typeface="Open Sans"/>
              <a:cs typeface="Open Sans"/>
              <a:sym typeface="Open Sans"/>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3">
                  <a:extLst>
                    <a:ext uri="{A12FA001-AC4F-418D-AE19-62706E023703}">
                      <ahyp:hlinkClr val="tx"/>
                    </a:ext>
                  </a:extLst>
                </a:hlinkClick>
              </a:rPr>
              <a:t>https://www.hrmagazine.co.uk/content/features/make-hybrid-work-healthy-work/</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lang="en-GB" sz="1900" u="sng">
                <a:solidFill>
                  <a:srgbClr val="0070C0"/>
                </a:solidFill>
                <a:latin typeface="Open Sans"/>
                <a:ea typeface="Open Sans"/>
                <a:cs typeface="Open Sans"/>
                <a:sym typeface="Open Sans"/>
                <a:hlinkClick r:id="rId4">
                  <a:extLst>
                    <a:ext uri="{A12FA001-AC4F-418D-AE19-62706E023703}">
                      <ahyp:hlinkClr val="tx"/>
                    </a:ext>
                  </a:extLst>
                </a:hlinkClick>
              </a:rPr>
              <a:t>https://www.workstatus.io/blog/project-management/keep-track-of-time-spent-on-projects/#:~:text=By%20taking%20advantage%20of%20time,much%20time%20spent%20on%20projects</a:t>
            </a:r>
            <a:r>
              <a:rPr b="1" lang="en-GB" sz="1900">
                <a:solidFill>
                  <a:srgbClr val="0070C0"/>
                </a:solidFill>
                <a:latin typeface="Open Sans"/>
                <a:ea typeface="Open Sans"/>
                <a:cs typeface="Open Sans"/>
                <a:sym typeface="Open Sans"/>
              </a:rPr>
              <a:t>. </a:t>
            </a:r>
            <a:endParaRPr b="1" sz="1900">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5">
                  <a:extLst>
                    <a:ext uri="{A12FA001-AC4F-418D-AE19-62706E023703}">
                      <ahyp:hlinkClr val="tx"/>
                    </a:ext>
                  </a:extLst>
                </a:hlinkClick>
              </a:rPr>
              <a:t>https://www.hrmagazine.co.uk/content/comment/making-the-right-call-on-hybrid-work</a:t>
            </a:r>
            <a:endParaRPr b="1" i="0" sz="1900" u="none" cap="none" strike="noStrike">
              <a:solidFill>
                <a:srgbClr val="0070C0"/>
              </a:solidFill>
              <a:latin typeface="Arial"/>
              <a:ea typeface="Arial"/>
              <a:cs typeface="Arial"/>
              <a:sym typeface="Arial"/>
            </a:endParaRPr>
          </a:p>
          <a:p>
            <a:pPr indent="-228600" lvl="0" marL="228600" rtl="0" algn="l">
              <a:lnSpc>
                <a:spcPct val="90000"/>
              </a:lnSpc>
              <a:spcBef>
                <a:spcPts val="1000"/>
              </a:spcBef>
              <a:spcAft>
                <a:spcPts val="0"/>
              </a:spcAft>
              <a:buClr>
                <a:srgbClr val="9869BD"/>
              </a:buClr>
              <a:buSzPts val="1900"/>
              <a:buChar char="•"/>
            </a:pPr>
            <a:r>
              <a:rPr b="1" i="0" lang="en-GB" sz="1900" u="sng" cap="none" strike="noStrike">
                <a:solidFill>
                  <a:srgbClr val="0070C0"/>
                </a:solidFill>
                <a:latin typeface="Arial"/>
                <a:ea typeface="Arial"/>
                <a:cs typeface="Arial"/>
                <a:sym typeface="Arial"/>
                <a:hlinkClick r:id="rId6">
                  <a:extLst>
                    <a:ext uri="{A12FA001-AC4F-418D-AE19-62706E023703}">
                      <ahyp:hlinkClr val="tx"/>
                    </a:ext>
                  </a:extLst>
                </a:hlinkClick>
              </a:rPr>
              <a:t>https://workleap.com/blog/why-conducting-employee-feedback-analysis-is-so-important/</a:t>
            </a:r>
            <a:endParaRPr b="1" i="0" sz="1900" u="none" cap="none" strike="noStrike">
              <a:solidFill>
                <a:srgbClr val="0070C0"/>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a:solidFill>
                <a:srgbClr val="868E93"/>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sp>
        <p:nvSpPr>
          <p:cNvPr id="316" name="Google Shape;316;p17"/>
          <p:cNvSpPr txBox="1"/>
          <p:nvPr>
            <p:ph idx="2" type="body"/>
          </p:nvPr>
        </p:nvSpPr>
        <p:spPr>
          <a:xfrm>
            <a:off x="6131377" y="1462684"/>
            <a:ext cx="5910900" cy="4602300"/>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b="1" lang="en-GB" sz="2000">
                <a:solidFill>
                  <a:srgbClr val="12501B"/>
                </a:solidFill>
                <a:latin typeface="Arial"/>
                <a:ea typeface="Arial"/>
                <a:cs typeface="Arial"/>
                <a:sym typeface="Arial"/>
              </a:rPr>
              <a:t>Learn more! </a:t>
            </a:r>
            <a:endParaRPr b="1" sz="2000">
              <a:latin typeface="Open Sans"/>
              <a:ea typeface="Open Sans"/>
              <a:cs typeface="Open Sans"/>
              <a:sym typeface="Open Sans"/>
            </a:endParaRPr>
          </a:p>
          <a:p>
            <a:pPr indent="-114300" lvl="0" marL="228600" rtl="0" algn="just">
              <a:lnSpc>
                <a:spcPct val="90000"/>
              </a:lnSpc>
              <a:spcBef>
                <a:spcPts val="1000"/>
              </a:spcBef>
              <a:spcAft>
                <a:spcPts val="0"/>
              </a:spcAft>
              <a:buClr>
                <a:schemeClr val="dk2"/>
              </a:buClr>
              <a:buSzPts val="1800"/>
              <a:buNone/>
            </a:pPr>
            <a:r>
              <a:t/>
            </a:r>
            <a:endParaRPr b="1" sz="2000">
              <a:latin typeface="Open Sans"/>
              <a:ea typeface="Open Sans"/>
              <a:cs typeface="Open Sans"/>
              <a:sym typeface="Open Sans"/>
            </a:endParaRPr>
          </a:p>
          <a:p>
            <a:pPr indent="-355600" lvl="0" marL="457200" rtl="0" algn="just">
              <a:lnSpc>
                <a:spcPct val="90000"/>
              </a:lnSpc>
              <a:spcBef>
                <a:spcPts val="1000"/>
              </a:spcBef>
              <a:spcAft>
                <a:spcPts val="0"/>
              </a:spcAft>
              <a:buClr>
                <a:schemeClr val="dk2"/>
              </a:buClr>
              <a:buSzPts val="2000"/>
              <a:buChar char="•"/>
            </a:pPr>
            <a:r>
              <a:rPr b="1" lang="en-GB" sz="2000" u="sng">
                <a:solidFill>
                  <a:schemeClr val="hlink"/>
                </a:solidFill>
                <a:latin typeface="Open Sans"/>
                <a:ea typeface="Open Sans"/>
                <a:cs typeface="Open Sans"/>
                <a:sym typeface="Open Sans"/>
                <a:hlinkClick r:id="rId7"/>
              </a:rPr>
              <a:t>https://cadabra.studio/the-power-of-data-analytics-for-decision-making/</a:t>
            </a:r>
            <a:r>
              <a:rPr b="1" lang="en-GB" sz="2000">
                <a:latin typeface="Open Sans"/>
                <a:ea typeface="Open Sans"/>
                <a:cs typeface="Open Sans"/>
                <a:sym typeface="Open Sans"/>
              </a:rPr>
              <a:t> </a:t>
            </a:r>
            <a:endParaRPr b="1" sz="2000">
              <a:latin typeface="Open Sans"/>
              <a:ea typeface="Open Sans"/>
              <a:cs typeface="Open Sans"/>
              <a:sym typeface="Open Sans"/>
            </a:endParaRPr>
          </a:p>
        </p:txBody>
      </p:sp>
      <p:pic>
        <p:nvPicPr>
          <p:cNvPr id="317" name="Google Shape;317;p17"/>
          <p:cNvPicPr preferRelativeResize="0"/>
          <p:nvPr/>
        </p:nvPicPr>
        <p:blipFill rotWithShape="1">
          <a:blip r:embed="rId8">
            <a:alphaModFix/>
          </a:blip>
          <a:srcRect b="0" l="0" r="0" t="0"/>
          <a:stretch/>
        </p:blipFill>
        <p:spPr>
          <a:xfrm>
            <a:off x="7494911" y="3239814"/>
            <a:ext cx="4547366" cy="2731325"/>
          </a:xfrm>
          <a:prstGeom prst="rect">
            <a:avLst/>
          </a:prstGeom>
          <a:noFill/>
          <a:ln>
            <a:noFill/>
          </a:ln>
        </p:spPr>
      </p:pic>
      <p:pic>
        <p:nvPicPr>
          <p:cNvPr id="318" name="Google Shape;318;p17"/>
          <p:cNvPicPr preferRelativeResize="0"/>
          <p:nvPr/>
        </p:nvPicPr>
        <p:blipFill rotWithShape="1">
          <a:blip r:embed="rId9">
            <a:alphaModFix/>
          </a:blip>
          <a:srcRect b="0" l="0" r="0" t="0"/>
          <a:stretch/>
        </p:blipFill>
        <p:spPr>
          <a:xfrm>
            <a:off x="9353374" y="5733921"/>
            <a:ext cx="2469094" cy="377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g30fdf9ba9dd_1_0"/>
          <p:cNvPicPr preferRelativeResize="0"/>
          <p:nvPr/>
        </p:nvPicPr>
        <p:blipFill rotWithShape="1">
          <a:blip r:embed="rId3">
            <a:alphaModFix/>
          </a:blip>
          <a:srcRect b="0" l="0" r="0" t="0"/>
          <a:stretch/>
        </p:blipFill>
        <p:spPr>
          <a:xfrm>
            <a:off x="5538150" y="376444"/>
            <a:ext cx="6370871" cy="5663674"/>
          </a:xfrm>
          <a:prstGeom prst="rect">
            <a:avLst/>
          </a:prstGeom>
          <a:noFill/>
          <a:ln>
            <a:noFill/>
          </a:ln>
        </p:spPr>
      </p:pic>
      <p:pic>
        <p:nvPicPr>
          <p:cNvPr id="325" name="Google Shape;325;g30fdf9ba9dd_1_0"/>
          <p:cNvPicPr preferRelativeResize="0"/>
          <p:nvPr/>
        </p:nvPicPr>
        <p:blipFill rotWithShape="1">
          <a:blip r:embed="rId4">
            <a:alphaModFix/>
          </a:blip>
          <a:srcRect b="0" l="0" r="0" t="0"/>
          <a:stretch/>
        </p:blipFill>
        <p:spPr>
          <a:xfrm>
            <a:off x="135925" y="1441425"/>
            <a:ext cx="5482650" cy="3768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g3248ff9d290_0_0"/>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31" name="Google Shape;331;g3248ff9d290_0_0"/>
          <p:cNvSpPr txBox="1"/>
          <p:nvPr/>
        </p:nvSpPr>
        <p:spPr>
          <a:xfrm>
            <a:off x="647665" y="790950"/>
            <a:ext cx="70398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Assessment activity</a:t>
            </a:r>
            <a:endParaRPr b="1" i="0" sz="2800" u="none" cap="none" strike="noStrike">
              <a:solidFill>
                <a:srgbClr val="7030A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1. “Resource allocation does not affect decision making.”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Is this statement True or False? </a:t>
            </a:r>
            <a:endParaRPr b="1"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A) True</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B) False</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2. Tick/choose which of the below policies are NOT important in implementing a successful Hybrid Work environment (Choose as many as are applicable).</a:t>
            </a:r>
            <a:endParaRPr b="1"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A) Clear communication policy</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B) Flexible work schedule policy</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C) Technology and IT support policy</a:t>
            </a:r>
            <a:endParaRPr b="0" i="0" sz="1800" u="none" cap="none" strike="noStrike">
              <a:solidFill>
                <a:schemeClr val="dk1"/>
              </a:solidFill>
              <a:latin typeface="Calibri"/>
              <a:ea typeface="Calibri"/>
              <a:cs typeface="Calibri"/>
              <a:sym typeface="Calibri"/>
            </a:endParaRPr>
          </a:p>
          <a:p>
            <a:pPr indent="-298450" lvl="0" marL="457200" marR="0" rtl="0" algn="just">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D) Strict in-office attendance policy</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2800"/>
              <a:buFont typeface="Arial"/>
              <a:buNone/>
            </a:pPr>
            <a:r>
              <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3248ff9d290_0_0"/>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3248ff9d290_0_6"/>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38" name="Google Shape;338;g3248ff9d290_0_6"/>
          <p:cNvSpPr txBox="1"/>
          <p:nvPr/>
        </p:nvSpPr>
        <p:spPr>
          <a:xfrm>
            <a:off x="578193" y="889372"/>
            <a:ext cx="71394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Assessment activity</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1200"/>
              </a:spcBef>
              <a:spcAft>
                <a:spcPts val="0"/>
              </a:spcAft>
              <a:buClr>
                <a:srgbClr val="000000"/>
              </a:buClr>
              <a:buSzPts val="11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3. Is it necessary to assign roles and responsibilities in team members working in hybrid settings? Yes or No</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A) Yes</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B) No</a:t>
            </a:r>
            <a:endParaRPr b="0" i="0" sz="1400" u="none" cap="none" strike="noStrike">
              <a:solidFill>
                <a:srgbClr val="000000"/>
              </a:solidFill>
              <a:latin typeface="Arial"/>
              <a:ea typeface="Arial"/>
              <a:cs typeface="Arial"/>
              <a:sym typeface="Arial"/>
            </a:endParaRPr>
          </a:p>
          <a:p>
            <a:pPr indent="0" lvl="0" marL="158750" marR="0" rtl="0" algn="l">
              <a:lnSpc>
                <a:spcPct val="107916"/>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4. Which of the below are key benefits of Monitoring and Adjusting Resource Usage in Hybrid Work? (Choose as many as are applicable)</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A) Improved productivity and efficiency</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B) Better alignment between remote and in-office teams</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C) Ability to quickly identify underutilized resources</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D) Enhanced employee satisfaction and engagement</a:t>
            </a:r>
            <a:endParaRPr b="0" i="0" sz="1400" u="none" cap="none" strike="noStrike">
              <a:solidFill>
                <a:srgbClr val="000000"/>
              </a:solidFill>
              <a:latin typeface="Arial"/>
              <a:ea typeface="Arial"/>
              <a:cs typeface="Arial"/>
              <a:sym typeface="Arial"/>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E) All of the above</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3248ff9d290_0_6"/>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2" name="Google Shape;122;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23" name="Google Shape;123;p2"/>
          <p:cNvSpPr txBox="1"/>
          <p:nvPr/>
        </p:nvSpPr>
        <p:spPr>
          <a:xfrm>
            <a:off x="1493906" y="514100"/>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24" name="Google Shape;124;p2"/>
          <p:cNvSpPr txBox="1"/>
          <p:nvPr/>
        </p:nvSpPr>
        <p:spPr>
          <a:xfrm>
            <a:off x="630474" y="1099047"/>
            <a:ext cx="8893146" cy="30616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7000"/>
              </a:lnSpc>
              <a:spcBef>
                <a:spcPts val="12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Develop practical, resource-driven action plans </a:t>
            </a:r>
            <a:endParaRPr b="0" i="0" sz="1400" u="none" cap="none" strike="noStrike">
              <a:solidFill>
                <a:srgbClr val="000000"/>
              </a:solidFill>
              <a:latin typeface="Arial"/>
              <a:ea typeface="Arial"/>
              <a:cs typeface="Arial"/>
              <a:sym typeface="Arial"/>
            </a:endParaRPr>
          </a:p>
          <a:p>
            <a:pPr indent="-342900" lvl="0" marL="3429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Effective use of resources </a:t>
            </a:r>
            <a:endParaRPr b="0" i="0" sz="1900" u="none" cap="none" strike="noStrike">
              <a:solidFill>
                <a:schemeClr val="dk1"/>
              </a:solidFill>
              <a:latin typeface="Arial"/>
              <a:ea typeface="Arial"/>
              <a:cs typeface="Arial"/>
              <a:sym typeface="Arial"/>
            </a:endParaRPr>
          </a:p>
          <a:p>
            <a:pPr indent="-342900" lvl="0" marL="342900" marR="0" rtl="0" algn="just">
              <a:lnSpc>
                <a:spcPct val="107000"/>
              </a:lnSpc>
              <a:spcBef>
                <a:spcPts val="24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Enhance productivity, collaboration, and project success</a:t>
            </a:r>
            <a:endParaRPr b="0" i="0" sz="1900" u="none" cap="none" strike="noStrike">
              <a:solidFill>
                <a:schemeClr val="dk1"/>
              </a:solidFill>
              <a:latin typeface="Arial"/>
              <a:ea typeface="Arial"/>
              <a:cs typeface="Arial"/>
              <a:sym typeface="Arial"/>
            </a:endParaRPr>
          </a:p>
          <a:p>
            <a:pPr indent="-342900" lvl="0" marL="342900" marR="0" rtl="0" algn="just">
              <a:lnSpc>
                <a:spcPct val="107000"/>
              </a:lnSpc>
              <a:spcBef>
                <a:spcPts val="2400"/>
              </a:spcBef>
              <a:spcAft>
                <a:spcPts val="120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Meet hybrid team goals are met </a:t>
            </a:r>
            <a:endParaRPr b="0" i="0" sz="1400" u="none" cap="none" strike="noStrike">
              <a:solidFill>
                <a:srgbClr val="000000"/>
              </a:solidFill>
              <a:latin typeface="Arial"/>
              <a:ea typeface="Arial"/>
              <a:cs typeface="Arial"/>
              <a:sym typeface="Arial"/>
            </a:endParaRPr>
          </a:p>
        </p:txBody>
      </p:sp>
      <p:sp>
        <p:nvSpPr>
          <p:cNvPr id="125" name="Google Shape;125;p2"/>
          <p:cNvSpPr txBox="1"/>
          <p:nvPr/>
        </p:nvSpPr>
        <p:spPr>
          <a:xfrm>
            <a:off x="587379" y="3781570"/>
            <a:ext cx="8895300" cy="2047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0" i="0" lang="en-GB" sz="1900" u="none" cap="none" strike="noStrike">
                <a:solidFill>
                  <a:srgbClr val="636A6F"/>
                </a:solidFill>
                <a:latin typeface="Arial"/>
                <a:ea typeface="Arial"/>
                <a:cs typeface="Arial"/>
                <a:sym typeface="Arial"/>
              </a:rPr>
              <a:t>This module is divided into the following 3 main topics:</a:t>
            </a:r>
            <a:endParaRPr b="0" i="0" sz="15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Resource Allocation Strategies for Hybrid work environments</a:t>
            </a:r>
            <a:endParaRPr b="0" i="0" sz="15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Action Plan Development for Hybrid work strategies</a:t>
            </a:r>
            <a:endParaRPr b="1" i="0" sz="1900" u="none" cap="none" strike="noStrike">
              <a:solidFill>
                <a:schemeClr val="accent5"/>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900"/>
              <a:buFont typeface="Arial"/>
              <a:buChar char="•"/>
            </a:pPr>
            <a:r>
              <a:rPr b="1" i="0" lang="en-GB" sz="1900" u="none" cap="none" strike="noStrike">
                <a:solidFill>
                  <a:schemeClr val="accent5"/>
                </a:solidFill>
                <a:latin typeface="Arial"/>
                <a:ea typeface="Arial"/>
                <a:cs typeface="Arial"/>
                <a:sym typeface="Arial"/>
              </a:rPr>
              <a:t>Monitoring and Adjusting Resource usage</a:t>
            </a:r>
            <a:endParaRPr b="1" i="0" sz="1900" u="none" cap="none" strike="noStrike">
              <a:solidFill>
                <a:schemeClr val="accent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1"/>
          <p:cNvPicPr preferRelativeResize="0"/>
          <p:nvPr>
            <p:ph idx="2" type="pic"/>
          </p:nvPr>
        </p:nvPicPr>
        <p:blipFill rotWithShape="1">
          <a:blip r:embed="rId3">
            <a:alphaModFix/>
          </a:blip>
          <a:srcRect b="5374" l="6370" r="9141" t="7525"/>
          <a:stretch/>
        </p:blipFill>
        <p:spPr>
          <a:xfrm>
            <a:off x="7034400" y="-50162"/>
            <a:ext cx="5157602" cy="3718261"/>
          </a:xfrm>
          <a:prstGeom prst="rect">
            <a:avLst/>
          </a:prstGeom>
          <a:solidFill>
            <a:schemeClr val="lt1"/>
          </a:solidFill>
          <a:ln>
            <a:noFill/>
          </a:ln>
        </p:spPr>
      </p:pic>
      <p:sp>
        <p:nvSpPr>
          <p:cNvPr id="345" name="Google Shape;345;p41"/>
          <p:cNvSpPr txBox="1"/>
          <p:nvPr/>
        </p:nvSpPr>
        <p:spPr>
          <a:xfrm>
            <a:off x="578193" y="889372"/>
            <a:ext cx="7139400" cy="5276100"/>
          </a:xfrm>
          <a:prstGeom prst="rect">
            <a:avLst/>
          </a:prstGeom>
          <a:noFill/>
          <a:ln>
            <a:noFill/>
          </a:ln>
        </p:spPr>
        <p:txBody>
          <a:bodyPr anchorCtr="0" anchor="t" bIns="45700" lIns="91425" spcFirstLastPara="1" rIns="91425" wrap="square" tIns="45700">
            <a:noAutofit/>
          </a:bodyPr>
          <a:lstStyle/>
          <a:p>
            <a:pPr indent="0" lvl="0" marL="0" marR="0" rtl="0" algn="just">
              <a:lnSpc>
                <a:spcPct val="107916"/>
              </a:lnSpc>
              <a:spcBef>
                <a:spcPts val="800"/>
              </a:spcBef>
              <a:spcAft>
                <a:spcPts val="0"/>
              </a:spcAft>
              <a:buClr>
                <a:srgbClr val="000000"/>
              </a:buClr>
              <a:buSzPts val="2800"/>
              <a:buFont typeface="Arial"/>
              <a:buNone/>
            </a:pPr>
            <a:r>
              <a:rPr b="1" i="0" lang="en-GB" sz="2800" u="none" cap="none" strike="noStrike">
                <a:solidFill>
                  <a:srgbClr val="7030A0"/>
                </a:solidFill>
                <a:latin typeface="Arial"/>
                <a:ea typeface="Arial"/>
                <a:cs typeface="Arial"/>
                <a:sym typeface="Arial"/>
              </a:rPr>
              <a:t>Assessment activity</a:t>
            </a:r>
            <a:endParaRPr b="1" i="0" sz="2800" u="none" cap="none" strike="noStrike">
              <a:solidFill>
                <a:srgbClr val="7030A0"/>
              </a:solidFill>
              <a:latin typeface="Arial"/>
              <a:ea typeface="Arial"/>
              <a:cs typeface="Arial"/>
              <a:sym typeface="Arial"/>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5. Choose which methods can be used for monitoring your action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plan for implementing a hybrid work environment.</a:t>
            </a:r>
            <a:endParaRPr b="1"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120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A) Regular employee feedback surveys</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B) Utilizing project management tools and dashboards</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C) Monitoring in-office attendance </a:t>
            </a:r>
            <a:endParaRPr b="0" i="0" sz="1800" u="none" cap="none" strike="noStrike">
              <a:solidFill>
                <a:schemeClr val="dk1"/>
              </a:solidFill>
              <a:latin typeface="Calibri"/>
              <a:ea typeface="Calibri"/>
              <a:cs typeface="Calibri"/>
              <a:sym typeface="Calibri"/>
            </a:endParaRPr>
          </a:p>
          <a:p>
            <a:pPr indent="-298450" lvl="0" marL="457200" marR="0" rtl="0" algn="l">
              <a:lnSpc>
                <a:spcPct val="107916"/>
              </a:lnSpc>
              <a:spcBef>
                <a:spcPts val="0"/>
              </a:spcBef>
              <a:spcAft>
                <a:spcPts val="0"/>
              </a:spcAft>
              <a:buClr>
                <a:schemeClr val="dk1"/>
              </a:buClr>
              <a:buSzPts val="1100"/>
              <a:buFont typeface="Calibri"/>
              <a:buChar char="●"/>
            </a:pPr>
            <a:r>
              <a:rPr b="0" i="0" lang="en-GB" sz="1800" u="none" cap="none" strike="noStrike">
                <a:solidFill>
                  <a:schemeClr val="dk1"/>
                </a:solidFill>
                <a:latin typeface="Calibri"/>
                <a:ea typeface="Calibri"/>
                <a:cs typeface="Calibri"/>
                <a:sym typeface="Calibri"/>
              </a:rPr>
              <a:t>D) All of the above</a:t>
            </a:r>
            <a:endParaRPr b="0" i="0" sz="18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0"/>
              </a:spcAft>
              <a:buClr>
                <a:srgbClr val="000000"/>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just">
              <a:lnSpc>
                <a:spcPct val="107916"/>
              </a:lnSpc>
              <a:spcBef>
                <a:spcPts val="1200"/>
              </a:spcBef>
              <a:spcAft>
                <a:spcPts val="120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1"/>
          <p:cNvSpPr txBox="1"/>
          <p:nvPr/>
        </p:nvSpPr>
        <p:spPr>
          <a:xfrm>
            <a:off x="9554627" y="3668112"/>
            <a:ext cx="24513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Designed by </a:t>
            </a:r>
            <a:r>
              <a:rPr b="0"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freepik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353" name="Google Shape;353;p19"/>
          <p:cNvSpPr txBox="1"/>
          <p:nvPr/>
        </p:nvSpPr>
        <p:spPr>
          <a:xfrm>
            <a:off x="3412450" y="1735800"/>
            <a:ext cx="82533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Content developer of Module</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6"/>
                </a:solidFill>
                <a:latin typeface="Arial"/>
                <a:ea typeface="Arial"/>
                <a:cs typeface="Arial"/>
                <a:sym typeface="Arial"/>
              </a:rPr>
              <a:t>Institute of Development, Cyprus</a:t>
            </a:r>
            <a:endParaRPr b="0" i="0" sz="1400" u="none" cap="none" strike="noStrike">
              <a:solidFill>
                <a:schemeClr val="accent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en-GB" sz="3000" u="none" cap="none" strike="noStrike">
                <a:solidFill>
                  <a:schemeClr val="dk1"/>
                </a:solidFill>
                <a:latin typeface="Arial"/>
                <a:ea typeface="Arial"/>
                <a:cs typeface="Arial"/>
                <a:sym typeface="Arial"/>
              </a:rPr>
              <a:t>Website: </a:t>
            </a:r>
            <a:r>
              <a:rPr b="1" i="0" lang="en-GB" sz="3000" u="sng" cap="none" strike="noStrike">
                <a:solidFill>
                  <a:schemeClr val="accent1"/>
                </a:solidFill>
                <a:latin typeface="Arial"/>
                <a:ea typeface="Arial"/>
                <a:cs typeface="Arial"/>
                <a:sym typeface="Arial"/>
                <a:hlinkClick r:id="rId3">
                  <a:extLst>
                    <a:ext uri="{A12FA001-AC4F-418D-AE19-62706E023703}">
                      <ahyp:hlinkClr val="tx"/>
                    </a:ext>
                  </a:extLst>
                </a:hlinkClick>
              </a:rPr>
              <a:t>www.instituteofdevelopment.eu</a:t>
            </a:r>
            <a:r>
              <a:rPr b="1" i="0" lang="en-GB" sz="3000" u="none" cap="none" strike="noStrike">
                <a:solidFill>
                  <a:schemeClr val="accent1"/>
                </a:solidFill>
                <a:latin typeface="Arial"/>
                <a:ea typeface="Arial"/>
                <a:cs typeface="Arial"/>
                <a:sym typeface="Arial"/>
              </a:rPr>
              <a:t>  </a:t>
            </a:r>
            <a:br>
              <a:rPr b="1" i="0" lang="en-GB" sz="3000" u="none" cap="none" strike="noStrike">
                <a:solidFill>
                  <a:schemeClr val="dk1"/>
                </a:solidFill>
                <a:latin typeface="Arial"/>
                <a:ea typeface="Arial"/>
                <a:cs typeface="Arial"/>
                <a:sym typeface="Arial"/>
              </a:rPr>
            </a:br>
            <a:r>
              <a:rPr b="1" i="0" lang="en-GB" sz="3000" u="none" cap="none" strike="noStrike">
                <a:solidFill>
                  <a:schemeClr val="dk1"/>
                </a:solidFill>
                <a:latin typeface="Arial"/>
                <a:ea typeface="Arial"/>
                <a:cs typeface="Arial"/>
                <a:sym typeface="Arial"/>
              </a:rPr>
              <a:t>Email: </a:t>
            </a:r>
            <a:r>
              <a:rPr b="1" i="0" lang="en-GB" sz="3000" u="sng" cap="none" strike="noStrike">
                <a:solidFill>
                  <a:srgbClr val="5ECBF4"/>
                </a:solidFill>
                <a:latin typeface="Arial"/>
                <a:ea typeface="Arial"/>
                <a:cs typeface="Arial"/>
                <a:sym typeface="Arial"/>
                <a:hlinkClick r:id="rId4">
                  <a:extLst>
                    <a:ext uri="{A12FA001-AC4F-418D-AE19-62706E023703}">
                      <ahyp:hlinkClr val="tx"/>
                    </a:ext>
                  </a:extLst>
                </a:hlinkClick>
              </a:rPr>
              <a:t>info@iodevelopment.eu</a:t>
            </a:r>
            <a:r>
              <a:rPr b="1" i="0" lang="en-GB" sz="3000" u="none" cap="none" strike="noStrike">
                <a:solidFill>
                  <a:srgbClr val="5ECBF4"/>
                </a:solidFill>
                <a:latin typeface="Arial"/>
                <a:ea typeface="Arial"/>
                <a:cs typeface="Arial"/>
                <a:sym typeface="Arial"/>
              </a:rPr>
              <a:t>  </a:t>
            </a:r>
            <a:endParaRPr b="1" i="0" sz="3000" u="none" cap="none" strike="noStrike">
              <a:solidFill>
                <a:srgbClr val="5ECBF4"/>
              </a:solidFill>
              <a:latin typeface="Arial"/>
              <a:ea typeface="Arial"/>
              <a:cs typeface="Arial"/>
              <a:sym typeface="Arial"/>
            </a:endParaRPr>
          </a:p>
        </p:txBody>
      </p:sp>
      <p:pic>
        <p:nvPicPr>
          <p:cNvPr descr="A logo with a black background&#10;&#10;Description automatically generated" id="354" name="Google Shape;354;p19"/>
          <p:cNvPicPr preferRelativeResize="0"/>
          <p:nvPr/>
        </p:nvPicPr>
        <p:blipFill rotWithShape="1">
          <a:blip r:embed="rId5">
            <a:alphaModFix/>
          </a:blip>
          <a:srcRect b="0" l="0" r="0" t="0"/>
          <a:stretch/>
        </p:blipFill>
        <p:spPr>
          <a:xfrm>
            <a:off x="322172" y="1657016"/>
            <a:ext cx="3381812" cy="2985434"/>
          </a:xfrm>
          <a:prstGeom prst="rect">
            <a:avLst/>
          </a:prstGeom>
          <a:noFill/>
          <a:ln>
            <a:noFill/>
          </a:ln>
        </p:spPr>
      </p:pic>
      <p:pic>
        <p:nvPicPr>
          <p:cNvPr id="355" name="Google Shape;355;p19"/>
          <p:cNvPicPr preferRelativeResize="0"/>
          <p:nvPr/>
        </p:nvPicPr>
        <p:blipFill rotWithShape="1">
          <a:blip r:embed="rId6">
            <a:alphaModFix/>
          </a:blip>
          <a:srcRect b="0" l="0" r="0" t="0"/>
          <a:stretch/>
        </p:blipFill>
        <p:spPr>
          <a:xfrm>
            <a:off x="6594652" y="3081355"/>
            <a:ext cx="1164437" cy="5413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1" name="Google Shape;361;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362" name="Google Shape;362;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363" name="Google Shape;363;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364" name="Google Shape;364;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365" name="Google Shape;365;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366" name="Google Shape;366;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367" name="Google Shape;367;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368" name="Google Shape;368;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369" name="Google Shape;369;p21"/>
          <p:cNvGraphicFramePr/>
          <p:nvPr/>
        </p:nvGraphicFramePr>
        <p:xfrm>
          <a:off x="5390165" y="5740397"/>
          <a:ext cx="3000000" cy="3000000"/>
        </p:xfrm>
        <a:graphic>
          <a:graphicData uri="http://schemas.openxmlformats.org/drawingml/2006/table">
            <a:tbl>
              <a:tblPr>
                <a:noFill/>
                <a:tableStyleId>{083B2F04-7A46-4726-A9F3-4B12D1460D02}</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370" name="Google Shape;370;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371" name="Google Shape;371;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4"/>
          <p:cNvPicPr preferRelativeResize="0"/>
          <p:nvPr>
            <p:ph idx="2" type="pic"/>
          </p:nvPr>
        </p:nvPicPr>
        <p:blipFill rotWithShape="1">
          <a:blip r:embed="rId3">
            <a:alphaModFix/>
          </a:blip>
          <a:srcRect b="14737" l="0" r="0" t="14737"/>
          <a:stretch/>
        </p:blipFill>
        <p:spPr>
          <a:xfrm>
            <a:off x="400050" y="1519238"/>
            <a:ext cx="4114800" cy="4114800"/>
          </a:xfrm>
          <a:prstGeom prst="roundRect">
            <a:avLst>
              <a:gd fmla="val 16203" name="adj"/>
            </a:avLst>
          </a:prstGeom>
          <a:solidFill>
            <a:schemeClr val="lt1"/>
          </a:solidFill>
          <a:ln>
            <a:noFill/>
          </a:ln>
        </p:spPr>
      </p:pic>
      <p:sp>
        <p:nvSpPr>
          <p:cNvPr id="131" name="Google Shape;131;p4"/>
          <p:cNvSpPr txBox="1"/>
          <p:nvPr>
            <p:ph idx="4294967295" type="body"/>
          </p:nvPr>
        </p:nvSpPr>
        <p:spPr>
          <a:xfrm>
            <a:off x="5283326" y="1519253"/>
            <a:ext cx="6400500" cy="43530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107000"/>
              </a:lnSpc>
              <a:spcBef>
                <a:spcPts val="1000"/>
              </a:spcBef>
              <a:spcAft>
                <a:spcPts val="0"/>
              </a:spcAft>
              <a:buSzPct val="137592"/>
              <a:buNone/>
            </a:pPr>
            <a:r>
              <a:t/>
            </a:r>
            <a:endParaRPr sz="2200">
              <a:solidFill>
                <a:srgbClr val="7F7F7F"/>
              </a:solidFill>
              <a:latin typeface="Arial"/>
              <a:ea typeface="Arial"/>
              <a:cs typeface="Arial"/>
              <a:sym typeface="Arial"/>
            </a:endParaRPr>
          </a:p>
          <a:p>
            <a:pPr indent="0" lvl="0" marL="0" rtl="0" algn="l">
              <a:lnSpc>
                <a:spcPct val="107000"/>
              </a:lnSpc>
              <a:spcBef>
                <a:spcPts val="2200"/>
              </a:spcBef>
              <a:spcAft>
                <a:spcPts val="0"/>
              </a:spcAft>
              <a:buSzPct val="137592"/>
              <a:buNone/>
            </a:pPr>
            <a:r>
              <a:t/>
            </a:r>
            <a:endParaRPr sz="2200">
              <a:solidFill>
                <a:srgbClr val="7F7F7F"/>
              </a:solidFill>
              <a:latin typeface="Arial"/>
              <a:ea typeface="Arial"/>
              <a:cs typeface="Arial"/>
              <a:sym typeface="Arial"/>
            </a:endParaRPr>
          </a:p>
          <a:p>
            <a:pPr indent="0" lvl="0" marL="0" rtl="0" algn="just">
              <a:lnSpc>
                <a:spcPct val="107000"/>
              </a:lnSpc>
              <a:spcBef>
                <a:spcPts val="2200"/>
              </a:spcBef>
              <a:spcAft>
                <a:spcPts val="0"/>
              </a:spcAft>
              <a:buSzPct val="52573"/>
              <a:buNone/>
            </a:pPr>
            <a:r>
              <a:rPr lang="en-GB" sz="5757">
                <a:solidFill>
                  <a:schemeClr val="dk1"/>
                </a:solidFill>
                <a:latin typeface="Arial"/>
                <a:ea typeface="Arial"/>
                <a:cs typeface="Arial"/>
                <a:sym typeface="Arial"/>
              </a:rPr>
              <a:t>The STAY CONNECTED toolkit and the previous training modules have covered the success factors for hybrid work and hybrid teams.</a:t>
            </a:r>
            <a:endParaRPr sz="5757">
              <a:solidFill>
                <a:schemeClr val="dk1"/>
              </a:solidFill>
            </a:endParaRPr>
          </a:p>
          <a:p>
            <a:pPr indent="0" lvl="0" marL="0" rtl="0" algn="just">
              <a:lnSpc>
                <a:spcPct val="107000"/>
              </a:lnSpc>
              <a:spcBef>
                <a:spcPts val="2200"/>
              </a:spcBef>
              <a:spcAft>
                <a:spcPts val="0"/>
              </a:spcAft>
              <a:buSzPct val="52573"/>
              <a:buNone/>
            </a:pPr>
            <a:r>
              <a:rPr lang="en-GB" sz="5757">
                <a:solidFill>
                  <a:schemeClr val="dk1"/>
                </a:solidFill>
                <a:latin typeface="Arial"/>
                <a:ea typeface="Arial"/>
                <a:cs typeface="Arial"/>
                <a:sym typeface="Arial"/>
              </a:rPr>
              <a:t>In a hybrid work environment, it is also crucial to know how to effectively use available project resources (such as time, people, tools, and budget) to support daily work processes and goals. </a:t>
            </a:r>
            <a:endParaRPr sz="5757">
              <a:solidFill>
                <a:schemeClr val="dk1"/>
              </a:solidFill>
            </a:endParaRPr>
          </a:p>
          <a:p>
            <a:pPr indent="0" lvl="0" marL="0" rtl="0" algn="l">
              <a:lnSpc>
                <a:spcPct val="107000"/>
              </a:lnSpc>
              <a:spcBef>
                <a:spcPts val="2200"/>
              </a:spcBef>
              <a:spcAft>
                <a:spcPts val="0"/>
              </a:spcAft>
              <a:buSzPct val="168168"/>
              <a:buNone/>
            </a:pPr>
            <a:r>
              <a:t/>
            </a:r>
            <a:endParaRPr sz="1800" u="none" strike="noStrike">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8"/>
              <a:buNone/>
            </a:pPr>
            <a:r>
              <a:t/>
            </a:r>
            <a:endParaRPr sz="1800">
              <a:solidFill>
                <a:srgbClr val="002060"/>
              </a:solidFill>
              <a:latin typeface="Calibri"/>
              <a:ea typeface="Calibri"/>
              <a:cs typeface="Calibri"/>
              <a:sym typeface="Calibri"/>
            </a:endParaRPr>
          </a:p>
          <a:p>
            <a:pPr indent="0" lvl="0" marL="0" rtl="0" algn="l">
              <a:lnSpc>
                <a:spcPct val="107000"/>
              </a:lnSpc>
              <a:spcBef>
                <a:spcPts val="2200"/>
              </a:spcBef>
              <a:spcAft>
                <a:spcPts val="0"/>
              </a:spcAft>
              <a:buSzPct val="168168"/>
              <a:buNone/>
            </a:pPr>
            <a:r>
              <a:t/>
            </a:r>
            <a:endParaRPr sz="1800" u="none" strike="noStrike">
              <a:solidFill>
                <a:srgbClr val="002060"/>
              </a:solidFill>
              <a:latin typeface="Calibri"/>
              <a:ea typeface="Calibri"/>
              <a:cs typeface="Calibri"/>
              <a:sym typeface="Calibri"/>
            </a:endParaRPr>
          </a:p>
          <a:p>
            <a:pPr indent="0" lvl="0" marL="114300" rtl="0" algn="l">
              <a:lnSpc>
                <a:spcPct val="90000"/>
              </a:lnSpc>
              <a:spcBef>
                <a:spcPts val="2200"/>
              </a:spcBef>
              <a:spcAft>
                <a:spcPts val="0"/>
              </a:spcAft>
              <a:buSzPct val="108108"/>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4701be1344_0_0"/>
          <p:cNvSpPr txBox="1"/>
          <p:nvPr/>
        </p:nvSpPr>
        <p:spPr>
          <a:xfrm>
            <a:off x="4894162" y="2858825"/>
            <a:ext cx="6456900" cy="16002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accent5"/>
              </a:buClr>
              <a:buSzPts val="3600"/>
              <a:buFont typeface="Arial"/>
              <a:buNone/>
            </a:pPr>
            <a:r>
              <a:rPr b="1" i="0" lang="en-GB" sz="3600" u="none" cap="none" strike="noStrike">
                <a:solidFill>
                  <a:schemeClr val="accent4"/>
                </a:solidFill>
                <a:latin typeface="Arial"/>
                <a:ea typeface="Arial"/>
                <a:cs typeface="Arial"/>
                <a:sym typeface="Arial"/>
              </a:rPr>
              <a:t>Topic 1</a:t>
            </a:r>
            <a:endParaRPr b="1" i="0" sz="3600" u="none" cap="none" strike="noStrike">
              <a:solidFill>
                <a:schemeClr val="accent4"/>
              </a:solidFill>
              <a:latin typeface="Arial"/>
              <a:ea typeface="Arial"/>
              <a:cs typeface="Arial"/>
              <a:sym typeface="Arial"/>
            </a:endParaRPr>
          </a:p>
          <a:p>
            <a:pPr indent="0" lvl="0" marL="0" marR="0" rtl="0" algn="just">
              <a:lnSpc>
                <a:spcPct val="90000"/>
              </a:lnSpc>
              <a:spcBef>
                <a:spcPts val="0"/>
              </a:spcBef>
              <a:spcAft>
                <a:spcPts val="0"/>
              </a:spcAft>
              <a:buClr>
                <a:schemeClr val="accent5"/>
              </a:buClr>
              <a:buSzPts val="3600"/>
              <a:buFont typeface="Arial"/>
              <a:buNone/>
            </a:pPr>
            <a:br>
              <a:rPr b="0" i="0" lang="en-GB" sz="3600" u="none" cap="none" strike="noStrike">
                <a:solidFill>
                  <a:schemeClr val="accent5"/>
                </a:solidFill>
                <a:latin typeface="Arial"/>
                <a:ea typeface="Arial"/>
                <a:cs typeface="Arial"/>
                <a:sym typeface="Arial"/>
              </a:rPr>
            </a:br>
            <a:r>
              <a:rPr b="1" i="0" lang="en-GB" sz="3600" u="none" cap="none" strike="noStrike">
                <a:solidFill>
                  <a:schemeClr val="accent5"/>
                </a:solidFill>
                <a:latin typeface="Arial"/>
                <a:ea typeface="Arial"/>
                <a:cs typeface="Arial"/>
                <a:sym typeface="Arial"/>
              </a:rPr>
              <a:t>Resource Identification and Allocation</a:t>
            </a:r>
            <a:endParaRPr b="1"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8" name="Google Shape;138;g34701be1344_0_0"/>
          <p:cNvPicPr preferRelativeResize="0"/>
          <p:nvPr/>
        </p:nvPicPr>
        <p:blipFill rotWithShape="1">
          <a:blip r:embed="rId3">
            <a:alphaModFix/>
          </a:blip>
          <a:srcRect b="0" l="0" r="0" t="0"/>
          <a:stretch/>
        </p:blipFill>
        <p:spPr>
          <a:xfrm>
            <a:off x="574098" y="1936283"/>
            <a:ext cx="3381812" cy="2985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1771143" y="452203"/>
            <a:ext cx="9716664" cy="58020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1: Resource Identification and Allocation</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145" name="Google Shape;145;p8"/>
          <p:cNvSpPr txBox="1"/>
          <p:nvPr>
            <p:ph idx="1" type="body"/>
          </p:nvPr>
        </p:nvSpPr>
        <p:spPr>
          <a:xfrm>
            <a:off x="491357" y="1250731"/>
            <a:ext cx="10807264" cy="530859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i="1" lang="en-GB" sz="2800">
                <a:solidFill>
                  <a:srgbClr val="28303D"/>
                </a:solidFill>
                <a:latin typeface="Arial"/>
                <a:ea typeface="Arial"/>
                <a:cs typeface="Arial"/>
                <a:sym typeface="Arial"/>
              </a:rPr>
              <a:t>Its benefits include:</a:t>
            </a:r>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368300" lvl="1" marL="914400" rtl="0" algn="l">
              <a:lnSpc>
                <a:spcPct val="90000"/>
              </a:lnSpc>
              <a:spcBef>
                <a:spcPts val="500"/>
              </a:spcBef>
              <a:spcAft>
                <a:spcPts val="0"/>
              </a:spcAft>
              <a:buSzPts val="2200"/>
              <a:buChar char="•"/>
            </a:pPr>
            <a:r>
              <a:rPr lang="en-GB" sz="2400">
                <a:solidFill>
                  <a:schemeClr val="accent4"/>
                </a:solidFill>
                <a:latin typeface="Arial"/>
                <a:ea typeface="Arial"/>
                <a:cs typeface="Arial"/>
                <a:sym typeface="Arial"/>
              </a:rPr>
              <a:t>Optimi</a:t>
            </a:r>
            <a:r>
              <a:rPr lang="en-GB" sz="2400">
                <a:solidFill>
                  <a:schemeClr val="accent4"/>
                </a:solidFill>
              </a:rPr>
              <a:t>s</a:t>
            </a:r>
            <a:r>
              <a:rPr lang="en-GB" sz="2400">
                <a:solidFill>
                  <a:schemeClr val="accent4"/>
                </a:solidFill>
                <a:latin typeface="Arial"/>
                <a:ea typeface="Arial"/>
                <a:cs typeface="Arial"/>
                <a:sym typeface="Arial"/>
              </a:rPr>
              <a:t>ed productivity</a:t>
            </a:r>
            <a:endParaRPr>
              <a:solidFill>
                <a:schemeClr val="accent4"/>
              </a:solidFill>
            </a:endParaRPr>
          </a:p>
          <a:p>
            <a:pPr indent="-368300" lvl="1" marL="914400" rtl="0" algn="l">
              <a:lnSpc>
                <a:spcPct val="90000"/>
              </a:lnSpc>
              <a:spcBef>
                <a:spcPts val="500"/>
              </a:spcBef>
              <a:spcAft>
                <a:spcPts val="0"/>
              </a:spcAft>
              <a:buSzPts val="2200"/>
              <a:buChar char="•"/>
            </a:pPr>
            <a:r>
              <a:rPr lang="en-GB" sz="2400">
                <a:solidFill>
                  <a:schemeClr val="accent5"/>
                </a:solidFill>
                <a:latin typeface="Arial"/>
                <a:ea typeface="Arial"/>
                <a:cs typeface="Arial"/>
                <a:sym typeface="Arial"/>
              </a:rPr>
              <a:t>Prioritizing work</a:t>
            </a:r>
            <a:endParaRPr>
              <a:solidFill>
                <a:schemeClr val="accent5"/>
              </a:solidFill>
            </a:endParaRPr>
          </a:p>
          <a:p>
            <a:pPr indent="-368300" lvl="1" marL="914400" rtl="0" algn="just">
              <a:lnSpc>
                <a:spcPct val="90000"/>
              </a:lnSpc>
              <a:spcBef>
                <a:spcPts val="500"/>
              </a:spcBef>
              <a:spcAft>
                <a:spcPts val="0"/>
              </a:spcAft>
              <a:buSzPts val="2200"/>
              <a:buChar char="•"/>
            </a:pPr>
            <a:r>
              <a:rPr lang="en-GB" sz="2400">
                <a:solidFill>
                  <a:srgbClr val="FFC000"/>
                </a:solidFill>
                <a:latin typeface="Arial"/>
                <a:ea typeface="Arial"/>
                <a:cs typeface="Arial"/>
                <a:sym typeface="Arial"/>
              </a:rPr>
              <a:t>Managing risks</a:t>
            </a:r>
            <a:endParaRPr>
              <a:solidFill>
                <a:srgbClr val="FFC000"/>
              </a:solidFill>
            </a:endParaRPr>
          </a:p>
          <a:p>
            <a:pPr indent="-368300" lvl="1" marL="914400" rtl="0" algn="l">
              <a:lnSpc>
                <a:spcPct val="90000"/>
              </a:lnSpc>
              <a:spcBef>
                <a:spcPts val="500"/>
              </a:spcBef>
              <a:spcAft>
                <a:spcPts val="0"/>
              </a:spcAft>
              <a:buSzPts val="2200"/>
              <a:buChar char="•"/>
            </a:pPr>
            <a:r>
              <a:rPr lang="en-GB" sz="2400">
                <a:solidFill>
                  <a:schemeClr val="accent6"/>
                </a:solidFill>
                <a:latin typeface="Arial"/>
                <a:ea typeface="Arial"/>
                <a:cs typeface="Arial"/>
                <a:sym typeface="Arial"/>
              </a:rPr>
              <a:t>Enhancing decisions</a:t>
            </a:r>
            <a:endParaRPr>
              <a:solidFill>
                <a:schemeClr val="accent6"/>
              </a:solidFill>
            </a:endParaRPr>
          </a:p>
          <a:p>
            <a:pPr indent="-368300" lvl="1" marL="914400" rtl="0" algn="l">
              <a:lnSpc>
                <a:spcPct val="90000"/>
              </a:lnSpc>
              <a:spcBef>
                <a:spcPts val="500"/>
              </a:spcBef>
              <a:spcAft>
                <a:spcPts val="0"/>
              </a:spcAft>
              <a:buSzPts val="2200"/>
              <a:buChar char="•"/>
            </a:pPr>
            <a:r>
              <a:rPr lang="en-GB" sz="2400">
                <a:solidFill>
                  <a:schemeClr val="accent1"/>
                </a:solidFill>
                <a:latin typeface="Arial"/>
                <a:ea typeface="Arial"/>
                <a:cs typeface="Arial"/>
                <a:sym typeface="Arial"/>
              </a:rPr>
              <a:t>Bringing growth and innovation</a:t>
            </a:r>
            <a:endParaRPr>
              <a:solidFill>
                <a:schemeClr val="accent1"/>
              </a:solidFill>
            </a:endParaRPr>
          </a:p>
        </p:txBody>
      </p:sp>
      <p:pic>
        <p:nvPicPr>
          <p:cNvPr id="146" name="Google Shape;146;p8"/>
          <p:cNvPicPr preferRelativeResize="0"/>
          <p:nvPr/>
        </p:nvPicPr>
        <p:blipFill rotWithShape="1">
          <a:blip r:embed="rId3">
            <a:alphaModFix/>
          </a:blip>
          <a:srcRect b="0" l="0" r="0" t="0"/>
          <a:stretch/>
        </p:blipFill>
        <p:spPr>
          <a:xfrm>
            <a:off x="5737993" y="1250731"/>
            <a:ext cx="5962650" cy="3971925"/>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a:off x="8924120" y="4997202"/>
            <a:ext cx="2469094"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0fd5a3148a_2_0"/>
          <p:cNvSpPr txBox="1"/>
          <p:nvPr/>
        </p:nvSpPr>
        <p:spPr>
          <a:xfrm>
            <a:off x="1207465" y="452203"/>
            <a:ext cx="10280342" cy="580206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5"/>
                </a:solidFill>
                <a:latin typeface="Arial"/>
                <a:ea typeface="Arial"/>
                <a:cs typeface="Arial"/>
                <a:sym typeface="Arial"/>
              </a:rPr>
              <a:t>Topic 1: Resource Identification and Allocation to create an Action Plan</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p:txBody>
      </p:sp>
      <p:sp>
        <p:nvSpPr>
          <p:cNvPr id="154" name="Google Shape;154;g30fd5a3148a_2_0"/>
          <p:cNvSpPr txBox="1"/>
          <p:nvPr>
            <p:ph idx="1" type="body"/>
          </p:nvPr>
        </p:nvSpPr>
        <p:spPr>
          <a:xfrm>
            <a:off x="535709" y="1487055"/>
            <a:ext cx="10700462" cy="526624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b="0" i="1" lang="en-GB" sz="2400">
                <a:solidFill>
                  <a:schemeClr val="dk1"/>
                </a:solidFill>
                <a:latin typeface="Arial"/>
                <a:ea typeface="Arial"/>
                <a:cs typeface="Arial"/>
                <a:sym typeface="Arial"/>
              </a:rPr>
              <a:t>Resource allocation </a:t>
            </a:r>
            <a:r>
              <a:rPr i="1" lang="en-GB" sz="2400">
                <a:solidFill>
                  <a:schemeClr val="dk1"/>
                </a:solidFill>
                <a:latin typeface="Arial"/>
                <a:ea typeface="Arial"/>
                <a:cs typeface="Arial"/>
                <a:sym typeface="Arial"/>
              </a:rPr>
              <a:t>i</a:t>
            </a:r>
            <a:r>
              <a:rPr b="0" i="1" lang="en-GB" sz="2400">
                <a:solidFill>
                  <a:schemeClr val="dk1"/>
                </a:solidFill>
                <a:latin typeface="Arial"/>
                <a:ea typeface="Arial"/>
                <a:cs typeface="Arial"/>
                <a:sym typeface="Arial"/>
              </a:rPr>
              <a:t>s the </a:t>
            </a:r>
            <a:r>
              <a:rPr b="1" i="1" lang="en-GB" sz="2400">
                <a:solidFill>
                  <a:schemeClr val="dk1"/>
                </a:solidFill>
                <a:latin typeface="Arial"/>
                <a:ea typeface="Arial"/>
                <a:cs typeface="Arial"/>
                <a:sym typeface="Arial"/>
              </a:rPr>
              <a:t>assigning</a:t>
            </a:r>
            <a:r>
              <a:rPr b="0" i="1" lang="en-GB" sz="2400">
                <a:solidFill>
                  <a:schemeClr val="dk1"/>
                </a:solidFill>
                <a:latin typeface="Arial"/>
                <a:ea typeface="Arial"/>
                <a:cs typeface="Arial"/>
                <a:sym typeface="Arial"/>
              </a:rPr>
              <a:t> and </a:t>
            </a:r>
            <a:r>
              <a:rPr b="1" i="1" lang="en-GB" sz="2400">
                <a:solidFill>
                  <a:schemeClr val="dk1"/>
                </a:solidFill>
                <a:latin typeface="Arial"/>
                <a:ea typeface="Arial"/>
                <a:cs typeface="Arial"/>
                <a:sym typeface="Arial"/>
              </a:rPr>
              <a:t>distributing</a:t>
            </a:r>
            <a:r>
              <a:rPr b="0" i="1" lang="en-GB" sz="2400">
                <a:solidFill>
                  <a:schemeClr val="dk1"/>
                </a:solidFill>
                <a:latin typeface="Arial"/>
                <a:ea typeface="Arial"/>
                <a:cs typeface="Arial"/>
                <a:sym typeface="Arial"/>
              </a:rPr>
              <a:t> of </a:t>
            </a:r>
            <a:r>
              <a:rPr b="1" i="1" lang="en-GB" sz="2400">
                <a:solidFill>
                  <a:schemeClr val="dk1"/>
                </a:solidFill>
                <a:latin typeface="Arial"/>
                <a:ea typeface="Arial"/>
                <a:cs typeface="Arial"/>
                <a:sym typeface="Arial"/>
              </a:rPr>
              <a:t>available resources</a:t>
            </a:r>
            <a:r>
              <a:rPr b="0" i="1" lang="en-GB" sz="2400">
                <a:solidFill>
                  <a:schemeClr val="dk1"/>
                </a:solidFill>
                <a:latin typeface="Arial"/>
                <a:ea typeface="Arial"/>
                <a:cs typeface="Arial"/>
                <a:sym typeface="Arial"/>
              </a:rPr>
              <a:t>, such as:</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financial capital</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workfor</a:t>
            </a:r>
            <a:r>
              <a:rPr i="1" lang="en-GB" sz="2000">
                <a:solidFill>
                  <a:schemeClr val="dk1"/>
                </a:solidFill>
                <a:latin typeface="Arial"/>
                <a:ea typeface="Arial"/>
                <a:cs typeface="Arial"/>
                <a:sym typeface="Arial"/>
              </a:rPr>
              <a:t>ce</a:t>
            </a:r>
            <a:r>
              <a:rPr b="0" i="1" lang="en-GB" sz="2000">
                <a:solidFill>
                  <a:schemeClr val="dk1"/>
                </a:solidFill>
                <a:latin typeface="Arial"/>
                <a:ea typeface="Arial"/>
                <a:cs typeface="Arial"/>
                <a:sym typeface="Arial"/>
              </a:rPr>
              <a:t> </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equipment</a:t>
            </a:r>
            <a:r>
              <a:rPr i="1" lang="en-GB" sz="2000">
                <a:solidFill>
                  <a:schemeClr val="dk1"/>
                </a:solidFill>
                <a:latin typeface="Arial"/>
                <a:ea typeface="Arial"/>
                <a:cs typeface="Arial"/>
                <a:sym typeface="Arial"/>
              </a:rPr>
              <a:t>, </a:t>
            </a:r>
            <a:r>
              <a:rPr b="0" i="1" lang="en-GB" sz="2000">
                <a:solidFill>
                  <a:schemeClr val="dk1"/>
                </a:solidFill>
                <a:latin typeface="Arial"/>
                <a:ea typeface="Arial"/>
                <a:cs typeface="Arial"/>
                <a:sym typeface="Arial"/>
              </a:rPr>
              <a:t>and </a:t>
            </a:r>
            <a:endParaRPr/>
          </a:p>
          <a:p>
            <a:pPr indent="-342900" lvl="0" marL="457200" rtl="0" algn="just">
              <a:lnSpc>
                <a:spcPct val="90000"/>
              </a:lnSpc>
              <a:spcBef>
                <a:spcPts val="1000"/>
              </a:spcBef>
              <a:spcAft>
                <a:spcPts val="0"/>
              </a:spcAft>
              <a:buSzPts val="1800"/>
              <a:buChar char="•"/>
            </a:pPr>
            <a:r>
              <a:rPr b="0" i="1" lang="en-GB" sz="2000">
                <a:solidFill>
                  <a:schemeClr val="dk1"/>
                </a:solidFill>
                <a:latin typeface="Arial"/>
                <a:ea typeface="Arial"/>
                <a:cs typeface="Arial"/>
                <a:sym typeface="Arial"/>
              </a:rPr>
              <a:t>time </a:t>
            </a:r>
            <a:endParaRPr/>
          </a:p>
          <a:p>
            <a:pPr indent="0" lvl="0" marL="114300" rtl="0" algn="just">
              <a:lnSpc>
                <a:spcPct val="90000"/>
              </a:lnSpc>
              <a:spcBef>
                <a:spcPts val="1000"/>
              </a:spcBef>
              <a:spcAft>
                <a:spcPts val="0"/>
              </a:spcAft>
              <a:buSzPts val="1800"/>
              <a:buNone/>
            </a:pPr>
            <a:r>
              <a:rPr b="0" i="1" lang="en-GB" sz="2400">
                <a:solidFill>
                  <a:schemeClr val="dk1"/>
                </a:solidFill>
                <a:latin typeface="Arial"/>
                <a:ea typeface="Arial"/>
                <a:cs typeface="Arial"/>
                <a:sym typeface="Arial"/>
              </a:rPr>
              <a:t>among different activities, projects, or departments within an organi</a:t>
            </a:r>
            <a:r>
              <a:rPr i="1" lang="en-GB" sz="2400">
                <a:solidFill>
                  <a:schemeClr val="dk1"/>
                </a:solidFill>
                <a:latin typeface="Arial"/>
                <a:ea typeface="Arial"/>
                <a:cs typeface="Arial"/>
                <a:sym typeface="Arial"/>
              </a:rPr>
              <a:t>s</a:t>
            </a:r>
            <a:r>
              <a:rPr b="0" i="1" lang="en-GB" sz="2400">
                <a:solidFill>
                  <a:schemeClr val="dk1"/>
                </a:solidFill>
                <a:latin typeface="Arial"/>
                <a:ea typeface="Arial"/>
                <a:cs typeface="Arial"/>
                <a:sym typeface="Arial"/>
              </a:rPr>
              <a:t>ation.</a:t>
            </a:r>
            <a:endParaRPr>
              <a:solidFill>
                <a:schemeClr val="dk1"/>
              </a:solidFill>
            </a:endParaRPr>
          </a:p>
          <a:p>
            <a:pPr indent="0" lvl="0" marL="114300" rtl="0" algn="just">
              <a:lnSpc>
                <a:spcPct val="90000"/>
              </a:lnSpc>
              <a:spcBef>
                <a:spcPts val="1000"/>
              </a:spcBef>
              <a:spcAft>
                <a:spcPts val="0"/>
              </a:spcAft>
              <a:buSzPts val="1800"/>
              <a:buNone/>
            </a:pPr>
            <a:r>
              <a:t/>
            </a:r>
            <a:endParaRPr i="1" sz="2400">
              <a:solidFill>
                <a:srgbClr val="28303D"/>
              </a:solidFill>
              <a:latin typeface="Arial"/>
              <a:ea typeface="Arial"/>
              <a:cs typeface="Arial"/>
              <a:sym typeface="Arial"/>
            </a:endParaRPr>
          </a:p>
          <a:p>
            <a:pPr indent="0" lvl="0" marL="114300" rtl="0" algn="l">
              <a:lnSpc>
                <a:spcPct val="90000"/>
              </a:lnSpc>
              <a:spcBef>
                <a:spcPts val="1000"/>
              </a:spcBef>
              <a:spcAft>
                <a:spcPts val="0"/>
              </a:spcAft>
              <a:buSzPts val="1800"/>
              <a:buNone/>
            </a:pPr>
            <a:r>
              <a:t/>
            </a:r>
            <a:endParaRPr/>
          </a:p>
        </p:txBody>
      </p:sp>
      <p:pic>
        <p:nvPicPr>
          <p:cNvPr id="155" name="Google Shape;155;g30fd5a3148a_2_0"/>
          <p:cNvPicPr preferRelativeResize="0"/>
          <p:nvPr/>
        </p:nvPicPr>
        <p:blipFill rotWithShape="1">
          <a:blip r:embed="rId3">
            <a:alphaModFix/>
          </a:blip>
          <a:srcRect b="0" l="5807" r="6811" t="6267"/>
          <a:stretch/>
        </p:blipFill>
        <p:spPr>
          <a:xfrm>
            <a:off x="2207491" y="4525818"/>
            <a:ext cx="3648185" cy="2332182"/>
          </a:xfrm>
          <a:prstGeom prst="rect">
            <a:avLst/>
          </a:prstGeom>
          <a:noFill/>
          <a:ln>
            <a:noFill/>
          </a:ln>
        </p:spPr>
      </p:pic>
      <p:pic>
        <p:nvPicPr>
          <p:cNvPr id="156" name="Google Shape;156;g30fd5a3148a_2_0"/>
          <p:cNvPicPr preferRelativeResize="0"/>
          <p:nvPr/>
        </p:nvPicPr>
        <p:blipFill rotWithShape="1">
          <a:blip r:embed="rId4">
            <a:alphaModFix/>
          </a:blip>
          <a:srcRect b="0" l="0" r="0" t="0"/>
          <a:stretch/>
        </p:blipFill>
        <p:spPr>
          <a:xfrm>
            <a:off x="5113089" y="6564302"/>
            <a:ext cx="2469094" cy="37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nvSpPr>
        <p:spPr>
          <a:xfrm>
            <a:off x="1518895" y="389140"/>
            <a:ext cx="9716700" cy="646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extLst>
                  <a:ext uri="http://customooxmlschemas.google.com/">
                    <go:slidesCustomData xmlns:go="http://customooxmlschemas.google.com/" textRoundtripDataId="0"/>
                  </a:ext>
                </a:extLst>
              </a:rPr>
              <a:t>Topic 1: Resource Identification and Allocation</a:t>
            </a:r>
            <a:br>
              <a:rPr b="0" i="0" lang="en-GB" sz="3600" u="none" cap="none" strike="noStrike">
                <a:solidFill>
                  <a:schemeClr val="accent5"/>
                </a:solidFill>
                <a:latin typeface="Arial"/>
                <a:ea typeface="Arial"/>
                <a:cs typeface="Arial"/>
                <a:sym typeface="Arial"/>
                <a:extLst>
                  <a:ext uri="http://customooxmlschemas.google.com/">
                    <go:slidesCustomData xmlns:go="http://customooxmlschemas.google.com/" textRoundtripDataId="0"/>
                  </a:ext>
                </a:extLst>
              </a:rPr>
            </a:br>
            <a:endParaRPr b="0" i="0" sz="3600" u="none" cap="none" strike="noStrike">
              <a:solidFill>
                <a:schemeClr val="accent5"/>
              </a:solidFill>
              <a:latin typeface="Arial"/>
              <a:ea typeface="Arial"/>
              <a:cs typeface="Arial"/>
              <a:sym typeface="Arial"/>
            </a:endParaRPr>
          </a:p>
        </p:txBody>
      </p:sp>
      <p:sp>
        <p:nvSpPr>
          <p:cNvPr id="163" name="Google Shape;163;p6"/>
          <p:cNvSpPr txBox="1"/>
          <p:nvPr>
            <p:ph idx="1" type="body"/>
          </p:nvPr>
        </p:nvSpPr>
        <p:spPr>
          <a:xfrm>
            <a:off x="685963" y="1313679"/>
            <a:ext cx="11148685" cy="5308599"/>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800"/>
              <a:buNone/>
            </a:pPr>
            <a:r>
              <a:rPr lang="en-GB" sz="2400">
                <a:solidFill>
                  <a:schemeClr val="dk1"/>
                </a:solidFill>
                <a:latin typeface="Arial"/>
                <a:ea typeface="Arial"/>
                <a:cs typeface="Arial"/>
                <a:sym typeface="Arial"/>
              </a:rPr>
              <a:t>Effective resource allocation in hybrid work environments is crucial for </a:t>
            </a:r>
            <a:r>
              <a:rPr b="1" lang="en-GB" sz="2400">
                <a:solidFill>
                  <a:schemeClr val="accent5"/>
                </a:solidFill>
                <a:latin typeface="Arial"/>
                <a:ea typeface="Arial"/>
                <a:cs typeface="Arial"/>
                <a:sym typeface="Arial"/>
              </a:rPr>
              <a:t>maximising productivity</a:t>
            </a:r>
            <a:r>
              <a:rPr b="1" lang="en-GB" sz="2400">
                <a:solidFill>
                  <a:schemeClr val="dk1"/>
                </a:solidFill>
                <a:latin typeface="Arial"/>
                <a:ea typeface="Arial"/>
                <a:cs typeface="Arial"/>
                <a:sym typeface="Arial"/>
              </a:rPr>
              <a:t> </a:t>
            </a:r>
            <a:r>
              <a:rPr lang="en-GB" sz="2400">
                <a:solidFill>
                  <a:schemeClr val="dk1"/>
                </a:solidFill>
                <a:latin typeface="Arial"/>
                <a:ea typeface="Arial"/>
                <a:cs typeface="Arial"/>
                <a:sym typeface="Arial"/>
              </a:rPr>
              <a:t>and </a:t>
            </a:r>
            <a:r>
              <a:rPr b="1" lang="en-GB" sz="2400">
                <a:solidFill>
                  <a:schemeClr val="accent5"/>
                </a:solidFill>
                <a:latin typeface="Arial"/>
                <a:ea typeface="Arial"/>
                <a:cs typeface="Arial"/>
                <a:sym typeface="Arial"/>
              </a:rPr>
              <a:t>ensuring seamless collaboration</a:t>
            </a:r>
            <a:r>
              <a:rPr b="1" lang="en-GB" sz="2400">
                <a:solidFill>
                  <a:schemeClr val="dk1"/>
                </a:solidFill>
                <a:latin typeface="Arial"/>
                <a:ea typeface="Arial"/>
                <a:cs typeface="Arial"/>
                <a:sym typeface="Arial"/>
              </a:rPr>
              <a:t> </a:t>
            </a:r>
            <a:r>
              <a:rPr lang="en-GB" sz="2400">
                <a:solidFill>
                  <a:schemeClr val="dk1"/>
                </a:solidFill>
                <a:latin typeface="Arial"/>
                <a:ea typeface="Arial"/>
                <a:cs typeface="Arial"/>
                <a:sym typeface="Arial"/>
              </a:rPr>
              <a:t>between remote and in-office teams. </a:t>
            </a:r>
            <a:endParaRPr sz="2400">
              <a:solidFill>
                <a:schemeClr val="dk1"/>
              </a:solidFill>
              <a:latin typeface="Arial"/>
              <a:ea typeface="Arial"/>
              <a:cs typeface="Arial"/>
              <a:sym typeface="Arial"/>
            </a:endParaRPr>
          </a:p>
          <a:p>
            <a:pPr indent="0" lvl="0" marL="114300" rtl="0" algn="just">
              <a:lnSpc>
                <a:spcPct val="90000"/>
              </a:lnSpc>
              <a:spcBef>
                <a:spcPts val="2200"/>
              </a:spcBef>
              <a:spcAft>
                <a:spcPts val="0"/>
              </a:spcAft>
              <a:buSzPts val="1800"/>
              <a:buNone/>
            </a:pPr>
            <a:r>
              <a:rPr lang="en-GB" sz="2400">
                <a:solidFill>
                  <a:schemeClr val="dk1"/>
                </a:solidFill>
                <a:latin typeface="Arial"/>
                <a:ea typeface="Arial"/>
                <a:cs typeface="Arial"/>
                <a:sym typeface="Arial"/>
              </a:rPr>
              <a:t>Strategic distribution of resources such as time, tools, budget, and personnel, can address the unique challenges of hybrid work in organisations, reduce bottlenecks, and </a:t>
            </a:r>
            <a:r>
              <a:rPr b="1" lang="en-GB" sz="2400">
                <a:solidFill>
                  <a:schemeClr val="accent1"/>
                </a:solidFill>
                <a:latin typeface="Arial"/>
                <a:ea typeface="Arial"/>
                <a:cs typeface="Arial"/>
                <a:sym typeface="Arial"/>
              </a:rPr>
              <a:t>enhance overall efficiency</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0"/>
              </a:spcAft>
              <a:buSzPts val="1800"/>
              <a:buNone/>
            </a:pPr>
            <a:r>
              <a:rPr lang="en-GB" sz="2400">
                <a:solidFill>
                  <a:schemeClr val="dk1"/>
                </a:solidFill>
                <a:latin typeface="Arial"/>
                <a:ea typeface="Arial"/>
                <a:cs typeface="Arial"/>
                <a:sym typeface="Arial"/>
              </a:rPr>
              <a:t>Proper resource allocation </a:t>
            </a:r>
            <a:r>
              <a:rPr b="1" lang="en-GB" sz="2400">
                <a:solidFill>
                  <a:schemeClr val="accent5"/>
                </a:solidFill>
                <a:latin typeface="Arial"/>
                <a:ea typeface="Arial"/>
                <a:cs typeface="Arial"/>
                <a:sym typeface="Arial"/>
              </a:rPr>
              <a:t>fosters a sense of equity </a:t>
            </a:r>
            <a:r>
              <a:rPr lang="en-GB" sz="2400">
                <a:solidFill>
                  <a:schemeClr val="dk1"/>
                </a:solidFill>
                <a:latin typeface="Arial"/>
                <a:ea typeface="Arial"/>
                <a:cs typeface="Arial"/>
                <a:sym typeface="Arial"/>
              </a:rPr>
              <a:t>and support among team members, enabling them to perform their roles effectively and contribute to the achievement of project goals. </a:t>
            </a:r>
            <a:endParaRPr sz="2400">
              <a:solidFill>
                <a:schemeClr val="dk1"/>
              </a:solidFill>
              <a:latin typeface="Arial"/>
              <a:ea typeface="Arial"/>
              <a:cs typeface="Arial"/>
              <a:sym typeface="Arial"/>
            </a:endParaRPr>
          </a:p>
          <a:p>
            <a:pPr indent="0" lvl="0" marL="114300" rtl="0" algn="just">
              <a:lnSpc>
                <a:spcPct val="90000"/>
              </a:lnSpc>
              <a:spcBef>
                <a:spcPts val="1600"/>
              </a:spcBef>
              <a:spcAft>
                <a:spcPts val="600"/>
              </a:spcAft>
              <a:buSzPts val="1800"/>
              <a:buNone/>
            </a:pPr>
            <a:r>
              <a:rPr lang="en-GB" sz="2400">
                <a:solidFill>
                  <a:schemeClr val="dk1"/>
                </a:solidFill>
                <a:latin typeface="Arial"/>
                <a:ea typeface="Arial"/>
                <a:cs typeface="Arial"/>
                <a:sym typeface="Arial"/>
              </a:rPr>
              <a:t>Ultimately, it helps create a balanced and adaptable work environment that can </a:t>
            </a:r>
            <a:r>
              <a:rPr b="1" lang="en-GB" sz="2400">
                <a:solidFill>
                  <a:schemeClr val="accent1"/>
                </a:solidFill>
                <a:latin typeface="Arial"/>
                <a:ea typeface="Arial"/>
                <a:cs typeface="Arial"/>
                <a:sym typeface="Arial"/>
              </a:rPr>
              <a:t>respond to changing demands and opportunities</a:t>
            </a:r>
            <a:r>
              <a:rPr lang="en-GB" sz="2000">
                <a:solidFill>
                  <a:schemeClr val="dk1"/>
                </a:solidFill>
                <a:latin typeface="Arial"/>
                <a:ea typeface="Arial"/>
                <a:cs typeface="Arial"/>
                <a:sym typeface="Arial"/>
              </a:rPr>
              <a:t>.</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70" name="Google Shape;170;p7"/>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1: </a:t>
            </a:r>
            <a:r>
              <a:rPr b="1" lang="en-GB" sz="2400">
                <a:solidFill>
                  <a:schemeClr val="accent6"/>
                </a:solidFill>
                <a:latin typeface="Arial"/>
                <a:ea typeface="Arial"/>
                <a:cs typeface="Arial"/>
                <a:sym typeface="Arial"/>
              </a:rPr>
              <a:t>Group exercise -  Resource allocation in a hybrid team.</a:t>
            </a:r>
            <a:endParaRPr b="1" sz="2400">
              <a:solidFill>
                <a:schemeClr val="accent6"/>
              </a:solidFill>
              <a:latin typeface="Arial"/>
              <a:ea typeface="Arial"/>
              <a:cs typeface="Arial"/>
              <a:sym typeface="Arial"/>
            </a:endParaRPr>
          </a:p>
        </p:txBody>
      </p:sp>
      <p:pic>
        <p:nvPicPr>
          <p:cNvPr descr="Inteligência Artificial com preenchimento sólido" id="171" name="Google Shape;171;p7"/>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72" name="Google Shape;172;p7"/>
          <p:cNvSpPr txBox="1"/>
          <p:nvPr/>
        </p:nvSpPr>
        <p:spPr>
          <a:xfrm>
            <a:off x="6543675" y="2724085"/>
            <a:ext cx="5400600" cy="258996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0" i="0" lang="en-GB" sz="1900" u="none" cap="none" strike="noStrike">
                <a:solidFill>
                  <a:schemeClr val="dk1"/>
                </a:solidFill>
                <a:latin typeface="Arial"/>
                <a:ea typeface="Arial"/>
                <a:cs typeface="Arial"/>
                <a:sym typeface="Arial"/>
              </a:rPr>
              <a:t>After the completion of this activity, you will be able to:</a:t>
            </a:r>
            <a:endParaRPr b="0" i="0" sz="15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900"/>
              <a:buFont typeface="Arial"/>
              <a:buChar char="•"/>
            </a:pPr>
            <a:r>
              <a:rPr b="0" i="1" lang="en-GB" sz="1900" u="none" cap="none" strike="noStrike">
                <a:solidFill>
                  <a:schemeClr val="dk1"/>
                </a:solidFill>
                <a:latin typeface="Arial"/>
                <a:ea typeface="Arial"/>
                <a:cs typeface="Arial"/>
                <a:sym typeface="Arial"/>
              </a:rPr>
              <a:t>List various resources available in hybrid work</a:t>
            </a:r>
            <a:endParaRPr b="0" i="0" sz="15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900"/>
              <a:buFont typeface="Arial"/>
              <a:buChar char="•"/>
            </a:pPr>
            <a:r>
              <a:rPr b="0" i="1" lang="en-GB" sz="1900" u="none" cap="none" strike="noStrike">
                <a:solidFill>
                  <a:schemeClr val="dk1"/>
                </a:solidFill>
                <a:highlight>
                  <a:srgbClr val="FFFFFF"/>
                </a:highlight>
                <a:latin typeface="Arial"/>
                <a:ea typeface="Arial"/>
                <a:cs typeface="Arial"/>
                <a:sym typeface="Arial"/>
              </a:rPr>
              <a:t>Choose e</a:t>
            </a:r>
            <a:r>
              <a:rPr b="0" i="1" lang="en-GB" sz="1900" u="none" cap="none" strike="noStrike">
                <a:solidFill>
                  <a:schemeClr val="dk1"/>
                </a:solidFill>
                <a:latin typeface="Arial"/>
                <a:ea typeface="Arial"/>
                <a:cs typeface="Arial"/>
                <a:sym typeface="Arial"/>
              </a:rPr>
              <a:t>ffective methods for allocating and managing resources in hybrid settings</a:t>
            </a:r>
            <a:endParaRPr b="0" i="1" sz="1900" u="none" cap="none" strike="noStrike">
              <a:solidFill>
                <a:schemeClr val="dk1"/>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900"/>
              <a:buFont typeface="Arial"/>
              <a:buChar char="•"/>
            </a:pPr>
            <a:r>
              <a:rPr b="0" i="1" lang="en-GB" sz="1900" u="none" cap="none" strike="noStrike">
                <a:solidFill>
                  <a:schemeClr val="dk1"/>
                </a:solidFill>
                <a:latin typeface="Arial"/>
                <a:ea typeface="Arial"/>
                <a:cs typeface="Arial"/>
                <a:sym typeface="Arial"/>
              </a:rPr>
              <a:t>Adjust for group dynamics</a:t>
            </a:r>
            <a:endParaRPr b="0" i="0" sz="1500" u="none" cap="none" strike="noStrike">
              <a:solidFill>
                <a:schemeClr val="dk1"/>
              </a:solidFill>
              <a:latin typeface="Arial"/>
              <a:ea typeface="Arial"/>
              <a:cs typeface="Arial"/>
              <a:sym typeface="Arial"/>
            </a:endParaRPr>
          </a:p>
        </p:txBody>
      </p:sp>
      <p:sp>
        <p:nvSpPr>
          <p:cNvPr id="173" name="Google Shape;173;p7"/>
          <p:cNvSpPr txBox="1"/>
          <p:nvPr>
            <p:ph idx="1" type="body"/>
          </p:nvPr>
        </p:nvSpPr>
        <p:spPr>
          <a:xfrm>
            <a:off x="1622775" y="1815825"/>
            <a:ext cx="4287900" cy="388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88900" rtl="0" algn="just">
              <a:lnSpc>
                <a:spcPct val="90000"/>
              </a:lnSpc>
              <a:spcBef>
                <a:spcPts val="500"/>
              </a:spcBef>
              <a:spcAft>
                <a:spcPts val="0"/>
              </a:spcAft>
              <a:buClr>
                <a:srgbClr val="868E93"/>
              </a:buClr>
              <a:buSzPts val="2200"/>
              <a:buNone/>
            </a:pPr>
            <a:r>
              <a:rPr b="1" i="1" lang="en-GB" sz="2200" u="none" cap="none" strike="noStrike">
                <a:solidFill>
                  <a:schemeClr val="dk1"/>
                </a:solidFill>
                <a:latin typeface="Open Sans"/>
                <a:ea typeface="Open Sans"/>
                <a:cs typeface="Open Sans"/>
                <a:sym typeface="Open Sans"/>
              </a:rPr>
              <a:t>The aim of this activity is for participants to understand how to allocate resources in a project task, making necessary adjustments to accommodate for hybrid team dynamics.</a:t>
            </a:r>
            <a:endParaRPr b="1" sz="2200">
              <a:solidFill>
                <a:schemeClr val="dk1"/>
              </a:solidFill>
            </a:endParaRPr>
          </a:p>
        </p:txBody>
      </p:sp>
      <p:pic>
        <p:nvPicPr>
          <p:cNvPr id="174" name="Google Shape;174;p7"/>
          <p:cNvPicPr preferRelativeResize="0"/>
          <p:nvPr/>
        </p:nvPicPr>
        <p:blipFill rotWithShape="1">
          <a:blip r:embed="rId4">
            <a:alphaModFix/>
          </a:blip>
          <a:srcRect b="22964" l="21301" r="19599" t="23250"/>
          <a:stretch/>
        </p:blipFill>
        <p:spPr>
          <a:xfrm>
            <a:off x="185351" y="1815823"/>
            <a:ext cx="1501575" cy="1369111"/>
          </a:xfrm>
          <a:prstGeom prst="rect">
            <a:avLst/>
          </a:prstGeom>
          <a:noFill/>
          <a:ln>
            <a:noFill/>
          </a:ln>
        </p:spPr>
      </p:pic>
      <p:sp>
        <p:nvSpPr>
          <p:cNvPr id="175" name="Google Shape;175;p7"/>
          <p:cNvSpPr txBox="1"/>
          <p:nvPr/>
        </p:nvSpPr>
        <p:spPr>
          <a:xfrm>
            <a:off x="7676125" y="1815825"/>
            <a:ext cx="41751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500" u="none" cap="none" strike="noStrike">
                <a:solidFill>
                  <a:srgbClr val="9868BD"/>
                </a:solidFill>
                <a:latin typeface="Arial"/>
                <a:ea typeface="Arial"/>
                <a:cs typeface="Arial"/>
                <a:sym typeface="Arial"/>
              </a:rPr>
              <a:t>Learning new knowledge</a:t>
            </a:r>
            <a:endParaRPr b="1" i="0" sz="25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