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embeddedFontLst>
    <p:embeddedFont>
      <p:font typeface="Poppins"/>
      <p:regular r:id="rId41"/>
      <p:bold r:id="rId42"/>
      <p:italic r:id="rId43"/>
      <p:boldItalic r:id="rId44"/>
    </p:embeddedFont>
    <p:embeddedFont>
      <p:font typeface="Palatino Linotype"/>
      <p:regular r:id="rId45"/>
      <p:bold r:id="rId46"/>
      <p:italic r:id="rId47"/>
      <p:boldItalic r:id="rId48"/>
    </p:embeddedFont>
    <p:embeddedFont>
      <p:font typeface="Open Sans Light"/>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go="http://customooxmlschemas.google.com/" r:id="rId53" roundtripDataSignature="AMtx7mgR58xeCpwXmuJgKZ9XeIL45rgA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BE05F82-A53A-4976-B3E8-388D6AA1069D}">
  <a:tblStyle styleId="{DBE05F82-A53A-4976-B3E8-388D6AA1069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 orient="horz"/>
        <p:guide pos="7310"/>
        <p:guide pos="370"/>
        <p:guide pos="404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oppins-bold.fntdata"/><Relationship Id="rId41" Type="http://schemas.openxmlformats.org/officeDocument/2006/relationships/font" Target="fonts/Poppins-regular.fntdata"/><Relationship Id="rId44" Type="http://schemas.openxmlformats.org/officeDocument/2006/relationships/font" Target="fonts/Poppins-boldItalic.fntdata"/><Relationship Id="rId43" Type="http://schemas.openxmlformats.org/officeDocument/2006/relationships/font" Target="fonts/Poppins-italic.fntdata"/><Relationship Id="rId46" Type="http://schemas.openxmlformats.org/officeDocument/2006/relationships/font" Target="fonts/PalatinoLinotype-bold.fntdata"/><Relationship Id="rId45" Type="http://schemas.openxmlformats.org/officeDocument/2006/relationships/font" Target="fonts/PalatinoLinotyp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alatinoLinotype-boldItalic.fntdata"/><Relationship Id="rId47" Type="http://schemas.openxmlformats.org/officeDocument/2006/relationships/font" Target="fonts/PalatinoLinotype-italic.fntdata"/><Relationship Id="rId49" Type="http://schemas.openxmlformats.org/officeDocument/2006/relationships/font" Target="fonts/OpenSansLigh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Light-italic.fntdata"/><Relationship Id="rId50" Type="http://schemas.openxmlformats.org/officeDocument/2006/relationships/font" Target="fonts/OpenSansLight-bold.fntdata"/><Relationship Id="rId53" Type="http://customschemas.google.com/relationships/presentationmetadata" Target="metadata"/><Relationship Id="rId52" Type="http://schemas.openxmlformats.org/officeDocument/2006/relationships/font" Target="fonts/OpenSansLight-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adershipiq.com/blogs/leadershipiq/the-truth-about-working-from-home-in-24-shocking-chart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adershipiq.com/blogs/leadershipiq/the-truth-about-working-from-home-in-24-shocking-chart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use 1 PPT per learning unit</a:t>
            </a:r>
            <a:endParaRPr/>
          </a:p>
          <a:p>
            <a:pPr indent="-171450" lvl="0" marL="171450" rtl="0" algn="l">
              <a:lnSpc>
                <a:spcPct val="100000"/>
              </a:lnSpc>
              <a:spcBef>
                <a:spcPts val="0"/>
              </a:spcBef>
              <a:spcAft>
                <a:spcPts val="0"/>
              </a:spcAft>
              <a:buClr>
                <a:schemeClr val="dk1"/>
              </a:buClr>
              <a:buSzPts val="1200"/>
              <a:buFont typeface="Calibri"/>
              <a:buChar char="-"/>
            </a:pPr>
            <a:r>
              <a:rPr lang="en-GB"/>
              <a:t>keep between 20-25 slides per learning unit</a:t>
            </a:r>
            <a:endParaRPr/>
          </a:p>
          <a:p>
            <a:pPr indent="-171450" lvl="0" marL="171450" rtl="0" algn="l">
              <a:lnSpc>
                <a:spcPct val="100000"/>
              </a:lnSpc>
              <a:spcBef>
                <a:spcPts val="0"/>
              </a:spcBef>
              <a:spcAft>
                <a:spcPts val="0"/>
              </a:spcAft>
              <a:buClr>
                <a:schemeClr val="dk1"/>
              </a:buClr>
              <a:buSzPts val="1200"/>
              <a:buFont typeface="Calibri"/>
              <a:buChar char="-"/>
            </a:pPr>
            <a:r>
              <a:rPr lang="en-GB"/>
              <a:t>each module/learning unit/section must be similar in length, have similar density and amount of content</a:t>
            </a:r>
            <a:endParaRPr/>
          </a:p>
          <a:p>
            <a:pPr indent="-171450" lvl="0" marL="171450" rtl="0" algn="l">
              <a:lnSpc>
                <a:spcPct val="100000"/>
              </a:lnSpc>
              <a:spcBef>
                <a:spcPts val="0"/>
              </a:spcBef>
              <a:spcAft>
                <a:spcPts val="0"/>
              </a:spcAft>
              <a:buClr>
                <a:schemeClr val="dk1"/>
              </a:buClr>
              <a:buSzPts val="1200"/>
              <a:buFont typeface="Calibri"/>
              <a:buChar char="-"/>
            </a:pPr>
            <a:r>
              <a:rPr lang="en-GB"/>
              <a:t>each module has a total of 10 hours</a:t>
            </a:r>
            <a:endParaRPr/>
          </a:p>
          <a:p>
            <a:pPr indent="0" lvl="0" marL="0" rtl="0" algn="l">
              <a:lnSpc>
                <a:spcPct val="100000"/>
              </a:lnSpc>
              <a:spcBef>
                <a:spcPts val="0"/>
              </a:spcBef>
              <a:spcAft>
                <a:spcPts val="0"/>
              </a:spcAft>
              <a:buSzPts val="1400"/>
              <a:buNone/>
            </a:pPr>
            <a:r>
              <a:t/>
            </a:r>
            <a:endParaRPr/>
          </a:p>
        </p:txBody>
      </p:sp>
      <p:sp>
        <p:nvSpPr>
          <p:cNvPr id="104" name="Google Shape;1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91" name="Google Shape;1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fd5a3148a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30fd5a3148a_2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00" name="Google Shape;200;g30fd5a3148a_2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07" name="Google Shape;20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1" lang="en-GB" sz="1800" u="none" strike="noStrike">
                <a:latin typeface="Times New Roman"/>
                <a:ea typeface="Times New Roman"/>
                <a:cs typeface="Times New Roman"/>
                <a:sym typeface="Times New Roman"/>
              </a:rPr>
              <a:t>https://apploye.com/blog/hybrid-working-model-examples/  ΚΑΛΟ ΕΧΕΙ ΠΑΡΑΔΕΙΓΜΑΤΑ</a:t>
            </a:r>
            <a:endParaRPr b="1" i="1" sz="18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b="0" i="0" sz="12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GB" sz="1200" u="none" strike="noStrike">
                <a:solidFill>
                  <a:srgbClr val="000000"/>
                </a:solidFill>
                <a:latin typeface="Arial"/>
                <a:ea typeface="Arial"/>
                <a:cs typeface="Arial"/>
                <a:sym typeface="Arial"/>
              </a:rPr>
              <a:t>“</a:t>
            </a:r>
            <a:r>
              <a:rPr i="1" lang="en-GB" sz="1800">
                <a:solidFill>
                  <a:schemeClr val="accent5"/>
                </a:solidFill>
              </a:rPr>
              <a:t>The practice of alternating between different working environments, such as from home and in an office” (</a:t>
            </a:r>
            <a:r>
              <a:rPr b="0" i="0" lang="en-GB" sz="1200" u="none" strike="noStrike">
                <a:solidFill>
                  <a:srgbClr val="000000"/>
                </a:solidFill>
                <a:latin typeface="Arial"/>
                <a:ea typeface="Arial"/>
                <a:cs typeface="Arial"/>
                <a:sym typeface="Arial"/>
              </a:rPr>
              <a:t>dictionary) </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Hybrid work models would reduce commuting and increase workers’ flexibility and sense of autonomy (</a:t>
            </a:r>
            <a:r>
              <a:rPr b="0" i="0" lang="en-GB" sz="1800" u="none" strike="noStrike">
                <a:solidFill>
                  <a:srgbClr val="0000FF"/>
                </a:solidFill>
                <a:latin typeface="Arial"/>
                <a:ea typeface="Arial"/>
                <a:cs typeface="Arial"/>
                <a:sym typeface="Arial"/>
              </a:rPr>
              <a:t>Caligiuri et al., 2020</a:t>
            </a:r>
            <a:r>
              <a:rPr b="0" i="0" lang="en-GB" sz="1800" u="none" strike="noStrike">
                <a:solidFill>
                  <a:srgbClr val="000000"/>
                </a:solidFill>
                <a:latin typeface="Arial"/>
                <a:ea typeface="Arial"/>
                <a:cs typeface="Arial"/>
                <a:sym typeface="Arial"/>
              </a:rPr>
              <a:t>).</a:t>
            </a:r>
            <a:endParaRPr/>
          </a:p>
          <a:p>
            <a:pPr indent="-228600" lvl="0" marL="457200" rtl="0" algn="l">
              <a:lnSpc>
                <a:spcPct val="100000"/>
              </a:lnSpc>
              <a:spcBef>
                <a:spcPts val="0"/>
              </a:spcBef>
              <a:spcAft>
                <a:spcPts val="0"/>
              </a:spcAft>
              <a:buSzPts val="1400"/>
              <a:buNone/>
            </a:pPr>
            <a:r>
              <a:t/>
            </a:r>
            <a:endParaRPr b="1" i="0" sz="1800" u="none" strike="noStrike">
              <a:latin typeface="Arial"/>
              <a:ea typeface="Arial"/>
              <a:cs typeface="Arial"/>
              <a:sym typeface="Arial"/>
            </a:endParaRPr>
          </a:p>
          <a:p>
            <a:pPr indent="-228600" lvl="0" marL="457200" rtl="0" algn="l">
              <a:lnSpc>
                <a:spcPct val="100000"/>
              </a:lnSpc>
              <a:spcBef>
                <a:spcPts val="0"/>
              </a:spcBef>
              <a:spcAft>
                <a:spcPts val="0"/>
              </a:spcAft>
              <a:buSzPts val="1400"/>
              <a:buNone/>
            </a:pPr>
            <a:r>
              <a:rPr b="0" i="1" lang="en-GB" sz="1800" u="none" strike="noStrike">
                <a:latin typeface="Palatino Linotype"/>
                <a:ea typeface="Palatino Linotype"/>
                <a:cs typeface="Palatino Linotype"/>
                <a:sym typeface="Palatino Linotype"/>
              </a:rPr>
              <a:t>means something to people.” (A1)</a:t>
            </a:r>
            <a:endParaRPr/>
          </a:p>
          <a:p>
            <a:pPr indent="-228600" lvl="0" marL="457200" rtl="0" algn="l">
              <a:lnSpc>
                <a:spcPct val="100000"/>
              </a:lnSpc>
              <a:spcBef>
                <a:spcPts val="0"/>
              </a:spcBef>
              <a:spcAft>
                <a:spcPts val="0"/>
              </a:spcAft>
              <a:buSzPts val="1400"/>
              <a:buNone/>
            </a:pPr>
            <a:r>
              <a:t/>
            </a:r>
            <a:endParaRPr b="1" i="0" sz="1800" u="none" strike="noStrike">
              <a:latin typeface="Arial"/>
              <a:ea typeface="Arial"/>
              <a:cs typeface="Arial"/>
              <a:sym typeface="Arial"/>
            </a:endParaRPr>
          </a:p>
          <a:p>
            <a:pPr indent="-228600" lvl="0" marL="457200" rtl="0" algn="l">
              <a:lnSpc>
                <a:spcPct val="100000"/>
              </a:lnSpc>
              <a:spcBef>
                <a:spcPts val="0"/>
              </a:spcBef>
              <a:spcAft>
                <a:spcPts val="0"/>
              </a:spcAft>
              <a:buSzPts val="1400"/>
              <a:buNone/>
            </a:pPr>
            <a:r>
              <a:rPr b="1" i="0" lang="en-GB" sz="1800" u="none" strike="noStrike">
                <a:latin typeface="Arial"/>
                <a:ea typeface="Arial"/>
                <a:cs typeface="Arial"/>
                <a:sym typeface="Arial"/>
              </a:rPr>
              <a:t>Full flex</a:t>
            </a:r>
            <a:r>
              <a:rPr b="0" i="0" lang="en-GB" sz="1800" u="none" strike="noStrike">
                <a:latin typeface="Arial"/>
                <a:ea typeface="Arial"/>
                <a:cs typeface="Arial"/>
                <a:sym typeface="Arial"/>
              </a:rPr>
              <a:t>—workers choose the location where they work and when</a:t>
            </a:r>
            <a:endParaRPr/>
          </a:p>
          <a:p>
            <a:pPr indent="-228600" lvl="0" marL="457200" rtl="0" algn="l">
              <a:lnSpc>
                <a:spcPct val="100000"/>
              </a:lnSpc>
              <a:spcBef>
                <a:spcPts val="0"/>
              </a:spcBef>
              <a:spcAft>
                <a:spcPts val="0"/>
              </a:spcAft>
              <a:buSzPts val="1400"/>
              <a:buNone/>
            </a:pPr>
            <a:r>
              <a:rPr b="1" i="0" lang="en-GB" sz="1800" u="none" strike="noStrike">
                <a:latin typeface="Arial"/>
                <a:ea typeface="Arial"/>
                <a:cs typeface="Arial"/>
                <a:sym typeface="Arial"/>
              </a:rPr>
              <a:t>Office First </a:t>
            </a:r>
            <a:r>
              <a:rPr b="0" i="0" lang="en-GB" sz="1800" u="none" strike="noStrike">
                <a:latin typeface="Arial"/>
                <a:ea typeface="Arial"/>
                <a:cs typeface="Arial"/>
                <a:sym typeface="Arial"/>
              </a:rPr>
              <a:t>(2 options)</a:t>
            </a:r>
            <a:endParaRPr/>
          </a:p>
          <a:p>
            <a:pPr indent="-228600" lvl="0" marL="457200" rtl="0" algn="l">
              <a:lnSpc>
                <a:spcPct val="100000"/>
              </a:lnSpc>
              <a:spcBef>
                <a:spcPts val="0"/>
              </a:spcBef>
              <a:spcAft>
                <a:spcPts val="0"/>
              </a:spcAft>
              <a:buSzPts val="1400"/>
              <a:buNone/>
            </a:pPr>
            <a:r>
              <a:rPr b="0" i="0" lang="en-GB" sz="1800" u="none" strike="noStrike">
                <a:latin typeface="Arial"/>
                <a:ea typeface="Arial"/>
                <a:cs typeface="Arial"/>
                <a:sym typeface="Arial"/>
              </a:rPr>
              <a:t>	Office frequency and days both fixed</a:t>
            </a:r>
            <a:endParaRPr/>
          </a:p>
          <a:p>
            <a:pPr indent="-228600" lvl="0" marL="457200" rtl="0" algn="l">
              <a:lnSpc>
                <a:spcPct val="100000"/>
              </a:lnSpc>
              <a:spcBef>
                <a:spcPts val="0"/>
              </a:spcBef>
              <a:spcAft>
                <a:spcPts val="0"/>
              </a:spcAft>
              <a:buSzPts val="1400"/>
              <a:buNone/>
            </a:pPr>
            <a:r>
              <a:rPr b="0" i="0" lang="en-GB" sz="1800" u="none" strike="noStrike">
                <a:latin typeface="Arial"/>
                <a:ea typeface="Arial"/>
                <a:cs typeface="Arial"/>
                <a:sym typeface="Arial"/>
              </a:rPr>
              <a:t>	Fixed office frequency, but attendance days flexible</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sz="1800" u="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rPr b="1" lang="en-GB" sz="2800"/>
              <a:t>1 Flexible Hybrid Model--</a:t>
            </a:r>
            <a:r>
              <a:rPr b="1" lang="en-GB" sz="4000"/>
              <a:t>Employees have the flexibility to choose when and where they work, within certain guidelines or core </a:t>
            </a:r>
            <a:r>
              <a:rPr lang="en-GB" sz="4000"/>
              <a:t>hours.</a:t>
            </a:r>
            <a:endParaRPr b="1" sz="2800"/>
          </a:p>
          <a:p>
            <a:pPr indent="-228600" lvl="0" marL="457200" rtl="0" algn="l">
              <a:lnSpc>
                <a:spcPct val="100000"/>
              </a:lnSpc>
              <a:spcBef>
                <a:spcPts val="0"/>
              </a:spcBef>
              <a:spcAft>
                <a:spcPts val="0"/>
              </a:spcAft>
              <a:buSzPts val="1400"/>
              <a:buFont typeface="Arial"/>
              <a:buChar char="•"/>
            </a:pPr>
            <a:r>
              <a:rPr b="1" lang="en-GB" sz="2800"/>
              <a:t>Description:</a:t>
            </a:r>
            <a:r>
              <a:rPr lang="en-GB" sz="2800"/>
              <a:t> Employees choose when to work remotely or in the office based on their tasks and personal preferences.</a:t>
            </a:r>
            <a:endParaRPr/>
          </a:p>
          <a:p>
            <a:pPr indent="-228600" lvl="0" marL="457200" rtl="0" algn="l">
              <a:lnSpc>
                <a:spcPct val="100000"/>
              </a:lnSpc>
              <a:spcBef>
                <a:spcPts val="0"/>
              </a:spcBef>
              <a:spcAft>
                <a:spcPts val="0"/>
              </a:spcAft>
              <a:buSzPts val="1400"/>
              <a:buFont typeface="Arial"/>
              <a:buChar char="•"/>
            </a:pPr>
            <a:r>
              <a:rPr b="1" lang="en-GB" sz="2800"/>
              <a:t>Advantages:</a:t>
            </a:r>
            <a:r>
              <a:rPr lang="en-GB" sz="2800"/>
              <a:t> High flexibility for employees, fostering autonomy and work-life balance.</a:t>
            </a:r>
            <a:endParaRPr/>
          </a:p>
          <a:p>
            <a:pPr indent="-228600" lvl="0" marL="457200" rtl="0" algn="l">
              <a:lnSpc>
                <a:spcPct val="100000"/>
              </a:lnSpc>
              <a:spcBef>
                <a:spcPts val="0"/>
              </a:spcBef>
              <a:spcAft>
                <a:spcPts val="0"/>
              </a:spcAft>
              <a:buSzPts val="1400"/>
              <a:buFont typeface="Arial"/>
              <a:buChar char="•"/>
            </a:pPr>
            <a:r>
              <a:rPr b="1" lang="en-GB" sz="2800"/>
              <a:t>Challenges:</a:t>
            </a:r>
            <a:r>
              <a:rPr lang="en-GB" sz="2800"/>
              <a:t> Can lead to scheduling conflicts and inconsistent office attendance.</a:t>
            </a:r>
            <a:endParaRPr/>
          </a:p>
          <a:p>
            <a:pPr indent="-228600" lvl="0" marL="457200" marR="0" rtl="0" algn="l">
              <a:lnSpc>
                <a:spcPct val="100000"/>
              </a:lnSpc>
              <a:spcBef>
                <a:spcPts val="0"/>
              </a:spcBef>
              <a:spcAft>
                <a:spcPts val="0"/>
              </a:spcAft>
              <a:buSzPts val="1400"/>
              <a:buNone/>
            </a:pPr>
            <a:r>
              <a:rPr b="1" lang="en-GB" sz="2800"/>
              <a:t>2. Fixed Hybrid Model--</a:t>
            </a:r>
            <a:r>
              <a:rPr b="1" lang="en-GB" sz="4000"/>
              <a:t>Set schedule of in-office and remote work days</a:t>
            </a:r>
            <a:r>
              <a:rPr lang="en-GB" sz="4000"/>
              <a:t>. </a:t>
            </a:r>
            <a:endParaRPr b="1" sz="2800"/>
          </a:p>
          <a:p>
            <a:pPr indent="-228600" lvl="0" marL="457200" rtl="0" algn="l">
              <a:lnSpc>
                <a:spcPct val="100000"/>
              </a:lnSpc>
              <a:spcBef>
                <a:spcPts val="0"/>
              </a:spcBef>
              <a:spcAft>
                <a:spcPts val="0"/>
              </a:spcAft>
              <a:buSzPts val="1400"/>
              <a:buFont typeface="Arial"/>
              <a:buChar char="•"/>
            </a:pPr>
            <a:r>
              <a:rPr b="1" lang="en-GB" sz="2800"/>
              <a:t>Description:</a:t>
            </a:r>
            <a:r>
              <a:rPr lang="en-GB" sz="2800"/>
              <a:t> Specific days are designated for remote work and in-office work (e.g., remote on Mondays and Fridays, in-office on other days).</a:t>
            </a:r>
            <a:endParaRPr/>
          </a:p>
          <a:p>
            <a:pPr indent="-228600" lvl="0" marL="457200" rtl="0" algn="l">
              <a:lnSpc>
                <a:spcPct val="100000"/>
              </a:lnSpc>
              <a:spcBef>
                <a:spcPts val="0"/>
              </a:spcBef>
              <a:spcAft>
                <a:spcPts val="0"/>
              </a:spcAft>
              <a:buSzPts val="1400"/>
              <a:buFont typeface="Arial"/>
              <a:buChar char="•"/>
            </a:pPr>
            <a:r>
              <a:rPr b="1" lang="en-GB" sz="2800"/>
              <a:t>Advantages:</a:t>
            </a:r>
            <a:r>
              <a:rPr lang="en-GB" sz="2800"/>
              <a:t> Predictable schedules for employees and managers, simplifying coordination.</a:t>
            </a:r>
            <a:endParaRPr/>
          </a:p>
          <a:p>
            <a:pPr indent="-228600" lvl="0" marL="457200" rtl="0" algn="l">
              <a:lnSpc>
                <a:spcPct val="100000"/>
              </a:lnSpc>
              <a:spcBef>
                <a:spcPts val="0"/>
              </a:spcBef>
              <a:spcAft>
                <a:spcPts val="0"/>
              </a:spcAft>
              <a:buSzPts val="1400"/>
              <a:buFont typeface="Arial"/>
              <a:buChar char="•"/>
            </a:pPr>
            <a:r>
              <a:rPr b="1" lang="en-GB" sz="2800"/>
              <a:t>Challenges:</a:t>
            </a:r>
            <a:r>
              <a:rPr lang="en-GB" sz="2800"/>
              <a:t> Limited flexibility may not accommodate individual preferences or needs.</a:t>
            </a:r>
            <a:endParaRPr/>
          </a:p>
          <a:p>
            <a:pPr indent="-228600" lvl="0" marL="457200" marR="0" rtl="0" algn="l">
              <a:lnSpc>
                <a:spcPct val="100000"/>
              </a:lnSpc>
              <a:spcBef>
                <a:spcPts val="0"/>
              </a:spcBef>
              <a:spcAft>
                <a:spcPts val="0"/>
              </a:spcAft>
              <a:buSzPts val="1400"/>
              <a:buNone/>
            </a:pPr>
            <a:r>
              <a:rPr b="1" lang="en-GB" sz="2800"/>
              <a:t>3. Office-First Hybrid Model---</a:t>
            </a:r>
            <a:r>
              <a:rPr b="1" lang="en-GB" sz="4000"/>
              <a:t>Employees predominantly work in the office but have the option  to work remotely occasionally</a:t>
            </a:r>
            <a:r>
              <a:rPr lang="en-GB" sz="4000"/>
              <a:t>. (fixed days a week in the office</a:t>
            </a:r>
            <a:endParaRPr b="1" sz="2800"/>
          </a:p>
          <a:p>
            <a:pPr indent="-228600" lvl="0" marL="457200" rtl="0" algn="l">
              <a:lnSpc>
                <a:spcPct val="100000"/>
              </a:lnSpc>
              <a:spcBef>
                <a:spcPts val="0"/>
              </a:spcBef>
              <a:spcAft>
                <a:spcPts val="0"/>
              </a:spcAft>
              <a:buSzPts val="1400"/>
              <a:buFont typeface="Arial"/>
              <a:buChar char="•"/>
            </a:pPr>
            <a:r>
              <a:rPr b="1" lang="en-GB" sz="2800"/>
              <a:t>Description:</a:t>
            </a:r>
            <a:r>
              <a:rPr lang="en-GB" sz="2800"/>
              <a:t> Employees are expected to work primarily from the office but have the option to work remotely on occasion.</a:t>
            </a:r>
            <a:endParaRPr/>
          </a:p>
          <a:p>
            <a:pPr indent="-228600" lvl="0" marL="457200" rtl="0" algn="l">
              <a:lnSpc>
                <a:spcPct val="100000"/>
              </a:lnSpc>
              <a:spcBef>
                <a:spcPts val="0"/>
              </a:spcBef>
              <a:spcAft>
                <a:spcPts val="0"/>
              </a:spcAft>
              <a:buSzPts val="1400"/>
              <a:buFont typeface="Arial"/>
              <a:buChar char="•"/>
            </a:pPr>
            <a:r>
              <a:rPr b="1" lang="en-GB" sz="2800"/>
              <a:t>Advantages:</a:t>
            </a:r>
            <a:r>
              <a:rPr lang="en-GB" sz="2800"/>
              <a:t> Maintains a strong in-office culture and collaboration.</a:t>
            </a:r>
            <a:endParaRPr/>
          </a:p>
          <a:p>
            <a:pPr indent="-228600" lvl="0" marL="457200" rtl="0" algn="l">
              <a:lnSpc>
                <a:spcPct val="100000"/>
              </a:lnSpc>
              <a:spcBef>
                <a:spcPts val="0"/>
              </a:spcBef>
              <a:spcAft>
                <a:spcPts val="0"/>
              </a:spcAft>
              <a:buSzPts val="1400"/>
              <a:buFont typeface="Arial"/>
              <a:buChar char="•"/>
            </a:pPr>
            <a:r>
              <a:rPr b="1" lang="en-GB" sz="2800"/>
              <a:t>Challenges:</a:t>
            </a:r>
            <a:r>
              <a:rPr lang="en-GB" sz="2800"/>
              <a:t> Offers limited remote flexibility, potentially alienating employees who prefer remote work.</a:t>
            </a:r>
            <a:endParaRPr/>
          </a:p>
          <a:p>
            <a:pPr indent="-228600" lvl="0" marL="457200" marR="0" rtl="0" algn="l">
              <a:lnSpc>
                <a:spcPct val="100000"/>
              </a:lnSpc>
              <a:spcBef>
                <a:spcPts val="0"/>
              </a:spcBef>
              <a:spcAft>
                <a:spcPts val="0"/>
              </a:spcAft>
              <a:buSzPts val="1400"/>
              <a:buNone/>
            </a:pPr>
            <a:r>
              <a:rPr b="1" lang="en-GB" sz="2800"/>
              <a:t>4. Remote-First Hybrid Model ---</a:t>
            </a:r>
            <a:r>
              <a:rPr b="1" lang="en-GB" sz="4000"/>
              <a:t>Employees predominantly work remotely,</a:t>
            </a:r>
            <a:br>
              <a:rPr lang="en-GB" sz="4000"/>
            </a:br>
            <a:r>
              <a:rPr lang="en-GB" sz="4000"/>
              <a:t>with occasional in-person meetings or gatherings.</a:t>
            </a:r>
            <a:endParaRPr b="1" sz="2800"/>
          </a:p>
          <a:p>
            <a:pPr indent="-228600" lvl="0" marL="457200" rtl="0" algn="l">
              <a:lnSpc>
                <a:spcPct val="100000"/>
              </a:lnSpc>
              <a:spcBef>
                <a:spcPts val="0"/>
              </a:spcBef>
              <a:spcAft>
                <a:spcPts val="0"/>
              </a:spcAft>
              <a:buSzPts val="1400"/>
              <a:buFont typeface="Arial"/>
              <a:buChar char="•"/>
            </a:pPr>
            <a:r>
              <a:rPr b="1" lang="en-GB" sz="2800"/>
              <a:t>Description:</a:t>
            </a:r>
            <a:r>
              <a:rPr lang="en-GB" sz="2800"/>
              <a:t> Employees are encouraged to work remotely by default but have access to office space for collaboration or personal preference.</a:t>
            </a:r>
            <a:endParaRPr/>
          </a:p>
          <a:p>
            <a:pPr indent="-228600" lvl="0" marL="457200" rtl="0" algn="l">
              <a:lnSpc>
                <a:spcPct val="100000"/>
              </a:lnSpc>
              <a:spcBef>
                <a:spcPts val="0"/>
              </a:spcBef>
              <a:spcAft>
                <a:spcPts val="0"/>
              </a:spcAft>
              <a:buSzPts val="1400"/>
              <a:buFont typeface="Arial"/>
              <a:buChar char="•"/>
            </a:pPr>
            <a:r>
              <a:rPr b="1" lang="en-GB" sz="2800"/>
              <a:t>Advantages:</a:t>
            </a:r>
            <a:r>
              <a:rPr lang="en-GB" sz="2800"/>
              <a:t> Provides flexibility while supporting in-person collaboration when needed.</a:t>
            </a:r>
            <a:endParaRPr/>
          </a:p>
          <a:p>
            <a:pPr indent="-228600" lvl="0" marL="457200" rtl="0" algn="l">
              <a:lnSpc>
                <a:spcPct val="100000"/>
              </a:lnSpc>
              <a:spcBef>
                <a:spcPts val="0"/>
              </a:spcBef>
              <a:spcAft>
                <a:spcPts val="0"/>
              </a:spcAft>
              <a:buSzPts val="1400"/>
              <a:buFont typeface="Arial"/>
              <a:buChar char="•"/>
            </a:pPr>
            <a:r>
              <a:rPr b="1" lang="en-GB" sz="2800"/>
              <a:t>Challenges:</a:t>
            </a:r>
            <a:r>
              <a:rPr lang="en-GB" sz="2800"/>
              <a:t> May lead to underutilized office space and challenges in maintaining team cohesion.</a:t>
            </a:r>
            <a:endParaRPr/>
          </a:p>
          <a:p>
            <a:pPr indent="-228600" lvl="0" marL="457200" marR="0" rtl="0" algn="l">
              <a:lnSpc>
                <a:spcPct val="100000"/>
              </a:lnSpc>
              <a:spcBef>
                <a:spcPts val="0"/>
              </a:spcBef>
              <a:spcAft>
                <a:spcPts val="0"/>
              </a:spcAft>
              <a:buSzPts val="1400"/>
              <a:buNone/>
            </a:pPr>
            <a:r>
              <a:rPr b="1" lang="en-GB" sz="2800"/>
              <a:t>5. Team-Based Hybrid Model</a:t>
            </a:r>
            <a:endParaRPr/>
          </a:p>
          <a:p>
            <a:pPr indent="-228600" lvl="0" marL="457200" rtl="0" algn="l">
              <a:lnSpc>
                <a:spcPct val="100000"/>
              </a:lnSpc>
              <a:spcBef>
                <a:spcPts val="0"/>
              </a:spcBef>
              <a:spcAft>
                <a:spcPts val="0"/>
              </a:spcAft>
              <a:buSzPts val="1400"/>
              <a:buFont typeface="Arial"/>
              <a:buChar char="•"/>
            </a:pPr>
            <a:r>
              <a:rPr b="1" lang="en-GB" sz="2800"/>
              <a:t>Description:</a:t>
            </a:r>
            <a:r>
              <a:rPr lang="en-GB" sz="2800"/>
              <a:t> Teams or departments decide their hybrid arrangements collectively, tailoring schedules to their specific needs.</a:t>
            </a:r>
            <a:endParaRPr/>
          </a:p>
          <a:p>
            <a:pPr indent="-228600" lvl="0" marL="457200" rtl="0" algn="l">
              <a:lnSpc>
                <a:spcPct val="100000"/>
              </a:lnSpc>
              <a:spcBef>
                <a:spcPts val="0"/>
              </a:spcBef>
              <a:spcAft>
                <a:spcPts val="0"/>
              </a:spcAft>
              <a:buSzPts val="1400"/>
              <a:buFont typeface="Arial"/>
              <a:buChar char="•"/>
            </a:pPr>
            <a:r>
              <a:rPr b="1" lang="en-GB" sz="2800"/>
              <a:t>Advantages:</a:t>
            </a:r>
            <a:r>
              <a:rPr lang="en-GB" sz="2800"/>
              <a:t> Customized solutions for different team dynamics and functions.</a:t>
            </a:r>
            <a:endParaRPr/>
          </a:p>
          <a:p>
            <a:pPr indent="-228600" lvl="0" marL="457200" rtl="0" algn="l">
              <a:lnSpc>
                <a:spcPct val="100000"/>
              </a:lnSpc>
              <a:spcBef>
                <a:spcPts val="0"/>
              </a:spcBef>
              <a:spcAft>
                <a:spcPts val="0"/>
              </a:spcAft>
              <a:buSzPts val="1400"/>
              <a:buFont typeface="Arial"/>
              <a:buChar char="•"/>
            </a:pPr>
            <a:r>
              <a:rPr b="1" lang="en-GB" sz="2800"/>
              <a:t>Challenges:</a:t>
            </a:r>
            <a:r>
              <a:rPr lang="en-GB" sz="2800"/>
              <a:t> Can create inconsistencies across the organization and complicate cross-departmental collaboration.</a:t>
            </a:r>
            <a:endParaRPr/>
          </a:p>
          <a:p>
            <a:pPr indent="-228600" lvl="0" marL="457200" rtl="0" algn="l">
              <a:lnSpc>
                <a:spcPct val="100000"/>
              </a:lnSpc>
              <a:spcBef>
                <a:spcPts val="0"/>
              </a:spcBef>
              <a:spcAft>
                <a:spcPts val="0"/>
              </a:spcAft>
              <a:buSzPts val="1400"/>
              <a:buNone/>
            </a:pPr>
            <a:r>
              <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1" i="1" sz="18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rPr b="1" i="1" lang="en-GB" sz="1800" u="none" strike="noStrike">
                <a:latin typeface="Times New Roman"/>
                <a:ea typeface="Times New Roman"/>
                <a:cs typeface="Times New Roman"/>
                <a:sym typeface="Times New Roman"/>
              </a:rPr>
              <a:t>Remote first model- </a:t>
            </a:r>
            <a:r>
              <a:rPr b="0" i="0" lang="en-GB" sz="1800" u="none" strike="noStrike">
                <a:latin typeface="Times New Roman"/>
                <a:ea typeface="Times New Roman"/>
                <a:cs typeface="Times New Roman"/>
                <a:sym typeface="Times New Roman"/>
              </a:rPr>
              <a:t>Organizations like Quora and Dropbox are following the remote first model. In this model most of the employees plus the leadership teamwould be </a:t>
            </a:r>
            <a:r>
              <a:rPr b="0" i="1" lang="en-GB" sz="1800" u="none" strike="noStrike">
                <a:latin typeface="Times New Roman"/>
                <a:ea typeface="Times New Roman"/>
                <a:cs typeface="Times New Roman"/>
                <a:sym typeface="Times New Roman"/>
              </a:rPr>
              <a:t>generally working remotely but if there is an urgent requirement for physical presence </a:t>
            </a:r>
            <a:r>
              <a:rPr b="0" i="0" lang="en-GB" sz="1800" u="none" strike="noStrike">
                <a:latin typeface="Times New Roman"/>
                <a:ea typeface="Times New Roman"/>
                <a:cs typeface="Times New Roman"/>
                <a:sym typeface="Times New Roman"/>
              </a:rPr>
              <a:t>may be one or two days in a month that can be done by fewemployees. The office space would be physically present and if anyone wants to utilize it for official use can be done but not frequently but whenever there is a requirement.</a:t>
            </a:r>
            <a:endParaRPr/>
          </a:p>
          <a:p>
            <a:pPr indent="-228600" lvl="0" marL="457200" rtl="0" algn="l">
              <a:lnSpc>
                <a:spcPct val="100000"/>
              </a:lnSpc>
              <a:spcBef>
                <a:spcPts val="0"/>
              </a:spcBef>
              <a:spcAft>
                <a:spcPts val="0"/>
              </a:spcAft>
              <a:buSzPts val="1400"/>
              <a:buNone/>
            </a:pPr>
            <a:r>
              <a:rPr b="1" i="1" lang="en-GB" sz="1800" u="none" strike="noStrike">
                <a:latin typeface="Times New Roman"/>
                <a:ea typeface="Times New Roman"/>
                <a:cs typeface="Times New Roman"/>
                <a:sym typeface="Times New Roman"/>
              </a:rPr>
              <a:t>Office Occasional</a:t>
            </a:r>
            <a:r>
              <a:rPr b="0" i="0" lang="en-GB" sz="1800" u="none" strike="noStrike">
                <a:latin typeface="Times New Roman"/>
                <a:ea typeface="Times New Roman"/>
                <a:cs typeface="Times New Roman"/>
                <a:sym typeface="Times New Roman"/>
              </a:rPr>
              <a:t>- Many organizations still now have not accepted the remote work model. They still feel that employee’s physical presence in the </a:t>
            </a:r>
            <a:r>
              <a:rPr b="1" i="0" lang="en-GB" sz="1800" u="none" strike="noStrike">
                <a:latin typeface="Times New Roman"/>
                <a:ea typeface="Times New Roman"/>
                <a:cs typeface="Times New Roman"/>
                <a:sym typeface="Times New Roman"/>
              </a:rPr>
              <a:t>office twice or thrice in a week </a:t>
            </a:r>
            <a:r>
              <a:rPr b="0" i="0" lang="en-GB" sz="1800" u="none" strike="noStrike">
                <a:latin typeface="Times New Roman"/>
                <a:ea typeface="Times New Roman"/>
                <a:cs typeface="Times New Roman"/>
                <a:sym typeface="Times New Roman"/>
              </a:rPr>
              <a:t>is necessary for the organization.</a:t>
            </a:r>
            <a:endParaRPr/>
          </a:p>
          <a:p>
            <a:pPr indent="-228600" lvl="0" marL="457200" rtl="0" algn="l">
              <a:lnSpc>
                <a:spcPct val="100000"/>
              </a:lnSpc>
              <a:spcBef>
                <a:spcPts val="0"/>
              </a:spcBef>
              <a:spcAft>
                <a:spcPts val="0"/>
              </a:spcAft>
              <a:buSzPts val="1400"/>
              <a:buNone/>
            </a:pPr>
            <a:r>
              <a:rPr b="1" i="1" lang="en-GB" sz="1800" u="none" strike="noStrike">
                <a:latin typeface="Times New Roman"/>
                <a:ea typeface="Times New Roman"/>
                <a:cs typeface="Times New Roman"/>
                <a:sym typeface="Times New Roman"/>
              </a:rPr>
              <a:t>Office first, remote allowed: </a:t>
            </a:r>
            <a:r>
              <a:rPr b="0" i="0" lang="en-GB" sz="1800" u="none" strike="noStrike">
                <a:latin typeface="Times New Roman"/>
                <a:ea typeface="Times New Roman"/>
                <a:cs typeface="Times New Roman"/>
                <a:sym typeface="Times New Roman"/>
              </a:rPr>
              <a:t>This model uses the combination of remote first and office occasional. In this model the organization mostly works offline and</a:t>
            </a:r>
            <a:endParaRPr/>
          </a:p>
          <a:p>
            <a:pPr indent="-228600" lvl="0" marL="457200" rtl="0" algn="l">
              <a:lnSpc>
                <a:spcPct val="100000"/>
              </a:lnSpc>
              <a:spcBef>
                <a:spcPts val="0"/>
              </a:spcBef>
              <a:spcAft>
                <a:spcPts val="0"/>
              </a:spcAft>
              <a:buSzPts val="1400"/>
              <a:buNone/>
            </a:pPr>
            <a:r>
              <a:rPr b="0" i="0" lang="en-GB" sz="1800" u="none" strike="noStrike">
                <a:latin typeface="Times New Roman"/>
                <a:ea typeface="Times New Roman"/>
                <a:cs typeface="Times New Roman"/>
                <a:sym typeface="Times New Roman"/>
              </a:rPr>
              <a:t>occasionally remote working. Most of the employees including the leadership team come to office regularly and those who have opted for remote work are kept in loop and important discussions are briefed to them</a:t>
            </a:r>
            <a:endParaRPr/>
          </a:p>
          <a:p>
            <a:pPr indent="-228600" lvl="0" marL="457200" rtl="0" algn="l">
              <a:lnSpc>
                <a:spcPct val="100000"/>
              </a:lnSpc>
              <a:spcBef>
                <a:spcPts val="0"/>
              </a:spcBef>
              <a:spcAft>
                <a:spcPts val="0"/>
              </a:spcAft>
              <a:buSzPts val="1400"/>
              <a:buNone/>
            </a:pPr>
            <a:r>
              <a:t/>
            </a:r>
            <a:endParaRPr b="0" i="0" sz="1800" u="none" strike="noStrike">
              <a:latin typeface="Times New Roman"/>
              <a:ea typeface="Times New Roman"/>
              <a:cs typeface="Times New Roman"/>
              <a:sym typeface="Times New Roman"/>
            </a:endParaRPr>
          </a:p>
          <a:p>
            <a:pPr indent="-228600" lvl="0" marL="457200" rtl="0" algn="l">
              <a:lnSpc>
                <a:spcPct val="100000"/>
              </a:lnSpc>
              <a:spcBef>
                <a:spcPts val="0"/>
              </a:spcBef>
              <a:spcAft>
                <a:spcPts val="0"/>
              </a:spcAft>
              <a:buSzPts val="1400"/>
              <a:buNone/>
            </a:pPr>
            <a:r>
              <a:t/>
            </a:r>
            <a:endParaRPr/>
          </a:p>
        </p:txBody>
      </p:sp>
      <p:sp>
        <p:nvSpPr>
          <p:cNvPr id="214" name="Google Shape;214;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38" name="Google Shape;23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246" name="Google Shape;24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u="none" strike="noStrike">
                <a:latin typeface="Arial"/>
                <a:ea typeface="Arial"/>
                <a:cs typeface="Arial"/>
                <a:sym typeface="Arial"/>
              </a:rPr>
              <a:t>has declared regarding following the Unique Hybrid Model</a:t>
            </a:r>
            <a:endParaRPr/>
          </a:p>
        </p:txBody>
      </p:sp>
      <p:sp>
        <p:nvSpPr>
          <p:cNvPr id="258" name="Google Shape;25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 keep the same presentation style in all PPT’s</a:t>
            </a:r>
            <a:endParaRPr/>
          </a:p>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u="none" strike="noStrike">
                <a:latin typeface="Arial"/>
                <a:ea typeface="Arial"/>
                <a:cs typeface="Arial"/>
                <a:sym typeface="Arial"/>
              </a:rPr>
              <a:t>has declared regarding following the Unique Hybrid Model</a:t>
            </a:r>
            <a:endParaRPr/>
          </a:p>
        </p:txBody>
      </p:sp>
      <p:sp>
        <p:nvSpPr>
          <p:cNvPr id="268" name="Google Shape;26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0" i="0" lang="en-GB" sz="1200" u="none" strike="noStrike">
                <a:latin typeface="Arial"/>
                <a:ea typeface="Arial"/>
                <a:cs typeface="Arial"/>
                <a:sym typeface="Arial"/>
              </a:rPr>
              <a:t>has declared regarding following the Unique Hybrid Model</a:t>
            </a:r>
            <a:endParaRPr/>
          </a:p>
        </p:txBody>
      </p:sp>
      <p:sp>
        <p:nvSpPr>
          <p:cNvPr id="278" name="Google Shape;27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8" name="Google Shape;288;p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294" name="Google Shape;294;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01" name="Google Shape;30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10" name="Google Shape;31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GB">
                <a:solidFill>
                  <a:srgbClr val="666666"/>
                </a:solidFill>
                <a:latin typeface="Poppins"/>
                <a:ea typeface="Poppins"/>
                <a:cs typeface="Poppins"/>
                <a:sym typeface="Poppins"/>
              </a:rPr>
              <a:t>Nonetheless, this presents a significant challenge for organisations as they are trying to balance productivity, creativity, physical safety, and employee preferences. The hybrid work model can be daunting and unfamiliar territory for leaders.</a:t>
            </a:r>
            <a:endParaRPr/>
          </a:p>
          <a:p>
            <a:pPr indent="-228600" lvl="0" marL="457200" rtl="0" algn="l">
              <a:lnSpc>
                <a:spcPct val="100000"/>
              </a:lnSpc>
              <a:spcBef>
                <a:spcPts val="0"/>
              </a:spcBef>
              <a:spcAft>
                <a:spcPts val="0"/>
              </a:spcAft>
              <a:buSzPts val="1400"/>
              <a:buNone/>
            </a:pPr>
            <a:r>
              <a:rPr b="0" i="0" lang="en-GB">
                <a:solidFill>
                  <a:srgbClr val="666666"/>
                </a:solidFill>
                <a:latin typeface="Poppins"/>
                <a:ea typeface="Poppins"/>
                <a:cs typeface="Poppins"/>
                <a:sym typeface="Poppins"/>
              </a:rPr>
              <a:t>As the old way of work is fading into the background, leaders need to adapt their way of managing, quickly. One of the biggest challenges of managing a hybrid workforce is maintaining corporate culture and creating uniformity between the remote and in-office experience and expectations.</a:t>
            </a:r>
            <a:endParaRPr/>
          </a:p>
          <a:p>
            <a:pPr indent="-228600" lvl="0" marL="457200" rtl="0" algn="l">
              <a:lnSpc>
                <a:spcPct val="100000"/>
              </a:lnSpc>
              <a:spcBef>
                <a:spcPts val="0"/>
              </a:spcBef>
              <a:spcAft>
                <a:spcPts val="0"/>
              </a:spcAft>
              <a:buSzPts val="1400"/>
              <a:buNone/>
            </a:pPr>
            <a:r>
              <a:rPr b="0" i="0" lang="en-GB">
                <a:solidFill>
                  <a:srgbClr val="666666"/>
                </a:solidFill>
                <a:latin typeface="Poppins"/>
                <a:ea typeface="Poppins"/>
                <a:cs typeface="Poppins"/>
                <a:sym typeface="Poppins"/>
              </a:rPr>
              <a:t>The good news is that even though leaders are concerned with the hybrid way of work, organisational initiatives such as feedback, training and day-to-day operations, continue to progress in a remote work environment. The most critical lesson has been the importance of soft skills leaders need to manage their employees effectively even while working remotely. Leadership traits that will predict success include trust, empathy, inclusivity and communication. Whether they are leading a small team or a large enterprise.</a:t>
            </a:r>
            <a:endParaRPr/>
          </a:p>
        </p:txBody>
      </p:sp>
      <p:sp>
        <p:nvSpPr>
          <p:cNvPr id="367" name="Google Shape;36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What principles guide your decision?How do you ensure fairness and inclusivity?What tools or policies could support this situation?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81" name="Google Shape;3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Capture responses in a shared document or whiteboard for collective inspiration</a:t>
            </a:r>
            <a:endParaRPr/>
          </a:p>
          <a:p>
            <a:pPr indent="-171450" lvl="0" marL="171450" rtl="0" algn="l">
              <a:lnSpc>
                <a:spcPct val="100000"/>
              </a:lnSpc>
              <a:spcBef>
                <a:spcPts val="0"/>
              </a:spcBef>
              <a:spcAft>
                <a:spcPts val="0"/>
              </a:spcAft>
              <a:buClr>
                <a:schemeClr val="dk1"/>
              </a:buClr>
              <a:buSzPts val="1200"/>
              <a:buFont typeface="Calibri"/>
              <a:buChar char="-"/>
            </a:pPr>
            <a:r>
              <a:rPr lang="en-GB"/>
              <a:t>prepare a hands-on activity in a format of step-by-step</a:t>
            </a:r>
            <a:endParaRPr/>
          </a:p>
          <a:p>
            <a:pPr indent="-171450" lvl="0" marL="171450" rtl="0" algn="l">
              <a:lnSpc>
                <a:spcPct val="100000"/>
              </a:lnSpc>
              <a:spcBef>
                <a:spcPts val="0"/>
              </a:spcBef>
              <a:spcAft>
                <a:spcPts val="0"/>
              </a:spcAft>
              <a:buClr>
                <a:schemeClr val="dk1"/>
              </a:buClr>
              <a:buSzPts val="1200"/>
              <a:buFont typeface="Calibri"/>
              <a:buChar char="-"/>
            </a:pPr>
            <a:r>
              <a:rPr lang="en-GB"/>
              <a:t>use work-based learning (WBL) methodologies</a:t>
            </a:r>
            <a:endParaRPr/>
          </a:p>
          <a:p>
            <a:pPr indent="-171450" lvl="0" marL="171450" rtl="0" algn="l">
              <a:lnSpc>
                <a:spcPct val="100000"/>
              </a:lnSpc>
              <a:spcBef>
                <a:spcPts val="0"/>
              </a:spcBef>
              <a:spcAft>
                <a:spcPts val="0"/>
              </a:spcAft>
              <a:buClr>
                <a:schemeClr val="dk1"/>
              </a:buClr>
              <a:buSzPts val="1200"/>
              <a:buFont typeface="Calibri"/>
              <a:buChar char="-"/>
            </a:pPr>
            <a:r>
              <a:rPr lang="en-GB"/>
              <a:t>use examples and best practices from real life situations as much as possible</a:t>
            </a:r>
            <a:endParaRPr/>
          </a:p>
          <a:p>
            <a:pPr indent="-171450" lvl="0" marL="171450" rtl="0" algn="l">
              <a:lnSpc>
                <a:spcPct val="100000"/>
              </a:lnSpc>
              <a:spcBef>
                <a:spcPts val="0"/>
              </a:spcBef>
              <a:spcAft>
                <a:spcPts val="0"/>
              </a:spcAft>
              <a:buClr>
                <a:schemeClr val="dk1"/>
              </a:buClr>
              <a:buSzPts val="1200"/>
              <a:buFont typeface="Calibri"/>
              <a:buChar char="-"/>
            </a:pPr>
            <a:r>
              <a:rPr lang="en-GB"/>
              <a:t>activity title should be action-oriented and fit in one line</a:t>
            </a:r>
            <a:endParaRPr/>
          </a:p>
          <a:p>
            <a:pPr indent="-171450" lvl="0" marL="171450" rtl="0" algn="l">
              <a:lnSpc>
                <a:spcPct val="100000"/>
              </a:lnSpc>
              <a:spcBef>
                <a:spcPts val="0"/>
              </a:spcBef>
              <a:spcAft>
                <a:spcPts val="0"/>
              </a:spcAft>
              <a:buClr>
                <a:schemeClr val="dk1"/>
              </a:buClr>
              <a:buSzPts val="1200"/>
              <a:buFont typeface="Calibri"/>
              <a:buChar char="-"/>
            </a:pPr>
            <a:r>
              <a:rPr lang="en-GB"/>
              <a:t>indicate time to develop this activity </a:t>
            </a:r>
            <a:endParaRPr/>
          </a:p>
          <a:p>
            <a:pPr indent="-171450" lvl="0" marL="171450" marR="0" rtl="0" algn="l">
              <a:lnSpc>
                <a:spcPct val="100000"/>
              </a:lnSpc>
              <a:spcBef>
                <a:spcPts val="0"/>
              </a:spcBef>
              <a:spcAft>
                <a:spcPts val="0"/>
              </a:spcAft>
              <a:buClr>
                <a:schemeClr val="dk1"/>
              </a:buClr>
              <a:buSzPts val="1200"/>
              <a:buFont typeface="Calibri"/>
              <a:buChar char="-"/>
            </a:pPr>
            <a:r>
              <a:rPr lang="en-GB"/>
              <a:t>this activity should be assigned to f2f training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388" name="Google Shape;388;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DELETE ALL NOTES AT THE END</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 complete contente developer partner information</a:t>
            </a:r>
            <a:endParaRPr/>
          </a:p>
          <a:p>
            <a:pPr indent="0" lvl="0" marL="0" rtl="0" algn="l">
              <a:lnSpc>
                <a:spcPct val="100000"/>
              </a:lnSpc>
              <a:spcBef>
                <a:spcPts val="0"/>
              </a:spcBef>
              <a:spcAft>
                <a:spcPts val="0"/>
              </a:spcAft>
              <a:buSzPts val="1400"/>
              <a:buNone/>
            </a:pPr>
            <a:r>
              <a:t/>
            </a:r>
            <a:endParaRPr/>
          </a:p>
        </p:txBody>
      </p:sp>
      <p:sp>
        <p:nvSpPr>
          <p:cNvPr id="409" name="Google Shape;40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GB" sz="1200"/>
              <a:t>- include LU number and title</a:t>
            </a:r>
            <a:endParaRPr/>
          </a:p>
          <a:p>
            <a:pPr indent="0" lvl="0" marL="0" rtl="0" algn="l">
              <a:lnSpc>
                <a:spcPct val="100000"/>
              </a:lnSpc>
              <a:spcBef>
                <a:spcPts val="0"/>
              </a:spcBef>
              <a:spcAft>
                <a:spcPts val="0"/>
              </a:spcAft>
              <a:buSzPts val="1400"/>
              <a:buNone/>
            </a:pPr>
            <a:r>
              <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fd5a3148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30fd5a3148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DELETE ALL NOTES AT THE END</a:t>
            </a:r>
            <a:endParaRPr/>
          </a:p>
          <a:p>
            <a:pPr indent="-228600" lvl="0" marL="457200" rtl="0" algn="just">
              <a:lnSpc>
                <a:spcPct val="150000"/>
              </a:lnSpc>
              <a:spcBef>
                <a:spcPts val="0"/>
              </a:spcBef>
              <a:spcAft>
                <a:spcPts val="0"/>
              </a:spcAft>
              <a:buSzPts val="1400"/>
              <a:buNone/>
            </a:pPr>
            <a:r>
              <a:rPr lang="en-GB" sz="1800">
                <a:solidFill>
                  <a:srgbClr val="000000"/>
                </a:solidFill>
                <a:latin typeface="Calibri"/>
                <a:ea typeface="Calibri"/>
                <a:cs typeface="Calibri"/>
                <a:sym typeface="Calibri"/>
              </a:rPr>
              <a:t>The </a:t>
            </a:r>
            <a:r>
              <a:rPr b="1" lang="en-GB" sz="1800">
                <a:solidFill>
                  <a:srgbClr val="000000"/>
                </a:solidFill>
                <a:latin typeface="Calibri"/>
                <a:ea typeface="Calibri"/>
                <a:cs typeface="Calibri"/>
                <a:sym typeface="Calibri"/>
              </a:rPr>
              <a:t>hybrid workplace</a:t>
            </a:r>
            <a:r>
              <a:rPr lang="en-GB" sz="1800">
                <a:solidFill>
                  <a:srgbClr val="000000"/>
                </a:solidFill>
                <a:latin typeface="Calibri"/>
                <a:ea typeface="Calibri"/>
                <a:cs typeface="Calibri"/>
                <a:sym typeface="Calibri"/>
              </a:rPr>
              <a:t> is now known as a workplace model which combines remote working with on-site or physical office working. In simple terms, employees have the flexibility to work from anywhere of their choosing during the remote working schedule (Peprah, 2022). Although the term “hybrid workplace” may sound new, other terms have also been used interchangeably and refer to the context of an employee working from a location physically apart from their employer, while using telecommunication technology. These are telework, remote work, home-based working, telecommuting, and virtual working.</a:t>
            </a:r>
            <a:endParaRPr/>
          </a:p>
          <a:p>
            <a:pPr indent="-228600" lvl="0" marL="457200" rtl="0" algn="just">
              <a:lnSpc>
                <a:spcPct val="150000"/>
              </a:lnSpc>
              <a:spcBef>
                <a:spcPts val="1125"/>
              </a:spcBef>
              <a:spcAft>
                <a:spcPts val="0"/>
              </a:spcAft>
              <a:buSzPts val="1400"/>
              <a:buNone/>
            </a:pPr>
            <a:r>
              <a:t/>
            </a:r>
            <a:endParaRPr sz="1800">
              <a:solidFill>
                <a:srgbClr val="000000"/>
              </a:solidFill>
              <a:latin typeface="Calibri"/>
              <a:ea typeface="Calibri"/>
              <a:cs typeface="Calibri"/>
              <a:sym typeface="Calibri"/>
            </a:endParaRPr>
          </a:p>
          <a:p>
            <a:pPr indent="-228600" lvl="0" marL="457200" rtl="0" algn="just">
              <a:lnSpc>
                <a:spcPct val="150000"/>
              </a:lnSpc>
              <a:spcBef>
                <a:spcPts val="1125"/>
              </a:spcBef>
              <a:spcAft>
                <a:spcPts val="0"/>
              </a:spcAft>
              <a:buSzPts val="1400"/>
              <a:buNone/>
            </a:pPr>
            <a:r>
              <a:rPr b="1" i="0" lang="en-GB" sz="1800" u="none" strike="noStrike">
                <a:latin typeface="Times"/>
                <a:ea typeface="Times"/>
                <a:cs typeface="Times"/>
                <a:sym typeface="Times"/>
              </a:rPr>
              <a:t>JinWon Jang, Yong Gi Park, Seong Il Hur, and Yong Jun An</a:t>
            </a:r>
            <a:endParaRPr sz="1800">
              <a:solidFill>
                <a:srgbClr val="000000"/>
              </a:solidFill>
              <a:latin typeface="Arial"/>
              <a:ea typeface="Arial"/>
              <a:cs typeface="Arial"/>
              <a:sym typeface="Arial"/>
            </a:endParaRPr>
          </a:p>
          <a:p>
            <a:pPr indent="0" lvl="0" marL="0" rtl="0" algn="l">
              <a:lnSpc>
                <a:spcPct val="100000"/>
              </a:lnSpc>
              <a:spcBef>
                <a:spcPts val="1125"/>
              </a:spcBef>
              <a:spcAft>
                <a:spcPts val="0"/>
              </a:spcAft>
              <a:buSzPts val="1400"/>
              <a:buNone/>
            </a:pPr>
            <a:r>
              <a:t/>
            </a:r>
            <a:endParaRPr/>
          </a:p>
        </p:txBody>
      </p:sp>
      <p:sp>
        <p:nvSpPr>
          <p:cNvPr id="138" name="Google Shape;138;g30fd5a3148a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GB">
                <a:solidFill>
                  <a:srgbClr val="666666"/>
                </a:solidFill>
                <a:latin typeface="Poppins"/>
                <a:ea typeface="Poppins"/>
                <a:cs typeface="Poppins"/>
                <a:sym typeface="Poppins"/>
              </a:rPr>
              <a:t>The way we work has changed rapidly over the last couple of years. As the working world slowly returns to its new form, it is apparent that more and more people are leaning towards hybrid models as the future of work. </a:t>
            </a:r>
            <a:r>
              <a:rPr b="0" i="0" lang="en-GB" u="sng" strike="noStrike">
                <a:solidFill>
                  <a:schemeClr val="hlink"/>
                </a:solidFill>
                <a:latin typeface="Poppins"/>
                <a:ea typeface="Poppins"/>
                <a:cs typeface="Poppins"/>
                <a:sym typeface="Poppins"/>
                <a:hlinkClick r:id="rId2"/>
              </a:rPr>
              <a:t>Many surveys</a:t>
            </a:r>
            <a:r>
              <a:rPr b="0" i="0" lang="en-GB">
                <a:solidFill>
                  <a:srgbClr val="666666"/>
                </a:solidFill>
                <a:latin typeface="Poppins"/>
                <a:ea typeface="Poppins"/>
                <a:cs typeface="Poppins"/>
                <a:sym typeface="Poppins"/>
              </a:rPr>
              <a:t> have shown that the majority of employees do not want to return to the office full-time:</a:t>
            </a:r>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666666"/>
              </a:solidFill>
              <a:latin typeface="Poppins"/>
              <a:ea typeface="Poppins"/>
              <a:cs typeface="Poppins"/>
              <a:sym typeface="Poppins"/>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Wigert, B.; Agrawal, S. Returning to the Office: The Current, Preferred and Future State of RemoteWork. Washington DC. 2022.</a:t>
            </a:r>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Available online: </a:t>
            </a:r>
            <a:r>
              <a:rPr b="0" i="0" lang="en-GB" sz="1800" u="none" strike="noStrike">
                <a:solidFill>
                  <a:srgbClr val="0875B8"/>
                </a:solidFill>
                <a:latin typeface="Arial"/>
                <a:ea typeface="Arial"/>
                <a:cs typeface="Arial"/>
                <a:sym typeface="Arial"/>
              </a:rPr>
              <a:t>https://www.gallup.com/workplace/397751/returning-office-current-preferred-future-state-remote-work</a:t>
            </a:r>
            <a:endParaRPr/>
          </a:p>
          <a:p>
            <a:pPr indent="-228600" lvl="0" marL="457200" rtl="0" algn="l">
              <a:lnSpc>
                <a:spcPct val="100000"/>
              </a:lnSpc>
              <a:spcBef>
                <a:spcPts val="0"/>
              </a:spcBef>
              <a:spcAft>
                <a:spcPts val="0"/>
              </a:spcAft>
              <a:buSzPts val="1400"/>
              <a:buNone/>
            </a:pPr>
            <a:r>
              <a:rPr b="0" i="0" lang="en-GB" sz="1800" u="none" strike="noStrike">
                <a:solidFill>
                  <a:srgbClr val="0875B8"/>
                </a:solidFill>
                <a:latin typeface="Arial"/>
                <a:ea typeface="Arial"/>
                <a:cs typeface="Arial"/>
                <a:sym typeface="Arial"/>
              </a:rPr>
              <a:t>.aspx </a:t>
            </a:r>
            <a:r>
              <a:rPr b="0" i="0" lang="en-GB" sz="1800" u="none" strike="noStrike">
                <a:solidFill>
                  <a:srgbClr val="000000"/>
                </a:solidFill>
                <a:latin typeface="Arial"/>
                <a:ea typeface="Arial"/>
                <a:cs typeface="Arial"/>
                <a:sym typeface="Arial"/>
              </a:rPr>
              <a:t>(accessed on 31 August 2022).</a:t>
            </a:r>
            <a:endParaRPr/>
          </a:p>
          <a:p>
            <a:pPr indent="-228600" lvl="0" marL="457200" rtl="0" algn="l">
              <a:lnSpc>
                <a:spcPct val="100000"/>
              </a:lnSpc>
              <a:spcBef>
                <a:spcPts val="0"/>
              </a:spcBef>
              <a:spcAft>
                <a:spcPts val="0"/>
              </a:spcAft>
              <a:buSzPts val="1400"/>
              <a:buNone/>
            </a:pPr>
            <a:r>
              <a:t/>
            </a:r>
            <a:endParaRPr b="0" i="0" sz="1800" u="none" strike="noStrike">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GB" sz="1800" u="none" strike="noStrike">
                <a:latin typeface="Arial"/>
                <a:ea typeface="Arial"/>
                <a:cs typeface="Arial"/>
                <a:sym typeface="Arial"/>
              </a:rPr>
              <a:t>Future Forum. Summer 2022 Future Forum Pulse; Future Forum: Phnom Penh, Cambodia, 2022.</a:t>
            </a:r>
            <a:endParaRPr/>
          </a:p>
          <a:p>
            <a:pPr indent="-228600" lvl="0" marL="457200" rtl="0" algn="l">
              <a:lnSpc>
                <a:spcPct val="100000"/>
              </a:lnSpc>
              <a:spcBef>
                <a:spcPts val="0"/>
              </a:spcBef>
              <a:spcAft>
                <a:spcPts val="0"/>
              </a:spcAft>
              <a:buSzPts val="1400"/>
              <a:buNone/>
            </a:pPr>
            <a:r>
              <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Hopkins, J.; Bardoel, A. Flexibility Makes Us Happier, with 3 Clear Trends Emerging in Post-Pandemic Hybrid Work, The</a:t>
            </a:r>
            <a:endParaRPr/>
          </a:p>
          <a:p>
            <a:pPr indent="-228600" lvl="0" marL="457200" rtl="0" algn="l">
              <a:lnSpc>
                <a:spcPct val="100000"/>
              </a:lnSpc>
              <a:spcBef>
                <a:spcPts val="0"/>
              </a:spcBef>
              <a:spcAft>
                <a:spcPts val="0"/>
              </a:spcAft>
              <a:buSzPts val="1400"/>
              <a:buNone/>
            </a:pPr>
            <a:r>
              <a:rPr b="0" i="0" lang="en-GB" sz="1800" u="none" strike="noStrike">
                <a:solidFill>
                  <a:srgbClr val="000000"/>
                </a:solidFill>
                <a:latin typeface="Arial"/>
                <a:ea typeface="Arial"/>
                <a:cs typeface="Arial"/>
                <a:sym typeface="Arial"/>
              </a:rPr>
              <a:t>Conversation. 2022. Available online: </a:t>
            </a:r>
            <a:r>
              <a:rPr b="0" i="0" lang="en-GB" sz="1800" u="none" strike="noStrike">
                <a:solidFill>
                  <a:srgbClr val="0875B8"/>
                </a:solidFill>
                <a:latin typeface="Arial"/>
                <a:ea typeface="Arial"/>
                <a:cs typeface="Arial"/>
                <a:sym typeface="Arial"/>
              </a:rPr>
              <a:t>https://theconversation.com/flexibility-makes-us-happier-with-3-clear-trends-emergi</a:t>
            </a:r>
            <a:endParaRPr/>
          </a:p>
          <a:p>
            <a:pPr indent="-228600" lvl="0" marL="457200" rtl="0" algn="l">
              <a:lnSpc>
                <a:spcPct val="100000"/>
              </a:lnSpc>
              <a:spcBef>
                <a:spcPts val="0"/>
              </a:spcBef>
              <a:spcAft>
                <a:spcPts val="0"/>
              </a:spcAft>
              <a:buSzPts val="1400"/>
              <a:buNone/>
            </a:pPr>
            <a:r>
              <a:rPr b="0" i="0" lang="en-GB" sz="1800" u="none" strike="noStrike">
                <a:solidFill>
                  <a:srgbClr val="0875B8"/>
                </a:solidFill>
                <a:latin typeface="Arial"/>
                <a:ea typeface="Arial"/>
                <a:cs typeface="Arial"/>
                <a:sym typeface="Arial"/>
              </a:rPr>
              <a:t>ng-in-post-pandemic-hybrid-work-180310 </a:t>
            </a:r>
            <a:r>
              <a:rPr b="0" i="0" lang="en-GB" sz="1800" u="none" strike="noStrike">
                <a:solidFill>
                  <a:srgbClr val="000000"/>
                </a:solidFill>
                <a:latin typeface="Arial"/>
                <a:ea typeface="Arial"/>
                <a:cs typeface="Arial"/>
                <a:sym typeface="Arial"/>
              </a:rPr>
              <a:t>(accessed on 4 April 2022).</a:t>
            </a:r>
            <a:endParaRPr/>
          </a:p>
        </p:txBody>
      </p:sp>
      <p:sp>
        <p:nvSpPr>
          <p:cNvPr id="144" name="Google Shape;144;p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GB">
                <a:solidFill>
                  <a:srgbClr val="666666"/>
                </a:solidFill>
                <a:latin typeface="Poppins"/>
                <a:ea typeface="Poppins"/>
                <a:cs typeface="Poppins"/>
                <a:sym typeface="Poppins"/>
              </a:rPr>
              <a:t>The way we work has changed rapidly over the last couple of years. As the working world slowly returns to its new form, it is apparent that more and more people are leaning towards hybrid models as the future of work. </a:t>
            </a:r>
            <a:r>
              <a:rPr b="0" i="0" lang="en-GB" u="sng" strike="noStrike">
                <a:solidFill>
                  <a:schemeClr val="hlink"/>
                </a:solidFill>
                <a:latin typeface="Poppins"/>
                <a:ea typeface="Poppins"/>
                <a:cs typeface="Poppins"/>
                <a:sym typeface="Poppins"/>
                <a:hlinkClick r:id="rId2"/>
              </a:rPr>
              <a:t>Many surveys</a:t>
            </a:r>
            <a:r>
              <a:rPr b="0" i="0" lang="en-GB">
                <a:solidFill>
                  <a:srgbClr val="666666"/>
                </a:solidFill>
                <a:latin typeface="Poppins"/>
                <a:ea typeface="Poppins"/>
                <a:cs typeface="Poppins"/>
                <a:sym typeface="Poppins"/>
              </a:rPr>
              <a:t> have shown that the majority of employees do not want to return to the office full-time:</a:t>
            </a:r>
            <a:endParaRPr/>
          </a:p>
        </p:txBody>
      </p:sp>
      <p:sp>
        <p:nvSpPr>
          <p:cNvPr id="150" name="Google Shape;15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1400"/>
              <a:buNone/>
            </a:pPr>
            <a:r>
              <a:rPr lang="en-GB" sz="1800">
                <a:latin typeface="Arial"/>
                <a:ea typeface="Arial"/>
                <a:cs typeface="Arial"/>
                <a:sym typeface="Arial"/>
              </a:rPr>
              <a:t>The office environment has always been seen as a main driver of organizational strategy, culture and performance</a:t>
            </a:r>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The implementation of remote work (work from home, home office) policies has </a:t>
            </a:r>
            <a:r>
              <a:rPr lang="en-GB" sz="1800">
                <a:solidFill>
                  <a:srgbClr val="000000"/>
                </a:solidFill>
                <a:latin typeface="Arial"/>
                <a:ea typeface="Arial"/>
                <a:cs typeface="Arial"/>
                <a:sym typeface="Arial"/>
              </a:rPr>
              <a:t>induced a massive shift of employees from the office space to the home environment (</a:t>
            </a:r>
            <a:r>
              <a:rPr lang="en-GB" sz="1800">
                <a:solidFill>
                  <a:srgbClr val="000000"/>
                </a:solidFill>
                <a:latin typeface="Calibri"/>
                <a:ea typeface="Calibri"/>
                <a:cs typeface="Calibri"/>
                <a:sym typeface="Calibri"/>
              </a:rPr>
              <a:t>Xiao et al., 2021)</a:t>
            </a:r>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This presents a challenge to the physical layout of the office as a hybrid workplace.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Its characteristic features are openness and flexibility (Danielsson, &amp; Theorell, 2018)</a:t>
            </a:r>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The </a:t>
            </a:r>
            <a:r>
              <a:rPr b="1" lang="en-GB" sz="1800">
                <a:latin typeface="Arial"/>
                <a:ea typeface="Arial"/>
                <a:cs typeface="Arial"/>
                <a:sym typeface="Arial"/>
              </a:rPr>
              <a:t>flexible office space</a:t>
            </a:r>
            <a:r>
              <a:rPr lang="en-GB" sz="1800">
                <a:latin typeface="Arial"/>
                <a:ea typeface="Arial"/>
                <a:cs typeface="Arial"/>
                <a:sym typeface="Arial"/>
              </a:rPr>
              <a:t>, also known as flexi-space, includes the fundamental features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of the traditional office, such as desks, chairs, phones and computers. However, it provides.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dynamic environment that meets the needs of both employees and employers (Barath &amp; Schmidt, 2022)</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According to Barath &amp; Schmidt, (2022) there are the following variations of flexible office space:</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The </a:t>
            </a:r>
            <a:r>
              <a:rPr b="1" lang="en-GB" sz="1800">
                <a:latin typeface="Arial"/>
                <a:ea typeface="Arial"/>
                <a:cs typeface="Arial"/>
                <a:sym typeface="Arial"/>
              </a:rPr>
              <a:t>open office</a:t>
            </a:r>
            <a:r>
              <a:rPr lang="en-GB" sz="1800">
                <a:latin typeface="Arial"/>
                <a:ea typeface="Arial"/>
                <a:cs typeface="Arial"/>
                <a:sym typeface="Arial"/>
              </a:rPr>
              <a:t> is an office configuration with minimum or no interior boundaries,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such as walls or partitions between employees. The idea is to facilitate communication and idea flow in organizations.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The </a:t>
            </a:r>
            <a:r>
              <a:rPr b="1" lang="en-GB" sz="1800">
                <a:latin typeface="Arial"/>
                <a:ea typeface="Arial"/>
                <a:cs typeface="Arial"/>
                <a:sym typeface="Arial"/>
              </a:rPr>
              <a:t>co-working office</a:t>
            </a:r>
            <a:r>
              <a:rPr lang="en-GB" sz="1800">
                <a:latin typeface="Arial"/>
                <a:ea typeface="Arial"/>
                <a:cs typeface="Arial"/>
                <a:sym typeface="Arial"/>
              </a:rPr>
              <a:t> is where a group of different employees, usually employed</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by different employers or self-employed, use a common, shared workplace. Such spaces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provide the opportunity for remote workers to work in a more stimulating environment</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rather than home.</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Building </a:t>
            </a:r>
            <a:r>
              <a:rPr b="1" lang="en-GB" sz="1800">
                <a:latin typeface="Arial"/>
                <a:ea typeface="Arial"/>
                <a:cs typeface="Arial"/>
                <a:sym typeface="Arial"/>
              </a:rPr>
              <a:t>virtual co-working and digital co-working mechanisms</a:t>
            </a:r>
            <a:r>
              <a:rPr lang="en-GB" sz="1800">
                <a:latin typeface="Arial"/>
                <a:ea typeface="Arial"/>
                <a:cs typeface="Arial"/>
                <a:sym typeface="Arial"/>
              </a:rPr>
              <a:t> that keep the community together can help employees feel more secure and minimize the adverse impact of the home office</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The </a:t>
            </a:r>
            <a:r>
              <a:rPr b="1" lang="en-GB" sz="1800">
                <a:latin typeface="Arial"/>
                <a:ea typeface="Arial"/>
                <a:cs typeface="Arial"/>
                <a:sym typeface="Arial"/>
              </a:rPr>
              <a:t>activity-based office</a:t>
            </a:r>
            <a:r>
              <a:rPr lang="en-GB" sz="1800">
                <a:latin typeface="Arial"/>
                <a:ea typeface="Arial"/>
                <a:cs typeface="Arial"/>
                <a:sym typeface="Arial"/>
              </a:rPr>
              <a:t> allows employees to work on various activities, whether alone</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or in collaboration with others, while changing multiple types of flexible work settings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during the day with no fixed desk in the workplace</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solidFill>
                  <a:srgbClr val="000000"/>
                </a:solidFill>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The </a:t>
            </a:r>
            <a:r>
              <a:rPr b="1" lang="en-GB" sz="1800">
                <a:latin typeface="Arial"/>
                <a:ea typeface="Arial"/>
                <a:cs typeface="Arial"/>
                <a:sym typeface="Arial"/>
              </a:rPr>
              <a:t>satellite office</a:t>
            </a:r>
            <a:r>
              <a:rPr lang="en-GB" sz="1800">
                <a:latin typeface="Arial"/>
                <a:ea typeface="Arial"/>
                <a:cs typeface="Arial"/>
                <a:sym typeface="Arial"/>
              </a:rPr>
              <a:t> is a type of remote work environment where an employee works in</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a center established by the employer outside the employer’s premises, e.g., at the client’s</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place in their location or region.</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The </a:t>
            </a:r>
            <a:r>
              <a:rPr b="1" lang="en-GB" sz="1800">
                <a:latin typeface="Arial"/>
                <a:ea typeface="Arial"/>
                <a:cs typeface="Arial"/>
                <a:sym typeface="Arial"/>
              </a:rPr>
              <a:t>home office</a:t>
            </a:r>
            <a:r>
              <a:rPr lang="en-GB" sz="1800">
                <a:latin typeface="Arial"/>
                <a:ea typeface="Arial"/>
                <a:cs typeface="Arial"/>
                <a:sym typeface="Arial"/>
              </a:rPr>
              <a:t> became an important part of the pandemic and gives employees the flexibility to arrange their work time and environment.</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 </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Other </a:t>
            </a:r>
            <a:r>
              <a:rPr b="1" lang="en-GB" sz="1800">
                <a:latin typeface="Arial"/>
                <a:ea typeface="Arial"/>
                <a:cs typeface="Arial"/>
                <a:sym typeface="Arial"/>
              </a:rPr>
              <a:t>remote locations</a:t>
            </a:r>
            <a:r>
              <a:rPr lang="en-GB" sz="1800">
                <a:latin typeface="Arial"/>
                <a:ea typeface="Arial"/>
                <a:cs typeface="Arial"/>
                <a:sym typeface="Arial"/>
              </a:rPr>
              <a:t> (offices) are alternative workspaces or locations that are open</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to the public, such as cafés, libraries, vacation homes, streets, parks, car parks or railway</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stations. This form of office is associated only with certain jobs and is usually tied to a good</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rPr lang="en-GB" sz="1800">
                <a:latin typeface="Arial"/>
                <a:ea typeface="Arial"/>
                <a:cs typeface="Arial"/>
                <a:sym typeface="Arial"/>
              </a:rPr>
              <a:t>quality Internet connection</a:t>
            </a:r>
            <a:endParaRPr sz="1800">
              <a:latin typeface="Calibri"/>
              <a:ea typeface="Calibri"/>
              <a:cs typeface="Calibri"/>
              <a:sym typeface="Calibri"/>
            </a:endParaRPr>
          </a:p>
          <a:p>
            <a:pPr indent="-228600" lvl="0" marL="457200" rtl="0" algn="l">
              <a:lnSpc>
                <a:spcPct val="115000"/>
              </a:lnSpc>
              <a:spcBef>
                <a:spcPts val="800"/>
              </a:spcBef>
              <a:spcAft>
                <a:spcPts val="0"/>
              </a:spcAft>
              <a:buSzPts val="1400"/>
              <a:buNone/>
            </a:pPr>
            <a:r>
              <a:t/>
            </a:r>
            <a:endParaRPr sz="1800">
              <a:latin typeface="Calibri"/>
              <a:ea typeface="Calibri"/>
              <a:cs typeface="Calibri"/>
              <a:sym typeface="Calibri"/>
            </a:endParaRPr>
          </a:p>
          <a:p>
            <a:pPr indent="-228600" lvl="0" marL="457200" rtl="0" algn="l">
              <a:lnSpc>
                <a:spcPct val="115000"/>
              </a:lnSpc>
              <a:spcBef>
                <a:spcPts val="800"/>
              </a:spcBef>
              <a:spcAft>
                <a:spcPts val="800"/>
              </a:spcAft>
              <a:buSzPts val="1400"/>
              <a:buNone/>
            </a:pPr>
            <a:r>
              <a:t/>
            </a:r>
            <a:endParaRPr/>
          </a:p>
        </p:txBody>
      </p:sp>
      <p:sp>
        <p:nvSpPr>
          <p:cNvPr id="156" name="Google Shape;156;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163" name="Google Shape;1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22">
  <p:cSld name="Placeholder 22">
    <p:spTree>
      <p:nvGrpSpPr>
        <p:cNvPr id="17" name="Shape 17"/>
        <p:cNvGrpSpPr/>
        <p:nvPr/>
      </p:nvGrpSpPr>
      <p:grpSpPr>
        <a:xfrm>
          <a:off x="0" y="0"/>
          <a:ext cx="0" cy="0"/>
          <a:chOff x="0" y="0"/>
          <a:chExt cx="0" cy="0"/>
        </a:xfrm>
      </p:grpSpPr>
      <p:sp>
        <p:nvSpPr>
          <p:cNvPr id="18" name="Google Shape;18;p23"/>
          <p:cNvSpPr/>
          <p:nvPr>
            <p:ph idx="2" type="pic"/>
          </p:nvPr>
        </p:nvSpPr>
        <p:spPr>
          <a:xfrm>
            <a:off x="6905659" y="1645338"/>
            <a:ext cx="4114800" cy="4114800"/>
          </a:xfrm>
          <a:prstGeom prst="roundRect">
            <a:avLst>
              <a:gd fmla="val 16203" name="adj"/>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6"/>
          <p:cNvSpPr/>
          <p:nvPr>
            <p:ph idx="2" type="pic"/>
          </p:nvPr>
        </p:nvSpPr>
        <p:spPr>
          <a:xfrm>
            <a:off x="5183188" y="987425"/>
            <a:ext cx="6172200" cy="4873625"/>
          </a:xfrm>
          <a:prstGeom prst="rect">
            <a:avLst/>
          </a:prstGeom>
          <a:noFill/>
          <a:ln>
            <a:noFill/>
          </a:ln>
        </p:spPr>
      </p:sp>
      <p:sp>
        <p:nvSpPr>
          <p:cNvPr id="85" name="Google Shape;8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9" name="Shape 19"/>
        <p:cNvGrpSpPr/>
        <p:nvPr/>
      </p:nvGrpSpPr>
      <p:grpSpPr>
        <a:xfrm>
          <a:off x="0" y="0"/>
          <a:ext cx="0" cy="0"/>
          <a:chOff x="0" y="0"/>
          <a:chExt cx="0" cy="0"/>
        </a:xfrm>
      </p:grpSpPr>
      <p:sp>
        <p:nvSpPr>
          <p:cNvPr id="20" name="Google Shape;20;p24"/>
          <p:cNvSpPr/>
          <p:nvPr>
            <p:ph idx="2" type="pic"/>
          </p:nvPr>
        </p:nvSpPr>
        <p:spPr>
          <a:xfrm>
            <a:off x="1011238" y="1645338"/>
            <a:ext cx="4114800" cy="41148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000"/>
              </a:spcBef>
              <a:spcAft>
                <a:spcPts val="0"/>
              </a:spcAft>
              <a:buClr>
                <a:schemeClr val="accent6"/>
              </a:buClr>
              <a:buSzPts val="2400"/>
              <a:buChar char="•"/>
              <a:defRPr b="1" sz="2400">
                <a:solidFill>
                  <a:schemeClr val="accent6"/>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ceholder 03">
  <p:cSld name="Placeholder 03">
    <p:spTree>
      <p:nvGrpSpPr>
        <p:cNvPr id="26" name="Shape 26"/>
        <p:cNvGrpSpPr/>
        <p:nvPr/>
      </p:nvGrpSpPr>
      <p:grpSpPr>
        <a:xfrm>
          <a:off x="0" y="0"/>
          <a:ext cx="0" cy="0"/>
          <a:chOff x="0" y="0"/>
          <a:chExt cx="0" cy="0"/>
        </a:xfrm>
      </p:grpSpPr>
      <p:sp>
        <p:nvSpPr>
          <p:cNvPr id="27" name="Google Shape;27;p25"/>
          <p:cNvSpPr/>
          <p:nvPr>
            <p:ph idx="2" type="pic"/>
          </p:nvPr>
        </p:nvSpPr>
        <p:spPr>
          <a:xfrm>
            <a:off x="7258050" y="1375423"/>
            <a:ext cx="4310881" cy="1783401"/>
          </a:xfrm>
          <a:prstGeom prst="roundRect">
            <a:avLst>
              <a:gd fmla="val 10303" name="adj"/>
            </a:avLst>
          </a:prstGeom>
          <a:solidFill>
            <a:schemeClr val="lt1"/>
          </a:solidFill>
          <a:ln>
            <a:noFill/>
          </a:ln>
        </p:spPr>
      </p:sp>
      <p:sp>
        <p:nvSpPr>
          <p:cNvPr id="28" name="Google Shape;28;p25"/>
          <p:cNvSpPr/>
          <p:nvPr>
            <p:ph idx="3" type="pic"/>
          </p:nvPr>
        </p:nvSpPr>
        <p:spPr>
          <a:xfrm>
            <a:off x="7258050" y="3646246"/>
            <a:ext cx="4310881" cy="2770429"/>
          </a:xfrm>
          <a:prstGeom prst="roundRect">
            <a:avLst>
              <a:gd fmla="val 10303" name="adj"/>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9" name="Shape 29"/>
        <p:cNvGrpSpPr/>
        <p:nvPr/>
      </p:nvGrpSpPr>
      <p:grpSpPr>
        <a:xfrm>
          <a:off x="0" y="0"/>
          <a:ext cx="0" cy="0"/>
          <a:chOff x="0" y="0"/>
          <a:chExt cx="0" cy="0"/>
        </a:xfrm>
      </p:grpSpPr>
      <p:sp>
        <p:nvSpPr>
          <p:cNvPr id="30" name="Google Shape;3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indent="-368300" lvl="1" marL="914400" algn="l">
              <a:lnSpc>
                <a:spcPct val="90000"/>
              </a:lnSpc>
              <a:spcBef>
                <a:spcPts val="500"/>
              </a:spcBef>
              <a:spcAft>
                <a:spcPts val="0"/>
              </a:spcAft>
              <a:buClr>
                <a:schemeClr val="dk1"/>
              </a:buClr>
              <a:buSzPts val="2200"/>
              <a:buChar char="•"/>
              <a:defRPr sz="2200"/>
            </a:lvl2pPr>
            <a:lvl3pPr indent="-368300" lvl="2" marL="1371600" algn="l">
              <a:lnSpc>
                <a:spcPct val="90000"/>
              </a:lnSpc>
              <a:spcBef>
                <a:spcPts val="500"/>
              </a:spcBef>
              <a:spcAft>
                <a:spcPts val="0"/>
              </a:spcAft>
              <a:buClr>
                <a:schemeClr val="dk1"/>
              </a:buClr>
              <a:buSzPts val="2200"/>
              <a:buChar char="•"/>
              <a:defRPr sz="2200"/>
            </a:lvl3pPr>
            <a:lvl4pPr indent="-368300" lvl="3" marL="1828800" algn="l">
              <a:lnSpc>
                <a:spcPct val="90000"/>
              </a:lnSpc>
              <a:spcBef>
                <a:spcPts val="500"/>
              </a:spcBef>
              <a:spcAft>
                <a:spcPts val="0"/>
              </a:spcAft>
              <a:buClr>
                <a:schemeClr val="dk1"/>
              </a:buClr>
              <a:buSzPts val="2200"/>
              <a:buChar char="•"/>
              <a:defRPr sz="2200"/>
            </a:lvl4pPr>
            <a:lvl5pPr indent="-368300" lvl="4" marL="2286000" algn="l">
              <a:lnSpc>
                <a:spcPct val="90000"/>
              </a:lnSpc>
              <a:spcBef>
                <a:spcPts val="500"/>
              </a:spcBef>
              <a:spcAft>
                <a:spcPts val="0"/>
              </a:spcAft>
              <a:buClr>
                <a:schemeClr val="dk1"/>
              </a:buClr>
              <a:buSzPts val="2200"/>
              <a:buChar char="•"/>
              <a:defRPr sz="2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9.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descr="A blue text on a black background&#10;&#10;Description automatically generated" id="15" name="Google Shape;15;p22"/>
          <p:cNvPicPr preferRelativeResize="0"/>
          <p:nvPr/>
        </p:nvPicPr>
        <p:blipFill rotWithShape="1">
          <a:blip r:embed="rId1">
            <a:alphaModFix/>
          </a:blip>
          <a:srcRect b="0" l="0" r="0" t="0"/>
          <a:stretch/>
        </p:blipFill>
        <p:spPr>
          <a:xfrm>
            <a:off x="318247" y="6195675"/>
            <a:ext cx="1636059" cy="343237"/>
          </a:xfrm>
          <a:prstGeom prst="rect">
            <a:avLst/>
          </a:prstGeom>
          <a:noFill/>
          <a:ln>
            <a:noFill/>
          </a:ln>
        </p:spPr>
      </p:pic>
      <p:pic>
        <p:nvPicPr>
          <p:cNvPr descr="A logo with a black background&#10;&#10;Description automatically generated" id="16" name="Google Shape;16;p22"/>
          <p:cNvPicPr preferRelativeResize="0"/>
          <p:nvPr/>
        </p:nvPicPr>
        <p:blipFill rotWithShape="1">
          <a:blip r:embed="rId2">
            <a:alphaModFix/>
          </a:blip>
          <a:srcRect b="0" l="0" r="0" t="0"/>
          <a:stretch/>
        </p:blipFill>
        <p:spPr>
          <a:xfrm>
            <a:off x="421341" y="264178"/>
            <a:ext cx="833718" cy="8337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hyperlink" Target="https://www.leadershipiq.com/blogs/leadershipiq/the-truth-about-working-from-home-in-24-shocking-charts" TargetMode="External"/><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about:blank"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hyperlink" Target="about:blan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apploye.com/blog/hybrid-working-model-examples/" TargetMode="External"/><Relationship Id="rId4" Type="http://schemas.openxmlformats.org/officeDocument/2006/relationships/image" Target="../media/image11.png"/><Relationship Id="rId5"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apploye.com/blog/hybrid-working-model-example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23.jpg"/><Relationship Id="rId6" Type="http://schemas.openxmlformats.org/officeDocument/2006/relationships/image" Target="../media/image18.png"/><Relationship Id="rId7" Type="http://schemas.openxmlformats.org/officeDocument/2006/relationships/image" Target="../media/image12.jpg"/><Relationship Id="rId8"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leadershipiq.com/blogs/leadershipiq/the-truth-about-working-from-home-in-24-shocking-char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A logo with a black background&#10;&#10;Description automatically generated" id="106" name="Google Shape;106;p1"/>
          <p:cNvPicPr preferRelativeResize="0"/>
          <p:nvPr/>
        </p:nvPicPr>
        <p:blipFill rotWithShape="1">
          <a:blip r:embed="rId3">
            <a:alphaModFix/>
          </a:blip>
          <a:srcRect b="28042" l="0" r="0" t="0"/>
          <a:stretch/>
        </p:blipFill>
        <p:spPr>
          <a:xfrm>
            <a:off x="3998271" y="-191949"/>
            <a:ext cx="9549905" cy="6871819"/>
          </a:xfrm>
          <a:prstGeom prst="rect">
            <a:avLst/>
          </a:prstGeom>
          <a:noFill/>
          <a:ln>
            <a:noFill/>
          </a:ln>
        </p:spPr>
      </p:pic>
      <p:sp>
        <p:nvSpPr>
          <p:cNvPr id="107" name="Google Shape;107;p1"/>
          <p:cNvSpPr txBox="1"/>
          <p:nvPr/>
        </p:nvSpPr>
        <p:spPr>
          <a:xfrm>
            <a:off x="764041" y="1444481"/>
            <a:ext cx="4393200" cy="156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lang="en-GB" sz="3200">
                <a:solidFill>
                  <a:schemeClr val="dk1"/>
                </a:solidFill>
              </a:rPr>
              <a:t>Training programme for HR professionals and Managers</a:t>
            </a:r>
            <a:endParaRPr b="1" i="0" sz="3200" u="none" cap="none" strike="noStrike">
              <a:solidFill>
                <a:schemeClr val="dk1"/>
              </a:solidFill>
              <a:latin typeface="Arial"/>
              <a:ea typeface="Arial"/>
              <a:cs typeface="Arial"/>
              <a:sym typeface="Arial"/>
            </a:endParaRPr>
          </a:p>
        </p:txBody>
      </p:sp>
      <p:sp>
        <p:nvSpPr>
          <p:cNvPr id="108" name="Google Shape;108;p1"/>
          <p:cNvSpPr txBox="1"/>
          <p:nvPr/>
        </p:nvSpPr>
        <p:spPr>
          <a:xfrm>
            <a:off x="764041" y="3962601"/>
            <a:ext cx="5044152"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Arial"/>
                <a:ea typeface="Arial"/>
                <a:cs typeface="Arial"/>
                <a:sym typeface="Arial"/>
              </a:rPr>
              <a:t>Module 1</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Arial"/>
                <a:ea typeface="Arial"/>
                <a:cs typeface="Arial"/>
                <a:sym typeface="Arial"/>
              </a:rPr>
              <a:t>Understanding Hybrid Work &amp; Practices</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2"/>
          <p:cNvSpPr txBox="1"/>
          <p:nvPr/>
        </p:nvSpPr>
        <p:spPr>
          <a:xfrm>
            <a:off x="980147" y="1308134"/>
            <a:ext cx="9570300" cy="517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6"/>
                </a:solidFill>
                <a:latin typeface="Arial"/>
                <a:ea typeface="Arial"/>
                <a:cs typeface="Arial"/>
                <a:sym typeface="Arial"/>
              </a:rPr>
              <a:t>STEP 1</a:t>
            </a:r>
            <a:endParaRPr b="1" i="0" sz="2400" u="none" cap="none" strike="noStrike">
              <a:solidFill>
                <a:schemeClr val="accent6"/>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800">
                <a:solidFill>
                  <a:srgbClr val="A02B93"/>
                </a:solidFill>
              </a:rPr>
              <a:t>Prepare a </a:t>
            </a:r>
            <a:r>
              <a:rPr b="1" lang="en-GB" sz="1800">
                <a:solidFill>
                  <a:srgbClr val="A02B93"/>
                </a:solidFill>
              </a:rPr>
              <a:t>Mentimeter</a:t>
            </a:r>
            <a:r>
              <a:rPr lang="en-GB" sz="1800">
                <a:solidFill>
                  <a:srgbClr val="A02B93"/>
                </a:solidFill>
              </a:rPr>
              <a:t> quiz with the following questions to collect the views of the trainees. Motivate the trainees to use their cell phones and connect with the following link and type keywords  </a:t>
            </a:r>
            <a:endParaRPr sz="1800">
              <a:solidFill>
                <a:srgbClr val="A02B93"/>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From your personal experience..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Do you think hybrid work is sustainable for your role in long-term? Why or why not?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What's something that has changed about your job since you went remote that you think is a POSITIVE CHANGE? (or would change)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What's something that has changed about your job since you went remote that you think is a NEGATIVE CHANGE? (or would change)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How do you think the hybrid model has influenced TEAM DYNAMICS or workplace CULTURE? (or would change)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800"/>
              <a:buFont typeface="Arial"/>
              <a:buAutoNum type="arabicPeriod"/>
            </a:pPr>
            <a:r>
              <a:rPr b="0" i="0" lang="en-GB" sz="1800" u="none" cap="none" strike="noStrike">
                <a:solidFill>
                  <a:schemeClr val="accent5"/>
                </a:solidFill>
                <a:latin typeface="Arial"/>
                <a:ea typeface="Arial"/>
                <a:cs typeface="Arial"/>
                <a:sym typeface="Arial"/>
              </a:rPr>
              <a:t>What is the ONE CHANGE you would suggest to improve the hybrid workplace model for employees like you?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You have 5 minutes!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177" name="Google Shape;177;p12"/>
          <p:cNvPicPr preferRelativeResize="0"/>
          <p:nvPr/>
        </p:nvPicPr>
        <p:blipFill rotWithShape="1">
          <a:blip r:embed="rId3">
            <a:alphaModFix/>
          </a:blip>
          <a:srcRect b="0" l="0" r="0" t="0"/>
          <a:stretch/>
        </p:blipFill>
        <p:spPr>
          <a:xfrm>
            <a:off x="10285270" y="4393021"/>
            <a:ext cx="1808760" cy="1808760"/>
          </a:xfrm>
          <a:prstGeom prst="rect">
            <a:avLst/>
          </a:prstGeom>
          <a:noFill/>
          <a:ln>
            <a:noFill/>
          </a:ln>
        </p:spPr>
      </p:pic>
      <p:sp>
        <p:nvSpPr>
          <p:cNvPr id="178" name="Google Shape;178;p12"/>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179" name="Google Shape;179;p12"/>
          <p:cNvSpPr txBox="1"/>
          <p:nvPr/>
        </p:nvSpPr>
        <p:spPr>
          <a:xfrm>
            <a:off x="1353975" y="298279"/>
            <a:ext cx="10474778" cy="71587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6"/>
                </a:solidFill>
                <a:latin typeface="Arial"/>
                <a:ea typeface="Arial"/>
                <a:cs typeface="Arial"/>
                <a:sym typeface="Arial"/>
              </a:rPr>
              <a:t>Activity #1: Pros and Cons of the Hybrid Workplace: Share Your Views and Experience</a:t>
            </a:r>
            <a:endParaRPr b="0" i="0" sz="2800" u="none" cap="none" strike="noStrike">
              <a:solidFill>
                <a:schemeClr val="accent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13"/>
          <p:cNvSpPr txBox="1"/>
          <p:nvPr/>
        </p:nvSpPr>
        <p:spPr>
          <a:xfrm>
            <a:off x="980147" y="1603205"/>
            <a:ext cx="9570399"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6"/>
                </a:solidFill>
                <a:latin typeface="Arial"/>
                <a:ea typeface="Arial"/>
                <a:cs typeface="Arial"/>
                <a:sym typeface="Arial"/>
              </a:rPr>
              <a:t>STEP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Let's see the results!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5"/>
                </a:solidFill>
                <a:latin typeface="Arial"/>
                <a:ea typeface="Arial"/>
                <a:cs typeface="Arial"/>
                <a:sym typeface="Arial"/>
              </a:rPr>
              <a:t>And find out together most common key pros and cons, also, major changes and key influences on the group dynamics of the workplace culture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185" name="Google Shape;185;p13"/>
          <p:cNvPicPr preferRelativeResize="0"/>
          <p:nvPr/>
        </p:nvPicPr>
        <p:blipFill rotWithShape="1">
          <a:blip r:embed="rId3">
            <a:alphaModFix/>
          </a:blip>
          <a:srcRect b="0" l="0" r="0" t="0"/>
          <a:stretch/>
        </p:blipFill>
        <p:spPr>
          <a:xfrm>
            <a:off x="10285270" y="4393021"/>
            <a:ext cx="1808760" cy="1808760"/>
          </a:xfrm>
          <a:prstGeom prst="rect">
            <a:avLst/>
          </a:prstGeom>
          <a:noFill/>
          <a:ln>
            <a:noFill/>
          </a:ln>
        </p:spPr>
      </p:pic>
      <p:sp>
        <p:nvSpPr>
          <p:cNvPr id="186" name="Google Shape;186;p13"/>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187" name="Google Shape;187;p13"/>
          <p:cNvSpPr txBox="1"/>
          <p:nvPr/>
        </p:nvSpPr>
        <p:spPr>
          <a:xfrm>
            <a:off x="1353975" y="298279"/>
            <a:ext cx="10474778" cy="71587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accent6"/>
                </a:solidFill>
                <a:latin typeface="Arial"/>
                <a:ea typeface="Arial"/>
                <a:cs typeface="Arial"/>
                <a:sym typeface="Arial"/>
              </a:rPr>
              <a:t>Activity #1: Pros and Cons of the Hybrid Workplace: Share Your Views and Experience</a:t>
            </a:r>
            <a:endParaRPr b="0" i="0" sz="2800" u="none" cap="none" strike="noStrike">
              <a:solidFill>
                <a:schemeClr val="accent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4"/>
          <p:cNvPicPr preferRelativeResize="0"/>
          <p:nvPr/>
        </p:nvPicPr>
        <p:blipFill rotWithShape="1">
          <a:blip r:embed="rId3">
            <a:alphaModFix/>
          </a:blip>
          <a:srcRect b="0" l="0" r="0" t="0"/>
          <a:stretch/>
        </p:blipFill>
        <p:spPr>
          <a:xfrm>
            <a:off x="-1" y="1319212"/>
            <a:ext cx="5997677" cy="4219575"/>
          </a:xfrm>
          <a:prstGeom prst="rect">
            <a:avLst/>
          </a:prstGeom>
          <a:noFill/>
          <a:ln>
            <a:noFill/>
          </a:ln>
        </p:spPr>
      </p:pic>
      <p:sp>
        <p:nvSpPr>
          <p:cNvPr id="194" name="Google Shape;194;p14"/>
          <p:cNvSpPr txBox="1"/>
          <p:nvPr/>
        </p:nvSpPr>
        <p:spPr>
          <a:xfrm>
            <a:off x="1468385" y="158287"/>
            <a:ext cx="9935667"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accent5"/>
                </a:solidFill>
                <a:latin typeface="Arial"/>
                <a:ea typeface="Arial"/>
                <a:cs typeface="Arial"/>
                <a:sym typeface="Arial"/>
              </a:rPr>
              <a:t>Topic 2: Pros and Cons of Hybrid Work Based on the Literature </a:t>
            </a:r>
            <a:br>
              <a:rPr b="0" i="0" lang="en-GB" sz="3200" u="none" cap="none" strike="noStrike">
                <a:solidFill>
                  <a:schemeClr val="accent5"/>
                </a:solidFill>
                <a:latin typeface="Arial"/>
                <a:ea typeface="Arial"/>
                <a:cs typeface="Arial"/>
                <a:sym typeface="Arial"/>
              </a:rPr>
            </a:br>
            <a:endParaRPr b="0" i="0" sz="3200" u="none" cap="none" strike="noStrike">
              <a:solidFill>
                <a:srgbClr val="000000"/>
              </a:solidFill>
              <a:latin typeface="Arial"/>
              <a:ea typeface="Arial"/>
              <a:cs typeface="Arial"/>
              <a:sym typeface="Arial"/>
            </a:endParaRPr>
          </a:p>
        </p:txBody>
      </p:sp>
      <p:sp>
        <p:nvSpPr>
          <p:cNvPr id="195" name="Google Shape;195;p14"/>
          <p:cNvSpPr txBox="1"/>
          <p:nvPr/>
        </p:nvSpPr>
        <p:spPr>
          <a:xfrm>
            <a:off x="6823587" y="5781368"/>
            <a:ext cx="425736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accent5"/>
                </a:solidFill>
                <a:latin typeface="Arial"/>
                <a:ea typeface="Arial"/>
                <a:cs typeface="Arial"/>
                <a:sym typeface="Arial"/>
              </a:rPr>
              <a:t>Source: </a:t>
            </a:r>
            <a:r>
              <a:rPr b="0" i="0" lang="en-GB" sz="1400" u="sng" cap="none" strike="noStrike">
                <a:solidFill>
                  <a:schemeClr val="accent5"/>
                </a:solidFill>
                <a:latin typeface="Arial"/>
                <a:ea typeface="Arial"/>
                <a:cs typeface="Arial"/>
                <a:sym typeface="Arial"/>
                <a:hlinkClick r:id="rId4">
                  <a:extLst>
                    <a:ext uri="{A12FA001-AC4F-418D-AE19-62706E023703}">
                      <ahyp:hlinkClr val="tx"/>
                    </a:ext>
                  </a:extLst>
                </a:hlinkClick>
              </a:rPr>
              <a:t>LEADERSHIP IQ</a:t>
            </a:r>
            <a:r>
              <a:rPr b="0" i="0" lang="en-GB" sz="1400" u="none" cap="none" strike="noStrike">
                <a:solidFill>
                  <a:schemeClr val="accent5"/>
                </a:solidFill>
                <a:latin typeface="Arial"/>
                <a:ea typeface="Arial"/>
                <a:cs typeface="Arial"/>
                <a:sym typeface="Arial"/>
              </a:rPr>
              <a:t> (2020)</a:t>
            </a:r>
            <a:endParaRPr b="0" i="0" sz="1400" u="none" cap="none" strike="noStrike">
              <a:solidFill>
                <a:srgbClr val="000000"/>
              </a:solidFill>
              <a:latin typeface="Arial"/>
              <a:ea typeface="Arial"/>
              <a:cs typeface="Arial"/>
              <a:sym typeface="Arial"/>
            </a:endParaRPr>
          </a:p>
        </p:txBody>
      </p:sp>
      <p:pic>
        <p:nvPicPr>
          <p:cNvPr id="196" name="Google Shape;196;p14"/>
          <p:cNvPicPr preferRelativeResize="0"/>
          <p:nvPr/>
        </p:nvPicPr>
        <p:blipFill rotWithShape="1">
          <a:blip r:embed="rId5">
            <a:alphaModFix/>
          </a:blip>
          <a:srcRect b="0" l="0" r="0" t="0"/>
          <a:stretch/>
        </p:blipFill>
        <p:spPr>
          <a:xfrm>
            <a:off x="6096000" y="1319212"/>
            <a:ext cx="5894872" cy="421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0fd5a3148a_2_14"/>
          <p:cNvSpPr txBox="1"/>
          <p:nvPr/>
        </p:nvSpPr>
        <p:spPr>
          <a:xfrm>
            <a:off x="694481" y="394550"/>
            <a:ext cx="11215867" cy="5310000"/>
          </a:xfrm>
          <a:prstGeom prst="rect">
            <a:avLst/>
          </a:prstGeom>
          <a:noFill/>
          <a:ln>
            <a:noFill/>
          </a:ln>
        </p:spPr>
        <p:txBody>
          <a:bodyPr anchorCtr="0" anchor="t" bIns="45700" lIns="91425" spcFirstLastPara="1" rIns="91425" wrap="square" tIns="45700">
            <a:noAutofit/>
          </a:bodyPr>
          <a:lstStyle/>
          <a:p>
            <a:pPr indent="-447675" lvl="0" marL="447675"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Topic </a:t>
            </a:r>
            <a:r>
              <a:rPr b="0" i="0" lang="en-GB" sz="3200" u="none" cap="none" strike="noStrike">
                <a:solidFill>
                  <a:schemeClr val="accent5"/>
                </a:solidFill>
                <a:latin typeface="Arial"/>
                <a:ea typeface="Arial"/>
                <a:cs typeface="Arial"/>
                <a:sym typeface="Arial"/>
              </a:rPr>
              <a:t>2: Pros and Cons of Hybrid Workplace based on Literature</a:t>
            </a:r>
            <a:br>
              <a:rPr b="0" i="0" lang="en-GB" sz="3200" u="none" cap="none" strike="noStrike">
                <a:solidFill>
                  <a:schemeClr val="accent5"/>
                </a:solidFill>
                <a:latin typeface="Arial"/>
                <a:ea typeface="Arial"/>
                <a:cs typeface="Arial"/>
                <a:sym typeface="Arial"/>
              </a:rPr>
            </a:br>
            <a:endParaRPr b="0" i="0" sz="3200" u="none" cap="none" strike="noStrike">
              <a:solidFill>
                <a:schemeClr val="accent5"/>
              </a:solidFill>
              <a:latin typeface="Arial"/>
              <a:ea typeface="Arial"/>
              <a:cs typeface="Arial"/>
              <a:sym typeface="Arial"/>
            </a:endParaRPr>
          </a:p>
        </p:txBody>
      </p:sp>
      <p:graphicFrame>
        <p:nvGraphicFramePr>
          <p:cNvPr id="203" name="Google Shape;203;g30fd5a3148a_2_14"/>
          <p:cNvGraphicFramePr/>
          <p:nvPr/>
        </p:nvGraphicFramePr>
        <p:xfrm>
          <a:off x="914401" y="1588880"/>
          <a:ext cx="3000000" cy="3000000"/>
        </p:xfrm>
        <a:graphic>
          <a:graphicData uri="http://schemas.openxmlformats.org/drawingml/2006/table">
            <a:tbl>
              <a:tblPr bandRow="1" firstCol="1" firstRow="1">
                <a:noFill/>
                <a:tableStyleId>{DBE05F82-A53A-4976-B3E8-388D6AA1069D}</a:tableStyleId>
              </a:tblPr>
              <a:tblGrid>
                <a:gridCol w="5497000"/>
                <a:gridCol w="5086125"/>
              </a:tblGrid>
              <a:tr h="434650">
                <a:tc>
                  <a:txBody>
                    <a:bodyPr/>
                    <a:lstStyle/>
                    <a:p>
                      <a:pPr indent="0" lvl="0" marL="0" marR="0" rtl="0" algn="ctr">
                        <a:lnSpc>
                          <a:spcPct val="15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Advantages</a:t>
                      </a:r>
                      <a:endParaRPr b="0" i="0" sz="2400" u="none" cap="none" strike="noStrike">
                        <a:solidFill>
                          <a:schemeClr val="accent5"/>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Challenges</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Cost saving &amp; Time saving</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Physical Distance</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Lower absenteeism rate</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Communication issues</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Better work-life balance</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More complex management</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Flexibility and increased family time</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Complex requiting criteria</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Higher competitive advantage</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Social isolation of workers/teamwork affected</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Access to a wider pool of talents</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Cross-network communication</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Increased productivity &amp; efficiency</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Less sense of inclusivity</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91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Employees’ self-confidence increased</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Less professional interaction &amp; engagement</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4700">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Digitalisation of work</a:t>
                      </a:r>
                      <a:endParaRPr sz="16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50000"/>
                        </a:lnSpc>
                        <a:spcBef>
                          <a:spcPts val="0"/>
                        </a:spcBef>
                        <a:spcAft>
                          <a:spcPts val="0"/>
                        </a:spcAft>
                        <a:buClr>
                          <a:srgbClr val="000000"/>
                        </a:buClr>
                        <a:buSzPts val="1600"/>
                        <a:buFont typeface="Arial"/>
                        <a:buNone/>
                      </a:pPr>
                      <a:r>
                        <a:rPr lang="en-GB" sz="1600" u="none" cap="none" strike="noStrike"/>
                        <a:t> Reduced employee visibility</a:t>
                      </a:r>
                      <a:endParaRPr sz="1600" u="none" cap="none" strike="noStrike">
                        <a:solidFill>
                          <a:srgbClr val="000000"/>
                        </a:solidFill>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59675">
                <a:tc gridSpan="2">
                  <a:txBody>
                    <a:bodyPr/>
                    <a:lstStyle/>
                    <a:p>
                      <a:pPr indent="0" lvl="0" marL="0" marR="0" rtl="0" algn="ctr">
                        <a:lnSpc>
                          <a:spcPct val="150000"/>
                        </a:lnSpc>
                        <a:spcBef>
                          <a:spcPts val="0"/>
                        </a:spcBef>
                        <a:spcAft>
                          <a:spcPts val="0"/>
                        </a:spcAft>
                        <a:buClr>
                          <a:srgbClr val="000000"/>
                        </a:buClr>
                        <a:buSzPts val="1000"/>
                        <a:buFont typeface="Arial"/>
                        <a:buNone/>
                      </a:pPr>
                      <a:r>
                        <a:rPr lang="en-GB" sz="1000" u="none" cap="none" strike="noStrike"/>
                        <a:t> </a:t>
                      </a:r>
                      <a:endParaRPr sz="1100" u="none" cap="none" strike="noStrike"/>
                    </a:p>
                    <a:p>
                      <a:pPr indent="0" lvl="0" marL="0" marR="0" rtl="0" algn="ctr">
                        <a:lnSpc>
                          <a:spcPct val="150000"/>
                        </a:lnSpc>
                        <a:spcBef>
                          <a:spcPts val="1125"/>
                        </a:spcBef>
                        <a:spcAft>
                          <a:spcPts val="0"/>
                        </a:spcAft>
                        <a:buClr>
                          <a:srgbClr val="000000"/>
                        </a:buClr>
                        <a:buSzPts val="1800"/>
                        <a:buFont typeface="Arial"/>
                        <a:buNone/>
                      </a:pPr>
                      <a:r>
                        <a:rPr lang="en-GB" sz="1800" u="none" cap="none" strike="noStrike"/>
                        <a:t>Ziegler &amp; Lutger (2023) &amp; Lenka (2021)</a:t>
                      </a:r>
                      <a:endParaRPr sz="1800" u="none" cap="none" strike="noStrike"/>
                    </a:p>
                    <a:p>
                      <a:pPr indent="0" lvl="0" marL="0" marR="0" rtl="0" algn="ctr">
                        <a:lnSpc>
                          <a:spcPct val="150000"/>
                        </a:lnSpc>
                        <a:spcBef>
                          <a:spcPts val="1125"/>
                        </a:spcBef>
                        <a:spcAft>
                          <a:spcPts val="0"/>
                        </a:spcAft>
                        <a:buClr>
                          <a:srgbClr val="000000"/>
                        </a:buClr>
                        <a:buSzPts val="1000"/>
                        <a:buFont typeface="Arial"/>
                        <a:buNone/>
                      </a:pPr>
                      <a:r>
                        <a:rPr lang="en-GB" sz="1000" u="none" cap="none" strike="noStrike"/>
                        <a:t> </a:t>
                      </a:r>
                      <a:endParaRPr sz="1100" u="none" cap="none" strike="noStrike">
                        <a:solidFill>
                          <a:srgbClr val="000000"/>
                        </a:solidFill>
                        <a:latin typeface="Arial"/>
                        <a:ea typeface="Arial"/>
                        <a:cs typeface="Arial"/>
                        <a:sym typeface="Arial"/>
                      </a:endParaRPr>
                    </a:p>
                  </a:txBody>
                  <a:tcPr marT="0" marB="0" marR="60125" marL="601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5"/>
          <p:cNvSpPr txBox="1"/>
          <p:nvPr/>
        </p:nvSpPr>
        <p:spPr>
          <a:xfrm>
            <a:off x="4122058" y="2858825"/>
            <a:ext cx="776514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2</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Become Familiar with Various Hybrid Work Models</a:t>
            </a:r>
            <a:br>
              <a:rPr b="0" i="0" lang="en-GB" sz="3600" u="none" cap="none" strike="noStrike">
                <a:solidFill>
                  <a:schemeClr val="accent5"/>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10" name="Google Shape;210;p15"/>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6"/>
          <p:cNvSpPr txBox="1"/>
          <p:nvPr/>
        </p:nvSpPr>
        <p:spPr>
          <a:xfrm>
            <a:off x="580103" y="160948"/>
            <a:ext cx="11086379" cy="54139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a:t>
            </a:r>
            <a:r>
              <a:rPr b="1" i="0" lang="en-GB" sz="2200" u="none" cap="none" strike="noStrike">
                <a:solidFill>
                  <a:schemeClr val="accent6"/>
                </a:solidFill>
                <a:latin typeface="Arial"/>
                <a:ea typeface="Arial"/>
                <a:cs typeface="Arial"/>
                <a:sym typeface="Arial"/>
              </a:rPr>
              <a:t>Topic 2.1. Introducing the Basic Hybrid Work Model</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1" lang="en-GB" sz="2800" u="none" cap="none" strike="noStrike">
                <a:solidFill>
                  <a:schemeClr val="accent5"/>
                </a:solidFill>
                <a:latin typeface="Arial"/>
                <a:ea typeface="Arial"/>
                <a:cs typeface="Arial"/>
                <a:sym typeface="Arial"/>
              </a:rPr>
              <a:t>Defining the Hybrid Work Model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accent5"/>
                </a:solidFill>
                <a:latin typeface="Arial"/>
                <a:ea typeface="Arial"/>
                <a:cs typeface="Arial"/>
                <a:sym typeface="Arial"/>
              </a:rPr>
              <a:t>“</a:t>
            </a:r>
            <a:r>
              <a:rPr b="0" i="1" lang="en-GB" sz="2800" u="none" cap="none" strike="noStrike">
                <a:solidFill>
                  <a:schemeClr val="accent5"/>
                </a:solidFill>
                <a:latin typeface="Arial"/>
                <a:ea typeface="Arial"/>
                <a:cs typeface="Arial"/>
                <a:sym typeface="Arial"/>
              </a:rPr>
              <a:t>Hybrid work model underlines the combination of remote work and physical presence in the office</a:t>
            </a:r>
            <a:r>
              <a:rPr b="0" i="0" lang="en-GB" sz="2800" u="none" cap="none" strike="noStrike">
                <a:solidFill>
                  <a:schemeClr val="accent5"/>
                </a:solidFill>
                <a:latin typeface="Arial"/>
                <a:ea typeface="Arial"/>
                <a:cs typeface="Arial"/>
                <a:sym typeface="Arial"/>
              </a:rPr>
              <a:t>” (Lenka, 2021)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(Hopkins &amp; Bardoel, 2023)</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accent5"/>
              </a:solidFill>
              <a:latin typeface="Arial"/>
              <a:ea typeface="Arial"/>
              <a:cs typeface="Arial"/>
              <a:sym typeface="Arial"/>
            </a:endParaRPr>
          </a:p>
        </p:txBody>
      </p:sp>
      <p:grpSp>
        <p:nvGrpSpPr>
          <p:cNvPr id="217" name="Google Shape;217;p16"/>
          <p:cNvGrpSpPr/>
          <p:nvPr/>
        </p:nvGrpSpPr>
        <p:grpSpPr>
          <a:xfrm>
            <a:off x="3684701" y="2817341"/>
            <a:ext cx="4040659" cy="4040659"/>
            <a:chOff x="1590917" y="0"/>
            <a:chExt cx="4040659" cy="4040659"/>
          </a:xfrm>
        </p:grpSpPr>
        <p:sp>
          <p:nvSpPr>
            <p:cNvPr id="218" name="Google Shape;218;p16"/>
            <p:cNvSpPr/>
            <p:nvPr/>
          </p:nvSpPr>
          <p:spPr>
            <a:xfrm>
              <a:off x="1590917" y="0"/>
              <a:ext cx="4040659" cy="4040659"/>
            </a:xfrm>
            <a:prstGeom prst="diamond">
              <a:avLst/>
            </a:prstGeom>
            <a:gradFill>
              <a:gsLst>
                <a:gs pos="0">
                  <a:srgbClr val="FCD0C5"/>
                </a:gs>
                <a:gs pos="100000">
                  <a:srgbClr val="FFDCCE"/>
                </a:gs>
              </a:gsLst>
              <a:lin ang="162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6"/>
            <p:cNvSpPr/>
            <p:nvPr/>
          </p:nvSpPr>
          <p:spPr>
            <a:xfrm>
              <a:off x="1974780" y="383862"/>
              <a:ext cx="1575857" cy="1575857"/>
            </a:xfrm>
            <a:prstGeom prst="roundRect">
              <a:avLst>
                <a:gd fmla="val 16667" name="adj"/>
              </a:avLst>
            </a:prstGeom>
            <a:gradFill>
              <a:gsLst>
                <a:gs pos="0">
                  <a:srgbClr val="FF6815"/>
                </a:gs>
                <a:gs pos="100000">
                  <a:srgbClr val="FFA076"/>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6"/>
            <p:cNvSpPr txBox="1"/>
            <p:nvPr/>
          </p:nvSpPr>
          <p:spPr>
            <a:xfrm>
              <a:off x="2051707" y="460789"/>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Remote only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or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95"/>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Remote First</a:t>
              </a:r>
              <a:endParaRPr b="0" i="0" sz="1400" u="none" cap="none" strike="noStrike">
                <a:solidFill>
                  <a:srgbClr val="000000"/>
                </a:solidFill>
                <a:latin typeface="Arial"/>
                <a:ea typeface="Arial"/>
                <a:cs typeface="Arial"/>
                <a:sym typeface="Arial"/>
              </a:endParaRPr>
            </a:p>
          </p:txBody>
        </p:sp>
        <p:sp>
          <p:nvSpPr>
            <p:cNvPr id="221" name="Google Shape;221;p16"/>
            <p:cNvSpPr/>
            <p:nvPr/>
          </p:nvSpPr>
          <p:spPr>
            <a:xfrm>
              <a:off x="3671856" y="383862"/>
              <a:ext cx="1575857" cy="1575857"/>
            </a:xfrm>
            <a:prstGeom prst="roundRect">
              <a:avLst>
                <a:gd fmla="val 16667" name="adj"/>
              </a:avLst>
            </a:prstGeom>
            <a:gradFill>
              <a:gsLst>
                <a:gs pos="0">
                  <a:srgbClr val="0A7718"/>
                </a:gs>
                <a:gs pos="100000">
                  <a:srgbClr val="ADD3AD"/>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6"/>
            <p:cNvSpPr txBox="1"/>
            <p:nvPr/>
          </p:nvSpPr>
          <p:spPr>
            <a:xfrm>
              <a:off x="3748783" y="460789"/>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Office First (fixed days/flexible) </a:t>
              </a:r>
              <a:endParaRPr b="0" i="0" sz="1400" u="none" cap="none" strike="noStrike">
                <a:solidFill>
                  <a:srgbClr val="000000"/>
                </a:solidFill>
                <a:latin typeface="Arial"/>
                <a:ea typeface="Arial"/>
                <a:cs typeface="Arial"/>
                <a:sym typeface="Arial"/>
              </a:endParaRPr>
            </a:p>
          </p:txBody>
        </p:sp>
        <p:sp>
          <p:nvSpPr>
            <p:cNvPr id="223" name="Google Shape;223;p16"/>
            <p:cNvSpPr/>
            <p:nvPr/>
          </p:nvSpPr>
          <p:spPr>
            <a:xfrm>
              <a:off x="1974780" y="2080939"/>
              <a:ext cx="1575857" cy="1575857"/>
            </a:xfrm>
            <a:prstGeom prst="roundRect">
              <a:avLst>
                <a:gd fmla="val 16667" name="adj"/>
              </a:avLst>
            </a:prstGeom>
            <a:gradFill>
              <a:gsLst>
                <a:gs pos="0">
                  <a:srgbClr val="00ABF3"/>
                </a:gs>
                <a:gs pos="100000">
                  <a:srgbClr val="7CDBFF"/>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6"/>
            <p:cNvSpPr txBox="1"/>
            <p:nvPr/>
          </p:nvSpPr>
          <p:spPr>
            <a:xfrm>
              <a:off x="2051707" y="2157866"/>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Fixed hybrid</a:t>
              </a:r>
              <a:endParaRPr b="0" i="0" sz="1400" u="none" cap="none" strike="noStrike">
                <a:solidFill>
                  <a:srgbClr val="000000"/>
                </a:solidFill>
                <a:latin typeface="Arial"/>
                <a:ea typeface="Arial"/>
                <a:cs typeface="Arial"/>
                <a:sym typeface="Arial"/>
              </a:endParaRPr>
            </a:p>
          </p:txBody>
        </p:sp>
        <p:sp>
          <p:nvSpPr>
            <p:cNvPr id="225" name="Google Shape;225;p16"/>
            <p:cNvSpPr/>
            <p:nvPr/>
          </p:nvSpPr>
          <p:spPr>
            <a:xfrm>
              <a:off x="3671856" y="2080939"/>
              <a:ext cx="1575857" cy="1575857"/>
            </a:xfrm>
            <a:prstGeom prst="roundRect">
              <a:avLst>
                <a:gd fmla="val 16667" name="adj"/>
              </a:avLst>
            </a:prstGeom>
            <a:gradFill>
              <a:gsLst>
                <a:gs pos="0">
                  <a:srgbClr val="B2159E"/>
                </a:gs>
                <a:gs pos="100000">
                  <a:srgbClr val="F69BE5"/>
                </a:gs>
              </a:gsLst>
              <a:lin ang="16200000" scaled="0"/>
            </a:gradFill>
            <a:ln>
              <a:noFill/>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6"/>
            <p:cNvSpPr txBox="1"/>
            <p:nvPr/>
          </p:nvSpPr>
          <p:spPr>
            <a:xfrm>
              <a:off x="3748783" y="2157866"/>
              <a:ext cx="1422003" cy="1422003"/>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GB" sz="1700" u="none" cap="none" strike="noStrike">
                  <a:solidFill>
                    <a:schemeClr val="lt1"/>
                  </a:solidFill>
                  <a:latin typeface="Arial"/>
                  <a:ea typeface="Arial"/>
                  <a:cs typeface="Arial"/>
                  <a:sym typeface="Arial"/>
                </a:rPr>
                <a:t>Full Flex Schedule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7"/>
          <p:cNvPicPr preferRelativeResize="0"/>
          <p:nvPr/>
        </p:nvPicPr>
        <p:blipFill rotWithShape="1">
          <a:blip r:embed="rId3">
            <a:alphaModFix/>
          </a:blip>
          <a:srcRect b="0" l="0" r="0" t="0"/>
          <a:stretch/>
        </p:blipFill>
        <p:spPr>
          <a:xfrm>
            <a:off x="2237678" y="1276814"/>
            <a:ext cx="7716644" cy="4304371"/>
          </a:xfrm>
          <a:prstGeom prst="rect">
            <a:avLst/>
          </a:prstGeom>
          <a:noFill/>
          <a:ln>
            <a:noFill/>
          </a:ln>
        </p:spPr>
      </p:pic>
      <p:sp>
        <p:nvSpPr>
          <p:cNvPr id="232" name="Google Shape;232;p17"/>
          <p:cNvSpPr txBox="1"/>
          <p:nvPr/>
        </p:nvSpPr>
        <p:spPr>
          <a:xfrm>
            <a:off x="2175932" y="6028267"/>
            <a:ext cx="925406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Times"/>
                <a:ea typeface="Times"/>
                <a:cs typeface="Times"/>
                <a:sym typeface="Times"/>
              </a:rPr>
              <a:t>Fig. 2 </a:t>
            </a:r>
            <a:r>
              <a:rPr b="0" i="0" lang="en-GB" sz="1800" u="none" cap="none" strike="noStrike">
                <a:solidFill>
                  <a:srgbClr val="000000"/>
                </a:solidFill>
                <a:latin typeface="Times"/>
                <a:ea typeface="Times"/>
                <a:cs typeface="Times"/>
                <a:sym typeface="Times"/>
              </a:rPr>
              <a:t>Types of physically mobile employees (Vartiainen &amp; Andriessen, 2006, p. 272)</a:t>
            </a:r>
            <a:endParaRPr b="0" i="0" sz="1400" u="none" cap="none" strike="noStrike">
              <a:solidFill>
                <a:srgbClr val="000000"/>
              </a:solidFill>
              <a:latin typeface="Arial"/>
              <a:ea typeface="Arial"/>
              <a:cs typeface="Arial"/>
              <a:sym typeface="Arial"/>
            </a:endParaRPr>
          </a:p>
        </p:txBody>
      </p:sp>
      <p:sp>
        <p:nvSpPr>
          <p:cNvPr id="233" name="Google Shape;233;p17"/>
          <p:cNvSpPr txBox="1"/>
          <p:nvPr/>
        </p:nvSpPr>
        <p:spPr>
          <a:xfrm>
            <a:off x="3843867" y="491067"/>
            <a:ext cx="503766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accent1"/>
                </a:solidFill>
                <a:latin typeface="Times"/>
                <a:ea typeface="Times"/>
                <a:cs typeface="Times"/>
                <a:sym typeface="Times"/>
              </a:rPr>
              <a:t>A Garden of Individual Mobility</a:t>
            </a:r>
            <a:endParaRPr b="0" i="0" sz="2400" u="none" cap="none" strike="noStrike">
              <a:solidFill>
                <a:schemeClr val="accent1"/>
              </a:solidFill>
              <a:latin typeface="Arial"/>
              <a:ea typeface="Arial"/>
              <a:cs typeface="Arial"/>
              <a:sym typeface="Arial"/>
            </a:endParaRPr>
          </a:p>
        </p:txBody>
      </p:sp>
      <p:sp>
        <p:nvSpPr>
          <p:cNvPr id="234" name="Google Shape;234;p17"/>
          <p:cNvSpPr txBox="1"/>
          <p:nvPr/>
        </p:nvSpPr>
        <p:spPr>
          <a:xfrm>
            <a:off x="1179872" y="166985"/>
            <a:ext cx="609600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accent6"/>
                </a:solidFill>
                <a:latin typeface="Arial"/>
                <a:ea typeface="Arial"/>
                <a:cs typeface="Arial"/>
                <a:sym typeface="Arial"/>
              </a:rPr>
              <a:t>Topic 2.1. Defining Hybrid Work </a:t>
            </a:r>
            <a:endParaRPr b="1" i="0" sz="2200" u="none" cap="none" strike="noStrike">
              <a:solidFill>
                <a:schemeClr val="accent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8"/>
          <p:cNvSpPr txBox="1"/>
          <p:nvPr>
            <p:ph idx="3" type="body"/>
          </p:nvPr>
        </p:nvSpPr>
        <p:spPr>
          <a:xfrm>
            <a:off x="1506356" y="372807"/>
            <a:ext cx="11944351" cy="550862"/>
          </a:xfrm>
          <a:prstGeom prst="rect">
            <a:avLst/>
          </a:prstGeom>
          <a:noFill/>
          <a:ln>
            <a:noFill/>
          </a:ln>
        </p:spPr>
        <p:txBody>
          <a:bodyPr anchorCtr="0" anchor="ctr" bIns="45700" lIns="91425" spcFirstLastPara="1" rIns="91425" wrap="square" tIns="45700">
            <a:normAutofit/>
          </a:bodyPr>
          <a:lstStyle/>
          <a:p>
            <a:pPr indent="0" lvl="0" marL="76200" rtl="0" algn="l">
              <a:lnSpc>
                <a:spcPct val="90000"/>
              </a:lnSpc>
              <a:spcBef>
                <a:spcPts val="1000"/>
              </a:spcBef>
              <a:spcAft>
                <a:spcPts val="0"/>
              </a:spcAft>
              <a:buSzPts val="2400"/>
              <a:buNone/>
            </a:pPr>
            <a:r>
              <a:rPr i="0" lang="en-GB" sz="1800" u="none" strike="noStrike">
                <a:latin typeface="Times"/>
                <a:ea typeface="Times"/>
                <a:cs typeface="Times"/>
                <a:sym typeface="Times"/>
              </a:rPr>
              <a:t>Topic 2.1.Types of workspaces in mobile multilocational work</a:t>
            </a:r>
            <a:endParaRPr/>
          </a:p>
        </p:txBody>
      </p:sp>
      <p:pic>
        <p:nvPicPr>
          <p:cNvPr id="241" name="Google Shape;241;p18"/>
          <p:cNvPicPr preferRelativeResize="0"/>
          <p:nvPr/>
        </p:nvPicPr>
        <p:blipFill rotWithShape="1">
          <a:blip r:embed="rId3">
            <a:alphaModFix/>
          </a:blip>
          <a:srcRect b="0" l="0" r="0" t="0"/>
          <a:stretch/>
        </p:blipFill>
        <p:spPr>
          <a:xfrm>
            <a:off x="644894" y="1247878"/>
            <a:ext cx="10732168" cy="4928839"/>
          </a:xfrm>
          <a:prstGeom prst="rect">
            <a:avLst/>
          </a:prstGeom>
          <a:noFill/>
          <a:ln>
            <a:noFill/>
          </a:ln>
        </p:spPr>
      </p:pic>
      <p:sp>
        <p:nvSpPr>
          <p:cNvPr id="242" name="Google Shape;242;p18"/>
          <p:cNvSpPr txBox="1"/>
          <p:nvPr/>
        </p:nvSpPr>
        <p:spPr>
          <a:xfrm>
            <a:off x="5370787" y="6176717"/>
            <a:ext cx="56650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Times"/>
                <a:ea typeface="Times"/>
                <a:cs typeface="Times"/>
                <a:sym typeface="Times"/>
              </a:rPr>
              <a:t>(Vartiainen et al., </a:t>
            </a:r>
            <a:r>
              <a:rPr b="0" i="0" lang="en-GB" sz="1800" u="none" cap="none" strike="noStrike">
                <a:solidFill>
                  <a:srgbClr val="0000FB"/>
                </a:solidFill>
                <a:latin typeface="Times"/>
                <a:ea typeface="Times"/>
                <a:cs typeface="Times"/>
                <a:sym typeface="Times"/>
              </a:rPr>
              <a:t>2007</a:t>
            </a:r>
            <a:r>
              <a:rPr b="0" i="0" lang="en-GB" sz="1800" u="none" cap="none" strike="noStrike">
                <a:solidFill>
                  <a:srgbClr val="000000"/>
                </a:solidFill>
                <a:latin typeface="Times"/>
                <a:ea typeface="Times"/>
                <a:cs typeface="Times"/>
                <a:sym typeface="Times"/>
              </a:rPr>
              <a:t>, p. 31)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ph idx="2" type="body"/>
          </p:nvPr>
        </p:nvSpPr>
        <p:spPr>
          <a:xfrm>
            <a:off x="6372225" y="1220089"/>
            <a:ext cx="50657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249" name="Google Shape;249;p20"/>
          <p:cNvSpPr txBox="1"/>
          <p:nvPr>
            <p:ph type="title"/>
          </p:nvPr>
        </p:nvSpPr>
        <p:spPr>
          <a:xfrm>
            <a:off x="1567543" y="324238"/>
            <a:ext cx="10474778" cy="71587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6"/>
              </a:buClr>
              <a:buSzPts val="2400"/>
              <a:buFont typeface="Arial"/>
              <a:buNone/>
            </a:pPr>
            <a:r>
              <a:rPr b="1" lang="en-GB" sz="2400">
                <a:solidFill>
                  <a:schemeClr val="accent6"/>
                </a:solidFill>
              </a:rPr>
              <a:t>Activity #2: Identifying the hybrid work model</a:t>
            </a:r>
            <a:endParaRPr sz="3600">
              <a:solidFill>
                <a:schemeClr val="accent5"/>
              </a:solidFill>
            </a:endParaRPr>
          </a:p>
        </p:txBody>
      </p:sp>
      <p:pic>
        <p:nvPicPr>
          <p:cNvPr descr="Inteligência Artificial com preenchimento sólido" id="250" name="Google Shape;250;p20"/>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251" name="Google Shape;251;p20"/>
          <p:cNvSpPr txBox="1"/>
          <p:nvPr/>
        </p:nvSpPr>
        <p:spPr>
          <a:xfrm>
            <a:off x="6543675" y="2724085"/>
            <a:ext cx="4605587" cy="277097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Identify the hybrid work model of  an organization</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Distinguish the key factors defining the hybrid work model</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Differentiate the various physically mobile employees</a:t>
            </a:r>
            <a:endParaRPr b="0" i="0" sz="1400" u="none" cap="none" strike="noStrike">
              <a:solidFill>
                <a:srgbClr val="000000"/>
              </a:solidFill>
              <a:latin typeface="Arial"/>
              <a:ea typeface="Arial"/>
              <a:cs typeface="Arial"/>
              <a:sym typeface="Arial"/>
            </a:endParaRPr>
          </a:p>
        </p:txBody>
      </p:sp>
      <p:sp>
        <p:nvSpPr>
          <p:cNvPr id="252" name="Google Shape;252;p20"/>
          <p:cNvSpPr txBox="1"/>
          <p:nvPr>
            <p:ph idx="1" type="body"/>
          </p:nvPr>
        </p:nvSpPr>
        <p:spPr>
          <a:xfrm>
            <a:off x="149679" y="2019180"/>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recogni</a:t>
            </a:r>
            <a:r>
              <a:rPr b="1" i="1" lang="en-GB">
                <a:solidFill>
                  <a:srgbClr val="868E93"/>
                </a:solidFill>
                <a:latin typeface="Open Sans Light"/>
                <a:ea typeface="Open Sans Light"/>
                <a:cs typeface="Open Sans Light"/>
                <a:sym typeface="Open Sans Light"/>
              </a:rPr>
              <a:t>ze the different hybrid work models by analysing three specific case studies of organizations</a:t>
            </a:r>
            <a:endParaRPr/>
          </a:p>
        </p:txBody>
      </p:sp>
      <p:pic>
        <p:nvPicPr>
          <p:cNvPr id="253" name="Google Shape;253;p20"/>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254" name="Google Shape;254;p20"/>
          <p:cNvSpPr txBox="1"/>
          <p:nvPr/>
        </p:nvSpPr>
        <p:spPr>
          <a:xfrm>
            <a:off x="7676129" y="1815823"/>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txBox="1"/>
          <p:nvPr/>
        </p:nvSpPr>
        <p:spPr>
          <a:xfrm>
            <a:off x="738553" y="1841145"/>
            <a:ext cx="10714894" cy="452431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In April 2023, </a:t>
            </a:r>
            <a:r>
              <a:rPr b="1" i="0" lang="en-GB" sz="1800" u="none" cap="none" strike="noStrike">
                <a:solidFill>
                  <a:srgbClr val="000000"/>
                </a:solidFill>
                <a:latin typeface="Arial"/>
                <a:ea typeface="Arial"/>
                <a:cs typeface="Arial"/>
                <a:sym typeface="Arial"/>
              </a:rPr>
              <a:t>Google</a:t>
            </a:r>
            <a:r>
              <a:rPr b="0" i="0" lang="en-GB" sz="1800" u="none" cap="none" strike="noStrike">
                <a:solidFill>
                  <a:srgbClr val="000000"/>
                </a:solidFill>
                <a:latin typeface="Arial"/>
                <a:ea typeface="Arial"/>
                <a:cs typeface="Arial"/>
                <a:sym typeface="Arial"/>
              </a:rPr>
              <a:t> implemented a hybrid work model that blends in-office and remote work to provide employees with flexibility while preserving collaboration and connection. Most employees follow a schedule of three days in the office and two days working remotely, wherever they feel most productive.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To support this model, Google introduced initiatives like "work-from-anywhere" weeks, designated "focus time," and "reset days" to enhance employee flexibility and well-being. These efforts aim to empower employees while maintaining a strong company culture.Google's hybrid approach reflects a broader trend in the tech industry, where companies strive to balance employee preferences with organizational goals.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Students are invited to analyze the impact of such models on employee satisfaction, productivity, and team dynamics in a rapidly evolving workplace landscape.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rgbClr val="3A7D22"/>
                </a:solidFill>
                <a:latin typeface="Arial"/>
                <a:ea typeface="Arial"/>
                <a:cs typeface="Arial"/>
                <a:sym typeface="Arial"/>
              </a:rPr>
              <a:t>Topics for class reflection</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Define the above hybrid model</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What is the impact of this model on employee satisfaction and productivity?</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How suitable is this model for your organization?</a:t>
            </a:r>
            <a:endParaRPr b="0" i="0" sz="1400" u="none" cap="none" strike="noStrike">
              <a:solidFill>
                <a:srgbClr val="000000"/>
              </a:solidFill>
              <a:latin typeface="Arial"/>
              <a:ea typeface="Arial"/>
              <a:cs typeface="Arial"/>
              <a:sym typeface="Arial"/>
            </a:endParaRPr>
          </a:p>
        </p:txBody>
      </p:sp>
      <p:sp>
        <p:nvSpPr>
          <p:cNvPr id="261" name="Google Shape;261;p39"/>
          <p:cNvSpPr txBox="1"/>
          <p:nvPr/>
        </p:nvSpPr>
        <p:spPr>
          <a:xfrm>
            <a:off x="1595707" y="387799"/>
            <a:ext cx="9593942"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Case Study #1:  Identify the Hybrid Model</a:t>
            </a:r>
            <a:endParaRPr b="0" i="0" sz="1400" u="none" cap="none" strike="noStrike">
              <a:solidFill>
                <a:srgbClr val="000000"/>
              </a:solidFill>
              <a:latin typeface="Arial"/>
              <a:ea typeface="Arial"/>
              <a:cs typeface="Arial"/>
              <a:sym typeface="Arial"/>
            </a:endParaRPr>
          </a:p>
        </p:txBody>
      </p:sp>
      <p:sp>
        <p:nvSpPr>
          <p:cNvPr id="262" name="Google Shape;262;p39"/>
          <p:cNvSpPr txBox="1"/>
          <p:nvPr/>
        </p:nvSpPr>
        <p:spPr>
          <a:xfrm>
            <a:off x="6981705" y="5990070"/>
            <a:ext cx="3193535" cy="480131"/>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000000"/>
              </a:buClr>
              <a:buSzPts val="1400"/>
              <a:buFont typeface="Arial"/>
              <a:buNone/>
            </a:pPr>
            <a:r>
              <a:rPr b="0" i="0" lang="en-GB" sz="1400" u="sng" cap="none" strike="noStrike">
                <a:solidFill>
                  <a:schemeClr val="accent5"/>
                </a:solidFill>
                <a:latin typeface="Arial"/>
                <a:ea typeface="Arial"/>
                <a:cs typeface="Arial"/>
                <a:sym typeface="Arial"/>
                <a:hlinkClick r:id="rId3">
                  <a:extLst>
                    <a:ext uri="{A12FA001-AC4F-418D-AE19-62706E023703}">
                      <ahyp:hlinkClr val="tx"/>
                    </a:ext>
                  </a:extLst>
                </a:hlinkClick>
              </a:rPr>
              <a:t>Source</a:t>
            </a:r>
            <a:r>
              <a:rPr b="0" i="0" lang="en-GB" sz="1400" u="none" cap="none" strike="noStrike">
                <a:solidFill>
                  <a:schemeClr val="accent5"/>
                </a:solidFill>
                <a:latin typeface="Arial"/>
                <a:ea typeface="Arial"/>
                <a:cs typeface="Arial"/>
                <a:sym typeface="Arial"/>
              </a:rPr>
              <a:t> for the Case Study </a:t>
            </a:r>
            <a:endParaRPr b="1" i="1" sz="1400" u="none" cap="none" strike="noStrike">
              <a:solidFill>
                <a:srgbClr val="000000"/>
              </a:solidFill>
              <a:latin typeface="Times New Roman"/>
              <a:ea typeface="Times New Roman"/>
              <a:cs typeface="Times New Roman"/>
              <a:sym typeface="Times New Roman"/>
            </a:endParaRPr>
          </a:p>
          <a:p>
            <a:pPr indent="0" lvl="0" marL="0" marR="0" rtl="0" algn="r">
              <a:lnSpc>
                <a:spcPct val="9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pic>
        <p:nvPicPr>
          <p:cNvPr descr="Ampulheta 90% com preenchimento sólido" id="263" name="Google Shape;263;p39"/>
          <p:cNvPicPr preferRelativeResize="0"/>
          <p:nvPr/>
        </p:nvPicPr>
        <p:blipFill rotWithShape="1">
          <a:blip r:embed="rId4">
            <a:alphaModFix/>
          </a:blip>
          <a:srcRect b="0" l="0" r="0" t="0"/>
          <a:stretch/>
        </p:blipFill>
        <p:spPr>
          <a:xfrm>
            <a:off x="10285270" y="4393021"/>
            <a:ext cx="1808760" cy="1808760"/>
          </a:xfrm>
          <a:prstGeom prst="rect">
            <a:avLst/>
          </a:prstGeom>
          <a:noFill/>
          <a:ln>
            <a:noFill/>
          </a:ln>
        </p:spPr>
      </p:pic>
      <p:sp>
        <p:nvSpPr>
          <p:cNvPr id="264" name="Google Shape;264;p39"/>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rect b="b" l="l" r="r" t="t"/>
            <a:pathLst>
              <a:path extrusionOk="0" h="4754880" w="12192000">
                <a:moveTo>
                  <a:pt x="0" y="0"/>
                </a:moveTo>
                <a:lnTo>
                  <a:pt x="12192000" y="0"/>
                </a:lnTo>
                <a:lnTo>
                  <a:pt x="12192000" y="4754880"/>
                </a:lnTo>
                <a:lnTo>
                  <a:pt x="0" y="4754880"/>
                </a:lnTo>
                <a:close/>
              </a:path>
            </a:pathLst>
          </a:cu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Arial"/>
              <a:buNone/>
            </a:pPr>
            <a:r>
              <a:t/>
            </a:r>
            <a:endParaRPr b="1" i="0" sz="4400" u="none" cap="none" strike="noStrike">
              <a:solidFill>
                <a:schemeClr val="dk1"/>
              </a:solidFill>
              <a:latin typeface="Arial"/>
              <a:ea typeface="Arial"/>
              <a:cs typeface="Arial"/>
              <a:sym typeface="Arial"/>
            </a:endParaRPr>
          </a:p>
        </p:txBody>
      </p:sp>
      <p:sp>
        <p:nvSpPr>
          <p:cNvPr id="116" name="Google Shape;116;p2"/>
          <p:cNvSpPr txBox="1"/>
          <p:nvPr/>
        </p:nvSpPr>
        <p:spPr>
          <a:xfrm>
            <a:off x="1493906" y="315638"/>
            <a:ext cx="626084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Module aim and outline</a:t>
            </a:r>
            <a:endParaRPr b="0" i="0" sz="3600" u="none" cap="none" strike="noStrike">
              <a:solidFill>
                <a:schemeClr val="accent5"/>
              </a:solidFill>
              <a:latin typeface="Arial"/>
              <a:ea typeface="Arial"/>
              <a:cs typeface="Arial"/>
              <a:sym typeface="Arial"/>
            </a:endParaRPr>
          </a:p>
        </p:txBody>
      </p:sp>
      <p:sp>
        <p:nvSpPr>
          <p:cNvPr id="117" name="Google Shape;117;p2"/>
          <p:cNvSpPr txBox="1"/>
          <p:nvPr/>
        </p:nvSpPr>
        <p:spPr>
          <a:xfrm>
            <a:off x="534207" y="1236338"/>
            <a:ext cx="9453855" cy="229465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Clr>
                <a:srgbClr val="000000"/>
              </a:buClr>
              <a:buSzPts val="1800"/>
              <a:buFont typeface="Arial"/>
              <a:buNone/>
            </a:pPr>
            <a:r>
              <a:rPr b="0" i="0" lang="en-GB" sz="1800" u="none" cap="none" strike="noStrike">
                <a:solidFill>
                  <a:srgbClr val="636A6F"/>
                </a:solidFill>
                <a:latin typeface="Arial"/>
                <a:ea typeface="Arial"/>
                <a:cs typeface="Arial"/>
                <a:sym typeface="Arial"/>
              </a:rPr>
              <a:t>Module 1 aims to welcome the trainees to the training event and introduce them to the relevant terminology, explaining the key variations and characteristics of the flexible workspace and hybrid workplace emphasizing the importance of flexibility. Also, the raise of understanding of the pros and challenges of the hybrid workplace and presents the various hybrid work models and office layouts in a hybrid workplace which are essential for efficient hybrid work arrangements. </a:t>
            </a:r>
            <a:endParaRPr b="0" i="0" sz="1800" u="none" cap="none" strike="noStrike">
              <a:solidFill>
                <a:srgbClr val="636A6F"/>
              </a:solidFill>
              <a:latin typeface="Arial"/>
              <a:ea typeface="Arial"/>
              <a:cs typeface="Arial"/>
              <a:sym typeface="Arial"/>
            </a:endParaRPr>
          </a:p>
          <a:p>
            <a:pPr indent="-50800" lvl="0" marL="228600" marR="0" rtl="0" algn="l">
              <a:lnSpc>
                <a:spcPct val="150000"/>
              </a:lnSpc>
              <a:spcBef>
                <a:spcPts val="1000"/>
              </a:spcBef>
              <a:spcAft>
                <a:spcPts val="0"/>
              </a:spcAft>
              <a:buClr>
                <a:schemeClr val="dk1"/>
              </a:buClr>
              <a:buSzPts val="2800"/>
              <a:buFont typeface="Arial"/>
              <a:buNone/>
            </a:pPr>
            <a:r>
              <a:t/>
            </a:r>
            <a:endParaRPr b="0" i="0" sz="28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800"/>
              <a:buFont typeface="Arial"/>
              <a:buNone/>
            </a:pPr>
            <a:r>
              <a:t/>
            </a:r>
            <a:endParaRPr b="0" i="0" sz="2800" u="none" cap="none" strike="noStrike">
              <a:solidFill>
                <a:srgbClr val="636A6F"/>
              </a:solidFill>
              <a:latin typeface="Arial"/>
              <a:ea typeface="Arial"/>
              <a:cs typeface="Arial"/>
              <a:sym typeface="Arial"/>
            </a:endParaRPr>
          </a:p>
          <a:p>
            <a:pPr indent="0" lvl="0" marL="0" marR="0" rtl="0" algn="l">
              <a:lnSpc>
                <a:spcPct val="150000"/>
              </a:lnSpc>
              <a:spcBef>
                <a:spcPts val="1000"/>
              </a:spcBef>
              <a:spcAft>
                <a:spcPts val="0"/>
              </a:spcAft>
              <a:buClr>
                <a:schemeClr val="dk1"/>
              </a:buClr>
              <a:buSzPts val="2400"/>
              <a:buFont typeface="Arial"/>
              <a:buNone/>
            </a:pPr>
            <a:r>
              <a:t/>
            </a:r>
            <a:endParaRPr b="0" i="0" sz="2400" u="none" cap="none" strike="noStrike">
              <a:solidFill>
                <a:srgbClr val="636A6F"/>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118" name="Google Shape;118;p2"/>
          <p:cNvSpPr txBox="1"/>
          <p:nvPr/>
        </p:nvSpPr>
        <p:spPr>
          <a:xfrm>
            <a:off x="534207" y="3992117"/>
            <a:ext cx="7730068" cy="216978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This module is divided into the following topics: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Trainees Welcome with Ice-Breaking Activity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Topic 1 Defining Hybrid Work, also Pros and Cons</a:t>
            </a:r>
            <a:endParaRPr b="1" i="0" sz="1800" u="none" cap="none" strike="noStrike">
              <a:solidFill>
                <a:schemeClr val="accent5"/>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Topic 2 Become Familiar with Various Hybrid Work Model</a:t>
            </a:r>
            <a:endParaRPr b="1" i="0" sz="1800" u="none" cap="none" strike="noStrike">
              <a:solidFill>
                <a:schemeClr val="accent5"/>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GB" sz="1800" u="none" cap="none" strike="noStrike">
                <a:solidFill>
                  <a:schemeClr val="accent5"/>
                </a:solidFill>
                <a:latin typeface="Arial"/>
                <a:ea typeface="Arial"/>
                <a:cs typeface="Arial"/>
                <a:sym typeface="Arial"/>
              </a:rPr>
              <a:t>Topic 3</a:t>
            </a:r>
            <a:r>
              <a:rPr b="0" i="0" lang="en-GB" sz="1800" u="none" cap="none" strike="noStrike">
                <a:solidFill>
                  <a:schemeClr val="accent5"/>
                </a:solidFill>
                <a:latin typeface="Arial"/>
                <a:ea typeface="Arial"/>
                <a:cs typeface="Arial"/>
                <a:sym typeface="Arial"/>
              </a:rPr>
              <a:t> </a:t>
            </a:r>
            <a:r>
              <a:rPr b="1" i="0" lang="en-GB" sz="1800" u="none" cap="none" strike="noStrike">
                <a:solidFill>
                  <a:schemeClr val="accent5"/>
                </a:solidFill>
                <a:latin typeface="Arial"/>
                <a:ea typeface="Arial"/>
                <a:cs typeface="Arial"/>
                <a:sym typeface="Arial"/>
              </a:rPr>
              <a:t>Unlocking Flexibility in the Hybrid Workplace</a:t>
            </a:r>
            <a:endParaRPr b="1" i="0" sz="18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nvSpPr>
        <p:spPr>
          <a:xfrm>
            <a:off x="705995" y="1321284"/>
            <a:ext cx="9579300" cy="3694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Starting from October 2020, </a:t>
            </a:r>
            <a:r>
              <a:rPr b="1" i="0" lang="en-GB" sz="1800" u="none" cap="none" strike="noStrike">
                <a:solidFill>
                  <a:srgbClr val="000000"/>
                </a:solidFill>
                <a:latin typeface="Arial"/>
                <a:ea typeface="Arial"/>
                <a:cs typeface="Arial"/>
                <a:sym typeface="Arial"/>
              </a:rPr>
              <a:t>Microsoft’s</a:t>
            </a:r>
            <a:r>
              <a:rPr b="0" i="0" lang="en-GB" sz="1800" u="none" cap="none" strike="noStrike">
                <a:solidFill>
                  <a:srgbClr val="000000"/>
                </a:solidFill>
                <a:latin typeface="Arial"/>
                <a:ea typeface="Arial"/>
                <a:cs typeface="Arial"/>
                <a:sym typeface="Arial"/>
              </a:rPr>
              <a:t> Hybrid work model consists of more of 50% employees working remote and of less time in office. The permission from management is not required. If one employee wants to work 60% remote and </a:t>
            </a:r>
            <a:r>
              <a:rPr lang="en-GB" sz="1800"/>
              <a:t>4</a:t>
            </a:r>
            <a:r>
              <a:rPr b="0" i="0" lang="en-GB" sz="1800" u="none" cap="none" strike="noStrike">
                <a:solidFill>
                  <a:srgbClr val="000000"/>
                </a:solidFill>
                <a:latin typeface="Arial"/>
                <a:ea typeface="Arial"/>
                <a:cs typeface="Arial"/>
                <a:sym typeface="Arial"/>
              </a:rPr>
              <a:t>0% in office, then permission from management is necessary. Those employees who permanently want to work remotely they must take permission from the management. These employees won’t have dedicated place to sit when they would come to office when there would be a requirement, but some place would be given to them. Microsoft has also decided to take care of the financial aspect of employee’s remote work expenditure.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1" i="0" lang="en-GB" sz="1800" u="none" cap="none" strike="noStrike">
                <a:solidFill>
                  <a:srgbClr val="3A7D22"/>
                </a:solidFill>
                <a:latin typeface="Arial"/>
                <a:ea typeface="Arial"/>
                <a:cs typeface="Arial"/>
                <a:sym typeface="Arial"/>
              </a:rPr>
              <a:t>Topics for class reflection</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Define the above hybrid model</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What is the impact of this model on employee satisfaction and productivity?</a:t>
            </a:r>
            <a:endParaRPr b="0" i="0" sz="1400" u="none" cap="none" strike="noStrike">
              <a:solidFill>
                <a:srgbClr val="000000"/>
              </a:solidFill>
              <a:latin typeface="Arial"/>
              <a:ea typeface="Arial"/>
              <a:cs typeface="Arial"/>
              <a:sym typeface="Arial"/>
            </a:endParaRPr>
          </a:p>
          <a:p>
            <a:pPr indent="-285750" lvl="2" marL="285750" marR="0" rtl="0" algn="just">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How suitable is this model for your organization?</a:t>
            </a:r>
            <a:endParaRPr b="0" i="0" sz="1400" u="none" cap="none" strike="noStrike">
              <a:solidFill>
                <a:srgbClr val="000000"/>
              </a:solidFill>
              <a:latin typeface="Arial"/>
              <a:ea typeface="Arial"/>
              <a:cs typeface="Arial"/>
              <a:sym typeface="Arial"/>
            </a:endParaRPr>
          </a:p>
        </p:txBody>
      </p:sp>
      <p:sp>
        <p:nvSpPr>
          <p:cNvPr id="271" name="Google Shape;271;p40"/>
          <p:cNvSpPr txBox="1"/>
          <p:nvPr/>
        </p:nvSpPr>
        <p:spPr>
          <a:xfrm>
            <a:off x="1500457" y="388453"/>
            <a:ext cx="9593942"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Case Study #2:  Identify the Hybrid Model</a:t>
            </a:r>
            <a:endParaRPr b="0" i="0" sz="1400" u="none" cap="none" strike="noStrike">
              <a:solidFill>
                <a:srgbClr val="000000"/>
              </a:solidFill>
              <a:latin typeface="Arial"/>
              <a:ea typeface="Arial"/>
              <a:cs typeface="Arial"/>
              <a:sym typeface="Arial"/>
            </a:endParaRPr>
          </a:p>
        </p:txBody>
      </p:sp>
      <p:pic>
        <p:nvPicPr>
          <p:cNvPr descr="Ampulheta 90% com preenchimento sólido" id="272" name="Google Shape;272;p40"/>
          <p:cNvPicPr preferRelativeResize="0"/>
          <p:nvPr/>
        </p:nvPicPr>
        <p:blipFill rotWithShape="1">
          <a:blip r:embed="rId3">
            <a:alphaModFix/>
          </a:blip>
          <a:srcRect b="0" l="0" r="0" t="0"/>
          <a:stretch/>
        </p:blipFill>
        <p:spPr>
          <a:xfrm>
            <a:off x="10285270" y="4393021"/>
            <a:ext cx="1808760" cy="1808760"/>
          </a:xfrm>
          <a:prstGeom prst="rect">
            <a:avLst/>
          </a:prstGeom>
          <a:noFill/>
          <a:ln>
            <a:noFill/>
          </a:ln>
        </p:spPr>
      </p:pic>
      <p:sp>
        <p:nvSpPr>
          <p:cNvPr id="273" name="Google Shape;273;p40"/>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274" name="Google Shape;274;p40"/>
          <p:cNvSpPr txBox="1"/>
          <p:nvPr/>
        </p:nvSpPr>
        <p:spPr>
          <a:xfrm>
            <a:off x="7091735" y="6021554"/>
            <a:ext cx="3193535" cy="480131"/>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000000"/>
              </a:buClr>
              <a:buSzPts val="1400"/>
              <a:buFont typeface="Arial"/>
              <a:buNone/>
            </a:pPr>
            <a:r>
              <a:rPr b="0" i="0" lang="en-GB" sz="1400" u="sng" cap="none" strike="noStrike">
                <a:solidFill>
                  <a:schemeClr val="accent5"/>
                </a:solidFill>
                <a:latin typeface="Arial"/>
                <a:ea typeface="Arial"/>
                <a:cs typeface="Arial"/>
                <a:sym typeface="Arial"/>
                <a:hlinkClick r:id="rId4">
                  <a:extLst>
                    <a:ext uri="{A12FA001-AC4F-418D-AE19-62706E023703}">
                      <ahyp:hlinkClr val="tx"/>
                    </a:ext>
                  </a:extLst>
                </a:hlinkClick>
              </a:rPr>
              <a:t>Source</a:t>
            </a:r>
            <a:r>
              <a:rPr b="0" i="0" lang="en-GB" sz="1400" u="none" cap="none" strike="noStrike">
                <a:solidFill>
                  <a:schemeClr val="accent5"/>
                </a:solidFill>
                <a:latin typeface="Arial"/>
                <a:ea typeface="Arial"/>
                <a:cs typeface="Arial"/>
                <a:sym typeface="Arial"/>
              </a:rPr>
              <a:t> for the Case Study </a:t>
            </a:r>
            <a:endParaRPr b="1" i="1" sz="1400" u="none" cap="none" strike="noStrike">
              <a:solidFill>
                <a:srgbClr val="000000"/>
              </a:solidFill>
              <a:latin typeface="Times New Roman"/>
              <a:ea typeface="Times New Roman"/>
              <a:cs typeface="Times New Roman"/>
              <a:sym typeface="Times New Roman"/>
            </a:endParaRPr>
          </a:p>
          <a:p>
            <a:pPr indent="0" lvl="0" marL="0" marR="0" rtl="0" algn="r">
              <a:lnSpc>
                <a:spcPct val="9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nvSpPr>
        <p:spPr>
          <a:xfrm>
            <a:off x="801245" y="2045184"/>
            <a:ext cx="9149443" cy="2257798"/>
          </a:xfrm>
          <a:prstGeom prst="rect">
            <a:avLst/>
          </a:prstGeom>
          <a:noFill/>
          <a:ln>
            <a:noFill/>
          </a:ln>
        </p:spPr>
        <p:txBody>
          <a:bodyPr anchorCtr="0" anchor="t" bIns="45700" lIns="91425" spcFirstLastPara="1" rIns="91425" wrap="square" tIns="45700">
            <a:spAutoFit/>
          </a:bodyPr>
          <a:lstStyle/>
          <a:p>
            <a:pPr indent="0" lvl="1" marL="0" marR="0" rtl="0" algn="l">
              <a:lnSpc>
                <a:spcPct val="107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Visit  the following link for more case studies on various hybrid models</a:t>
            </a:r>
            <a:endParaRPr b="0" i="0" sz="1400" u="none" cap="none" strike="noStrike">
              <a:solidFill>
                <a:srgbClr val="000000"/>
              </a:solidFill>
              <a:latin typeface="Arial"/>
              <a:ea typeface="Arial"/>
              <a:cs typeface="Arial"/>
              <a:sym typeface="Arial"/>
            </a:endParaRPr>
          </a:p>
          <a:p>
            <a:pPr indent="0" lvl="1" marL="96838" marR="0" rtl="0" algn="l">
              <a:lnSpc>
                <a:spcPct val="107000"/>
              </a:lnSpc>
              <a:spcBef>
                <a:spcPts val="8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2400"/>
              <a:buFont typeface="Arial"/>
              <a:buNone/>
            </a:pPr>
            <a:r>
              <a:rPr b="0" i="0" lang="en-GB" sz="2400" u="sng" cap="none" strike="noStrike">
                <a:solidFill>
                  <a:srgbClr val="0563C1"/>
                </a:solidFill>
                <a:latin typeface="Calibri"/>
                <a:ea typeface="Calibri"/>
                <a:cs typeface="Calibri"/>
                <a:sym typeface="Calibri"/>
                <a:hlinkClick r:id="rId3">
                  <a:extLst>
                    <a:ext uri="{A12FA001-AC4F-418D-AE19-62706E023703}">
                      <ahyp:hlinkClr val="tx"/>
                    </a:ext>
                  </a:extLst>
                </a:hlinkClick>
              </a:rPr>
              <a:t>10 Hybrid Companies Examples with Working Models in 2025</a:t>
            </a:r>
            <a:endParaRPr b="0" i="0" sz="2400" u="none" cap="none" strike="noStrike">
              <a:solidFill>
                <a:srgbClr val="000000"/>
              </a:solidFill>
              <a:latin typeface="Calibri"/>
              <a:ea typeface="Calibri"/>
              <a:cs typeface="Calibri"/>
              <a:sym typeface="Calibri"/>
            </a:endParaRPr>
          </a:p>
          <a:p>
            <a:pPr indent="0" lvl="0" marL="0" marR="0" rtl="0" algn="just">
              <a:lnSpc>
                <a:spcPct val="100000"/>
              </a:lnSpc>
              <a:spcBef>
                <a:spcPts val="8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1" name="Google Shape;281;p41"/>
          <p:cNvSpPr txBox="1"/>
          <p:nvPr/>
        </p:nvSpPr>
        <p:spPr>
          <a:xfrm>
            <a:off x="1595707" y="427621"/>
            <a:ext cx="9593942"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Activity #2: Identifying the hybrid work model</a:t>
            </a:r>
            <a:endParaRPr b="1" i="0" sz="3200" u="none" cap="none" strike="noStrike">
              <a:solidFill>
                <a:schemeClr val="accent6"/>
              </a:solidFill>
              <a:latin typeface="Arial"/>
              <a:ea typeface="Arial"/>
              <a:cs typeface="Arial"/>
              <a:sym typeface="Arial"/>
            </a:endParaRPr>
          </a:p>
        </p:txBody>
      </p:sp>
      <p:pic>
        <p:nvPicPr>
          <p:cNvPr descr="Ampulheta 90% com preenchimento sólido" id="282" name="Google Shape;282;p41"/>
          <p:cNvPicPr preferRelativeResize="0"/>
          <p:nvPr/>
        </p:nvPicPr>
        <p:blipFill rotWithShape="1">
          <a:blip r:embed="rId4">
            <a:alphaModFix/>
          </a:blip>
          <a:srcRect b="0" l="0" r="0" t="0"/>
          <a:stretch/>
        </p:blipFill>
        <p:spPr>
          <a:xfrm>
            <a:off x="10285270" y="4393021"/>
            <a:ext cx="1808760" cy="1808760"/>
          </a:xfrm>
          <a:prstGeom prst="rect">
            <a:avLst/>
          </a:prstGeom>
          <a:noFill/>
          <a:ln>
            <a:noFill/>
          </a:ln>
        </p:spPr>
      </p:pic>
      <p:sp>
        <p:nvSpPr>
          <p:cNvPr id="283" name="Google Shape;283;p41"/>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0h:15 m</a:t>
            </a:r>
            <a:endParaRPr b="1" i="0" sz="1600" u="none" cap="none" strike="noStrike">
              <a:solidFill>
                <a:schemeClr val="accent6"/>
              </a:solidFill>
              <a:latin typeface="Arial"/>
              <a:ea typeface="Arial"/>
              <a:cs typeface="Arial"/>
              <a:sym typeface="Arial"/>
            </a:endParaRPr>
          </a:p>
        </p:txBody>
      </p:sp>
      <p:sp>
        <p:nvSpPr>
          <p:cNvPr id="284" name="Google Shape;284;p41"/>
          <p:cNvSpPr txBox="1"/>
          <p:nvPr/>
        </p:nvSpPr>
        <p:spPr>
          <a:xfrm>
            <a:off x="7091735" y="6021554"/>
            <a:ext cx="3193535" cy="480131"/>
          </a:xfrm>
          <a:prstGeom prst="rect">
            <a:avLst/>
          </a:prstGeom>
          <a:noFill/>
          <a:ln>
            <a:noFill/>
          </a:ln>
        </p:spPr>
        <p:txBody>
          <a:bodyPr anchorCtr="0" anchor="t" bIns="45700" lIns="91425" spcFirstLastPara="1" rIns="91425" wrap="square" tIns="45700">
            <a:spAutoFit/>
          </a:bodyPr>
          <a:lstStyle/>
          <a:p>
            <a:pPr indent="0" lvl="0" marL="0" marR="0" rtl="0" algn="r">
              <a:lnSpc>
                <a:spcPct val="90000"/>
              </a:lnSpc>
              <a:spcBef>
                <a:spcPts val="0"/>
              </a:spcBef>
              <a:spcAft>
                <a:spcPts val="0"/>
              </a:spcAft>
              <a:buClr>
                <a:srgbClr val="000000"/>
              </a:buClr>
              <a:buSzPts val="1400"/>
              <a:buFont typeface="Arial"/>
              <a:buNone/>
            </a:pPr>
            <a:r>
              <a:rPr b="0" i="0" lang="en-GB" sz="1400" u="sng" cap="none" strike="noStrike">
                <a:solidFill>
                  <a:schemeClr val="accent5"/>
                </a:solidFill>
                <a:latin typeface="Arial"/>
                <a:ea typeface="Arial"/>
                <a:cs typeface="Arial"/>
                <a:sym typeface="Arial"/>
                <a:hlinkClick r:id="rId5">
                  <a:extLst>
                    <a:ext uri="{A12FA001-AC4F-418D-AE19-62706E023703}">
                      <ahyp:hlinkClr val="tx"/>
                    </a:ext>
                  </a:extLst>
                </a:hlinkClick>
              </a:rPr>
              <a:t>Source</a:t>
            </a:r>
            <a:r>
              <a:rPr b="0" i="0" lang="en-GB" sz="1400" u="none" cap="none" strike="noStrike">
                <a:solidFill>
                  <a:schemeClr val="accent5"/>
                </a:solidFill>
                <a:latin typeface="Arial"/>
                <a:ea typeface="Arial"/>
                <a:cs typeface="Arial"/>
                <a:sym typeface="Arial"/>
              </a:rPr>
              <a:t> for the Case Study </a:t>
            </a:r>
            <a:endParaRPr b="1" i="1" sz="1400" u="none" cap="none" strike="noStrike">
              <a:solidFill>
                <a:srgbClr val="000000"/>
              </a:solidFill>
              <a:latin typeface="Times New Roman"/>
              <a:ea typeface="Times New Roman"/>
              <a:cs typeface="Times New Roman"/>
              <a:sym typeface="Times New Roman"/>
            </a:endParaRPr>
          </a:p>
          <a:p>
            <a:pPr indent="0" lvl="0" marL="0" marR="0" rtl="0" algn="r">
              <a:lnSpc>
                <a:spcPct val="90000"/>
              </a:lnSpc>
              <a:spcBef>
                <a:spcPts val="0"/>
              </a:spcBef>
              <a:spcAft>
                <a:spcPts val="0"/>
              </a:spcAft>
              <a:buClr>
                <a:srgbClr val="000000"/>
              </a:buClr>
              <a:buSzPts val="1400"/>
              <a:buFont typeface="Arial"/>
              <a:buNone/>
            </a:pPr>
            <a:r>
              <a:t/>
            </a:r>
            <a:endParaRPr b="0" i="0" sz="1400" u="none" cap="none" strike="noStrike">
              <a:solidFill>
                <a:schemeClr val="accent5"/>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nvSpPr>
        <p:spPr>
          <a:xfrm>
            <a:off x="767551" y="1092732"/>
            <a:ext cx="11012557" cy="54139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3200" u="none" cap="none" strike="noStrike">
                <a:solidFill>
                  <a:schemeClr val="accent6"/>
                </a:solidFill>
                <a:latin typeface="Arial"/>
                <a:ea typeface="Arial"/>
                <a:cs typeface="Arial"/>
                <a:sym typeface="Arial"/>
              </a:rPr>
              <a:t>Topic 2: More on How to Select the Right Hybrid Work Model</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Is competitive advantage feasible with the hybrid model?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Does the strategy depend on highly collaborative teams?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How feasible is to keep under control the communication nodes?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What is the opinion of the employees?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How the tasks will be defined in the hybrid model (office/remote hours) and KPIs?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 How monitoring will be organized in the hybrid workplace?</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a:t>
            </a:r>
            <a:r>
              <a:rPr b="0" i="0" lang="en-GB" sz="2000" u="none" cap="none" strike="noStrike">
                <a:solidFill>
                  <a:schemeClr val="accent5"/>
                </a:solidFill>
                <a:latin typeface="Arial"/>
                <a:ea typeface="Arial"/>
                <a:cs typeface="Arial"/>
                <a:sym typeface="Arial"/>
              </a:rPr>
              <a:t>Pontiggia &amp; Gatti, 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3"/>
          <p:cNvSpPr txBox="1"/>
          <p:nvPr/>
        </p:nvSpPr>
        <p:spPr>
          <a:xfrm>
            <a:off x="4757328" y="1936283"/>
            <a:ext cx="6957527"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3</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Unlocking flexibility in the hybrid workplace</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297" name="Google Shape;297;p4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4"/>
          <p:cNvSpPr txBox="1"/>
          <p:nvPr/>
        </p:nvSpPr>
        <p:spPr>
          <a:xfrm>
            <a:off x="980147" y="1308134"/>
            <a:ext cx="9570399" cy="54476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457200" lvl="0" marL="457200" marR="0" rtl="0" algn="l">
              <a:lnSpc>
                <a:spcPct val="100000"/>
              </a:lnSpc>
              <a:spcBef>
                <a:spcPts val="0"/>
              </a:spcBef>
              <a:spcAft>
                <a:spcPts val="0"/>
              </a:spcAft>
              <a:buClr>
                <a:schemeClr val="accent5"/>
              </a:buClr>
              <a:buSzPts val="2800"/>
              <a:buFont typeface="Noto Sans Symbols"/>
              <a:buChar char="✔"/>
            </a:pPr>
            <a:r>
              <a:rPr b="1" i="0" lang="en-GB" sz="2800" u="none" cap="none" strike="noStrike">
                <a:solidFill>
                  <a:schemeClr val="accent5"/>
                </a:solidFill>
                <a:latin typeface="Arial"/>
                <a:ea typeface="Arial"/>
                <a:cs typeface="Arial"/>
                <a:sym typeface="Arial"/>
              </a:rPr>
              <a:t>Organizational Flexibility</a:t>
            </a:r>
            <a:r>
              <a:rPr b="0" i="0" lang="en-GB" sz="2800" u="none" cap="none" strike="noStrike">
                <a:solidFill>
                  <a:schemeClr val="accent5"/>
                </a:solidFill>
                <a:latin typeface="Arial"/>
                <a:ea typeface="Arial"/>
                <a:cs typeface="Arial"/>
                <a:sym typeface="Arial"/>
              </a:rPr>
              <a:t>: Customizable schedules for employees in terms of time, location, tasks and team-work.</a:t>
            </a:r>
            <a:endParaRPr b="0" i="0" sz="14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2800"/>
              <a:buFont typeface="Noto Sans Symbols"/>
              <a:buNone/>
            </a:pPr>
            <a:r>
              <a:t/>
            </a:r>
            <a:endParaRPr b="0" i="0" sz="2800" u="none" cap="none" strike="noStrike">
              <a:solidFill>
                <a:schemeClr val="accent5"/>
              </a:solidFill>
              <a:latin typeface="Arial"/>
              <a:ea typeface="Arial"/>
              <a:cs typeface="Arial"/>
              <a:sym typeface="Arial"/>
            </a:endParaRPr>
          </a:p>
          <a:p>
            <a:pPr indent="-457200" lvl="0" marL="457200" marR="0" rtl="0" algn="l">
              <a:lnSpc>
                <a:spcPct val="100000"/>
              </a:lnSpc>
              <a:spcBef>
                <a:spcPts val="0"/>
              </a:spcBef>
              <a:spcAft>
                <a:spcPts val="0"/>
              </a:spcAft>
              <a:buClr>
                <a:schemeClr val="accent5"/>
              </a:buClr>
              <a:buSzPts val="2800"/>
              <a:buFont typeface="Noto Sans Symbols"/>
              <a:buChar char="✔"/>
            </a:pPr>
            <a:r>
              <a:rPr b="1" i="0" lang="en-GB" sz="2800" u="none" cap="none" strike="noStrike">
                <a:solidFill>
                  <a:schemeClr val="accent5"/>
                </a:solidFill>
                <a:latin typeface="Arial"/>
                <a:ea typeface="Arial"/>
                <a:cs typeface="Arial"/>
                <a:sym typeface="Arial"/>
              </a:rPr>
              <a:t>Social Flexibility</a:t>
            </a:r>
            <a:r>
              <a:rPr b="0" i="0" lang="en-GB" sz="2800" u="none" cap="none" strike="noStrike">
                <a:solidFill>
                  <a:schemeClr val="accent5"/>
                </a:solidFill>
                <a:latin typeface="Arial"/>
                <a:ea typeface="Arial"/>
                <a:cs typeface="Arial"/>
                <a:sym typeface="Arial"/>
              </a:rPr>
              <a:t>: The challenge to harmonize face-to-face with virtual synchronous and asynchronous contact.</a:t>
            </a:r>
            <a:endParaRPr b="0" i="0" sz="1400" u="none" cap="none" strike="noStrike">
              <a:solidFill>
                <a:srgbClr val="000000"/>
              </a:solidFill>
              <a:latin typeface="Arial"/>
              <a:ea typeface="Arial"/>
              <a:cs typeface="Arial"/>
              <a:sym typeface="Arial"/>
            </a:endParaRPr>
          </a:p>
          <a:p>
            <a:pPr indent="-279400" lvl="0" marL="457200" marR="0" rtl="0" algn="l">
              <a:lnSpc>
                <a:spcPct val="100000"/>
              </a:lnSpc>
              <a:spcBef>
                <a:spcPts val="0"/>
              </a:spcBef>
              <a:spcAft>
                <a:spcPts val="0"/>
              </a:spcAft>
              <a:buClr>
                <a:srgbClr val="000000"/>
              </a:buClr>
              <a:buSzPts val="2800"/>
              <a:buFont typeface="Noto Sans Symbols"/>
              <a:buNone/>
            </a:pPr>
            <a:r>
              <a:t/>
            </a:r>
            <a:endParaRPr b="0" i="0" sz="2800" u="none" cap="none" strike="noStrike">
              <a:solidFill>
                <a:schemeClr val="accent5"/>
              </a:solidFill>
              <a:latin typeface="Arial"/>
              <a:ea typeface="Arial"/>
              <a:cs typeface="Arial"/>
              <a:sym typeface="Arial"/>
            </a:endParaRPr>
          </a:p>
          <a:p>
            <a:pPr indent="-457200" lvl="0" marL="457200" marR="0" rtl="0" algn="l">
              <a:lnSpc>
                <a:spcPct val="100000"/>
              </a:lnSpc>
              <a:spcBef>
                <a:spcPts val="0"/>
              </a:spcBef>
              <a:spcAft>
                <a:spcPts val="0"/>
              </a:spcAft>
              <a:buClr>
                <a:schemeClr val="accent5"/>
              </a:buClr>
              <a:buSzPts val="2800"/>
              <a:buFont typeface="Noto Sans Symbols"/>
              <a:buChar char="✔"/>
            </a:pPr>
            <a:r>
              <a:rPr b="1" i="0" lang="en-GB" sz="2800" u="none" cap="none" strike="noStrike">
                <a:solidFill>
                  <a:schemeClr val="accent5"/>
                </a:solidFill>
                <a:latin typeface="Arial"/>
                <a:ea typeface="Arial"/>
                <a:cs typeface="Arial"/>
                <a:sym typeface="Arial"/>
              </a:rPr>
              <a:t>Individual Flexibility</a:t>
            </a:r>
            <a:r>
              <a:rPr b="0" i="0" lang="en-GB" sz="2800" u="none" cap="none" strike="noStrike">
                <a:solidFill>
                  <a:schemeClr val="accent5"/>
                </a:solidFill>
                <a:latin typeface="Arial"/>
                <a:ea typeface="Arial"/>
                <a:cs typeface="Arial"/>
                <a:sym typeface="Arial"/>
              </a:rPr>
              <a:t>: The autonomy of employees to customize work schedules, task-related preference and work methods.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304" name="Google Shape;304;p44"/>
          <p:cNvPicPr preferRelativeResize="0"/>
          <p:nvPr/>
        </p:nvPicPr>
        <p:blipFill rotWithShape="1">
          <a:blip r:embed="rId3">
            <a:alphaModFix/>
          </a:blip>
          <a:srcRect b="0" l="0" r="0" t="0"/>
          <a:stretch/>
        </p:blipFill>
        <p:spPr>
          <a:xfrm>
            <a:off x="10285270" y="4139021"/>
            <a:ext cx="1808760" cy="1808760"/>
          </a:xfrm>
          <a:prstGeom prst="rect">
            <a:avLst/>
          </a:prstGeom>
          <a:noFill/>
          <a:ln>
            <a:noFill/>
          </a:ln>
        </p:spPr>
      </p:pic>
      <p:sp>
        <p:nvSpPr>
          <p:cNvPr id="305" name="Google Shape;305;p44"/>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 5 m</a:t>
            </a:r>
            <a:endParaRPr b="1" i="0" sz="1600" u="none" cap="none" strike="noStrike">
              <a:solidFill>
                <a:schemeClr val="accent6"/>
              </a:solidFill>
              <a:latin typeface="Arial"/>
              <a:ea typeface="Arial"/>
              <a:cs typeface="Arial"/>
              <a:sym typeface="Arial"/>
            </a:endParaRPr>
          </a:p>
        </p:txBody>
      </p:sp>
      <p:sp>
        <p:nvSpPr>
          <p:cNvPr id="306" name="Google Shape;306;p44"/>
          <p:cNvSpPr txBox="1"/>
          <p:nvPr/>
        </p:nvSpPr>
        <p:spPr>
          <a:xfrm>
            <a:off x="1619252" y="656219"/>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Forms of Flexibility in the Hybrid Workplace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Ampulheta 90% com preenchimento sólido" id="312" name="Google Shape;312;p45"/>
          <p:cNvPicPr preferRelativeResize="0"/>
          <p:nvPr/>
        </p:nvPicPr>
        <p:blipFill rotWithShape="1">
          <a:blip r:embed="rId3">
            <a:alphaModFix/>
          </a:blip>
          <a:srcRect b="0" l="0" r="0" t="0"/>
          <a:stretch/>
        </p:blipFill>
        <p:spPr>
          <a:xfrm>
            <a:off x="10682514" y="5254171"/>
            <a:ext cx="1411516" cy="947610"/>
          </a:xfrm>
          <a:prstGeom prst="rect">
            <a:avLst/>
          </a:prstGeom>
          <a:noFill/>
          <a:ln>
            <a:noFill/>
          </a:ln>
        </p:spPr>
      </p:pic>
      <p:sp>
        <p:nvSpPr>
          <p:cNvPr id="313" name="Google Shape;313;p45"/>
          <p:cNvSpPr txBox="1"/>
          <p:nvPr/>
        </p:nvSpPr>
        <p:spPr>
          <a:xfrm>
            <a:off x="10550546" y="633240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 5 m</a:t>
            </a:r>
            <a:endParaRPr b="1" i="0" sz="1600" u="none" cap="none" strike="noStrike">
              <a:solidFill>
                <a:schemeClr val="accent6"/>
              </a:solidFill>
              <a:latin typeface="Arial"/>
              <a:ea typeface="Arial"/>
              <a:cs typeface="Arial"/>
              <a:sym typeface="Arial"/>
            </a:endParaRPr>
          </a:p>
        </p:txBody>
      </p:sp>
      <p:sp>
        <p:nvSpPr>
          <p:cNvPr id="314" name="Google Shape;314;p45"/>
          <p:cNvSpPr txBox="1"/>
          <p:nvPr/>
        </p:nvSpPr>
        <p:spPr>
          <a:xfrm>
            <a:off x="1619252" y="656219"/>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Organizational Flexibility in the Hybrid Workplace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grpSp>
        <p:nvGrpSpPr>
          <p:cNvPr id="315" name="Google Shape;315;p45"/>
          <p:cNvGrpSpPr/>
          <p:nvPr/>
        </p:nvGrpSpPr>
        <p:grpSpPr>
          <a:xfrm>
            <a:off x="508001" y="1085821"/>
            <a:ext cx="10900228" cy="5113157"/>
            <a:chOff x="1" y="2803"/>
            <a:chExt cx="10900228" cy="5113157"/>
          </a:xfrm>
        </p:grpSpPr>
        <p:sp>
          <p:nvSpPr>
            <p:cNvPr id="316" name="Google Shape;316;p45"/>
            <p:cNvSpPr/>
            <p:nvPr/>
          </p:nvSpPr>
          <p:spPr>
            <a:xfrm rot="5400000">
              <a:off x="-208074" y="210877"/>
              <a:ext cx="1387164" cy="971015"/>
            </a:xfrm>
            <a:prstGeom prst="chevron">
              <a:avLst>
                <a:gd fmla="val 50000" name="adj"/>
              </a:avLst>
            </a:prstGeom>
            <a:solidFill>
              <a:srgbClr val="E97131"/>
            </a:solidFill>
            <a:ln cap="flat" cmpd="sng" w="25400">
              <a:solidFill>
                <a:srgbClr val="E9713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5"/>
            <p:cNvSpPr txBox="1"/>
            <p:nvPr/>
          </p:nvSpPr>
          <p:spPr>
            <a:xfrm>
              <a:off x="1" y="488311"/>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Time</a:t>
              </a:r>
              <a:endParaRPr b="0" i="0" sz="1400" u="none" cap="none" strike="noStrike">
                <a:solidFill>
                  <a:srgbClr val="000000"/>
                </a:solidFill>
                <a:latin typeface="Arial"/>
                <a:ea typeface="Arial"/>
                <a:cs typeface="Arial"/>
                <a:sym typeface="Arial"/>
              </a:endParaRPr>
            </a:p>
          </p:txBody>
        </p:sp>
        <p:sp>
          <p:nvSpPr>
            <p:cNvPr id="318" name="Google Shape;318;p45"/>
            <p:cNvSpPr/>
            <p:nvPr/>
          </p:nvSpPr>
          <p:spPr>
            <a:xfrm rot="5400000">
              <a:off x="5484793" y="-4510975"/>
              <a:ext cx="901657" cy="9929213"/>
            </a:xfrm>
            <a:prstGeom prst="round2SameRect">
              <a:avLst>
                <a:gd fmla="val 16667" name="adj1"/>
                <a:gd fmla="val 0" name="adj2"/>
              </a:avLst>
            </a:prstGeom>
            <a:solidFill>
              <a:schemeClr val="lt1">
                <a:alpha val="89411"/>
              </a:schemeClr>
            </a:solidFill>
            <a:ln cap="flat" cmpd="sng" w="25400">
              <a:solidFill>
                <a:srgbClr val="E971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5"/>
            <p:cNvSpPr txBox="1"/>
            <p:nvPr/>
          </p:nvSpPr>
          <p:spPr>
            <a:xfrm>
              <a:off x="971016" y="46817"/>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In terms of flexible time schedules </a:t>
              </a:r>
              <a:r>
                <a:rPr b="0" i="0" lang="en-GB" sz="2100" u="none" cap="none" strike="noStrike">
                  <a:solidFill>
                    <a:srgbClr val="000000"/>
                  </a:solidFill>
                  <a:latin typeface="Arial"/>
                  <a:ea typeface="Arial"/>
                  <a:cs typeface="Arial"/>
                  <a:sym typeface="Arial"/>
                </a:rPr>
                <a:t>(when, how often, low long) </a:t>
              </a:r>
              <a:endParaRPr b="0" i="0" sz="2100" u="none" cap="none" strike="noStrike">
                <a:solidFill>
                  <a:srgbClr val="000000"/>
                </a:solidFill>
                <a:latin typeface="Arial"/>
                <a:ea typeface="Arial"/>
                <a:cs typeface="Arial"/>
                <a:sym typeface="Arial"/>
              </a:endParaRPr>
            </a:p>
          </p:txBody>
        </p:sp>
        <p:sp>
          <p:nvSpPr>
            <p:cNvPr id="320" name="Google Shape;320;p45"/>
            <p:cNvSpPr/>
            <p:nvPr/>
          </p:nvSpPr>
          <p:spPr>
            <a:xfrm rot="5400000">
              <a:off x="-208074" y="1452875"/>
              <a:ext cx="1387164" cy="971015"/>
            </a:xfrm>
            <a:prstGeom prst="chevron">
              <a:avLst>
                <a:gd fmla="val 50000" name="adj"/>
              </a:avLst>
            </a:prstGeom>
            <a:solidFill>
              <a:srgbClr val="176B22"/>
            </a:solidFill>
            <a:ln cap="flat" cmpd="sng" w="25400">
              <a:solidFill>
                <a:srgbClr val="176B22"/>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5"/>
            <p:cNvSpPr txBox="1"/>
            <p:nvPr/>
          </p:nvSpPr>
          <p:spPr>
            <a:xfrm>
              <a:off x="1" y="1730309"/>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Location</a:t>
              </a:r>
              <a:endParaRPr b="0" i="0" sz="1400" u="none" cap="none" strike="noStrike">
                <a:solidFill>
                  <a:srgbClr val="000000"/>
                </a:solidFill>
                <a:latin typeface="Arial"/>
                <a:ea typeface="Arial"/>
                <a:cs typeface="Arial"/>
                <a:sym typeface="Arial"/>
              </a:endParaRPr>
            </a:p>
          </p:txBody>
        </p:sp>
        <p:sp>
          <p:nvSpPr>
            <p:cNvPr id="322" name="Google Shape;322;p45"/>
            <p:cNvSpPr/>
            <p:nvPr/>
          </p:nvSpPr>
          <p:spPr>
            <a:xfrm rot="5400000">
              <a:off x="5484793" y="-3268977"/>
              <a:ext cx="901657" cy="9929213"/>
            </a:xfrm>
            <a:prstGeom prst="round2SameRect">
              <a:avLst>
                <a:gd fmla="val 16667" name="adj1"/>
                <a:gd fmla="val 0" name="adj2"/>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5"/>
            <p:cNvSpPr txBox="1"/>
            <p:nvPr/>
          </p:nvSpPr>
          <p:spPr>
            <a:xfrm>
              <a:off x="971016" y="1288815"/>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In terms of location </a:t>
              </a:r>
              <a:r>
                <a:rPr b="0" i="0" lang="en-GB" sz="2100" u="none" cap="none" strike="noStrike">
                  <a:solidFill>
                    <a:srgbClr val="000000"/>
                  </a:solidFill>
                  <a:latin typeface="Arial"/>
                  <a:ea typeface="Arial"/>
                  <a:cs typeface="Arial"/>
                  <a:sym typeface="Arial"/>
                </a:rPr>
                <a:t>(then need to work from home or other working location</a:t>
              </a:r>
              <a:endParaRPr b="0" i="0" sz="2100" u="none" cap="none" strike="noStrike">
                <a:solidFill>
                  <a:srgbClr val="000000"/>
                </a:solidFill>
                <a:latin typeface="Arial"/>
                <a:ea typeface="Arial"/>
                <a:cs typeface="Arial"/>
                <a:sym typeface="Arial"/>
              </a:endParaRPr>
            </a:p>
          </p:txBody>
        </p:sp>
        <p:sp>
          <p:nvSpPr>
            <p:cNvPr id="324" name="Google Shape;324;p45"/>
            <p:cNvSpPr/>
            <p:nvPr/>
          </p:nvSpPr>
          <p:spPr>
            <a:xfrm rot="5400000">
              <a:off x="-208074" y="2694872"/>
              <a:ext cx="1387164" cy="971015"/>
            </a:xfrm>
            <a:prstGeom prst="chevron">
              <a:avLst>
                <a:gd fmla="val 50000" name="adj"/>
              </a:avLst>
            </a:prstGeom>
            <a:solidFill>
              <a:srgbClr val="0C9ED5"/>
            </a:solidFill>
            <a:ln cap="flat" cmpd="sng" w="25400">
              <a:solidFill>
                <a:srgbClr val="0C9ED5"/>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5"/>
            <p:cNvSpPr txBox="1"/>
            <p:nvPr/>
          </p:nvSpPr>
          <p:spPr>
            <a:xfrm>
              <a:off x="1" y="2972306"/>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Orgaization </a:t>
              </a:r>
              <a:endParaRPr b="0" i="0" sz="1400" u="none" cap="none" strike="noStrike">
                <a:solidFill>
                  <a:srgbClr val="000000"/>
                </a:solidFill>
                <a:latin typeface="Arial"/>
                <a:ea typeface="Arial"/>
                <a:cs typeface="Arial"/>
                <a:sym typeface="Arial"/>
              </a:endParaRPr>
            </a:p>
          </p:txBody>
        </p:sp>
        <p:sp>
          <p:nvSpPr>
            <p:cNvPr id="326" name="Google Shape;326;p45"/>
            <p:cNvSpPr/>
            <p:nvPr/>
          </p:nvSpPr>
          <p:spPr>
            <a:xfrm rot="5400000">
              <a:off x="5484793" y="-2026980"/>
              <a:ext cx="901657" cy="9929213"/>
            </a:xfrm>
            <a:prstGeom prst="round2SameRect">
              <a:avLst>
                <a:gd fmla="val 16667" name="adj1"/>
                <a:gd fmla="val 0" name="adj2"/>
              </a:avLst>
            </a:prstGeom>
            <a:solidFill>
              <a:schemeClr val="lt1">
                <a:alpha val="89411"/>
              </a:schemeClr>
            </a:solidFill>
            <a:ln cap="flat" cmpd="sng" w="25400">
              <a:solidFill>
                <a:srgbClr val="0C9E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5"/>
            <p:cNvSpPr txBox="1"/>
            <p:nvPr/>
          </p:nvSpPr>
          <p:spPr>
            <a:xfrm>
              <a:off x="971016" y="2530812"/>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In terms of the organization </a:t>
              </a:r>
              <a:r>
                <a:rPr b="0" i="0" lang="en-GB" sz="2100" u="none" cap="none" strike="noStrike">
                  <a:solidFill>
                    <a:srgbClr val="000000"/>
                  </a:solidFill>
                  <a:latin typeface="Arial"/>
                  <a:ea typeface="Arial"/>
                  <a:cs typeface="Arial"/>
                  <a:sym typeface="Arial"/>
                </a:rPr>
                <a:t>(flexibility for job rotation, role expansion, project-based work, temporary teams or virtual teams, or multi-team systems)</a:t>
              </a:r>
              <a:endParaRPr b="0" i="0" sz="2100" u="none" cap="none" strike="noStrike">
                <a:solidFill>
                  <a:srgbClr val="000000"/>
                </a:solidFill>
                <a:latin typeface="Arial"/>
                <a:ea typeface="Arial"/>
                <a:cs typeface="Arial"/>
                <a:sym typeface="Arial"/>
              </a:endParaRPr>
            </a:p>
          </p:txBody>
        </p:sp>
        <p:sp>
          <p:nvSpPr>
            <p:cNvPr id="328" name="Google Shape;328;p45"/>
            <p:cNvSpPr/>
            <p:nvPr/>
          </p:nvSpPr>
          <p:spPr>
            <a:xfrm rot="5400000">
              <a:off x="-208074" y="3936870"/>
              <a:ext cx="1387164" cy="971015"/>
            </a:xfrm>
            <a:prstGeom prst="chevron">
              <a:avLst>
                <a:gd fmla="val 50000" name="adj"/>
              </a:avLst>
            </a:prstGeom>
            <a:solidFill>
              <a:srgbClr val="A02891"/>
            </a:solidFill>
            <a:ln cap="flat" cmpd="sng" w="25400">
              <a:solidFill>
                <a:srgbClr val="A0289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5"/>
            <p:cNvSpPr txBox="1"/>
            <p:nvPr/>
          </p:nvSpPr>
          <p:spPr>
            <a:xfrm>
              <a:off x="1" y="4214304"/>
              <a:ext cx="971015" cy="416149"/>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Work Relations </a:t>
              </a:r>
              <a:endParaRPr b="0" i="0" sz="1400" u="none" cap="none" strike="noStrike">
                <a:solidFill>
                  <a:srgbClr val="000000"/>
                </a:solidFill>
                <a:latin typeface="Arial"/>
                <a:ea typeface="Arial"/>
                <a:cs typeface="Arial"/>
                <a:sym typeface="Arial"/>
              </a:endParaRPr>
            </a:p>
          </p:txBody>
        </p:sp>
        <p:sp>
          <p:nvSpPr>
            <p:cNvPr id="330" name="Google Shape;330;p45"/>
            <p:cNvSpPr/>
            <p:nvPr/>
          </p:nvSpPr>
          <p:spPr>
            <a:xfrm rot="5400000">
              <a:off x="5484793" y="-784982"/>
              <a:ext cx="901657" cy="9929213"/>
            </a:xfrm>
            <a:prstGeom prst="round2SameRect">
              <a:avLst>
                <a:gd fmla="val 16667" name="adj1"/>
                <a:gd fmla="val 0" name="adj2"/>
              </a:avLst>
            </a:prstGeom>
            <a:solidFill>
              <a:schemeClr val="lt1">
                <a:alpha val="89411"/>
              </a:schemeClr>
            </a:solidFill>
            <a:ln cap="flat" cmpd="sng" w="25400">
              <a:solidFill>
                <a:srgbClr val="A0289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5"/>
            <p:cNvSpPr txBox="1"/>
            <p:nvPr/>
          </p:nvSpPr>
          <p:spPr>
            <a:xfrm>
              <a:off x="971016" y="3772810"/>
              <a:ext cx="9885198" cy="813627"/>
            </a:xfrm>
            <a:prstGeom prst="rect">
              <a:avLst/>
            </a:prstGeom>
            <a:noFill/>
            <a:ln>
              <a:noFill/>
            </a:ln>
          </p:spPr>
          <p:txBody>
            <a:bodyPr anchorCtr="0" anchor="ctr" bIns="13325" lIns="149350" spcFirstLastPara="1" rIns="13325" wrap="square" tIns="13325">
              <a:noAutofit/>
            </a:bodyPr>
            <a:lstStyle/>
            <a:p>
              <a:pPr indent="-228600" lvl="1" marL="228600" marR="0" rtl="0" algn="l">
                <a:lnSpc>
                  <a:spcPct val="90000"/>
                </a:lnSpc>
                <a:spcBef>
                  <a:spcPts val="0"/>
                </a:spcBef>
                <a:spcAft>
                  <a:spcPts val="0"/>
                </a:spcAft>
                <a:buClr>
                  <a:srgbClr val="000000"/>
                </a:buClr>
                <a:buSzPts val="2100"/>
                <a:buFont typeface="Arial"/>
                <a:buChar char="•"/>
              </a:pPr>
              <a:r>
                <a:rPr b="1" i="0" lang="en-GB" sz="2100" u="none" cap="none" strike="noStrike">
                  <a:solidFill>
                    <a:srgbClr val="000000"/>
                  </a:solidFill>
                  <a:latin typeface="Arial"/>
                  <a:ea typeface="Arial"/>
                  <a:cs typeface="Arial"/>
                  <a:sym typeface="Arial"/>
                </a:rPr>
                <a:t>In terms of work relations </a:t>
              </a:r>
              <a:r>
                <a:rPr b="0" i="0" lang="en-GB" sz="2100" u="none" cap="none" strike="noStrike">
                  <a:solidFill>
                    <a:srgbClr val="000000"/>
                  </a:solidFill>
                  <a:latin typeface="Arial"/>
                  <a:ea typeface="Arial"/>
                  <a:cs typeface="Arial"/>
                  <a:sym typeface="Arial"/>
                </a:rPr>
                <a:t>(work on demand, part-time, labour leasing contracts, outsourced workforces, pay-per-piece basis) </a:t>
              </a:r>
              <a:endParaRPr b="0" i="0" sz="21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nvSpPr>
        <p:spPr>
          <a:xfrm>
            <a:off x="1619252" y="656219"/>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Social Flexibility in the Hybrid Workplace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sp>
        <p:nvSpPr>
          <p:cNvPr id="337" name="Google Shape;337;p46"/>
          <p:cNvSpPr/>
          <p:nvPr/>
        </p:nvSpPr>
        <p:spPr>
          <a:xfrm>
            <a:off x="4641215" y="2598420"/>
            <a:ext cx="2909570" cy="166116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1125"/>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grpSp>
        <p:nvGrpSpPr>
          <p:cNvPr id="338" name="Google Shape;338;p46"/>
          <p:cNvGrpSpPr/>
          <p:nvPr/>
        </p:nvGrpSpPr>
        <p:grpSpPr>
          <a:xfrm>
            <a:off x="1030290" y="2952141"/>
            <a:ext cx="9519139" cy="1352645"/>
            <a:chOff x="1115" y="1580043"/>
            <a:chExt cx="9519139" cy="1352645"/>
          </a:xfrm>
        </p:grpSpPr>
        <p:sp>
          <p:nvSpPr>
            <p:cNvPr id="339" name="Google Shape;339;p46"/>
            <p:cNvSpPr/>
            <p:nvPr/>
          </p:nvSpPr>
          <p:spPr>
            <a:xfrm>
              <a:off x="1115"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6"/>
            <p:cNvSpPr/>
            <p:nvPr/>
          </p:nvSpPr>
          <p:spPr>
            <a:xfrm>
              <a:off x="748692" y="1850572"/>
              <a:ext cx="2367325" cy="1082116"/>
            </a:xfrm>
            <a:prstGeom prst="roundRect">
              <a:avLst>
                <a:gd fmla="val 10000" name="adj"/>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6"/>
            <p:cNvSpPr txBox="1"/>
            <p:nvPr/>
          </p:nvSpPr>
          <p:spPr>
            <a:xfrm>
              <a:off x="780386" y="1882266"/>
              <a:ext cx="2303937" cy="1018728"/>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Stable teams turn often to dynamic teams</a:t>
              </a:r>
              <a:endParaRPr b="0" i="0" sz="1400" u="none" cap="none" strike="noStrike">
                <a:solidFill>
                  <a:srgbClr val="000000"/>
                </a:solidFill>
                <a:latin typeface="Arial"/>
                <a:ea typeface="Arial"/>
                <a:cs typeface="Arial"/>
                <a:sym typeface="Arial"/>
              </a:endParaRPr>
            </a:p>
          </p:txBody>
        </p:sp>
        <p:sp>
          <p:nvSpPr>
            <p:cNvPr id="342" name="Google Shape;342;p46"/>
            <p:cNvSpPr/>
            <p:nvPr/>
          </p:nvSpPr>
          <p:spPr>
            <a:xfrm>
              <a:off x="3203234"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6"/>
            <p:cNvSpPr/>
            <p:nvPr/>
          </p:nvSpPr>
          <p:spPr>
            <a:xfrm>
              <a:off x="3950811" y="1850572"/>
              <a:ext cx="2367325" cy="1082116"/>
            </a:xfrm>
            <a:prstGeom prst="roundRect">
              <a:avLst>
                <a:gd fmla="val 10000" name="adj"/>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6"/>
            <p:cNvSpPr txBox="1"/>
            <p:nvPr/>
          </p:nvSpPr>
          <p:spPr>
            <a:xfrm>
              <a:off x="3982505" y="1882266"/>
              <a:ext cx="2303937" cy="1018728"/>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Team membership may change often</a:t>
              </a:r>
              <a:endParaRPr b="0" i="0" sz="1400" u="none" cap="none" strike="noStrike">
                <a:solidFill>
                  <a:srgbClr val="000000"/>
                </a:solidFill>
                <a:latin typeface="Arial"/>
                <a:ea typeface="Arial"/>
                <a:cs typeface="Arial"/>
                <a:sym typeface="Arial"/>
              </a:endParaRPr>
            </a:p>
          </p:txBody>
        </p:sp>
        <p:sp>
          <p:nvSpPr>
            <p:cNvPr id="345" name="Google Shape;345;p46"/>
            <p:cNvSpPr/>
            <p:nvPr/>
          </p:nvSpPr>
          <p:spPr>
            <a:xfrm>
              <a:off x="6405353"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6"/>
            <p:cNvSpPr/>
            <p:nvPr/>
          </p:nvSpPr>
          <p:spPr>
            <a:xfrm>
              <a:off x="7152929" y="1850572"/>
              <a:ext cx="2367325" cy="1082116"/>
            </a:xfrm>
            <a:prstGeom prst="roundRect">
              <a:avLst>
                <a:gd fmla="val 10000" name="adj"/>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6"/>
            <p:cNvSpPr txBox="1"/>
            <p:nvPr/>
          </p:nvSpPr>
          <p:spPr>
            <a:xfrm>
              <a:off x="7184623" y="1882266"/>
              <a:ext cx="2303937" cy="1018728"/>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Lack of clear social boundaries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7"/>
          <p:cNvSpPr txBox="1"/>
          <p:nvPr/>
        </p:nvSpPr>
        <p:spPr>
          <a:xfrm>
            <a:off x="1619252" y="656219"/>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rgbClr val="000000"/>
              </a:buClr>
              <a:buSzPct val="100000"/>
              <a:buFont typeface="Arial"/>
              <a:buNone/>
            </a:pPr>
            <a:r>
              <a:rPr b="1" i="0" lang="en-GB" sz="3300" u="none" cap="none" strike="noStrike">
                <a:solidFill>
                  <a:schemeClr val="accent6"/>
                </a:solidFill>
                <a:latin typeface="Arial"/>
                <a:ea typeface="Arial"/>
                <a:cs typeface="Arial"/>
                <a:sym typeface="Arial"/>
              </a:rPr>
              <a:t>Individual Flexibility in the Hybrid Workplace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100000"/>
              <a:buFont typeface="Arial"/>
              <a:buNone/>
            </a:pPr>
            <a:r>
              <a:t/>
            </a:r>
            <a:endParaRPr b="0" i="0" sz="3600" u="none" cap="none" strike="noStrike">
              <a:solidFill>
                <a:schemeClr val="accent5"/>
              </a:solidFill>
              <a:latin typeface="Arial"/>
              <a:ea typeface="Arial"/>
              <a:cs typeface="Arial"/>
              <a:sym typeface="Arial"/>
            </a:endParaRPr>
          </a:p>
        </p:txBody>
      </p:sp>
      <p:sp>
        <p:nvSpPr>
          <p:cNvPr id="353" name="Google Shape;353;p47"/>
          <p:cNvSpPr/>
          <p:nvPr/>
        </p:nvSpPr>
        <p:spPr>
          <a:xfrm>
            <a:off x="4641215" y="2598420"/>
            <a:ext cx="2909570" cy="166116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1125"/>
              </a:spcAft>
              <a:buClr>
                <a:srgbClr val="000000"/>
              </a:buClr>
              <a:buSzPts val="1200"/>
              <a:buFont typeface="Arial"/>
              <a:buNone/>
            </a:pP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grpSp>
        <p:nvGrpSpPr>
          <p:cNvPr id="354" name="Google Shape;354;p47"/>
          <p:cNvGrpSpPr/>
          <p:nvPr/>
        </p:nvGrpSpPr>
        <p:grpSpPr>
          <a:xfrm>
            <a:off x="1030290" y="2952141"/>
            <a:ext cx="9519139" cy="1352645"/>
            <a:chOff x="1115" y="1580043"/>
            <a:chExt cx="9519139" cy="1352645"/>
          </a:xfrm>
        </p:grpSpPr>
        <p:sp>
          <p:nvSpPr>
            <p:cNvPr id="355" name="Google Shape;355;p47"/>
            <p:cNvSpPr/>
            <p:nvPr/>
          </p:nvSpPr>
          <p:spPr>
            <a:xfrm>
              <a:off x="1115" y="1580043"/>
              <a:ext cx="2803411" cy="1082116"/>
            </a:xfrm>
            <a:prstGeom prst="chevron">
              <a:avLst>
                <a:gd fmla="val 40000" name="adj"/>
              </a:avLst>
            </a:prstGeom>
            <a:solidFill>
              <a:srgbClr val="E9713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7"/>
            <p:cNvSpPr/>
            <p:nvPr/>
          </p:nvSpPr>
          <p:spPr>
            <a:xfrm>
              <a:off x="748692" y="1850572"/>
              <a:ext cx="2367325" cy="1082116"/>
            </a:xfrm>
            <a:prstGeom prst="roundRect">
              <a:avLst>
                <a:gd fmla="val 10000" name="adj"/>
              </a:avLst>
            </a:prstGeom>
            <a:solidFill>
              <a:schemeClr val="lt1">
                <a:alpha val="89411"/>
              </a:schemeClr>
            </a:solidFill>
            <a:ln cap="flat" cmpd="sng" w="25400">
              <a:solidFill>
                <a:srgbClr val="E971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7"/>
            <p:cNvSpPr txBox="1"/>
            <p:nvPr/>
          </p:nvSpPr>
          <p:spPr>
            <a:xfrm>
              <a:off x="780386" y="1882266"/>
              <a:ext cx="2303937" cy="1018728"/>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Freedom</a:t>
              </a:r>
              <a:endParaRPr b="0" i="0" sz="1400" u="none" cap="none" strike="noStrike">
                <a:solidFill>
                  <a:srgbClr val="000000"/>
                </a:solidFill>
                <a:latin typeface="Arial"/>
                <a:ea typeface="Arial"/>
                <a:cs typeface="Arial"/>
                <a:sym typeface="Arial"/>
              </a:endParaRPr>
            </a:p>
          </p:txBody>
        </p:sp>
        <p:sp>
          <p:nvSpPr>
            <p:cNvPr id="358" name="Google Shape;358;p47"/>
            <p:cNvSpPr/>
            <p:nvPr/>
          </p:nvSpPr>
          <p:spPr>
            <a:xfrm>
              <a:off x="3203234" y="1580043"/>
              <a:ext cx="2803411" cy="1082116"/>
            </a:xfrm>
            <a:prstGeom prst="chevron">
              <a:avLst>
                <a:gd fmla="val 40000" name="adj"/>
              </a:avLst>
            </a:prstGeom>
            <a:solidFill>
              <a:srgbClr val="176B2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47"/>
            <p:cNvSpPr/>
            <p:nvPr/>
          </p:nvSpPr>
          <p:spPr>
            <a:xfrm>
              <a:off x="3950811" y="1850572"/>
              <a:ext cx="2367325" cy="1082116"/>
            </a:xfrm>
            <a:prstGeom prst="roundRect">
              <a:avLst>
                <a:gd fmla="val 10000" name="adj"/>
              </a:avLst>
            </a:prstGeom>
            <a:solidFill>
              <a:schemeClr val="lt1">
                <a:alpha val="89411"/>
              </a:schemeClr>
            </a:solidFill>
            <a:ln cap="flat" cmpd="sng" w="25400">
              <a:solidFill>
                <a:srgbClr val="176B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7"/>
            <p:cNvSpPr txBox="1"/>
            <p:nvPr/>
          </p:nvSpPr>
          <p:spPr>
            <a:xfrm>
              <a:off x="3982505" y="1882266"/>
              <a:ext cx="2303937" cy="1018728"/>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Independence</a:t>
              </a:r>
              <a:endParaRPr b="0" i="0" sz="1400" u="none" cap="none" strike="noStrike">
                <a:solidFill>
                  <a:srgbClr val="000000"/>
                </a:solidFill>
                <a:latin typeface="Arial"/>
                <a:ea typeface="Arial"/>
                <a:cs typeface="Arial"/>
                <a:sym typeface="Arial"/>
              </a:endParaRPr>
            </a:p>
          </p:txBody>
        </p:sp>
        <p:sp>
          <p:nvSpPr>
            <p:cNvPr id="361" name="Google Shape;361;p47"/>
            <p:cNvSpPr/>
            <p:nvPr/>
          </p:nvSpPr>
          <p:spPr>
            <a:xfrm>
              <a:off x="6405353" y="1580043"/>
              <a:ext cx="2803411" cy="1082116"/>
            </a:xfrm>
            <a:prstGeom prst="chevron">
              <a:avLst>
                <a:gd fmla="val 40000" name="adj"/>
              </a:avLst>
            </a:prstGeom>
            <a:solidFill>
              <a:srgbClr val="0C9E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7"/>
            <p:cNvSpPr/>
            <p:nvPr/>
          </p:nvSpPr>
          <p:spPr>
            <a:xfrm>
              <a:off x="7152929" y="1850572"/>
              <a:ext cx="2367325" cy="1082116"/>
            </a:xfrm>
            <a:prstGeom prst="roundRect">
              <a:avLst>
                <a:gd fmla="val 10000" name="adj"/>
              </a:avLst>
            </a:prstGeom>
            <a:solidFill>
              <a:schemeClr val="lt1">
                <a:alpha val="89411"/>
              </a:schemeClr>
            </a:solidFill>
            <a:ln cap="flat" cmpd="sng" w="25400">
              <a:solidFill>
                <a:srgbClr val="0C9E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7"/>
            <p:cNvSpPr txBox="1"/>
            <p:nvPr/>
          </p:nvSpPr>
          <p:spPr>
            <a:xfrm>
              <a:off x="7184623" y="1882266"/>
              <a:ext cx="2303937" cy="1018728"/>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Discretion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8"/>
          <p:cNvSpPr txBox="1"/>
          <p:nvPr>
            <p:ph idx="2" type="body"/>
          </p:nvPr>
        </p:nvSpPr>
        <p:spPr>
          <a:xfrm>
            <a:off x="6062386" y="946274"/>
            <a:ext cx="5670096" cy="4097114"/>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370" name="Google Shape;370;p8"/>
          <p:cNvSpPr txBox="1"/>
          <p:nvPr>
            <p:ph type="title"/>
          </p:nvPr>
        </p:nvSpPr>
        <p:spPr>
          <a:xfrm>
            <a:off x="1469572" y="230395"/>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#3: Group Exploration on Key Characteristics of the Hybrid Workplace</a:t>
            </a:r>
            <a:endParaRPr sz="3600">
              <a:solidFill>
                <a:schemeClr val="accent5"/>
              </a:solidFill>
            </a:endParaRPr>
          </a:p>
        </p:txBody>
      </p:sp>
      <p:pic>
        <p:nvPicPr>
          <p:cNvPr descr="Inteligência Artificial com preenchimento sólido" id="371" name="Google Shape;371;p8"/>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372" name="Google Shape;372;p8"/>
          <p:cNvSpPr txBox="1"/>
          <p:nvPr/>
        </p:nvSpPr>
        <p:spPr>
          <a:xfrm>
            <a:off x="6543675" y="2724085"/>
            <a:ext cx="5400675" cy="247461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Identify and articulate the fundamental characteristics of the hybrid workplace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Recognize the key challenges that might arise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Differentiate the various types of flexibility in the hybrid workplace</a:t>
            </a:r>
            <a:endParaRPr b="0" i="0" sz="1400" u="none" cap="none" strike="noStrike">
              <a:solidFill>
                <a:srgbClr val="000000"/>
              </a:solidFill>
              <a:latin typeface="Arial"/>
              <a:ea typeface="Arial"/>
              <a:cs typeface="Arial"/>
              <a:sym typeface="Arial"/>
            </a:endParaRPr>
          </a:p>
        </p:txBody>
      </p:sp>
      <p:sp>
        <p:nvSpPr>
          <p:cNvPr id="373" name="Google Shape;373;p8"/>
          <p:cNvSpPr txBox="1"/>
          <p:nvPr>
            <p:ph idx="1" type="body"/>
          </p:nvPr>
        </p:nvSpPr>
        <p:spPr>
          <a:xfrm>
            <a:off x="352254" y="1435781"/>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recogni</a:t>
            </a:r>
            <a:r>
              <a:rPr b="1" i="1" lang="en-GB">
                <a:solidFill>
                  <a:srgbClr val="868E93"/>
                </a:solidFill>
                <a:latin typeface="Open Sans Light"/>
                <a:ea typeface="Open Sans Light"/>
                <a:cs typeface="Open Sans Light"/>
                <a:sym typeface="Open Sans Light"/>
              </a:rPr>
              <a:t>ze the critical role of flexibility in the hybrid work models by focusing on the individual, social and organizational flexibility</a:t>
            </a:r>
            <a:endParaRPr/>
          </a:p>
          <a:p>
            <a:pPr indent="0" lvl="4" marL="1828800" rtl="0" algn="l">
              <a:lnSpc>
                <a:spcPct val="90000"/>
              </a:lnSpc>
              <a:spcBef>
                <a:spcPts val="500"/>
              </a:spcBef>
              <a:spcAft>
                <a:spcPts val="0"/>
              </a:spcAft>
              <a:buClr>
                <a:srgbClr val="868E93"/>
              </a:buClr>
              <a:buSzPts val="2200"/>
              <a:buNone/>
            </a:pPr>
            <a:r>
              <a:t/>
            </a:r>
            <a:endParaRPr/>
          </a:p>
        </p:txBody>
      </p:sp>
      <p:pic>
        <p:nvPicPr>
          <p:cNvPr id="374" name="Google Shape;374;p8"/>
          <p:cNvPicPr preferRelativeResize="0"/>
          <p:nvPr/>
        </p:nvPicPr>
        <p:blipFill rotWithShape="1">
          <a:blip r:embed="rId4">
            <a:alphaModFix/>
          </a:blip>
          <a:srcRect b="22964" l="21301" r="19599" t="23250"/>
          <a:stretch/>
        </p:blipFill>
        <p:spPr>
          <a:xfrm>
            <a:off x="211518" y="1628775"/>
            <a:ext cx="1974396" cy="1800225"/>
          </a:xfrm>
          <a:prstGeom prst="rect">
            <a:avLst/>
          </a:prstGeom>
          <a:noFill/>
          <a:ln>
            <a:noFill/>
          </a:ln>
        </p:spPr>
      </p:pic>
      <p:sp>
        <p:nvSpPr>
          <p:cNvPr id="375" name="Google Shape;375;p8"/>
          <p:cNvSpPr txBox="1"/>
          <p:nvPr/>
        </p:nvSpPr>
        <p:spPr>
          <a:xfrm>
            <a:off x="7676129" y="1815823"/>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pic>
        <p:nvPicPr>
          <p:cNvPr descr="Ampulheta 90% com preenchimento sólido" id="376" name="Google Shape;376;p8"/>
          <p:cNvPicPr preferRelativeResize="0"/>
          <p:nvPr/>
        </p:nvPicPr>
        <p:blipFill rotWithShape="1">
          <a:blip r:embed="rId5">
            <a:alphaModFix/>
          </a:blip>
          <a:srcRect b="0" l="0" r="0" t="0"/>
          <a:stretch/>
        </p:blipFill>
        <p:spPr>
          <a:xfrm>
            <a:off x="10285270" y="4910666"/>
            <a:ext cx="1808760" cy="1623095"/>
          </a:xfrm>
          <a:prstGeom prst="rect">
            <a:avLst/>
          </a:prstGeom>
          <a:noFill/>
          <a:ln>
            <a:noFill/>
          </a:ln>
        </p:spPr>
      </p:pic>
      <p:sp>
        <p:nvSpPr>
          <p:cNvPr id="377" name="Google Shape;377;p8"/>
          <p:cNvSpPr txBox="1"/>
          <p:nvPr/>
        </p:nvSpPr>
        <p:spPr>
          <a:xfrm>
            <a:off x="10550546" y="6364484"/>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 60 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9"/>
          <p:cNvSpPr txBox="1"/>
          <p:nvPr>
            <p:ph type="title"/>
          </p:nvPr>
        </p:nvSpPr>
        <p:spPr>
          <a:xfrm>
            <a:off x="627160" y="741814"/>
            <a:ext cx="11405183"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#3: Group Exploration on Balancing Flexibility with Different Scenarios</a:t>
            </a:r>
            <a:endParaRPr sz="3600">
              <a:solidFill>
                <a:schemeClr val="accent5"/>
              </a:solidFill>
            </a:endParaRPr>
          </a:p>
        </p:txBody>
      </p:sp>
      <p:sp>
        <p:nvSpPr>
          <p:cNvPr id="384" name="Google Shape;384;p9"/>
          <p:cNvSpPr txBox="1"/>
          <p:nvPr>
            <p:ph idx="1" type="body"/>
          </p:nvPr>
        </p:nvSpPr>
        <p:spPr>
          <a:xfrm>
            <a:off x="573573" y="1622652"/>
            <a:ext cx="11044854" cy="471816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fontScale="92500" lnSpcReduction="10000"/>
          </a:bodyPr>
          <a:lstStyle/>
          <a:p>
            <a:pPr indent="0" lvl="0" marL="0" rtl="0" algn="l">
              <a:lnSpc>
                <a:spcPct val="90000"/>
              </a:lnSpc>
              <a:spcBef>
                <a:spcPts val="1000"/>
              </a:spcBef>
              <a:spcAft>
                <a:spcPts val="0"/>
              </a:spcAft>
              <a:buClr>
                <a:srgbClr val="9869BD"/>
              </a:buClr>
              <a:buSzPct val="74844"/>
              <a:buNone/>
            </a:pPr>
            <a:r>
              <a:rPr b="1" lang="en-GB" sz="2600">
                <a:solidFill>
                  <a:schemeClr val="accent6"/>
                </a:solidFill>
                <a:latin typeface="Arial"/>
                <a:ea typeface="Arial"/>
                <a:cs typeface="Arial"/>
                <a:sym typeface="Arial"/>
              </a:rPr>
              <a:t>STEP 1: Introduction</a:t>
            </a:r>
            <a:endParaRPr/>
          </a:p>
          <a:p>
            <a:pPr indent="-369920" lvl="0" marL="546100" rtl="0" algn="l">
              <a:lnSpc>
                <a:spcPct val="90000"/>
              </a:lnSpc>
              <a:spcBef>
                <a:spcPts val="1000"/>
              </a:spcBef>
              <a:spcAft>
                <a:spcPts val="0"/>
              </a:spcAft>
              <a:buClr>
                <a:srgbClr val="9869BD"/>
              </a:buClr>
              <a:buSzPct val="102417"/>
              <a:buChar char="•"/>
            </a:pPr>
            <a:r>
              <a:rPr lang="en-GB" sz="1900">
                <a:solidFill>
                  <a:srgbClr val="868E93"/>
                </a:solidFill>
                <a:latin typeface="Arial"/>
                <a:ea typeface="Arial"/>
                <a:cs typeface="Arial"/>
                <a:sym typeface="Arial"/>
              </a:rPr>
              <a:t>Have a look on this spectrum with one end labeled "Full Structure" and the other "Complete Flexibility."</a:t>
            </a:r>
            <a:endParaRPr sz="1900">
              <a:solidFill>
                <a:srgbClr val="868E93"/>
              </a:solidFill>
              <a:latin typeface="Arial"/>
              <a:ea typeface="Arial"/>
              <a:cs typeface="Arial"/>
              <a:sym typeface="Arial"/>
            </a:endParaRPr>
          </a:p>
          <a:p>
            <a:pPr indent="-369920" lvl="1" marL="546100" rtl="0" algn="l">
              <a:lnSpc>
                <a:spcPct val="90000"/>
              </a:lnSpc>
              <a:spcBef>
                <a:spcPts val="1000"/>
              </a:spcBef>
              <a:spcAft>
                <a:spcPts val="0"/>
              </a:spcAft>
              <a:buClr>
                <a:srgbClr val="9869BD"/>
              </a:buClr>
              <a:buSzPct val="102417"/>
              <a:buChar char="•"/>
            </a:pPr>
            <a:r>
              <a:rPr lang="en-GB" sz="1900">
                <a:solidFill>
                  <a:srgbClr val="868E93"/>
                </a:solidFill>
              </a:rPr>
              <a:t>Where do you think your organizations currently stands on supporting individual flexibility?</a:t>
            </a:r>
            <a:endParaRPr sz="1900" u="none" cap="none" strike="noStrike">
              <a:solidFill>
                <a:srgbClr val="868E93"/>
              </a:solidFill>
              <a:latin typeface="Arial"/>
              <a:ea typeface="Arial"/>
              <a:cs typeface="Arial"/>
              <a:sym typeface="Arial"/>
            </a:endParaRPr>
          </a:p>
          <a:p>
            <a:pPr indent="-369920" lvl="1" marL="546100" rtl="0" algn="l">
              <a:lnSpc>
                <a:spcPct val="90000"/>
              </a:lnSpc>
              <a:spcBef>
                <a:spcPts val="1000"/>
              </a:spcBef>
              <a:spcAft>
                <a:spcPts val="0"/>
              </a:spcAft>
              <a:buClr>
                <a:srgbClr val="9869BD"/>
              </a:buClr>
              <a:buSzPct val="102417"/>
              <a:buChar char="•"/>
            </a:pPr>
            <a:r>
              <a:rPr lang="en-GB" sz="1900" u="none" cap="none" strike="noStrike">
                <a:solidFill>
                  <a:srgbClr val="868E93"/>
                </a:solidFill>
                <a:latin typeface="Arial"/>
                <a:ea typeface="Arial"/>
                <a:cs typeface="Arial"/>
                <a:sym typeface="Arial"/>
              </a:rPr>
              <a:t>Take your position and explain why you have chosen this spot.</a:t>
            </a:r>
            <a:endParaRPr/>
          </a:p>
          <a:p>
            <a:pPr indent="0" lvl="0" marL="0" rtl="0" algn="l">
              <a:lnSpc>
                <a:spcPct val="90000"/>
              </a:lnSpc>
              <a:spcBef>
                <a:spcPts val="1000"/>
              </a:spcBef>
              <a:spcAft>
                <a:spcPts val="0"/>
              </a:spcAft>
              <a:buClr>
                <a:srgbClr val="9869BD"/>
              </a:buClr>
              <a:buSzPct val="108107"/>
              <a:buNone/>
            </a:pPr>
            <a:r>
              <a:t/>
            </a:r>
            <a:endParaRPr b="1">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ct val="74844"/>
              <a:buNone/>
            </a:pPr>
            <a:r>
              <a:rPr b="1" lang="en-GB" sz="2600">
                <a:solidFill>
                  <a:schemeClr val="accent6"/>
                </a:solidFill>
                <a:latin typeface="Arial"/>
                <a:ea typeface="Arial"/>
                <a:cs typeface="Arial"/>
                <a:sym typeface="Arial"/>
              </a:rPr>
              <a:t>STEP 2: Scenario-Based Discussions</a:t>
            </a:r>
            <a:endParaRPr/>
          </a:p>
          <a:p>
            <a:pPr indent="0" lvl="0" marL="0" rtl="0" algn="l">
              <a:lnSpc>
                <a:spcPct val="90000"/>
              </a:lnSpc>
              <a:spcBef>
                <a:spcPts val="1000"/>
              </a:spcBef>
              <a:spcAft>
                <a:spcPts val="0"/>
              </a:spcAft>
              <a:buClr>
                <a:srgbClr val="9869BD"/>
              </a:buClr>
              <a:buSzPct val="102417"/>
              <a:buNone/>
            </a:pPr>
            <a:r>
              <a:rPr lang="en-GB" sz="1900">
                <a:solidFill>
                  <a:srgbClr val="868E93"/>
                </a:solidFill>
                <a:latin typeface="Arial"/>
                <a:ea typeface="Arial"/>
                <a:cs typeface="Arial"/>
                <a:sym typeface="Arial"/>
              </a:rPr>
              <a:t>Please divide into small groups of 3-5. Each group should select a scenario that represents a challenge related to individual flexibility.</a:t>
            </a:r>
            <a:endParaRPr/>
          </a:p>
          <a:p>
            <a:pPr indent="0" lvl="0" marL="0" rtl="0" algn="l">
              <a:lnSpc>
                <a:spcPct val="90000"/>
              </a:lnSpc>
              <a:spcBef>
                <a:spcPts val="1000"/>
              </a:spcBef>
              <a:spcAft>
                <a:spcPts val="0"/>
              </a:spcAft>
              <a:buClr>
                <a:srgbClr val="9869BD"/>
              </a:buClr>
              <a:buSzPct val="102417"/>
              <a:buNone/>
            </a:pPr>
            <a:r>
              <a:rPr b="1" lang="en-GB" sz="1900">
                <a:solidFill>
                  <a:srgbClr val="868E93"/>
                </a:solidFill>
                <a:latin typeface="Arial"/>
                <a:ea typeface="Arial"/>
                <a:cs typeface="Arial"/>
                <a:sym typeface="Arial"/>
              </a:rPr>
              <a:t>Suggested Scenarios:</a:t>
            </a:r>
            <a:endParaRPr/>
          </a:p>
          <a:p>
            <a:pPr indent="-285789" lvl="1" marL="742950" rtl="0" algn="l">
              <a:lnSpc>
                <a:spcPct val="90000"/>
              </a:lnSpc>
              <a:spcBef>
                <a:spcPts val="500"/>
              </a:spcBef>
              <a:spcAft>
                <a:spcPts val="0"/>
              </a:spcAft>
              <a:buClr>
                <a:srgbClr val="9869BD"/>
              </a:buClr>
              <a:buSzPct val="125177"/>
              <a:buChar char="•"/>
            </a:pPr>
            <a:r>
              <a:rPr lang="en-GB" sz="1900">
                <a:solidFill>
                  <a:srgbClr val="868E93"/>
                </a:solidFill>
              </a:rPr>
              <a:t>(A) Two employees request to work fully remote, but their role traditionally requires in-office collaboration</a:t>
            </a:r>
            <a:endParaRPr/>
          </a:p>
          <a:p>
            <a:pPr indent="-285789" lvl="1" marL="742950" rtl="0" algn="l">
              <a:lnSpc>
                <a:spcPct val="90000"/>
              </a:lnSpc>
              <a:spcBef>
                <a:spcPts val="500"/>
              </a:spcBef>
              <a:spcAft>
                <a:spcPts val="0"/>
              </a:spcAft>
              <a:buClr>
                <a:srgbClr val="9869BD"/>
              </a:buClr>
              <a:buSzPct val="125177"/>
              <a:buChar char="•"/>
            </a:pPr>
            <a:r>
              <a:rPr lang="en-GB" sz="1900">
                <a:solidFill>
                  <a:srgbClr val="868E93"/>
                </a:solidFill>
              </a:rPr>
              <a:t>(B) Team Members struggles with scheduling conflicts due to varied work hours or hour zones</a:t>
            </a:r>
            <a:endParaRPr/>
          </a:p>
          <a:p>
            <a:pPr indent="-285789" lvl="1" marL="742950" rtl="0" algn="l">
              <a:lnSpc>
                <a:spcPct val="90000"/>
              </a:lnSpc>
              <a:spcBef>
                <a:spcPts val="500"/>
              </a:spcBef>
              <a:spcAft>
                <a:spcPts val="0"/>
              </a:spcAft>
              <a:buClr>
                <a:srgbClr val="9869BD"/>
              </a:buClr>
              <a:buSzPct val="125177"/>
              <a:buChar char="•"/>
            </a:pPr>
            <a:r>
              <a:rPr lang="en-GB" sz="1900">
                <a:solidFill>
                  <a:srgbClr val="868E93"/>
                </a:solidFill>
              </a:rPr>
              <a:t>(C ) Manager finds it hard to assess performance in a flexible environment </a:t>
            </a:r>
            <a:endParaRPr sz="1900">
              <a:solidFill>
                <a:srgbClr val="868E93"/>
              </a:solidFill>
            </a:endParaRPr>
          </a:p>
          <a:p>
            <a:pPr indent="-114300" lvl="0" marL="228600" rtl="0" algn="l">
              <a:lnSpc>
                <a:spcPct val="90000"/>
              </a:lnSpc>
              <a:spcBef>
                <a:spcPts val="1000"/>
              </a:spcBef>
              <a:spcAft>
                <a:spcPts val="0"/>
              </a:spcAft>
              <a:buClr>
                <a:srgbClr val="9869BD"/>
              </a:buClr>
              <a:buSzPct val="108107"/>
              <a:buNone/>
            </a:pPr>
            <a:r>
              <a:t/>
            </a:r>
            <a:endParaRPr>
              <a:solidFill>
                <a:srgbClr val="12501B"/>
              </a:solidFill>
              <a:latin typeface="Arial"/>
              <a:ea typeface="Arial"/>
              <a:cs typeface="Arial"/>
              <a:sym typeface="Arial"/>
            </a:endParaRPr>
          </a:p>
          <a:p>
            <a:pPr indent="-114300" lvl="0" marL="228600" rtl="0" algn="l">
              <a:lnSpc>
                <a:spcPct val="90000"/>
              </a:lnSpc>
              <a:spcBef>
                <a:spcPts val="1000"/>
              </a:spcBef>
              <a:spcAft>
                <a:spcPts val="0"/>
              </a:spcAft>
              <a:buClr>
                <a:srgbClr val="9869BD"/>
              </a:buClr>
              <a:buSzPct val="108107"/>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ct val="108107"/>
              <a:buNone/>
            </a:pPr>
            <a:r>
              <a:t/>
            </a:r>
            <a:endParaRPr b="1">
              <a:solidFill>
                <a:srgbClr val="12501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1307366" y="339039"/>
            <a:ext cx="10328079" cy="7093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6"/>
              </a:buClr>
              <a:buSzPts val="2400"/>
              <a:buNone/>
            </a:pPr>
            <a:r>
              <a:rPr b="1" lang="en-GB" sz="2800">
                <a:solidFill>
                  <a:schemeClr val="accent6"/>
                </a:solidFill>
              </a:rPr>
              <a:t>Icebreaker Activity: “ Check-in With Two Words for Yourself</a:t>
            </a:r>
            <a:endParaRPr sz="2800">
              <a:solidFill>
                <a:schemeClr val="accent5"/>
              </a:solidFill>
            </a:endParaRPr>
          </a:p>
        </p:txBody>
      </p:sp>
      <p:sp>
        <p:nvSpPr>
          <p:cNvPr id="125" name="Google Shape;125;p4"/>
          <p:cNvSpPr txBox="1"/>
          <p:nvPr>
            <p:ph idx="1" type="body"/>
          </p:nvPr>
        </p:nvSpPr>
        <p:spPr>
          <a:xfrm>
            <a:off x="377889" y="1262743"/>
            <a:ext cx="11044854" cy="5211425"/>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t/>
            </a:r>
            <a:endParaRPr b="1">
              <a:solidFill>
                <a:schemeClr val="accent6"/>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1</a:t>
            </a:r>
            <a:endParaRPr b="1">
              <a:solidFill>
                <a:schemeClr val="accent6"/>
              </a:solidFill>
              <a:latin typeface="Arial"/>
              <a:ea typeface="Arial"/>
              <a:cs typeface="Arial"/>
              <a:sym typeface="Arial"/>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In just two words, “describe how you are feeling right and what you are looking forward to during this event”</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Virtual participants can type their two word into the chat</a:t>
            </a:r>
            <a:endParaRPr/>
          </a:p>
          <a:p>
            <a:pPr indent="0" lvl="1" marL="457200" rtl="0" algn="l">
              <a:lnSpc>
                <a:spcPct val="90000"/>
              </a:lnSpc>
              <a:spcBef>
                <a:spcPts val="1000"/>
              </a:spcBef>
              <a:spcAft>
                <a:spcPts val="0"/>
              </a:spcAft>
              <a:buClr>
                <a:srgbClr val="9869BD"/>
              </a:buClr>
              <a:buSzPts val="1800"/>
              <a:buNone/>
            </a:pPr>
            <a:r>
              <a:t/>
            </a:r>
            <a:endParaRPr sz="2000">
              <a:solidFill>
                <a:srgbClr val="868E93"/>
              </a:solidFill>
            </a:endParaRPr>
          </a:p>
          <a:p>
            <a:pPr indent="0" lvl="0" marL="0" rtl="0" algn="l">
              <a:lnSpc>
                <a:spcPct val="90000"/>
              </a:lnSpc>
              <a:spcBef>
                <a:spcPts val="1000"/>
              </a:spcBef>
              <a:spcAft>
                <a:spcPts val="0"/>
              </a:spcAft>
              <a:buClr>
                <a:srgbClr val="9869BD"/>
              </a:buClr>
              <a:buSzPts val="1800"/>
              <a:buNone/>
            </a:pPr>
            <a:r>
              <a:rPr b="1" lang="en-GB">
                <a:solidFill>
                  <a:schemeClr val="accent6"/>
                </a:solidFill>
                <a:latin typeface="Arial"/>
                <a:ea typeface="Arial"/>
                <a:cs typeface="Arial"/>
                <a:sym typeface="Arial"/>
              </a:rPr>
              <a:t>STEP 2</a:t>
            </a:r>
            <a:endParaRPr b="1">
              <a:solidFill>
                <a:schemeClr val="accent6"/>
              </a:solidFill>
              <a:latin typeface="Arial"/>
              <a:ea typeface="Arial"/>
              <a:cs typeface="Arial"/>
              <a:sym typeface="Arial"/>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Now share with the group:</a:t>
            </a:r>
            <a:br>
              <a:rPr lang="en-GB" sz="2000">
                <a:solidFill>
                  <a:srgbClr val="868E93"/>
                </a:solidFill>
              </a:rPr>
            </a:br>
            <a:r>
              <a:rPr lang="en-GB" sz="2000">
                <a:solidFill>
                  <a:srgbClr val="868E93"/>
                </a:solidFill>
              </a:rPr>
              <a:t>“</a:t>
            </a:r>
            <a:r>
              <a:rPr i="1" lang="en-GB" sz="2000">
                <a:solidFill>
                  <a:srgbClr val="868E93"/>
                </a:solidFill>
              </a:rPr>
              <a:t>What is one thing you hope to gain or contribute during today’s event</a:t>
            </a:r>
            <a:r>
              <a:rPr lang="en-GB" sz="2000">
                <a:solidFill>
                  <a:srgbClr val="868E93"/>
                </a:solidFill>
              </a:rPr>
              <a:t>?” </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In-person attendees:  write on sticky notes or discuss briefly </a:t>
            </a:r>
            <a:endParaRPr/>
          </a:p>
          <a:p>
            <a:pPr indent="-228600" lvl="1" marL="685800" rtl="0" algn="l">
              <a:lnSpc>
                <a:spcPct val="90000"/>
              </a:lnSpc>
              <a:spcBef>
                <a:spcPts val="1000"/>
              </a:spcBef>
              <a:spcAft>
                <a:spcPts val="0"/>
              </a:spcAft>
              <a:buClr>
                <a:srgbClr val="9869BD"/>
              </a:buClr>
              <a:buSzPts val="1800"/>
              <a:buChar char="•"/>
            </a:pPr>
            <a:r>
              <a:rPr lang="en-GB" sz="2000">
                <a:solidFill>
                  <a:srgbClr val="868E93"/>
                </a:solidFill>
              </a:rPr>
              <a:t>Virtual participants: use the chat.</a:t>
            </a:r>
            <a:endParaRPr/>
          </a:p>
        </p:txBody>
      </p:sp>
      <p:pic>
        <p:nvPicPr>
          <p:cNvPr descr="Ampulheta 90% com preenchimento sólido" id="126" name="Google Shape;126;p4"/>
          <p:cNvPicPr preferRelativeResize="0"/>
          <p:nvPr>
            <p:ph idx="2" type="body"/>
          </p:nvPr>
        </p:nvPicPr>
        <p:blipFill rotWithShape="1">
          <a:blip r:embed="rId3">
            <a:alphaModFix/>
          </a:blip>
          <a:srcRect b="0" l="0" r="0" t="0"/>
          <a:stretch/>
        </p:blipFill>
        <p:spPr>
          <a:xfrm>
            <a:off x="10943770" y="5312228"/>
            <a:ext cx="1383351" cy="1161939"/>
          </a:xfrm>
          <a:prstGeom prst="rect">
            <a:avLst/>
          </a:prstGeom>
          <a:noFill/>
          <a:ln>
            <a:noFill/>
          </a:ln>
        </p:spPr>
      </p:pic>
      <p:sp>
        <p:nvSpPr>
          <p:cNvPr id="127" name="Google Shape;127;p4"/>
          <p:cNvSpPr txBox="1"/>
          <p:nvPr/>
        </p:nvSpPr>
        <p:spPr>
          <a:xfrm>
            <a:off x="10783639" y="647416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0h:10m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8"/>
          <p:cNvSpPr txBox="1"/>
          <p:nvPr>
            <p:ph type="title"/>
          </p:nvPr>
        </p:nvSpPr>
        <p:spPr>
          <a:xfrm>
            <a:off x="1782929" y="544470"/>
            <a:ext cx="10328079" cy="70938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#3: Group Exploration on Balancing Flexibility with Different Scenarios</a:t>
            </a:r>
            <a:endParaRPr sz="3600">
              <a:solidFill>
                <a:schemeClr val="accent5"/>
              </a:solidFill>
            </a:endParaRPr>
          </a:p>
        </p:txBody>
      </p:sp>
      <p:sp>
        <p:nvSpPr>
          <p:cNvPr id="391" name="Google Shape;391;p48"/>
          <p:cNvSpPr txBox="1"/>
          <p:nvPr>
            <p:ph idx="1" type="body"/>
          </p:nvPr>
        </p:nvSpPr>
        <p:spPr>
          <a:xfrm>
            <a:off x="590591" y="1504930"/>
            <a:ext cx="11044854" cy="4718166"/>
          </a:xfrm>
          <a:prstGeom prst="rect">
            <a:avLst/>
          </a:prstGeom>
          <a:noFill/>
          <a:ln cap="flat" cmpd="sng" w="9525">
            <a:solidFill>
              <a:srgbClr val="12501B"/>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9869BD"/>
              </a:buClr>
              <a:buSzPts val="1800"/>
              <a:buNone/>
            </a:pPr>
            <a:r>
              <a:t/>
            </a:r>
            <a:endParaRPr b="1">
              <a:solidFill>
                <a:srgbClr val="12501B"/>
              </a:solidFill>
              <a:latin typeface="Arial"/>
              <a:ea typeface="Arial"/>
              <a:cs typeface="Arial"/>
              <a:sym typeface="Arial"/>
            </a:endParaRPr>
          </a:p>
          <a:p>
            <a:pPr indent="0" lvl="0" marL="0" rtl="0" algn="l">
              <a:lnSpc>
                <a:spcPct val="90000"/>
              </a:lnSpc>
              <a:spcBef>
                <a:spcPts val="1000"/>
              </a:spcBef>
              <a:spcAft>
                <a:spcPts val="0"/>
              </a:spcAft>
              <a:buClr>
                <a:srgbClr val="9869BD"/>
              </a:buClr>
              <a:buSzPts val="1800"/>
              <a:buNone/>
            </a:pPr>
            <a:r>
              <a:rPr b="1" lang="en-GB" sz="2400">
                <a:solidFill>
                  <a:schemeClr val="accent6"/>
                </a:solidFill>
                <a:latin typeface="Arial"/>
                <a:ea typeface="Arial"/>
                <a:cs typeface="Arial"/>
                <a:sym typeface="Arial"/>
              </a:rPr>
              <a:t>STEP 3: Presentation</a:t>
            </a:r>
            <a:endParaRPr b="1" sz="2400">
              <a:solidFill>
                <a:schemeClr val="accent6"/>
              </a:solidFill>
              <a:latin typeface="Arial"/>
              <a:ea typeface="Arial"/>
              <a:cs typeface="Arial"/>
              <a:sym typeface="Arial"/>
            </a:endParaRPr>
          </a:p>
          <a:p>
            <a:pPr indent="-228600" lvl="1" marL="685800" rtl="0" algn="l">
              <a:lnSpc>
                <a:spcPct val="90000"/>
              </a:lnSpc>
              <a:spcBef>
                <a:spcPts val="1000"/>
              </a:spcBef>
              <a:spcAft>
                <a:spcPts val="0"/>
              </a:spcAft>
              <a:buClr>
                <a:srgbClr val="9869BD"/>
              </a:buClr>
              <a:buSzPts val="1800"/>
              <a:buChar char="•"/>
            </a:pPr>
            <a:r>
              <a:rPr lang="en-GB">
                <a:solidFill>
                  <a:srgbClr val="868E93"/>
                </a:solidFill>
              </a:rPr>
              <a:t>Each group role-play your proposed solution </a:t>
            </a:r>
            <a:endParaRPr/>
          </a:p>
          <a:p>
            <a:pPr indent="-228600" lvl="1" marL="685800" rtl="0" algn="l">
              <a:lnSpc>
                <a:spcPct val="90000"/>
              </a:lnSpc>
              <a:spcBef>
                <a:spcPts val="1000"/>
              </a:spcBef>
              <a:spcAft>
                <a:spcPts val="0"/>
              </a:spcAft>
              <a:buClr>
                <a:srgbClr val="9869BD"/>
              </a:buClr>
              <a:buSzPts val="1800"/>
              <a:buChar char="•"/>
            </a:pPr>
            <a:r>
              <a:rPr lang="en-GB">
                <a:solidFill>
                  <a:srgbClr val="868E93"/>
                </a:solidFill>
              </a:rPr>
              <a:t>After the role-plays, please provide feedback or suggests alternative approaches (for the audience</a:t>
            </a:r>
            <a:endParaRPr>
              <a:solidFill>
                <a:srgbClr val="868E93"/>
              </a:solidFill>
            </a:endParaRPr>
          </a:p>
          <a:p>
            <a:pPr indent="-114300" lvl="0" marL="228600" rtl="0" algn="l">
              <a:lnSpc>
                <a:spcPct val="90000"/>
              </a:lnSpc>
              <a:spcBef>
                <a:spcPts val="1000"/>
              </a:spcBef>
              <a:spcAft>
                <a:spcPts val="0"/>
              </a:spcAft>
              <a:buClr>
                <a:srgbClr val="9869BD"/>
              </a:buClr>
              <a:buSzPts val="1800"/>
              <a:buNone/>
            </a:pPr>
            <a:r>
              <a:t/>
            </a:r>
            <a:endParaRPr i="0" u="none" cap="none" strike="noStrike">
              <a:solidFill>
                <a:srgbClr val="12501B"/>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rgbClr val="9869BD"/>
              </a:buClr>
              <a:buSzPts val="1800"/>
              <a:buNone/>
            </a:pPr>
            <a:r>
              <a:rPr b="1" lang="en-GB" sz="2400">
                <a:solidFill>
                  <a:schemeClr val="accent6"/>
                </a:solidFill>
                <a:latin typeface="Arial"/>
                <a:ea typeface="Arial"/>
                <a:cs typeface="Arial"/>
                <a:sym typeface="Arial"/>
              </a:rPr>
              <a:t>STEP 4: Takeaway reflection</a:t>
            </a:r>
            <a:endParaRPr/>
          </a:p>
          <a:p>
            <a:pPr indent="-342900" lvl="0" marL="687600" rtl="0" algn="l">
              <a:lnSpc>
                <a:spcPct val="90000"/>
              </a:lnSpc>
              <a:spcBef>
                <a:spcPts val="1000"/>
              </a:spcBef>
              <a:spcAft>
                <a:spcPts val="0"/>
              </a:spcAft>
              <a:buClr>
                <a:srgbClr val="9869BD"/>
              </a:buClr>
              <a:buSzPts val="1800"/>
              <a:buChar char="•"/>
            </a:pPr>
            <a:r>
              <a:rPr lang="en-GB" sz="2200">
                <a:solidFill>
                  <a:srgbClr val="868E93"/>
                </a:solidFill>
                <a:latin typeface="Arial"/>
                <a:ea typeface="Arial"/>
                <a:cs typeface="Arial"/>
                <a:sym typeface="Arial"/>
              </a:rPr>
              <a:t>"What is the one most important action you will implement to support individual flexibility in your workplace?“</a:t>
            </a:r>
            <a:endParaRPr/>
          </a:p>
          <a:p>
            <a:pPr indent="-342900" lvl="0" marL="687600" rtl="0" algn="l">
              <a:lnSpc>
                <a:spcPct val="90000"/>
              </a:lnSpc>
              <a:spcBef>
                <a:spcPts val="1000"/>
              </a:spcBef>
              <a:spcAft>
                <a:spcPts val="0"/>
              </a:spcAft>
              <a:buClr>
                <a:srgbClr val="9869BD"/>
              </a:buClr>
              <a:buSzPts val="1800"/>
              <a:buChar char="•"/>
            </a:pPr>
            <a:r>
              <a:rPr lang="en-GB" sz="2200">
                <a:solidFill>
                  <a:srgbClr val="868E93"/>
                </a:solidFill>
                <a:latin typeface="Arial"/>
                <a:ea typeface="Arial"/>
                <a:cs typeface="Arial"/>
                <a:sym typeface="Arial"/>
              </a:rPr>
              <a:t>Let’s capture our responses in a shared document for collective inspiration</a:t>
            </a:r>
            <a:endParaRPr/>
          </a:p>
          <a:p>
            <a:pPr indent="-114300" lvl="0" marL="228600" rtl="0" algn="l">
              <a:lnSpc>
                <a:spcPct val="90000"/>
              </a:lnSpc>
              <a:spcBef>
                <a:spcPts val="1000"/>
              </a:spcBef>
              <a:spcAft>
                <a:spcPts val="0"/>
              </a:spcAft>
              <a:buClr>
                <a:srgbClr val="9869BD"/>
              </a:buClr>
              <a:buSzPts val="1800"/>
              <a:buNone/>
            </a:pPr>
            <a:r>
              <a:t/>
            </a:r>
            <a:endParaRPr b="1">
              <a:solidFill>
                <a:srgbClr val="12501B"/>
              </a:solidFill>
            </a:endParaRPr>
          </a:p>
        </p:txBody>
      </p:sp>
      <p:pic>
        <p:nvPicPr>
          <p:cNvPr descr="Ampulheta 90% com preenchimento sólido" id="392" name="Google Shape;392;p48"/>
          <p:cNvPicPr preferRelativeResize="0"/>
          <p:nvPr>
            <p:ph idx="2" type="body"/>
          </p:nvPr>
        </p:nvPicPr>
        <p:blipFill rotWithShape="1">
          <a:blip r:embed="rId3">
            <a:alphaModFix/>
          </a:blip>
          <a:srcRect b="0" l="0" r="0" t="0"/>
          <a:stretch/>
        </p:blipFill>
        <p:spPr>
          <a:xfrm>
            <a:off x="10943770" y="5312228"/>
            <a:ext cx="1383351" cy="1161939"/>
          </a:xfrm>
          <a:prstGeom prst="rect">
            <a:avLst/>
          </a:prstGeom>
          <a:noFill/>
          <a:ln>
            <a:noFill/>
          </a:ln>
        </p:spPr>
      </p:pic>
      <p:sp>
        <p:nvSpPr>
          <p:cNvPr id="393" name="Google Shape;393;p48"/>
          <p:cNvSpPr txBox="1"/>
          <p:nvPr/>
        </p:nvSpPr>
        <p:spPr>
          <a:xfrm>
            <a:off x="10783639" y="6474168"/>
            <a:ext cx="1278207"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accent6"/>
                </a:solidFill>
                <a:latin typeface="Open Sans Light"/>
                <a:ea typeface="Open Sans Light"/>
                <a:cs typeface="Open Sans Light"/>
                <a:sym typeface="Open Sans Light"/>
              </a:rPr>
              <a:t>0h:60m</a:t>
            </a:r>
            <a:endParaRPr b="1" i="0" sz="1600" u="none" cap="none" strike="noStrike">
              <a:solidFill>
                <a:schemeClr val="accent6"/>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9"/>
          <p:cNvSpPr txBox="1"/>
          <p:nvPr>
            <p:ph idx="1" type="body"/>
          </p:nvPr>
        </p:nvSpPr>
        <p:spPr>
          <a:xfrm>
            <a:off x="964245" y="2024159"/>
            <a:ext cx="7970991" cy="245440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2"/>
              </a:buClr>
              <a:buSzPts val="1800"/>
              <a:buChar char="•"/>
            </a:pPr>
            <a:r>
              <a:rPr lang="en-GB"/>
              <a:t>Short Assessment activity (quiz)</a:t>
            </a:r>
            <a:endParaRPr/>
          </a:p>
          <a:p>
            <a:pPr indent="-342900" lvl="0" marL="457200" rtl="0" algn="l">
              <a:lnSpc>
                <a:spcPct val="90000"/>
              </a:lnSpc>
              <a:spcBef>
                <a:spcPts val="1000"/>
              </a:spcBef>
              <a:spcAft>
                <a:spcPts val="0"/>
              </a:spcAft>
              <a:buClr>
                <a:schemeClr val="dk2"/>
              </a:buClr>
              <a:buSzPts val="1800"/>
              <a:buChar char="•"/>
            </a:pPr>
            <a:r>
              <a:rPr lang="en-GB"/>
              <a:t>Reflect on the modules’ content and activities</a:t>
            </a:r>
            <a:endParaRPr/>
          </a:p>
        </p:txBody>
      </p:sp>
      <p:sp>
        <p:nvSpPr>
          <p:cNvPr id="399" name="Google Shape;399;p49"/>
          <p:cNvSpPr txBox="1"/>
          <p:nvPr/>
        </p:nvSpPr>
        <p:spPr>
          <a:xfrm>
            <a:off x="1567543" y="324238"/>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6"/>
              </a:buClr>
              <a:buSzPct val="55944"/>
              <a:buFont typeface="Arial"/>
              <a:buNone/>
            </a:pPr>
            <a:r>
              <a:rPr b="1" i="0" lang="en-GB" sz="4400" u="none" cap="none" strike="noStrike">
                <a:solidFill>
                  <a:schemeClr val="accent6"/>
                </a:solidFill>
                <a:latin typeface="Arial"/>
                <a:ea typeface="Arial"/>
                <a:cs typeface="Arial"/>
                <a:sym typeface="Arial"/>
              </a:rPr>
              <a:t>Wrap-Up and Reflection</a:t>
            </a:r>
            <a:endParaRPr b="0" i="0" sz="4400" u="none" cap="none" strike="noStrike">
              <a:solidFill>
                <a:schemeClr val="accent5"/>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0"/>
          <p:cNvSpPr txBox="1"/>
          <p:nvPr/>
        </p:nvSpPr>
        <p:spPr>
          <a:xfrm>
            <a:off x="1539408" y="577456"/>
            <a:ext cx="10474778" cy="715879"/>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accent6"/>
              </a:buClr>
              <a:buSzPct val="55944"/>
              <a:buFont typeface="Arial"/>
              <a:buNone/>
            </a:pPr>
            <a:r>
              <a:rPr b="1" i="0" lang="en-GB" sz="4400" u="none" cap="none" strike="noStrike">
                <a:solidFill>
                  <a:schemeClr val="accent6"/>
                </a:solidFill>
                <a:latin typeface="Arial"/>
                <a:ea typeface="Arial"/>
                <a:cs typeface="Arial"/>
                <a:sym typeface="Arial"/>
              </a:rPr>
              <a:t>Key Sources</a:t>
            </a:r>
            <a:endParaRPr b="0" i="0" sz="4400" u="none" cap="none" strike="noStrike">
              <a:solidFill>
                <a:schemeClr val="accent5"/>
              </a:solidFill>
              <a:latin typeface="Arial"/>
              <a:ea typeface="Arial"/>
              <a:cs typeface="Arial"/>
              <a:sym typeface="Arial"/>
            </a:endParaRPr>
          </a:p>
        </p:txBody>
      </p:sp>
      <p:sp>
        <p:nvSpPr>
          <p:cNvPr id="405" name="Google Shape;405;p50"/>
          <p:cNvSpPr txBox="1"/>
          <p:nvPr/>
        </p:nvSpPr>
        <p:spPr>
          <a:xfrm>
            <a:off x="990600" y="1974928"/>
            <a:ext cx="10210800" cy="326038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sz="1600" u="none" cap="none" strike="noStrike">
                <a:solidFill>
                  <a:srgbClr val="000000"/>
                </a:solidFill>
                <a:latin typeface="Calibri"/>
                <a:ea typeface="Calibri"/>
                <a:cs typeface="Calibri"/>
                <a:sym typeface="Calibri"/>
              </a:rPr>
              <a:t>Jang, J., Park, Y., Hur, S., &amp; An, Y.J. (2021). Flexible Office Characteristics on the Employees’ Innovative Behavioral Intention. Chapter in Edits by Lee R. &amp; Kim J. B. “Software Engineering, Artificial Intelligence, Networking and Parallel/Distributed Computing. Computational Intelligence 951 by Springer</a:t>
            </a:r>
            <a:endParaRPr/>
          </a:p>
          <a:p>
            <a:pPr indent="0" lvl="0" marL="0" marR="0" rtl="0" algn="l">
              <a:lnSpc>
                <a:spcPct val="100000"/>
              </a:lnSpc>
              <a:spcBef>
                <a:spcPts val="800"/>
              </a:spcBef>
              <a:spcAft>
                <a:spcPts val="0"/>
              </a:spcAft>
              <a:buNone/>
            </a:pPr>
            <a:r>
              <a:rPr b="0" i="0" lang="en-GB" sz="1600" u="none" cap="none" strike="noStrike">
                <a:solidFill>
                  <a:srgbClr val="000000"/>
                </a:solidFill>
                <a:latin typeface="Arial"/>
                <a:ea typeface="Arial"/>
                <a:cs typeface="Arial"/>
                <a:sym typeface="Arial"/>
              </a:rPr>
              <a:t>Hopkins, J.; Bardoel, A. The Future Is Hybrid: How Organisations Are Designing and Supporting</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Sustainable Hybrid Work Models in Post-Pandemic Australia. Sustainability </a:t>
            </a:r>
            <a:r>
              <a:rPr b="1" i="0" lang="en-GB" sz="1600" u="none" cap="none" strike="noStrike">
                <a:solidFill>
                  <a:srgbClr val="000000"/>
                </a:solidFill>
                <a:latin typeface="Arial"/>
                <a:ea typeface="Arial"/>
                <a:cs typeface="Arial"/>
                <a:sym typeface="Arial"/>
              </a:rPr>
              <a:t>2023</a:t>
            </a:r>
            <a:r>
              <a:rPr b="0" i="0" lang="en-GB" sz="1600" u="none" cap="none" strike="noStrike">
                <a:solidFill>
                  <a:srgbClr val="000000"/>
                </a:solidFill>
                <a:latin typeface="Arial"/>
                <a:ea typeface="Arial"/>
                <a:cs typeface="Arial"/>
                <a:sym typeface="Arial"/>
              </a:rPr>
              <a:t>, 15, 3086. https://</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doi.org/10.3390/su15043086</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Barath, M.; Schmidt, D.A. Offices after the COVID-19 pandemic and changes in perception of flexible office space. Sustainability, </a:t>
            </a:r>
            <a:r>
              <a:rPr b="1" i="0" lang="en-GB" sz="1600" u="none" cap="none" strike="noStrike">
                <a:solidFill>
                  <a:srgbClr val="000000"/>
                </a:solidFill>
                <a:latin typeface="Arial"/>
                <a:ea typeface="Arial"/>
                <a:cs typeface="Arial"/>
                <a:sym typeface="Arial"/>
              </a:rPr>
              <a:t>2022</a:t>
            </a:r>
            <a:r>
              <a:rPr b="0" i="0" lang="en-GB" sz="1600" u="none" cap="none" strike="noStrike">
                <a:solidFill>
                  <a:srgbClr val="000000"/>
                </a:solidFill>
                <a:latin typeface="Arial"/>
                <a:ea typeface="Arial"/>
                <a:cs typeface="Arial"/>
                <a:sym typeface="Arial"/>
              </a:rPr>
              <a:t>, 14, 11158</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Links</a:t>
            </a:r>
            <a:endParaRPr/>
          </a:p>
          <a:p>
            <a:pPr indent="0" lvl="0" marL="0" marR="0" rtl="0" algn="l">
              <a:lnSpc>
                <a:spcPct val="100000"/>
              </a:lnSpc>
              <a:spcBef>
                <a:spcPts val="0"/>
              </a:spcBef>
              <a:spcAft>
                <a:spcPts val="0"/>
              </a:spcAft>
              <a:buNone/>
            </a:pPr>
            <a:r>
              <a:rPr b="0" i="0" lang="en-GB" sz="1600" u="sng" cap="none" strike="noStrike">
                <a:solidFill>
                  <a:srgbClr val="868E93"/>
                </a:solidFill>
                <a:latin typeface="Arial"/>
                <a:ea typeface="Arial"/>
                <a:cs typeface="Arial"/>
                <a:sym typeface="Arial"/>
                <a:hlinkClick r:id="rId3">
                  <a:extLst>
                    <a:ext uri="{A12FA001-AC4F-418D-AE19-62706E023703}">
                      <ahyp:hlinkClr val="tx"/>
                    </a:ext>
                  </a:extLst>
                </a:hlinkClick>
              </a:rPr>
              <a:t>10 Hybrid Companies Examples with Working Models in 2025</a:t>
            </a:r>
            <a:endParaRPr b="0" i="0" sz="1600" u="none" cap="none" strike="noStrike">
              <a:solidFill>
                <a:srgbClr val="868E93"/>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9"/>
          <p:cNvSpPr txBox="1"/>
          <p:nvPr/>
        </p:nvSpPr>
        <p:spPr>
          <a:xfrm>
            <a:off x="3212840" y="2187021"/>
            <a:ext cx="508476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t/>
            </a:r>
            <a:endParaRPr b="0" i="0" sz="4400" u="none" cap="none" strike="noStrike">
              <a:solidFill>
                <a:schemeClr val="accent5"/>
              </a:solidFill>
              <a:latin typeface="Arial"/>
              <a:ea typeface="Arial"/>
              <a:cs typeface="Arial"/>
              <a:sym typeface="Arial"/>
            </a:endParaRPr>
          </a:p>
        </p:txBody>
      </p:sp>
      <p:sp>
        <p:nvSpPr>
          <p:cNvPr id="412" name="Google Shape;412;p19"/>
          <p:cNvSpPr txBox="1"/>
          <p:nvPr/>
        </p:nvSpPr>
        <p:spPr>
          <a:xfrm>
            <a:off x="3212840" y="1657016"/>
            <a:ext cx="7662765" cy="29853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University of Patras</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Greece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93D4CC"/>
                </a:solidFill>
                <a:latin typeface="Arial"/>
                <a:ea typeface="Arial"/>
                <a:cs typeface="Arial"/>
                <a:sym typeface="Arial"/>
              </a:rPr>
              <a:t>www.upatras.gr </a:t>
            </a:r>
            <a:br>
              <a:rPr b="0" i="0" lang="en-GB" sz="4000" u="none" cap="none" strike="noStrike">
                <a:solidFill>
                  <a:schemeClr val="dk1"/>
                </a:solidFill>
                <a:latin typeface="Arial"/>
                <a:ea typeface="Arial"/>
                <a:cs typeface="Arial"/>
                <a:sym typeface="Arial"/>
              </a:rPr>
            </a:br>
            <a:r>
              <a:rPr b="0" i="0" lang="en-GB" sz="4000" u="none" cap="none" strike="noStrike">
                <a:solidFill>
                  <a:srgbClr val="93D4CC"/>
                </a:solidFill>
                <a:latin typeface="Arial"/>
                <a:ea typeface="Arial"/>
                <a:cs typeface="Arial"/>
                <a:sym typeface="Arial"/>
              </a:rPr>
              <a:t>dpapad@upatras.gr</a:t>
            </a:r>
            <a:endParaRPr b="0" i="0" sz="3600" u="none" cap="none" strike="noStrike">
              <a:solidFill>
                <a:schemeClr val="accent5"/>
              </a:solidFill>
              <a:latin typeface="Arial"/>
              <a:ea typeface="Arial"/>
              <a:cs typeface="Arial"/>
              <a:sym typeface="Arial"/>
            </a:endParaRPr>
          </a:p>
        </p:txBody>
      </p:sp>
      <p:pic>
        <p:nvPicPr>
          <p:cNvPr descr="A logo with a black background&#10;&#10;Description automatically generated" id="413" name="Google Shape;413;p19"/>
          <p:cNvPicPr preferRelativeResize="0"/>
          <p:nvPr/>
        </p:nvPicPr>
        <p:blipFill rotWithShape="1">
          <a:blip r:embed="rId3">
            <a:alphaModFix/>
          </a:blip>
          <a:srcRect b="0" l="0" r="0" t="0"/>
          <a:stretch/>
        </p:blipFill>
        <p:spPr>
          <a:xfrm>
            <a:off x="322172" y="1657016"/>
            <a:ext cx="3381812" cy="2985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21"/>
          <p:cNvSpPr/>
          <p:nvPr/>
        </p:nvSpPr>
        <p:spPr>
          <a:xfrm>
            <a:off x="208230" y="217283"/>
            <a:ext cx="1430447"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9" name="Google Shape;419;p21"/>
          <p:cNvSpPr/>
          <p:nvPr/>
        </p:nvSpPr>
        <p:spPr>
          <a:xfrm>
            <a:off x="208229" y="5466784"/>
            <a:ext cx="1883121" cy="12403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logo with a black background&#10;&#10;Description automatically generated" id="420" name="Google Shape;420;p21"/>
          <p:cNvPicPr preferRelativeResize="0"/>
          <p:nvPr/>
        </p:nvPicPr>
        <p:blipFill rotWithShape="1">
          <a:blip r:embed="rId3">
            <a:alphaModFix/>
          </a:blip>
          <a:srcRect b="0" l="0" r="0" t="0"/>
          <a:stretch/>
        </p:blipFill>
        <p:spPr>
          <a:xfrm>
            <a:off x="3563292" y="-255761"/>
            <a:ext cx="4745083" cy="4745083"/>
          </a:xfrm>
          <a:prstGeom prst="rect">
            <a:avLst/>
          </a:prstGeom>
          <a:noFill/>
          <a:ln>
            <a:noFill/>
          </a:ln>
        </p:spPr>
      </p:pic>
      <p:pic>
        <p:nvPicPr>
          <p:cNvPr descr="A logo for a university&#10;&#10;Description automatically generated" id="421" name="Google Shape;421;p21"/>
          <p:cNvPicPr preferRelativeResize="0"/>
          <p:nvPr/>
        </p:nvPicPr>
        <p:blipFill rotWithShape="1">
          <a:blip r:embed="rId4">
            <a:alphaModFix/>
          </a:blip>
          <a:srcRect b="0" l="0" r="0" t="0"/>
          <a:stretch/>
        </p:blipFill>
        <p:spPr>
          <a:xfrm>
            <a:off x="10063843" y="4565572"/>
            <a:ext cx="1092711" cy="397349"/>
          </a:xfrm>
          <a:prstGeom prst="rect">
            <a:avLst/>
          </a:prstGeom>
          <a:noFill/>
          <a:ln>
            <a:noFill/>
          </a:ln>
        </p:spPr>
      </p:pic>
      <p:pic>
        <p:nvPicPr>
          <p:cNvPr descr="A logo with text on it&#10;&#10;Description automatically generated" id="422" name="Google Shape;422;p21"/>
          <p:cNvPicPr preferRelativeResize="0"/>
          <p:nvPr/>
        </p:nvPicPr>
        <p:blipFill rotWithShape="1">
          <a:blip r:embed="rId5">
            <a:alphaModFix/>
          </a:blip>
          <a:srcRect b="0" l="0" r="0" t="0"/>
          <a:stretch/>
        </p:blipFill>
        <p:spPr>
          <a:xfrm>
            <a:off x="2238936" y="4659868"/>
            <a:ext cx="927150" cy="397350"/>
          </a:xfrm>
          <a:prstGeom prst="rect">
            <a:avLst/>
          </a:prstGeom>
          <a:noFill/>
          <a:ln>
            <a:noFill/>
          </a:ln>
        </p:spPr>
      </p:pic>
      <p:pic>
        <p:nvPicPr>
          <p:cNvPr descr="A blue and orange logo&#10;&#10;Description automatically generated" id="423" name="Google Shape;423;p21"/>
          <p:cNvPicPr preferRelativeResize="0"/>
          <p:nvPr/>
        </p:nvPicPr>
        <p:blipFill rotWithShape="1">
          <a:blip r:embed="rId6">
            <a:alphaModFix/>
          </a:blip>
          <a:srcRect b="0" l="0" r="0" t="0"/>
          <a:stretch/>
        </p:blipFill>
        <p:spPr>
          <a:xfrm>
            <a:off x="3560875" y="4602520"/>
            <a:ext cx="1039008" cy="489552"/>
          </a:xfrm>
          <a:prstGeom prst="rect">
            <a:avLst/>
          </a:prstGeom>
          <a:noFill/>
          <a:ln>
            <a:noFill/>
          </a:ln>
        </p:spPr>
      </p:pic>
      <p:pic>
        <p:nvPicPr>
          <p:cNvPr descr="A blue triangle with black text&#10;&#10;Description automatically generated" id="424" name="Google Shape;424;p21"/>
          <p:cNvPicPr preferRelativeResize="0"/>
          <p:nvPr/>
        </p:nvPicPr>
        <p:blipFill rotWithShape="1">
          <a:blip r:embed="rId7">
            <a:alphaModFix/>
          </a:blip>
          <a:srcRect b="0" l="0" r="0" t="0"/>
          <a:stretch/>
        </p:blipFill>
        <p:spPr>
          <a:xfrm>
            <a:off x="6927702" y="4459474"/>
            <a:ext cx="706268" cy="706268"/>
          </a:xfrm>
          <a:prstGeom prst="rect">
            <a:avLst/>
          </a:prstGeom>
          <a:noFill/>
          <a:ln>
            <a:noFill/>
          </a:ln>
        </p:spPr>
      </p:pic>
      <p:pic>
        <p:nvPicPr>
          <p:cNvPr descr="A black background with a black square&#10;&#10;Description automatically generated with medium confidence" id="425" name="Google Shape;425;p21"/>
          <p:cNvPicPr preferRelativeResize="0"/>
          <p:nvPr/>
        </p:nvPicPr>
        <p:blipFill rotWithShape="1">
          <a:blip r:embed="rId8">
            <a:alphaModFix/>
          </a:blip>
          <a:srcRect b="0" l="0" r="0" t="0"/>
          <a:stretch/>
        </p:blipFill>
        <p:spPr>
          <a:xfrm>
            <a:off x="8172822" y="4565572"/>
            <a:ext cx="1534390" cy="494073"/>
          </a:xfrm>
          <a:prstGeom prst="rect">
            <a:avLst/>
          </a:prstGeom>
          <a:noFill/>
          <a:ln>
            <a:noFill/>
          </a:ln>
        </p:spPr>
      </p:pic>
      <p:pic>
        <p:nvPicPr>
          <p:cNvPr descr="A logo with blue and red lines&#10;&#10;Description automatically generated" id="426" name="Google Shape;426;p21"/>
          <p:cNvPicPr preferRelativeResize="0"/>
          <p:nvPr/>
        </p:nvPicPr>
        <p:blipFill rotWithShape="1">
          <a:blip r:embed="rId9">
            <a:alphaModFix/>
          </a:blip>
          <a:srcRect b="0" l="0" r="0" t="0"/>
          <a:stretch/>
        </p:blipFill>
        <p:spPr>
          <a:xfrm>
            <a:off x="950251" y="4679419"/>
            <a:ext cx="928419" cy="425989"/>
          </a:xfrm>
          <a:prstGeom prst="rect">
            <a:avLst/>
          </a:prstGeom>
          <a:noFill/>
          <a:ln>
            <a:noFill/>
          </a:ln>
        </p:spPr>
      </p:pic>
      <p:graphicFrame>
        <p:nvGraphicFramePr>
          <p:cNvPr id="427" name="Google Shape;427;p21"/>
          <p:cNvGraphicFramePr/>
          <p:nvPr/>
        </p:nvGraphicFramePr>
        <p:xfrm>
          <a:off x="5390165" y="5740397"/>
          <a:ext cx="3000000" cy="3000000"/>
        </p:xfrm>
        <a:graphic>
          <a:graphicData uri="http://schemas.openxmlformats.org/drawingml/2006/table">
            <a:tbl>
              <a:tblPr>
                <a:noFill/>
                <a:tableStyleId>{DBE05F82-A53A-4976-B3E8-388D6AA1069D}</a:tableStyleId>
              </a:tblPr>
              <a:tblGrid>
                <a:gridCol w="6046100"/>
              </a:tblGrid>
              <a:tr h="522800">
                <a:tc>
                  <a:txBody>
                    <a:bodyPr/>
                    <a:lstStyle/>
                    <a:p>
                      <a:pPr indent="0" lvl="0" marL="0" marR="0" rtl="0" algn="ctr">
                        <a:lnSpc>
                          <a:spcPct val="100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cap="none" strike="noStrike"/>
                    </a:p>
                    <a:p>
                      <a:pPr indent="0" lvl="0" marL="0" marR="0" rtl="0" algn="ctr">
                        <a:lnSpc>
                          <a:spcPct val="115000"/>
                        </a:lnSpc>
                        <a:spcBef>
                          <a:spcPts val="0"/>
                        </a:spcBef>
                        <a:spcAft>
                          <a:spcPts val="0"/>
                        </a:spcAft>
                        <a:buClr>
                          <a:srgbClr val="000000"/>
                        </a:buClr>
                        <a:buSzPts val="800"/>
                        <a:buFont typeface="Arial"/>
                        <a:buNone/>
                      </a:pPr>
                      <a:r>
                        <a:rPr lang="en-GB" sz="800" u="none" cap="none" strike="noStrike">
                          <a:solidFill>
                            <a:schemeClr val="dk1"/>
                          </a:solidFill>
                          <a:latin typeface="Arial"/>
                          <a:ea typeface="Arial"/>
                          <a:cs typeface="Arial"/>
                          <a:sym typeface="Arial"/>
                        </a:rPr>
                        <a:t>Project Number: 2023-1-BG01-KA220-VET-000153460</a:t>
                      </a:r>
                      <a:endParaRPr sz="800" u="none" cap="none" strike="noStrike">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CFCFCF"/>
                      </a:solidFill>
                      <a:prstDash val="solid"/>
                      <a:round/>
                      <a:headEnd len="sm" w="sm" type="none"/>
                      <a:tailEnd len="sm" w="sm" type="none"/>
                    </a:lnT>
                    <a:lnB cap="flat" cmpd="sng" w="9525">
                      <a:solidFill>
                        <a:srgbClr val="CFCFCF"/>
                      </a:solidFill>
                      <a:prstDash val="solid"/>
                      <a:round/>
                      <a:headEnd len="sm" w="sm" type="none"/>
                      <a:tailEnd len="sm" w="sm" type="none"/>
                    </a:lnB>
                  </a:tcPr>
                </a:tc>
              </a:tr>
            </a:tbl>
          </a:graphicData>
        </a:graphic>
      </p:graphicFrame>
      <p:pic>
        <p:nvPicPr>
          <p:cNvPr descr="A blue text on a black background&#10;&#10;Description automatically generated" id="428" name="Google Shape;428;p21"/>
          <p:cNvPicPr preferRelativeResize="0"/>
          <p:nvPr/>
        </p:nvPicPr>
        <p:blipFill rotWithShape="1">
          <a:blip r:embed="rId10">
            <a:alphaModFix/>
          </a:blip>
          <a:srcRect b="0" l="0" r="0" t="0"/>
          <a:stretch/>
        </p:blipFill>
        <p:spPr>
          <a:xfrm>
            <a:off x="884633" y="5779969"/>
            <a:ext cx="2413433" cy="506327"/>
          </a:xfrm>
          <a:prstGeom prst="rect">
            <a:avLst/>
          </a:prstGeom>
          <a:noFill/>
          <a:ln>
            <a:noFill/>
          </a:ln>
        </p:spPr>
      </p:pic>
      <p:pic>
        <p:nvPicPr>
          <p:cNvPr descr="A black background with orange and green text&#10;&#10;Description automatically generated" id="429" name="Google Shape;429;p21"/>
          <p:cNvPicPr preferRelativeResize="0"/>
          <p:nvPr/>
        </p:nvPicPr>
        <p:blipFill rotWithShape="1">
          <a:blip r:embed="rId11">
            <a:alphaModFix/>
          </a:blip>
          <a:srcRect b="0" l="0" r="0" t="0"/>
          <a:stretch/>
        </p:blipFill>
        <p:spPr>
          <a:xfrm>
            <a:off x="5138735" y="4615208"/>
            <a:ext cx="1164813" cy="415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nvSpPr>
        <p:spPr>
          <a:xfrm>
            <a:off x="4122058" y="2858825"/>
            <a:ext cx="7765142" cy="16001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Topic 1</a:t>
            </a:r>
            <a:br>
              <a:rPr b="0" i="0" lang="en-GB" sz="3600" u="none" cap="none" strike="noStrike">
                <a:solidFill>
                  <a:schemeClr val="accent5"/>
                </a:solidFill>
                <a:latin typeface="Arial"/>
                <a:ea typeface="Arial"/>
                <a:cs typeface="Arial"/>
                <a:sym typeface="Arial"/>
              </a:rPr>
            </a:br>
            <a:r>
              <a:rPr b="0" i="0" lang="en-GB" sz="3600" u="none" cap="none" strike="noStrike">
                <a:solidFill>
                  <a:schemeClr val="accent5"/>
                </a:solidFill>
                <a:latin typeface="Arial"/>
                <a:ea typeface="Arial"/>
                <a:cs typeface="Arial"/>
                <a:sym typeface="Arial"/>
              </a:rPr>
              <a:t>Defining Hybrid Work &amp; Pros and Cons</a:t>
            </a:r>
            <a:endParaRPr b="0" i="0" sz="1400" u="none" cap="none" strike="noStrike">
              <a:solidFill>
                <a:srgbClr val="000000"/>
              </a:solidFill>
              <a:latin typeface="Arial"/>
              <a:ea typeface="Arial"/>
              <a:cs typeface="Arial"/>
              <a:sym typeface="Arial"/>
            </a:endParaRPr>
          </a:p>
        </p:txBody>
      </p:sp>
      <p:pic>
        <p:nvPicPr>
          <p:cNvPr descr="A logo with a black background&#10;&#10;Description automatically generated" id="134" name="Google Shape;134;p3"/>
          <p:cNvPicPr preferRelativeResize="0"/>
          <p:nvPr/>
        </p:nvPicPr>
        <p:blipFill rotWithShape="1">
          <a:blip r:embed="rId3">
            <a:alphaModFix/>
          </a:blip>
          <a:srcRect b="0" l="0" r="0" t="0"/>
          <a:stretch/>
        </p:blipFill>
        <p:spPr>
          <a:xfrm>
            <a:off x="574098" y="1936283"/>
            <a:ext cx="3381812" cy="2985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0fd5a3148a_2_0"/>
          <p:cNvSpPr txBox="1"/>
          <p:nvPr/>
        </p:nvSpPr>
        <p:spPr>
          <a:xfrm>
            <a:off x="152400" y="225388"/>
            <a:ext cx="11858625" cy="627426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1" i="0" lang="en-GB" sz="3600" u="none" cap="none" strike="noStrike">
                <a:solidFill>
                  <a:schemeClr val="accent6"/>
                </a:solidFill>
                <a:latin typeface="Arial"/>
                <a:ea typeface="Arial"/>
                <a:cs typeface="Arial"/>
                <a:sym typeface="Arial"/>
              </a:rPr>
              <a:t>            Topic 1: Defining Hybrid Work</a:t>
            </a:r>
            <a:br>
              <a:rPr b="0" i="0" lang="en-GB" sz="3600" u="none" cap="none" strike="noStrike">
                <a:solidFill>
                  <a:schemeClr val="accent5"/>
                </a:solidFill>
                <a:latin typeface="Arial"/>
                <a:ea typeface="Arial"/>
                <a:cs typeface="Arial"/>
                <a:sym typeface="Arial"/>
              </a:rPr>
            </a:br>
            <a:endParaRPr b="0" i="0" sz="36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800"/>
              <a:buFont typeface="Arial"/>
              <a:buNone/>
            </a:pPr>
            <a:r>
              <a:rPr b="0" i="0" lang="en-GB" sz="2800" u="none" cap="none" strike="noStrike">
                <a:solidFill>
                  <a:schemeClr val="accent5"/>
                </a:solidFill>
                <a:latin typeface="Arial"/>
                <a:ea typeface="Arial"/>
                <a:cs typeface="Arial"/>
                <a:sym typeface="Arial"/>
              </a:rPr>
              <a:t>A new work framework where employees have the flexibility to work from a location physical apart from their employer (Peprah, 2023). Other related terms for hybrid work are: </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Telework and ICT-based mobile work (TICTM)</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Remote work</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Home-based working</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Telecommuting</a:t>
            </a:r>
            <a:endParaRPr b="0" i="0" sz="1400" u="none" cap="none" strike="noStrike">
              <a:solidFill>
                <a:srgbClr val="000000"/>
              </a:solidFill>
              <a:latin typeface="Arial"/>
              <a:ea typeface="Arial"/>
              <a:cs typeface="Arial"/>
              <a:sym typeface="Arial"/>
            </a:endParaRPr>
          </a:p>
          <a:p>
            <a:pPr indent="-571500" lvl="3" marL="571500" marR="0" rtl="0" algn="l">
              <a:lnSpc>
                <a:spcPct val="90000"/>
              </a:lnSpc>
              <a:spcBef>
                <a:spcPts val="0"/>
              </a:spcBef>
              <a:spcAft>
                <a:spcPts val="0"/>
              </a:spcAft>
              <a:buClr>
                <a:schemeClr val="accent5"/>
              </a:buClr>
              <a:buSzPts val="3600"/>
              <a:buFont typeface="Arial"/>
              <a:buChar char="•"/>
            </a:pPr>
            <a:r>
              <a:rPr b="0" i="0" lang="en-GB" sz="2800" u="none" cap="none" strike="noStrike">
                <a:solidFill>
                  <a:schemeClr val="accent5"/>
                </a:solidFill>
                <a:latin typeface="Arial"/>
                <a:ea typeface="Arial"/>
                <a:cs typeface="Arial"/>
                <a:sym typeface="Arial"/>
              </a:rPr>
              <a:t>Virtual working </a:t>
            </a:r>
            <a:endParaRPr b="0" i="0" sz="1400" u="none" cap="none" strike="noStrike">
              <a:solidFill>
                <a:srgbClr val="000000"/>
              </a:solidFill>
              <a:latin typeface="Arial"/>
              <a:ea typeface="Arial"/>
              <a:cs typeface="Arial"/>
              <a:sym typeface="Arial"/>
            </a:endParaRPr>
          </a:p>
          <a:p>
            <a:pPr indent="0" lvl="3" marL="0" marR="0" rtl="0" algn="l">
              <a:lnSpc>
                <a:spcPct val="90000"/>
              </a:lnSpc>
              <a:spcBef>
                <a:spcPts val="0"/>
              </a:spcBef>
              <a:spcAft>
                <a:spcPts val="0"/>
              </a:spcAft>
              <a:buClr>
                <a:srgbClr val="000000"/>
              </a:buClr>
              <a:buSzPts val="2800"/>
              <a:buFont typeface="Arial"/>
              <a:buNone/>
            </a:pPr>
            <a:r>
              <a:t/>
            </a:r>
            <a:endParaRPr b="0" i="0" sz="28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A new term: Activity-based flexible offices (A-FO) referring to a working environment where people can do the job anytime and anywhere using digital devices without restrictions on time or space (Jang et al, 2021, p.87)</a:t>
            </a:r>
            <a:endParaRPr b="0" i="0" sz="2400" u="none" cap="none" strike="noStrike">
              <a:solidFill>
                <a:srgbClr val="000000"/>
              </a:solidFill>
              <a:latin typeface="Arial"/>
              <a:ea typeface="Arial"/>
              <a:cs typeface="Arial"/>
              <a:sym typeface="Arial"/>
            </a:endParaRPr>
          </a:p>
          <a:p>
            <a:pPr indent="-342900" lvl="0" marL="571500" marR="0" rtl="0" algn="l">
              <a:lnSpc>
                <a:spcPct val="90000"/>
              </a:lnSpc>
              <a:spcBef>
                <a:spcPts val="0"/>
              </a:spcBef>
              <a:spcAft>
                <a:spcPts val="0"/>
              </a:spcAft>
              <a:buClr>
                <a:schemeClr val="accent5"/>
              </a:buClr>
              <a:buSzPts val="3600"/>
              <a:buFont typeface="Arial"/>
              <a:buNone/>
            </a:pPr>
            <a:r>
              <a:t/>
            </a:r>
            <a:endParaRPr b="0" i="0" sz="2800" u="none" cap="none" strike="noStrike">
              <a:solidFill>
                <a:schemeClr val="accent5"/>
              </a:solidFill>
              <a:latin typeface="Arial"/>
              <a:ea typeface="Arial"/>
              <a:cs typeface="Arial"/>
              <a:sym typeface="Arial"/>
            </a:endParaRPr>
          </a:p>
          <a:p>
            <a:pPr indent="-342900" lvl="0" marL="571500" marR="0" rtl="0" algn="l">
              <a:lnSpc>
                <a:spcPct val="90000"/>
              </a:lnSpc>
              <a:spcBef>
                <a:spcPts val="0"/>
              </a:spcBef>
              <a:spcAft>
                <a:spcPts val="0"/>
              </a:spcAft>
              <a:buClr>
                <a:schemeClr val="accent5"/>
              </a:buClr>
              <a:buSzPts val="3600"/>
              <a:buFont typeface="Arial"/>
              <a:buNone/>
            </a:pPr>
            <a:r>
              <a:t/>
            </a:r>
            <a:endParaRPr b="0" i="0" sz="2400" u="none" cap="none" strike="noStrike">
              <a:solidFill>
                <a:schemeClr val="accent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nvSpPr>
        <p:spPr>
          <a:xfrm>
            <a:off x="580103" y="160948"/>
            <a:ext cx="11086379" cy="54139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1" i="0" lang="en-GB" sz="3600" u="none" cap="none" strike="noStrike">
                <a:solidFill>
                  <a:schemeClr val="accent6"/>
                </a:solidFill>
                <a:latin typeface="Arial"/>
                <a:ea typeface="Arial"/>
                <a:cs typeface="Arial"/>
                <a:sym typeface="Arial"/>
              </a:rPr>
              <a:t>	</a:t>
            </a:r>
            <a:r>
              <a:rPr b="1" i="0" lang="en-GB" sz="3200" u="none" cap="none" strike="noStrike">
                <a:solidFill>
                  <a:schemeClr val="accent6"/>
                </a:solidFill>
                <a:latin typeface="Arial"/>
                <a:ea typeface="Arial"/>
                <a:cs typeface="Arial"/>
                <a:sym typeface="Arial"/>
              </a:rPr>
              <a:t>Topic 1: Defining Hybrid Work &amp; Pros and Cons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60% of remote employees, from 8090 US companies, reported that prefer hybrid work options (Wigert et al., 2022).</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The dominant business model is hybrid for 49% of 10,646 knowledge workers around the globe (Future Forum, 2022), </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54%  of 1421 Australian knowledge workers are following some type of hybrid work model, too, and</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 56% report this as an ideal work arrangement for them (Hopkins, &amp; Bardoel, 2022).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nvSpPr>
        <p:spPr>
          <a:xfrm>
            <a:off x="580103" y="160948"/>
            <a:ext cx="11086379" cy="541394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3600"/>
              <a:buFont typeface="Arial"/>
              <a:buNone/>
            </a:pPr>
            <a:r>
              <a:rPr b="0" i="0" lang="en-GB" sz="3600" u="none" cap="none" strike="noStrike">
                <a:solidFill>
                  <a:schemeClr val="accent5"/>
                </a:solidFill>
                <a:latin typeface="Arial"/>
                <a:ea typeface="Arial"/>
                <a:cs typeface="Arial"/>
                <a:sym typeface="Arial"/>
              </a:rPr>
              <a:t>	</a:t>
            </a:r>
            <a:r>
              <a:rPr b="1" i="0" lang="en-GB" sz="3200" u="none" cap="none" strike="noStrike">
                <a:solidFill>
                  <a:schemeClr val="accent6"/>
                </a:solidFill>
                <a:latin typeface="Arial"/>
                <a:ea typeface="Arial"/>
                <a:cs typeface="Arial"/>
                <a:sym typeface="Arial"/>
              </a:rPr>
              <a:t>Topic 1: Pros and Cons of Hybrid Work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2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rPr b="0" i="0" lang="en-GB" sz="3200" u="none" cap="none" strike="noStrike">
                <a:solidFill>
                  <a:schemeClr val="accent5"/>
                </a:solidFill>
                <a:latin typeface="Arial"/>
                <a:ea typeface="Arial"/>
                <a:cs typeface="Arial"/>
                <a:sym typeface="Arial"/>
              </a:rPr>
              <a:t>Recent surveys on employees have shown…</a:t>
            </a:r>
            <a:endParaRPr b="0" i="0" sz="14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29% say their productivity is much better working from home and 24% say it’s a little better.</a:t>
            </a:r>
            <a:endParaRPr b="0" i="0" sz="14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39% of people want to work from home 3-4 days a week.</a:t>
            </a:r>
            <a:endParaRPr b="0" i="0" sz="14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39% say the creativity of their work is better when working from home.</a:t>
            </a:r>
            <a:endParaRPr b="0" i="0" sz="14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49% say their mental health is better when working from home.</a:t>
            </a:r>
            <a:endParaRPr b="0" i="0" sz="14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59% say their work-life balance is better when working from home.</a:t>
            </a:r>
            <a:endParaRPr b="0" i="0" sz="1400" u="none" cap="none" strike="noStrike">
              <a:solidFill>
                <a:srgbClr val="000000"/>
              </a:solidFill>
              <a:latin typeface="Arial"/>
              <a:ea typeface="Arial"/>
              <a:cs typeface="Arial"/>
              <a:sym typeface="Arial"/>
            </a:endParaRPr>
          </a:p>
          <a:p>
            <a:pPr indent="-263525" lvl="0" marL="263525" marR="0" rtl="0" algn="l">
              <a:lnSpc>
                <a:spcPct val="100000"/>
              </a:lnSpc>
              <a:spcBef>
                <a:spcPts val="0"/>
              </a:spcBef>
              <a:spcAft>
                <a:spcPts val="0"/>
              </a:spcAft>
              <a:buClr>
                <a:srgbClr val="000000"/>
              </a:buClr>
              <a:buSzPts val="2800"/>
              <a:buFont typeface="Arial"/>
              <a:buChar char="•"/>
            </a:pPr>
            <a:r>
              <a:rPr b="0" i="0" lang="en-GB" sz="2800" u="none" cap="none" strike="noStrike">
                <a:solidFill>
                  <a:schemeClr val="accent5"/>
                </a:solidFill>
                <a:latin typeface="Arial"/>
                <a:ea typeface="Arial"/>
                <a:cs typeface="Arial"/>
                <a:sym typeface="Arial"/>
              </a:rPr>
              <a:t>Only 9% of remote workers say they want to work in an office all the time</a:t>
            </a:r>
            <a:endParaRPr b="0" i="0" sz="2400" u="none" cap="none" strike="noStrike">
              <a:solidFill>
                <a:schemeClr val="accent5"/>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							Source: </a:t>
            </a:r>
            <a:r>
              <a:rPr b="0" i="0" lang="en-GB" sz="2000" u="sng" cap="none" strike="noStrike">
                <a:solidFill>
                  <a:schemeClr val="accent5"/>
                </a:solidFill>
                <a:latin typeface="Arial"/>
                <a:ea typeface="Arial"/>
                <a:cs typeface="Arial"/>
                <a:sym typeface="Arial"/>
                <a:hlinkClick r:id="rId3">
                  <a:extLst>
                    <a:ext uri="{A12FA001-AC4F-418D-AE19-62706E023703}">
                      <ahyp:hlinkClr val="tx"/>
                    </a:ext>
                  </a:extLst>
                </a:hlinkClick>
              </a:rPr>
              <a:t>LEADERSHIP IQ</a:t>
            </a:r>
            <a:r>
              <a:rPr b="0" i="0" lang="en-GB" sz="2000" u="none" cap="none" strike="noStrike">
                <a:solidFill>
                  <a:schemeClr val="accent5"/>
                </a:solidFill>
                <a:latin typeface="Arial"/>
                <a:ea typeface="Arial"/>
                <a:cs typeface="Arial"/>
                <a:sym typeface="Arial"/>
              </a:rPr>
              <a:t> (2020)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nvSpPr>
        <p:spPr>
          <a:xfrm>
            <a:off x="580103" y="160948"/>
            <a:ext cx="11086379" cy="5413942"/>
          </a:xfrm>
          <a:prstGeom prst="rect">
            <a:avLst/>
          </a:prstGeom>
          <a:noFill/>
          <a:ln>
            <a:noFill/>
          </a:ln>
        </p:spPr>
        <p:txBody>
          <a:bodyPr anchorCtr="0" anchor="t" bIns="45700" lIns="91425" spcFirstLastPara="1" rIns="91425" wrap="square" tIns="45700">
            <a:noAutofit/>
          </a:bodyPr>
          <a:lstStyle/>
          <a:p>
            <a:pPr indent="-714375" lvl="0" marL="714375" marR="0" rtl="0" algn="l">
              <a:lnSpc>
                <a:spcPct val="90000"/>
              </a:lnSpc>
              <a:spcBef>
                <a:spcPts val="0"/>
              </a:spcBef>
              <a:spcAft>
                <a:spcPts val="0"/>
              </a:spcAft>
              <a:buClr>
                <a:schemeClr val="accent5"/>
              </a:buClr>
              <a:buSzPts val="3600"/>
              <a:buFont typeface="Arial"/>
              <a:buNone/>
            </a:pPr>
            <a:r>
              <a:rPr b="0" i="0" lang="en-GB" sz="3600" u="none" cap="none" strike="noStrike">
                <a:solidFill>
                  <a:schemeClr val="accent5"/>
                </a:solidFill>
                <a:latin typeface="Arial"/>
                <a:ea typeface="Arial"/>
                <a:cs typeface="Arial"/>
                <a:sym typeface="Arial"/>
              </a:rPr>
              <a:t>	</a:t>
            </a:r>
            <a:r>
              <a:rPr b="1" i="0" lang="en-GB" sz="3200" u="none" cap="none" strike="noStrike">
                <a:solidFill>
                  <a:schemeClr val="accent6"/>
                </a:solidFill>
                <a:latin typeface="Arial"/>
                <a:ea typeface="Arial"/>
                <a:cs typeface="Arial"/>
                <a:sym typeface="Arial"/>
              </a:rPr>
              <a:t>Topic 1: The Flexible Office Space in the Hybrid Workplace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accent5"/>
              </a:buClr>
              <a:buSzPts val="3600"/>
              <a:buFont typeface="Arial"/>
              <a:buNone/>
            </a:pPr>
            <a:r>
              <a:t/>
            </a:r>
            <a:endParaRPr b="0" i="0" sz="3600" u="none" cap="none" strike="noStrike">
              <a:solidFill>
                <a:schemeClr val="accent5"/>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accent5"/>
                </a:solidFill>
                <a:latin typeface="Arial"/>
                <a:ea typeface="Arial"/>
                <a:cs typeface="Arial"/>
                <a:sym typeface="Arial"/>
              </a:rPr>
              <a:t>The remote work policies have presented various variations to the physical layout of the office in a hybrid workplace, including:</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Open office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Co-working office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Activity-based office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Satellite office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Home office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GB" sz="2400" u="none" cap="none" strike="noStrike">
                <a:solidFill>
                  <a:schemeClr val="accent5"/>
                </a:solidFill>
                <a:latin typeface="Arial"/>
                <a:ea typeface="Arial"/>
                <a:cs typeface="Arial"/>
                <a:sym typeface="Arial"/>
              </a:rPr>
              <a:t>Remote locations</a:t>
            </a:r>
            <a:endParaRPr b="0" i="0" sz="1400" u="none" cap="none" strike="noStrike">
              <a:solidFill>
                <a:srgbClr val="000000"/>
              </a:solidFill>
              <a:latin typeface="Arial"/>
              <a:ea typeface="Arial"/>
              <a:cs typeface="Arial"/>
              <a:sym typeface="Arial"/>
            </a:endParaRPr>
          </a:p>
          <a:p>
            <a:pPr indent="-133350" lvl="0" marL="28575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5"/>
              </a:solidFill>
              <a:latin typeface="Arial"/>
              <a:ea typeface="Arial"/>
              <a:cs typeface="Arial"/>
              <a:sym typeface="Arial"/>
            </a:endParaRPr>
          </a:p>
        </p:txBody>
      </p:sp>
      <p:sp>
        <p:nvSpPr>
          <p:cNvPr id="159" name="Google Shape;159;p7"/>
          <p:cNvSpPr txBox="1"/>
          <p:nvPr/>
        </p:nvSpPr>
        <p:spPr>
          <a:xfrm>
            <a:off x="7006281" y="4880919"/>
            <a:ext cx="323747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Barath &amp; Schmidt,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idx="2" type="body"/>
          </p:nvPr>
        </p:nvSpPr>
        <p:spPr>
          <a:xfrm>
            <a:off x="6372225" y="1220089"/>
            <a:ext cx="5670096" cy="5313673"/>
          </a:xfrm>
          <a:prstGeom prst="rect">
            <a:avLst/>
          </a:prstGeom>
          <a:noFill/>
          <a:ln cap="flat" cmpd="sng" w="9525">
            <a:solidFill>
              <a:srgbClr val="9869BD"/>
            </a:solidFill>
            <a:prstDash val="solid"/>
            <a:round/>
            <a:headEnd len="sm" w="sm" type="none"/>
            <a:tailEnd len="sm" w="sm" type="none"/>
          </a:ln>
        </p:spPr>
        <p:txBody>
          <a:bodyPr anchorCtr="0" anchor="t" bIns="45700" lIns="91425" spcFirstLastPara="1" rIns="91425" wrap="square" tIns="45700">
            <a:normAutofit/>
          </a:bodyPr>
          <a:lstStyle/>
          <a:p>
            <a:pPr indent="-114300" lvl="0" marL="228600" rtl="0" algn="l">
              <a:lnSpc>
                <a:spcPct val="90000"/>
              </a:lnSpc>
              <a:spcBef>
                <a:spcPts val="0"/>
              </a:spcBef>
              <a:spcAft>
                <a:spcPts val="0"/>
              </a:spcAft>
              <a:buClr>
                <a:schemeClr val="dk2"/>
              </a:buClr>
              <a:buSzPts val="1800"/>
              <a:buNone/>
            </a:pPr>
            <a:r>
              <a:t/>
            </a:r>
            <a:endParaRPr/>
          </a:p>
          <a:p>
            <a:pPr indent="-114300" lvl="0" marL="228600" rtl="0" algn="l">
              <a:lnSpc>
                <a:spcPct val="90000"/>
              </a:lnSpc>
              <a:spcBef>
                <a:spcPts val="1000"/>
              </a:spcBef>
              <a:spcAft>
                <a:spcPts val="0"/>
              </a:spcAft>
              <a:buClr>
                <a:schemeClr val="dk2"/>
              </a:buClr>
              <a:buSzPts val="1800"/>
              <a:buNone/>
            </a:pPr>
            <a:r>
              <a:t/>
            </a:r>
            <a:endParaRPr/>
          </a:p>
          <a:p>
            <a:pPr indent="-228600" lvl="0" marL="228600" rtl="0" algn="l">
              <a:lnSpc>
                <a:spcPct val="90000"/>
              </a:lnSpc>
              <a:spcBef>
                <a:spcPts val="1000"/>
              </a:spcBef>
              <a:spcAft>
                <a:spcPts val="0"/>
              </a:spcAft>
              <a:buClr>
                <a:schemeClr val="dk2"/>
              </a:buClr>
              <a:buSzPts val="1800"/>
              <a:buChar char="•"/>
            </a:pPr>
            <a:r>
              <a:rPr lang="en-GB"/>
              <a:t> </a:t>
            </a:r>
            <a:endParaRPr/>
          </a:p>
        </p:txBody>
      </p:sp>
      <p:sp>
        <p:nvSpPr>
          <p:cNvPr id="166" name="Google Shape;166;p11"/>
          <p:cNvSpPr txBox="1"/>
          <p:nvPr>
            <p:ph type="title"/>
          </p:nvPr>
        </p:nvSpPr>
        <p:spPr>
          <a:xfrm>
            <a:off x="1567543" y="324238"/>
            <a:ext cx="10474778" cy="715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11111"/>
              <a:buFont typeface="Arial"/>
              <a:buNone/>
            </a:pPr>
            <a:r>
              <a:rPr b="1" lang="en-GB" sz="2400">
                <a:solidFill>
                  <a:schemeClr val="accent6"/>
                </a:solidFill>
              </a:rPr>
              <a:t>Activity #1: Pros and Cons of the Hybrid Workplace: Time to Offer Your Views</a:t>
            </a:r>
            <a:endParaRPr sz="3600">
              <a:solidFill>
                <a:schemeClr val="accent5"/>
              </a:solidFill>
            </a:endParaRPr>
          </a:p>
        </p:txBody>
      </p:sp>
      <p:pic>
        <p:nvPicPr>
          <p:cNvPr descr="Inteligência Artificial com preenchimento sólido" id="167" name="Google Shape;167;p11"/>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168" name="Google Shape;168;p11"/>
          <p:cNvSpPr txBox="1"/>
          <p:nvPr/>
        </p:nvSpPr>
        <p:spPr>
          <a:xfrm>
            <a:off x="6543675" y="2724085"/>
            <a:ext cx="5400675" cy="237201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Arial"/>
                <a:ea typeface="Arial"/>
                <a:cs typeface="Arial"/>
                <a:sym typeface="Arial"/>
              </a:rPr>
              <a:t>After the completion of this activity, you will be able to:</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Articulate the pros and cons of the hybrid workplace</a:t>
            </a:r>
            <a:endParaRPr b="0" i="0" sz="1400" u="none" cap="none" strike="noStrike">
              <a:solidFill>
                <a:srgbClr val="000000"/>
              </a:solidFill>
              <a:latin typeface="Arial"/>
              <a:ea typeface="Arial"/>
              <a:cs typeface="Arial"/>
              <a:sym typeface="Arial"/>
            </a:endParaRPr>
          </a:p>
          <a:p>
            <a:pPr indent="-285750" lvl="0" marL="285750" marR="0" rtl="0" algn="l">
              <a:lnSpc>
                <a:spcPct val="107000"/>
              </a:lnSpc>
              <a:spcBef>
                <a:spcPts val="800"/>
              </a:spcBef>
              <a:spcAft>
                <a:spcPts val="0"/>
              </a:spcAft>
              <a:buClr>
                <a:srgbClr val="53BAAE"/>
              </a:buClr>
              <a:buSzPts val="1800"/>
              <a:buFont typeface="Arial"/>
              <a:buChar char="•"/>
            </a:pPr>
            <a:r>
              <a:rPr b="0" i="1" lang="en-GB" sz="1800" u="none" cap="none" strike="noStrike">
                <a:solidFill>
                  <a:srgbClr val="636A6F"/>
                </a:solidFill>
                <a:latin typeface="Arial"/>
                <a:ea typeface="Arial"/>
                <a:cs typeface="Arial"/>
                <a:sym typeface="Arial"/>
              </a:rPr>
              <a:t>Recognize how the hybrid work model affects and impacts different organizational and individual aspects of performance and behavior</a:t>
            </a:r>
            <a:endParaRPr b="0" i="0" sz="1400" u="none" cap="none" strike="noStrike">
              <a:solidFill>
                <a:srgbClr val="000000"/>
              </a:solidFill>
              <a:latin typeface="Arial"/>
              <a:ea typeface="Arial"/>
              <a:cs typeface="Arial"/>
              <a:sym typeface="Arial"/>
            </a:endParaRPr>
          </a:p>
        </p:txBody>
      </p:sp>
      <p:sp>
        <p:nvSpPr>
          <p:cNvPr id="169" name="Google Shape;169;p11"/>
          <p:cNvSpPr txBox="1"/>
          <p:nvPr>
            <p:ph idx="1" type="body"/>
          </p:nvPr>
        </p:nvSpPr>
        <p:spPr>
          <a:xfrm>
            <a:off x="331237" y="2127493"/>
            <a:ext cx="5910944" cy="38814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a:solidFill>
                <a:srgbClr val="868E93"/>
              </a:solidFill>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114300" lvl="0" marL="228600" rtl="0" algn="l">
              <a:lnSpc>
                <a:spcPct val="90000"/>
              </a:lnSpc>
              <a:spcBef>
                <a:spcPts val="1000"/>
              </a:spcBef>
              <a:spcAft>
                <a:spcPts val="0"/>
              </a:spcAft>
              <a:buClr>
                <a:schemeClr val="dk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600" lvl="4" marL="2057400" rtl="0" algn="l">
              <a:lnSpc>
                <a:spcPct val="90000"/>
              </a:lnSpc>
              <a:spcBef>
                <a:spcPts val="500"/>
              </a:spcBef>
              <a:spcAft>
                <a:spcPts val="0"/>
              </a:spcAft>
              <a:buClr>
                <a:srgbClr val="868E93"/>
              </a:buClr>
              <a:buSzPts val="2200"/>
              <a:buChar char="•"/>
            </a:pPr>
            <a:r>
              <a:rPr b="1" i="1" lang="en-GB" u="none" cap="none" strike="noStrike">
                <a:solidFill>
                  <a:srgbClr val="868E93"/>
                </a:solidFill>
                <a:latin typeface="Open Sans Light"/>
                <a:ea typeface="Open Sans Light"/>
                <a:cs typeface="Open Sans Light"/>
                <a:sym typeface="Open Sans Light"/>
              </a:rPr>
              <a:t>The aim of this activity is to </a:t>
            </a:r>
            <a:r>
              <a:rPr b="1" i="1" lang="en-GB">
                <a:solidFill>
                  <a:srgbClr val="868E93"/>
                </a:solidFill>
                <a:latin typeface="Open Sans Light"/>
                <a:ea typeface="Open Sans Light"/>
                <a:cs typeface="Open Sans Light"/>
                <a:sym typeface="Open Sans Light"/>
              </a:rPr>
              <a:t>raise awareness of the positive and negative aspects of hybrid work arrangements</a:t>
            </a:r>
            <a:endParaRPr/>
          </a:p>
        </p:txBody>
      </p:sp>
      <p:pic>
        <p:nvPicPr>
          <p:cNvPr id="170" name="Google Shape;170;p11"/>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
        <p:nvSpPr>
          <p:cNvPr id="171" name="Google Shape;171;p11"/>
          <p:cNvSpPr txBox="1"/>
          <p:nvPr/>
        </p:nvSpPr>
        <p:spPr>
          <a:xfrm>
            <a:off x="7676129" y="1815823"/>
            <a:ext cx="3949814" cy="45878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2400"/>
              <a:buFont typeface="Arial"/>
              <a:buNone/>
            </a:pPr>
            <a:r>
              <a:rPr b="1" i="0" lang="en-GB" sz="2400" u="none" cap="none" strike="noStrike">
                <a:solidFill>
                  <a:srgbClr val="9868BD"/>
                </a:solidFill>
                <a:latin typeface="Arial"/>
                <a:ea typeface="Arial"/>
                <a:cs typeface="Arial"/>
                <a:sym typeface="Arial"/>
              </a:rPr>
              <a:t>Learning new knowledge</a:t>
            </a:r>
            <a:endParaRPr b="1" i="0" sz="2400" u="none" cap="none" strike="noStrike">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2022-05-19T03:08:28Z</dcterms:created>
  <dc:creator>asus</dc:creator>
</cp:coreProperties>
</file>