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4"/>
  </p:notesMasterIdLst>
  <p:sldIdLst>
    <p:sldId id="256" r:id="rId2"/>
    <p:sldId id="257" r:id="rId3"/>
    <p:sldId id="270" r:id="rId4"/>
    <p:sldId id="289" r:id="rId5"/>
    <p:sldId id="259" r:id="rId6"/>
    <p:sldId id="260" r:id="rId7"/>
    <p:sldId id="261" r:id="rId8"/>
    <p:sldId id="271" r:id="rId9"/>
    <p:sldId id="273" r:id="rId10"/>
    <p:sldId id="274" r:id="rId11"/>
    <p:sldId id="275" r:id="rId12"/>
    <p:sldId id="276" r:id="rId13"/>
    <p:sldId id="277" r:id="rId14"/>
    <p:sldId id="267" r:id="rId15"/>
    <p:sldId id="278" r:id="rId16"/>
    <p:sldId id="286" r:id="rId17"/>
    <p:sldId id="287" r:id="rId18"/>
    <p:sldId id="288" r:id="rId19"/>
    <p:sldId id="281" r:id="rId20"/>
    <p:sldId id="282" r:id="rId21"/>
    <p:sldId id="284" r:id="rId22"/>
    <p:sldId id="258" r:id="rId23"/>
    <p:sldId id="290" r:id="rId24"/>
    <p:sldId id="297" r:id="rId25"/>
    <p:sldId id="298" r:id="rId26"/>
    <p:sldId id="299" r:id="rId27"/>
    <p:sldId id="300" r:id="rId28"/>
    <p:sldId id="301" r:id="rId29"/>
    <p:sldId id="294" r:id="rId30"/>
    <p:sldId id="295" r:id="rId31"/>
    <p:sldId id="296" r:id="rId32"/>
    <p:sldId id="302" r:id="rId33"/>
    <p:sldId id="311" r:id="rId34"/>
    <p:sldId id="313" r:id="rId35"/>
    <p:sldId id="312" r:id="rId36"/>
    <p:sldId id="308" r:id="rId37"/>
    <p:sldId id="309" r:id="rId38"/>
    <p:sldId id="310" r:id="rId39"/>
    <p:sldId id="314" r:id="rId40"/>
    <p:sldId id="315" r:id="rId41"/>
    <p:sldId id="322" r:id="rId42"/>
    <p:sldId id="323" r:id="rId43"/>
    <p:sldId id="319" r:id="rId44"/>
    <p:sldId id="320" r:id="rId45"/>
    <p:sldId id="321" r:id="rId46"/>
    <p:sldId id="324" r:id="rId47"/>
    <p:sldId id="327" r:id="rId48"/>
    <p:sldId id="332" r:id="rId49"/>
    <p:sldId id="333" r:id="rId50"/>
    <p:sldId id="334" r:id="rId51"/>
    <p:sldId id="328" r:id="rId52"/>
    <p:sldId id="329" r:id="rId53"/>
    <p:sldId id="330" r:id="rId54"/>
    <p:sldId id="331" r:id="rId55"/>
    <p:sldId id="335" r:id="rId56"/>
    <p:sldId id="336" r:id="rId57"/>
    <p:sldId id="338" r:id="rId58"/>
    <p:sldId id="339" r:id="rId59"/>
    <p:sldId id="340" r:id="rId60"/>
    <p:sldId id="341" r:id="rId61"/>
    <p:sldId id="268" r:id="rId62"/>
    <p:sldId id="269" r:id="rId63"/>
  </p:sldIdLst>
  <p:sldSz cx="12192000" cy="6858000"/>
  <p:notesSz cx="6858000" cy="9144000"/>
  <p:embeddedFontLst>
    <p:embeddedFont>
      <p:font typeface="Open Sans Light" panose="020B0306030504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iOBlYo/i2pGrSNeX3iVzBh+hqN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87BC"/>
    <a:srgbClr val="A02B93"/>
    <a:srgbClr val="C5DE85"/>
    <a:srgbClr val="AB9D95"/>
    <a:srgbClr val="8772B3"/>
    <a:srgbClr val="FFFFFF"/>
    <a:srgbClr val="636A6F"/>
    <a:srgbClr val="91CF9A"/>
    <a:srgbClr val="D9E47B"/>
    <a:srgbClr val="7BC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5FC06-A915-46CE-951F-9C1CF639C313}" v="15" dt="2025-11-18T17:39:16.711"/>
  </p1510:revLst>
</p1510:revInfo>
</file>

<file path=ppt/tableStyles.xml><?xml version="1.0" encoding="utf-8"?>
<a:tblStyleLst xmlns:a="http://schemas.openxmlformats.org/drawingml/2006/main" def="{124E7555-065E-4DA3-8305-6A2C823145B0}">
  <a:tblStyle styleId="{124E7555-065E-4DA3-8305-6A2C823145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FCF23-3B69-468F-B69F-88F6DE6A72F2}" styleName="Estilo Médio 1 - Destaqu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2C8C85-51F0-491E-9774-3900AFEF0FD7}" styleName="Estilo Claro 2 - Destaqu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Estilo Claro 3 - Destaqu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Destaqu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FECB4D8-DB02-4DC6-A0A2-4F2EBAE1DC90}" styleName="Estilo Médio 1 - Destaqu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Estilo com Tema 1 - Destaqu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Estilo Claro 3 - Destaqu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15" autoAdjust="0"/>
  </p:normalViewPr>
  <p:slideViewPr>
    <p:cSldViewPr snapToGrid="0">
      <p:cViewPr varScale="1">
        <p:scale>
          <a:sx n="99" d="100"/>
          <a:sy n="99" d="100"/>
        </p:scale>
        <p:origin x="912" y="78"/>
      </p:cViewPr>
      <p:guideLst>
        <p:guide orient="horz" pos="278"/>
        <p:guide pos="7310"/>
        <p:guide pos="370"/>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customschemas.google.com/relationships/presentationmetadata" Target="metadata"/><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a Tavares" userId="6d30327c-d7a7-45ea-84fb-bef445af4f2f" providerId="ADAL" clId="{1FCB60A8-CE4B-4AD4-9E66-C5B7E3448A6F}"/>
    <pc:docChg chg="custSel modSld">
      <pc:chgData name="Celia Tavares" userId="6d30327c-d7a7-45ea-84fb-bef445af4f2f" providerId="ADAL" clId="{1FCB60A8-CE4B-4AD4-9E66-C5B7E3448A6F}" dt="2025-11-18T17:50:55.555" v="156" actId="20577"/>
      <pc:docMkLst>
        <pc:docMk/>
      </pc:docMkLst>
      <pc:sldChg chg="modNotesTx">
        <pc:chgData name="Celia Tavares" userId="6d30327c-d7a7-45ea-84fb-bef445af4f2f" providerId="ADAL" clId="{1FCB60A8-CE4B-4AD4-9E66-C5B7E3448A6F}" dt="2025-11-18T12:39:47.375" v="3" actId="6549"/>
        <pc:sldMkLst>
          <pc:docMk/>
          <pc:sldMk cId="0" sldId="256"/>
        </pc:sldMkLst>
      </pc:sldChg>
      <pc:sldChg chg="modNotesTx">
        <pc:chgData name="Celia Tavares" userId="6d30327c-d7a7-45ea-84fb-bef445af4f2f" providerId="ADAL" clId="{1FCB60A8-CE4B-4AD4-9E66-C5B7E3448A6F}" dt="2025-11-18T12:39:51.024" v="4" actId="6549"/>
        <pc:sldMkLst>
          <pc:docMk/>
          <pc:sldMk cId="0" sldId="257"/>
        </pc:sldMkLst>
      </pc:sldChg>
      <pc:sldChg chg="modNotesTx">
        <pc:chgData name="Celia Tavares" userId="6d30327c-d7a7-45ea-84fb-bef445af4f2f" providerId="ADAL" clId="{1FCB60A8-CE4B-4AD4-9E66-C5B7E3448A6F}" dt="2025-11-18T12:41:58.127" v="23" actId="20577"/>
        <pc:sldMkLst>
          <pc:docMk/>
          <pc:sldMk cId="0" sldId="258"/>
        </pc:sldMkLst>
      </pc:sldChg>
      <pc:sldChg chg="modNotesTx">
        <pc:chgData name="Celia Tavares" userId="6d30327c-d7a7-45ea-84fb-bef445af4f2f" providerId="ADAL" clId="{1FCB60A8-CE4B-4AD4-9E66-C5B7E3448A6F}" dt="2025-11-18T12:39:58.917" v="6" actId="6549"/>
        <pc:sldMkLst>
          <pc:docMk/>
          <pc:sldMk cId="0" sldId="259"/>
        </pc:sldMkLst>
      </pc:sldChg>
      <pc:sldChg chg="modNotesTx">
        <pc:chgData name="Celia Tavares" userId="6d30327c-d7a7-45ea-84fb-bef445af4f2f" providerId="ADAL" clId="{1FCB60A8-CE4B-4AD4-9E66-C5B7E3448A6F}" dt="2025-11-18T12:39:35.854" v="1" actId="6549"/>
        <pc:sldMkLst>
          <pc:docMk/>
          <pc:sldMk cId="0" sldId="260"/>
        </pc:sldMkLst>
      </pc:sldChg>
      <pc:sldChg chg="modSp mod modNotesTx">
        <pc:chgData name="Celia Tavares" userId="6d30327c-d7a7-45ea-84fb-bef445af4f2f" providerId="ADAL" clId="{1FCB60A8-CE4B-4AD4-9E66-C5B7E3448A6F}" dt="2025-11-18T12:40:16.097" v="8" actId="6549"/>
        <pc:sldMkLst>
          <pc:docMk/>
          <pc:sldMk cId="0" sldId="261"/>
        </pc:sldMkLst>
        <pc:spChg chg="mod">
          <ac:chgData name="Celia Tavares" userId="6d30327c-d7a7-45ea-84fb-bef445af4f2f" providerId="ADAL" clId="{1FCB60A8-CE4B-4AD4-9E66-C5B7E3448A6F}" dt="2025-11-18T12:40:11.408" v="7" actId="20577"/>
          <ac:spMkLst>
            <pc:docMk/>
            <pc:sldMk cId="0" sldId="261"/>
            <ac:spMk id="150" creationId="{00000000-0000-0000-0000-000000000000}"/>
          </ac:spMkLst>
        </pc:spChg>
      </pc:sldChg>
      <pc:sldChg chg="modNotesTx">
        <pc:chgData name="Celia Tavares" userId="6d30327c-d7a7-45ea-84fb-bef445af4f2f" providerId="ADAL" clId="{1FCB60A8-CE4B-4AD4-9E66-C5B7E3448A6F}" dt="2025-11-18T12:41:29.929" v="15" actId="20577"/>
        <pc:sldMkLst>
          <pc:docMk/>
          <pc:sldMk cId="0" sldId="267"/>
        </pc:sldMkLst>
      </pc:sldChg>
      <pc:sldChg chg="modNotesTx">
        <pc:chgData name="Celia Tavares" userId="6d30327c-d7a7-45ea-84fb-bef445af4f2f" providerId="ADAL" clId="{1FCB60A8-CE4B-4AD4-9E66-C5B7E3448A6F}" dt="2025-11-18T12:44:10.745" v="63" actId="20577"/>
        <pc:sldMkLst>
          <pc:docMk/>
          <pc:sldMk cId="0" sldId="268"/>
        </pc:sldMkLst>
      </pc:sldChg>
      <pc:sldChg chg="modNotesTx">
        <pc:chgData name="Celia Tavares" userId="6d30327c-d7a7-45ea-84fb-bef445af4f2f" providerId="ADAL" clId="{1FCB60A8-CE4B-4AD4-9E66-C5B7E3448A6F}" dt="2025-11-18T12:39:54.207" v="5" actId="6549"/>
        <pc:sldMkLst>
          <pc:docMk/>
          <pc:sldMk cId="1380746080" sldId="270"/>
        </pc:sldMkLst>
      </pc:sldChg>
      <pc:sldChg chg="modNotesTx">
        <pc:chgData name="Celia Tavares" userId="6d30327c-d7a7-45ea-84fb-bef445af4f2f" providerId="ADAL" clId="{1FCB60A8-CE4B-4AD4-9E66-C5B7E3448A6F}" dt="2025-11-18T12:41:01.011" v="13" actId="6549"/>
        <pc:sldMkLst>
          <pc:docMk/>
          <pc:sldMk cId="1367779270" sldId="271"/>
        </pc:sldMkLst>
      </pc:sldChg>
      <pc:sldChg chg="modNotesTx">
        <pc:chgData name="Celia Tavares" userId="6d30327c-d7a7-45ea-84fb-bef445af4f2f" providerId="ADAL" clId="{1FCB60A8-CE4B-4AD4-9E66-C5B7E3448A6F}" dt="2025-11-18T12:40:57.405" v="12" actId="6549"/>
        <pc:sldMkLst>
          <pc:docMk/>
          <pc:sldMk cId="1655208069" sldId="273"/>
        </pc:sldMkLst>
      </pc:sldChg>
      <pc:sldChg chg="modNotesTx">
        <pc:chgData name="Celia Tavares" userId="6d30327c-d7a7-45ea-84fb-bef445af4f2f" providerId="ADAL" clId="{1FCB60A8-CE4B-4AD4-9E66-C5B7E3448A6F}" dt="2025-11-18T12:40:54.630" v="11" actId="6549"/>
        <pc:sldMkLst>
          <pc:docMk/>
          <pc:sldMk cId="4294394769" sldId="274"/>
        </pc:sldMkLst>
      </pc:sldChg>
      <pc:sldChg chg="modNotesTx">
        <pc:chgData name="Celia Tavares" userId="6d30327c-d7a7-45ea-84fb-bef445af4f2f" providerId="ADAL" clId="{1FCB60A8-CE4B-4AD4-9E66-C5B7E3448A6F}" dt="2025-11-18T12:40:50.092" v="10" actId="6549"/>
        <pc:sldMkLst>
          <pc:docMk/>
          <pc:sldMk cId="3670043883" sldId="275"/>
        </pc:sldMkLst>
      </pc:sldChg>
      <pc:sldChg chg="modSp mod modNotesTx">
        <pc:chgData name="Celia Tavares" userId="6d30327c-d7a7-45ea-84fb-bef445af4f2f" providerId="ADAL" clId="{1FCB60A8-CE4B-4AD4-9E66-C5B7E3448A6F}" dt="2025-11-18T16:59:52.204" v="69" actId="20577"/>
        <pc:sldMkLst>
          <pc:docMk/>
          <pc:sldMk cId="1990290092" sldId="276"/>
        </pc:sldMkLst>
        <pc:spChg chg="mod">
          <ac:chgData name="Celia Tavares" userId="6d30327c-d7a7-45ea-84fb-bef445af4f2f" providerId="ADAL" clId="{1FCB60A8-CE4B-4AD4-9E66-C5B7E3448A6F}" dt="2025-11-18T16:59:52.204" v="69" actId="20577"/>
          <ac:spMkLst>
            <pc:docMk/>
            <pc:sldMk cId="1990290092" sldId="276"/>
            <ac:spMk id="150" creationId="{4F3E4F7F-0C44-0327-E57F-271EC3CE7176}"/>
          </ac:spMkLst>
        </pc:spChg>
      </pc:sldChg>
      <pc:sldChg chg="modNotesTx">
        <pc:chgData name="Celia Tavares" userId="6d30327c-d7a7-45ea-84fb-bef445af4f2f" providerId="ADAL" clId="{1FCB60A8-CE4B-4AD4-9E66-C5B7E3448A6F}" dt="2025-11-18T12:41:26.170" v="14" actId="20577"/>
        <pc:sldMkLst>
          <pc:docMk/>
          <pc:sldMk cId="1162141381" sldId="277"/>
        </pc:sldMkLst>
      </pc:sldChg>
      <pc:sldChg chg="modNotesTx">
        <pc:chgData name="Celia Tavares" userId="6d30327c-d7a7-45ea-84fb-bef445af4f2f" providerId="ADAL" clId="{1FCB60A8-CE4B-4AD4-9E66-C5B7E3448A6F}" dt="2025-11-18T12:41:34.622" v="16" actId="20577"/>
        <pc:sldMkLst>
          <pc:docMk/>
          <pc:sldMk cId="1814496493" sldId="278"/>
        </pc:sldMkLst>
      </pc:sldChg>
      <pc:sldChg chg="modNotesTx">
        <pc:chgData name="Celia Tavares" userId="6d30327c-d7a7-45ea-84fb-bef445af4f2f" providerId="ADAL" clId="{1FCB60A8-CE4B-4AD4-9E66-C5B7E3448A6F}" dt="2025-11-18T12:41:46.650" v="20" actId="20577"/>
        <pc:sldMkLst>
          <pc:docMk/>
          <pc:sldMk cId="4105234882" sldId="281"/>
        </pc:sldMkLst>
      </pc:sldChg>
      <pc:sldChg chg="modNotesTx">
        <pc:chgData name="Celia Tavares" userId="6d30327c-d7a7-45ea-84fb-bef445af4f2f" providerId="ADAL" clId="{1FCB60A8-CE4B-4AD4-9E66-C5B7E3448A6F}" dt="2025-11-18T12:41:50.950" v="21" actId="20577"/>
        <pc:sldMkLst>
          <pc:docMk/>
          <pc:sldMk cId="4269653189" sldId="282"/>
        </pc:sldMkLst>
      </pc:sldChg>
      <pc:sldChg chg="modNotesTx">
        <pc:chgData name="Celia Tavares" userId="6d30327c-d7a7-45ea-84fb-bef445af4f2f" providerId="ADAL" clId="{1FCB60A8-CE4B-4AD4-9E66-C5B7E3448A6F}" dt="2025-11-18T12:41:54.494" v="22" actId="20577"/>
        <pc:sldMkLst>
          <pc:docMk/>
          <pc:sldMk cId="3412231880" sldId="284"/>
        </pc:sldMkLst>
      </pc:sldChg>
      <pc:sldChg chg="modNotesTx">
        <pc:chgData name="Celia Tavares" userId="6d30327c-d7a7-45ea-84fb-bef445af4f2f" providerId="ADAL" clId="{1FCB60A8-CE4B-4AD4-9E66-C5B7E3448A6F}" dt="2025-11-18T12:41:37.138" v="17" actId="20577"/>
        <pc:sldMkLst>
          <pc:docMk/>
          <pc:sldMk cId="577735314" sldId="286"/>
        </pc:sldMkLst>
      </pc:sldChg>
      <pc:sldChg chg="modNotesTx">
        <pc:chgData name="Celia Tavares" userId="6d30327c-d7a7-45ea-84fb-bef445af4f2f" providerId="ADAL" clId="{1FCB60A8-CE4B-4AD4-9E66-C5B7E3448A6F}" dt="2025-11-18T12:41:39.220" v="18" actId="20577"/>
        <pc:sldMkLst>
          <pc:docMk/>
          <pc:sldMk cId="3640677648" sldId="287"/>
        </pc:sldMkLst>
      </pc:sldChg>
      <pc:sldChg chg="modNotesTx">
        <pc:chgData name="Celia Tavares" userId="6d30327c-d7a7-45ea-84fb-bef445af4f2f" providerId="ADAL" clId="{1FCB60A8-CE4B-4AD4-9E66-C5B7E3448A6F}" dt="2025-11-18T12:41:43.399" v="19" actId="20577"/>
        <pc:sldMkLst>
          <pc:docMk/>
          <pc:sldMk cId="1941638745" sldId="288"/>
        </pc:sldMkLst>
      </pc:sldChg>
      <pc:sldChg chg="modNotesTx">
        <pc:chgData name="Celia Tavares" userId="6d30327c-d7a7-45ea-84fb-bef445af4f2f" providerId="ADAL" clId="{1FCB60A8-CE4B-4AD4-9E66-C5B7E3448A6F}" dt="2025-11-18T12:39:40.241" v="2" actId="6549"/>
        <pc:sldMkLst>
          <pc:docMk/>
          <pc:sldMk cId="134452545" sldId="289"/>
        </pc:sldMkLst>
      </pc:sldChg>
      <pc:sldChg chg="modNotesTx">
        <pc:chgData name="Celia Tavares" userId="6d30327c-d7a7-45ea-84fb-bef445af4f2f" providerId="ADAL" clId="{1FCB60A8-CE4B-4AD4-9E66-C5B7E3448A6F}" dt="2025-11-18T12:42:00.619" v="24" actId="20577"/>
        <pc:sldMkLst>
          <pc:docMk/>
          <pc:sldMk cId="4056471828" sldId="290"/>
        </pc:sldMkLst>
      </pc:sldChg>
      <pc:sldChg chg="modNotesTx">
        <pc:chgData name="Celia Tavares" userId="6d30327c-d7a7-45ea-84fb-bef445af4f2f" providerId="ADAL" clId="{1FCB60A8-CE4B-4AD4-9E66-C5B7E3448A6F}" dt="2025-11-18T12:42:18.008" v="30" actId="20577"/>
        <pc:sldMkLst>
          <pc:docMk/>
          <pc:sldMk cId="3065965138" sldId="294"/>
        </pc:sldMkLst>
      </pc:sldChg>
      <pc:sldChg chg="modSp mod modNotesTx">
        <pc:chgData name="Celia Tavares" userId="6d30327c-d7a7-45ea-84fb-bef445af4f2f" providerId="ADAL" clId="{1FCB60A8-CE4B-4AD4-9E66-C5B7E3448A6F}" dt="2025-11-18T17:22:32.452" v="75" actId="20577"/>
        <pc:sldMkLst>
          <pc:docMk/>
          <pc:sldMk cId="567014766" sldId="295"/>
        </pc:sldMkLst>
        <pc:spChg chg="mod">
          <ac:chgData name="Celia Tavares" userId="6d30327c-d7a7-45ea-84fb-bef445af4f2f" providerId="ADAL" clId="{1FCB60A8-CE4B-4AD4-9E66-C5B7E3448A6F}" dt="2025-11-18T17:22:32.452" v="75" actId="20577"/>
          <ac:spMkLst>
            <pc:docMk/>
            <pc:sldMk cId="567014766" sldId="295"/>
            <ac:spMk id="150" creationId="{74396F13-44ED-4506-E69E-4639165C53E8}"/>
          </ac:spMkLst>
        </pc:spChg>
      </pc:sldChg>
      <pc:sldChg chg="modSp mod modNotesTx">
        <pc:chgData name="Celia Tavares" userId="6d30327c-d7a7-45ea-84fb-bef445af4f2f" providerId="ADAL" clId="{1FCB60A8-CE4B-4AD4-9E66-C5B7E3448A6F}" dt="2025-11-18T17:22:54.746" v="84" actId="20577"/>
        <pc:sldMkLst>
          <pc:docMk/>
          <pc:sldMk cId="2600691660" sldId="296"/>
        </pc:sldMkLst>
        <pc:spChg chg="mod">
          <ac:chgData name="Celia Tavares" userId="6d30327c-d7a7-45ea-84fb-bef445af4f2f" providerId="ADAL" clId="{1FCB60A8-CE4B-4AD4-9E66-C5B7E3448A6F}" dt="2025-11-18T17:22:54.746" v="84" actId="20577"/>
          <ac:spMkLst>
            <pc:docMk/>
            <pc:sldMk cId="2600691660" sldId="296"/>
            <ac:spMk id="203" creationId="{3484DC89-99F1-EAC5-4D69-192CEF184AB4}"/>
          </ac:spMkLst>
        </pc:spChg>
      </pc:sldChg>
      <pc:sldChg chg="modNotesTx">
        <pc:chgData name="Celia Tavares" userId="6d30327c-d7a7-45ea-84fb-bef445af4f2f" providerId="ADAL" clId="{1FCB60A8-CE4B-4AD4-9E66-C5B7E3448A6F}" dt="2025-11-18T12:42:03.223" v="25" actId="20577"/>
        <pc:sldMkLst>
          <pc:docMk/>
          <pc:sldMk cId="1157491905" sldId="297"/>
        </pc:sldMkLst>
      </pc:sldChg>
      <pc:sldChg chg="modNotesTx">
        <pc:chgData name="Celia Tavares" userId="6d30327c-d7a7-45ea-84fb-bef445af4f2f" providerId="ADAL" clId="{1FCB60A8-CE4B-4AD4-9E66-C5B7E3448A6F}" dt="2025-11-18T12:42:06.616" v="26" actId="20577"/>
        <pc:sldMkLst>
          <pc:docMk/>
          <pc:sldMk cId="424351971" sldId="298"/>
        </pc:sldMkLst>
      </pc:sldChg>
      <pc:sldChg chg="modNotesTx">
        <pc:chgData name="Celia Tavares" userId="6d30327c-d7a7-45ea-84fb-bef445af4f2f" providerId="ADAL" clId="{1FCB60A8-CE4B-4AD4-9E66-C5B7E3448A6F}" dt="2025-11-18T12:42:09.603" v="27" actId="20577"/>
        <pc:sldMkLst>
          <pc:docMk/>
          <pc:sldMk cId="3726992976" sldId="299"/>
        </pc:sldMkLst>
      </pc:sldChg>
      <pc:sldChg chg="modNotesTx">
        <pc:chgData name="Celia Tavares" userId="6d30327c-d7a7-45ea-84fb-bef445af4f2f" providerId="ADAL" clId="{1FCB60A8-CE4B-4AD4-9E66-C5B7E3448A6F}" dt="2025-11-18T12:42:11.607" v="28" actId="20577"/>
        <pc:sldMkLst>
          <pc:docMk/>
          <pc:sldMk cId="1939105880" sldId="300"/>
        </pc:sldMkLst>
      </pc:sldChg>
      <pc:sldChg chg="modNotesTx">
        <pc:chgData name="Celia Tavares" userId="6d30327c-d7a7-45ea-84fb-bef445af4f2f" providerId="ADAL" clId="{1FCB60A8-CE4B-4AD4-9E66-C5B7E3448A6F}" dt="2025-11-18T12:42:14.411" v="29" actId="20577"/>
        <pc:sldMkLst>
          <pc:docMk/>
          <pc:sldMk cId="1171985705" sldId="301"/>
        </pc:sldMkLst>
      </pc:sldChg>
      <pc:sldChg chg="modNotesTx">
        <pc:chgData name="Celia Tavares" userId="6d30327c-d7a7-45ea-84fb-bef445af4f2f" providerId="ADAL" clId="{1FCB60A8-CE4B-4AD4-9E66-C5B7E3448A6F}" dt="2025-11-18T12:42:27.790" v="33" actId="20577"/>
        <pc:sldMkLst>
          <pc:docMk/>
          <pc:sldMk cId="1001236189" sldId="302"/>
        </pc:sldMkLst>
      </pc:sldChg>
      <pc:sldChg chg="modNotesTx">
        <pc:chgData name="Celia Tavares" userId="6d30327c-d7a7-45ea-84fb-bef445af4f2f" providerId="ADAL" clId="{1FCB60A8-CE4B-4AD4-9E66-C5B7E3448A6F}" dt="2025-11-18T12:42:38.437" v="37" actId="20577"/>
        <pc:sldMkLst>
          <pc:docMk/>
          <pc:sldMk cId="1369868051" sldId="308"/>
        </pc:sldMkLst>
      </pc:sldChg>
      <pc:sldChg chg="modSp mod modNotesTx">
        <pc:chgData name="Celia Tavares" userId="6d30327c-d7a7-45ea-84fb-bef445af4f2f" providerId="ADAL" clId="{1FCB60A8-CE4B-4AD4-9E66-C5B7E3448A6F}" dt="2025-11-18T17:48:13.582" v="148" actId="5793"/>
        <pc:sldMkLst>
          <pc:docMk/>
          <pc:sldMk cId="960430860" sldId="309"/>
        </pc:sldMkLst>
        <pc:spChg chg="mod">
          <ac:chgData name="Celia Tavares" userId="6d30327c-d7a7-45ea-84fb-bef445af4f2f" providerId="ADAL" clId="{1FCB60A8-CE4B-4AD4-9E66-C5B7E3448A6F}" dt="2025-11-18T17:48:13.582" v="148" actId="5793"/>
          <ac:spMkLst>
            <pc:docMk/>
            <pc:sldMk cId="960430860" sldId="309"/>
            <ac:spMk id="150" creationId="{FB48EA34-49EC-4C24-07AB-DE4F37B14F1A}"/>
          </ac:spMkLst>
        </pc:spChg>
      </pc:sldChg>
      <pc:sldChg chg="modSp mod modNotesTx">
        <pc:chgData name="Celia Tavares" userId="6d30327c-d7a7-45ea-84fb-bef445af4f2f" providerId="ADAL" clId="{1FCB60A8-CE4B-4AD4-9E66-C5B7E3448A6F}" dt="2025-11-18T17:33:14.970" v="99" actId="20577"/>
        <pc:sldMkLst>
          <pc:docMk/>
          <pc:sldMk cId="547093249" sldId="310"/>
        </pc:sldMkLst>
        <pc:spChg chg="mod">
          <ac:chgData name="Celia Tavares" userId="6d30327c-d7a7-45ea-84fb-bef445af4f2f" providerId="ADAL" clId="{1FCB60A8-CE4B-4AD4-9E66-C5B7E3448A6F}" dt="2025-11-18T17:33:14.970" v="99" actId="20577"/>
          <ac:spMkLst>
            <pc:docMk/>
            <pc:sldMk cId="547093249" sldId="310"/>
            <ac:spMk id="203" creationId="{E6B00D01-C1C2-D8A4-FC5C-0994B3B1AE67}"/>
          </ac:spMkLst>
        </pc:spChg>
      </pc:sldChg>
      <pc:sldChg chg="modNotesTx">
        <pc:chgData name="Celia Tavares" userId="6d30327c-d7a7-45ea-84fb-bef445af4f2f" providerId="ADAL" clId="{1FCB60A8-CE4B-4AD4-9E66-C5B7E3448A6F}" dt="2025-11-18T12:42:30.620" v="34" actId="20577"/>
        <pc:sldMkLst>
          <pc:docMk/>
          <pc:sldMk cId="3859674874" sldId="311"/>
        </pc:sldMkLst>
      </pc:sldChg>
      <pc:sldChg chg="modNotesTx">
        <pc:chgData name="Celia Tavares" userId="6d30327c-d7a7-45ea-84fb-bef445af4f2f" providerId="ADAL" clId="{1FCB60A8-CE4B-4AD4-9E66-C5B7E3448A6F}" dt="2025-11-18T12:42:36.007" v="36" actId="20577"/>
        <pc:sldMkLst>
          <pc:docMk/>
          <pc:sldMk cId="3426479413" sldId="312"/>
        </pc:sldMkLst>
      </pc:sldChg>
      <pc:sldChg chg="modNotesTx">
        <pc:chgData name="Celia Tavares" userId="6d30327c-d7a7-45ea-84fb-bef445af4f2f" providerId="ADAL" clId="{1FCB60A8-CE4B-4AD4-9E66-C5B7E3448A6F}" dt="2025-11-18T12:42:33.085" v="35" actId="20577"/>
        <pc:sldMkLst>
          <pc:docMk/>
          <pc:sldMk cId="3814200410" sldId="313"/>
        </pc:sldMkLst>
      </pc:sldChg>
      <pc:sldChg chg="modNotesTx">
        <pc:chgData name="Celia Tavares" userId="6d30327c-d7a7-45ea-84fb-bef445af4f2f" providerId="ADAL" clId="{1FCB60A8-CE4B-4AD4-9E66-C5B7E3448A6F}" dt="2025-11-18T12:42:50.480" v="40" actId="20577"/>
        <pc:sldMkLst>
          <pc:docMk/>
          <pc:sldMk cId="3605097917" sldId="314"/>
        </pc:sldMkLst>
      </pc:sldChg>
      <pc:sldChg chg="modNotesTx">
        <pc:chgData name="Celia Tavares" userId="6d30327c-d7a7-45ea-84fb-bef445af4f2f" providerId="ADAL" clId="{1FCB60A8-CE4B-4AD4-9E66-C5B7E3448A6F}" dt="2025-11-18T12:42:53.410" v="41" actId="20577"/>
        <pc:sldMkLst>
          <pc:docMk/>
          <pc:sldMk cId="4024729817" sldId="315"/>
        </pc:sldMkLst>
      </pc:sldChg>
      <pc:sldChg chg="modNotesTx">
        <pc:chgData name="Celia Tavares" userId="6d30327c-d7a7-45ea-84fb-bef445af4f2f" providerId="ADAL" clId="{1FCB60A8-CE4B-4AD4-9E66-C5B7E3448A6F}" dt="2025-11-18T12:43:03.484" v="44" actId="20577"/>
        <pc:sldMkLst>
          <pc:docMk/>
          <pc:sldMk cId="3388986293" sldId="319"/>
        </pc:sldMkLst>
      </pc:sldChg>
      <pc:sldChg chg="modSp mod modNotesTx">
        <pc:chgData name="Celia Tavares" userId="6d30327c-d7a7-45ea-84fb-bef445af4f2f" providerId="ADAL" clId="{1FCB60A8-CE4B-4AD4-9E66-C5B7E3448A6F}" dt="2025-11-18T17:50:35.681" v="152" actId="27636"/>
        <pc:sldMkLst>
          <pc:docMk/>
          <pc:sldMk cId="835127632" sldId="320"/>
        </pc:sldMkLst>
        <pc:spChg chg="mod">
          <ac:chgData name="Celia Tavares" userId="6d30327c-d7a7-45ea-84fb-bef445af4f2f" providerId="ADAL" clId="{1FCB60A8-CE4B-4AD4-9E66-C5B7E3448A6F}" dt="2025-11-18T17:50:35.681" v="152" actId="27636"/>
          <ac:spMkLst>
            <pc:docMk/>
            <pc:sldMk cId="835127632" sldId="320"/>
            <ac:spMk id="150" creationId="{2DBC70A2-72F2-10DC-8395-36CE6513B840}"/>
          </ac:spMkLst>
        </pc:spChg>
      </pc:sldChg>
      <pc:sldChg chg="modSp mod modNotesTx">
        <pc:chgData name="Celia Tavares" userId="6d30327c-d7a7-45ea-84fb-bef445af4f2f" providerId="ADAL" clId="{1FCB60A8-CE4B-4AD4-9E66-C5B7E3448A6F}" dt="2025-11-18T17:38:01.795" v="128"/>
        <pc:sldMkLst>
          <pc:docMk/>
          <pc:sldMk cId="2249398524" sldId="321"/>
        </pc:sldMkLst>
        <pc:spChg chg="mod">
          <ac:chgData name="Celia Tavares" userId="6d30327c-d7a7-45ea-84fb-bef445af4f2f" providerId="ADAL" clId="{1FCB60A8-CE4B-4AD4-9E66-C5B7E3448A6F}" dt="2025-11-18T17:38:01.795" v="128"/>
          <ac:spMkLst>
            <pc:docMk/>
            <pc:sldMk cId="2249398524" sldId="321"/>
            <ac:spMk id="203" creationId="{4C1B8B8D-AD7F-F08E-A0BF-78D3490DB66D}"/>
          </ac:spMkLst>
        </pc:spChg>
      </pc:sldChg>
      <pc:sldChg chg="modNotesTx">
        <pc:chgData name="Celia Tavares" userId="6d30327c-d7a7-45ea-84fb-bef445af4f2f" providerId="ADAL" clId="{1FCB60A8-CE4B-4AD4-9E66-C5B7E3448A6F}" dt="2025-11-18T12:42:55.859" v="42" actId="20577"/>
        <pc:sldMkLst>
          <pc:docMk/>
          <pc:sldMk cId="4274219756" sldId="322"/>
        </pc:sldMkLst>
      </pc:sldChg>
      <pc:sldChg chg="modNotesTx">
        <pc:chgData name="Celia Tavares" userId="6d30327c-d7a7-45ea-84fb-bef445af4f2f" providerId="ADAL" clId="{1FCB60A8-CE4B-4AD4-9E66-C5B7E3448A6F}" dt="2025-11-18T12:43:00.445" v="43" actId="20577"/>
        <pc:sldMkLst>
          <pc:docMk/>
          <pc:sldMk cId="3018996974" sldId="323"/>
        </pc:sldMkLst>
      </pc:sldChg>
      <pc:sldChg chg="modNotesTx">
        <pc:chgData name="Celia Tavares" userId="6d30327c-d7a7-45ea-84fb-bef445af4f2f" providerId="ADAL" clId="{1FCB60A8-CE4B-4AD4-9E66-C5B7E3448A6F}" dt="2025-11-18T12:43:15.494" v="47" actId="20577"/>
        <pc:sldMkLst>
          <pc:docMk/>
          <pc:sldMk cId="4273192625" sldId="324"/>
        </pc:sldMkLst>
      </pc:sldChg>
      <pc:sldChg chg="modNotesTx">
        <pc:chgData name="Celia Tavares" userId="6d30327c-d7a7-45ea-84fb-bef445af4f2f" providerId="ADAL" clId="{1FCB60A8-CE4B-4AD4-9E66-C5B7E3448A6F}" dt="2025-11-18T12:43:18.127" v="48" actId="20577"/>
        <pc:sldMkLst>
          <pc:docMk/>
          <pc:sldMk cId="1655277475" sldId="327"/>
        </pc:sldMkLst>
      </pc:sldChg>
      <pc:sldChg chg="modNotesTx">
        <pc:chgData name="Celia Tavares" userId="6d30327c-d7a7-45ea-84fb-bef445af4f2f" providerId="ADAL" clId="{1FCB60A8-CE4B-4AD4-9E66-C5B7E3448A6F}" dt="2025-11-18T12:43:28.545" v="52" actId="20577"/>
        <pc:sldMkLst>
          <pc:docMk/>
          <pc:sldMk cId="925377456" sldId="328"/>
        </pc:sldMkLst>
      </pc:sldChg>
      <pc:sldChg chg="modSp mod modNotesTx">
        <pc:chgData name="Celia Tavares" userId="6d30327c-d7a7-45ea-84fb-bef445af4f2f" providerId="ADAL" clId="{1FCB60A8-CE4B-4AD4-9E66-C5B7E3448A6F}" dt="2025-11-18T17:50:46.565" v="154" actId="20577"/>
        <pc:sldMkLst>
          <pc:docMk/>
          <pc:sldMk cId="1716339525" sldId="329"/>
        </pc:sldMkLst>
        <pc:spChg chg="mod">
          <ac:chgData name="Celia Tavares" userId="6d30327c-d7a7-45ea-84fb-bef445af4f2f" providerId="ADAL" clId="{1FCB60A8-CE4B-4AD4-9E66-C5B7E3448A6F}" dt="2025-11-18T17:50:46.565" v="154" actId="20577"/>
          <ac:spMkLst>
            <pc:docMk/>
            <pc:sldMk cId="1716339525" sldId="329"/>
            <ac:spMk id="150" creationId="{90D3B2A7-B93C-422D-C301-6F02BB235559}"/>
          </ac:spMkLst>
        </pc:spChg>
      </pc:sldChg>
      <pc:sldChg chg="modSp mod modNotesTx">
        <pc:chgData name="Celia Tavares" userId="6d30327c-d7a7-45ea-84fb-bef445af4f2f" providerId="ADAL" clId="{1FCB60A8-CE4B-4AD4-9E66-C5B7E3448A6F}" dt="2025-11-18T17:38:41.110" v="133" actId="20577"/>
        <pc:sldMkLst>
          <pc:docMk/>
          <pc:sldMk cId="1785521494" sldId="330"/>
        </pc:sldMkLst>
        <pc:spChg chg="mod">
          <ac:chgData name="Celia Tavares" userId="6d30327c-d7a7-45ea-84fb-bef445af4f2f" providerId="ADAL" clId="{1FCB60A8-CE4B-4AD4-9E66-C5B7E3448A6F}" dt="2025-11-18T17:38:41.110" v="133" actId="20577"/>
          <ac:spMkLst>
            <pc:docMk/>
            <pc:sldMk cId="1785521494" sldId="330"/>
            <ac:spMk id="203" creationId="{F1C7B4DE-2136-DE4C-75C3-178DD632EF95}"/>
          </ac:spMkLst>
        </pc:spChg>
      </pc:sldChg>
      <pc:sldChg chg="modNotesTx">
        <pc:chgData name="Celia Tavares" userId="6d30327c-d7a7-45ea-84fb-bef445af4f2f" providerId="ADAL" clId="{1FCB60A8-CE4B-4AD4-9E66-C5B7E3448A6F}" dt="2025-11-18T12:43:40.404" v="55" actId="20577"/>
        <pc:sldMkLst>
          <pc:docMk/>
          <pc:sldMk cId="3100477317" sldId="331"/>
        </pc:sldMkLst>
      </pc:sldChg>
      <pc:sldChg chg="modNotesTx">
        <pc:chgData name="Celia Tavares" userId="6d30327c-d7a7-45ea-84fb-bef445af4f2f" providerId="ADAL" clId="{1FCB60A8-CE4B-4AD4-9E66-C5B7E3448A6F}" dt="2025-11-18T12:43:20.186" v="49" actId="20577"/>
        <pc:sldMkLst>
          <pc:docMk/>
          <pc:sldMk cId="3692686235" sldId="332"/>
        </pc:sldMkLst>
      </pc:sldChg>
      <pc:sldChg chg="modNotesTx">
        <pc:chgData name="Celia Tavares" userId="6d30327c-d7a7-45ea-84fb-bef445af4f2f" providerId="ADAL" clId="{1FCB60A8-CE4B-4AD4-9E66-C5B7E3448A6F}" dt="2025-11-18T12:43:23.089" v="50" actId="20577"/>
        <pc:sldMkLst>
          <pc:docMk/>
          <pc:sldMk cId="894410933" sldId="333"/>
        </pc:sldMkLst>
      </pc:sldChg>
      <pc:sldChg chg="modNotesTx">
        <pc:chgData name="Celia Tavares" userId="6d30327c-d7a7-45ea-84fb-bef445af4f2f" providerId="ADAL" clId="{1FCB60A8-CE4B-4AD4-9E66-C5B7E3448A6F}" dt="2025-11-18T12:43:26.049" v="51" actId="20577"/>
        <pc:sldMkLst>
          <pc:docMk/>
          <pc:sldMk cId="4104269129" sldId="334"/>
        </pc:sldMkLst>
      </pc:sldChg>
      <pc:sldChg chg="modNotesTx">
        <pc:chgData name="Celia Tavares" userId="6d30327c-d7a7-45ea-84fb-bef445af4f2f" providerId="ADAL" clId="{1FCB60A8-CE4B-4AD4-9E66-C5B7E3448A6F}" dt="2025-11-18T12:43:45.277" v="57" actId="20577"/>
        <pc:sldMkLst>
          <pc:docMk/>
          <pc:sldMk cId="2636566744" sldId="335"/>
        </pc:sldMkLst>
      </pc:sldChg>
      <pc:sldChg chg="modNotesTx">
        <pc:chgData name="Celia Tavares" userId="6d30327c-d7a7-45ea-84fb-bef445af4f2f" providerId="ADAL" clId="{1FCB60A8-CE4B-4AD4-9E66-C5B7E3448A6F}" dt="2025-11-18T12:43:48.001" v="58" actId="20577"/>
        <pc:sldMkLst>
          <pc:docMk/>
          <pc:sldMk cId="3474100481" sldId="336"/>
        </pc:sldMkLst>
      </pc:sldChg>
      <pc:sldChg chg="modNotesTx">
        <pc:chgData name="Celia Tavares" userId="6d30327c-d7a7-45ea-84fb-bef445af4f2f" providerId="ADAL" clId="{1FCB60A8-CE4B-4AD4-9E66-C5B7E3448A6F}" dt="2025-11-18T12:43:51.471" v="59" actId="20577"/>
        <pc:sldMkLst>
          <pc:docMk/>
          <pc:sldMk cId="1058645095" sldId="338"/>
        </pc:sldMkLst>
      </pc:sldChg>
      <pc:sldChg chg="modNotesTx">
        <pc:chgData name="Celia Tavares" userId="6d30327c-d7a7-45ea-84fb-bef445af4f2f" providerId="ADAL" clId="{1FCB60A8-CE4B-4AD4-9E66-C5B7E3448A6F}" dt="2025-11-18T12:43:55.560" v="60" actId="20577"/>
        <pc:sldMkLst>
          <pc:docMk/>
          <pc:sldMk cId="1242252995" sldId="339"/>
        </pc:sldMkLst>
      </pc:sldChg>
      <pc:sldChg chg="modSp mod modNotesTx">
        <pc:chgData name="Celia Tavares" userId="6d30327c-d7a7-45ea-84fb-bef445af4f2f" providerId="ADAL" clId="{1FCB60A8-CE4B-4AD4-9E66-C5B7E3448A6F}" dt="2025-11-18T17:50:55.555" v="156" actId="20577"/>
        <pc:sldMkLst>
          <pc:docMk/>
          <pc:sldMk cId="257450959" sldId="340"/>
        </pc:sldMkLst>
        <pc:spChg chg="mod">
          <ac:chgData name="Celia Tavares" userId="6d30327c-d7a7-45ea-84fb-bef445af4f2f" providerId="ADAL" clId="{1FCB60A8-CE4B-4AD4-9E66-C5B7E3448A6F}" dt="2025-11-18T17:50:55.555" v="156" actId="20577"/>
          <ac:spMkLst>
            <pc:docMk/>
            <pc:sldMk cId="257450959" sldId="340"/>
            <ac:spMk id="150" creationId="{515CEB10-933D-E213-9AA9-B245DC1B9BEC}"/>
          </ac:spMkLst>
        </pc:spChg>
      </pc:sldChg>
      <pc:sldChg chg="modSp mod modNotesTx">
        <pc:chgData name="Celia Tavares" userId="6d30327c-d7a7-45ea-84fb-bef445af4f2f" providerId="ADAL" clId="{1FCB60A8-CE4B-4AD4-9E66-C5B7E3448A6F}" dt="2025-11-18T17:39:21.895" v="145" actId="6549"/>
        <pc:sldMkLst>
          <pc:docMk/>
          <pc:sldMk cId="4104017413" sldId="341"/>
        </pc:sldMkLst>
        <pc:spChg chg="mod">
          <ac:chgData name="Celia Tavares" userId="6d30327c-d7a7-45ea-84fb-bef445af4f2f" providerId="ADAL" clId="{1FCB60A8-CE4B-4AD4-9E66-C5B7E3448A6F}" dt="2025-11-18T17:39:21.895" v="145" actId="6549"/>
          <ac:spMkLst>
            <pc:docMk/>
            <pc:sldMk cId="4104017413" sldId="341"/>
            <ac:spMk id="203" creationId="{CB2C4A21-49EE-F350-B3D6-C36B01D92204}"/>
          </ac:spMkLst>
        </pc:sp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52.jpg"/></Relationships>
</file>

<file path=ppt/diagrams/_rels/data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3.xml.rels><?xml version="1.0" encoding="UTF-8" standalone="yes"?>
<Relationships xmlns="http://schemas.openxmlformats.org/package/2006/relationships"><Relationship Id="rId1" Type="http://schemas.openxmlformats.org/officeDocument/2006/relationships/image" Target="../media/image52.jpg"/></Relationships>
</file>

<file path=ppt/diagrams/_rels/drawing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66FEB-8DBF-4ADB-A32F-4A0230F2D15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4874B5E2-7284-4E1C-8809-74277D82153D}">
      <dgm:prSet phldrT="[Texto]"/>
      <dgm:spPr>
        <a:solidFill>
          <a:srgbClr val="91CF9A"/>
        </a:solidFill>
      </dgm:spPr>
      <dgm:t>
        <a:bodyPr/>
        <a:lstStyle/>
        <a:p>
          <a:r>
            <a:rPr lang="en-GB" dirty="0">
              <a:solidFill>
                <a:srgbClr val="636A6F"/>
              </a:solidFill>
            </a:rPr>
            <a:t>Digital inclusion, social connectedness &amp; employee wellbeing in hybrid workplaces</a:t>
          </a:r>
        </a:p>
      </dgm:t>
    </dgm:pt>
    <dgm:pt modelId="{C6D05D2D-9BE2-462B-9BA4-F86CD18F6DE1}" type="parTrans" cxnId="{071FDB53-3A5C-4254-88AB-5364ABC77ABF}">
      <dgm:prSet/>
      <dgm:spPr/>
      <dgm:t>
        <a:bodyPr/>
        <a:lstStyle/>
        <a:p>
          <a:endParaRPr lang="en-GB"/>
        </a:p>
      </dgm:t>
    </dgm:pt>
    <dgm:pt modelId="{470501F1-1ABC-4F9B-ACEA-C0497D9FFE88}" type="sibTrans" cxnId="{071FDB53-3A5C-4254-88AB-5364ABC77ABF}">
      <dgm:prSet/>
      <dgm:spPr/>
      <dgm:t>
        <a:bodyPr/>
        <a:lstStyle/>
        <a:p>
          <a:endParaRPr lang="en-GB"/>
        </a:p>
      </dgm:t>
    </dgm:pt>
    <dgm:pt modelId="{31753434-CD32-44EA-A60E-EDA5D1BCE8C6}">
      <dgm:prSet phldrT="[Texto]"/>
      <dgm:spPr>
        <a:solidFill>
          <a:srgbClr val="91CF9A"/>
        </a:solidFill>
      </dgm:spPr>
      <dgm:t>
        <a:bodyPr/>
        <a:lstStyle/>
        <a:p>
          <a:r>
            <a:rPr lang="en-GB" dirty="0">
              <a:solidFill>
                <a:srgbClr val="636A6F"/>
              </a:solidFill>
            </a:rPr>
            <a:t>Enable HR Professionals &amp; Managers to understand, develop &amp; implement strategies</a:t>
          </a:r>
        </a:p>
      </dgm:t>
    </dgm:pt>
    <dgm:pt modelId="{6A2ABDDA-0CC2-4A4D-9CE2-CDED44259E58}" type="parTrans" cxnId="{E7167AEE-369F-42CC-BB25-506D2BA431CC}">
      <dgm:prSet/>
      <dgm:spPr/>
      <dgm:t>
        <a:bodyPr/>
        <a:lstStyle/>
        <a:p>
          <a:endParaRPr lang="en-GB"/>
        </a:p>
      </dgm:t>
    </dgm:pt>
    <dgm:pt modelId="{E2DC97E5-A9D1-431F-8790-E157432DF37F}" type="sibTrans" cxnId="{E7167AEE-369F-42CC-BB25-506D2BA431CC}">
      <dgm:prSet/>
      <dgm:spPr/>
      <dgm:t>
        <a:bodyPr/>
        <a:lstStyle/>
        <a:p>
          <a:endParaRPr lang="en-GB"/>
        </a:p>
      </dgm:t>
    </dgm:pt>
    <dgm:pt modelId="{8582C5FD-C4C7-425D-8587-E4E5F6CBC215}">
      <dgm:prSet phldrT="[Texto]"/>
      <dgm:spPr>
        <a:solidFill>
          <a:srgbClr val="8772B3"/>
        </a:solidFill>
      </dgm:spPr>
      <dgm:t>
        <a:bodyPr/>
        <a:lstStyle/>
        <a:p>
          <a:r>
            <a:rPr lang="en-GB" dirty="0">
              <a:solidFill>
                <a:schemeClr val="tx1"/>
              </a:solidFill>
            </a:rPr>
            <a:t>Create digital wellbeing culture</a:t>
          </a:r>
        </a:p>
      </dgm:t>
    </dgm:pt>
    <dgm:pt modelId="{A2CB54D4-6B91-4635-9110-BD18DFC54F0B}" type="parTrans" cxnId="{835AD583-5E82-4C1A-901F-C592E93204EB}">
      <dgm:prSet/>
      <dgm:spPr/>
      <dgm:t>
        <a:bodyPr/>
        <a:lstStyle/>
        <a:p>
          <a:endParaRPr lang="en-GB"/>
        </a:p>
      </dgm:t>
    </dgm:pt>
    <dgm:pt modelId="{DD59067F-D108-4E2B-A599-872864918AFE}" type="sibTrans" cxnId="{835AD583-5E82-4C1A-901F-C592E93204EB}">
      <dgm:prSet/>
      <dgm:spPr/>
      <dgm:t>
        <a:bodyPr/>
        <a:lstStyle/>
        <a:p>
          <a:endParaRPr lang="en-GB"/>
        </a:p>
      </dgm:t>
    </dgm:pt>
    <dgm:pt modelId="{181D2C99-DD31-472D-8601-6B5E4ECC29C1}">
      <dgm:prSet phldrT="[Texto]"/>
      <dgm:spPr>
        <a:solidFill>
          <a:srgbClr val="8772B3"/>
        </a:solidFill>
      </dgm:spPr>
      <dgm:t>
        <a:bodyPr/>
        <a:lstStyle/>
        <a:p>
          <a:r>
            <a:rPr lang="en-GB" dirty="0">
              <a:solidFill>
                <a:schemeClr val="tx1"/>
              </a:solidFill>
            </a:rPr>
            <a:t>Promote social inclusion</a:t>
          </a:r>
        </a:p>
      </dgm:t>
    </dgm:pt>
    <dgm:pt modelId="{9228AA91-5E0A-4DD6-9520-A19D2648F433}" type="parTrans" cxnId="{E2E0B9D5-8334-45F4-9F6F-A786DE5EB607}">
      <dgm:prSet/>
      <dgm:spPr/>
      <dgm:t>
        <a:bodyPr/>
        <a:lstStyle/>
        <a:p>
          <a:endParaRPr lang="en-GB"/>
        </a:p>
      </dgm:t>
    </dgm:pt>
    <dgm:pt modelId="{AB81B783-902E-4FCC-BBC4-19F22BB1BC3B}" type="sibTrans" cxnId="{E2E0B9D5-8334-45F4-9F6F-A786DE5EB607}">
      <dgm:prSet/>
      <dgm:spPr/>
      <dgm:t>
        <a:bodyPr/>
        <a:lstStyle/>
        <a:p>
          <a:endParaRPr lang="en-GB"/>
        </a:p>
      </dgm:t>
    </dgm:pt>
    <dgm:pt modelId="{22AC160E-CCE3-4E82-A3DD-BDC468B2AE2B}">
      <dgm:prSet phldrT="[Texto]"/>
      <dgm:spPr>
        <a:solidFill>
          <a:srgbClr val="D9E47B"/>
        </a:solidFill>
      </dgm:spPr>
      <dgm:t>
        <a:bodyPr/>
        <a:lstStyle/>
        <a:p>
          <a:r>
            <a:rPr lang="en-GB" dirty="0">
              <a:solidFill>
                <a:srgbClr val="636A6F"/>
              </a:solidFill>
            </a:rPr>
            <a:t>Module focus</a:t>
          </a:r>
        </a:p>
      </dgm:t>
    </dgm:pt>
    <dgm:pt modelId="{97399F07-1CB7-4FE2-902A-3F51FDA959A4}" type="parTrans" cxnId="{A971C3E0-9313-4D9B-9442-FE8A5C7E422D}">
      <dgm:prSet/>
      <dgm:spPr/>
      <dgm:t>
        <a:bodyPr/>
        <a:lstStyle/>
        <a:p>
          <a:endParaRPr lang="en-GB"/>
        </a:p>
      </dgm:t>
    </dgm:pt>
    <dgm:pt modelId="{74E9EBF8-F387-4EBB-90FC-443907D3575D}" type="sibTrans" cxnId="{A971C3E0-9313-4D9B-9442-FE8A5C7E422D}">
      <dgm:prSet/>
      <dgm:spPr/>
      <dgm:t>
        <a:bodyPr/>
        <a:lstStyle/>
        <a:p>
          <a:endParaRPr lang="en-GB"/>
        </a:p>
      </dgm:t>
    </dgm:pt>
    <dgm:pt modelId="{39817019-409E-41D7-B391-BC93E73A45FA}">
      <dgm:prSet phldrT="[Texto]"/>
      <dgm:spPr>
        <a:solidFill>
          <a:srgbClr val="D9E47B"/>
        </a:solidFill>
      </dgm:spPr>
      <dgm:t>
        <a:bodyPr/>
        <a:lstStyle/>
        <a:p>
          <a:r>
            <a:rPr lang="en-GB" dirty="0">
              <a:solidFill>
                <a:srgbClr val="636A6F"/>
              </a:solidFill>
            </a:rPr>
            <a:t>Module aim</a:t>
          </a:r>
        </a:p>
      </dgm:t>
    </dgm:pt>
    <dgm:pt modelId="{417B2CCE-2785-451C-8FCA-5F46932C0CFF}" type="parTrans" cxnId="{DB567D7E-EE6C-4820-90A1-64DE2CB6EB3A}">
      <dgm:prSet/>
      <dgm:spPr/>
      <dgm:t>
        <a:bodyPr/>
        <a:lstStyle/>
        <a:p>
          <a:endParaRPr lang="en-GB"/>
        </a:p>
      </dgm:t>
    </dgm:pt>
    <dgm:pt modelId="{F31D1773-BADE-4C4B-AEAC-B24BAF8E0D34}" type="sibTrans" cxnId="{DB567D7E-EE6C-4820-90A1-64DE2CB6EB3A}">
      <dgm:prSet/>
      <dgm:spPr/>
      <dgm:t>
        <a:bodyPr/>
        <a:lstStyle/>
        <a:p>
          <a:endParaRPr lang="en-GB"/>
        </a:p>
      </dgm:t>
    </dgm:pt>
    <dgm:pt modelId="{259D01B4-CECE-4C51-836F-6596F348B9F8}">
      <dgm:prSet phldrT="[Texto]"/>
      <dgm:spPr>
        <a:solidFill>
          <a:srgbClr val="B787BC"/>
        </a:solidFill>
      </dgm:spPr>
      <dgm:t>
        <a:bodyPr/>
        <a:lstStyle/>
        <a:p>
          <a:r>
            <a:rPr lang="en-GB" dirty="0"/>
            <a:t>Module topics will support on</a:t>
          </a:r>
        </a:p>
      </dgm:t>
    </dgm:pt>
    <dgm:pt modelId="{7A75953C-77D0-4AD1-AAFD-0C3801870413}" type="parTrans" cxnId="{3F527026-863B-4B5F-A1E4-808CA95CC65B}">
      <dgm:prSet/>
      <dgm:spPr/>
      <dgm:t>
        <a:bodyPr/>
        <a:lstStyle/>
        <a:p>
          <a:endParaRPr lang="en-GB"/>
        </a:p>
      </dgm:t>
    </dgm:pt>
    <dgm:pt modelId="{808AA45A-9F2A-4654-89DD-F06862B198C8}" type="sibTrans" cxnId="{3F527026-863B-4B5F-A1E4-808CA95CC65B}">
      <dgm:prSet/>
      <dgm:spPr/>
      <dgm:t>
        <a:bodyPr/>
        <a:lstStyle/>
        <a:p>
          <a:endParaRPr lang="en-GB"/>
        </a:p>
      </dgm:t>
    </dgm:pt>
    <dgm:pt modelId="{8D6663A8-62A4-450C-97C2-4C8A9AC93325}">
      <dgm:prSet phldrT="[Texto]"/>
      <dgm:spPr>
        <a:solidFill>
          <a:srgbClr val="8772B3"/>
        </a:solidFill>
      </dgm:spPr>
      <dgm:t>
        <a:bodyPr/>
        <a:lstStyle/>
        <a:p>
          <a:r>
            <a:rPr lang="en-GB" dirty="0">
              <a:solidFill>
                <a:schemeClr val="tx1"/>
              </a:solidFill>
            </a:rPr>
            <a:t>Implement digital inclusion practices</a:t>
          </a:r>
        </a:p>
      </dgm:t>
    </dgm:pt>
    <dgm:pt modelId="{33BC4A58-AF7B-4C97-8054-75250218D623}" type="parTrans" cxnId="{D68F544A-BE44-430B-A414-C2079D4D6472}">
      <dgm:prSet/>
      <dgm:spPr/>
      <dgm:t>
        <a:bodyPr/>
        <a:lstStyle/>
        <a:p>
          <a:endParaRPr lang="en-GB"/>
        </a:p>
      </dgm:t>
    </dgm:pt>
    <dgm:pt modelId="{5B973274-08C4-4017-91F2-783976237192}" type="sibTrans" cxnId="{D68F544A-BE44-430B-A414-C2079D4D6472}">
      <dgm:prSet/>
      <dgm:spPr/>
      <dgm:t>
        <a:bodyPr/>
        <a:lstStyle/>
        <a:p>
          <a:endParaRPr lang="en-GB"/>
        </a:p>
      </dgm:t>
    </dgm:pt>
    <dgm:pt modelId="{51C220A0-D3B8-4396-A9D8-97E8FE4CF6A2}">
      <dgm:prSet phldrT="[Texto]"/>
      <dgm:spPr>
        <a:solidFill>
          <a:srgbClr val="8772B3"/>
        </a:solidFill>
      </dgm:spPr>
      <dgm:t>
        <a:bodyPr/>
        <a:lstStyle/>
        <a:p>
          <a:r>
            <a:rPr lang="en-GB" dirty="0">
              <a:solidFill>
                <a:schemeClr val="tx1"/>
              </a:solidFill>
            </a:rPr>
            <a:t>Balance technology and human approaches</a:t>
          </a:r>
        </a:p>
      </dgm:t>
    </dgm:pt>
    <dgm:pt modelId="{54479107-8514-4928-A716-6825D013B142}" type="parTrans" cxnId="{4100C86F-ADD8-470E-ACB1-403439363BF4}">
      <dgm:prSet/>
      <dgm:spPr/>
      <dgm:t>
        <a:bodyPr/>
        <a:lstStyle/>
        <a:p>
          <a:endParaRPr lang="en-GB"/>
        </a:p>
      </dgm:t>
    </dgm:pt>
    <dgm:pt modelId="{658CA774-7790-401F-AB32-2989199AC8BE}" type="sibTrans" cxnId="{4100C86F-ADD8-470E-ACB1-403439363BF4}">
      <dgm:prSet/>
      <dgm:spPr/>
      <dgm:t>
        <a:bodyPr/>
        <a:lstStyle/>
        <a:p>
          <a:endParaRPr lang="en-GB"/>
        </a:p>
      </dgm:t>
    </dgm:pt>
    <dgm:pt modelId="{470003E5-DF0F-4D08-8FF9-557DF50DECDF}" type="pres">
      <dgm:prSet presAssocID="{9EB66FEB-8DBF-4ADB-A32F-4A0230F2D158}" presName="mainComposite" presStyleCnt="0">
        <dgm:presLayoutVars>
          <dgm:chPref val="1"/>
          <dgm:dir/>
          <dgm:animOne val="branch"/>
          <dgm:animLvl val="lvl"/>
          <dgm:resizeHandles val="exact"/>
        </dgm:presLayoutVars>
      </dgm:prSet>
      <dgm:spPr/>
    </dgm:pt>
    <dgm:pt modelId="{21FFBD87-7E67-42F6-A8AF-9941C28594A5}" type="pres">
      <dgm:prSet presAssocID="{9EB66FEB-8DBF-4ADB-A32F-4A0230F2D158}" presName="hierFlow" presStyleCnt="0"/>
      <dgm:spPr/>
    </dgm:pt>
    <dgm:pt modelId="{5E566A4C-8156-459C-9B52-EDA9310A5378}" type="pres">
      <dgm:prSet presAssocID="{9EB66FEB-8DBF-4ADB-A32F-4A0230F2D158}" presName="firstBuf" presStyleCnt="0"/>
      <dgm:spPr/>
    </dgm:pt>
    <dgm:pt modelId="{D247E8D4-0681-438D-A339-D714ADCEE1A3}" type="pres">
      <dgm:prSet presAssocID="{9EB66FEB-8DBF-4ADB-A32F-4A0230F2D158}" presName="hierChild1" presStyleCnt="0">
        <dgm:presLayoutVars>
          <dgm:chPref val="1"/>
          <dgm:animOne val="branch"/>
          <dgm:animLvl val="lvl"/>
        </dgm:presLayoutVars>
      </dgm:prSet>
      <dgm:spPr/>
    </dgm:pt>
    <dgm:pt modelId="{E7807CE2-5EBC-42E4-A97D-DA636A5B7A98}" type="pres">
      <dgm:prSet presAssocID="{4874B5E2-7284-4E1C-8809-74277D82153D}" presName="Name14" presStyleCnt="0"/>
      <dgm:spPr/>
    </dgm:pt>
    <dgm:pt modelId="{48010919-6028-4306-AB52-563D7B6BBA46}" type="pres">
      <dgm:prSet presAssocID="{4874B5E2-7284-4E1C-8809-74277D82153D}" presName="level1Shape" presStyleLbl="node0" presStyleIdx="0" presStyleCnt="1" custScaleX="377439">
        <dgm:presLayoutVars>
          <dgm:chPref val="3"/>
        </dgm:presLayoutVars>
      </dgm:prSet>
      <dgm:spPr/>
    </dgm:pt>
    <dgm:pt modelId="{762D830C-9794-4D78-AAB4-3B39C0785A53}" type="pres">
      <dgm:prSet presAssocID="{4874B5E2-7284-4E1C-8809-74277D82153D}" presName="hierChild2" presStyleCnt="0"/>
      <dgm:spPr/>
    </dgm:pt>
    <dgm:pt modelId="{12E17931-5097-4AD0-9397-EF16E0145FE1}" type="pres">
      <dgm:prSet presAssocID="{6A2ABDDA-0CC2-4A4D-9CE2-CDED44259E58}" presName="Name19" presStyleLbl="parChTrans1D2" presStyleIdx="0" presStyleCnt="1"/>
      <dgm:spPr/>
    </dgm:pt>
    <dgm:pt modelId="{2C4CD0E0-A42D-43D4-A615-71099F04BE80}" type="pres">
      <dgm:prSet presAssocID="{31753434-CD32-44EA-A60E-EDA5D1BCE8C6}" presName="Name21" presStyleCnt="0"/>
      <dgm:spPr/>
    </dgm:pt>
    <dgm:pt modelId="{24A6B4C9-804E-4ECB-90D3-6D59D7EAEEEE}" type="pres">
      <dgm:prSet presAssocID="{31753434-CD32-44EA-A60E-EDA5D1BCE8C6}" presName="level2Shape" presStyleLbl="node2" presStyleIdx="0" presStyleCnt="1" custScaleX="341821"/>
      <dgm:spPr/>
    </dgm:pt>
    <dgm:pt modelId="{CC496B93-8FCE-42A7-9FAF-2890D98BCF76}" type="pres">
      <dgm:prSet presAssocID="{31753434-CD32-44EA-A60E-EDA5D1BCE8C6}" presName="hierChild3" presStyleCnt="0"/>
      <dgm:spPr/>
    </dgm:pt>
    <dgm:pt modelId="{13154D51-57FE-4488-9F2A-7440679B3E8E}" type="pres">
      <dgm:prSet presAssocID="{A2CB54D4-6B91-4635-9110-BD18DFC54F0B}" presName="Name19" presStyleLbl="parChTrans1D3" presStyleIdx="0" presStyleCnt="4"/>
      <dgm:spPr/>
    </dgm:pt>
    <dgm:pt modelId="{43449829-C916-4FFD-AFA2-CD0B90AE7C67}" type="pres">
      <dgm:prSet presAssocID="{8582C5FD-C4C7-425D-8587-E4E5F6CBC215}" presName="Name21" presStyleCnt="0"/>
      <dgm:spPr/>
    </dgm:pt>
    <dgm:pt modelId="{C5EE0AE9-6FAB-4081-BC87-3871E9A86188}" type="pres">
      <dgm:prSet presAssocID="{8582C5FD-C4C7-425D-8587-E4E5F6CBC215}" presName="level2Shape" presStyleLbl="node3" presStyleIdx="0" presStyleCnt="4"/>
      <dgm:spPr/>
    </dgm:pt>
    <dgm:pt modelId="{3F49AAC9-481F-465E-A172-08FC750E90C8}" type="pres">
      <dgm:prSet presAssocID="{8582C5FD-C4C7-425D-8587-E4E5F6CBC215}" presName="hierChild3" presStyleCnt="0"/>
      <dgm:spPr/>
    </dgm:pt>
    <dgm:pt modelId="{0346B93C-C9AD-4E53-BC44-9F0C46D110FA}" type="pres">
      <dgm:prSet presAssocID="{9228AA91-5E0A-4DD6-9520-A19D2648F433}" presName="Name19" presStyleLbl="parChTrans1D3" presStyleIdx="1" presStyleCnt="4"/>
      <dgm:spPr/>
    </dgm:pt>
    <dgm:pt modelId="{E225868E-B890-46CA-B068-97E8575620A2}" type="pres">
      <dgm:prSet presAssocID="{181D2C99-DD31-472D-8601-6B5E4ECC29C1}" presName="Name21" presStyleCnt="0"/>
      <dgm:spPr/>
    </dgm:pt>
    <dgm:pt modelId="{377FC760-098B-4A14-BEF5-35AF9D4364E9}" type="pres">
      <dgm:prSet presAssocID="{181D2C99-DD31-472D-8601-6B5E4ECC29C1}" presName="level2Shape" presStyleLbl="node3" presStyleIdx="1" presStyleCnt="4"/>
      <dgm:spPr/>
    </dgm:pt>
    <dgm:pt modelId="{9326BADB-6781-47F6-B3DF-68BFD9749706}" type="pres">
      <dgm:prSet presAssocID="{181D2C99-DD31-472D-8601-6B5E4ECC29C1}" presName="hierChild3" presStyleCnt="0"/>
      <dgm:spPr/>
    </dgm:pt>
    <dgm:pt modelId="{405122E3-9E13-45CD-99C6-205E207D01E9}" type="pres">
      <dgm:prSet presAssocID="{33BC4A58-AF7B-4C97-8054-75250218D623}" presName="Name19" presStyleLbl="parChTrans1D3" presStyleIdx="2" presStyleCnt="4"/>
      <dgm:spPr/>
    </dgm:pt>
    <dgm:pt modelId="{D79EE023-FAD1-4360-BC88-848F1B0FBFC8}" type="pres">
      <dgm:prSet presAssocID="{8D6663A8-62A4-450C-97C2-4C8A9AC93325}" presName="Name21" presStyleCnt="0"/>
      <dgm:spPr/>
    </dgm:pt>
    <dgm:pt modelId="{AB28E440-4794-46A0-B3D2-A651D42A9EA7}" type="pres">
      <dgm:prSet presAssocID="{8D6663A8-62A4-450C-97C2-4C8A9AC93325}" presName="level2Shape" presStyleLbl="node3" presStyleIdx="2" presStyleCnt="4"/>
      <dgm:spPr/>
    </dgm:pt>
    <dgm:pt modelId="{296C742E-6520-4EB0-9B17-89DD21DB787D}" type="pres">
      <dgm:prSet presAssocID="{8D6663A8-62A4-450C-97C2-4C8A9AC93325}" presName="hierChild3" presStyleCnt="0"/>
      <dgm:spPr/>
    </dgm:pt>
    <dgm:pt modelId="{CF96EF7F-215F-4F2A-886C-3CB36C0C3DE3}" type="pres">
      <dgm:prSet presAssocID="{54479107-8514-4928-A716-6825D013B142}" presName="Name19" presStyleLbl="parChTrans1D3" presStyleIdx="3" presStyleCnt="4"/>
      <dgm:spPr/>
    </dgm:pt>
    <dgm:pt modelId="{8A12EDD8-6A6E-42EC-A4A8-B766326A4DB4}" type="pres">
      <dgm:prSet presAssocID="{51C220A0-D3B8-4396-A9D8-97E8FE4CF6A2}" presName="Name21" presStyleCnt="0"/>
      <dgm:spPr/>
    </dgm:pt>
    <dgm:pt modelId="{9C0EAF7B-380D-4512-B767-2B5DC005D054}" type="pres">
      <dgm:prSet presAssocID="{51C220A0-D3B8-4396-A9D8-97E8FE4CF6A2}" presName="level2Shape" presStyleLbl="node3" presStyleIdx="3" presStyleCnt="4"/>
      <dgm:spPr/>
    </dgm:pt>
    <dgm:pt modelId="{BD9A6031-57DD-486F-8DB7-673B66A02C00}" type="pres">
      <dgm:prSet presAssocID="{51C220A0-D3B8-4396-A9D8-97E8FE4CF6A2}" presName="hierChild3" presStyleCnt="0"/>
      <dgm:spPr/>
    </dgm:pt>
    <dgm:pt modelId="{E5551F29-49F3-43EF-A971-4550EB644B93}" type="pres">
      <dgm:prSet presAssocID="{9EB66FEB-8DBF-4ADB-A32F-4A0230F2D158}" presName="bgShapesFlow" presStyleCnt="0"/>
      <dgm:spPr/>
    </dgm:pt>
    <dgm:pt modelId="{77DA572E-A2DB-403C-841B-74B7968D85C7}" type="pres">
      <dgm:prSet presAssocID="{22AC160E-CCE3-4E82-A3DD-BDC468B2AE2B}" presName="rectComp" presStyleCnt="0"/>
      <dgm:spPr/>
    </dgm:pt>
    <dgm:pt modelId="{F629E066-2E61-423B-9886-B7D7D8117A17}" type="pres">
      <dgm:prSet presAssocID="{22AC160E-CCE3-4E82-A3DD-BDC468B2AE2B}" presName="bgRect" presStyleLbl="bgShp" presStyleIdx="0" presStyleCnt="3"/>
      <dgm:spPr/>
    </dgm:pt>
    <dgm:pt modelId="{A5D3DDDB-A6F2-4417-B9E3-0A9715376D0F}" type="pres">
      <dgm:prSet presAssocID="{22AC160E-CCE3-4E82-A3DD-BDC468B2AE2B}" presName="bgRectTx" presStyleLbl="bgShp" presStyleIdx="0" presStyleCnt="3">
        <dgm:presLayoutVars>
          <dgm:bulletEnabled val="1"/>
        </dgm:presLayoutVars>
      </dgm:prSet>
      <dgm:spPr/>
    </dgm:pt>
    <dgm:pt modelId="{9E6CE2F6-7C4A-45CF-A1A5-6CF5D0096C1E}" type="pres">
      <dgm:prSet presAssocID="{22AC160E-CCE3-4E82-A3DD-BDC468B2AE2B}" presName="spComp" presStyleCnt="0"/>
      <dgm:spPr/>
    </dgm:pt>
    <dgm:pt modelId="{45BEA215-F251-4814-B1CC-17A4110ACCCD}" type="pres">
      <dgm:prSet presAssocID="{22AC160E-CCE3-4E82-A3DD-BDC468B2AE2B}" presName="vSp" presStyleCnt="0"/>
      <dgm:spPr/>
    </dgm:pt>
    <dgm:pt modelId="{D1CAADF3-38F8-4828-BF4F-833F0A8388E9}" type="pres">
      <dgm:prSet presAssocID="{39817019-409E-41D7-B391-BC93E73A45FA}" presName="rectComp" presStyleCnt="0"/>
      <dgm:spPr/>
    </dgm:pt>
    <dgm:pt modelId="{439263C4-0D62-4086-B374-0DC3D9EC0BEE}" type="pres">
      <dgm:prSet presAssocID="{39817019-409E-41D7-B391-BC93E73A45FA}" presName="bgRect" presStyleLbl="bgShp" presStyleIdx="1" presStyleCnt="3"/>
      <dgm:spPr/>
    </dgm:pt>
    <dgm:pt modelId="{A05CF8F2-2461-4EAD-985A-F4E0B3416CAC}" type="pres">
      <dgm:prSet presAssocID="{39817019-409E-41D7-B391-BC93E73A45FA}" presName="bgRectTx" presStyleLbl="bgShp" presStyleIdx="1" presStyleCnt="3">
        <dgm:presLayoutVars>
          <dgm:bulletEnabled val="1"/>
        </dgm:presLayoutVars>
      </dgm:prSet>
      <dgm:spPr/>
    </dgm:pt>
    <dgm:pt modelId="{91D5BA9E-FF4E-4748-8797-05C21CCFF64D}" type="pres">
      <dgm:prSet presAssocID="{39817019-409E-41D7-B391-BC93E73A45FA}" presName="spComp" presStyleCnt="0"/>
      <dgm:spPr/>
    </dgm:pt>
    <dgm:pt modelId="{32C86B50-4B5C-41BA-A0A2-D3E0B5F15112}" type="pres">
      <dgm:prSet presAssocID="{39817019-409E-41D7-B391-BC93E73A45FA}" presName="vSp" presStyleCnt="0"/>
      <dgm:spPr/>
    </dgm:pt>
    <dgm:pt modelId="{CDAE8140-58DC-4CB0-BDB0-D90A3C5D7B14}" type="pres">
      <dgm:prSet presAssocID="{259D01B4-CECE-4C51-836F-6596F348B9F8}" presName="rectComp" presStyleCnt="0"/>
      <dgm:spPr/>
    </dgm:pt>
    <dgm:pt modelId="{EF7AC510-944C-49CC-A1B7-80408B76C019}" type="pres">
      <dgm:prSet presAssocID="{259D01B4-CECE-4C51-836F-6596F348B9F8}" presName="bgRect" presStyleLbl="bgShp" presStyleIdx="2" presStyleCnt="3"/>
      <dgm:spPr/>
    </dgm:pt>
    <dgm:pt modelId="{0501B438-0680-4CCA-9CA6-169727876D11}" type="pres">
      <dgm:prSet presAssocID="{259D01B4-CECE-4C51-836F-6596F348B9F8}" presName="bgRectTx" presStyleLbl="bgShp" presStyleIdx="2" presStyleCnt="3">
        <dgm:presLayoutVars>
          <dgm:bulletEnabled val="1"/>
        </dgm:presLayoutVars>
      </dgm:prSet>
      <dgm:spPr/>
    </dgm:pt>
  </dgm:ptLst>
  <dgm:cxnLst>
    <dgm:cxn modelId="{D70C1A00-63A3-4EC8-BEAE-215FC28E559E}" type="presOf" srcId="{8D6663A8-62A4-450C-97C2-4C8A9AC93325}" destId="{AB28E440-4794-46A0-B3D2-A651D42A9EA7}" srcOrd="0" destOrd="0" presId="urn:microsoft.com/office/officeart/2005/8/layout/hierarchy6"/>
    <dgm:cxn modelId="{83D8D104-57F4-4948-AF25-830FC0D4D011}" type="presOf" srcId="{39817019-409E-41D7-B391-BC93E73A45FA}" destId="{A05CF8F2-2461-4EAD-985A-F4E0B3416CAC}" srcOrd="1" destOrd="0" presId="urn:microsoft.com/office/officeart/2005/8/layout/hierarchy6"/>
    <dgm:cxn modelId="{49171616-67CF-47AA-96C8-FDFA2D344484}" type="presOf" srcId="{39817019-409E-41D7-B391-BC93E73A45FA}" destId="{439263C4-0D62-4086-B374-0DC3D9EC0BEE}" srcOrd="0" destOrd="0" presId="urn:microsoft.com/office/officeart/2005/8/layout/hierarchy6"/>
    <dgm:cxn modelId="{3F527026-863B-4B5F-A1E4-808CA95CC65B}" srcId="{9EB66FEB-8DBF-4ADB-A32F-4A0230F2D158}" destId="{259D01B4-CECE-4C51-836F-6596F348B9F8}" srcOrd="3" destOrd="0" parTransId="{7A75953C-77D0-4AD1-AAFD-0C3801870413}" sibTransId="{808AA45A-9F2A-4654-89DD-F06862B198C8}"/>
    <dgm:cxn modelId="{95F4192D-B55D-4E2A-8EE0-BA1E78F55CD8}" type="presOf" srcId="{181D2C99-DD31-472D-8601-6B5E4ECC29C1}" destId="{377FC760-098B-4A14-BEF5-35AF9D4364E9}" srcOrd="0" destOrd="0" presId="urn:microsoft.com/office/officeart/2005/8/layout/hierarchy6"/>
    <dgm:cxn modelId="{D68F544A-BE44-430B-A414-C2079D4D6472}" srcId="{31753434-CD32-44EA-A60E-EDA5D1BCE8C6}" destId="{8D6663A8-62A4-450C-97C2-4C8A9AC93325}" srcOrd="2" destOrd="0" parTransId="{33BC4A58-AF7B-4C97-8054-75250218D623}" sibTransId="{5B973274-08C4-4017-91F2-783976237192}"/>
    <dgm:cxn modelId="{0B54BD4C-634F-4C61-84FF-C13C32006CAC}" type="presOf" srcId="{22AC160E-CCE3-4E82-A3DD-BDC468B2AE2B}" destId="{A5D3DDDB-A6F2-4417-B9E3-0A9715376D0F}" srcOrd="1" destOrd="0" presId="urn:microsoft.com/office/officeart/2005/8/layout/hierarchy6"/>
    <dgm:cxn modelId="{5520464D-C336-4033-98A7-EE86D739A0D5}" type="presOf" srcId="{6A2ABDDA-0CC2-4A4D-9CE2-CDED44259E58}" destId="{12E17931-5097-4AD0-9397-EF16E0145FE1}" srcOrd="0" destOrd="0" presId="urn:microsoft.com/office/officeart/2005/8/layout/hierarchy6"/>
    <dgm:cxn modelId="{4100C86F-ADD8-470E-ACB1-403439363BF4}" srcId="{31753434-CD32-44EA-A60E-EDA5D1BCE8C6}" destId="{51C220A0-D3B8-4396-A9D8-97E8FE4CF6A2}" srcOrd="3" destOrd="0" parTransId="{54479107-8514-4928-A716-6825D013B142}" sibTransId="{658CA774-7790-401F-AB32-2989199AC8BE}"/>
    <dgm:cxn modelId="{B6572B70-6A72-49FE-909E-CCFCF313A526}" type="presOf" srcId="{51C220A0-D3B8-4396-A9D8-97E8FE4CF6A2}" destId="{9C0EAF7B-380D-4512-B767-2B5DC005D054}" srcOrd="0" destOrd="0" presId="urn:microsoft.com/office/officeart/2005/8/layout/hierarchy6"/>
    <dgm:cxn modelId="{071FDB53-3A5C-4254-88AB-5364ABC77ABF}" srcId="{9EB66FEB-8DBF-4ADB-A32F-4A0230F2D158}" destId="{4874B5E2-7284-4E1C-8809-74277D82153D}" srcOrd="0" destOrd="0" parTransId="{C6D05D2D-9BE2-462B-9BA4-F86CD18F6DE1}" sibTransId="{470501F1-1ABC-4F9B-ACEA-C0497D9FFE88}"/>
    <dgm:cxn modelId="{DB567D7E-EE6C-4820-90A1-64DE2CB6EB3A}" srcId="{9EB66FEB-8DBF-4ADB-A32F-4A0230F2D158}" destId="{39817019-409E-41D7-B391-BC93E73A45FA}" srcOrd="2" destOrd="0" parTransId="{417B2CCE-2785-451C-8FCA-5F46932C0CFF}" sibTransId="{F31D1773-BADE-4C4B-AEAC-B24BAF8E0D34}"/>
    <dgm:cxn modelId="{45AF4683-3B7C-4B21-BF67-184B886CACB3}" type="presOf" srcId="{4874B5E2-7284-4E1C-8809-74277D82153D}" destId="{48010919-6028-4306-AB52-563D7B6BBA46}" srcOrd="0" destOrd="0" presId="urn:microsoft.com/office/officeart/2005/8/layout/hierarchy6"/>
    <dgm:cxn modelId="{835AD583-5E82-4C1A-901F-C592E93204EB}" srcId="{31753434-CD32-44EA-A60E-EDA5D1BCE8C6}" destId="{8582C5FD-C4C7-425D-8587-E4E5F6CBC215}" srcOrd="0" destOrd="0" parTransId="{A2CB54D4-6B91-4635-9110-BD18DFC54F0B}" sibTransId="{DD59067F-D108-4E2B-A599-872864918AFE}"/>
    <dgm:cxn modelId="{7F876E89-157F-492D-AD99-524927C421C1}" type="presOf" srcId="{54479107-8514-4928-A716-6825D013B142}" destId="{CF96EF7F-215F-4F2A-886C-3CB36C0C3DE3}" srcOrd="0" destOrd="0" presId="urn:microsoft.com/office/officeart/2005/8/layout/hierarchy6"/>
    <dgm:cxn modelId="{51AD988B-AC23-4481-9BBF-66B05BA0459F}" type="presOf" srcId="{22AC160E-CCE3-4E82-A3DD-BDC468B2AE2B}" destId="{F629E066-2E61-423B-9886-B7D7D8117A17}" srcOrd="0" destOrd="0" presId="urn:microsoft.com/office/officeart/2005/8/layout/hierarchy6"/>
    <dgm:cxn modelId="{6205F396-2BEC-4488-AC1A-E653F7EEE4B3}" type="presOf" srcId="{259D01B4-CECE-4C51-836F-6596F348B9F8}" destId="{0501B438-0680-4CCA-9CA6-169727876D11}" srcOrd="1" destOrd="0" presId="urn:microsoft.com/office/officeart/2005/8/layout/hierarchy6"/>
    <dgm:cxn modelId="{3E44C698-9D65-4470-89DB-6D09A7E6A71A}" type="presOf" srcId="{9EB66FEB-8DBF-4ADB-A32F-4A0230F2D158}" destId="{470003E5-DF0F-4D08-8FF9-557DF50DECDF}" srcOrd="0" destOrd="0" presId="urn:microsoft.com/office/officeart/2005/8/layout/hierarchy6"/>
    <dgm:cxn modelId="{08A0A39E-F175-46B8-A8CC-36458821A4EC}" type="presOf" srcId="{9228AA91-5E0A-4DD6-9520-A19D2648F433}" destId="{0346B93C-C9AD-4E53-BC44-9F0C46D110FA}" srcOrd="0" destOrd="0" presId="urn:microsoft.com/office/officeart/2005/8/layout/hierarchy6"/>
    <dgm:cxn modelId="{384E44AC-339A-4F8B-81CE-669FC4EAC37F}" type="presOf" srcId="{8582C5FD-C4C7-425D-8587-E4E5F6CBC215}" destId="{C5EE0AE9-6FAB-4081-BC87-3871E9A86188}" srcOrd="0" destOrd="0" presId="urn:microsoft.com/office/officeart/2005/8/layout/hierarchy6"/>
    <dgm:cxn modelId="{E2E0B9D5-8334-45F4-9F6F-A786DE5EB607}" srcId="{31753434-CD32-44EA-A60E-EDA5D1BCE8C6}" destId="{181D2C99-DD31-472D-8601-6B5E4ECC29C1}" srcOrd="1" destOrd="0" parTransId="{9228AA91-5E0A-4DD6-9520-A19D2648F433}" sibTransId="{AB81B783-902E-4FCC-BBC4-19F22BB1BC3B}"/>
    <dgm:cxn modelId="{335427D9-621D-47AC-BCE7-6F6057EB64B2}" type="presOf" srcId="{A2CB54D4-6B91-4635-9110-BD18DFC54F0B}" destId="{13154D51-57FE-4488-9F2A-7440679B3E8E}" srcOrd="0" destOrd="0" presId="urn:microsoft.com/office/officeart/2005/8/layout/hierarchy6"/>
    <dgm:cxn modelId="{D57FB0DB-0F71-4801-9673-83FAD2344F50}" type="presOf" srcId="{259D01B4-CECE-4C51-836F-6596F348B9F8}" destId="{EF7AC510-944C-49CC-A1B7-80408B76C019}" srcOrd="0" destOrd="0" presId="urn:microsoft.com/office/officeart/2005/8/layout/hierarchy6"/>
    <dgm:cxn modelId="{5225EADC-D7CD-4FFE-B48C-D54090CCA104}" type="presOf" srcId="{31753434-CD32-44EA-A60E-EDA5D1BCE8C6}" destId="{24A6B4C9-804E-4ECB-90D3-6D59D7EAEEEE}" srcOrd="0" destOrd="0" presId="urn:microsoft.com/office/officeart/2005/8/layout/hierarchy6"/>
    <dgm:cxn modelId="{A971C3E0-9313-4D9B-9442-FE8A5C7E422D}" srcId="{9EB66FEB-8DBF-4ADB-A32F-4A0230F2D158}" destId="{22AC160E-CCE3-4E82-A3DD-BDC468B2AE2B}" srcOrd="1" destOrd="0" parTransId="{97399F07-1CB7-4FE2-902A-3F51FDA959A4}" sibTransId="{74E9EBF8-F387-4EBB-90FC-443907D3575D}"/>
    <dgm:cxn modelId="{E7167AEE-369F-42CC-BB25-506D2BA431CC}" srcId="{4874B5E2-7284-4E1C-8809-74277D82153D}" destId="{31753434-CD32-44EA-A60E-EDA5D1BCE8C6}" srcOrd="0" destOrd="0" parTransId="{6A2ABDDA-0CC2-4A4D-9CE2-CDED44259E58}" sibTransId="{E2DC97E5-A9D1-431F-8790-E157432DF37F}"/>
    <dgm:cxn modelId="{E65C92F6-5EDD-41A8-9C37-E09E6668F366}" type="presOf" srcId="{33BC4A58-AF7B-4C97-8054-75250218D623}" destId="{405122E3-9E13-45CD-99C6-205E207D01E9}" srcOrd="0" destOrd="0" presId="urn:microsoft.com/office/officeart/2005/8/layout/hierarchy6"/>
    <dgm:cxn modelId="{59D383E0-2020-4CCA-8CA4-C300132782A8}" type="presParOf" srcId="{470003E5-DF0F-4D08-8FF9-557DF50DECDF}" destId="{21FFBD87-7E67-42F6-A8AF-9941C28594A5}" srcOrd="0" destOrd="0" presId="urn:microsoft.com/office/officeart/2005/8/layout/hierarchy6"/>
    <dgm:cxn modelId="{2053E0B3-7673-4D16-8D5E-A6B84D3990CD}" type="presParOf" srcId="{21FFBD87-7E67-42F6-A8AF-9941C28594A5}" destId="{5E566A4C-8156-459C-9B52-EDA9310A5378}" srcOrd="0" destOrd="0" presId="urn:microsoft.com/office/officeart/2005/8/layout/hierarchy6"/>
    <dgm:cxn modelId="{230067F7-81D4-4DB4-A6C2-5B5E3B9FFA69}" type="presParOf" srcId="{21FFBD87-7E67-42F6-A8AF-9941C28594A5}" destId="{D247E8D4-0681-438D-A339-D714ADCEE1A3}" srcOrd="1" destOrd="0" presId="urn:microsoft.com/office/officeart/2005/8/layout/hierarchy6"/>
    <dgm:cxn modelId="{4BCCFD80-A860-4B0F-80D7-12775EDB235F}" type="presParOf" srcId="{D247E8D4-0681-438D-A339-D714ADCEE1A3}" destId="{E7807CE2-5EBC-42E4-A97D-DA636A5B7A98}" srcOrd="0" destOrd="0" presId="urn:microsoft.com/office/officeart/2005/8/layout/hierarchy6"/>
    <dgm:cxn modelId="{C146C584-100B-457F-B7FD-1BFC7FC35000}" type="presParOf" srcId="{E7807CE2-5EBC-42E4-A97D-DA636A5B7A98}" destId="{48010919-6028-4306-AB52-563D7B6BBA46}" srcOrd="0" destOrd="0" presId="urn:microsoft.com/office/officeart/2005/8/layout/hierarchy6"/>
    <dgm:cxn modelId="{F4B74313-F5FB-41A5-9026-7E6D7CAD51FE}" type="presParOf" srcId="{E7807CE2-5EBC-42E4-A97D-DA636A5B7A98}" destId="{762D830C-9794-4D78-AAB4-3B39C0785A53}" srcOrd="1" destOrd="0" presId="urn:microsoft.com/office/officeart/2005/8/layout/hierarchy6"/>
    <dgm:cxn modelId="{7F1422F1-FDC0-4FBC-98DE-2F75A95C8F44}" type="presParOf" srcId="{762D830C-9794-4D78-AAB4-3B39C0785A53}" destId="{12E17931-5097-4AD0-9397-EF16E0145FE1}" srcOrd="0" destOrd="0" presId="urn:microsoft.com/office/officeart/2005/8/layout/hierarchy6"/>
    <dgm:cxn modelId="{988F0A08-B578-4B03-A231-B254C156D16C}" type="presParOf" srcId="{762D830C-9794-4D78-AAB4-3B39C0785A53}" destId="{2C4CD0E0-A42D-43D4-A615-71099F04BE80}" srcOrd="1" destOrd="0" presId="urn:microsoft.com/office/officeart/2005/8/layout/hierarchy6"/>
    <dgm:cxn modelId="{8CC4B098-A0EE-4139-B1B7-E566A12F1651}" type="presParOf" srcId="{2C4CD0E0-A42D-43D4-A615-71099F04BE80}" destId="{24A6B4C9-804E-4ECB-90D3-6D59D7EAEEEE}" srcOrd="0" destOrd="0" presId="urn:microsoft.com/office/officeart/2005/8/layout/hierarchy6"/>
    <dgm:cxn modelId="{923B171D-4AF9-4E02-8F90-0574A6C5CD95}" type="presParOf" srcId="{2C4CD0E0-A42D-43D4-A615-71099F04BE80}" destId="{CC496B93-8FCE-42A7-9FAF-2890D98BCF76}" srcOrd="1" destOrd="0" presId="urn:microsoft.com/office/officeart/2005/8/layout/hierarchy6"/>
    <dgm:cxn modelId="{18571486-57B7-4E31-ACC7-5C5A11E9B640}" type="presParOf" srcId="{CC496B93-8FCE-42A7-9FAF-2890D98BCF76}" destId="{13154D51-57FE-4488-9F2A-7440679B3E8E}" srcOrd="0" destOrd="0" presId="urn:microsoft.com/office/officeart/2005/8/layout/hierarchy6"/>
    <dgm:cxn modelId="{7422990B-F46B-4A42-99A1-0612DA81812F}" type="presParOf" srcId="{CC496B93-8FCE-42A7-9FAF-2890D98BCF76}" destId="{43449829-C916-4FFD-AFA2-CD0B90AE7C67}" srcOrd="1" destOrd="0" presId="urn:microsoft.com/office/officeart/2005/8/layout/hierarchy6"/>
    <dgm:cxn modelId="{2D71E208-73FA-4DCA-86EA-239E0CEE069C}" type="presParOf" srcId="{43449829-C916-4FFD-AFA2-CD0B90AE7C67}" destId="{C5EE0AE9-6FAB-4081-BC87-3871E9A86188}" srcOrd="0" destOrd="0" presId="urn:microsoft.com/office/officeart/2005/8/layout/hierarchy6"/>
    <dgm:cxn modelId="{C0CE1601-8BCB-4EF6-A682-03EA6F4DDC38}" type="presParOf" srcId="{43449829-C916-4FFD-AFA2-CD0B90AE7C67}" destId="{3F49AAC9-481F-465E-A172-08FC750E90C8}" srcOrd="1" destOrd="0" presId="urn:microsoft.com/office/officeart/2005/8/layout/hierarchy6"/>
    <dgm:cxn modelId="{92C77A8D-9C03-4B69-BF7E-799DF4EF06E8}" type="presParOf" srcId="{CC496B93-8FCE-42A7-9FAF-2890D98BCF76}" destId="{0346B93C-C9AD-4E53-BC44-9F0C46D110FA}" srcOrd="2" destOrd="0" presId="urn:microsoft.com/office/officeart/2005/8/layout/hierarchy6"/>
    <dgm:cxn modelId="{DD1D0A56-068C-49B5-BB27-05246142F6DF}" type="presParOf" srcId="{CC496B93-8FCE-42A7-9FAF-2890D98BCF76}" destId="{E225868E-B890-46CA-B068-97E8575620A2}" srcOrd="3" destOrd="0" presId="urn:microsoft.com/office/officeart/2005/8/layout/hierarchy6"/>
    <dgm:cxn modelId="{277B8A64-9A66-4578-A7A8-F937078DCDA9}" type="presParOf" srcId="{E225868E-B890-46CA-B068-97E8575620A2}" destId="{377FC760-098B-4A14-BEF5-35AF9D4364E9}" srcOrd="0" destOrd="0" presId="urn:microsoft.com/office/officeart/2005/8/layout/hierarchy6"/>
    <dgm:cxn modelId="{E586F2D8-3A68-4F2D-8303-183F3F0E29A3}" type="presParOf" srcId="{E225868E-B890-46CA-B068-97E8575620A2}" destId="{9326BADB-6781-47F6-B3DF-68BFD9749706}" srcOrd="1" destOrd="0" presId="urn:microsoft.com/office/officeart/2005/8/layout/hierarchy6"/>
    <dgm:cxn modelId="{D08C64D2-0A32-45E5-B35E-55AFCF351377}" type="presParOf" srcId="{CC496B93-8FCE-42A7-9FAF-2890D98BCF76}" destId="{405122E3-9E13-45CD-99C6-205E207D01E9}" srcOrd="4" destOrd="0" presId="urn:microsoft.com/office/officeart/2005/8/layout/hierarchy6"/>
    <dgm:cxn modelId="{48C6E349-E697-4AD6-8F52-8233FE7F44BA}" type="presParOf" srcId="{CC496B93-8FCE-42A7-9FAF-2890D98BCF76}" destId="{D79EE023-FAD1-4360-BC88-848F1B0FBFC8}" srcOrd="5" destOrd="0" presId="urn:microsoft.com/office/officeart/2005/8/layout/hierarchy6"/>
    <dgm:cxn modelId="{0205E211-9723-445F-AB64-774FAA9FEB00}" type="presParOf" srcId="{D79EE023-FAD1-4360-BC88-848F1B0FBFC8}" destId="{AB28E440-4794-46A0-B3D2-A651D42A9EA7}" srcOrd="0" destOrd="0" presId="urn:microsoft.com/office/officeart/2005/8/layout/hierarchy6"/>
    <dgm:cxn modelId="{EA07C74A-A2B9-4A70-9412-30B0D64D4B79}" type="presParOf" srcId="{D79EE023-FAD1-4360-BC88-848F1B0FBFC8}" destId="{296C742E-6520-4EB0-9B17-89DD21DB787D}" srcOrd="1" destOrd="0" presId="urn:microsoft.com/office/officeart/2005/8/layout/hierarchy6"/>
    <dgm:cxn modelId="{48DEDA8B-29D2-41F7-A061-888050FF0B0C}" type="presParOf" srcId="{CC496B93-8FCE-42A7-9FAF-2890D98BCF76}" destId="{CF96EF7F-215F-4F2A-886C-3CB36C0C3DE3}" srcOrd="6" destOrd="0" presId="urn:microsoft.com/office/officeart/2005/8/layout/hierarchy6"/>
    <dgm:cxn modelId="{635DBE14-3DDB-4392-AAEA-DFC96AF9EBEE}" type="presParOf" srcId="{CC496B93-8FCE-42A7-9FAF-2890D98BCF76}" destId="{8A12EDD8-6A6E-42EC-A4A8-B766326A4DB4}" srcOrd="7" destOrd="0" presId="urn:microsoft.com/office/officeart/2005/8/layout/hierarchy6"/>
    <dgm:cxn modelId="{F56CC3B6-E5BB-4909-9E0B-0B73DE729D12}" type="presParOf" srcId="{8A12EDD8-6A6E-42EC-A4A8-B766326A4DB4}" destId="{9C0EAF7B-380D-4512-B767-2B5DC005D054}" srcOrd="0" destOrd="0" presId="urn:microsoft.com/office/officeart/2005/8/layout/hierarchy6"/>
    <dgm:cxn modelId="{3EC195FC-D61D-451E-9B4F-C67ED4A169A8}" type="presParOf" srcId="{8A12EDD8-6A6E-42EC-A4A8-B766326A4DB4}" destId="{BD9A6031-57DD-486F-8DB7-673B66A02C00}" srcOrd="1" destOrd="0" presId="urn:microsoft.com/office/officeart/2005/8/layout/hierarchy6"/>
    <dgm:cxn modelId="{91F38B57-E645-4F21-98EC-8ABE8FD5961A}" type="presParOf" srcId="{470003E5-DF0F-4D08-8FF9-557DF50DECDF}" destId="{E5551F29-49F3-43EF-A971-4550EB644B93}" srcOrd="1" destOrd="0" presId="urn:microsoft.com/office/officeart/2005/8/layout/hierarchy6"/>
    <dgm:cxn modelId="{473CDC9F-D455-4F4A-9238-16DC64DFFF29}" type="presParOf" srcId="{E5551F29-49F3-43EF-A971-4550EB644B93}" destId="{77DA572E-A2DB-403C-841B-74B7968D85C7}" srcOrd="0" destOrd="0" presId="urn:microsoft.com/office/officeart/2005/8/layout/hierarchy6"/>
    <dgm:cxn modelId="{B9C2DB1E-07E0-4663-8E61-5E7FBC56FC5A}" type="presParOf" srcId="{77DA572E-A2DB-403C-841B-74B7968D85C7}" destId="{F629E066-2E61-423B-9886-B7D7D8117A17}" srcOrd="0" destOrd="0" presId="urn:microsoft.com/office/officeart/2005/8/layout/hierarchy6"/>
    <dgm:cxn modelId="{91318EEA-DFB3-457F-986D-FB387BB2AA02}" type="presParOf" srcId="{77DA572E-A2DB-403C-841B-74B7968D85C7}" destId="{A5D3DDDB-A6F2-4417-B9E3-0A9715376D0F}" srcOrd="1" destOrd="0" presId="urn:microsoft.com/office/officeart/2005/8/layout/hierarchy6"/>
    <dgm:cxn modelId="{549FBF28-B133-4E52-A42B-9191E075A730}" type="presParOf" srcId="{E5551F29-49F3-43EF-A971-4550EB644B93}" destId="{9E6CE2F6-7C4A-45CF-A1A5-6CF5D0096C1E}" srcOrd="1" destOrd="0" presId="urn:microsoft.com/office/officeart/2005/8/layout/hierarchy6"/>
    <dgm:cxn modelId="{61CA6D42-9035-4E7B-9D23-D48C34CBD1C3}" type="presParOf" srcId="{9E6CE2F6-7C4A-45CF-A1A5-6CF5D0096C1E}" destId="{45BEA215-F251-4814-B1CC-17A4110ACCCD}" srcOrd="0" destOrd="0" presId="urn:microsoft.com/office/officeart/2005/8/layout/hierarchy6"/>
    <dgm:cxn modelId="{9CCD09B1-2EA2-4204-85B6-5BEECB193C1A}" type="presParOf" srcId="{E5551F29-49F3-43EF-A971-4550EB644B93}" destId="{D1CAADF3-38F8-4828-BF4F-833F0A8388E9}" srcOrd="2" destOrd="0" presId="urn:microsoft.com/office/officeart/2005/8/layout/hierarchy6"/>
    <dgm:cxn modelId="{28E247FD-F93D-41FA-AC45-8A11CC1A697B}" type="presParOf" srcId="{D1CAADF3-38F8-4828-BF4F-833F0A8388E9}" destId="{439263C4-0D62-4086-B374-0DC3D9EC0BEE}" srcOrd="0" destOrd="0" presId="urn:microsoft.com/office/officeart/2005/8/layout/hierarchy6"/>
    <dgm:cxn modelId="{5AA7DEBD-3952-493D-932D-7CDD1E57860E}" type="presParOf" srcId="{D1CAADF3-38F8-4828-BF4F-833F0A8388E9}" destId="{A05CF8F2-2461-4EAD-985A-F4E0B3416CAC}" srcOrd="1" destOrd="0" presId="urn:microsoft.com/office/officeart/2005/8/layout/hierarchy6"/>
    <dgm:cxn modelId="{4DA4921A-4311-4128-A739-BB49238B7588}" type="presParOf" srcId="{E5551F29-49F3-43EF-A971-4550EB644B93}" destId="{91D5BA9E-FF4E-4748-8797-05C21CCFF64D}" srcOrd="3" destOrd="0" presId="urn:microsoft.com/office/officeart/2005/8/layout/hierarchy6"/>
    <dgm:cxn modelId="{5A1047AA-397A-425C-ACB9-3726B4A9F16C}" type="presParOf" srcId="{91D5BA9E-FF4E-4748-8797-05C21CCFF64D}" destId="{32C86B50-4B5C-41BA-A0A2-D3E0B5F15112}" srcOrd="0" destOrd="0" presId="urn:microsoft.com/office/officeart/2005/8/layout/hierarchy6"/>
    <dgm:cxn modelId="{8B382D85-34A6-4C5E-BA6C-13DB1B7BB23A}" type="presParOf" srcId="{E5551F29-49F3-43EF-A971-4550EB644B93}" destId="{CDAE8140-58DC-4CB0-BDB0-D90A3C5D7B14}" srcOrd="4" destOrd="0" presId="urn:microsoft.com/office/officeart/2005/8/layout/hierarchy6"/>
    <dgm:cxn modelId="{85957E9B-C73F-47B3-A192-D1C226A5B57D}" type="presParOf" srcId="{CDAE8140-58DC-4CB0-BDB0-D90A3C5D7B14}" destId="{EF7AC510-944C-49CC-A1B7-80408B76C019}" srcOrd="0" destOrd="0" presId="urn:microsoft.com/office/officeart/2005/8/layout/hierarchy6"/>
    <dgm:cxn modelId="{F0B6D2C5-95DC-4E0E-AAA6-57785FB9CA5A}" type="presParOf" srcId="{CDAE8140-58DC-4CB0-BDB0-D90A3C5D7B14}" destId="{0501B438-0680-4CCA-9CA6-169727876D1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66CD6-5270-46F1-98C2-4C0E32A3D0F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CCB13C46-D398-49B5-ABE1-1577BEEE1C03}">
      <dgm:prSet phldrT="[Texto]"/>
      <dgm:spPr>
        <a:solidFill>
          <a:srgbClr val="B787BC"/>
        </a:solidFill>
      </dgm:spPr>
      <dgm:t>
        <a:bodyPr/>
        <a:lstStyle/>
        <a:p>
          <a:r>
            <a:rPr lang="en-GB" b="1" dirty="0">
              <a:solidFill>
                <a:schemeClr val="tx1"/>
              </a:solidFill>
            </a:rPr>
            <a:t>How to create an inclusive culture and support digital inclusion and wellbeing</a:t>
          </a:r>
          <a:endParaRPr lang="en-GB" dirty="0">
            <a:solidFill>
              <a:schemeClr val="tx1"/>
            </a:solidFill>
          </a:endParaRPr>
        </a:p>
      </dgm:t>
    </dgm:pt>
    <dgm:pt modelId="{ED0A0C79-B72E-402C-A84F-CDAEF515603A}" type="parTrans" cxnId="{816673B7-7DC1-4573-BBCA-B4E6C74A16E3}">
      <dgm:prSet/>
      <dgm:spPr/>
      <dgm:t>
        <a:bodyPr/>
        <a:lstStyle/>
        <a:p>
          <a:endParaRPr lang="en-GB"/>
        </a:p>
      </dgm:t>
    </dgm:pt>
    <dgm:pt modelId="{56322AA6-F628-4882-9065-63BA43278135}" type="sibTrans" cxnId="{816673B7-7DC1-4573-BBCA-B4E6C74A16E3}">
      <dgm:prSet/>
      <dgm:spPr/>
      <dgm:t>
        <a:bodyPr/>
        <a:lstStyle/>
        <a:p>
          <a:endParaRPr lang="en-GB"/>
        </a:p>
      </dgm:t>
    </dgm:pt>
    <dgm:pt modelId="{DC87A477-4F0D-495A-8C45-3455312E02E6}" type="pres">
      <dgm:prSet presAssocID="{29A66CD6-5270-46F1-98C2-4C0E32A3D0F7}" presName="Name0" presStyleCnt="0">
        <dgm:presLayoutVars>
          <dgm:chPref val="1"/>
          <dgm:dir/>
          <dgm:animOne val="branch"/>
          <dgm:animLvl val="lvl"/>
          <dgm:resizeHandles/>
        </dgm:presLayoutVars>
      </dgm:prSet>
      <dgm:spPr/>
    </dgm:pt>
    <dgm:pt modelId="{C46558B7-D0B8-4B83-AD3A-58F97D4D78B5}" type="pres">
      <dgm:prSet presAssocID="{CCB13C46-D398-49B5-ABE1-1577BEEE1C03}" presName="vertOne" presStyleCnt="0"/>
      <dgm:spPr/>
    </dgm:pt>
    <dgm:pt modelId="{DB82C8F3-7FFA-48A9-9480-B6662623E6D4}" type="pres">
      <dgm:prSet presAssocID="{CCB13C46-D398-49B5-ABE1-1577BEEE1C03}" presName="txOne" presStyleLbl="node0" presStyleIdx="0" presStyleCnt="1" custScaleX="97979" custLinFactNeighborX="2236" custLinFactNeighborY="31300">
        <dgm:presLayoutVars>
          <dgm:chPref val="3"/>
        </dgm:presLayoutVars>
      </dgm:prSet>
      <dgm:spPr/>
    </dgm:pt>
    <dgm:pt modelId="{C10B069D-27C3-41D0-9131-F71C4483311C}" type="pres">
      <dgm:prSet presAssocID="{CCB13C46-D398-49B5-ABE1-1577BEEE1C03}" presName="horzOne" presStyleCnt="0"/>
      <dgm:spPr/>
    </dgm:pt>
  </dgm:ptLst>
  <dgm:cxnLst>
    <dgm:cxn modelId="{59533232-E6AE-419B-A97C-B780F258CB8C}" type="presOf" srcId="{29A66CD6-5270-46F1-98C2-4C0E32A3D0F7}" destId="{DC87A477-4F0D-495A-8C45-3455312E02E6}" srcOrd="0" destOrd="0" presId="urn:microsoft.com/office/officeart/2005/8/layout/hierarchy4"/>
    <dgm:cxn modelId="{13DB4A85-B32A-47C6-857D-352A6596AF4F}" type="presOf" srcId="{CCB13C46-D398-49B5-ABE1-1577BEEE1C03}" destId="{DB82C8F3-7FFA-48A9-9480-B6662623E6D4}" srcOrd="0" destOrd="0" presId="urn:microsoft.com/office/officeart/2005/8/layout/hierarchy4"/>
    <dgm:cxn modelId="{816673B7-7DC1-4573-BBCA-B4E6C74A16E3}" srcId="{29A66CD6-5270-46F1-98C2-4C0E32A3D0F7}" destId="{CCB13C46-D398-49B5-ABE1-1577BEEE1C03}" srcOrd="0" destOrd="0" parTransId="{ED0A0C79-B72E-402C-A84F-CDAEF515603A}" sibTransId="{56322AA6-F628-4882-9065-63BA43278135}"/>
    <dgm:cxn modelId="{D940F702-206E-4AC4-922F-68AE6F49E6B8}" type="presParOf" srcId="{DC87A477-4F0D-495A-8C45-3455312E02E6}" destId="{C46558B7-D0B8-4B83-AD3A-58F97D4D78B5}" srcOrd="0" destOrd="0" presId="urn:microsoft.com/office/officeart/2005/8/layout/hierarchy4"/>
    <dgm:cxn modelId="{64E0BE55-967A-40EB-97B4-B0BE4F241766}" type="presParOf" srcId="{C46558B7-D0B8-4B83-AD3A-58F97D4D78B5}" destId="{DB82C8F3-7FFA-48A9-9480-B6662623E6D4}" srcOrd="0" destOrd="0" presId="urn:microsoft.com/office/officeart/2005/8/layout/hierarchy4"/>
    <dgm:cxn modelId="{0EB30E8C-76A0-4CF9-9851-2BAA5FC7C11F}" type="presParOf" srcId="{C46558B7-D0B8-4B83-AD3A-58F97D4D78B5}" destId="{C10B069D-27C3-41D0-9131-F71C4483311C}"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AECBC-3601-4059-9FE0-9E5DE909049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7A9716C4-4693-44F2-ACC8-D17348A7D14F}">
      <dgm:prSet phldrT="[Texto]"/>
      <dgm:spPr>
        <a:solidFill>
          <a:srgbClr val="A02B93"/>
        </a:solidFill>
      </dgm:spPr>
      <dgm:t>
        <a:bodyPr/>
        <a:lstStyle/>
        <a:p>
          <a:r>
            <a:rPr lang="en-GB" dirty="0"/>
            <a:t>Inclusive hybrid meetings</a:t>
          </a:r>
        </a:p>
      </dgm:t>
    </dgm:pt>
    <dgm:pt modelId="{EAC007F4-B307-4846-B290-C362663BC291}" type="parTrans" cxnId="{01DBC6D9-95E7-4EAC-BC5D-43E3F045945A}">
      <dgm:prSet/>
      <dgm:spPr/>
      <dgm:t>
        <a:bodyPr/>
        <a:lstStyle/>
        <a:p>
          <a:endParaRPr lang="en-GB"/>
        </a:p>
      </dgm:t>
    </dgm:pt>
    <dgm:pt modelId="{FE5F7C70-B4EF-4AD7-AAD1-93F1F7D82E47}" type="sibTrans" cxnId="{01DBC6D9-95E7-4EAC-BC5D-43E3F045945A}">
      <dgm:prSet/>
      <dgm:spPr/>
      <dgm:t>
        <a:bodyPr/>
        <a:lstStyle/>
        <a:p>
          <a:endParaRPr lang="en-GB"/>
        </a:p>
      </dgm:t>
    </dgm:pt>
    <dgm:pt modelId="{7E668F91-CAB5-4A6B-A11C-F76F4B32D026}">
      <dgm:prSet/>
      <dgm:spPr>
        <a:solidFill>
          <a:srgbClr val="A02B93"/>
        </a:solidFill>
      </dgm:spPr>
      <dgm:t>
        <a:bodyPr/>
        <a:lstStyle/>
        <a:p>
          <a:r>
            <a:rPr lang="en-US" dirty="0"/>
            <a:t>ensuring equitable participation, engagement, and </a:t>
          </a:r>
          <a:r>
            <a:rPr lang="en-US" b="1" dirty="0"/>
            <a:t>collaboration between </a:t>
          </a:r>
          <a:r>
            <a:rPr lang="en-US" dirty="0"/>
            <a:t>in-person and remote attendees, creating an environment where everyone feels valued and included</a:t>
          </a:r>
          <a:endParaRPr lang="en-GB" dirty="0"/>
        </a:p>
      </dgm:t>
    </dgm:pt>
    <dgm:pt modelId="{72257F70-5F57-4939-B4BD-E6924C878AD2}" type="parTrans" cxnId="{AEC61C0F-0F54-4B63-9888-48F2EDB3A4C1}">
      <dgm:prSet/>
      <dgm:spPr/>
      <dgm:t>
        <a:bodyPr/>
        <a:lstStyle/>
        <a:p>
          <a:endParaRPr lang="en-GB"/>
        </a:p>
      </dgm:t>
    </dgm:pt>
    <dgm:pt modelId="{71C02EAF-2860-41D4-8DBF-31E8667F605D}" type="sibTrans" cxnId="{AEC61C0F-0F54-4B63-9888-48F2EDB3A4C1}">
      <dgm:prSet/>
      <dgm:spPr/>
      <dgm:t>
        <a:bodyPr/>
        <a:lstStyle/>
        <a:p>
          <a:endParaRPr lang="en-GB"/>
        </a:p>
      </dgm:t>
    </dgm:pt>
    <dgm:pt modelId="{629109B1-E2ED-4495-BB2B-FC9C96ADB41A}" type="pres">
      <dgm:prSet presAssocID="{267AECBC-3601-4059-9FE0-9E5DE9090498}" presName="linearFlow" presStyleCnt="0">
        <dgm:presLayoutVars>
          <dgm:dir/>
          <dgm:resizeHandles val="exact"/>
        </dgm:presLayoutVars>
      </dgm:prSet>
      <dgm:spPr/>
    </dgm:pt>
    <dgm:pt modelId="{5B768A10-705F-4BDC-9BFD-732A9B3607BE}" type="pres">
      <dgm:prSet presAssocID="{7A9716C4-4693-44F2-ACC8-D17348A7D14F}" presName="composite" presStyleCnt="0"/>
      <dgm:spPr/>
    </dgm:pt>
    <dgm:pt modelId="{73D8BF8F-81D9-46E2-92DC-FBA69442F814}" type="pres">
      <dgm:prSet presAssocID="{7A9716C4-4693-44F2-ACC8-D17348A7D14F}" presName="imgShp" presStyleLbl="fgImgPlace1" presStyleIdx="0" presStyleCnt="1"/>
      <dgm:spPr>
        <a:blipFill>
          <a:blip xmlns:r="http://schemas.openxmlformats.org/officeDocument/2006/relationships" r:embed="rId1"/>
          <a:srcRect/>
          <a:stretch>
            <a:fillRect l="-25000" r="-25000"/>
          </a:stretch>
        </a:blipFill>
      </dgm:spPr>
      <dgm:extLst>
        <a:ext uri="{E40237B7-FDA0-4F09-8148-C483321AD2D9}">
          <dgm14:cNvPr xmlns:dgm14="http://schemas.microsoft.com/office/drawing/2010/diagram" id="0" name="" descr="Mulher sorridente na conferência de vídeo"/>
        </a:ext>
      </dgm:extLst>
    </dgm:pt>
    <dgm:pt modelId="{E9198BCD-18EA-4B73-A582-BF40889C34D9}" type="pres">
      <dgm:prSet presAssocID="{7A9716C4-4693-44F2-ACC8-D17348A7D14F}" presName="txShp" presStyleLbl="node1" presStyleIdx="0" presStyleCnt="1" custScaleX="118248" custScaleY="103437">
        <dgm:presLayoutVars>
          <dgm:bulletEnabled val="1"/>
        </dgm:presLayoutVars>
      </dgm:prSet>
      <dgm:spPr/>
    </dgm:pt>
  </dgm:ptLst>
  <dgm:cxnLst>
    <dgm:cxn modelId="{AEC61C0F-0F54-4B63-9888-48F2EDB3A4C1}" srcId="{7A9716C4-4693-44F2-ACC8-D17348A7D14F}" destId="{7E668F91-CAB5-4A6B-A11C-F76F4B32D026}" srcOrd="0" destOrd="0" parTransId="{72257F70-5F57-4939-B4BD-E6924C878AD2}" sibTransId="{71C02EAF-2860-41D4-8DBF-31E8667F605D}"/>
    <dgm:cxn modelId="{ABFE092B-DDDE-4218-BE1A-05CCEFB5AD4C}" type="presOf" srcId="{267AECBC-3601-4059-9FE0-9E5DE9090498}" destId="{629109B1-E2ED-4495-BB2B-FC9C96ADB41A}" srcOrd="0" destOrd="0" presId="urn:microsoft.com/office/officeart/2005/8/layout/vList3"/>
    <dgm:cxn modelId="{6816D443-09FE-4579-8530-5F8ECAED33A0}" type="presOf" srcId="{7E668F91-CAB5-4A6B-A11C-F76F4B32D026}" destId="{E9198BCD-18EA-4B73-A582-BF40889C34D9}" srcOrd="0" destOrd="1" presId="urn:microsoft.com/office/officeart/2005/8/layout/vList3"/>
    <dgm:cxn modelId="{01DBC6D9-95E7-4EAC-BC5D-43E3F045945A}" srcId="{267AECBC-3601-4059-9FE0-9E5DE9090498}" destId="{7A9716C4-4693-44F2-ACC8-D17348A7D14F}" srcOrd="0" destOrd="0" parTransId="{EAC007F4-B307-4846-B290-C362663BC291}" sibTransId="{FE5F7C70-B4EF-4AD7-AAD1-93F1F7D82E47}"/>
    <dgm:cxn modelId="{5F985CE4-22DD-40D7-8630-FB5B8CE9A646}" type="presOf" srcId="{7A9716C4-4693-44F2-ACC8-D17348A7D14F}" destId="{E9198BCD-18EA-4B73-A582-BF40889C34D9}" srcOrd="0" destOrd="0" presId="urn:microsoft.com/office/officeart/2005/8/layout/vList3"/>
    <dgm:cxn modelId="{C469726C-06E7-4449-8DF3-D45E6C4CA794}" type="presParOf" srcId="{629109B1-E2ED-4495-BB2B-FC9C96ADB41A}" destId="{5B768A10-705F-4BDC-9BFD-732A9B3607BE}" srcOrd="0" destOrd="0" presId="urn:microsoft.com/office/officeart/2005/8/layout/vList3"/>
    <dgm:cxn modelId="{AC5783CE-9B4C-4E87-ADF5-E6D039D11165}" type="presParOf" srcId="{5B768A10-705F-4BDC-9BFD-732A9B3607BE}" destId="{73D8BF8F-81D9-46E2-92DC-FBA69442F814}" srcOrd="0" destOrd="0" presId="urn:microsoft.com/office/officeart/2005/8/layout/vList3"/>
    <dgm:cxn modelId="{55BE32C4-BC4E-4889-80C9-3ACF7AC573FF}" type="presParOf" srcId="{5B768A10-705F-4BDC-9BFD-732A9B3607BE}" destId="{E9198BCD-18EA-4B73-A582-BF40889C34D9}"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F59513-A173-4B7F-8B67-3579DC6B433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GB"/>
        </a:p>
      </dgm:t>
    </dgm:pt>
    <dgm:pt modelId="{A18DED77-1615-4204-9BEB-A62F61256C77}">
      <dgm:prSet phldrT="[Texto]"/>
      <dgm:spPr>
        <a:solidFill>
          <a:schemeClr val="accent5"/>
        </a:solidFill>
      </dgm:spPr>
      <dgm:t>
        <a:bodyPr/>
        <a:lstStyle/>
        <a:p>
          <a:r>
            <a:rPr lang="en-GB" dirty="0"/>
            <a:t>Why inclusive communication matters in hybrid workplaces</a:t>
          </a:r>
        </a:p>
      </dgm:t>
    </dgm:pt>
    <dgm:pt modelId="{BEA4496E-1962-47EA-8427-DBBE49B57695}" type="parTrans" cxnId="{19F4A783-F9E6-48FB-8617-6B9375F747DE}">
      <dgm:prSet/>
      <dgm:spPr/>
      <dgm:t>
        <a:bodyPr/>
        <a:lstStyle/>
        <a:p>
          <a:endParaRPr lang="en-GB"/>
        </a:p>
      </dgm:t>
    </dgm:pt>
    <dgm:pt modelId="{BF8B5F4D-B9AB-4E3B-B039-B2B33668C54B}" type="sibTrans" cxnId="{19F4A783-F9E6-48FB-8617-6B9375F747DE}">
      <dgm:prSet/>
      <dgm:spPr/>
      <dgm:t>
        <a:bodyPr/>
        <a:lstStyle/>
        <a:p>
          <a:endParaRPr lang="en-GB"/>
        </a:p>
      </dgm:t>
    </dgm:pt>
    <dgm:pt modelId="{86C0B0A9-31BC-417A-8A00-851FAB02DD6F}">
      <dgm:prSet phldrT="[Texto]"/>
      <dgm:spPr>
        <a:solidFill>
          <a:srgbClr val="B787BC"/>
        </a:solidFill>
      </dgm:spPr>
      <dgm:t>
        <a:bodyPr/>
        <a:lstStyle/>
        <a:p>
          <a:r>
            <a:rPr lang="en-US" b="0" dirty="0"/>
            <a:t>Enhances collaboration, by helping mitigate proximity bias and promote equal contribution</a:t>
          </a:r>
          <a:endParaRPr lang="en-GB" b="0" dirty="0"/>
        </a:p>
      </dgm:t>
    </dgm:pt>
    <dgm:pt modelId="{4D43B911-4BE4-4752-AABA-5C71BE966C89}" type="parTrans" cxnId="{AD2A2B0A-17CD-4819-B66A-E94648DFBF57}">
      <dgm:prSet/>
      <dgm:spPr/>
      <dgm:t>
        <a:bodyPr/>
        <a:lstStyle/>
        <a:p>
          <a:endParaRPr lang="en-GB"/>
        </a:p>
      </dgm:t>
    </dgm:pt>
    <dgm:pt modelId="{4EA9DE28-8310-4440-BB2C-A54FCC2A6A83}" type="sibTrans" cxnId="{AD2A2B0A-17CD-4819-B66A-E94648DFBF57}">
      <dgm:prSet/>
      <dgm:spPr/>
      <dgm:t>
        <a:bodyPr/>
        <a:lstStyle/>
        <a:p>
          <a:endParaRPr lang="en-GB"/>
        </a:p>
      </dgm:t>
    </dgm:pt>
    <dgm:pt modelId="{2D9C04A5-FCCD-474F-A5D6-2ECAB6A8BF66}">
      <dgm:prSet phldrT="[Texto]"/>
      <dgm:spPr>
        <a:solidFill>
          <a:srgbClr val="B787BC"/>
        </a:solidFill>
      </dgm:spPr>
      <dgm:t>
        <a:bodyPr/>
        <a:lstStyle/>
        <a:p>
          <a:r>
            <a:rPr lang="en-US" dirty="0"/>
            <a:t>Boosts productivity and engagement, ensuring that everyone has a voice, fostering a sense of belonging.</a:t>
          </a:r>
          <a:endParaRPr lang="en-GB" dirty="0"/>
        </a:p>
      </dgm:t>
    </dgm:pt>
    <dgm:pt modelId="{66DC2F89-E9A4-4BF4-971A-3E03D21423CE}" type="parTrans" cxnId="{75953CA7-B078-4D41-B4C1-2772DC7D7F42}">
      <dgm:prSet/>
      <dgm:spPr/>
      <dgm:t>
        <a:bodyPr/>
        <a:lstStyle/>
        <a:p>
          <a:endParaRPr lang="en-GB"/>
        </a:p>
      </dgm:t>
    </dgm:pt>
    <dgm:pt modelId="{6EBD2507-7916-4546-97EA-01505A794D40}" type="sibTrans" cxnId="{75953CA7-B078-4D41-B4C1-2772DC7D7F42}">
      <dgm:prSet/>
      <dgm:spPr/>
      <dgm:t>
        <a:bodyPr/>
        <a:lstStyle/>
        <a:p>
          <a:endParaRPr lang="en-GB"/>
        </a:p>
      </dgm:t>
    </dgm:pt>
    <dgm:pt modelId="{60F18208-C645-4607-ADA6-E27B77AF1DB2}">
      <dgm:prSet phldrT="[Texto]"/>
      <dgm:spPr>
        <a:solidFill>
          <a:srgbClr val="B787BC"/>
        </a:solidFill>
      </dgm:spPr>
      <dgm:t>
        <a:bodyPr/>
        <a:lstStyle/>
        <a:p>
          <a:r>
            <a:rPr lang="en-US" dirty="0"/>
            <a:t>Reduces digital fatigue when thoughtful structured, thus preventing overload and promoting wellbeing</a:t>
          </a:r>
          <a:endParaRPr lang="en-GB" dirty="0"/>
        </a:p>
      </dgm:t>
    </dgm:pt>
    <dgm:pt modelId="{F5B2FF89-DDF1-4005-B9C5-FD0CD2A81DF9}" type="parTrans" cxnId="{07007817-8C29-45FA-8533-6F4D06B0FAA1}">
      <dgm:prSet/>
      <dgm:spPr/>
      <dgm:t>
        <a:bodyPr/>
        <a:lstStyle/>
        <a:p>
          <a:endParaRPr lang="en-GB"/>
        </a:p>
      </dgm:t>
    </dgm:pt>
    <dgm:pt modelId="{5C12E13B-F30B-42DD-A6EF-052E067D399E}" type="sibTrans" cxnId="{07007817-8C29-45FA-8533-6F4D06B0FAA1}">
      <dgm:prSet/>
      <dgm:spPr/>
      <dgm:t>
        <a:bodyPr/>
        <a:lstStyle/>
        <a:p>
          <a:endParaRPr lang="en-GB"/>
        </a:p>
      </dgm:t>
    </dgm:pt>
    <dgm:pt modelId="{421A0393-1BC9-48C4-BB9D-02B9D3F851E4}" type="pres">
      <dgm:prSet presAssocID="{87F59513-A173-4B7F-8B67-3579DC6B4338}" presName="layout" presStyleCnt="0">
        <dgm:presLayoutVars>
          <dgm:chMax/>
          <dgm:chPref/>
          <dgm:dir/>
          <dgm:animOne val="branch"/>
          <dgm:animLvl val="lvl"/>
          <dgm:resizeHandles/>
        </dgm:presLayoutVars>
      </dgm:prSet>
      <dgm:spPr/>
    </dgm:pt>
    <dgm:pt modelId="{E8847B7A-3A97-4B47-95A6-085D80372136}" type="pres">
      <dgm:prSet presAssocID="{A18DED77-1615-4204-9BEB-A62F61256C77}" presName="root" presStyleCnt="0">
        <dgm:presLayoutVars>
          <dgm:chMax/>
          <dgm:chPref val="4"/>
        </dgm:presLayoutVars>
      </dgm:prSet>
      <dgm:spPr/>
    </dgm:pt>
    <dgm:pt modelId="{A568BC07-BF3A-47B0-BA11-C3CE97ECE106}" type="pres">
      <dgm:prSet presAssocID="{A18DED77-1615-4204-9BEB-A62F61256C77}" presName="rootComposite" presStyleCnt="0">
        <dgm:presLayoutVars/>
      </dgm:prSet>
      <dgm:spPr/>
    </dgm:pt>
    <dgm:pt modelId="{037BDEE7-11FF-4B2E-B379-DF2909D0F720}" type="pres">
      <dgm:prSet presAssocID="{A18DED77-1615-4204-9BEB-A62F61256C77}" presName="rootText" presStyleLbl="node0" presStyleIdx="0" presStyleCnt="1" custScaleY="52949">
        <dgm:presLayoutVars>
          <dgm:chMax/>
          <dgm:chPref val="4"/>
        </dgm:presLayoutVars>
      </dgm:prSet>
      <dgm:spPr/>
    </dgm:pt>
    <dgm:pt modelId="{0D6C0392-4159-46F2-B0C3-B2AA25B4D9CE}" type="pres">
      <dgm:prSet presAssocID="{A18DED77-1615-4204-9BEB-A62F61256C77}" presName="childShape" presStyleCnt="0">
        <dgm:presLayoutVars>
          <dgm:chMax val="0"/>
          <dgm:chPref val="0"/>
        </dgm:presLayoutVars>
      </dgm:prSet>
      <dgm:spPr/>
    </dgm:pt>
    <dgm:pt modelId="{17E47F7D-3D0B-40C5-8C82-7D7D2E966BA1}" type="pres">
      <dgm:prSet presAssocID="{86C0B0A9-31BC-417A-8A00-851FAB02DD6F}" presName="childComposite" presStyleCnt="0">
        <dgm:presLayoutVars>
          <dgm:chMax val="0"/>
          <dgm:chPref val="0"/>
        </dgm:presLayoutVars>
      </dgm:prSet>
      <dgm:spPr/>
    </dgm:pt>
    <dgm:pt modelId="{A4B13254-93D5-461B-A02F-5B6A59AA4179}" type="pres">
      <dgm:prSet presAssocID="{86C0B0A9-31BC-417A-8A00-851FAB02DD6F}" presName="Image"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upo com preenchimento sólido"/>
        </a:ext>
      </dgm:extLst>
    </dgm:pt>
    <dgm:pt modelId="{1C40562D-E3BC-40B7-97F4-E3CD5003071E}" type="pres">
      <dgm:prSet presAssocID="{86C0B0A9-31BC-417A-8A00-851FAB02DD6F}" presName="childText" presStyleLbl="lnNode1" presStyleIdx="0" presStyleCnt="3">
        <dgm:presLayoutVars>
          <dgm:chMax val="0"/>
          <dgm:chPref val="0"/>
          <dgm:bulletEnabled val="1"/>
        </dgm:presLayoutVars>
      </dgm:prSet>
      <dgm:spPr/>
    </dgm:pt>
    <dgm:pt modelId="{71BF1727-47E0-4D98-95C3-7C6EFB1FB066}" type="pres">
      <dgm:prSet presAssocID="{2D9C04A5-FCCD-474F-A5D6-2ECAB6A8BF66}" presName="childComposite" presStyleCnt="0">
        <dgm:presLayoutVars>
          <dgm:chMax val="0"/>
          <dgm:chPref val="0"/>
        </dgm:presLayoutVars>
      </dgm:prSet>
      <dgm:spPr/>
    </dgm:pt>
    <dgm:pt modelId="{0A0D617D-AA84-49B5-8221-3526F0FF7862}" type="pres">
      <dgm:prSet presAssocID="{2D9C04A5-FCCD-474F-A5D6-2ECAB6A8BF66}" presName="Image"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áfico de barras com tendência ascendente com preenchimento sólido"/>
        </a:ext>
      </dgm:extLst>
    </dgm:pt>
    <dgm:pt modelId="{C6322485-8295-446B-B8D2-4EC7795964B7}" type="pres">
      <dgm:prSet presAssocID="{2D9C04A5-FCCD-474F-A5D6-2ECAB6A8BF66}" presName="childText" presStyleLbl="lnNode1" presStyleIdx="1" presStyleCnt="3">
        <dgm:presLayoutVars>
          <dgm:chMax val="0"/>
          <dgm:chPref val="0"/>
          <dgm:bulletEnabled val="1"/>
        </dgm:presLayoutVars>
      </dgm:prSet>
      <dgm:spPr/>
    </dgm:pt>
    <dgm:pt modelId="{033182C0-A204-498C-88B0-28EA9540615F}" type="pres">
      <dgm:prSet presAssocID="{60F18208-C645-4607-ADA6-E27B77AF1DB2}" presName="childComposite" presStyleCnt="0">
        <dgm:presLayoutVars>
          <dgm:chMax val="0"/>
          <dgm:chPref val="0"/>
        </dgm:presLayoutVars>
      </dgm:prSet>
      <dgm:spPr/>
    </dgm:pt>
    <dgm:pt modelId="{1226F5E2-FB03-409E-84CF-B7C61758D88C}" type="pres">
      <dgm:prSet presAssocID="{60F18208-C645-4607-ADA6-E27B77AF1DB2}" presName="Image"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sto de anjo com preenchimento sólido com preenchimento sólido"/>
        </a:ext>
      </dgm:extLst>
    </dgm:pt>
    <dgm:pt modelId="{D744C828-81E5-45A5-8A27-832C77C04B57}" type="pres">
      <dgm:prSet presAssocID="{60F18208-C645-4607-ADA6-E27B77AF1DB2}" presName="childText" presStyleLbl="lnNode1" presStyleIdx="2" presStyleCnt="3">
        <dgm:presLayoutVars>
          <dgm:chMax val="0"/>
          <dgm:chPref val="0"/>
          <dgm:bulletEnabled val="1"/>
        </dgm:presLayoutVars>
      </dgm:prSet>
      <dgm:spPr/>
    </dgm:pt>
  </dgm:ptLst>
  <dgm:cxnLst>
    <dgm:cxn modelId="{AD2A2B0A-17CD-4819-B66A-E94648DFBF57}" srcId="{A18DED77-1615-4204-9BEB-A62F61256C77}" destId="{86C0B0A9-31BC-417A-8A00-851FAB02DD6F}" srcOrd="0" destOrd="0" parTransId="{4D43B911-4BE4-4752-AABA-5C71BE966C89}" sibTransId="{4EA9DE28-8310-4440-BB2C-A54FCC2A6A83}"/>
    <dgm:cxn modelId="{4DCBF00C-FFA6-4CFF-BDD4-A9B1585BD559}" type="presOf" srcId="{A18DED77-1615-4204-9BEB-A62F61256C77}" destId="{037BDEE7-11FF-4B2E-B379-DF2909D0F720}" srcOrd="0" destOrd="0" presId="urn:microsoft.com/office/officeart/2008/layout/PictureAccentList"/>
    <dgm:cxn modelId="{07007817-8C29-45FA-8533-6F4D06B0FAA1}" srcId="{A18DED77-1615-4204-9BEB-A62F61256C77}" destId="{60F18208-C645-4607-ADA6-E27B77AF1DB2}" srcOrd="2" destOrd="0" parTransId="{F5B2FF89-DDF1-4005-B9C5-FD0CD2A81DF9}" sibTransId="{5C12E13B-F30B-42DD-A6EF-052E067D399E}"/>
    <dgm:cxn modelId="{B22F562D-BDA3-474A-AD24-0A7872F2356E}" type="presOf" srcId="{87F59513-A173-4B7F-8B67-3579DC6B4338}" destId="{421A0393-1BC9-48C4-BB9D-02B9D3F851E4}" srcOrd="0" destOrd="0" presId="urn:microsoft.com/office/officeart/2008/layout/PictureAccentList"/>
    <dgm:cxn modelId="{19F4A783-F9E6-48FB-8617-6B9375F747DE}" srcId="{87F59513-A173-4B7F-8B67-3579DC6B4338}" destId="{A18DED77-1615-4204-9BEB-A62F61256C77}" srcOrd="0" destOrd="0" parTransId="{BEA4496E-1962-47EA-8427-DBBE49B57695}" sibTransId="{BF8B5F4D-B9AB-4E3B-B039-B2B33668C54B}"/>
    <dgm:cxn modelId="{75953CA7-B078-4D41-B4C1-2772DC7D7F42}" srcId="{A18DED77-1615-4204-9BEB-A62F61256C77}" destId="{2D9C04A5-FCCD-474F-A5D6-2ECAB6A8BF66}" srcOrd="1" destOrd="0" parTransId="{66DC2F89-E9A4-4BF4-971A-3E03D21423CE}" sibTransId="{6EBD2507-7916-4546-97EA-01505A794D40}"/>
    <dgm:cxn modelId="{4E03FBB3-EB1C-499A-B42C-FE6B9DFDC18E}" type="presOf" srcId="{60F18208-C645-4607-ADA6-E27B77AF1DB2}" destId="{D744C828-81E5-45A5-8A27-832C77C04B57}" srcOrd="0" destOrd="0" presId="urn:microsoft.com/office/officeart/2008/layout/PictureAccentList"/>
    <dgm:cxn modelId="{1096BFD6-855B-4293-B7F7-BE9EFFA6AB52}" type="presOf" srcId="{86C0B0A9-31BC-417A-8A00-851FAB02DD6F}" destId="{1C40562D-E3BC-40B7-97F4-E3CD5003071E}" srcOrd="0" destOrd="0" presId="urn:microsoft.com/office/officeart/2008/layout/PictureAccentList"/>
    <dgm:cxn modelId="{C10704EF-FB00-4622-A618-E3BF0934756A}" type="presOf" srcId="{2D9C04A5-FCCD-474F-A5D6-2ECAB6A8BF66}" destId="{C6322485-8295-446B-B8D2-4EC7795964B7}" srcOrd="0" destOrd="0" presId="urn:microsoft.com/office/officeart/2008/layout/PictureAccentList"/>
    <dgm:cxn modelId="{D3E4AB65-4084-4927-A7BF-6FFCFF56C6F2}" type="presParOf" srcId="{421A0393-1BC9-48C4-BB9D-02B9D3F851E4}" destId="{E8847B7A-3A97-4B47-95A6-085D80372136}" srcOrd="0" destOrd="0" presId="urn:microsoft.com/office/officeart/2008/layout/PictureAccentList"/>
    <dgm:cxn modelId="{6003BBF1-2A9B-4BB6-A912-EE264997DF56}" type="presParOf" srcId="{E8847B7A-3A97-4B47-95A6-085D80372136}" destId="{A568BC07-BF3A-47B0-BA11-C3CE97ECE106}" srcOrd="0" destOrd="0" presId="urn:microsoft.com/office/officeart/2008/layout/PictureAccentList"/>
    <dgm:cxn modelId="{0F3C7854-E0D2-460E-A364-A339CDF3280D}" type="presParOf" srcId="{A568BC07-BF3A-47B0-BA11-C3CE97ECE106}" destId="{037BDEE7-11FF-4B2E-B379-DF2909D0F720}" srcOrd="0" destOrd="0" presId="urn:microsoft.com/office/officeart/2008/layout/PictureAccentList"/>
    <dgm:cxn modelId="{9F117887-238D-4515-806A-957384BEAA7B}" type="presParOf" srcId="{E8847B7A-3A97-4B47-95A6-085D80372136}" destId="{0D6C0392-4159-46F2-B0C3-B2AA25B4D9CE}" srcOrd="1" destOrd="0" presId="urn:microsoft.com/office/officeart/2008/layout/PictureAccentList"/>
    <dgm:cxn modelId="{3B0770A5-E6D6-412C-B8B7-CDAE4FB20BB0}" type="presParOf" srcId="{0D6C0392-4159-46F2-B0C3-B2AA25B4D9CE}" destId="{17E47F7D-3D0B-40C5-8C82-7D7D2E966BA1}" srcOrd="0" destOrd="0" presId="urn:microsoft.com/office/officeart/2008/layout/PictureAccentList"/>
    <dgm:cxn modelId="{06FA9627-7FF3-4E8C-952C-9D84563B239C}" type="presParOf" srcId="{17E47F7D-3D0B-40C5-8C82-7D7D2E966BA1}" destId="{A4B13254-93D5-461B-A02F-5B6A59AA4179}" srcOrd="0" destOrd="0" presId="urn:microsoft.com/office/officeart/2008/layout/PictureAccentList"/>
    <dgm:cxn modelId="{D17876CC-F774-41AC-B419-BA36D657B5D1}" type="presParOf" srcId="{17E47F7D-3D0B-40C5-8C82-7D7D2E966BA1}" destId="{1C40562D-E3BC-40B7-97F4-E3CD5003071E}" srcOrd="1" destOrd="0" presId="urn:microsoft.com/office/officeart/2008/layout/PictureAccentList"/>
    <dgm:cxn modelId="{3D6CB9DB-8FB9-45E5-B41B-891045656685}" type="presParOf" srcId="{0D6C0392-4159-46F2-B0C3-B2AA25B4D9CE}" destId="{71BF1727-47E0-4D98-95C3-7C6EFB1FB066}" srcOrd="1" destOrd="0" presId="urn:microsoft.com/office/officeart/2008/layout/PictureAccentList"/>
    <dgm:cxn modelId="{9CD81838-6590-41B7-93CB-514F0402B234}" type="presParOf" srcId="{71BF1727-47E0-4D98-95C3-7C6EFB1FB066}" destId="{0A0D617D-AA84-49B5-8221-3526F0FF7862}" srcOrd="0" destOrd="0" presId="urn:microsoft.com/office/officeart/2008/layout/PictureAccentList"/>
    <dgm:cxn modelId="{B8CD9B38-D15F-429F-8BBC-D4ED607431EC}" type="presParOf" srcId="{71BF1727-47E0-4D98-95C3-7C6EFB1FB066}" destId="{C6322485-8295-446B-B8D2-4EC7795964B7}" srcOrd="1" destOrd="0" presId="urn:microsoft.com/office/officeart/2008/layout/PictureAccentList"/>
    <dgm:cxn modelId="{B723A32C-369B-4106-B47F-970A55B8316C}" type="presParOf" srcId="{0D6C0392-4159-46F2-B0C3-B2AA25B4D9CE}" destId="{033182C0-A204-498C-88B0-28EA9540615F}" srcOrd="2" destOrd="0" presId="urn:microsoft.com/office/officeart/2008/layout/PictureAccentList"/>
    <dgm:cxn modelId="{FAE2F82B-B8E5-454A-A752-B3150DB6B642}" type="presParOf" srcId="{033182C0-A204-498C-88B0-28EA9540615F}" destId="{1226F5E2-FB03-409E-84CF-B7C61758D88C}" srcOrd="0" destOrd="0" presId="urn:microsoft.com/office/officeart/2008/layout/PictureAccentList"/>
    <dgm:cxn modelId="{830B5A8F-1D82-4EBE-8AD6-F1D354D44393}" type="presParOf" srcId="{033182C0-A204-498C-88B0-28EA9540615F}" destId="{D744C828-81E5-45A5-8A27-832C77C04B57}"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AC510-944C-49CC-A1B7-80408B76C019}">
      <dsp:nvSpPr>
        <dsp:cNvPr id="0" name=""/>
        <dsp:cNvSpPr/>
      </dsp:nvSpPr>
      <dsp:spPr>
        <a:xfrm>
          <a:off x="0" y="3526246"/>
          <a:ext cx="8739386" cy="969525"/>
        </a:xfrm>
        <a:prstGeom prst="roundRect">
          <a:avLst>
            <a:gd name="adj" fmla="val 10000"/>
          </a:avLst>
        </a:prstGeom>
        <a:solidFill>
          <a:srgbClr val="B787BC"/>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Module topics will support on</a:t>
          </a:r>
        </a:p>
      </dsp:txBody>
      <dsp:txXfrm>
        <a:off x="0" y="3526246"/>
        <a:ext cx="2621815" cy="969525"/>
      </dsp:txXfrm>
    </dsp:sp>
    <dsp:sp modelId="{439263C4-0D62-4086-B374-0DC3D9EC0BEE}">
      <dsp:nvSpPr>
        <dsp:cNvPr id="0" name=""/>
        <dsp:cNvSpPr/>
      </dsp:nvSpPr>
      <dsp:spPr>
        <a:xfrm>
          <a:off x="0" y="2395133"/>
          <a:ext cx="8739386" cy="969525"/>
        </a:xfrm>
        <a:prstGeom prst="roundRect">
          <a:avLst>
            <a:gd name="adj" fmla="val 10000"/>
          </a:avLst>
        </a:prstGeom>
        <a:solidFill>
          <a:srgbClr val="D9E47B"/>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rgbClr val="636A6F"/>
              </a:solidFill>
            </a:rPr>
            <a:t>Module aim</a:t>
          </a:r>
        </a:p>
      </dsp:txBody>
      <dsp:txXfrm>
        <a:off x="0" y="2395133"/>
        <a:ext cx="2621815" cy="969525"/>
      </dsp:txXfrm>
    </dsp:sp>
    <dsp:sp modelId="{F629E066-2E61-423B-9886-B7D7D8117A17}">
      <dsp:nvSpPr>
        <dsp:cNvPr id="0" name=""/>
        <dsp:cNvSpPr/>
      </dsp:nvSpPr>
      <dsp:spPr>
        <a:xfrm>
          <a:off x="0" y="1264019"/>
          <a:ext cx="8739386" cy="969525"/>
        </a:xfrm>
        <a:prstGeom prst="roundRect">
          <a:avLst>
            <a:gd name="adj" fmla="val 10000"/>
          </a:avLst>
        </a:prstGeom>
        <a:solidFill>
          <a:srgbClr val="D9E47B"/>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rgbClr val="636A6F"/>
              </a:solidFill>
            </a:rPr>
            <a:t>Module focus</a:t>
          </a:r>
        </a:p>
      </dsp:txBody>
      <dsp:txXfrm>
        <a:off x="0" y="1264019"/>
        <a:ext cx="2621815" cy="969525"/>
      </dsp:txXfrm>
    </dsp:sp>
    <dsp:sp modelId="{48010919-6028-4306-AB52-563D7B6BBA46}">
      <dsp:nvSpPr>
        <dsp:cNvPr id="0" name=""/>
        <dsp:cNvSpPr/>
      </dsp:nvSpPr>
      <dsp:spPr>
        <a:xfrm>
          <a:off x="3306102" y="1344813"/>
          <a:ext cx="4574209" cy="807938"/>
        </a:xfrm>
        <a:prstGeom prst="roundRect">
          <a:avLst>
            <a:gd name="adj" fmla="val 10000"/>
          </a:avLst>
        </a:prstGeom>
        <a:solidFill>
          <a:srgbClr val="91CF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636A6F"/>
              </a:solidFill>
            </a:rPr>
            <a:t>Digital inclusion, social connectedness &amp; employee wellbeing in hybrid workplaces</a:t>
          </a:r>
        </a:p>
      </dsp:txBody>
      <dsp:txXfrm>
        <a:off x="3329766" y="1368477"/>
        <a:ext cx="4526881" cy="760610"/>
      </dsp:txXfrm>
    </dsp:sp>
    <dsp:sp modelId="{12E17931-5097-4AD0-9397-EF16E0145FE1}">
      <dsp:nvSpPr>
        <dsp:cNvPr id="0" name=""/>
        <dsp:cNvSpPr/>
      </dsp:nvSpPr>
      <dsp:spPr>
        <a:xfrm>
          <a:off x="5547487" y="2152751"/>
          <a:ext cx="91440" cy="323175"/>
        </a:xfrm>
        <a:custGeom>
          <a:avLst/>
          <a:gdLst/>
          <a:ahLst/>
          <a:cxnLst/>
          <a:rect l="0" t="0" r="0" b="0"/>
          <a:pathLst>
            <a:path>
              <a:moveTo>
                <a:pt x="45720" y="0"/>
              </a:moveTo>
              <a:lnTo>
                <a:pt x="45720" y="3231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6B4C9-804E-4ECB-90D3-6D59D7EAEEEE}">
      <dsp:nvSpPr>
        <dsp:cNvPr id="0" name=""/>
        <dsp:cNvSpPr/>
      </dsp:nvSpPr>
      <dsp:spPr>
        <a:xfrm>
          <a:off x="3521930" y="2475926"/>
          <a:ext cx="4142552" cy="807938"/>
        </a:xfrm>
        <a:prstGeom prst="roundRect">
          <a:avLst>
            <a:gd name="adj" fmla="val 10000"/>
          </a:avLst>
        </a:prstGeom>
        <a:solidFill>
          <a:srgbClr val="91CF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636A6F"/>
              </a:solidFill>
            </a:rPr>
            <a:t>Enable HR Professionals &amp; Managers to understand, develop &amp; implement strategies</a:t>
          </a:r>
        </a:p>
      </dsp:txBody>
      <dsp:txXfrm>
        <a:off x="3545594" y="2499590"/>
        <a:ext cx="4095224" cy="760610"/>
      </dsp:txXfrm>
    </dsp:sp>
    <dsp:sp modelId="{13154D51-57FE-4488-9F2A-7440679B3E8E}">
      <dsp:nvSpPr>
        <dsp:cNvPr id="0" name=""/>
        <dsp:cNvSpPr/>
      </dsp:nvSpPr>
      <dsp:spPr>
        <a:xfrm>
          <a:off x="3229988" y="3283865"/>
          <a:ext cx="2363218" cy="323175"/>
        </a:xfrm>
        <a:custGeom>
          <a:avLst/>
          <a:gdLst/>
          <a:ahLst/>
          <a:cxnLst/>
          <a:rect l="0" t="0" r="0" b="0"/>
          <a:pathLst>
            <a:path>
              <a:moveTo>
                <a:pt x="2363218" y="0"/>
              </a:moveTo>
              <a:lnTo>
                <a:pt x="2363218" y="161587"/>
              </a:lnTo>
              <a:lnTo>
                <a:pt x="0" y="161587"/>
              </a:lnTo>
              <a:lnTo>
                <a:pt x="0" y="3231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E0AE9-6FAB-4081-BC87-3871E9A86188}">
      <dsp:nvSpPr>
        <dsp:cNvPr id="0" name=""/>
        <dsp:cNvSpPr/>
      </dsp:nvSpPr>
      <dsp:spPr>
        <a:xfrm>
          <a:off x="2624034" y="3607040"/>
          <a:ext cx="1211907" cy="807938"/>
        </a:xfrm>
        <a:prstGeom prst="roundRect">
          <a:avLst>
            <a:gd name="adj" fmla="val 10000"/>
          </a:avLst>
        </a:prstGeom>
        <a:solidFill>
          <a:srgbClr val="877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Create digital wellbeing culture</a:t>
          </a:r>
        </a:p>
      </dsp:txBody>
      <dsp:txXfrm>
        <a:off x="2647698" y="3630704"/>
        <a:ext cx="1164579" cy="760610"/>
      </dsp:txXfrm>
    </dsp:sp>
    <dsp:sp modelId="{0346B93C-C9AD-4E53-BC44-9F0C46D110FA}">
      <dsp:nvSpPr>
        <dsp:cNvPr id="0" name=""/>
        <dsp:cNvSpPr/>
      </dsp:nvSpPr>
      <dsp:spPr>
        <a:xfrm>
          <a:off x="4805467" y="3283865"/>
          <a:ext cx="787739" cy="323175"/>
        </a:xfrm>
        <a:custGeom>
          <a:avLst/>
          <a:gdLst/>
          <a:ahLst/>
          <a:cxnLst/>
          <a:rect l="0" t="0" r="0" b="0"/>
          <a:pathLst>
            <a:path>
              <a:moveTo>
                <a:pt x="787739" y="0"/>
              </a:moveTo>
              <a:lnTo>
                <a:pt x="787739" y="161587"/>
              </a:lnTo>
              <a:lnTo>
                <a:pt x="0" y="161587"/>
              </a:lnTo>
              <a:lnTo>
                <a:pt x="0" y="3231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7FC760-098B-4A14-BEF5-35AF9D4364E9}">
      <dsp:nvSpPr>
        <dsp:cNvPr id="0" name=""/>
        <dsp:cNvSpPr/>
      </dsp:nvSpPr>
      <dsp:spPr>
        <a:xfrm>
          <a:off x="4199513" y="3607040"/>
          <a:ext cx="1211907" cy="807938"/>
        </a:xfrm>
        <a:prstGeom prst="roundRect">
          <a:avLst>
            <a:gd name="adj" fmla="val 10000"/>
          </a:avLst>
        </a:prstGeom>
        <a:solidFill>
          <a:srgbClr val="877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Promote social inclusion</a:t>
          </a:r>
        </a:p>
      </dsp:txBody>
      <dsp:txXfrm>
        <a:off x="4223177" y="3630704"/>
        <a:ext cx="1164579" cy="760610"/>
      </dsp:txXfrm>
    </dsp:sp>
    <dsp:sp modelId="{405122E3-9E13-45CD-99C6-205E207D01E9}">
      <dsp:nvSpPr>
        <dsp:cNvPr id="0" name=""/>
        <dsp:cNvSpPr/>
      </dsp:nvSpPr>
      <dsp:spPr>
        <a:xfrm>
          <a:off x="5593207" y="3283865"/>
          <a:ext cx="787739" cy="323175"/>
        </a:xfrm>
        <a:custGeom>
          <a:avLst/>
          <a:gdLst/>
          <a:ahLst/>
          <a:cxnLst/>
          <a:rect l="0" t="0" r="0" b="0"/>
          <a:pathLst>
            <a:path>
              <a:moveTo>
                <a:pt x="0" y="0"/>
              </a:moveTo>
              <a:lnTo>
                <a:pt x="0" y="161587"/>
              </a:lnTo>
              <a:lnTo>
                <a:pt x="787739" y="161587"/>
              </a:lnTo>
              <a:lnTo>
                <a:pt x="787739" y="3231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28E440-4794-46A0-B3D2-A651D42A9EA7}">
      <dsp:nvSpPr>
        <dsp:cNvPr id="0" name=""/>
        <dsp:cNvSpPr/>
      </dsp:nvSpPr>
      <dsp:spPr>
        <a:xfrm>
          <a:off x="5774993" y="3607040"/>
          <a:ext cx="1211907" cy="807938"/>
        </a:xfrm>
        <a:prstGeom prst="roundRect">
          <a:avLst>
            <a:gd name="adj" fmla="val 10000"/>
          </a:avLst>
        </a:prstGeom>
        <a:solidFill>
          <a:srgbClr val="877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Implement digital inclusion practices</a:t>
          </a:r>
        </a:p>
      </dsp:txBody>
      <dsp:txXfrm>
        <a:off x="5798657" y="3630704"/>
        <a:ext cx="1164579" cy="760610"/>
      </dsp:txXfrm>
    </dsp:sp>
    <dsp:sp modelId="{CF96EF7F-215F-4F2A-886C-3CB36C0C3DE3}">
      <dsp:nvSpPr>
        <dsp:cNvPr id="0" name=""/>
        <dsp:cNvSpPr/>
      </dsp:nvSpPr>
      <dsp:spPr>
        <a:xfrm>
          <a:off x="5593207" y="3283865"/>
          <a:ext cx="2363218" cy="323175"/>
        </a:xfrm>
        <a:custGeom>
          <a:avLst/>
          <a:gdLst/>
          <a:ahLst/>
          <a:cxnLst/>
          <a:rect l="0" t="0" r="0" b="0"/>
          <a:pathLst>
            <a:path>
              <a:moveTo>
                <a:pt x="0" y="0"/>
              </a:moveTo>
              <a:lnTo>
                <a:pt x="0" y="161587"/>
              </a:lnTo>
              <a:lnTo>
                <a:pt x="2363218" y="161587"/>
              </a:lnTo>
              <a:lnTo>
                <a:pt x="2363218" y="3231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0EAF7B-380D-4512-B767-2B5DC005D054}">
      <dsp:nvSpPr>
        <dsp:cNvPr id="0" name=""/>
        <dsp:cNvSpPr/>
      </dsp:nvSpPr>
      <dsp:spPr>
        <a:xfrm>
          <a:off x="7350472" y="3607040"/>
          <a:ext cx="1211907" cy="807938"/>
        </a:xfrm>
        <a:prstGeom prst="roundRect">
          <a:avLst>
            <a:gd name="adj" fmla="val 10000"/>
          </a:avLst>
        </a:prstGeom>
        <a:solidFill>
          <a:srgbClr val="8772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Balance technology and human approaches</a:t>
          </a:r>
        </a:p>
      </dsp:txBody>
      <dsp:txXfrm>
        <a:off x="7374136" y="3630704"/>
        <a:ext cx="1164579" cy="760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2C8F3-7FFA-48A9-9480-B6662623E6D4}">
      <dsp:nvSpPr>
        <dsp:cNvPr id="0" name=""/>
        <dsp:cNvSpPr/>
      </dsp:nvSpPr>
      <dsp:spPr>
        <a:xfrm>
          <a:off x="180296" y="0"/>
          <a:ext cx="8740838" cy="1350023"/>
        </a:xfrm>
        <a:prstGeom prst="roundRect">
          <a:avLst>
            <a:gd name="adj" fmla="val 10000"/>
          </a:avLst>
        </a:prstGeom>
        <a:solidFill>
          <a:srgbClr val="B787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b="1" kern="1200" dirty="0">
              <a:solidFill>
                <a:schemeClr val="tx1"/>
              </a:solidFill>
            </a:rPr>
            <a:t>How to create an inclusive culture and support digital inclusion and wellbeing</a:t>
          </a:r>
          <a:endParaRPr lang="en-GB" sz="3500" kern="1200" dirty="0">
            <a:solidFill>
              <a:schemeClr val="tx1"/>
            </a:solidFill>
          </a:endParaRPr>
        </a:p>
      </dsp:txBody>
      <dsp:txXfrm>
        <a:off x="219837" y="39541"/>
        <a:ext cx="8661756" cy="1270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98BCD-18EA-4B73-A582-BF40889C34D9}">
      <dsp:nvSpPr>
        <dsp:cNvPr id="0" name=""/>
        <dsp:cNvSpPr/>
      </dsp:nvSpPr>
      <dsp:spPr>
        <a:xfrm rot="10800000">
          <a:off x="1520885" y="1389997"/>
          <a:ext cx="7463560" cy="3288904"/>
        </a:xfrm>
        <a:prstGeom prst="homePlate">
          <a:avLst/>
        </a:prstGeom>
        <a:solidFill>
          <a:srgbClr val="A02B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2125" tIns="125730" rIns="234696" bIns="125730" numCol="1" spcCol="1270" anchor="t" anchorCtr="0">
          <a:noAutofit/>
        </a:bodyPr>
        <a:lstStyle/>
        <a:p>
          <a:pPr marL="0" lvl="0" indent="0" algn="l" defTabSz="1466850">
            <a:lnSpc>
              <a:spcPct val="90000"/>
            </a:lnSpc>
            <a:spcBef>
              <a:spcPct val="0"/>
            </a:spcBef>
            <a:spcAft>
              <a:spcPct val="35000"/>
            </a:spcAft>
            <a:buNone/>
          </a:pPr>
          <a:r>
            <a:rPr lang="en-GB" sz="3300" kern="1200" dirty="0"/>
            <a:t>Inclusive hybrid meetings</a:t>
          </a:r>
        </a:p>
        <a:p>
          <a:pPr marL="228600" lvl="1" indent="-228600" algn="l" defTabSz="1155700">
            <a:lnSpc>
              <a:spcPct val="90000"/>
            </a:lnSpc>
            <a:spcBef>
              <a:spcPct val="0"/>
            </a:spcBef>
            <a:spcAft>
              <a:spcPct val="15000"/>
            </a:spcAft>
            <a:buChar char="•"/>
          </a:pPr>
          <a:r>
            <a:rPr lang="en-US" sz="2600" kern="1200" dirty="0"/>
            <a:t>ensuring equitable participation, engagement, and </a:t>
          </a:r>
          <a:r>
            <a:rPr lang="en-US" sz="2600" b="1" kern="1200" dirty="0"/>
            <a:t>collaboration between </a:t>
          </a:r>
          <a:r>
            <a:rPr lang="en-US" sz="2600" kern="1200" dirty="0"/>
            <a:t>in-person and remote attendees, creating an environment where everyone feels valued and included</a:t>
          </a:r>
          <a:endParaRPr lang="en-GB" sz="2600" kern="1200" dirty="0"/>
        </a:p>
      </dsp:txBody>
      <dsp:txXfrm rot="10800000">
        <a:off x="2343111" y="1389997"/>
        <a:ext cx="6641334" cy="3288904"/>
      </dsp:txXfrm>
    </dsp:sp>
    <dsp:sp modelId="{73D8BF8F-81D9-46E2-92DC-FBA69442F814}">
      <dsp:nvSpPr>
        <dsp:cNvPr id="0" name=""/>
        <dsp:cNvSpPr/>
      </dsp:nvSpPr>
      <dsp:spPr>
        <a:xfrm>
          <a:off x="506961" y="1444639"/>
          <a:ext cx="3179621" cy="3179621"/>
        </a:xfrm>
        <a:prstGeom prst="ellipse">
          <a:avLst/>
        </a:prstGeom>
        <a:blipFill>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BDEE7-11FF-4B2E-B379-DF2909D0F720}">
      <dsp:nvSpPr>
        <dsp:cNvPr id="0" name=""/>
        <dsp:cNvSpPr/>
      </dsp:nvSpPr>
      <dsp:spPr>
        <a:xfrm>
          <a:off x="0" y="34212"/>
          <a:ext cx="8128000" cy="717282"/>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Why inclusive communication matters in hybrid workplaces</a:t>
          </a:r>
        </a:p>
      </dsp:txBody>
      <dsp:txXfrm>
        <a:off x="21008" y="55220"/>
        <a:ext cx="8085984" cy="675266"/>
      </dsp:txXfrm>
    </dsp:sp>
    <dsp:sp modelId="{A4B13254-93D5-461B-A02F-5B6A59AA4179}">
      <dsp:nvSpPr>
        <dsp:cNvPr id="0" name=""/>
        <dsp:cNvSpPr/>
      </dsp:nvSpPr>
      <dsp:spPr>
        <a:xfrm>
          <a:off x="0" y="995334"/>
          <a:ext cx="1354666" cy="1354666"/>
        </a:xfrm>
        <a:prstGeom prst="roundRect">
          <a:avLst>
            <a:gd name="adj" fmla="val 166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40562D-E3BC-40B7-97F4-E3CD5003071E}">
      <dsp:nvSpPr>
        <dsp:cNvPr id="0" name=""/>
        <dsp:cNvSpPr/>
      </dsp:nvSpPr>
      <dsp:spPr>
        <a:xfrm>
          <a:off x="1435946" y="995334"/>
          <a:ext cx="6692053" cy="1354666"/>
        </a:xfrm>
        <a:prstGeom prst="roundRect">
          <a:avLst>
            <a:gd name="adj" fmla="val 16670"/>
          </a:avLst>
        </a:prstGeom>
        <a:solidFill>
          <a:srgbClr val="B787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0" kern="1200" dirty="0"/>
            <a:t>Enhances collaboration, by helping mitigate proximity bias and promote equal contribution</a:t>
          </a:r>
          <a:endParaRPr lang="en-GB" sz="2200" b="0" kern="1200" dirty="0"/>
        </a:p>
      </dsp:txBody>
      <dsp:txXfrm>
        <a:off x="1502087" y="1061475"/>
        <a:ext cx="6559771" cy="1222384"/>
      </dsp:txXfrm>
    </dsp:sp>
    <dsp:sp modelId="{0A0D617D-AA84-49B5-8221-3526F0FF7862}">
      <dsp:nvSpPr>
        <dsp:cNvPr id="0" name=""/>
        <dsp:cNvSpPr/>
      </dsp:nvSpPr>
      <dsp:spPr>
        <a:xfrm>
          <a:off x="0" y="2512561"/>
          <a:ext cx="1354666" cy="1354666"/>
        </a:xfrm>
        <a:prstGeom prst="roundRect">
          <a:avLst>
            <a:gd name="adj" fmla="val 1667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22485-8295-446B-B8D2-4EC7795964B7}">
      <dsp:nvSpPr>
        <dsp:cNvPr id="0" name=""/>
        <dsp:cNvSpPr/>
      </dsp:nvSpPr>
      <dsp:spPr>
        <a:xfrm>
          <a:off x="1435946" y="2512561"/>
          <a:ext cx="6692053" cy="1354666"/>
        </a:xfrm>
        <a:prstGeom prst="roundRect">
          <a:avLst>
            <a:gd name="adj" fmla="val 16670"/>
          </a:avLst>
        </a:prstGeom>
        <a:solidFill>
          <a:srgbClr val="B787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Boosts productivity and engagement, ensuring that everyone has a voice, fostering a sense of belonging.</a:t>
          </a:r>
          <a:endParaRPr lang="en-GB" sz="2200" kern="1200" dirty="0"/>
        </a:p>
      </dsp:txBody>
      <dsp:txXfrm>
        <a:off x="1502087" y="2578702"/>
        <a:ext cx="6559771" cy="1222384"/>
      </dsp:txXfrm>
    </dsp:sp>
    <dsp:sp modelId="{1226F5E2-FB03-409E-84CF-B7C61758D88C}">
      <dsp:nvSpPr>
        <dsp:cNvPr id="0" name=""/>
        <dsp:cNvSpPr/>
      </dsp:nvSpPr>
      <dsp:spPr>
        <a:xfrm>
          <a:off x="0" y="4029788"/>
          <a:ext cx="1354666" cy="1354666"/>
        </a:xfrm>
        <a:prstGeom prst="roundRect">
          <a:avLst>
            <a:gd name="adj" fmla="val 166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4C828-81E5-45A5-8A27-832C77C04B57}">
      <dsp:nvSpPr>
        <dsp:cNvPr id="0" name=""/>
        <dsp:cNvSpPr/>
      </dsp:nvSpPr>
      <dsp:spPr>
        <a:xfrm>
          <a:off x="1435946" y="4029788"/>
          <a:ext cx="6692053" cy="1354666"/>
        </a:xfrm>
        <a:prstGeom prst="roundRect">
          <a:avLst>
            <a:gd name="adj" fmla="val 16670"/>
          </a:avLst>
        </a:prstGeom>
        <a:solidFill>
          <a:srgbClr val="B787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Reduces digital fatigue when thoughtful structured, thus preventing overload and promoting wellbeing</a:t>
          </a:r>
          <a:endParaRPr lang="en-GB" sz="2200" kern="1200" dirty="0"/>
        </a:p>
      </dsp:txBody>
      <dsp:txXfrm>
        <a:off x="1502087" y="4095929"/>
        <a:ext cx="6559771" cy="12223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430C93CA-04FB-5E36-2670-6E455D1A9C9A}"/>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735ED89D-0C68-8D43-988A-5F15DE9136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53E5DB50-37B6-B27A-7EDD-397345D752D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EA88293D-B504-FB44-F676-ECA2E550891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86831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7871ED41-8412-F4AB-83DD-676AEF3448BB}"/>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7D4750B3-E536-DA25-4A70-CF7894CC48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D0DFC015-A79A-E7C8-E5A8-BFE8E50C616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5" name="Google Shape;135;p8:notes">
            <a:extLst>
              <a:ext uri="{FF2B5EF4-FFF2-40B4-BE49-F238E27FC236}">
                <a16:creationId xmlns:a16="http://schemas.microsoft.com/office/drawing/2014/main" id="{F99C847C-DDEB-B21D-9B2F-CAD631EF92C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56102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BC8DA99A-3825-AC7D-A360-0D9A83715818}"/>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C06C3DD0-50C7-B18E-4365-6AA0C1E48D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9AD09B50-8A5F-B3A0-2D07-AD5BCCC7C5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147" name="Google Shape;147;p9:notes">
            <a:extLst>
              <a:ext uri="{FF2B5EF4-FFF2-40B4-BE49-F238E27FC236}">
                <a16:creationId xmlns:a16="http://schemas.microsoft.com/office/drawing/2014/main" id="{F008B2E1-189E-94AC-D42E-AEF087FAC83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253563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6B22DC-B5EB-BBCD-481D-7A1FCDF10205}"/>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62535561-5239-129A-81F3-3FB55D86D69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EB94414D-795D-849A-FAF9-5FA3ABC8885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147" name="Google Shape;147;p9:notes">
            <a:extLst>
              <a:ext uri="{FF2B5EF4-FFF2-40B4-BE49-F238E27FC236}">
                <a16:creationId xmlns:a16="http://schemas.microsoft.com/office/drawing/2014/main" id="{E71C75A8-2FAD-3BF5-C6C3-29A4CEFBAE9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36972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0fd5a3148a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00" name="Google Shape;200;g30fd5a3148a_2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D22F8B8A-FE36-740A-3BE2-29A73EB29333}"/>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757B96E4-93E2-21B8-6A86-E628957C4B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83E7C407-9782-9E95-5C89-A316F2231ED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6DF605A7-02BE-52A2-D8E6-B5A3D524939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412222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FEB59EEE-67AC-620F-DCD3-D908ACE724F3}"/>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094C1DBF-1411-D44E-D38C-52560C7342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60B28CE1-0997-CCDA-2933-E0FC7AA93CD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76BCDD15-2919-2C99-667A-BF268A98D45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2657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0BF1E684-4E19-6881-CBC1-A21C6B58E0BE}"/>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301A5072-D93A-F3C2-1700-F04F2C92F9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A96EC2E9-B590-DC3F-CFD1-22A03B94B74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0D4CB7FD-15C3-6A38-C0B1-66A59B911A3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319769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56FEBB8C-77EA-D19E-6111-B81BA54C0595}"/>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F8489617-BB18-BF97-C020-1904C28BDE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4CBD21A7-6D19-ACAC-81F7-30765039D18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B4EFAB99-9626-713E-A097-FD9BD0123CC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1583350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51A8C246-3705-83E6-2162-4C8D391969BA}"/>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1691EF7D-C7CF-B414-145F-24A80DF148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84BEA40A-3E9E-F032-A15D-9F23B984341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5" name="Google Shape;135;p8:notes">
            <a:extLst>
              <a:ext uri="{FF2B5EF4-FFF2-40B4-BE49-F238E27FC236}">
                <a16:creationId xmlns:a16="http://schemas.microsoft.com/office/drawing/2014/main" id="{CFD93FBB-68C1-E2C1-8596-ED4428F6A92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156298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A334E0AC-F9B0-DBA1-1FE0-7FB00D69EF9A}"/>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FDD433DE-6B71-3291-4D98-B171A4FB321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AA86EE34-C54A-86F9-FADB-DB49BA8D0BF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147" name="Google Shape;147;p9:notes">
            <a:extLst>
              <a:ext uri="{FF2B5EF4-FFF2-40B4-BE49-F238E27FC236}">
                <a16:creationId xmlns:a16="http://schemas.microsoft.com/office/drawing/2014/main" id="{F4F89DB9-3BFF-0474-57B3-C2B05C9D037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979359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EEDE8392-CAFA-7F38-FD80-17593969C842}"/>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E78C75B3-7D58-B571-AA26-AEE25711EF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867ED7C0-2E3E-1D4B-A865-DB7CA4FB856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00" name="Google Shape;200;g30fd5a3148a_2_39:notes">
            <a:extLst>
              <a:ext uri="{FF2B5EF4-FFF2-40B4-BE49-F238E27FC236}">
                <a16:creationId xmlns:a16="http://schemas.microsoft.com/office/drawing/2014/main" id="{CF5C3EE0-E503-4494-5419-A55E29052DC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78463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553CD08B-2EB1-A27F-CB50-46560AF7AC97}"/>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43833915-C8A9-C06E-CE1E-8260B24636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18B75719-D1AE-56CE-0764-989E2D5F0D9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F538B4B6-7181-629B-2576-06E376F9AC4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1001093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24A87778-F183-1F7F-38B3-EDC5AF2EA301}"/>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124F0CF7-2E45-ADD8-2AC4-327F082BBA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547EEB13-FCD6-ED79-2DA3-C1FD7DE6E81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5D1F991D-15CF-F98B-B4A0-4FCBCFAFC37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4064945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04D4A2BC-8837-7CCD-2528-D2A7699A1973}"/>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8746705C-B65C-994C-F2A6-F5FBDFD2FB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C62DDB24-34B4-49B1-1914-5F62410BB2E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F540192F-87C3-D7C5-FDC8-62C7A88CC84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4249007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445989D4-9E12-3D26-9D18-3AFBB670F054}"/>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32DDBB5F-438A-4512-6BA8-E21AE12A5E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0CBCDBB2-B886-DB81-9CB1-8437F737805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D1983DEF-6243-19B4-B379-140F91EDD16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682797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1D936D96-D538-15A1-A4EB-53CDA6C5CFDE}"/>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E83C537D-3C8D-7912-1A18-20151D367D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F614FB75-C965-7D7C-5CBF-0FF52DF9AFF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F096A0CC-17CD-72BC-AE89-47BCD15518E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3113514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F3D310E3-E831-987F-8DE9-2817B7B1E2A5}"/>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44897369-0F12-CAC0-0ACC-B769530B06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E204D77B-4A55-428B-C0D7-7A9AEFA7F52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B3C34481-9A13-CC49-2CBA-6B7445A18B1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2589014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7C1F6918-FE8A-929B-99E9-4D741C15DFCB}"/>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F6EC8827-B967-8257-E6BF-02DDCCD02B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5A423FE9-5D59-6DEA-9885-144038119FF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5" name="Google Shape;135;p8:notes">
            <a:extLst>
              <a:ext uri="{FF2B5EF4-FFF2-40B4-BE49-F238E27FC236}">
                <a16:creationId xmlns:a16="http://schemas.microsoft.com/office/drawing/2014/main" id="{8FAC98FF-F5FA-08CD-EFD9-8424291104A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extLst>
      <p:ext uri="{BB962C8B-B14F-4D97-AF65-F5344CB8AC3E}">
        <p14:creationId xmlns:p14="http://schemas.microsoft.com/office/powerpoint/2010/main" val="282193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14F39F96-BB52-B062-0E51-8298C2C69301}"/>
            </a:ext>
          </a:extLst>
        </p:cNvPr>
        <p:cNvGrpSpPr/>
        <p:nvPr/>
      </p:nvGrpSpPr>
      <p:grpSpPr>
        <a:xfrm>
          <a:off x="0" y="0"/>
          <a:ext cx="0" cy="0"/>
          <a:chOff x="0" y="0"/>
          <a:chExt cx="0" cy="0"/>
        </a:xfrm>
      </p:grpSpPr>
      <p:sp>
        <p:nvSpPr>
          <p:cNvPr id="110" name="Google Shape;110;p2:notes">
            <a:extLst>
              <a:ext uri="{FF2B5EF4-FFF2-40B4-BE49-F238E27FC236}">
                <a16:creationId xmlns:a16="http://schemas.microsoft.com/office/drawing/2014/main" id="{F0391CF5-701D-25B9-C869-E28E5D72778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a:extLst>
              <a:ext uri="{FF2B5EF4-FFF2-40B4-BE49-F238E27FC236}">
                <a16:creationId xmlns:a16="http://schemas.microsoft.com/office/drawing/2014/main" id="{A3A2CFA7-5F5D-501D-DBF7-CCD0F9E97FD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2:notes">
            <a:extLst>
              <a:ext uri="{FF2B5EF4-FFF2-40B4-BE49-F238E27FC236}">
                <a16:creationId xmlns:a16="http://schemas.microsoft.com/office/drawing/2014/main" id="{E600CE83-2E99-3A84-27A9-2CD0F118574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936509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F8296A38-9BD0-CA5E-A374-E4914AF2C34B}"/>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8F2B59F1-D5BA-E00D-74E1-E4ED517307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E8F94EDA-4576-6454-775B-D71061A3344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147" name="Google Shape;147;p9:notes">
            <a:extLst>
              <a:ext uri="{FF2B5EF4-FFF2-40B4-BE49-F238E27FC236}">
                <a16:creationId xmlns:a16="http://schemas.microsoft.com/office/drawing/2014/main" id="{0831C805-647B-8EB9-B545-D176A948597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extLst>
      <p:ext uri="{BB962C8B-B14F-4D97-AF65-F5344CB8AC3E}">
        <p14:creationId xmlns:p14="http://schemas.microsoft.com/office/powerpoint/2010/main" val="804085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7D65826F-F1BE-8C27-0D03-874997065937}"/>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D505172B-0777-F2C0-4EB9-E8134D7DC0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F97B5F47-F249-0945-658D-9FE46E1DD4B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00" name="Google Shape;200;g30fd5a3148a_2_39:notes">
            <a:extLst>
              <a:ext uri="{FF2B5EF4-FFF2-40B4-BE49-F238E27FC236}">
                <a16:creationId xmlns:a16="http://schemas.microsoft.com/office/drawing/2014/main" id="{527B2AC0-D2F2-4D18-3876-8920D9EECB8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extLst>
      <p:ext uri="{BB962C8B-B14F-4D97-AF65-F5344CB8AC3E}">
        <p14:creationId xmlns:p14="http://schemas.microsoft.com/office/powerpoint/2010/main" val="1149951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2367A11D-26EF-9F07-148F-0223EDFC69E2}"/>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480186AB-D78C-5A3A-B132-A4F49D309F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E6D17935-76AB-B6EB-C58C-C7ECAE7EB90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C8C1B172-44A0-53DC-C3A3-0C3039554A1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extLst>
      <p:ext uri="{BB962C8B-B14F-4D97-AF65-F5344CB8AC3E}">
        <p14:creationId xmlns:p14="http://schemas.microsoft.com/office/powerpoint/2010/main" val="143521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F505081B-940B-FDDF-C798-55C8F0058458}"/>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CB6A33B8-693B-E003-3388-BE96A132DE2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6DB9BA6B-29EA-5A9C-6739-E7CD3ADEE06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09D933BC-9859-E965-BC60-52CC5424F94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extLst>
      <p:ext uri="{BB962C8B-B14F-4D97-AF65-F5344CB8AC3E}">
        <p14:creationId xmlns:p14="http://schemas.microsoft.com/office/powerpoint/2010/main" val="1400869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6B3DA4CB-386C-6F91-DF85-17167F2B89B8}"/>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3B0E048D-663C-98ED-40B4-3DA1FA1BCB1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38972E6B-EEE0-A665-A61B-BA709E9D201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61103488-D83E-DCB1-CAEE-E4DB2427112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extLst>
      <p:ext uri="{BB962C8B-B14F-4D97-AF65-F5344CB8AC3E}">
        <p14:creationId xmlns:p14="http://schemas.microsoft.com/office/powerpoint/2010/main" val="2594369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CAA1D53B-1D31-7406-827A-1CEDE8C8638A}"/>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1FEC7951-9125-D785-C365-E362CBEDDD6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67DD807B-3784-5068-A42F-4613B532C7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5AB4E0EB-2D1A-9847-F271-A7D0AA9E72F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extLst>
      <p:ext uri="{BB962C8B-B14F-4D97-AF65-F5344CB8AC3E}">
        <p14:creationId xmlns:p14="http://schemas.microsoft.com/office/powerpoint/2010/main" val="3672293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A53C001D-0DD1-0CFA-295D-35DBDDB72D0B}"/>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8806C6D2-EB18-E6D6-5673-52EF9E814BA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0122D41B-5837-E32C-9340-29E69873B96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5" name="Google Shape;135;p8:notes">
            <a:extLst>
              <a:ext uri="{FF2B5EF4-FFF2-40B4-BE49-F238E27FC236}">
                <a16:creationId xmlns:a16="http://schemas.microsoft.com/office/drawing/2014/main" id="{8481349C-7271-E82F-C5C5-CE1C638920F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extLst>
      <p:ext uri="{BB962C8B-B14F-4D97-AF65-F5344CB8AC3E}">
        <p14:creationId xmlns:p14="http://schemas.microsoft.com/office/powerpoint/2010/main" val="618451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C4DE40E9-A663-088F-AFD7-3E7D96AAC22E}"/>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4EB75F0D-E43D-2575-CC13-C825EB70FD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D4C88578-499B-517E-4842-3B112F978B6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147" name="Google Shape;147;p9:notes">
            <a:extLst>
              <a:ext uri="{FF2B5EF4-FFF2-40B4-BE49-F238E27FC236}">
                <a16:creationId xmlns:a16="http://schemas.microsoft.com/office/drawing/2014/main" id="{C48D2AA2-4E22-5DEB-5480-D002590C15C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extLst>
      <p:ext uri="{BB962C8B-B14F-4D97-AF65-F5344CB8AC3E}">
        <p14:creationId xmlns:p14="http://schemas.microsoft.com/office/powerpoint/2010/main" val="1499841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BC2F7ED1-5AAE-A069-E175-C330E40D2414}"/>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FFAC8F08-8F81-3FDB-F541-18B51E4EC4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4B98D966-1FBE-588F-4FB5-F8650C2BEC8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00" name="Google Shape;200;g30fd5a3148a_2_39:notes">
            <a:extLst>
              <a:ext uri="{FF2B5EF4-FFF2-40B4-BE49-F238E27FC236}">
                <a16:creationId xmlns:a16="http://schemas.microsoft.com/office/drawing/2014/main" id="{4C8B7E1B-74C8-94D0-421D-AD0CA4EBC73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extLst>
      <p:ext uri="{BB962C8B-B14F-4D97-AF65-F5344CB8AC3E}">
        <p14:creationId xmlns:p14="http://schemas.microsoft.com/office/powerpoint/2010/main" val="3322605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5FFE2658-D90F-9119-1C40-115E1AA9425F}"/>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24C74197-C7E8-4BC9-AA89-F021DFFD99E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02DF261B-4ABA-4801-BAA8-16FC1670AE9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3:notes">
            <a:extLst>
              <a:ext uri="{FF2B5EF4-FFF2-40B4-BE49-F238E27FC236}">
                <a16:creationId xmlns:a16="http://schemas.microsoft.com/office/drawing/2014/main" id="{9D83384A-A5C5-07BB-25F6-122FD078D19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extLst>
      <p:ext uri="{BB962C8B-B14F-4D97-AF65-F5344CB8AC3E}">
        <p14:creationId xmlns:p14="http://schemas.microsoft.com/office/powerpoint/2010/main" val="301993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4C63C7BD-DF84-7EDA-AC7F-577D7E9C3C00}"/>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D1E1E30E-3E42-9FC2-CA93-3C79AC63D1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6D219B99-D30D-F331-D38A-C5B50633056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3:notes">
            <a:extLst>
              <a:ext uri="{FF2B5EF4-FFF2-40B4-BE49-F238E27FC236}">
                <a16:creationId xmlns:a16="http://schemas.microsoft.com/office/drawing/2014/main" id="{C84C0F51-55EA-7848-7AAE-780945C1898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78593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00C37DCC-8720-303F-BFCE-036A8FA70CEE}"/>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28C45AA7-B8BE-653B-A8AC-106A6CF0D1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E27E056C-D00E-FB81-CE28-52EF456CFFE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0BF30284-8C83-31B8-79B1-C8219E1CBDD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extLst>
      <p:ext uri="{BB962C8B-B14F-4D97-AF65-F5344CB8AC3E}">
        <p14:creationId xmlns:p14="http://schemas.microsoft.com/office/powerpoint/2010/main" val="3764763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A0634A43-D4C5-3F50-DACE-53AEB00165C4}"/>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8BCAB4C8-C8EA-4CE8-8896-4C9BCD75661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C9F6D4F3-61BB-22D7-5349-239A7C9A12B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033B3E89-4994-ED4A-30E7-BFADB388FD7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extLst>
      <p:ext uri="{BB962C8B-B14F-4D97-AF65-F5344CB8AC3E}">
        <p14:creationId xmlns:p14="http://schemas.microsoft.com/office/powerpoint/2010/main" val="1906378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44FBA1F1-5FAA-9005-DD69-6645AA1F11E2}"/>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FA4ECDBC-9361-1800-8E5B-7C34A4502A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60A2DF66-7442-6758-811B-2F111100125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68D7D036-734D-C026-69E6-97E30A3C857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extLst>
      <p:ext uri="{BB962C8B-B14F-4D97-AF65-F5344CB8AC3E}">
        <p14:creationId xmlns:p14="http://schemas.microsoft.com/office/powerpoint/2010/main" val="1282520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13570774-B2BC-9672-C077-75F77BB1F1B2}"/>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DC999E05-0E23-9AFB-FAA1-65EC2C345F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63BD5482-453C-89F0-8DE2-B13B99F0F2D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5" name="Google Shape;135;p8:notes">
            <a:extLst>
              <a:ext uri="{FF2B5EF4-FFF2-40B4-BE49-F238E27FC236}">
                <a16:creationId xmlns:a16="http://schemas.microsoft.com/office/drawing/2014/main" id="{4BA9BA54-5128-3BFC-C107-2B8235A650A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extLst>
      <p:ext uri="{BB962C8B-B14F-4D97-AF65-F5344CB8AC3E}">
        <p14:creationId xmlns:p14="http://schemas.microsoft.com/office/powerpoint/2010/main" val="2862222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B583C0EE-C072-DD42-8EAD-6CC4B395E463}"/>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0346E62C-297A-3532-76DF-E50E5B099F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F2756DC3-D5AA-E0AE-8E31-9363245AE0F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147" name="Google Shape;147;p9:notes">
            <a:extLst>
              <a:ext uri="{FF2B5EF4-FFF2-40B4-BE49-F238E27FC236}">
                <a16:creationId xmlns:a16="http://schemas.microsoft.com/office/drawing/2014/main" id="{17E15D63-EFBA-5DC8-8F55-F736B7DB04A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extLst>
      <p:ext uri="{BB962C8B-B14F-4D97-AF65-F5344CB8AC3E}">
        <p14:creationId xmlns:p14="http://schemas.microsoft.com/office/powerpoint/2010/main" val="169478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49BA206C-D782-672F-6575-56AF89F0CF90}"/>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70CE082E-C17F-E3B8-E5CB-9023B85FE6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987E60B6-5D53-B42F-5778-D2E50DD9443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00" name="Google Shape;200;g30fd5a3148a_2_39:notes">
            <a:extLst>
              <a:ext uri="{FF2B5EF4-FFF2-40B4-BE49-F238E27FC236}">
                <a16:creationId xmlns:a16="http://schemas.microsoft.com/office/drawing/2014/main" id="{D85AB80C-3D87-DC02-B71E-63DCBD254C3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extLst>
      <p:ext uri="{BB962C8B-B14F-4D97-AF65-F5344CB8AC3E}">
        <p14:creationId xmlns:p14="http://schemas.microsoft.com/office/powerpoint/2010/main" val="3302818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F06F6E12-5B0F-8702-2E82-06873F35B034}"/>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C8F35B09-5FCE-9002-972A-8DCAC0D6DA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EF9E4230-6310-C96C-72F5-04D4FDDC67C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3:notes">
            <a:extLst>
              <a:ext uri="{FF2B5EF4-FFF2-40B4-BE49-F238E27FC236}">
                <a16:creationId xmlns:a16="http://schemas.microsoft.com/office/drawing/2014/main" id="{5789F771-7CA2-E341-18EA-4892C27A5DA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extLst>
      <p:ext uri="{BB962C8B-B14F-4D97-AF65-F5344CB8AC3E}">
        <p14:creationId xmlns:p14="http://schemas.microsoft.com/office/powerpoint/2010/main" val="3755459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6CE281A7-AA06-8C81-CD1F-2BA0587148BE}"/>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B53D57AB-81B0-41CD-4F72-CEDF326EC2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E6F9079E-D8C7-A54E-69CE-088E60C3BBC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E1B77797-ABEE-FBB3-80A0-022903B8382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extLst>
      <p:ext uri="{BB962C8B-B14F-4D97-AF65-F5344CB8AC3E}">
        <p14:creationId xmlns:p14="http://schemas.microsoft.com/office/powerpoint/2010/main" val="1076948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955CFD1F-9CB7-7093-AF9A-E2F546A9E095}"/>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47A52DAF-466E-A774-1A5C-5E91B3E373F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90154DEB-5138-9348-41FD-C8201086124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68A3C789-8124-04FE-661E-92963085676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extLst>
      <p:ext uri="{BB962C8B-B14F-4D97-AF65-F5344CB8AC3E}">
        <p14:creationId xmlns:p14="http://schemas.microsoft.com/office/powerpoint/2010/main" val="183444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2461BB94-8366-C2F6-ACB1-85A59C069651}"/>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18D78FBE-CF6C-E2DC-7085-F0AAFB3E0D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36DABCEB-815D-F034-6076-D8791B54C6E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A7F24B8E-F076-4B99-1639-DC71F38F9C9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extLst>
      <p:ext uri="{BB962C8B-B14F-4D97-AF65-F5344CB8AC3E}">
        <p14:creationId xmlns:p14="http://schemas.microsoft.com/office/powerpoint/2010/main" val="392593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fd5a3148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1BC749AA-97ED-B5C4-5DF2-BC68FB74E2AE}"/>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30B9DE7F-8748-86B2-3850-534667125E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8D9DC08F-B829-0A89-AE03-5F437BE7308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073C16B5-E070-55C7-5228-56F0287EDCA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extLst>
      <p:ext uri="{BB962C8B-B14F-4D97-AF65-F5344CB8AC3E}">
        <p14:creationId xmlns:p14="http://schemas.microsoft.com/office/powerpoint/2010/main" val="2019936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0E03C38B-4EBD-AB39-D022-76C20D1C448A}"/>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DE9C126F-C007-C192-66B2-5607B47093D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C3634288-E076-E6E5-4C57-F6D88DAF797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5" name="Google Shape;135;p8:notes">
            <a:extLst>
              <a:ext uri="{FF2B5EF4-FFF2-40B4-BE49-F238E27FC236}">
                <a16:creationId xmlns:a16="http://schemas.microsoft.com/office/drawing/2014/main" id="{1E567202-2579-3AEA-622F-18387A974F7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extLst>
      <p:ext uri="{BB962C8B-B14F-4D97-AF65-F5344CB8AC3E}">
        <p14:creationId xmlns:p14="http://schemas.microsoft.com/office/powerpoint/2010/main" val="3486861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3D70BCAC-6B68-F7AD-5D04-A6D947DFED47}"/>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ED7C052F-7606-43B4-DCF9-1D85383457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44EFCEAB-70CA-E0AA-360A-9123073C66C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147" name="Google Shape;147;p9:notes">
            <a:extLst>
              <a:ext uri="{FF2B5EF4-FFF2-40B4-BE49-F238E27FC236}">
                <a16:creationId xmlns:a16="http://schemas.microsoft.com/office/drawing/2014/main" id="{8B26CC1A-1E9E-BCF0-E253-F02893782BC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extLst>
      <p:ext uri="{BB962C8B-B14F-4D97-AF65-F5344CB8AC3E}">
        <p14:creationId xmlns:p14="http://schemas.microsoft.com/office/powerpoint/2010/main" val="68801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92199B9C-7E46-3CB2-8A85-570D68E7EE1F}"/>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0F8AE292-0CDA-2E05-669B-9A4B91CA79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1130E7B5-B758-1C87-EA20-59209AA1E49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00" name="Google Shape;200;g30fd5a3148a_2_39:notes">
            <a:extLst>
              <a:ext uri="{FF2B5EF4-FFF2-40B4-BE49-F238E27FC236}">
                <a16:creationId xmlns:a16="http://schemas.microsoft.com/office/drawing/2014/main" id="{13F7735C-19F9-288E-CE7A-E309141CB12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extLst>
      <p:ext uri="{BB962C8B-B14F-4D97-AF65-F5344CB8AC3E}">
        <p14:creationId xmlns:p14="http://schemas.microsoft.com/office/powerpoint/2010/main" val="1518839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06215E94-3066-02F5-E9DD-D00650041473}"/>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B5B400FC-91FA-65E1-975D-F12246DE54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6B9F0FC7-3622-203D-53CA-87A026798AE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F92B5BB8-21DC-A528-DEAE-AC8424A9099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extLst>
      <p:ext uri="{BB962C8B-B14F-4D97-AF65-F5344CB8AC3E}">
        <p14:creationId xmlns:p14="http://schemas.microsoft.com/office/powerpoint/2010/main" val="18686285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B1C1E686-2005-7BFA-1BED-B715817721FC}"/>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74883895-487E-B5E8-F493-77F4709077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5EB8C35E-081F-A256-46AC-11DE126DE2C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B4F45936-7532-2C7F-1326-859F3C63E21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extLst>
      <p:ext uri="{BB962C8B-B14F-4D97-AF65-F5344CB8AC3E}">
        <p14:creationId xmlns:p14="http://schemas.microsoft.com/office/powerpoint/2010/main" val="2731312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E7567046-07A9-510B-4990-5750584FC6B3}"/>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3CD80321-34BA-3E48-F5C5-3DD5C7E025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39C03B6D-CB46-EE48-5D1B-6301EEB0F98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6D983B6C-F7A6-1195-0821-85EF499C49E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a:p>
        </p:txBody>
      </p:sp>
    </p:spTree>
    <p:extLst>
      <p:ext uri="{BB962C8B-B14F-4D97-AF65-F5344CB8AC3E}">
        <p14:creationId xmlns:p14="http://schemas.microsoft.com/office/powerpoint/2010/main" val="2709591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262ED5F0-D579-2525-6AC0-3F2A91E68DE2}"/>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AB31FEB7-ADE6-B076-C2F0-92593E6A19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18E9CE22-1582-CF93-22E8-B1DFA75DED6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01882AE8-60BB-2895-EBF6-079DCAC0076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a:p>
        </p:txBody>
      </p:sp>
    </p:spTree>
    <p:extLst>
      <p:ext uri="{BB962C8B-B14F-4D97-AF65-F5344CB8AC3E}">
        <p14:creationId xmlns:p14="http://schemas.microsoft.com/office/powerpoint/2010/main" val="748151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05E189A4-5BFB-79A0-B69D-51CDD5B5C1E7}"/>
            </a:ext>
          </a:extLst>
        </p:cNvPr>
        <p:cNvGrpSpPr/>
        <p:nvPr/>
      </p:nvGrpSpPr>
      <p:grpSpPr>
        <a:xfrm>
          <a:off x="0" y="0"/>
          <a:ext cx="0" cy="0"/>
          <a:chOff x="0" y="0"/>
          <a:chExt cx="0" cy="0"/>
        </a:xfrm>
      </p:grpSpPr>
      <p:sp>
        <p:nvSpPr>
          <p:cNvPr id="133" name="Google Shape;133;p8:notes">
            <a:extLst>
              <a:ext uri="{FF2B5EF4-FFF2-40B4-BE49-F238E27FC236}">
                <a16:creationId xmlns:a16="http://schemas.microsoft.com/office/drawing/2014/main" id="{53948900-D148-9001-2B83-F009EF49D4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a:extLst>
              <a:ext uri="{FF2B5EF4-FFF2-40B4-BE49-F238E27FC236}">
                <a16:creationId xmlns:a16="http://schemas.microsoft.com/office/drawing/2014/main" id="{52D60C79-D1EA-DEA1-274A-9883C7A2A9B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5" name="Google Shape;135;p8:notes">
            <a:extLst>
              <a:ext uri="{FF2B5EF4-FFF2-40B4-BE49-F238E27FC236}">
                <a16:creationId xmlns:a16="http://schemas.microsoft.com/office/drawing/2014/main" id="{30B703FC-0B90-9781-51F4-6CDDDB3522D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a:p>
        </p:txBody>
      </p:sp>
    </p:spTree>
    <p:extLst>
      <p:ext uri="{BB962C8B-B14F-4D97-AF65-F5344CB8AC3E}">
        <p14:creationId xmlns:p14="http://schemas.microsoft.com/office/powerpoint/2010/main" val="23380406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4273C1F8-9720-26BD-08CD-0B85CD658E4A}"/>
            </a:ext>
          </a:extLst>
        </p:cNvPr>
        <p:cNvGrpSpPr/>
        <p:nvPr/>
      </p:nvGrpSpPr>
      <p:grpSpPr>
        <a:xfrm>
          <a:off x="0" y="0"/>
          <a:ext cx="0" cy="0"/>
          <a:chOff x="0" y="0"/>
          <a:chExt cx="0" cy="0"/>
        </a:xfrm>
      </p:grpSpPr>
      <p:sp>
        <p:nvSpPr>
          <p:cNvPr id="145" name="Google Shape;145;p9:notes">
            <a:extLst>
              <a:ext uri="{FF2B5EF4-FFF2-40B4-BE49-F238E27FC236}">
                <a16:creationId xmlns:a16="http://schemas.microsoft.com/office/drawing/2014/main" id="{BB43118E-C94F-1734-E3B3-46EBB9B29D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a:extLst>
              <a:ext uri="{FF2B5EF4-FFF2-40B4-BE49-F238E27FC236}">
                <a16:creationId xmlns:a16="http://schemas.microsoft.com/office/drawing/2014/main" id="{D4A98153-BE8F-17C2-05FB-F8693784D29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147" name="Google Shape;147;p9:notes">
            <a:extLst>
              <a:ext uri="{FF2B5EF4-FFF2-40B4-BE49-F238E27FC236}">
                <a16:creationId xmlns:a16="http://schemas.microsoft.com/office/drawing/2014/main" id="{1FA08EEF-9B30-30EC-6223-AD1E091947E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a:p>
        </p:txBody>
      </p:sp>
    </p:spTree>
    <p:extLst>
      <p:ext uri="{BB962C8B-B14F-4D97-AF65-F5344CB8AC3E}">
        <p14:creationId xmlns:p14="http://schemas.microsoft.com/office/powerpoint/2010/main" val="408926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35" name="Google Shape;1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E4CF3699-76AB-962A-6ECF-B4B22FB08C68}"/>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25709671-A37C-2F7E-23BF-3C7F03D4496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E8964602-628F-AE4C-EC0A-3C5F6694FD9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00" name="Google Shape;200;g30fd5a3148a_2_39:notes">
            <a:extLst>
              <a:ext uri="{FF2B5EF4-FFF2-40B4-BE49-F238E27FC236}">
                <a16:creationId xmlns:a16="http://schemas.microsoft.com/office/drawing/2014/main" id="{BFE154A5-5130-221F-BA44-DBD6F3B1D57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60</a:t>
            </a:fld>
            <a:endParaRPr/>
          </a:p>
        </p:txBody>
      </p:sp>
    </p:spTree>
    <p:extLst>
      <p:ext uri="{BB962C8B-B14F-4D97-AF65-F5344CB8AC3E}">
        <p14:creationId xmlns:p14="http://schemas.microsoft.com/office/powerpoint/2010/main" val="41237403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57FCA4AA-3D59-D5C7-314C-67C184CC4F0B}"/>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46AAD25A-99F7-7D28-DF4B-61113678DE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58253EBB-CF7A-050D-252F-96217E99139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30FCD5EB-A473-934F-C3F1-2E91937D1D4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04465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701C86E8-49F7-4B31-B60D-3D553483305C}"/>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9ECDC8DA-6AB4-73A9-4392-D00FFADE53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713A2AC1-59F8-59E2-B9B6-3B52A405754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30fd5a3148a_2_0:notes">
            <a:extLst>
              <a:ext uri="{FF2B5EF4-FFF2-40B4-BE49-F238E27FC236}">
                <a16:creationId xmlns:a16="http://schemas.microsoft.com/office/drawing/2014/main" id="{3AF941D9-06C0-D9BA-E329-888A660A5BC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94058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ceholder 22">
  <p:cSld name="Placeholder 22">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6905659" y="1645338"/>
            <a:ext cx="4114800" cy="4114800"/>
          </a:xfrm>
          <a:prstGeom prst="roundRect">
            <a:avLst>
              <a:gd name="adj" fmla="val 16203"/>
            </a:avLst>
          </a:prstGeom>
          <a:solidFill>
            <a:schemeClr val="lt1"/>
          </a:solidFill>
          <a:ln>
            <a:noFill/>
          </a:ln>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6"/>
          <p:cNvSpPr>
            <a:spLocks noGrp="1"/>
          </p:cNvSpPr>
          <p:nvPr>
            <p:ph type="pic" idx="2"/>
          </p:nvPr>
        </p:nvSpPr>
        <p:spPr>
          <a:xfrm>
            <a:off x="5183188" y="987425"/>
            <a:ext cx="6172200" cy="4873625"/>
          </a:xfrm>
          <a:prstGeom prst="rect">
            <a:avLst/>
          </a:prstGeom>
          <a:noFill/>
          <a:ln>
            <a:noFill/>
          </a:ln>
        </p:spPr>
      </p:sp>
      <p:sp>
        <p:nvSpPr>
          <p:cNvPr id="85" name="Google Shape;8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011238" y="1645338"/>
            <a:ext cx="4114800" cy="4114800"/>
          </a:xfrm>
          <a:prstGeom prst="roundRect">
            <a:avLst>
              <a:gd name="adj" fmla="val 16476"/>
            </a:avLst>
          </a:prstGeom>
          <a:solidFill>
            <a:schemeClr val="lt1"/>
          </a:solidFill>
          <a:ln>
            <a:noFill/>
          </a:ln>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laceholder 03">
  <p:cSld name="Placeholder 03">
    <p:spTree>
      <p:nvGrpSpPr>
        <p:cNvPr id="1" name="Shape 21"/>
        <p:cNvGrpSpPr/>
        <p:nvPr/>
      </p:nvGrpSpPr>
      <p:grpSpPr>
        <a:xfrm>
          <a:off x="0" y="0"/>
          <a:ext cx="0" cy="0"/>
          <a:chOff x="0" y="0"/>
          <a:chExt cx="0" cy="0"/>
        </a:xfrm>
      </p:grpSpPr>
      <p:sp>
        <p:nvSpPr>
          <p:cNvPr id="22" name="Google Shape;22;p25"/>
          <p:cNvSpPr>
            <a:spLocks noGrp="1"/>
          </p:cNvSpPr>
          <p:nvPr>
            <p:ph type="pic" idx="2"/>
          </p:nvPr>
        </p:nvSpPr>
        <p:spPr>
          <a:xfrm>
            <a:off x="7258050" y="1375423"/>
            <a:ext cx="4310881" cy="1783401"/>
          </a:xfrm>
          <a:prstGeom prst="roundRect">
            <a:avLst>
              <a:gd name="adj" fmla="val 10303"/>
            </a:avLst>
          </a:prstGeom>
          <a:solidFill>
            <a:schemeClr val="lt1"/>
          </a:solidFill>
          <a:ln>
            <a:noFill/>
          </a:ln>
        </p:spPr>
      </p:sp>
      <p:sp>
        <p:nvSpPr>
          <p:cNvPr id="23" name="Google Shape;23;p25"/>
          <p:cNvSpPr>
            <a:spLocks noGrp="1"/>
          </p:cNvSpPr>
          <p:nvPr>
            <p:ph type="pic" idx="3"/>
          </p:nvPr>
        </p:nvSpPr>
        <p:spPr>
          <a:xfrm>
            <a:off x="7258050" y="3646246"/>
            <a:ext cx="4310881" cy="2770429"/>
          </a:xfrm>
          <a:prstGeom prst="roundRect">
            <a:avLst>
              <a:gd name="adj" fmla="val 10303"/>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4"/>
        <p:cNvGrpSpPr/>
        <p:nvPr/>
      </p:nvGrpSpPr>
      <p:grpSpPr>
        <a:xfrm>
          <a:off x="0" y="0"/>
          <a:ext cx="0" cy="0"/>
          <a:chOff x="0" y="0"/>
          <a:chExt cx="0" cy="0"/>
        </a:xfrm>
      </p:grpSpPr>
      <p:sp>
        <p:nvSpPr>
          <p:cNvPr id="25" name="Google Shape;2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000"/>
              </a:spcBef>
              <a:spcAft>
                <a:spcPts val="0"/>
              </a:spcAft>
              <a:buClr>
                <a:schemeClr val="accent6"/>
              </a:buClr>
              <a:buSzPts val="2400"/>
              <a:buChar char="•"/>
              <a:defRPr sz="2400" b="1">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‹nº›</a:t>
            </a:fld>
            <a:endParaRPr/>
          </a:p>
        </p:txBody>
      </p:sp>
      <p:pic>
        <p:nvPicPr>
          <p:cNvPr id="15" name="Google Shape;15;p22" descr="A blue text on a black background&#10;&#10;Description automatically generated"/>
          <p:cNvPicPr preferRelativeResize="0"/>
          <p:nvPr/>
        </p:nvPicPr>
        <p:blipFill rotWithShape="1">
          <a:blip r:embed="rId18">
            <a:alphaModFix/>
          </a:blip>
          <a:srcRect/>
          <a:stretch/>
        </p:blipFill>
        <p:spPr>
          <a:xfrm>
            <a:off x="318247" y="6195675"/>
            <a:ext cx="1636059" cy="343237"/>
          </a:xfrm>
          <a:prstGeom prst="rect">
            <a:avLst/>
          </a:prstGeom>
          <a:noFill/>
          <a:ln>
            <a:noFill/>
          </a:ln>
        </p:spPr>
      </p:pic>
      <p:pic>
        <p:nvPicPr>
          <p:cNvPr id="16" name="Google Shape;16;p22" descr="A logo with a black background&#10;&#10;Description automatically generated"/>
          <p:cNvPicPr preferRelativeResize="0"/>
          <p:nvPr/>
        </p:nvPicPr>
        <p:blipFill rotWithShape="1">
          <a:blip r:embed="rId19">
            <a:alphaModFix/>
          </a:blip>
          <a:srcRect/>
          <a:stretch/>
        </p:blipFill>
        <p:spPr>
          <a:xfrm>
            <a:off x="421341" y="264178"/>
            <a:ext cx="833718" cy="8337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www.ted.com/talks/simone_stolzoff_how_to_reclaim_your_life_from_wor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ted.com/talks/simone_stolzoff_how_to_reclaim_your_life_from_work" TargetMode="External"/><Relationship Id="rId7" Type="http://schemas.openxmlformats.org/officeDocument/2006/relationships/hyperlink" Target="http://www.oecd.org/digital/digital-transformation-of-wor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microsoft.com/en-us/worklab/work-trend-index/hybrid-work" TargetMode="External"/><Relationship Id="rId5" Type="http://schemas.openxmlformats.org/officeDocument/2006/relationships/hyperlink" Target="http://www.thetimes.co.uk/article/bossware-computer-tracking-devices-harm-workers-wellbeing-says-report-m37krsd2r" TargetMode="External"/><Relationship Id="rId4" Type="http://schemas.openxmlformats.org/officeDocument/2006/relationships/hyperlink" Target="https://arxiv.org/abs/2404.13462"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JVbo_rzu8k0"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www.eurofound.europa.eu/en/publications/2021/right-disconnect-exploring-company-practices" TargetMode="External"/><Relationship Id="rId4" Type="http://schemas.openxmlformats.org/officeDocument/2006/relationships/hyperlink" Target="http://www.yarooms.com/blog/hybrid-work-life-balan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25.sv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learning.stayconnectedproject.eu/wp-content/uploads/2025/08/STAY-CONNECTED_WP3_M3_LP_2.1.-Activity-sheet-1.pd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https://elearning.stayconnectedproject.eu/wp-content/uploads/2025/08/STAY-CONNECTED_WP3_M3_LP_2.1.-Activity-sheet-1.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justworks.com/blog/proximity-bias" TargetMode="External"/><Relationship Id="rId5" Type="http://schemas.openxmlformats.org/officeDocument/2006/relationships/hyperlink" Target="https://edib.harvard.edu/files/dib/files/inclusive_meeting_guide_final_1.pdd" TargetMode="External"/><Relationship Id="rId4" Type="http://schemas.openxmlformats.org/officeDocument/2006/relationships/hyperlink" Target="https://ctu.ieee.org/blog/2023/01/03/what-is-digital-inclusion-the-global-effort-to-bring-everyone-onlin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25.sv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4.png"/><Relationship Id="rId7"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25.svg"/><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4.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25.svg"/><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hyperlink" Target="https://elearning.stayconnectedproject.eu/wp-content/uploads/2025/08/STAY-CONNECTED_WP3_M3_LP_2.2.-Activity-sheet-3.pdf"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hyperlink" Target="https://elearning.stayconnectedproject.eu/wp-content/uploads/2025/08/STAY-CONNECTED_WP3_M3_LP_2.2.-Activity-sheet-2.pdf"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doi.org/10.1108/ajems-07-2022-0306" TargetMode="External"/><Relationship Id="rId5" Type="http://schemas.openxmlformats.org/officeDocument/2006/relationships/hyperlink" Target="https://doi.org/10.54609/reaser.v25i1.286" TargetMode="External"/><Relationship Id="rId4" Type="http://schemas.openxmlformats.org/officeDocument/2006/relationships/hyperlink" Target="https://elearning.stayconnectedproject.eu/wp-content/uploads/2025/08/STAY-CONNECTED_WP3_M3_LP_2.2.-Activity-sheet-3.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4.png"/><Relationship Id="rId7" Type="http://schemas.openxmlformats.org/officeDocument/2006/relationships/diagramQuickStyle" Target="../diagrams/quickStyle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5.svg"/><Relationship Id="rId9" Type="http://schemas.microsoft.com/office/2007/relationships/diagramDrawing" Target="../diagrams/drawing3.xml"/></Relationships>
</file>

<file path=ppt/slides/_rels/slide41.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24.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25.svg"/><Relationship Id="rId9" Type="http://schemas.openxmlformats.org/officeDocument/2006/relationships/image" Target="../media/image57.png"/><Relationship Id="rId14" Type="http://schemas.openxmlformats.org/officeDocument/2006/relationships/image" Target="../media/image62.svg"/></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4.png"/><Relationship Id="rId7" Type="http://schemas.openxmlformats.org/officeDocument/2006/relationships/diagramQuickStyle" Target="../diagrams/quickStyle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5.svg"/><Relationship Id="rId9" Type="http://schemas.microsoft.com/office/2007/relationships/diagramDrawing" Target="../diagrams/drawing4.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cipd.org/globalassets/media/knowledge/knowledge-hub/guides/2024-pdfs/hybrid-working-taskforce-guide-feb2024.pdf"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24.png"/><Relationship Id="rId7"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25.svg"/><Relationship Id="rId9"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25.sv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24.png"/><Relationship Id="rId7"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1.svg"/><Relationship Id="rId4" Type="http://schemas.openxmlformats.org/officeDocument/2006/relationships/image" Target="../media/image25.svg"/><Relationship Id="rId9"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elearning.stayconnectedproject.eu/wp-content/uploads/2025/08/STAY-CONNECTED_WP3_M3_LP_4.1.-Activity-sheet-4.pdf"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hyperlink" Target="https://time.com/3116424/daimler-vacation-email-out-of-office/"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25.sv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25.sv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25.sv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https://elearning.stayconnectedproject.eu/wp-content/uploads/2025/08/STAY-CONNECTED_WP3_M3_LP_4.1.-Activity-sheet-5.pdf"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hyperlink" Target="http://www.ijimai.org/journal/sites/default/files/2022-11/ijimai7_7_10.pdf"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jp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jp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descr="A logo with a black background&#10;&#10;Description automatically generated"/>
          <p:cNvPicPr preferRelativeResize="0"/>
          <p:nvPr/>
        </p:nvPicPr>
        <p:blipFill rotWithShape="1">
          <a:blip r:embed="rId3">
            <a:alphaModFix/>
          </a:blip>
          <a:srcRect b="28042"/>
          <a:stretch/>
        </p:blipFill>
        <p:spPr>
          <a:xfrm>
            <a:off x="4040474" y="-191949"/>
            <a:ext cx="9549905" cy="6871819"/>
          </a:xfrm>
          <a:prstGeom prst="rect">
            <a:avLst/>
          </a:prstGeom>
          <a:noFill/>
          <a:ln>
            <a:noFill/>
          </a:ln>
        </p:spPr>
      </p:pic>
      <p:sp>
        <p:nvSpPr>
          <p:cNvPr id="107" name="Google Shape;107;p1"/>
          <p:cNvSpPr txBox="1"/>
          <p:nvPr/>
        </p:nvSpPr>
        <p:spPr>
          <a:xfrm>
            <a:off x="764041" y="1492781"/>
            <a:ext cx="4393175"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dirty="0">
                <a:solidFill>
                  <a:schemeClr val="dk1"/>
                </a:solidFill>
                <a:latin typeface="Arial"/>
                <a:ea typeface="Arial"/>
                <a:cs typeface="Arial"/>
                <a:sym typeface="Arial"/>
              </a:rPr>
              <a:t>Training package for employees trained to become mentors</a:t>
            </a:r>
            <a:endParaRPr sz="3200" b="1" i="0" u="none" strike="noStrike" cap="none" dirty="0">
              <a:solidFill>
                <a:schemeClr val="dk1"/>
              </a:solidFill>
              <a:latin typeface="Arial"/>
              <a:ea typeface="Arial"/>
              <a:cs typeface="Arial"/>
              <a:sym typeface="Arial"/>
            </a:endParaRPr>
          </a:p>
        </p:txBody>
      </p:sp>
      <p:sp>
        <p:nvSpPr>
          <p:cNvPr id="108" name="Google Shape;108;p1"/>
          <p:cNvSpPr txBox="1"/>
          <p:nvPr/>
        </p:nvSpPr>
        <p:spPr>
          <a:xfrm>
            <a:off x="1220724" y="3923123"/>
            <a:ext cx="4695444"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chemeClr val="dk1"/>
                </a:solidFill>
                <a:latin typeface="Arial"/>
                <a:ea typeface="Arial"/>
                <a:cs typeface="Arial"/>
                <a:sym typeface="Arial"/>
              </a:rPr>
              <a:t>Module 3</a:t>
            </a:r>
            <a:endParaRPr dirty="0"/>
          </a:p>
          <a:p>
            <a:pPr marL="0" marR="0" lvl="0" indent="0" algn="l" rtl="0">
              <a:spcBef>
                <a:spcPts val="0"/>
              </a:spcBef>
              <a:spcAft>
                <a:spcPts val="0"/>
              </a:spcAft>
              <a:buNone/>
            </a:pPr>
            <a:r>
              <a:rPr lang="en-US" sz="2000" i="0" dirty="0">
                <a:solidFill>
                  <a:schemeClr val="dk1"/>
                </a:solidFill>
                <a:latin typeface="Arial"/>
                <a:ea typeface="Arial"/>
                <a:cs typeface="Arial"/>
                <a:sym typeface="Arial"/>
              </a:rPr>
              <a:t>How to create an inclusive culture and support digital inclusion and wellbeing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2AEC9A2E-7784-3B4E-E91D-7E6A05464BDA}"/>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D5F763C1-53A8-90CA-1596-4C055D318A87}"/>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1: Digital wellbeing and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1.2. Definitions of digital inclusion, social connectedness, and wellbeing</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2" name="Tabela 1">
            <a:extLst>
              <a:ext uri="{FF2B5EF4-FFF2-40B4-BE49-F238E27FC236}">
                <a16:creationId xmlns:a16="http://schemas.microsoft.com/office/drawing/2014/main" id="{637C580B-B3AA-F479-2241-C9F79F99C649}"/>
              </a:ext>
            </a:extLst>
          </p:cNvPr>
          <p:cNvGraphicFramePr>
            <a:graphicFrameLocks noGrp="1"/>
          </p:cNvGraphicFramePr>
          <p:nvPr>
            <p:extLst>
              <p:ext uri="{D42A27DB-BD31-4B8C-83A1-F6EECF244321}">
                <p14:modId xmlns:p14="http://schemas.microsoft.com/office/powerpoint/2010/main" val="413776709"/>
              </p:ext>
            </p:extLst>
          </p:nvPr>
        </p:nvGraphicFramePr>
        <p:xfrm>
          <a:off x="2366295" y="1624237"/>
          <a:ext cx="8960465" cy="2575560"/>
        </p:xfrm>
        <a:graphic>
          <a:graphicData uri="http://schemas.openxmlformats.org/drawingml/2006/table">
            <a:tbl>
              <a:tblPr firstRow="1" bandRow="1">
                <a:tableStyleId>{FABFCF23-3B69-468F-B69F-88F6DE6A72F2}</a:tableStyleId>
              </a:tblPr>
              <a:tblGrid>
                <a:gridCol w="8960465">
                  <a:extLst>
                    <a:ext uri="{9D8B030D-6E8A-4147-A177-3AD203B41FA5}">
                      <a16:colId xmlns:a16="http://schemas.microsoft.com/office/drawing/2014/main" val="3273970300"/>
                    </a:ext>
                  </a:extLst>
                </a:gridCol>
              </a:tblGrid>
              <a:tr h="370840">
                <a:tc>
                  <a:txBody>
                    <a:bodyPr/>
                    <a:lstStyle/>
                    <a:p>
                      <a:r>
                        <a:rPr lang="pt-PT" sz="2500" b="1" dirty="0" err="1"/>
                        <a:t>Wellbeing</a:t>
                      </a:r>
                      <a:r>
                        <a:rPr lang="pt-PT" sz="2500" b="1" dirty="0"/>
                        <a:t> in </a:t>
                      </a:r>
                      <a:r>
                        <a:rPr lang="pt-PT" sz="2500" b="1" dirty="0" err="1"/>
                        <a:t>hybrid</a:t>
                      </a:r>
                      <a:r>
                        <a:rPr lang="pt-PT" sz="2500" b="1" dirty="0"/>
                        <a:t> </a:t>
                      </a:r>
                      <a:r>
                        <a:rPr lang="pt-PT" sz="2500" b="1" dirty="0" err="1"/>
                        <a:t>workplaces</a:t>
                      </a:r>
                      <a:endParaRPr lang="pt-PT" sz="2500" dirty="0"/>
                    </a:p>
                  </a:txBody>
                  <a:tcPr/>
                </a:tc>
                <a:extLst>
                  <a:ext uri="{0D108BD9-81ED-4DB2-BD59-A6C34878D82A}">
                    <a16:rowId xmlns:a16="http://schemas.microsoft.com/office/drawing/2014/main" val="6992971"/>
                  </a:ext>
                </a:extLst>
              </a:tr>
              <a:tr h="370840">
                <a:tc>
                  <a:txBody>
                    <a:bodyPr/>
                    <a:lstStyle/>
                    <a:p>
                      <a:r>
                        <a:rPr lang="en-US" sz="2000" dirty="0"/>
                        <a:t>Holistic balance of physical, mental, and emotional health in digital work settings</a:t>
                      </a:r>
                    </a:p>
                  </a:txBody>
                  <a:tcPr/>
                </a:tc>
                <a:extLst>
                  <a:ext uri="{0D108BD9-81ED-4DB2-BD59-A6C34878D82A}">
                    <a16:rowId xmlns:a16="http://schemas.microsoft.com/office/drawing/2014/main" val="1040052434"/>
                  </a:ext>
                </a:extLst>
              </a:tr>
              <a:tr h="370840">
                <a:tc>
                  <a:txBody>
                    <a:bodyPr/>
                    <a:lstStyle/>
                    <a:p>
                      <a:r>
                        <a:rPr lang="en-US" sz="2000" dirty="0">
                          <a:solidFill>
                            <a:schemeClr val="accent5"/>
                          </a:solidFill>
                        </a:rPr>
                        <a:t>Impact: r</a:t>
                      </a:r>
                      <a:r>
                        <a:rPr lang="en-US" sz="2000" dirty="0">
                          <a:solidFill>
                            <a:schemeClr val="tx1"/>
                          </a:solidFill>
                        </a:rPr>
                        <a:t>educes burnout, enhances job satisfaction, and improves team morale</a:t>
                      </a:r>
                      <a:endParaRPr lang="en-GB" sz="2000" dirty="0">
                        <a:solidFill>
                          <a:schemeClr val="tx1"/>
                        </a:solidFill>
                      </a:endParaRPr>
                    </a:p>
                  </a:txBody>
                  <a:tcPr/>
                </a:tc>
                <a:extLst>
                  <a:ext uri="{0D108BD9-81ED-4DB2-BD59-A6C34878D82A}">
                    <a16:rowId xmlns:a16="http://schemas.microsoft.com/office/drawing/2014/main" val="327149701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accent5"/>
                          </a:solidFill>
                        </a:rPr>
                        <a:t>Promoting wellbeing: </a:t>
                      </a:r>
                      <a:r>
                        <a:rPr lang="en-US" sz="2000" dirty="0"/>
                        <a:t>setting digital boundaries, providing access to wellness tools, and creating supportive policies</a:t>
                      </a:r>
                    </a:p>
                  </a:txBody>
                  <a:tcPr/>
                </a:tc>
                <a:extLst>
                  <a:ext uri="{0D108BD9-81ED-4DB2-BD59-A6C34878D82A}">
                    <a16:rowId xmlns:a16="http://schemas.microsoft.com/office/drawing/2014/main" val="966486898"/>
                  </a:ext>
                </a:extLst>
              </a:tr>
            </a:tbl>
          </a:graphicData>
        </a:graphic>
      </p:graphicFrame>
      <p:graphicFrame>
        <p:nvGraphicFramePr>
          <p:cNvPr id="7" name="Tabela 6">
            <a:extLst>
              <a:ext uri="{FF2B5EF4-FFF2-40B4-BE49-F238E27FC236}">
                <a16:creationId xmlns:a16="http://schemas.microsoft.com/office/drawing/2014/main" id="{600AD7AE-DFF4-C1A3-97AF-A8D1E2A34CA3}"/>
              </a:ext>
            </a:extLst>
          </p:cNvPr>
          <p:cNvGraphicFramePr>
            <a:graphicFrameLocks noGrp="1"/>
          </p:cNvGraphicFramePr>
          <p:nvPr>
            <p:extLst>
              <p:ext uri="{D42A27DB-BD31-4B8C-83A1-F6EECF244321}">
                <p14:modId xmlns:p14="http://schemas.microsoft.com/office/powerpoint/2010/main" val="829129467"/>
              </p:ext>
            </p:extLst>
          </p:nvPr>
        </p:nvGraphicFramePr>
        <p:xfrm>
          <a:off x="2366294" y="4333027"/>
          <a:ext cx="8960465" cy="1783080"/>
        </p:xfrm>
        <a:graphic>
          <a:graphicData uri="http://schemas.openxmlformats.org/drawingml/2006/table">
            <a:tbl>
              <a:tblPr firstRow="1" bandRow="1">
                <a:tableStyleId>{912C8C85-51F0-491E-9774-3900AFEF0FD7}</a:tableStyleId>
              </a:tblPr>
              <a:tblGrid>
                <a:gridCol w="8960465">
                  <a:extLst>
                    <a:ext uri="{9D8B030D-6E8A-4147-A177-3AD203B41FA5}">
                      <a16:colId xmlns:a16="http://schemas.microsoft.com/office/drawing/2014/main" val="3273970300"/>
                    </a:ext>
                  </a:extLst>
                </a:gridCol>
              </a:tblGrid>
              <a:tr h="370840">
                <a:tc>
                  <a:txBody>
                    <a:bodyPr/>
                    <a:lstStyle/>
                    <a:p>
                      <a:r>
                        <a:rPr lang="en-GB" sz="2500" dirty="0"/>
                        <a:t>Good practices</a:t>
                      </a:r>
                    </a:p>
                  </a:txBody>
                  <a:tcPr/>
                </a:tc>
                <a:extLst>
                  <a:ext uri="{0D108BD9-81ED-4DB2-BD59-A6C34878D82A}">
                    <a16:rowId xmlns:a16="http://schemas.microsoft.com/office/drawing/2014/main" val="6992971"/>
                  </a:ext>
                </a:extLst>
              </a:tr>
              <a:tr h="370840">
                <a:tc>
                  <a:txBody>
                    <a:bodyPr/>
                    <a:lstStyle/>
                    <a:p>
                      <a:pPr marL="342900" indent="-342900">
                        <a:buFont typeface="Wingdings" panose="05000000000000000000" pitchFamily="2" charset="2"/>
                        <a:buChar char="q"/>
                      </a:pPr>
                      <a:r>
                        <a:rPr lang="en-US" sz="2000" dirty="0"/>
                        <a:t>Establishing "no-meeting" days to reduce virtual fatigue</a:t>
                      </a:r>
                    </a:p>
                    <a:p>
                      <a:pPr marL="342900" indent="-342900">
                        <a:buFont typeface="Wingdings" panose="05000000000000000000" pitchFamily="2" charset="2"/>
                        <a:buChar char="q"/>
                      </a:pPr>
                      <a:r>
                        <a:rPr lang="en-US" sz="2000" dirty="0"/>
                        <a:t>Encouraging use of wellness apps like meditation tools or exercises trackers</a:t>
                      </a:r>
                    </a:p>
                    <a:p>
                      <a:pPr marL="342900" indent="-342900">
                        <a:buFont typeface="Wingdings" panose="05000000000000000000" pitchFamily="2" charset="2"/>
                        <a:buChar char="q"/>
                      </a:pPr>
                      <a:r>
                        <a:rPr lang="en-US" sz="2000" dirty="0"/>
                        <a:t>Offering mental health resources and flexible working hours.</a:t>
                      </a:r>
                      <a:endParaRPr lang="en-GB" sz="2000" dirty="0"/>
                    </a:p>
                  </a:txBody>
                  <a:tcPr/>
                </a:tc>
                <a:extLst>
                  <a:ext uri="{0D108BD9-81ED-4DB2-BD59-A6C34878D82A}">
                    <a16:rowId xmlns:a16="http://schemas.microsoft.com/office/drawing/2014/main" val="1040052434"/>
                  </a:ext>
                </a:extLst>
              </a:tr>
            </a:tbl>
          </a:graphicData>
        </a:graphic>
      </p:graphicFrame>
    </p:spTree>
    <p:extLst>
      <p:ext uri="{BB962C8B-B14F-4D97-AF65-F5344CB8AC3E}">
        <p14:creationId xmlns:p14="http://schemas.microsoft.com/office/powerpoint/2010/main" val="429439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D8B471E5-C4D2-97B1-0CB3-4580488F64FF}"/>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6CAA4B61-B8A5-BD2E-CC1F-C008C5C0AB7D}"/>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280F4218-A801-C3CA-76F9-D4AACDFBE780}"/>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1.2.:  How inclusion, connectedness, and wellbeing are interconnected?</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EDBD65E1-6CBF-46C7-A2D8-7C7E1ACACA16}"/>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82AEE8CB-C6C4-BB38-0FBB-AD902AC8EE66}"/>
              </a:ext>
            </a:extLst>
          </p:cNvPr>
          <p:cNvSpPr txBox="1"/>
          <p:nvPr/>
        </p:nvSpPr>
        <p:spPr>
          <a:xfrm>
            <a:off x="6543675" y="2724085"/>
            <a:ext cx="5400675" cy="336370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dirty="0">
                <a:solidFill>
                  <a:srgbClr val="636A6F"/>
                </a:solidFill>
                <a:latin typeface="Arial"/>
                <a:ea typeface="Arial"/>
                <a:cs typeface="Arial"/>
                <a:sym typeface="Arial"/>
              </a:rPr>
              <a:t>After the completion of this activity you will be able to:</a:t>
            </a:r>
            <a:endParaRPr dirty="0"/>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Relate the interconnected nature of digital inclusion, social connectedness, and employee wellbeing in hybrid work environments</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err="1">
                <a:solidFill>
                  <a:srgbClr val="636A6F"/>
                </a:solidFill>
                <a:latin typeface="Arial"/>
                <a:ea typeface="Arial"/>
                <a:cs typeface="Arial"/>
                <a:sym typeface="Arial"/>
              </a:rPr>
              <a:t>Recognise</a:t>
            </a:r>
            <a:r>
              <a:rPr lang="en-US" sz="1800" i="1" dirty="0">
                <a:solidFill>
                  <a:srgbClr val="636A6F"/>
                </a:solidFill>
                <a:latin typeface="Arial"/>
                <a:ea typeface="Arial"/>
                <a:cs typeface="Arial"/>
                <a:sym typeface="Arial"/>
              </a:rPr>
              <a:t> the key components of digital wellbeing and their impact on employee productivity and satisfaction</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Identify the challenges and opportunities for social inclusion in hybrid working models</a:t>
            </a:r>
            <a:endParaRPr lang="en-US" dirty="0"/>
          </a:p>
        </p:txBody>
      </p:sp>
      <p:sp>
        <p:nvSpPr>
          <p:cNvPr id="141" name="Google Shape;141;p8">
            <a:extLst>
              <a:ext uri="{FF2B5EF4-FFF2-40B4-BE49-F238E27FC236}">
                <a16:creationId xmlns:a16="http://schemas.microsoft.com/office/drawing/2014/main" id="{000F47C7-9D38-4F73-C8CF-9573268114B3}"/>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US" b="1" i="1" u="none" strike="noStrike" cap="none" dirty="0">
                <a:solidFill>
                  <a:srgbClr val="868E93"/>
                </a:solidFill>
                <a:latin typeface="Open Sans Light"/>
                <a:ea typeface="Open Sans Light"/>
                <a:cs typeface="Open Sans Light"/>
                <a:sym typeface="Open Sans Light"/>
              </a:rPr>
              <a:t>The aim of this activity is to explore the definitions and relationships between digital inclusion, social connectedness, and wellbeing, fostering a shared understanding among participants and encouraging them to reflect on their personal experiences and perspectives</a:t>
            </a:r>
          </a:p>
        </p:txBody>
      </p:sp>
      <p:pic>
        <p:nvPicPr>
          <p:cNvPr id="142" name="Google Shape;142;p8">
            <a:extLst>
              <a:ext uri="{FF2B5EF4-FFF2-40B4-BE49-F238E27FC236}">
                <a16:creationId xmlns:a16="http://schemas.microsoft.com/office/drawing/2014/main" id="{F8D7C25D-DD88-255C-76EC-4170D5B99D57}"/>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8ACC51D8-3938-D2B2-5E27-1BC1881FBE47}"/>
              </a:ext>
            </a:extLst>
          </p:cNvPr>
          <p:cNvSpPr txBox="1"/>
          <p:nvPr/>
        </p:nvSpPr>
        <p:spPr>
          <a:xfrm>
            <a:off x="7676129" y="1815823"/>
            <a:ext cx="3949814"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i="0" u="none" strike="noStrike" cap="none" dirty="0">
                <a:solidFill>
                  <a:srgbClr val="9868BD"/>
                </a:solidFill>
                <a:latin typeface="Arial"/>
                <a:ea typeface="Arial"/>
                <a:cs typeface="Arial"/>
                <a:sym typeface="Arial"/>
              </a:rPr>
              <a:t>Learning outcomes</a:t>
            </a:r>
            <a:endParaRPr sz="2400" b="1"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367004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635981BA-2AC7-7D95-27AC-6BB28CC87F79}"/>
            </a:ext>
          </a:extLst>
        </p:cNvPr>
        <p:cNvGrpSpPr/>
        <p:nvPr/>
      </p:nvGrpSpPr>
      <p:grpSpPr>
        <a:xfrm>
          <a:off x="0" y="0"/>
          <a:ext cx="0" cy="0"/>
          <a:chOff x="0" y="0"/>
          <a:chExt cx="0" cy="0"/>
        </a:xfrm>
      </p:grpSpPr>
      <p:sp>
        <p:nvSpPr>
          <p:cNvPr id="149" name="Google Shape;149;p9">
            <a:extLst>
              <a:ext uri="{FF2B5EF4-FFF2-40B4-BE49-F238E27FC236}">
                <a16:creationId xmlns:a16="http://schemas.microsoft.com/office/drawing/2014/main" id="{1757088B-990C-19FD-90D1-BAF344CB425B}"/>
              </a:ext>
            </a:extLst>
          </p:cNvPr>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1.2. How are inclusion, connectedness, and wellbeing interconnected?</a:t>
            </a:r>
            <a:endParaRPr lang="en-US" sz="3600" dirty="0">
              <a:solidFill>
                <a:schemeClr val="accent5"/>
              </a:solidFill>
            </a:endParaRPr>
          </a:p>
        </p:txBody>
      </p:sp>
      <p:sp>
        <p:nvSpPr>
          <p:cNvPr id="150" name="Google Shape;150;p9">
            <a:extLst>
              <a:ext uri="{FF2B5EF4-FFF2-40B4-BE49-F238E27FC236}">
                <a16:creationId xmlns:a16="http://schemas.microsoft.com/office/drawing/2014/main" id="{4F3E4F7F-0C44-0327-E57F-271EC3CE7176}"/>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9869BD"/>
              </a:buClr>
              <a:buSzPts val="1800"/>
              <a:buNone/>
            </a:pPr>
            <a:r>
              <a:rPr lang="en-GB" b="1" dirty="0">
                <a:solidFill>
                  <a:schemeClr val="accent6"/>
                </a:solidFill>
                <a:latin typeface="Arial"/>
                <a:ea typeface="Arial"/>
                <a:cs typeface="Arial"/>
                <a:sym typeface="Arial"/>
              </a:rPr>
              <a:t>STEP 1 - Watch and reflect</a:t>
            </a:r>
            <a:endParaRPr dirty="0">
              <a:solidFill>
                <a:schemeClr val="accent6"/>
              </a:solidFill>
            </a:endParaRPr>
          </a:p>
          <a:p>
            <a:pPr marL="228600" indent="-228600">
              <a:buClr>
                <a:srgbClr val="9869BD"/>
              </a:buClr>
            </a:pPr>
            <a:r>
              <a:rPr lang="en-US" i="0" u="none" strike="noStrike" cap="none" dirty="0">
                <a:solidFill>
                  <a:srgbClr val="868E93"/>
                </a:solidFill>
                <a:latin typeface="Arial"/>
                <a:ea typeface="Arial"/>
                <a:cs typeface="Arial"/>
                <a:sym typeface="Arial"/>
              </a:rPr>
              <a:t>Watch the video “How to reclaim your life from work”: </a:t>
            </a:r>
            <a:r>
              <a:rPr lang="en-US" u="sng" dirty="0">
                <a:solidFill>
                  <a:srgbClr val="0563C1"/>
                </a:solidFill>
                <a:latin typeface="Calibri" panose="020F0502020204030204" pitchFamily="34" charset="0"/>
                <a:ea typeface="Calibri" panose="020F0502020204030204" pitchFamily="34" charset="0"/>
                <a:hlinkClick r:id="rId3"/>
              </a:rPr>
              <a:t>www.ted.com/talks/simone_stolzoff_how_to_reclaim_your_life_from_work</a:t>
            </a:r>
            <a:r>
              <a:rPr lang="en-US" dirty="0">
                <a:latin typeface="Calibri" panose="020F0502020204030204" pitchFamily="34" charset="0"/>
                <a:ea typeface="Calibri" panose="020F0502020204030204" pitchFamily="34" charset="0"/>
              </a:rPr>
              <a:t> </a:t>
            </a:r>
            <a:r>
              <a:rPr lang="en-US" i="0" u="none" strike="noStrike" cap="none" dirty="0">
                <a:solidFill>
                  <a:srgbClr val="868E93"/>
                </a:solidFill>
                <a:latin typeface="Arial"/>
                <a:ea typeface="Arial"/>
                <a:cs typeface="Arial"/>
                <a:sym typeface="Arial"/>
              </a:rPr>
              <a:t> and reflect on the following:</a:t>
            </a:r>
          </a:p>
          <a:p>
            <a:pPr marL="457200" lvl="1" indent="0">
              <a:buClr>
                <a:srgbClr val="9869BD"/>
              </a:buClr>
              <a:buNone/>
            </a:pPr>
            <a:r>
              <a:rPr lang="en-US" sz="1800" dirty="0">
                <a:solidFill>
                  <a:srgbClr val="868E93"/>
                </a:solidFill>
                <a:latin typeface="Arial"/>
                <a:cs typeface="Arial"/>
                <a:sym typeface="Arial"/>
              </a:rPr>
              <a:t>“What does digital inclusion mean to you?”</a:t>
            </a:r>
          </a:p>
          <a:p>
            <a:pPr marL="457200" lvl="1" indent="0">
              <a:buClr>
                <a:srgbClr val="9869BD"/>
              </a:buClr>
              <a:buNone/>
            </a:pPr>
            <a:r>
              <a:rPr lang="en-US" sz="1800" dirty="0">
                <a:solidFill>
                  <a:srgbClr val="868E93"/>
                </a:solidFill>
                <a:latin typeface="Arial"/>
                <a:cs typeface="Arial"/>
                <a:sym typeface="Arial"/>
              </a:rPr>
              <a:t>“How does the video connect to your understanding of social connectedness and wellbeing?”</a:t>
            </a:r>
          </a:p>
          <a:p>
            <a:pPr marL="228600" indent="-228600">
              <a:buClr>
                <a:srgbClr val="9869BD"/>
              </a:buClr>
            </a:pPr>
            <a:r>
              <a:rPr lang="en-US" dirty="0">
                <a:solidFill>
                  <a:srgbClr val="868E93"/>
                </a:solidFill>
                <a:latin typeface="Arial"/>
                <a:cs typeface="Arial"/>
              </a:rPr>
              <a:t>Take notes on any ideas or examples that resonate with you</a:t>
            </a:r>
            <a:endParaRPr lang="en-US" dirty="0">
              <a:solidFill>
                <a:srgbClr val="12501B"/>
              </a:solidFill>
              <a:latin typeface="Arial"/>
              <a:ea typeface="Arial"/>
              <a:cs typeface="Arial"/>
              <a:sym typeface="Arial"/>
            </a:endParaRPr>
          </a:p>
          <a:p>
            <a:pPr marL="0" lvl="0" indent="0" algn="l" rtl="0">
              <a:lnSpc>
                <a:spcPct val="90000"/>
              </a:lnSpc>
              <a:spcBef>
                <a:spcPts val="1000"/>
              </a:spcBef>
              <a:spcAft>
                <a:spcPts val="0"/>
              </a:spcAft>
              <a:buClr>
                <a:srgbClr val="9869BD"/>
              </a:buClr>
              <a:buSzPts val="1800"/>
              <a:buNone/>
            </a:pPr>
            <a:r>
              <a:rPr lang="en-GB" b="1" dirty="0">
                <a:solidFill>
                  <a:schemeClr val="accent6"/>
                </a:solidFill>
                <a:latin typeface="Arial"/>
                <a:ea typeface="Arial"/>
                <a:cs typeface="Arial"/>
                <a:sym typeface="Arial"/>
              </a:rPr>
              <a:t>STEP 2 - Pair Reflection and exchange</a:t>
            </a:r>
          </a:p>
          <a:p>
            <a:pPr marL="285750" lvl="0" indent="-285750" algn="l" rtl="0">
              <a:lnSpc>
                <a:spcPct val="90000"/>
              </a:lnSpc>
              <a:spcBef>
                <a:spcPts val="1000"/>
              </a:spcBef>
              <a:spcAft>
                <a:spcPts val="0"/>
              </a:spcAft>
              <a:buClr>
                <a:srgbClr val="9869BD"/>
              </a:buClr>
              <a:buSzPts val="1800"/>
              <a:buFont typeface="Arial" panose="020B0604020202020204" pitchFamily="34" charset="0"/>
              <a:buChar char="•"/>
            </a:pPr>
            <a:r>
              <a:rPr lang="en-US" i="0" u="none" strike="noStrike" cap="none" dirty="0">
                <a:solidFill>
                  <a:srgbClr val="868E93"/>
                </a:solidFill>
                <a:latin typeface="Arial"/>
                <a:ea typeface="Arial"/>
                <a:cs typeface="Arial"/>
                <a:sym typeface="Arial"/>
              </a:rPr>
              <a:t>Partner with one other participant for a one-on-one exchange</a:t>
            </a:r>
          </a:p>
          <a:p>
            <a:pPr marL="285750" lvl="0" indent="-285750" algn="l" rtl="0">
              <a:lnSpc>
                <a:spcPct val="90000"/>
              </a:lnSpc>
              <a:spcBef>
                <a:spcPts val="1000"/>
              </a:spcBef>
              <a:spcAft>
                <a:spcPts val="0"/>
              </a:spcAft>
              <a:buClr>
                <a:srgbClr val="9869BD"/>
              </a:buClr>
              <a:buSzPts val="1800"/>
              <a:buFont typeface="Arial" panose="020B0604020202020204" pitchFamily="34" charset="0"/>
              <a:buChar char="•"/>
            </a:pPr>
            <a:r>
              <a:rPr lang="en-US" i="0" u="none" strike="noStrike" cap="none" dirty="0">
                <a:solidFill>
                  <a:srgbClr val="868E93"/>
                </a:solidFill>
                <a:latin typeface="Arial"/>
                <a:ea typeface="Arial"/>
                <a:cs typeface="Arial"/>
                <a:sym typeface="Arial"/>
              </a:rPr>
              <a:t>Share your personal reflections and takeaways from the video with your partner</a:t>
            </a:r>
          </a:p>
          <a:p>
            <a:pPr marL="285750" lvl="0" indent="-285750" algn="l" rtl="0">
              <a:lnSpc>
                <a:spcPct val="90000"/>
              </a:lnSpc>
              <a:spcBef>
                <a:spcPts val="1000"/>
              </a:spcBef>
              <a:spcAft>
                <a:spcPts val="0"/>
              </a:spcAft>
              <a:buClr>
                <a:srgbClr val="9869BD"/>
              </a:buClr>
              <a:buSzPts val="1800"/>
              <a:buFont typeface="Arial" panose="020B0604020202020204" pitchFamily="34" charset="0"/>
              <a:buChar char="•"/>
            </a:pPr>
            <a:r>
              <a:rPr lang="en-US" i="0" u="none" strike="noStrike" cap="none" dirty="0">
                <a:solidFill>
                  <a:srgbClr val="868E93"/>
                </a:solidFill>
                <a:latin typeface="Arial"/>
                <a:ea typeface="Arial"/>
                <a:cs typeface="Arial"/>
                <a:sym typeface="Arial"/>
              </a:rPr>
              <a:t>Ask your partner questions like: “What stood out to you in the video?”; “How do you see digital inclusion connecting with wellbeing in your context?”</a:t>
            </a:r>
          </a:p>
          <a:p>
            <a:pPr marL="285750" lvl="0" indent="-285750" algn="l" rtl="0">
              <a:lnSpc>
                <a:spcPct val="90000"/>
              </a:lnSpc>
              <a:spcBef>
                <a:spcPts val="1000"/>
              </a:spcBef>
              <a:spcAft>
                <a:spcPts val="0"/>
              </a:spcAft>
              <a:buClr>
                <a:srgbClr val="9869BD"/>
              </a:buClr>
              <a:buSzPts val="1800"/>
              <a:buFont typeface="Arial" panose="020B0604020202020204" pitchFamily="34" charset="0"/>
              <a:buChar char="•"/>
            </a:pPr>
            <a:r>
              <a:rPr lang="en-US" i="0" u="none" strike="noStrike" cap="none" dirty="0">
                <a:solidFill>
                  <a:srgbClr val="868E93"/>
                </a:solidFill>
                <a:latin typeface="Arial"/>
                <a:ea typeface="Arial"/>
                <a:cs typeface="Arial"/>
                <a:sym typeface="Arial"/>
              </a:rPr>
              <a:t>Reflect together on how your thoughts align or differ and explore why.</a:t>
            </a: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a:extLst>
              <a:ext uri="{FF2B5EF4-FFF2-40B4-BE49-F238E27FC236}">
                <a16:creationId xmlns:a16="http://schemas.microsoft.com/office/drawing/2014/main" id="{D5889309-B36D-7516-E75F-43E53623225F}"/>
              </a:ext>
            </a:extLst>
          </p:cNvPr>
          <p:cNvPicPr preferRelativeResize="0">
            <a:picLocks noGrp="1"/>
          </p:cNvPicPr>
          <p:nvPr>
            <p:ph type="body" idx="2"/>
          </p:nvPr>
        </p:nvPicPr>
        <p:blipFill rotWithShape="1">
          <a:blip r:embed="rId4">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7A166E36-547B-DCCC-6EB8-8A25DC32F95F}"/>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00h:25m</a:t>
            </a:r>
            <a:endParaRPr sz="1600" b="1"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990290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560F3227-2EF2-C3DA-16FD-C3DC1C291FBE}"/>
            </a:ext>
          </a:extLst>
        </p:cNvPr>
        <p:cNvGrpSpPr/>
        <p:nvPr/>
      </p:nvGrpSpPr>
      <p:grpSpPr>
        <a:xfrm>
          <a:off x="0" y="0"/>
          <a:ext cx="0" cy="0"/>
          <a:chOff x="0" y="0"/>
          <a:chExt cx="0" cy="0"/>
        </a:xfrm>
      </p:grpSpPr>
      <p:sp>
        <p:nvSpPr>
          <p:cNvPr id="149" name="Google Shape;149;p9">
            <a:extLst>
              <a:ext uri="{FF2B5EF4-FFF2-40B4-BE49-F238E27FC236}">
                <a16:creationId xmlns:a16="http://schemas.microsoft.com/office/drawing/2014/main" id="{049EA071-B15E-868B-7ADA-BBC05A6F86E6}"/>
              </a:ext>
            </a:extLst>
          </p:cNvPr>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1.2. How are inclusion, connectedness, and wellbeing interconnected?</a:t>
            </a:r>
            <a:endParaRPr lang="en-US" sz="3600" dirty="0">
              <a:solidFill>
                <a:schemeClr val="accent5"/>
              </a:solidFill>
            </a:endParaRPr>
          </a:p>
        </p:txBody>
      </p:sp>
      <p:sp>
        <p:nvSpPr>
          <p:cNvPr id="150" name="Google Shape;150;p9">
            <a:extLst>
              <a:ext uri="{FF2B5EF4-FFF2-40B4-BE49-F238E27FC236}">
                <a16:creationId xmlns:a16="http://schemas.microsoft.com/office/drawing/2014/main" id="{261CACC8-047D-5021-D8F2-C62A62E538E2}"/>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en-GB" b="1" dirty="0">
                <a:solidFill>
                  <a:schemeClr val="accent6"/>
                </a:solidFill>
                <a:latin typeface="Arial"/>
                <a:ea typeface="Arial"/>
                <a:cs typeface="Arial"/>
                <a:sym typeface="Arial"/>
              </a:rPr>
              <a:t>STEP 3 – Participate in the group discussion</a:t>
            </a:r>
            <a:endParaRPr dirty="0">
              <a:solidFill>
                <a:schemeClr val="accent6"/>
              </a:solidFill>
            </a:endParaRPr>
          </a:p>
          <a:p>
            <a:pPr marL="228600" lvl="0" indent="-228600" algn="l"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Engage in the whole-group discussion to identify common themes and patterns. Consider how the ideas shared connect to the activity's purpose and your own context.</a:t>
            </a: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a:extLst>
              <a:ext uri="{FF2B5EF4-FFF2-40B4-BE49-F238E27FC236}">
                <a16:creationId xmlns:a16="http://schemas.microsoft.com/office/drawing/2014/main" id="{7C5F92C7-A803-DC3F-9273-4D84CF884290}"/>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5CC456CE-4007-5A4B-8853-6287762D0C41}"/>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00h:25m</a:t>
            </a:r>
            <a:endParaRPr sz="1600" b="1"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16214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g30fd5a3148a_2_39"/>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b="1" dirty="0" err="1">
                <a:solidFill>
                  <a:schemeClr val="accent6"/>
                </a:solidFill>
                <a:latin typeface="Arial"/>
                <a:ea typeface="Arial"/>
                <a:cs typeface="Arial"/>
                <a:sym typeface="Arial"/>
              </a:rPr>
              <a:t>Resources</a:t>
            </a:r>
            <a:endParaRPr dirty="0">
              <a:solidFill>
                <a:schemeClr val="accent6"/>
              </a:solidFill>
            </a:endParaRPr>
          </a:p>
          <a:p>
            <a:pPr marL="228600" lvl="0" indent="-228600" rtl="0">
              <a:lnSpc>
                <a:spcPct val="90000"/>
              </a:lnSpc>
              <a:spcBef>
                <a:spcPts val="1000"/>
              </a:spcBef>
              <a:spcAft>
                <a:spcPts val="0"/>
              </a:spcAft>
              <a:buClr>
                <a:srgbClr val="9869BD"/>
              </a:buClr>
              <a:buSzPts val="1800"/>
              <a:buChar char="•"/>
            </a:pPr>
            <a:r>
              <a:rPr lang="pt-PT" i="0" u="none" strike="noStrike" cap="none" dirty="0">
                <a:solidFill>
                  <a:srgbClr val="868E93"/>
                </a:solidFill>
                <a:latin typeface="Arial"/>
                <a:ea typeface="Arial"/>
                <a:cs typeface="Arial"/>
                <a:sym typeface="Arial"/>
              </a:rPr>
              <a:t>Vídeo: </a:t>
            </a:r>
            <a:r>
              <a:rPr lang="en-US" i="0" u="none" strike="noStrike" cap="none" dirty="0">
                <a:solidFill>
                  <a:srgbClr val="868E93"/>
                </a:solidFill>
                <a:latin typeface="Arial"/>
                <a:ea typeface="Arial"/>
                <a:cs typeface="Arial"/>
                <a:sym typeface="Arial"/>
              </a:rPr>
              <a:t>How to reclaim your life from work: </a:t>
            </a:r>
            <a:r>
              <a:rPr lang="en-US" sz="1800" u="sng" dirty="0">
                <a:solidFill>
                  <a:srgbClr val="0563C1"/>
                </a:solidFill>
                <a:effectLst/>
                <a:latin typeface="Calibri" panose="020F0502020204030204" pitchFamily="34" charset="0"/>
                <a:ea typeface="Calibri" panose="020F0502020204030204" pitchFamily="34" charset="0"/>
                <a:hlinkClick r:id="rId3"/>
              </a:rPr>
              <a:t>www.ted.com/talks/simone_stolzoff_how_to_reclaim_your_life_from_work</a:t>
            </a:r>
            <a:r>
              <a:rPr lang="en-US" sz="1800" dirty="0">
                <a:effectLst/>
                <a:latin typeface="Calibri" panose="020F0502020204030204" pitchFamily="34" charset="0"/>
                <a:ea typeface="Calibri" panose="020F0502020204030204" pitchFamily="34" charset="0"/>
              </a:rPr>
              <a:t> </a:t>
            </a:r>
          </a:p>
          <a:p>
            <a:pPr marL="228600" lvl="0" indent="-228600" rtl="0">
              <a:lnSpc>
                <a:spcPct val="90000"/>
              </a:lnSpc>
              <a:spcBef>
                <a:spcPts val="1000"/>
              </a:spcBef>
              <a:spcAft>
                <a:spcPts val="0"/>
              </a:spcAft>
              <a:buClr>
                <a:srgbClr val="9869BD"/>
              </a:buClr>
              <a:buSzPts val="1800"/>
              <a:buChar char="•"/>
            </a:pPr>
            <a:endParaRPr dirty="0">
              <a:solidFill>
                <a:srgbClr val="868E93"/>
              </a:solidFill>
              <a:latin typeface="Arial"/>
              <a:ea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pt-PT" i="0" u="none" strike="noStrike" cap="none" dirty="0">
                <a:solidFill>
                  <a:srgbClr val="868E93"/>
                </a:solidFill>
                <a:latin typeface="Arial"/>
                <a:ea typeface="Arial"/>
                <a:cs typeface="Arial"/>
                <a:sym typeface="Arial"/>
              </a:rPr>
              <a:t>Digital </a:t>
            </a:r>
            <a:r>
              <a:rPr lang="pt-PT" i="0" u="none" strike="noStrike" cap="none" dirty="0" err="1">
                <a:solidFill>
                  <a:srgbClr val="868E93"/>
                </a:solidFill>
                <a:latin typeface="Arial"/>
                <a:ea typeface="Arial"/>
                <a:cs typeface="Arial"/>
                <a:sym typeface="Arial"/>
              </a:rPr>
              <a:t>tools</a:t>
            </a:r>
            <a:r>
              <a:rPr lang="pt-PT" i="0" u="none" strike="noStrike" cap="none" dirty="0">
                <a:solidFill>
                  <a:srgbClr val="868E93"/>
                </a:solidFill>
                <a:latin typeface="Arial"/>
                <a:ea typeface="Arial"/>
                <a:cs typeface="Arial"/>
                <a:sym typeface="Arial"/>
              </a:rPr>
              <a:t> for </a:t>
            </a:r>
            <a:r>
              <a:rPr lang="pt-PT" i="0" u="none" strike="noStrike" cap="none" dirty="0" err="1">
                <a:solidFill>
                  <a:srgbClr val="868E93"/>
                </a:solidFill>
                <a:latin typeface="Arial"/>
                <a:ea typeface="Arial"/>
                <a:cs typeface="Arial"/>
                <a:sym typeface="Arial"/>
              </a:rPr>
              <a:t>wellbeing</a:t>
            </a:r>
            <a:r>
              <a:rPr lang="pt-PT" i="0" u="none" strike="noStrike" cap="none" dirty="0">
                <a:solidFill>
                  <a:srgbClr val="868E93"/>
                </a:solidFill>
                <a:latin typeface="Arial"/>
                <a:ea typeface="Arial"/>
                <a:cs typeface="Arial"/>
                <a:sym typeface="Arial"/>
              </a:rPr>
              <a:t> </a:t>
            </a:r>
            <a:r>
              <a:rPr lang="pt-PT" i="0" u="none" strike="noStrike" cap="none" dirty="0" err="1">
                <a:solidFill>
                  <a:srgbClr val="868E93"/>
                </a:solidFill>
                <a:latin typeface="Arial"/>
                <a:ea typeface="Arial"/>
                <a:cs typeface="Arial"/>
                <a:sym typeface="Arial"/>
              </a:rPr>
              <a:t>practice</a:t>
            </a:r>
            <a:r>
              <a:rPr lang="pt-PT" i="0" u="none" strike="noStrike" cap="none" dirty="0">
                <a:solidFill>
                  <a:srgbClr val="868E93"/>
                </a:solidFill>
                <a:latin typeface="Arial"/>
                <a:ea typeface="Arial"/>
                <a:cs typeface="Arial"/>
                <a:sym typeface="Arial"/>
              </a:rPr>
              <a:t>:</a:t>
            </a:r>
          </a:p>
          <a:p>
            <a:pPr marL="457200" lvl="1" indent="0">
              <a:spcBef>
                <a:spcPts val="1000"/>
              </a:spcBef>
              <a:buClr>
                <a:srgbClr val="9869BD"/>
              </a:buClr>
              <a:buSzPts val="1800"/>
              <a:buNone/>
            </a:pPr>
            <a:r>
              <a:rPr lang="pt-PT" i="0" u="none" strike="noStrike" cap="none" dirty="0" err="1">
                <a:solidFill>
                  <a:srgbClr val="868E93"/>
                </a:solidFill>
                <a:latin typeface="Arial"/>
                <a:ea typeface="Arial"/>
                <a:cs typeface="Arial"/>
                <a:sym typeface="Arial"/>
              </a:rPr>
              <a:t>Noisli</a:t>
            </a:r>
            <a:r>
              <a:rPr lang="pt-PT" i="0" u="none" strike="noStrike" cap="none" dirty="0">
                <a:solidFill>
                  <a:srgbClr val="868E93"/>
                </a:solidFill>
                <a:latin typeface="Arial"/>
                <a:ea typeface="Arial"/>
                <a:cs typeface="Arial"/>
                <a:sym typeface="Arial"/>
              </a:rPr>
              <a:t>: www.noisli.com </a:t>
            </a:r>
          </a:p>
          <a:p>
            <a:pPr marL="457200" lvl="1" indent="0">
              <a:spcBef>
                <a:spcPts val="1000"/>
              </a:spcBef>
              <a:buClr>
                <a:srgbClr val="9869BD"/>
              </a:buClr>
              <a:buSzPts val="1800"/>
              <a:buNone/>
            </a:pPr>
            <a:r>
              <a:rPr lang="pt-PT" i="0" u="none" strike="noStrike" cap="none" dirty="0" err="1">
                <a:solidFill>
                  <a:srgbClr val="868E93"/>
                </a:solidFill>
                <a:latin typeface="Arial"/>
                <a:ea typeface="Arial"/>
                <a:cs typeface="Arial"/>
                <a:sym typeface="Arial"/>
              </a:rPr>
              <a:t>BreakTimer</a:t>
            </a:r>
            <a:r>
              <a:rPr lang="pt-PT" i="0" u="none" strike="noStrike" cap="none" dirty="0">
                <a:solidFill>
                  <a:srgbClr val="868E93"/>
                </a:solidFill>
                <a:latin typeface="Arial"/>
                <a:ea typeface="Arial"/>
                <a:cs typeface="Arial"/>
                <a:sym typeface="Arial"/>
              </a:rPr>
              <a:t>: www.breaktimer.app </a:t>
            </a:r>
          </a:p>
          <a:p>
            <a:pPr marL="228600" lvl="0" indent="-228600" algn="l" rtl="0">
              <a:lnSpc>
                <a:spcPct val="90000"/>
              </a:lnSpc>
              <a:spcBef>
                <a:spcPts val="1000"/>
              </a:spcBef>
              <a:spcAft>
                <a:spcPts val="0"/>
              </a:spcAft>
              <a:buClr>
                <a:srgbClr val="9869BD"/>
              </a:buClr>
              <a:buSzPts val="1800"/>
              <a:buChar char="•"/>
            </a:pPr>
            <a:endParaRPr lang="pt-PT" i="0" u="none" strike="noStrike" cap="none"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endParaRPr dirty="0"/>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
        <p:nvSpPr>
          <p:cNvPr id="205" name="Google Shape;205;g30fd5a3148a_2_39"/>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12501B"/>
              </a:buClr>
              <a:buSzPts val="1800"/>
              <a:buNone/>
            </a:pPr>
            <a:r>
              <a:rPr lang="en-GB" b="1" dirty="0">
                <a:solidFill>
                  <a:schemeClr val="accent6"/>
                </a:solidFill>
                <a:latin typeface="Arial"/>
                <a:ea typeface="Arial"/>
                <a:cs typeface="Arial"/>
                <a:sym typeface="Arial"/>
              </a:rPr>
              <a:t>Learn more! </a:t>
            </a:r>
            <a:endParaRPr dirty="0">
              <a:solidFill>
                <a:schemeClr val="accent6"/>
              </a:solidFill>
            </a:endParaRP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Santos, R. S., </a:t>
            </a:r>
            <a:r>
              <a:rPr lang="en-US" i="0" u="none" strike="noStrike" cap="none" dirty="0" err="1">
                <a:solidFill>
                  <a:srgbClr val="868E93"/>
                </a:solidFill>
                <a:latin typeface="Arial"/>
                <a:ea typeface="Arial"/>
                <a:cs typeface="Arial"/>
                <a:sym typeface="Arial"/>
              </a:rPr>
              <a:t>Magalhães</a:t>
            </a:r>
            <a:r>
              <a:rPr lang="en-US" i="0" u="none" strike="noStrike" cap="none" dirty="0">
                <a:solidFill>
                  <a:srgbClr val="868E93"/>
                </a:solidFill>
                <a:latin typeface="Arial"/>
                <a:ea typeface="Arial"/>
                <a:cs typeface="Arial"/>
                <a:sym typeface="Arial"/>
              </a:rPr>
              <a:t>, C., Santos, R., &amp; Correia-Neto, J. (2024).Exploring Hybrid Work Realities: A Case Study with Software Professionals from Underrepresented Groups </a:t>
            </a:r>
            <a:r>
              <a:rPr lang="en-US" i="0" u="none" strike="noStrike" cap="none" dirty="0">
                <a:solidFill>
                  <a:srgbClr val="868E93"/>
                </a:solidFill>
                <a:latin typeface="Arial"/>
                <a:ea typeface="Arial"/>
                <a:cs typeface="Arial"/>
                <a:sym typeface="Arial"/>
                <a:hlinkClick r:id="rId4"/>
              </a:rPr>
              <a:t>https://arxiv.org/abs/2404.13462</a:t>
            </a:r>
            <a:r>
              <a:rPr lang="en-US" i="0" u="none" strike="noStrike" cap="none" dirty="0">
                <a:solidFill>
                  <a:srgbClr val="868E93"/>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Institute for the Future of Work. (2024).‘Bossware’ Computer Tracking Devices Harm Workers’ Wellbeing, Says Report. Published in The Times </a:t>
            </a:r>
            <a:r>
              <a:rPr lang="en-US" i="0" u="none" strike="noStrike" cap="none" dirty="0">
                <a:solidFill>
                  <a:srgbClr val="868E93"/>
                </a:solidFill>
                <a:latin typeface="Arial"/>
                <a:ea typeface="Arial"/>
                <a:cs typeface="Arial"/>
                <a:sym typeface="Arial"/>
                <a:hlinkClick r:id="rId5"/>
              </a:rPr>
              <a:t>www.thetimes.co.uk/article/bossware-computer-tracking-devices-harm-workers-wellbeing-says-report-m37krsd2r</a:t>
            </a:r>
            <a:r>
              <a:rPr lang="en-US" i="0" u="none" strike="noStrike" cap="none" dirty="0">
                <a:solidFill>
                  <a:srgbClr val="868E93"/>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Microsoft Work Trend Index. (2023).The Next Great Disruption Is Hybrid Work: Are We Ready? </a:t>
            </a:r>
            <a:r>
              <a:rPr lang="en-US" i="0" u="none" strike="noStrike" cap="none" dirty="0">
                <a:solidFill>
                  <a:srgbClr val="868E93"/>
                </a:solidFill>
                <a:latin typeface="Arial"/>
                <a:ea typeface="Arial"/>
                <a:cs typeface="Arial"/>
                <a:sym typeface="Arial"/>
                <a:hlinkClick r:id="rId6"/>
              </a:rPr>
              <a:t>www.microsoft.com/en-us/worklab/work-trend-index/hybrid-work</a:t>
            </a:r>
            <a:r>
              <a:rPr lang="en-US" i="0" u="none" strike="noStrike" cap="none" dirty="0">
                <a:solidFill>
                  <a:srgbClr val="868E93"/>
                </a:solidFill>
                <a:latin typeface="Arial"/>
                <a:ea typeface="Arial"/>
                <a:cs typeface="Arial"/>
                <a:sym typeface="Arial"/>
              </a:rPr>
              <a:t>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OECD. (2023).The Digital Transformation of Work: Opportunities and Challenges for Inclusion </a:t>
            </a:r>
            <a:r>
              <a:rPr lang="en-US" i="0" u="none" strike="noStrike" cap="none" dirty="0">
                <a:solidFill>
                  <a:srgbClr val="868E93"/>
                </a:solidFill>
                <a:latin typeface="Arial"/>
                <a:ea typeface="Arial"/>
                <a:cs typeface="Arial"/>
                <a:sym typeface="Arial"/>
                <a:hlinkClick r:id="rId7"/>
              </a:rPr>
              <a:t>www.oecd.org/digital/digital-transformation-of-work/</a:t>
            </a:r>
            <a:r>
              <a:rPr lang="en-US" i="0" u="none" strike="noStrike" cap="none" dirty="0">
                <a:solidFill>
                  <a:srgbClr val="868E93"/>
                </a:solidFill>
                <a:latin typeface="Arial"/>
                <a:ea typeface="Arial"/>
                <a:cs typeface="Arial"/>
                <a:sym typeface="Arial"/>
              </a:rPr>
              <a:t> </a:t>
            </a:r>
            <a:endParaRPr dirty="0"/>
          </a:p>
        </p:txBody>
      </p:sp>
      <p:sp>
        <p:nvSpPr>
          <p:cNvPr id="4" name="Google Shape;149;p9">
            <a:extLst>
              <a:ext uri="{FF2B5EF4-FFF2-40B4-BE49-F238E27FC236}">
                <a16:creationId xmlns:a16="http://schemas.microsoft.com/office/drawing/2014/main" id="{2D5D96CC-D667-0AFD-DC98-8628E8C9C722}"/>
              </a:ext>
            </a:extLst>
          </p:cNvPr>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1.2. How are inclusion, connectedness, and wellbeing interconnected?</a:t>
            </a:r>
            <a:endParaRPr lang="en-US" sz="3600" dirty="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EFAE6745-62E7-AE9C-58D4-69CA962209E5}"/>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2BBD5C6E-5920-EC95-D059-D388B6C16D48}"/>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1: Digital wellbeing and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1.</a:t>
            </a:r>
            <a:r>
              <a:rPr lang="en-US" sz="2600" dirty="0">
                <a:solidFill>
                  <a:srgbClr val="636A6F"/>
                </a:solidFill>
              </a:rPr>
              <a:t>3</a:t>
            </a:r>
            <a:r>
              <a:rPr lang="en-US" sz="2600" dirty="0">
                <a:solidFill>
                  <a:srgbClr val="636A6F"/>
                </a:solidFill>
                <a:latin typeface="Arial"/>
                <a:ea typeface="Arial"/>
                <a:cs typeface="Arial"/>
                <a:sym typeface="Arial"/>
              </a:rPr>
              <a:t>. Importance of digital wellbeing in hybrid workplace</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3" name="Tabela 2">
            <a:extLst>
              <a:ext uri="{FF2B5EF4-FFF2-40B4-BE49-F238E27FC236}">
                <a16:creationId xmlns:a16="http://schemas.microsoft.com/office/drawing/2014/main" id="{5C1B9EAD-9466-0A32-237A-29DA7E45DA50}"/>
              </a:ext>
            </a:extLst>
          </p:cNvPr>
          <p:cNvGraphicFramePr>
            <a:graphicFrameLocks noGrp="1"/>
          </p:cNvGraphicFramePr>
          <p:nvPr>
            <p:extLst>
              <p:ext uri="{D42A27DB-BD31-4B8C-83A1-F6EECF244321}">
                <p14:modId xmlns:p14="http://schemas.microsoft.com/office/powerpoint/2010/main" val="4263621681"/>
              </p:ext>
            </p:extLst>
          </p:nvPr>
        </p:nvGraphicFramePr>
        <p:xfrm>
          <a:off x="2326967" y="1515315"/>
          <a:ext cx="8127999" cy="391160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4045420138"/>
                    </a:ext>
                  </a:extLst>
                </a:gridCol>
                <a:gridCol w="2709333">
                  <a:extLst>
                    <a:ext uri="{9D8B030D-6E8A-4147-A177-3AD203B41FA5}">
                      <a16:colId xmlns:a16="http://schemas.microsoft.com/office/drawing/2014/main" val="863646498"/>
                    </a:ext>
                  </a:extLst>
                </a:gridCol>
                <a:gridCol w="2709333">
                  <a:extLst>
                    <a:ext uri="{9D8B030D-6E8A-4147-A177-3AD203B41FA5}">
                      <a16:colId xmlns:a16="http://schemas.microsoft.com/office/drawing/2014/main" val="2647124240"/>
                    </a:ext>
                  </a:extLst>
                </a:gridCol>
              </a:tblGrid>
              <a:tr h="370840">
                <a:tc gridSpan="3">
                  <a:txBody>
                    <a:bodyPr/>
                    <a:lstStyle/>
                    <a:p>
                      <a:pPr algn="ctr"/>
                      <a:r>
                        <a:rPr lang="en-GB" dirty="0"/>
                        <a:t>Digital wellbeing</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66870711"/>
                  </a:ext>
                </a:extLst>
              </a:tr>
              <a:tr h="370840">
                <a:tc>
                  <a:txBody>
                    <a:bodyPr/>
                    <a:lstStyle/>
                    <a:p>
                      <a:pPr algn="ctr"/>
                      <a:r>
                        <a:rPr lang="en-GB" dirty="0"/>
                        <a:t>Definition</a:t>
                      </a:r>
                    </a:p>
                  </a:txBody>
                  <a:tcPr/>
                </a:tc>
                <a:tc>
                  <a:txBody>
                    <a:bodyPr/>
                    <a:lstStyle/>
                    <a:p>
                      <a:pPr algn="ctr"/>
                      <a:r>
                        <a:rPr lang="en-GB" dirty="0"/>
                        <a:t>Relevance in hybrid work </a:t>
                      </a:r>
                    </a:p>
                  </a:txBody>
                  <a:tcPr/>
                </a:tc>
                <a:tc>
                  <a:txBody>
                    <a:bodyPr/>
                    <a:lstStyle/>
                    <a:p>
                      <a:pPr algn="ctr"/>
                      <a:r>
                        <a:rPr lang="en-GB" dirty="0"/>
                        <a:t>Importance</a:t>
                      </a:r>
                    </a:p>
                  </a:txBody>
                  <a:tcPr/>
                </a:tc>
                <a:extLst>
                  <a:ext uri="{0D108BD9-81ED-4DB2-BD59-A6C34878D82A}">
                    <a16:rowId xmlns:a16="http://schemas.microsoft.com/office/drawing/2014/main" val="2519884298"/>
                  </a:ext>
                </a:extLst>
              </a:tr>
              <a:tr h="370840">
                <a:tc>
                  <a:txBody>
                    <a:bodyPr/>
                    <a:lstStyle/>
                    <a:p>
                      <a:pPr algn="l"/>
                      <a:endParaRPr lang="en-GB" i="0" dirty="0"/>
                    </a:p>
                    <a:p>
                      <a:pPr algn="l"/>
                      <a:endParaRPr lang="en-GB" i="0" dirty="0"/>
                    </a:p>
                    <a:p>
                      <a:pPr algn="l"/>
                      <a:endParaRPr lang="en-GB" i="0" dirty="0"/>
                    </a:p>
                    <a:p>
                      <a:pPr algn="l"/>
                      <a:endParaRPr lang="en-GB" i="0" dirty="0"/>
                    </a:p>
                    <a:p>
                      <a:pPr algn="l"/>
                      <a:endParaRPr lang="en-GB" i="0" dirty="0"/>
                    </a:p>
                    <a:p>
                      <a:pPr algn="l"/>
                      <a:endParaRPr lang="en-GB" i="0" dirty="0"/>
                    </a:p>
                  </a:txBody>
                  <a:tcPr/>
                </a:tc>
                <a:tc>
                  <a:txBody>
                    <a:bodyPr/>
                    <a:lstStyle/>
                    <a:p>
                      <a:pPr algn="l"/>
                      <a:endParaRPr lang="en-GB" dirty="0"/>
                    </a:p>
                    <a:p>
                      <a:pPr algn="l"/>
                      <a:endParaRPr lang="en-GB" dirty="0"/>
                    </a:p>
                    <a:p>
                      <a:pPr algn="l"/>
                      <a:endParaRPr lang="en-GB" dirty="0"/>
                    </a:p>
                  </a:txBody>
                  <a:tcPr/>
                </a:tc>
                <a:tc>
                  <a:txBody>
                    <a:bodyPr/>
                    <a:lstStyle/>
                    <a:p>
                      <a:pPr algn="l"/>
                      <a:endParaRPr lang="en-GB" dirty="0"/>
                    </a:p>
                  </a:txBody>
                  <a:tcPr/>
                </a:tc>
                <a:extLst>
                  <a:ext uri="{0D108BD9-81ED-4DB2-BD59-A6C34878D82A}">
                    <a16:rowId xmlns:a16="http://schemas.microsoft.com/office/drawing/2014/main" val="277345533"/>
                  </a:ext>
                </a:extLst>
              </a:tr>
              <a:tr h="370840">
                <a:tc>
                  <a:txBody>
                    <a:bodyPr/>
                    <a:lstStyle/>
                    <a:p>
                      <a:pPr algn="l"/>
                      <a:endParaRPr lang="en-US" i="0" dirty="0"/>
                    </a:p>
                    <a:p>
                      <a:pPr algn="l"/>
                      <a:endParaRPr lang="en-US" i="0" dirty="0"/>
                    </a:p>
                    <a:p>
                      <a:pPr algn="l"/>
                      <a:r>
                        <a:rPr lang="en-US" i="0" dirty="0"/>
                        <a:t>State of an individual's mental, physical, and social health in relation to their use of technology</a:t>
                      </a:r>
                      <a:endParaRPr lang="en-GB" i="0" dirty="0"/>
                    </a:p>
                  </a:txBody>
                  <a:tcPr/>
                </a:tc>
                <a:tc>
                  <a:txBody>
                    <a:bodyPr/>
                    <a:lstStyle/>
                    <a:p>
                      <a:pPr algn="l"/>
                      <a:r>
                        <a:rPr lang="en-US" dirty="0"/>
                        <a:t>Increased reliance on digital tools</a:t>
                      </a:r>
                    </a:p>
                    <a:p>
                      <a:pPr algn="l"/>
                      <a:endParaRPr lang="en-US" dirty="0"/>
                    </a:p>
                    <a:p>
                      <a:pPr algn="l"/>
                      <a:r>
                        <a:rPr lang="en-US" dirty="0"/>
                        <a:t>Blurred boundaries between work and personal life</a:t>
                      </a:r>
                    </a:p>
                    <a:p>
                      <a:pPr algn="l"/>
                      <a:endParaRPr lang="en-US" dirty="0"/>
                    </a:p>
                    <a:p>
                      <a:pPr algn="l"/>
                      <a:r>
                        <a:rPr lang="en-US" dirty="0"/>
                        <a:t>Risk of burnout from digital overload.</a:t>
                      </a:r>
                      <a:endParaRPr lang="en-GB" dirty="0"/>
                    </a:p>
                  </a:txBody>
                  <a:tcPr/>
                </a:tc>
                <a:tc>
                  <a:txBody>
                    <a:bodyPr/>
                    <a:lstStyle/>
                    <a:p>
                      <a:pPr algn="l"/>
                      <a:r>
                        <a:rPr lang="en-GB" dirty="0"/>
                        <a:t>Enhances productivity</a:t>
                      </a:r>
                    </a:p>
                    <a:p>
                      <a:pPr algn="l"/>
                      <a:endParaRPr lang="en-GB" dirty="0"/>
                    </a:p>
                    <a:p>
                      <a:pPr algn="l"/>
                      <a:r>
                        <a:rPr lang="en-GB" dirty="0"/>
                        <a:t>Promotes mental health</a:t>
                      </a:r>
                    </a:p>
                    <a:p>
                      <a:pPr algn="l"/>
                      <a:endParaRPr lang="en-GB" dirty="0"/>
                    </a:p>
                    <a:p>
                      <a:pPr algn="l"/>
                      <a:r>
                        <a:rPr lang="en-GB" dirty="0"/>
                        <a:t>Supports sustainable hybrid work environments.</a:t>
                      </a:r>
                    </a:p>
                  </a:txBody>
                  <a:tcPr/>
                </a:tc>
                <a:extLst>
                  <a:ext uri="{0D108BD9-81ED-4DB2-BD59-A6C34878D82A}">
                    <a16:rowId xmlns:a16="http://schemas.microsoft.com/office/drawing/2014/main" val="846542470"/>
                  </a:ext>
                </a:extLst>
              </a:tr>
            </a:tbl>
          </a:graphicData>
        </a:graphic>
      </p:graphicFrame>
      <p:pic>
        <p:nvPicPr>
          <p:cNvPr id="5" name="Gráfico 4" descr="Balão de pensamento com preenchimento sólido">
            <a:extLst>
              <a:ext uri="{FF2B5EF4-FFF2-40B4-BE49-F238E27FC236}">
                <a16:creationId xmlns:a16="http://schemas.microsoft.com/office/drawing/2014/main" id="{C436977F-2198-DCDE-82FE-202BB01DB4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3473" y="2469095"/>
            <a:ext cx="914400" cy="914400"/>
          </a:xfrm>
          <a:prstGeom prst="rect">
            <a:avLst/>
          </a:prstGeom>
        </p:spPr>
      </p:pic>
      <p:pic>
        <p:nvPicPr>
          <p:cNvPr id="8" name="Gráfico 7" descr="Trabalhar a partir da secretária doméstica com preenchimento sólido">
            <a:extLst>
              <a:ext uri="{FF2B5EF4-FFF2-40B4-BE49-F238E27FC236}">
                <a16:creationId xmlns:a16="http://schemas.microsoft.com/office/drawing/2014/main" id="{2F78494F-8E07-26BD-D568-A5C214C6E3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0824" y="2469095"/>
            <a:ext cx="914400" cy="914400"/>
          </a:xfrm>
          <a:prstGeom prst="rect">
            <a:avLst/>
          </a:prstGeom>
        </p:spPr>
      </p:pic>
      <p:pic>
        <p:nvPicPr>
          <p:cNvPr id="10" name="Gráfico 9" descr="Lado direito do cérebro com preenchimento sólido">
            <a:extLst>
              <a:ext uri="{FF2B5EF4-FFF2-40B4-BE49-F238E27FC236}">
                <a16:creationId xmlns:a16="http://schemas.microsoft.com/office/drawing/2014/main" id="{2C8DF499-F882-EF67-6107-8962AE4EA2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08175" y="2469095"/>
            <a:ext cx="914400" cy="914400"/>
          </a:xfrm>
          <a:prstGeom prst="rect">
            <a:avLst/>
          </a:prstGeom>
        </p:spPr>
      </p:pic>
    </p:spTree>
    <p:extLst>
      <p:ext uri="{BB962C8B-B14F-4D97-AF65-F5344CB8AC3E}">
        <p14:creationId xmlns:p14="http://schemas.microsoft.com/office/powerpoint/2010/main" val="1814496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F53E9B08-347D-D946-26DC-55198DDC595A}"/>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45EF3CB4-19D8-8880-0EA1-4F0E5FCDD004}"/>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1: Digital wellbeing and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1.</a:t>
            </a:r>
            <a:r>
              <a:rPr lang="en-US" sz="2600" dirty="0">
                <a:solidFill>
                  <a:srgbClr val="636A6F"/>
                </a:solidFill>
              </a:rPr>
              <a:t>3</a:t>
            </a:r>
            <a:r>
              <a:rPr lang="en-US" sz="2600" dirty="0">
                <a:solidFill>
                  <a:srgbClr val="636A6F"/>
                </a:solidFill>
                <a:latin typeface="Arial"/>
                <a:ea typeface="Arial"/>
                <a:cs typeface="Arial"/>
                <a:sym typeface="Arial"/>
              </a:rPr>
              <a:t>. Importance of digital wellbeing in hybrid workplace</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4" name="Tabela 3">
            <a:extLst>
              <a:ext uri="{FF2B5EF4-FFF2-40B4-BE49-F238E27FC236}">
                <a16:creationId xmlns:a16="http://schemas.microsoft.com/office/drawing/2014/main" id="{37447C08-AA4A-68AE-6835-01DD60BAF1CF}"/>
              </a:ext>
            </a:extLst>
          </p:cNvPr>
          <p:cNvGraphicFramePr>
            <a:graphicFrameLocks noGrp="1"/>
          </p:cNvGraphicFramePr>
          <p:nvPr>
            <p:extLst>
              <p:ext uri="{D42A27DB-BD31-4B8C-83A1-F6EECF244321}">
                <p14:modId xmlns:p14="http://schemas.microsoft.com/office/powerpoint/2010/main" val="1608847308"/>
              </p:ext>
            </p:extLst>
          </p:nvPr>
        </p:nvGraphicFramePr>
        <p:xfrm>
          <a:off x="2326966" y="1491226"/>
          <a:ext cx="8128000" cy="2113280"/>
        </p:xfrm>
        <a:graphic>
          <a:graphicData uri="http://schemas.openxmlformats.org/drawingml/2006/table">
            <a:tbl>
              <a:tblPr firstRow="1" bandRow="1">
                <a:tableStyleId>{BDBED569-4797-4DF1-A0F4-6AAB3CD982D8}</a:tableStyleId>
              </a:tblPr>
              <a:tblGrid>
                <a:gridCol w="4064000">
                  <a:extLst>
                    <a:ext uri="{9D8B030D-6E8A-4147-A177-3AD203B41FA5}">
                      <a16:colId xmlns:a16="http://schemas.microsoft.com/office/drawing/2014/main" val="3754919456"/>
                    </a:ext>
                  </a:extLst>
                </a:gridCol>
                <a:gridCol w="4064000">
                  <a:extLst>
                    <a:ext uri="{9D8B030D-6E8A-4147-A177-3AD203B41FA5}">
                      <a16:colId xmlns:a16="http://schemas.microsoft.com/office/drawing/2014/main" val="765097457"/>
                    </a:ext>
                  </a:extLst>
                </a:gridCol>
              </a:tblGrid>
              <a:tr h="370840">
                <a:tc gridSpan="2">
                  <a:txBody>
                    <a:bodyPr/>
                    <a:lstStyle/>
                    <a:p>
                      <a:pPr algn="ctr"/>
                      <a:r>
                        <a:rPr lang="en-US" dirty="0"/>
                        <a:t> Effects of hybrid work on work-life balance</a:t>
                      </a:r>
                      <a:endParaRPr lang="en-GB" dirty="0"/>
                    </a:p>
                  </a:txBody>
                  <a:tcPr/>
                </a:tc>
                <a:tc hMerge="1">
                  <a:txBody>
                    <a:bodyPr/>
                    <a:lstStyle/>
                    <a:p>
                      <a:endParaRPr lang="en-GB" dirty="0"/>
                    </a:p>
                  </a:txBody>
                  <a:tcPr/>
                </a:tc>
                <a:extLst>
                  <a:ext uri="{0D108BD9-81ED-4DB2-BD59-A6C34878D82A}">
                    <a16:rowId xmlns:a16="http://schemas.microsoft.com/office/drawing/2014/main" val="2526523848"/>
                  </a:ext>
                </a:extLst>
              </a:tr>
              <a:tr h="370840">
                <a:tc>
                  <a:txBody>
                    <a:bodyPr/>
                    <a:lstStyle/>
                    <a:p>
                      <a:r>
                        <a:rPr lang="en-GB" dirty="0"/>
                        <a:t>Positive impacts</a:t>
                      </a:r>
                    </a:p>
                  </a:txBody>
                  <a:tcPr/>
                </a:tc>
                <a:tc>
                  <a:txBody>
                    <a:bodyPr/>
                    <a:lstStyle/>
                    <a:p>
                      <a:r>
                        <a:rPr lang="en-GB" dirty="0"/>
                        <a:t>Challenges</a:t>
                      </a:r>
                    </a:p>
                  </a:txBody>
                  <a:tcPr/>
                </a:tc>
                <a:extLst>
                  <a:ext uri="{0D108BD9-81ED-4DB2-BD59-A6C34878D82A}">
                    <a16:rowId xmlns:a16="http://schemas.microsoft.com/office/drawing/2014/main" val="1661147128"/>
                  </a:ext>
                </a:extLst>
              </a:tr>
              <a:tr h="370840">
                <a:tc>
                  <a:txBody>
                    <a:bodyPr/>
                    <a:lstStyle/>
                    <a:p>
                      <a:r>
                        <a:rPr lang="en-US" dirty="0"/>
                        <a:t>Flexibility to manage personal and professional responsibilities</a:t>
                      </a:r>
                    </a:p>
                    <a:p>
                      <a:endParaRPr lang="en-US" dirty="0"/>
                    </a:p>
                    <a:p>
                      <a:r>
                        <a:rPr lang="en-US" dirty="0"/>
                        <a:t>Reduced commuting stress</a:t>
                      </a:r>
                      <a:endParaRPr lang="en-GB" dirty="0"/>
                    </a:p>
                  </a:txBody>
                  <a:tcPr/>
                </a:tc>
                <a:tc>
                  <a:txBody>
                    <a:bodyPr/>
                    <a:lstStyle/>
                    <a:p>
                      <a:r>
                        <a:rPr lang="en-US" dirty="0"/>
                        <a:t>Lack of clear boundaries between work and home life</a:t>
                      </a:r>
                    </a:p>
                    <a:p>
                      <a:endParaRPr lang="en-US" dirty="0"/>
                    </a:p>
                    <a:p>
                      <a:r>
                        <a:rPr lang="en-US" dirty="0"/>
                        <a:t>Increased screen time leading to fatigue</a:t>
                      </a:r>
                    </a:p>
                    <a:p>
                      <a:endParaRPr lang="en-US" dirty="0"/>
                    </a:p>
                    <a:p>
                      <a:r>
                        <a:rPr lang="en-US" dirty="0"/>
                        <a:t>Difficulty disconnecting from work after hours.</a:t>
                      </a:r>
                      <a:endParaRPr lang="en-GB" dirty="0"/>
                    </a:p>
                  </a:txBody>
                  <a:tcPr/>
                </a:tc>
                <a:extLst>
                  <a:ext uri="{0D108BD9-81ED-4DB2-BD59-A6C34878D82A}">
                    <a16:rowId xmlns:a16="http://schemas.microsoft.com/office/drawing/2014/main" val="839422140"/>
                  </a:ext>
                </a:extLst>
              </a:tr>
            </a:tbl>
          </a:graphicData>
        </a:graphic>
      </p:graphicFrame>
    </p:spTree>
    <p:extLst>
      <p:ext uri="{BB962C8B-B14F-4D97-AF65-F5344CB8AC3E}">
        <p14:creationId xmlns:p14="http://schemas.microsoft.com/office/powerpoint/2010/main" val="577735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0F1926AF-38C1-BA0D-9B76-16082EE53271}"/>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30313B24-5D00-AF7A-3A1C-492390F6385C}"/>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1: Digital wellbeing and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1.</a:t>
            </a:r>
            <a:r>
              <a:rPr lang="en-US" sz="2600" dirty="0">
                <a:solidFill>
                  <a:srgbClr val="636A6F"/>
                </a:solidFill>
              </a:rPr>
              <a:t>3</a:t>
            </a:r>
            <a:r>
              <a:rPr lang="en-US" sz="2600" dirty="0">
                <a:solidFill>
                  <a:srgbClr val="636A6F"/>
                </a:solidFill>
                <a:latin typeface="Arial"/>
                <a:ea typeface="Arial"/>
                <a:cs typeface="Arial"/>
                <a:sym typeface="Arial"/>
              </a:rPr>
              <a:t>. Importance of digital wellbeing in hybrid workplace</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4" name="Tabela 3">
            <a:extLst>
              <a:ext uri="{FF2B5EF4-FFF2-40B4-BE49-F238E27FC236}">
                <a16:creationId xmlns:a16="http://schemas.microsoft.com/office/drawing/2014/main" id="{67DE5816-1B64-B1A8-9D96-9C019676C5F7}"/>
              </a:ext>
            </a:extLst>
          </p:cNvPr>
          <p:cNvGraphicFramePr>
            <a:graphicFrameLocks noGrp="1"/>
          </p:cNvGraphicFramePr>
          <p:nvPr>
            <p:extLst>
              <p:ext uri="{D42A27DB-BD31-4B8C-83A1-F6EECF244321}">
                <p14:modId xmlns:p14="http://schemas.microsoft.com/office/powerpoint/2010/main" val="381641664"/>
              </p:ext>
            </p:extLst>
          </p:nvPr>
        </p:nvGraphicFramePr>
        <p:xfrm>
          <a:off x="2326966" y="1491226"/>
          <a:ext cx="8128000" cy="2966720"/>
        </p:xfrm>
        <a:graphic>
          <a:graphicData uri="http://schemas.openxmlformats.org/drawingml/2006/table">
            <a:tbl>
              <a:tblPr firstRow="1" bandRow="1">
                <a:tableStyleId>{BDBED569-4797-4DF1-A0F4-6AAB3CD982D8}</a:tableStyleId>
              </a:tblPr>
              <a:tblGrid>
                <a:gridCol w="4064000">
                  <a:extLst>
                    <a:ext uri="{9D8B030D-6E8A-4147-A177-3AD203B41FA5}">
                      <a16:colId xmlns:a16="http://schemas.microsoft.com/office/drawing/2014/main" val="3754919456"/>
                    </a:ext>
                  </a:extLst>
                </a:gridCol>
                <a:gridCol w="4064000">
                  <a:extLst>
                    <a:ext uri="{9D8B030D-6E8A-4147-A177-3AD203B41FA5}">
                      <a16:colId xmlns:a16="http://schemas.microsoft.com/office/drawing/2014/main" val="765097457"/>
                    </a:ext>
                  </a:extLst>
                </a:gridCol>
              </a:tblGrid>
              <a:tr h="370840">
                <a:tc gridSpan="2">
                  <a:txBody>
                    <a:bodyPr/>
                    <a:lstStyle/>
                    <a:p>
                      <a:pPr algn="ctr"/>
                      <a:r>
                        <a:rPr lang="en-US" dirty="0"/>
                        <a:t> Framework for </a:t>
                      </a:r>
                      <a:r>
                        <a:rPr lang="en-US" dirty="0" err="1"/>
                        <a:t>conceptualising</a:t>
                      </a:r>
                      <a:r>
                        <a:rPr lang="en-US" dirty="0"/>
                        <a:t> visibility (Toolkit Reference, p. 34)</a:t>
                      </a:r>
                      <a:endParaRPr lang="en-GB" dirty="0"/>
                    </a:p>
                  </a:txBody>
                  <a:tcPr/>
                </a:tc>
                <a:tc hMerge="1">
                  <a:txBody>
                    <a:bodyPr/>
                    <a:lstStyle/>
                    <a:p>
                      <a:endParaRPr lang="en-GB" dirty="0"/>
                    </a:p>
                  </a:txBody>
                  <a:tcPr/>
                </a:tc>
                <a:extLst>
                  <a:ext uri="{0D108BD9-81ED-4DB2-BD59-A6C34878D82A}">
                    <a16:rowId xmlns:a16="http://schemas.microsoft.com/office/drawing/2014/main" val="2526523848"/>
                  </a:ext>
                </a:extLst>
              </a:tr>
              <a:tr h="370840">
                <a:tc>
                  <a:txBody>
                    <a:bodyPr/>
                    <a:lstStyle/>
                    <a:p>
                      <a:r>
                        <a:rPr lang="en-US" dirty="0"/>
                        <a:t>Dimensions of visibility in digital work</a:t>
                      </a:r>
                      <a:endParaRPr lang="en-GB" dirty="0"/>
                    </a:p>
                  </a:txBody>
                  <a:tcPr/>
                </a:tc>
                <a:tc>
                  <a:txBody>
                    <a:bodyPr/>
                    <a:lstStyle/>
                    <a:p>
                      <a:r>
                        <a:rPr lang="en-GB" dirty="0"/>
                        <a:t>Digital wellbeing connection</a:t>
                      </a:r>
                    </a:p>
                  </a:txBody>
                  <a:tcPr/>
                </a:tc>
                <a:extLst>
                  <a:ext uri="{0D108BD9-81ED-4DB2-BD59-A6C34878D82A}">
                    <a16:rowId xmlns:a16="http://schemas.microsoft.com/office/drawing/2014/main" val="1661147128"/>
                  </a:ext>
                </a:extLst>
              </a:tr>
              <a:tr h="370840">
                <a:tc>
                  <a:txBody>
                    <a:bodyPr/>
                    <a:lstStyle/>
                    <a:p>
                      <a:r>
                        <a:rPr lang="en-US" b="1" dirty="0">
                          <a:solidFill>
                            <a:schemeClr val="accent5"/>
                          </a:solidFill>
                        </a:rPr>
                        <a:t>Location</a:t>
                      </a:r>
                      <a:r>
                        <a:rPr lang="en-US" dirty="0"/>
                        <a:t>: physical (office) vs. Virtual (remote)</a:t>
                      </a:r>
                    </a:p>
                    <a:p>
                      <a:endParaRPr lang="en-US" dirty="0"/>
                    </a:p>
                    <a:p>
                      <a:r>
                        <a:rPr lang="en-US" b="1" dirty="0">
                          <a:solidFill>
                            <a:schemeClr val="accent5"/>
                          </a:solidFill>
                        </a:rPr>
                        <a:t>Mode</a:t>
                      </a:r>
                      <a:r>
                        <a:rPr lang="en-US" dirty="0">
                          <a:solidFill>
                            <a:schemeClr val="accent5"/>
                          </a:solidFill>
                        </a:rPr>
                        <a:t> </a:t>
                      </a:r>
                      <a:r>
                        <a:rPr lang="en-US" b="1" dirty="0">
                          <a:solidFill>
                            <a:schemeClr val="accent5"/>
                          </a:solidFill>
                        </a:rPr>
                        <a:t>of</a:t>
                      </a:r>
                      <a:r>
                        <a:rPr lang="en-US" dirty="0">
                          <a:solidFill>
                            <a:schemeClr val="accent5"/>
                          </a:solidFill>
                        </a:rPr>
                        <a:t> </a:t>
                      </a:r>
                      <a:r>
                        <a:rPr lang="en-US" b="1" dirty="0">
                          <a:solidFill>
                            <a:schemeClr val="accent5"/>
                          </a:solidFill>
                        </a:rPr>
                        <a:t>observation</a:t>
                      </a:r>
                      <a:r>
                        <a:rPr lang="en-US" dirty="0"/>
                        <a:t>: active (planned) vs. Passive (ongoing)</a:t>
                      </a:r>
                    </a:p>
                    <a:p>
                      <a:endParaRPr lang="en-US" dirty="0"/>
                    </a:p>
                    <a:p>
                      <a:r>
                        <a:rPr lang="en-US" b="1" dirty="0">
                          <a:solidFill>
                            <a:schemeClr val="accent5"/>
                          </a:solidFill>
                        </a:rPr>
                        <a:t>Type</a:t>
                      </a:r>
                      <a:r>
                        <a:rPr lang="en-US" dirty="0">
                          <a:solidFill>
                            <a:schemeClr val="accent5"/>
                          </a:solidFill>
                        </a:rPr>
                        <a:t> </a:t>
                      </a:r>
                      <a:r>
                        <a:rPr lang="en-US" b="1" dirty="0">
                          <a:solidFill>
                            <a:schemeClr val="accent5"/>
                          </a:solidFill>
                        </a:rPr>
                        <a:t>of</a:t>
                      </a:r>
                      <a:r>
                        <a:rPr lang="en-US" dirty="0">
                          <a:solidFill>
                            <a:schemeClr val="accent5"/>
                          </a:solidFill>
                        </a:rPr>
                        <a:t> </a:t>
                      </a:r>
                      <a:r>
                        <a:rPr lang="en-US" b="1" dirty="0">
                          <a:solidFill>
                            <a:schemeClr val="accent5"/>
                          </a:solidFill>
                        </a:rPr>
                        <a:t>interaction</a:t>
                      </a:r>
                      <a:r>
                        <a:rPr lang="en-US" dirty="0"/>
                        <a:t>: direct (one-on-one) vs. Indirect (group settings)</a:t>
                      </a:r>
                    </a:p>
                    <a:p>
                      <a:endParaRPr lang="en-US" dirty="0"/>
                    </a:p>
                    <a:p>
                      <a:r>
                        <a:rPr lang="en-US" b="1" dirty="0">
                          <a:solidFill>
                            <a:schemeClr val="accent5"/>
                          </a:solidFill>
                        </a:rPr>
                        <a:t>Awareness</a:t>
                      </a:r>
                      <a:r>
                        <a:rPr lang="en-US" dirty="0"/>
                        <a:t>: employee’s perception of being observed.</a:t>
                      </a:r>
                      <a:endParaRPr lang="en-GB" dirty="0"/>
                    </a:p>
                  </a:txBody>
                  <a:tcPr/>
                </a:tc>
                <a:tc>
                  <a:txBody>
                    <a:bodyPr/>
                    <a:lstStyle/>
                    <a:p>
                      <a:endParaRPr lang="en-US" dirty="0"/>
                    </a:p>
                    <a:p>
                      <a:pPr lvl="1"/>
                      <a:r>
                        <a:rPr lang="en-US" dirty="0"/>
                        <a:t>Overemphasis on visibility can increase digital stress</a:t>
                      </a:r>
                    </a:p>
                    <a:p>
                      <a:pPr lvl="1"/>
                      <a:endParaRPr lang="en-US" dirty="0"/>
                    </a:p>
                    <a:p>
                      <a:pPr lvl="1"/>
                      <a:r>
                        <a:rPr lang="en-US" dirty="0"/>
                        <a:t>Balancing visibility enhances focus and mental health</a:t>
                      </a:r>
                    </a:p>
                  </a:txBody>
                  <a:tcPr/>
                </a:tc>
                <a:extLst>
                  <a:ext uri="{0D108BD9-81ED-4DB2-BD59-A6C34878D82A}">
                    <a16:rowId xmlns:a16="http://schemas.microsoft.com/office/drawing/2014/main" val="839422140"/>
                  </a:ext>
                </a:extLst>
              </a:tr>
            </a:tbl>
          </a:graphicData>
        </a:graphic>
      </p:graphicFrame>
    </p:spTree>
    <p:extLst>
      <p:ext uri="{BB962C8B-B14F-4D97-AF65-F5344CB8AC3E}">
        <p14:creationId xmlns:p14="http://schemas.microsoft.com/office/powerpoint/2010/main" val="364067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379DF862-6D6A-FD89-C9D3-B11F9EFD45B3}"/>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AEF17125-E72B-E385-B375-EDCA77C87CD3}"/>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1: Digital wellbeing and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1.</a:t>
            </a:r>
            <a:r>
              <a:rPr lang="en-US" sz="2600" dirty="0">
                <a:solidFill>
                  <a:srgbClr val="636A6F"/>
                </a:solidFill>
              </a:rPr>
              <a:t>3</a:t>
            </a:r>
            <a:r>
              <a:rPr lang="en-US" sz="2600" dirty="0">
                <a:solidFill>
                  <a:srgbClr val="636A6F"/>
                </a:solidFill>
                <a:latin typeface="Arial"/>
                <a:ea typeface="Arial"/>
                <a:cs typeface="Arial"/>
                <a:sym typeface="Arial"/>
              </a:rPr>
              <a:t>. Importance of digital wellbeing in hybrid workplace</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2" name="Tabela 1">
            <a:extLst>
              <a:ext uri="{FF2B5EF4-FFF2-40B4-BE49-F238E27FC236}">
                <a16:creationId xmlns:a16="http://schemas.microsoft.com/office/drawing/2014/main" id="{06798A3A-833E-5212-CDDC-31DC12FEC6C8}"/>
              </a:ext>
            </a:extLst>
          </p:cNvPr>
          <p:cNvGraphicFramePr>
            <a:graphicFrameLocks noGrp="1"/>
          </p:cNvGraphicFramePr>
          <p:nvPr>
            <p:extLst>
              <p:ext uri="{D42A27DB-BD31-4B8C-83A1-F6EECF244321}">
                <p14:modId xmlns:p14="http://schemas.microsoft.com/office/powerpoint/2010/main" val="3945731835"/>
              </p:ext>
            </p:extLst>
          </p:nvPr>
        </p:nvGraphicFramePr>
        <p:xfrm>
          <a:off x="2326966" y="1491226"/>
          <a:ext cx="8128000" cy="3845560"/>
        </p:xfrm>
        <a:graphic>
          <a:graphicData uri="http://schemas.openxmlformats.org/drawingml/2006/table">
            <a:tbl>
              <a:tblPr firstRow="1" bandRow="1">
                <a:tableStyleId>{BDBED569-4797-4DF1-A0F4-6AAB3CD982D8}</a:tableStyleId>
              </a:tblPr>
              <a:tblGrid>
                <a:gridCol w="1625600">
                  <a:extLst>
                    <a:ext uri="{9D8B030D-6E8A-4147-A177-3AD203B41FA5}">
                      <a16:colId xmlns:a16="http://schemas.microsoft.com/office/drawing/2014/main" val="4145533753"/>
                    </a:ext>
                  </a:extLst>
                </a:gridCol>
                <a:gridCol w="1625600">
                  <a:extLst>
                    <a:ext uri="{9D8B030D-6E8A-4147-A177-3AD203B41FA5}">
                      <a16:colId xmlns:a16="http://schemas.microsoft.com/office/drawing/2014/main" val="3035056485"/>
                    </a:ext>
                  </a:extLst>
                </a:gridCol>
                <a:gridCol w="1625600">
                  <a:extLst>
                    <a:ext uri="{9D8B030D-6E8A-4147-A177-3AD203B41FA5}">
                      <a16:colId xmlns:a16="http://schemas.microsoft.com/office/drawing/2014/main" val="2368799437"/>
                    </a:ext>
                  </a:extLst>
                </a:gridCol>
                <a:gridCol w="1625600">
                  <a:extLst>
                    <a:ext uri="{9D8B030D-6E8A-4147-A177-3AD203B41FA5}">
                      <a16:colId xmlns:a16="http://schemas.microsoft.com/office/drawing/2014/main" val="1217560299"/>
                    </a:ext>
                  </a:extLst>
                </a:gridCol>
                <a:gridCol w="1625600">
                  <a:extLst>
                    <a:ext uri="{9D8B030D-6E8A-4147-A177-3AD203B41FA5}">
                      <a16:colId xmlns:a16="http://schemas.microsoft.com/office/drawing/2014/main" val="1751419575"/>
                    </a:ext>
                  </a:extLst>
                </a:gridCol>
              </a:tblGrid>
              <a:tr h="370840">
                <a:tc gridSpan="5">
                  <a:txBody>
                    <a:bodyPr/>
                    <a:lstStyle/>
                    <a:p>
                      <a:pPr algn="ctr"/>
                      <a:r>
                        <a:rPr lang="en-US" b="1" dirty="0"/>
                        <a:t>Strategies for digital wellbeing in hybrid work</a:t>
                      </a:r>
                      <a:endParaRPr lang="en-GB" b="1"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523706515"/>
                  </a:ext>
                </a:extLst>
              </a:tr>
              <a:tr h="370840">
                <a:tc>
                  <a:txBody>
                    <a:bodyPr/>
                    <a:lstStyle/>
                    <a:p>
                      <a:r>
                        <a:rPr lang="en-GB" b="1" dirty="0"/>
                        <a:t>Set digital boundaries</a:t>
                      </a:r>
                    </a:p>
                  </a:txBody>
                  <a:tcPr/>
                </a:tc>
                <a:tc>
                  <a:txBody>
                    <a:bodyPr/>
                    <a:lstStyle/>
                    <a:p>
                      <a:r>
                        <a:rPr lang="en-GB" b="1" dirty="0"/>
                        <a:t>Practice digital detox</a:t>
                      </a:r>
                    </a:p>
                  </a:txBody>
                  <a:tcPr/>
                </a:tc>
                <a:tc>
                  <a:txBody>
                    <a:bodyPr/>
                    <a:lstStyle/>
                    <a:p>
                      <a:r>
                        <a:rPr lang="en-GB" b="1" dirty="0"/>
                        <a:t>Enhance mindfulness</a:t>
                      </a:r>
                    </a:p>
                  </a:txBody>
                  <a:tcPr/>
                </a:tc>
                <a:tc>
                  <a:txBody>
                    <a:bodyPr/>
                    <a:lstStyle/>
                    <a:p>
                      <a:r>
                        <a:rPr lang="en-GB" b="1" dirty="0"/>
                        <a:t>Optimise notifications</a:t>
                      </a:r>
                    </a:p>
                  </a:txBody>
                  <a:tcPr/>
                </a:tc>
                <a:tc>
                  <a:txBody>
                    <a:bodyPr/>
                    <a:lstStyle/>
                    <a:p>
                      <a:r>
                        <a:rPr lang="en-GB" b="1" dirty="0"/>
                        <a:t>Encourage organisational support</a:t>
                      </a:r>
                    </a:p>
                  </a:txBody>
                  <a:tcPr/>
                </a:tc>
                <a:extLst>
                  <a:ext uri="{0D108BD9-81ED-4DB2-BD59-A6C34878D82A}">
                    <a16:rowId xmlns:a16="http://schemas.microsoft.com/office/drawing/2014/main" val="3650170449"/>
                  </a:ext>
                </a:extLst>
              </a:tr>
              <a:tr h="370840">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60195798"/>
                  </a:ext>
                </a:extLst>
              </a:tr>
              <a:tr h="370840">
                <a:tc>
                  <a:txBody>
                    <a:bodyPr/>
                    <a:lstStyle/>
                    <a:p>
                      <a:r>
                        <a:rPr lang="en-US" dirty="0"/>
                        <a:t>Define work hours and stick to them</a:t>
                      </a:r>
                    </a:p>
                    <a:p>
                      <a:endParaRPr lang="en-US" dirty="0"/>
                    </a:p>
                    <a:p>
                      <a:r>
                        <a:rPr lang="en-US" dirty="0"/>
                        <a:t>Use tools like "Do Not Disturb" modes.</a:t>
                      </a:r>
                      <a:endParaRPr lang="en-GB" dirty="0"/>
                    </a:p>
                  </a:txBody>
                  <a:tcPr/>
                </a:tc>
                <a:tc>
                  <a:txBody>
                    <a:bodyPr/>
                    <a:lstStyle/>
                    <a:p>
                      <a:r>
                        <a:rPr lang="en-US" dirty="0"/>
                        <a:t>Schedule regular breaks from screens</a:t>
                      </a:r>
                    </a:p>
                    <a:p>
                      <a:endParaRPr lang="en-US" dirty="0"/>
                    </a:p>
                    <a:p>
                      <a:r>
                        <a:rPr lang="en-US" dirty="0"/>
                        <a:t>Engage in offline activities like walks or hobbies</a:t>
                      </a:r>
                      <a:endParaRPr lang="en-GB" dirty="0"/>
                    </a:p>
                  </a:txBody>
                  <a:tcPr/>
                </a:tc>
                <a:tc>
                  <a:txBody>
                    <a:bodyPr/>
                    <a:lstStyle/>
                    <a:p>
                      <a:r>
                        <a:rPr lang="en-US" dirty="0"/>
                        <a:t>Use mindfulness apps to stay grounded</a:t>
                      </a:r>
                    </a:p>
                    <a:p>
                      <a:endParaRPr lang="en-US" dirty="0"/>
                    </a:p>
                    <a:p>
                      <a:r>
                        <a:rPr lang="en-US" dirty="0"/>
                        <a:t>Adopt a "one-task-at-a-time" approach</a:t>
                      </a:r>
                      <a:endParaRPr lang="en-GB" dirty="0"/>
                    </a:p>
                  </a:txBody>
                  <a:tcPr/>
                </a:tc>
                <a:tc>
                  <a:txBody>
                    <a:bodyPr/>
                    <a:lstStyle/>
                    <a:p>
                      <a:r>
                        <a:rPr lang="en-US" dirty="0" err="1"/>
                        <a:t>Prioritise</a:t>
                      </a:r>
                      <a:r>
                        <a:rPr lang="en-US" dirty="0"/>
                        <a:t> essential apps</a:t>
                      </a:r>
                    </a:p>
                    <a:p>
                      <a:endParaRPr lang="en-US" dirty="0"/>
                    </a:p>
                    <a:p>
                      <a:r>
                        <a:rPr lang="en-US" dirty="0"/>
                        <a:t>Turn off unnecessary alerts</a:t>
                      </a:r>
                      <a:endParaRPr lang="en-GB" dirty="0"/>
                    </a:p>
                  </a:txBody>
                  <a:tcPr/>
                </a:tc>
                <a:tc>
                  <a:txBody>
                    <a:bodyPr/>
                    <a:lstStyle/>
                    <a:p>
                      <a:r>
                        <a:rPr lang="en-US" dirty="0"/>
                        <a:t>Create digital wellbeing policies</a:t>
                      </a:r>
                    </a:p>
                    <a:p>
                      <a:endParaRPr lang="en-US" dirty="0"/>
                    </a:p>
                    <a:p>
                      <a:r>
                        <a:rPr lang="en-US" dirty="0"/>
                        <a:t>Foster a culture of respecting off-hours</a:t>
                      </a:r>
                      <a:endParaRPr lang="en-GB" dirty="0"/>
                    </a:p>
                  </a:txBody>
                  <a:tcPr/>
                </a:tc>
                <a:extLst>
                  <a:ext uri="{0D108BD9-81ED-4DB2-BD59-A6C34878D82A}">
                    <a16:rowId xmlns:a16="http://schemas.microsoft.com/office/drawing/2014/main" val="1901103482"/>
                  </a:ext>
                </a:extLst>
              </a:tr>
            </a:tbl>
          </a:graphicData>
        </a:graphic>
      </p:graphicFrame>
      <p:pic>
        <p:nvPicPr>
          <p:cNvPr id="9" name="Gráfico 8" descr="Cronómetro 75% com preenchimento sólido">
            <a:extLst>
              <a:ext uri="{FF2B5EF4-FFF2-40B4-BE49-F238E27FC236}">
                <a16:creationId xmlns:a16="http://schemas.microsoft.com/office/drawing/2014/main" id="{FA475C6D-3C9E-703A-150A-B1C0331D1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08787" y="2725994"/>
            <a:ext cx="914400" cy="914400"/>
          </a:xfrm>
          <a:prstGeom prst="rect">
            <a:avLst/>
          </a:prstGeom>
        </p:spPr>
      </p:pic>
      <p:pic>
        <p:nvPicPr>
          <p:cNvPr id="11" name="Gráfico 10" descr="Estrada com preenchimento sólido">
            <a:extLst>
              <a:ext uri="{FF2B5EF4-FFF2-40B4-BE49-F238E27FC236}">
                <a16:creationId xmlns:a16="http://schemas.microsoft.com/office/drawing/2014/main" id="{F6403ED3-FEDA-22A1-3CE8-15395C60A7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2284" y="2684207"/>
            <a:ext cx="914400" cy="914400"/>
          </a:xfrm>
          <a:prstGeom prst="rect">
            <a:avLst/>
          </a:prstGeom>
        </p:spPr>
      </p:pic>
      <p:pic>
        <p:nvPicPr>
          <p:cNvPr id="13" name="Gráfico 12" descr="Silhueta de Buda com preenchimento sólido">
            <a:extLst>
              <a:ext uri="{FF2B5EF4-FFF2-40B4-BE49-F238E27FC236}">
                <a16:creationId xmlns:a16="http://schemas.microsoft.com/office/drawing/2014/main" id="{8DB5CDB6-56E7-F9EF-9517-B2D90A897D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3766" y="2669459"/>
            <a:ext cx="914400" cy="914400"/>
          </a:xfrm>
          <a:prstGeom prst="rect">
            <a:avLst/>
          </a:prstGeom>
        </p:spPr>
      </p:pic>
      <p:pic>
        <p:nvPicPr>
          <p:cNvPr id="15" name="Gráfico 14" descr="Não usar o telemóvel com preenchimento sólido">
            <a:extLst>
              <a:ext uri="{FF2B5EF4-FFF2-40B4-BE49-F238E27FC236}">
                <a16:creationId xmlns:a16="http://schemas.microsoft.com/office/drawing/2014/main" id="{CC5976F3-2E3D-F039-4322-596477B37B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6762" y="2725994"/>
            <a:ext cx="914400" cy="914400"/>
          </a:xfrm>
          <a:prstGeom prst="rect">
            <a:avLst/>
          </a:prstGeom>
        </p:spPr>
      </p:pic>
      <p:pic>
        <p:nvPicPr>
          <p:cNvPr id="17" name="Gráfico 16" descr="Brinde com preenchimento sólido">
            <a:extLst>
              <a:ext uri="{FF2B5EF4-FFF2-40B4-BE49-F238E27FC236}">
                <a16:creationId xmlns:a16="http://schemas.microsoft.com/office/drawing/2014/main" id="{A32F91B8-7755-4EB8-41AA-9C6FA3532B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70259" y="2725994"/>
            <a:ext cx="914400" cy="914400"/>
          </a:xfrm>
          <a:prstGeom prst="rect">
            <a:avLst/>
          </a:prstGeom>
        </p:spPr>
      </p:pic>
    </p:spTree>
    <p:extLst>
      <p:ext uri="{BB962C8B-B14F-4D97-AF65-F5344CB8AC3E}">
        <p14:creationId xmlns:p14="http://schemas.microsoft.com/office/powerpoint/2010/main" val="194163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55155E50-969E-F167-B7FA-051B7817764B}"/>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59BA36AC-FBA6-B88D-0002-FEC8AD1D99FF}"/>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8505048F-DF40-A312-F2DF-57AE373849E1}"/>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1.3. Mapping my own digital wellbeing habits</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81676E59-DED9-8723-7544-B52780006F16}"/>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14A96845-0CD2-3E41-F744-B89F1728E85E}"/>
              </a:ext>
            </a:extLst>
          </p:cNvPr>
          <p:cNvSpPr txBox="1"/>
          <p:nvPr/>
        </p:nvSpPr>
        <p:spPr>
          <a:xfrm>
            <a:off x="6543675" y="2724085"/>
            <a:ext cx="5400675" cy="369680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dirty="0">
                <a:solidFill>
                  <a:srgbClr val="636A6F"/>
                </a:solidFill>
                <a:latin typeface="Arial"/>
                <a:ea typeface="Arial"/>
                <a:cs typeface="Arial"/>
                <a:sym typeface="Arial"/>
              </a:rPr>
              <a:t>After the completion of this activity you will be able to:</a:t>
            </a:r>
            <a:endParaRPr dirty="0"/>
          </a:p>
          <a:p>
            <a:pPr marL="285750" marR="0" lvl="0" indent="-285750" algn="l" rtl="0">
              <a:lnSpc>
                <a:spcPct val="107000"/>
              </a:lnSpc>
              <a:spcBef>
                <a:spcPts val="800"/>
              </a:spcBef>
              <a:spcAft>
                <a:spcPts val="0"/>
              </a:spcAft>
              <a:buClr>
                <a:schemeClr val="accent6"/>
              </a:buClr>
              <a:buSzPts val="1800"/>
              <a:buFont typeface="Arial"/>
              <a:buChar char="•"/>
            </a:pPr>
            <a:r>
              <a:rPr lang="en-US" sz="1800" i="1" dirty="0" err="1">
                <a:solidFill>
                  <a:srgbClr val="636A6F"/>
                </a:solidFill>
                <a:latin typeface="Arial"/>
                <a:ea typeface="Arial"/>
                <a:cs typeface="Arial"/>
                <a:sym typeface="Arial"/>
              </a:rPr>
              <a:t>Recognise</a:t>
            </a:r>
            <a:r>
              <a:rPr lang="en-US" sz="1800" i="1" dirty="0">
                <a:solidFill>
                  <a:srgbClr val="636A6F"/>
                </a:solidFill>
                <a:latin typeface="Arial"/>
                <a:ea typeface="Arial"/>
                <a:cs typeface="Arial"/>
                <a:sym typeface="Arial"/>
              </a:rPr>
              <a:t> the key components of digital wellbeing and their impact on employee productivity and satisfaction</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Design strategies to promote digital wellbeing and social connectedness in hybrid workplace</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Implement techniques for balancing technology use with human-</a:t>
            </a:r>
            <a:r>
              <a:rPr lang="en-US" sz="1800" i="1" dirty="0" err="1">
                <a:solidFill>
                  <a:srgbClr val="636A6F"/>
                </a:solidFill>
                <a:latin typeface="Arial"/>
                <a:ea typeface="Arial"/>
                <a:cs typeface="Arial"/>
                <a:sym typeface="Arial"/>
              </a:rPr>
              <a:t>centred</a:t>
            </a:r>
            <a:r>
              <a:rPr lang="en-US" sz="1800" i="1" dirty="0">
                <a:solidFill>
                  <a:srgbClr val="636A6F"/>
                </a:solidFill>
                <a:latin typeface="Arial"/>
                <a:ea typeface="Arial"/>
                <a:cs typeface="Arial"/>
                <a:sym typeface="Arial"/>
              </a:rPr>
              <a:t> approaches to maintain social connections</a:t>
            </a:r>
          </a:p>
          <a:p>
            <a:pPr marL="285750" marR="0" lvl="0" indent="-285750" algn="l" rtl="0">
              <a:lnSpc>
                <a:spcPct val="107000"/>
              </a:lnSpc>
              <a:spcBef>
                <a:spcPts val="800"/>
              </a:spcBef>
              <a:spcAft>
                <a:spcPts val="0"/>
              </a:spcAft>
              <a:buClr>
                <a:schemeClr val="accent6"/>
              </a:buClr>
              <a:buSzPts val="1800"/>
              <a:buFont typeface="Arial"/>
              <a:buChar char="•"/>
            </a:pPr>
            <a:endParaRPr lang="en-US" dirty="0"/>
          </a:p>
        </p:txBody>
      </p:sp>
      <p:sp>
        <p:nvSpPr>
          <p:cNvPr id="141" name="Google Shape;141;p8">
            <a:extLst>
              <a:ext uri="{FF2B5EF4-FFF2-40B4-BE49-F238E27FC236}">
                <a16:creationId xmlns:a16="http://schemas.microsoft.com/office/drawing/2014/main" id="{A729F4C7-D523-495D-45B9-A561AD42F75B}"/>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US" b="1" i="1" u="none" strike="noStrike" cap="none" dirty="0">
                <a:solidFill>
                  <a:srgbClr val="868E93"/>
                </a:solidFill>
                <a:latin typeface="Open Sans Light"/>
                <a:ea typeface="Open Sans Light"/>
                <a:cs typeface="Open Sans Light"/>
                <a:sym typeface="Open Sans Light"/>
              </a:rPr>
              <a:t>The aim of this activity is to encourage participants to assess their digital habits, understand their impact on personal wellbeing, and develop strategies to improve digital health in hybrid work environments</a:t>
            </a:r>
          </a:p>
        </p:txBody>
      </p:sp>
      <p:pic>
        <p:nvPicPr>
          <p:cNvPr id="142" name="Google Shape;142;p8">
            <a:extLst>
              <a:ext uri="{FF2B5EF4-FFF2-40B4-BE49-F238E27FC236}">
                <a16:creationId xmlns:a16="http://schemas.microsoft.com/office/drawing/2014/main" id="{9FE2E592-07C1-B92A-564F-B13663BFF89E}"/>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4D625A4A-0447-0DAA-8649-C628D96EAF10}"/>
              </a:ext>
            </a:extLst>
          </p:cNvPr>
          <p:cNvSpPr txBox="1"/>
          <p:nvPr/>
        </p:nvSpPr>
        <p:spPr>
          <a:xfrm>
            <a:off x="7676129" y="1815823"/>
            <a:ext cx="3949814"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i="0" u="none" strike="noStrike" cap="none" dirty="0">
                <a:solidFill>
                  <a:srgbClr val="9868BD"/>
                </a:solidFill>
                <a:latin typeface="Arial"/>
                <a:ea typeface="Arial"/>
                <a:cs typeface="Arial"/>
                <a:sym typeface="Arial"/>
              </a:rPr>
              <a:t>Learning outcomes</a:t>
            </a:r>
            <a:endParaRPr sz="2400" b="1"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410523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a:solidFill>
                <a:schemeClr val="dk1"/>
              </a:solidFill>
              <a:latin typeface="Arial"/>
              <a:ea typeface="Arial"/>
              <a:cs typeface="Arial"/>
              <a:sym typeface="Arial"/>
            </a:endParaRPr>
          </a:p>
        </p:txBody>
      </p:sp>
      <p:sp>
        <p:nvSpPr>
          <p:cNvPr id="116" name="Google Shape;116;p2"/>
          <p:cNvSpPr txBox="1"/>
          <p:nvPr/>
        </p:nvSpPr>
        <p:spPr>
          <a:xfrm>
            <a:off x="1493906" y="514100"/>
            <a:ext cx="626084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a:solidFill>
                  <a:schemeClr val="accent5"/>
                </a:solidFill>
                <a:latin typeface="Arial"/>
                <a:ea typeface="Arial"/>
                <a:cs typeface="Arial"/>
                <a:sym typeface="Arial"/>
              </a:rPr>
              <a:t>Module aim and outline</a:t>
            </a:r>
            <a:endParaRPr sz="3600">
              <a:solidFill>
                <a:schemeClr val="accent5"/>
              </a:solidFill>
              <a:latin typeface="Arial"/>
              <a:ea typeface="Arial"/>
              <a:cs typeface="Arial"/>
              <a:sym typeface="Arial"/>
            </a:endParaRPr>
          </a:p>
        </p:txBody>
      </p:sp>
      <p:sp>
        <p:nvSpPr>
          <p:cNvPr id="117" name="Google Shape;117;p2"/>
          <p:cNvSpPr txBox="1"/>
          <p:nvPr/>
        </p:nvSpPr>
        <p:spPr>
          <a:xfrm>
            <a:off x="539289" y="1379709"/>
            <a:ext cx="9521890" cy="3061662"/>
          </a:xfrm>
          <a:prstGeom prst="rect">
            <a:avLst/>
          </a:prstGeom>
          <a:noFill/>
          <a:ln>
            <a:noFill/>
          </a:ln>
        </p:spPr>
        <p:txBody>
          <a:bodyPr spcFirstLastPara="1" wrap="square" lIns="91425" tIns="45700" rIns="91425" bIns="45700" anchor="t" anchorCtr="0">
            <a:noAutofit/>
          </a:bodyPr>
          <a:lstStyle/>
          <a:p>
            <a:pPr marR="0" lvl="0" algn="l" rtl="0">
              <a:lnSpc>
                <a:spcPct val="150000"/>
              </a:lnSpc>
              <a:spcBef>
                <a:spcPts val="0"/>
              </a:spcBef>
              <a:spcAft>
                <a:spcPts val="0"/>
              </a:spcAft>
              <a:buClr>
                <a:srgbClr val="636A6F"/>
              </a:buClr>
              <a:buSzPts val="1800"/>
            </a:pPr>
            <a:r>
              <a:rPr lang="en-US" sz="1600" dirty="0">
                <a:solidFill>
                  <a:srgbClr val="636A6F"/>
                </a:solidFill>
                <a:latin typeface="Arial"/>
                <a:ea typeface="Arial"/>
                <a:cs typeface="Arial"/>
                <a:sym typeface="Arial"/>
              </a:rPr>
              <a:t>This module focuses on equipping HR professionals and managers with the knowledge and skills necessary to understand the interrelated nature of digital inclusion, social connectedness and employee wellbeing in modern hybrid workplaces. Its general objective is to enable these professionals to understand, develop, and implement strategies for creating an inclusive culture that supports digital inclusion and employee wellbeing in hybrid work settings. In specific, it aims to prepare leaders to:</a:t>
            </a:r>
          </a:p>
          <a:p>
            <a:pPr marL="228600" marR="0" lvl="0" indent="-228600" algn="l" rtl="0">
              <a:lnSpc>
                <a:spcPct val="150000"/>
              </a:lnSpc>
              <a:spcBef>
                <a:spcPts val="0"/>
              </a:spcBef>
              <a:spcAft>
                <a:spcPts val="0"/>
              </a:spcAft>
              <a:buClr>
                <a:srgbClr val="636A6F"/>
              </a:buClr>
              <a:buSzPts val="1800"/>
              <a:buFont typeface="Arial"/>
              <a:buChar char="•"/>
            </a:pPr>
            <a:r>
              <a:rPr lang="en-US" sz="1600" dirty="0">
                <a:solidFill>
                  <a:srgbClr val="636A6F"/>
                </a:solidFill>
                <a:latin typeface="Arial"/>
                <a:ea typeface="Arial"/>
                <a:cs typeface="Arial"/>
                <a:sym typeface="Arial"/>
              </a:rPr>
              <a:t>Create a culture that values and promotes digital wellbeing</a:t>
            </a:r>
          </a:p>
          <a:p>
            <a:pPr marL="228600" marR="0" lvl="0" indent="-228600" algn="l" rtl="0">
              <a:lnSpc>
                <a:spcPct val="150000"/>
              </a:lnSpc>
              <a:spcBef>
                <a:spcPts val="0"/>
              </a:spcBef>
              <a:spcAft>
                <a:spcPts val="0"/>
              </a:spcAft>
              <a:buClr>
                <a:srgbClr val="636A6F"/>
              </a:buClr>
              <a:buSzPts val="1800"/>
              <a:buFont typeface="Arial"/>
              <a:buChar char="•"/>
            </a:pPr>
            <a:r>
              <a:rPr lang="en-US" sz="1600" dirty="0">
                <a:solidFill>
                  <a:srgbClr val="636A6F"/>
                </a:solidFill>
                <a:latin typeface="Arial"/>
                <a:ea typeface="Arial"/>
                <a:cs typeface="Arial"/>
                <a:sym typeface="Arial"/>
              </a:rPr>
              <a:t>Promote social inclusion in hybrid working environments</a:t>
            </a:r>
          </a:p>
          <a:p>
            <a:pPr marL="228600" marR="0" lvl="0" indent="-228600" algn="l" rtl="0">
              <a:lnSpc>
                <a:spcPct val="150000"/>
              </a:lnSpc>
              <a:spcBef>
                <a:spcPts val="0"/>
              </a:spcBef>
              <a:spcAft>
                <a:spcPts val="0"/>
              </a:spcAft>
              <a:buClr>
                <a:srgbClr val="636A6F"/>
              </a:buClr>
              <a:buSzPts val="1800"/>
              <a:buFont typeface="Arial"/>
              <a:buChar char="•"/>
            </a:pPr>
            <a:r>
              <a:rPr lang="en-US" sz="1600" dirty="0">
                <a:solidFill>
                  <a:srgbClr val="636A6F"/>
                </a:solidFill>
                <a:latin typeface="Arial"/>
                <a:ea typeface="Arial"/>
                <a:cs typeface="Arial"/>
                <a:sym typeface="Arial"/>
              </a:rPr>
              <a:t>Implement digital inclusion practices that accommodate diverse needs and abilities</a:t>
            </a:r>
          </a:p>
          <a:p>
            <a:pPr marL="228600" marR="0" lvl="0" indent="-228600" algn="l" rtl="0">
              <a:lnSpc>
                <a:spcPct val="150000"/>
              </a:lnSpc>
              <a:spcBef>
                <a:spcPts val="0"/>
              </a:spcBef>
              <a:spcAft>
                <a:spcPts val="0"/>
              </a:spcAft>
              <a:buClr>
                <a:srgbClr val="636A6F"/>
              </a:buClr>
              <a:buSzPts val="1800"/>
              <a:buFont typeface="Arial"/>
              <a:buChar char="•"/>
            </a:pPr>
            <a:r>
              <a:rPr lang="en-US" sz="1600" dirty="0">
                <a:solidFill>
                  <a:srgbClr val="636A6F"/>
                </a:solidFill>
                <a:latin typeface="Arial"/>
                <a:ea typeface="Arial"/>
                <a:cs typeface="Arial"/>
                <a:sym typeface="Arial"/>
              </a:rPr>
              <a:t>Balance the use of technology with human-</a:t>
            </a:r>
            <a:r>
              <a:rPr lang="en-US" sz="1600" dirty="0" err="1">
                <a:solidFill>
                  <a:srgbClr val="636A6F"/>
                </a:solidFill>
                <a:latin typeface="Arial"/>
                <a:ea typeface="Arial"/>
                <a:cs typeface="Arial"/>
                <a:sym typeface="Arial"/>
              </a:rPr>
              <a:t>centred</a:t>
            </a:r>
            <a:r>
              <a:rPr lang="en-US" sz="1600" dirty="0">
                <a:solidFill>
                  <a:srgbClr val="636A6F"/>
                </a:solidFill>
                <a:latin typeface="Arial"/>
                <a:ea typeface="Arial"/>
                <a:cs typeface="Arial"/>
                <a:sym typeface="Arial"/>
              </a:rPr>
              <a:t> approaches to maintaining social connections</a:t>
            </a:r>
          </a:p>
          <a:p>
            <a:pPr marL="228600" marR="0" lvl="0" indent="-228600" algn="l" rtl="0">
              <a:lnSpc>
                <a:spcPct val="150000"/>
              </a:lnSpc>
              <a:spcBef>
                <a:spcPts val="0"/>
              </a:spcBef>
              <a:spcAft>
                <a:spcPts val="0"/>
              </a:spcAft>
              <a:buClr>
                <a:srgbClr val="636A6F"/>
              </a:buClr>
              <a:buSzPts val="1800"/>
              <a:buFont typeface="Arial"/>
              <a:buChar char="•"/>
            </a:pPr>
            <a:r>
              <a:rPr lang="en-US" sz="1600" dirty="0">
                <a:solidFill>
                  <a:srgbClr val="636A6F"/>
                </a:solidFill>
                <a:latin typeface="Arial"/>
                <a:ea typeface="Arial"/>
                <a:cs typeface="Arial"/>
                <a:sym typeface="Arial"/>
              </a:rPr>
              <a:t>Develop policies and practices that support the holistic wellbeing of employees in hybrid environments</a:t>
            </a:r>
          </a:p>
          <a:p>
            <a:pPr marL="228600" marR="0" lvl="0" indent="-50800" algn="l" rtl="0">
              <a:lnSpc>
                <a:spcPct val="150000"/>
              </a:lnSpc>
              <a:spcBef>
                <a:spcPts val="1000"/>
              </a:spcBef>
              <a:spcAft>
                <a:spcPts val="0"/>
              </a:spcAft>
              <a:buClr>
                <a:schemeClr val="dk1"/>
              </a:buClr>
              <a:buSzPts val="2800"/>
              <a:buFont typeface="Arial"/>
              <a:buNone/>
            </a:pPr>
            <a:endParaRPr sz="1600" dirty="0">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800"/>
              <a:buFont typeface="Arial"/>
              <a:buNone/>
            </a:pPr>
            <a:endParaRPr sz="1600" dirty="0">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400"/>
              <a:buFont typeface="Arial"/>
              <a:buNone/>
            </a:pPr>
            <a:endParaRPr sz="1600" dirty="0">
              <a:solidFill>
                <a:srgbClr val="636A6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sz="1600"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D474DDF8-5856-36E7-A0A3-39CB500D744D}"/>
            </a:ext>
          </a:extLst>
        </p:cNvPr>
        <p:cNvGrpSpPr/>
        <p:nvPr/>
      </p:nvGrpSpPr>
      <p:grpSpPr>
        <a:xfrm>
          <a:off x="0" y="0"/>
          <a:ext cx="0" cy="0"/>
          <a:chOff x="0" y="0"/>
          <a:chExt cx="0" cy="0"/>
        </a:xfrm>
      </p:grpSpPr>
      <p:sp>
        <p:nvSpPr>
          <p:cNvPr id="149" name="Google Shape;149;p9">
            <a:extLst>
              <a:ext uri="{FF2B5EF4-FFF2-40B4-BE49-F238E27FC236}">
                <a16:creationId xmlns:a16="http://schemas.microsoft.com/office/drawing/2014/main" id="{B1C7B86E-B35E-A178-8A3B-A717CE341EC3}"/>
              </a:ext>
            </a:extLst>
          </p:cNvPr>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1.3. Mapping my own digital wellbeing habits</a:t>
            </a:r>
            <a:endParaRPr lang="en-US" sz="3600" dirty="0">
              <a:solidFill>
                <a:schemeClr val="accent5"/>
              </a:solidFill>
            </a:endParaRPr>
          </a:p>
        </p:txBody>
      </p:sp>
      <p:sp>
        <p:nvSpPr>
          <p:cNvPr id="150" name="Google Shape;150;p9">
            <a:extLst>
              <a:ext uri="{FF2B5EF4-FFF2-40B4-BE49-F238E27FC236}">
                <a16:creationId xmlns:a16="http://schemas.microsoft.com/office/drawing/2014/main" id="{C5EEE033-83DF-5B57-8A3A-62D853D3CFB9}"/>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en-GB" b="1" dirty="0">
                <a:solidFill>
                  <a:schemeClr val="accent6"/>
                </a:solidFill>
                <a:latin typeface="Arial"/>
                <a:ea typeface="Arial"/>
                <a:cs typeface="Arial"/>
                <a:sym typeface="Arial"/>
              </a:rPr>
              <a:t>STEP 1 - Engage in discussion</a:t>
            </a:r>
          </a:p>
          <a:p>
            <a:pPr marL="285750" indent="-285750">
              <a:spcBef>
                <a:spcPts val="0"/>
              </a:spcBef>
              <a:buClr>
                <a:srgbClr val="9869BD"/>
              </a:buClr>
            </a:pPr>
            <a:r>
              <a:rPr lang="en-US" dirty="0">
                <a:solidFill>
                  <a:srgbClr val="868E93"/>
                </a:solidFill>
                <a:latin typeface="Arial"/>
                <a:cs typeface="Arial"/>
                <a:sym typeface="Arial"/>
              </a:rPr>
              <a:t>Reflect on your own digital habits</a:t>
            </a:r>
          </a:p>
          <a:p>
            <a:pPr marL="285750" indent="-285750">
              <a:spcBef>
                <a:spcPts val="0"/>
              </a:spcBef>
              <a:buClr>
                <a:srgbClr val="9869BD"/>
              </a:buClr>
            </a:pPr>
            <a:r>
              <a:rPr lang="en-US" sz="1800" dirty="0">
                <a:solidFill>
                  <a:srgbClr val="868E93"/>
                </a:solidFill>
                <a:latin typeface="Arial"/>
                <a:cs typeface="Arial"/>
                <a:sym typeface="Arial"/>
              </a:rPr>
              <a:t>Share what works for you and challenges you face</a:t>
            </a:r>
          </a:p>
          <a:p>
            <a:pPr marL="0" lvl="0" indent="0" algn="l" rtl="0">
              <a:lnSpc>
                <a:spcPct val="90000"/>
              </a:lnSpc>
              <a:spcBef>
                <a:spcPts val="1000"/>
              </a:spcBef>
              <a:spcAft>
                <a:spcPts val="0"/>
              </a:spcAft>
              <a:buClr>
                <a:srgbClr val="9869BD"/>
              </a:buClr>
              <a:buSzPts val="1800"/>
              <a:buNone/>
            </a:pPr>
            <a:r>
              <a:rPr lang="en-GB" b="1" dirty="0">
                <a:solidFill>
                  <a:schemeClr val="accent6"/>
                </a:solidFill>
                <a:latin typeface="Arial"/>
                <a:ea typeface="Arial"/>
                <a:cs typeface="Arial"/>
                <a:sym typeface="Arial"/>
              </a:rPr>
              <a:t>STEP 2 - Collaborate in groups</a:t>
            </a:r>
          </a:p>
          <a:p>
            <a:pPr marL="285750" indent="-285750">
              <a:buClr>
                <a:srgbClr val="9869BD"/>
              </a:buClr>
            </a:pPr>
            <a:r>
              <a:rPr lang="en-US" i="0" u="none" strike="noStrike" cap="none" dirty="0">
                <a:solidFill>
                  <a:srgbClr val="868E93"/>
                </a:solidFill>
                <a:latin typeface="Arial"/>
                <a:ea typeface="Arial"/>
                <a:cs typeface="Arial"/>
                <a:sym typeface="Arial"/>
              </a:rPr>
              <a:t>Brainstorm innovative ideas for managing digital wellbeing</a:t>
            </a:r>
          </a:p>
          <a:p>
            <a:pPr marL="0" indent="0">
              <a:buClr>
                <a:srgbClr val="9869BD"/>
              </a:buClr>
              <a:buNone/>
            </a:pPr>
            <a:r>
              <a:rPr lang="en-GB" b="1" dirty="0">
                <a:solidFill>
                  <a:schemeClr val="accent6"/>
                </a:solidFill>
                <a:latin typeface="Arial"/>
                <a:ea typeface="Arial"/>
                <a:cs typeface="Arial"/>
                <a:sym typeface="Arial"/>
              </a:rPr>
              <a:t>STEP 3 - Present solutions</a:t>
            </a:r>
          </a:p>
          <a:p>
            <a:pPr marL="285750" indent="-285750">
              <a:buClr>
                <a:srgbClr val="9869BD"/>
              </a:buClr>
            </a:pPr>
            <a:r>
              <a:rPr lang="en-US" dirty="0">
                <a:solidFill>
                  <a:srgbClr val="868E93"/>
                </a:solidFill>
                <a:latin typeface="Arial"/>
                <a:cs typeface="Arial"/>
              </a:rPr>
              <a:t>Share your group’s strategy with the larger audience</a:t>
            </a:r>
          </a:p>
          <a:p>
            <a:pPr marL="0" indent="0">
              <a:buClr>
                <a:srgbClr val="9869BD"/>
              </a:buClr>
              <a:buNone/>
            </a:pPr>
            <a:r>
              <a:rPr lang="en-GB" b="1" dirty="0">
                <a:solidFill>
                  <a:schemeClr val="accent6"/>
                </a:solidFill>
                <a:latin typeface="Arial"/>
                <a:ea typeface="Arial"/>
                <a:cs typeface="Arial"/>
                <a:sym typeface="Arial"/>
              </a:rPr>
              <a:t>STEP 4 – Commit to change</a:t>
            </a:r>
          </a:p>
          <a:p>
            <a:pPr marL="285750" indent="-285750">
              <a:buClr>
                <a:srgbClr val="9869BD"/>
              </a:buClr>
            </a:pPr>
            <a:r>
              <a:rPr lang="en-US" dirty="0">
                <a:solidFill>
                  <a:srgbClr val="868E93"/>
                </a:solidFill>
                <a:latin typeface="Arial"/>
                <a:cs typeface="Arial"/>
              </a:rPr>
              <a:t>Choose one new digital wellbeing practice to implement in your work life</a:t>
            </a:r>
            <a:endParaRPr lang="en-GB" dirty="0">
              <a:solidFill>
                <a:srgbClr val="868E93"/>
              </a:solidFill>
              <a:latin typeface="Arial"/>
              <a:cs typeface="Arial"/>
              <a:sym typeface="Arial"/>
            </a:endParaRPr>
          </a:p>
          <a:p>
            <a:pPr marL="285750" indent="-285750">
              <a:buClr>
                <a:srgbClr val="9869BD"/>
              </a:buClr>
            </a:pPr>
            <a:endParaRPr lang="en-US" i="0" u="none" strike="noStrike" cap="none"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a:extLst>
              <a:ext uri="{FF2B5EF4-FFF2-40B4-BE49-F238E27FC236}">
                <a16:creationId xmlns:a16="http://schemas.microsoft.com/office/drawing/2014/main" id="{1DB67DAF-96E3-43C4-71FD-FE35A18050C5}"/>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0184BF5A-3A2D-5A53-D34C-BEF0C49359CB}"/>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00h:25m</a:t>
            </a:r>
            <a:endParaRPr sz="1600" b="1"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426965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A71578C4-3BCA-9899-B40E-692294ADE171}"/>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00A3828F-5504-B3E3-4AFB-2C2BF7FFEDD8}"/>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b="1" dirty="0" err="1">
                <a:solidFill>
                  <a:schemeClr val="accent6"/>
                </a:solidFill>
                <a:latin typeface="Arial"/>
                <a:ea typeface="Arial"/>
                <a:cs typeface="Arial"/>
                <a:sym typeface="Arial"/>
              </a:rPr>
              <a:t>Resources</a:t>
            </a:r>
            <a:endParaRPr dirty="0">
              <a:solidFill>
                <a:schemeClr val="accent6"/>
              </a:solidFill>
            </a:endParaRP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Flip charts or whiteboards for group brainstorming</a:t>
            </a: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Markers and sticky notes.</a:t>
            </a:r>
            <a:endParaRPr lang="pt-PT" i="0" u="none" strike="noStrike" cap="none" dirty="0">
              <a:solidFill>
                <a:srgbClr val="868E93"/>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endParaRPr dirty="0"/>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
        <p:nvSpPr>
          <p:cNvPr id="205" name="Google Shape;205;g30fd5a3148a_2_39">
            <a:extLst>
              <a:ext uri="{FF2B5EF4-FFF2-40B4-BE49-F238E27FC236}">
                <a16:creationId xmlns:a16="http://schemas.microsoft.com/office/drawing/2014/main" id="{F44329F4-C584-1074-01AE-DB7DF7A9622D}"/>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en-GB" b="1" dirty="0">
                <a:solidFill>
                  <a:schemeClr val="accent6"/>
                </a:solidFill>
                <a:latin typeface="Arial"/>
                <a:ea typeface="Arial"/>
                <a:cs typeface="Arial"/>
                <a:sym typeface="Arial"/>
              </a:rPr>
              <a:t>Learn more!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What is digital wellness and why is it important?</a:t>
            </a:r>
          </a:p>
          <a:p>
            <a:pPr marL="0" lvl="0" indent="0" algn="l" rtl="0">
              <a:lnSpc>
                <a:spcPct val="90000"/>
              </a:lnSpc>
              <a:spcBef>
                <a:spcPts val="1000"/>
              </a:spcBef>
              <a:spcAft>
                <a:spcPts val="0"/>
              </a:spcAft>
              <a:buClr>
                <a:srgbClr val="868E93"/>
              </a:buClr>
              <a:buSzPts val="1800"/>
              <a:buNone/>
            </a:pPr>
            <a:r>
              <a:rPr lang="en-US" i="0" u="none" strike="noStrike" cap="none" dirty="0">
                <a:solidFill>
                  <a:srgbClr val="868E93"/>
                </a:solidFill>
                <a:latin typeface="Arial"/>
                <a:ea typeface="Arial"/>
                <a:cs typeface="Arial"/>
                <a:sym typeface="Arial"/>
                <a:hlinkClick r:id="rId3"/>
              </a:rPr>
              <a:t>www.youtube.com/watch?v=JVbo_rzu8k0</a:t>
            </a:r>
            <a:endParaRPr lang="en-US" i="0" u="none" strike="noStrike" cap="none" dirty="0">
              <a:solidFill>
                <a:srgbClr val="868E93"/>
              </a:solidFill>
              <a:latin typeface="Arial"/>
              <a:ea typeface="Arial"/>
              <a:cs typeface="Arial"/>
              <a:sym typeface="Arial"/>
            </a:endParaRPr>
          </a:p>
          <a:p>
            <a:pPr marL="285750" indent="-285750">
              <a:buClr>
                <a:srgbClr val="868E93"/>
              </a:buClr>
            </a:pPr>
            <a:r>
              <a:rPr lang="en-US" dirty="0">
                <a:solidFill>
                  <a:srgbClr val="868E93"/>
                </a:solidFill>
                <a:latin typeface="Arial"/>
                <a:ea typeface="Arial"/>
                <a:cs typeface="Arial"/>
                <a:sym typeface="Arial"/>
              </a:rPr>
              <a:t>Hybrid work-life balance</a:t>
            </a:r>
          </a:p>
          <a:p>
            <a:pPr marL="0" indent="0">
              <a:buClr>
                <a:srgbClr val="868E93"/>
              </a:buClr>
              <a:buNone/>
            </a:pPr>
            <a:r>
              <a:rPr lang="en-US" dirty="0">
                <a:solidFill>
                  <a:srgbClr val="868E93"/>
                </a:solidFill>
                <a:latin typeface="Arial"/>
                <a:ea typeface="Arial"/>
                <a:cs typeface="Arial"/>
                <a:sym typeface="Arial"/>
                <a:hlinkClick r:id="rId4"/>
              </a:rPr>
              <a:t>www.yarooms.com/blog/hybrid-work-life-balance</a:t>
            </a:r>
            <a:r>
              <a:rPr lang="en-US" dirty="0">
                <a:solidFill>
                  <a:srgbClr val="868E93"/>
                </a:solidFill>
                <a:latin typeface="Arial"/>
                <a:ea typeface="Arial"/>
                <a:cs typeface="Arial"/>
                <a:sym typeface="Arial"/>
              </a:rPr>
              <a:t> </a:t>
            </a:r>
          </a:p>
          <a:p>
            <a:pPr marL="285750" indent="-285750">
              <a:buClr>
                <a:srgbClr val="868E93"/>
              </a:buClr>
            </a:pPr>
            <a:r>
              <a:rPr lang="en-US" dirty="0">
                <a:solidFill>
                  <a:srgbClr val="868E93"/>
                </a:solidFill>
                <a:latin typeface="Arial"/>
                <a:ea typeface="Arial"/>
                <a:cs typeface="Arial"/>
                <a:sym typeface="Arial"/>
              </a:rPr>
              <a:t>The right to disconnect: exploring company practice</a:t>
            </a:r>
          </a:p>
          <a:p>
            <a:pPr marL="0" indent="0">
              <a:buClr>
                <a:srgbClr val="868E93"/>
              </a:buClr>
              <a:buNone/>
            </a:pPr>
            <a:r>
              <a:rPr lang="en-US" dirty="0">
                <a:solidFill>
                  <a:srgbClr val="868E93"/>
                </a:solidFill>
                <a:latin typeface="Arial"/>
                <a:ea typeface="Arial"/>
                <a:cs typeface="Arial"/>
                <a:sym typeface="Arial"/>
                <a:hlinkClick r:id="rId5"/>
              </a:rPr>
              <a:t>www.eurofound.europa.eu/en/publications/2021/right-disconnect-exploring-company-practices</a:t>
            </a:r>
            <a:r>
              <a:rPr lang="en-US" dirty="0">
                <a:solidFill>
                  <a:srgbClr val="868E93"/>
                </a:solidFill>
                <a:latin typeface="Arial"/>
                <a:ea typeface="Arial"/>
                <a:cs typeface="Arial"/>
                <a:sym typeface="Arial"/>
              </a:rPr>
              <a:t> </a:t>
            </a:r>
          </a:p>
          <a:p>
            <a:pPr marL="0" indent="0">
              <a:buClr>
                <a:srgbClr val="868E93"/>
              </a:buClr>
              <a:buNone/>
            </a:pPr>
            <a:endParaRPr lang="en-US" i="0" u="none" strike="noStrike" cap="none" dirty="0">
              <a:solidFill>
                <a:srgbClr val="868E93"/>
              </a:solidFill>
              <a:latin typeface="Arial"/>
              <a:ea typeface="Arial"/>
              <a:cs typeface="Arial"/>
              <a:sym typeface="Arial"/>
            </a:endParaRPr>
          </a:p>
        </p:txBody>
      </p:sp>
      <p:sp>
        <p:nvSpPr>
          <p:cNvPr id="4" name="Google Shape;149;p9">
            <a:extLst>
              <a:ext uri="{FF2B5EF4-FFF2-40B4-BE49-F238E27FC236}">
                <a16:creationId xmlns:a16="http://schemas.microsoft.com/office/drawing/2014/main" id="{D349E25A-F4B1-35A0-3F7A-9A88A404925B}"/>
              </a:ext>
            </a:extLst>
          </p:cNvPr>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1.3. Mapping my own digital wellbeing habits</a:t>
            </a:r>
            <a:endParaRPr lang="en-US" sz="3600" dirty="0">
              <a:solidFill>
                <a:schemeClr val="accent5"/>
              </a:solidFill>
            </a:endParaRPr>
          </a:p>
        </p:txBody>
      </p:sp>
    </p:spTree>
    <p:extLst>
      <p:ext uri="{BB962C8B-B14F-4D97-AF65-F5344CB8AC3E}">
        <p14:creationId xmlns:p14="http://schemas.microsoft.com/office/powerpoint/2010/main" val="341223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p:nvPr/>
        </p:nvSpPr>
        <p:spPr>
          <a:xfrm>
            <a:off x="4890344" y="2848993"/>
            <a:ext cx="5084762" cy="1600197"/>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3600" dirty="0">
                <a:solidFill>
                  <a:schemeClr val="accent5"/>
                </a:solidFill>
              </a:rPr>
              <a:t>Topic 2</a:t>
            </a:r>
            <a:br>
              <a:rPr lang="en-GB" sz="3600" dirty="0">
                <a:solidFill>
                  <a:schemeClr val="accent5"/>
                </a:solidFill>
                <a:latin typeface="Arial"/>
                <a:ea typeface="Arial"/>
                <a:cs typeface="Arial"/>
                <a:sym typeface="Arial"/>
              </a:rPr>
            </a:br>
            <a:r>
              <a:rPr lang="en-GB" sz="3600" b="1" dirty="0">
                <a:solidFill>
                  <a:schemeClr val="accent5"/>
                </a:solidFill>
              </a:rPr>
              <a:t>Barriers to digital inclusion</a:t>
            </a:r>
          </a:p>
          <a:p>
            <a:pPr marL="0" marR="0" lvl="0" indent="0" algn="l" rtl="0">
              <a:lnSpc>
                <a:spcPct val="90000"/>
              </a:lnSpc>
              <a:spcBef>
                <a:spcPts val="0"/>
              </a:spcBef>
              <a:spcAft>
                <a:spcPts val="0"/>
              </a:spcAft>
              <a:buClr>
                <a:schemeClr val="accent5"/>
              </a:buClr>
              <a:buSzPts val="3600"/>
              <a:buFont typeface="Arial"/>
              <a:buNone/>
            </a:pPr>
            <a:endParaRPr dirty="0"/>
          </a:p>
        </p:txBody>
      </p:sp>
      <p:pic>
        <p:nvPicPr>
          <p:cNvPr id="125" name="Google Shape;125;p3"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3009F227-0280-1610-B23E-F5E1FB488B95}"/>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A33E5464-9FC5-D44C-50D1-2682A6EEF382}"/>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2: Barriers to digital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2.1. Identifying barriers to digital inclusion</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2" name="Tabela 1">
            <a:extLst>
              <a:ext uri="{FF2B5EF4-FFF2-40B4-BE49-F238E27FC236}">
                <a16:creationId xmlns:a16="http://schemas.microsoft.com/office/drawing/2014/main" id="{FE4E4ED8-98B5-BB7B-F4A0-80A6E51BEABA}"/>
              </a:ext>
            </a:extLst>
          </p:cNvPr>
          <p:cNvGraphicFramePr>
            <a:graphicFrameLocks noGrp="1"/>
          </p:cNvGraphicFramePr>
          <p:nvPr>
            <p:extLst>
              <p:ext uri="{D42A27DB-BD31-4B8C-83A1-F6EECF244321}">
                <p14:modId xmlns:p14="http://schemas.microsoft.com/office/powerpoint/2010/main" val="2779283665"/>
              </p:ext>
            </p:extLst>
          </p:nvPr>
        </p:nvGraphicFramePr>
        <p:xfrm>
          <a:off x="2297471" y="1407924"/>
          <a:ext cx="8128000" cy="889000"/>
        </p:xfrm>
        <a:graphic>
          <a:graphicData uri="http://schemas.openxmlformats.org/drawingml/2006/table">
            <a:tbl>
              <a:tblPr firstRow="1" bandRow="1">
                <a:tableStyleId>{5A111915-BE36-4E01-A7E5-04B1672EAD32}</a:tableStyleId>
              </a:tblPr>
              <a:tblGrid>
                <a:gridCol w="8128000">
                  <a:extLst>
                    <a:ext uri="{9D8B030D-6E8A-4147-A177-3AD203B41FA5}">
                      <a16:colId xmlns:a16="http://schemas.microsoft.com/office/drawing/2014/main" val="1572053036"/>
                    </a:ext>
                  </a:extLst>
                </a:gridCol>
              </a:tblGrid>
              <a:tr h="370840">
                <a:tc>
                  <a:txBody>
                    <a:bodyPr/>
                    <a:lstStyle/>
                    <a:p>
                      <a:r>
                        <a:rPr lang="en-GB" dirty="0"/>
                        <a:t>Recap on digital inclusion</a:t>
                      </a:r>
                    </a:p>
                  </a:txBody>
                  <a:tcPr/>
                </a:tc>
                <a:extLst>
                  <a:ext uri="{0D108BD9-81ED-4DB2-BD59-A6C34878D82A}">
                    <a16:rowId xmlns:a16="http://schemas.microsoft.com/office/drawing/2014/main" val="394843649"/>
                  </a:ext>
                </a:extLst>
              </a:tr>
              <a:tr h="370840">
                <a:tc>
                  <a:txBody>
                    <a:bodyPr/>
                    <a:lstStyle/>
                    <a:p>
                      <a:r>
                        <a:rPr lang="en-US" dirty="0"/>
                        <a:t> Ensuring that individuals have access to and can effectively use digital technologies. It is critical in hybrid workplaces where remote and in-person interactions occur.</a:t>
                      </a:r>
                      <a:endParaRPr lang="en-GB" dirty="0"/>
                    </a:p>
                  </a:txBody>
                  <a:tcPr/>
                </a:tc>
                <a:extLst>
                  <a:ext uri="{0D108BD9-81ED-4DB2-BD59-A6C34878D82A}">
                    <a16:rowId xmlns:a16="http://schemas.microsoft.com/office/drawing/2014/main" val="3238603172"/>
                  </a:ext>
                </a:extLst>
              </a:tr>
            </a:tbl>
          </a:graphicData>
        </a:graphic>
      </p:graphicFrame>
      <p:graphicFrame>
        <p:nvGraphicFramePr>
          <p:cNvPr id="4" name="Tabela 3">
            <a:extLst>
              <a:ext uri="{FF2B5EF4-FFF2-40B4-BE49-F238E27FC236}">
                <a16:creationId xmlns:a16="http://schemas.microsoft.com/office/drawing/2014/main" id="{F3140AB8-562C-E1BD-3B20-23BD4D1E711E}"/>
              </a:ext>
            </a:extLst>
          </p:cNvPr>
          <p:cNvGraphicFramePr>
            <a:graphicFrameLocks noGrp="1"/>
          </p:cNvGraphicFramePr>
          <p:nvPr>
            <p:extLst>
              <p:ext uri="{D42A27DB-BD31-4B8C-83A1-F6EECF244321}">
                <p14:modId xmlns:p14="http://schemas.microsoft.com/office/powerpoint/2010/main" val="2468633965"/>
              </p:ext>
            </p:extLst>
          </p:nvPr>
        </p:nvGraphicFramePr>
        <p:xfrm>
          <a:off x="2297471" y="2558298"/>
          <a:ext cx="8128000" cy="1188720"/>
        </p:xfrm>
        <a:graphic>
          <a:graphicData uri="http://schemas.openxmlformats.org/drawingml/2006/table">
            <a:tbl>
              <a:tblPr firstRow="1" bandRow="1">
                <a:tableStyleId>{1FECB4D8-DB02-4DC6-A0A2-4F2EBAE1DC90}</a:tableStyleId>
              </a:tblPr>
              <a:tblGrid>
                <a:gridCol w="1812413">
                  <a:extLst>
                    <a:ext uri="{9D8B030D-6E8A-4147-A177-3AD203B41FA5}">
                      <a16:colId xmlns:a16="http://schemas.microsoft.com/office/drawing/2014/main" val="1510694071"/>
                    </a:ext>
                  </a:extLst>
                </a:gridCol>
                <a:gridCol w="6315587">
                  <a:extLst>
                    <a:ext uri="{9D8B030D-6E8A-4147-A177-3AD203B41FA5}">
                      <a16:colId xmlns:a16="http://schemas.microsoft.com/office/drawing/2014/main" val="1255649184"/>
                    </a:ext>
                  </a:extLst>
                </a:gridCol>
              </a:tblGrid>
              <a:tr h="370840">
                <a:tc>
                  <a:txBody>
                    <a:bodyPr/>
                    <a:lstStyle/>
                    <a:p>
                      <a:endParaRPr lang="en-GB" dirty="0"/>
                    </a:p>
                  </a:txBody>
                  <a:tcPr/>
                </a:tc>
                <a:tc>
                  <a:txBody>
                    <a:bodyPr/>
                    <a:lstStyle/>
                    <a:p>
                      <a:pPr algn="l"/>
                      <a:r>
                        <a:rPr lang="en-US" sz="2400" dirty="0"/>
                        <a:t>Why digital inclusion matters for communication, collaboration, and </a:t>
                      </a:r>
                      <a:r>
                        <a:rPr lang="en-US" sz="2400" dirty="0" err="1"/>
                        <a:t>organisational</a:t>
                      </a:r>
                      <a:r>
                        <a:rPr lang="en-US" sz="2400" dirty="0"/>
                        <a:t> success?</a:t>
                      </a:r>
                      <a:endParaRPr lang="en-GB" sz="2400" dirty="0"/>
                    </a:p>
                  </a:txBody>
                  <a:tcPr/>
                </a:tc>
                <a:extLst>
                  <a:ext uri="{0D108BD9-81ED-4DB2-BD59-A6C34878D82A}">
                    <a16:rowId xmlns:a16="http://schemas.microsoft.com/office/drawing/2014/main" val="3020677475"/>
                  </a:ext>
                </a:extLst>
              </a:tr>
            </a:tbl>
          </a:graphicData>
        </a:graphic>
      </p:graphicFrame>
      <p:pic>
        <p:nvPicPr>
          <p:cNvPr id="7" name="Gráfico 6" descr="Ajuda com preenchimento sólido">
            <a:extLst>
              <a:ext uri="{FF2B5EF4-FFF2-40B4-BE49-F238E27FC236}">
                <a16:creationId xmlns:a16="http://schemas.microsoft.com/office/drawing/2014/main" id="{65AD64B0-0E27-CA3E-9588-BA202F8911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spTree>
    <p:extLst>
      <p:ext uri="{BB962C8B-B14F-4D97-AF65-F5344CB8AC3E}">
        <p14:creationId xmlns:p14="http://schemas.microsoft.com/office/powerpoint/2010/main" val="405647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8EED9C83-A60A-C2C5-47BE-1E9B2AAB6B89}"/>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E0130D1F-CE7B-8E6A-F98E-964907F63DF0}"/>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2: Barriers to digital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2.1. Identifying barriers to digital inclusion</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3001E659-8E37-5653-931E-86A347B0F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3" name="Tabela 2">
            <a:extLst>
              <a:ext uri="{FF2B5EF4-FFF2-40B4-BE49-F238E27FC236}">
                <a16:creationId xmlns:a16="http://schemas.microsoft.com/office/drawing/2014/main" id="{E16A2851-1BC0-3C56-F633-D21F206F62FD}"/>
              </a:ext>
            </a:extLst>
          </p:cNvPr>
          <p:cNvGraphicFramePr>
            <a:graphicFrameLocks noGrp="1"/>
          </p:cNvGraphicFramePr>
          <p:nvPr>
            <p:extLst>
              <p:ext uri="{D42A27DB-BD31-4B8C-83A1-F6EECF244321}">
                <p14:modId xmlns:p14="http://schemas.microsoft.com/office/powerpoint/2010/main" val="1201897325"/>
              </p:ext>
            </p:extLst>
          </p:nvPr>
        </p:nvGraphicFramePr>
        <p:xfrm>
          <a:off x="2307303" y="1327355"/>
          <a:ext cx="8127999" cy="384556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Key concepts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Digital barriers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Visibility challenges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Digital divide</a:t>
                      </a:r>
                    </a:p>
                    <a:p>
                      <a:endParaRPr lang="en-GB" dirty="0"/>
                    </a:p>
                  </a:txBody>
                  <a:tcPr/>
                </a:tc>
                <a:extLst>
                  <a:ext uri="{0D108BD9-81ED-4DB2-BD59-A6C34878D82A}">
                    <a16:rowId xmlns:a16="http://schemas.microsoft.com/office/drawing/2014/main" val="3816319934"/>
                  </a:ext>
                </a:extLst>
              </a:tr>
              <a:tr h="370840">
                <a:tc>
                  <a:txBody>
                    <a:bodyPr/>
                    <a:lstStyle/>
                    <a:p>
                      <a:endParaRPr lang="en-GB" b="1" dirty="0"/>
                    </a:p>
                    <a:p>
                      <a:endParaRPr lang="en-GB" b="1" dirty="0"/>
                    </a:p>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r>
                        <a:rPr lang="en-US" dirty="0"/>
                        <a:t>Lack of access to adequate technology (e.g., outdated devices, poor internet)</a:t>
                      </a:r>
                    </a:p>
                    <a:p>
                      <a:endParaRPr lang="en-US" dirty="0"/>
                    </a:p>
                    <a:p>
                      <a:r>
                        <a:rPr lang="en-US" dirty="0"/>
                        <a:t>Limited digital literacy</a:t>
                      </a:r>
                    </a:p>
                    <a:p>
                      <a:endParaRPr lang="en-US" dirty="0"/>
                    </a:p>
                    <a:p>
                      <a:r>
                        <a:rPr lang="en-US" dirty="0"/>
                        <a:t>Socioeconomic and geographical disparities.</a:t>
                      </a:r>
                      <a:endParaRPr lang="en-GB" dirty="0"/>
                    </a:p>
                  </a:txBody>
                  <a:tcPr/>
                </a:tc>
                <a:tc>
                  <a:txBody>
                    <a:bodyPr/>
                    <a:lstStyle/>
                    <a:p>
                      <a:r>
                        <a:rPr lang="en-US" dirty="0"/>
                        <a:t>Reduced visibility of remote participants</a:t>
                      </a:r>
                    </a:p>
                    <a:p>
                      <a:endParaRPr lang="en-US" dirty="0"/>
                    </a:p>
                    <a:p>
                      <a:r>
                        <a:rPr lang="en-US" dirty="0"/>
                        <a:t>Proximity bias: privileging those physically present</a:t>
                      </a:r>
                    </a:p>
                    <a:p>
                      <a:endParaRPr lang="en-US" dirty="0"/>
                    </a:p>
                    <a:p>
                      <a:r>
                        <a:rPr lang="en-US" dirty="0"/>
                        <a:t>Indirect visibility via ineffective communication tools.</a:t>
                      </a:r>
                      <a:endParaRPr lang="en-GB" dirty="0"/>
                    </a:p>
                  </a:txBody>
                  <a:tcPr/>
                </a:tc>
                <a:tc>
                  <a:txBody>
                    <a:bodyPr/>
                    <a:lstStyle/>
                    <a:p>
                      <a:r>
                        <a:rPr lang="en-US" dirty="0"/>
                        <a:t>Inequity between those with digital resources and those without</a:t>
                      </a:r>
                    </a:p>
                    <a:p>
                      <a:endParaRPr lang="en-US" dirty="0"/>
                    </a:p>
                    <a:p>
                      <a:r>
                        <a:rPr lang="en-US" dirty="0"/>
                        <a:t>Impact on team engagement, decision-making, and inclusivity.</a:t>
                      </a:r>
                      <a:endParaRPr lang="en-GB" dirty="0"/>
                    </a:p>
                  </a:txBody>
                  <a:tcPr/>
                </a:tc>
                <a:extLst>
                  <a:ext uri="{0D108BD9-81ED-4DB2-BD59-A6C34878D82A}">
                    <a16:rowId xmlns:a16="http://schemas.microsoft.com/office/drawing/2014/main" val="1559304783"/>
                  </a:ext>
                </a:extLst>
              </a:tr>
            </a:tbl>
          </a:graphicData>
        </a:graphic>
      </p:graphicFrame>
      <p:pic>
        <p:nvPicPr>
          <p:cNvPr id="6" name="Gráfico 5" descr="Corrida de barreiras com preenchimento sólido">
            <a:extLst>
              <a:ext uri="{FF2B5EF4-FFF2-40B4-BE49-F238E27FC236}">
                <a16:creationId xmlns:a16="http://schemas.microsoft.com/office/drawing/2014/main" id="{322D9429-E7AE-D522-6AA4-1AA3F44467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9265" y="2335735"/>
            <a:ext cx="914400" cy="914400"/>
          </a:xfrm>
          <a:prstGeom prst="rect">
            <a:avLst/>
          </a:prstGeom>
        </p:spPr>
      </p:pic>
      <p:pic>
        <p:nvPicPr>
          <p:cNvPr id="9" name="Gráfico 8" descr="Guia de configuração de trabalho à distância com preenchimento sólido">
            <a:extLst>
              <a:ext uri="{FF2B5EF4-FFF2-40B4-BE49-F238E27FC236}">
                <a16:creationId xmlns:a16="http://schemas.microsoft.com/office/drawing/2014/main" id="{6B1E2A6E-8DBE-B168-6750-FC5B7F1E81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14102" y="2335735"/>
            <a:ext cx="914400" cy="914400"/>
          </a:xfrm>
          <a:prstGeom prst="rect">
            <a:avLst/>
          </a:prstGeom>
        </p:spPr>
      </p:pic>
      <p:pic>
        <p:nvPicPr>
          <p:cNvPr id="11" name="Gráfico 10" descr="Potência com preenchimento sólido">
            <a:extLst>
              <a:ext uri="{FF2B5EF4-FFF2-40B4-BE49-F238E27FC236}">
                <a16:creationId xmlns:a16="http://schemas.microsoft.com/office/drawing/2014/main" id="{68777FCB-1DB1-B0AC-B923-A6099C568E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58939" y="2335735"/>
            <a:ext cx="914400" cy="914400"/>
          </a:xfrm>
          <a:prstGeom prst="rect">
            <a:avLst/>
          </a:prstGeom>
        </p:spPr>
      </p:pic>
    </p:spTree>
    <p:extLst>
      <p:ext uri="{BB962C8B-B14F-4D97-AF65-F5344CB8AC3E}">
        <p14:creationId xmlns:p14="http://schemas.microsoft.com/office/powerpoint/2010/main" val="1157491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BDBD77CB-7F92-A323-E3B5-0F44E5D016B0}"/>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098FA59D-C5F3-716A-6616-A4BE9C015775}"/>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2: Barriers to digital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2.1. Identifying barriers to digital inclusion</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0CA90EB2-595F-7A53-EABA-7D4EB0B86C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3" name="Tabela 2">
            <a:extLst>
              <a:ext uri="{FF2B5EF4-FFF2-40B4-BE49-F238E27FC236}">
                <a16:creationId xmlns:a16="http://schemas.microsoft.com/office/drawing/2014/main" id="{6B46E64D-1FBF-0C71-DADF-2223064EBC0B}"/>
              </a:ext>
            </a:extLst>
          </p:cNvPr>
          <p:cNvGraphicFramePr>
            <a:graphicFrameLocks noGrp="1"/>
          </p:cNvGraphicFramePr>
          <p:nvPr>
            <p:extLst>
              <p:ext uri="{D42A27DB-BD31-4B8C-83A1-F6EECF244321}">
                <p14:modId xmlns:p14="http://schemas.microsoft.com/office/powerpoint/2010/main" val="3285264000"/>
              </p:ext>
            </p:extLst>
          </p:nvPr>
        </p:nvGraphicFramePr>
        <p:xfrm>
          <a:off x="2307303" y="1327355"/>
          <a:ext cx="8127999" cy="341884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Impact of barriers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On communication</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On engagement</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On decision-making</a:t>
                      </a:r>
                    </a:p>
                    <a:p>
                      <a:endParaRPr lang="en-GB" dirty="0"/>
                    </a:p>
                  </a:txBody>
                  <a:tcPr/>
                </a:tc>
                <a:extLst>
                  <a:ext uri="{0D108BD9-81ED-4DB2-BD59-A6C34878D82A}">
                    <a16:rowId xmlns:a16="http://schemas.microsoft.com/office/drawing/2014/main" val="3816319934"/>
                  </a:ext>
                </a:extLst>
              </a:tr>
              <a:tr h="370840">
                <a:tc>
                  <a:txBody>
                    <a:bodyPr/>
                    <a:lstStyle/>
                    <a:p>
                      <a:endParaRPr lang="en-GB" b="1" dirty="0"/>
                    </a:p>
                    <a:p>
                      <a:endParaRPr lang="en-GB" b="1" dirty="0"/>
                    </a:p>
                    <a:p>
                      <a:endParaRPr lang="en-GB" b="1" dirty="0"/>
                    </a:p>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endParaRPr lang="en-US" dirty="0"/>
                    </a:p>
                    <a:p>
                      <a:pPr lvl="1"/>
                      <a:r>
                        <a:rPr lang="en-US" dirty="0"/>
                        <a:t>Misunderstandings and miscommunications</a:t>
                      </a:r>
                    </a:p>
                    <a:p>
                      <a:pPr lvl="1"/>
                      <a:endParaRPr lang="en-US" dirty="0"/>
                    </a:p>
                    <a:p>
                      <a:pPr lvl="1"/>
                      <a:r>
                        <a:rPr lang="en-US" dirty="0"/>
                        <a:t>Exclusion from key discussions</a:t>
                      </a:r>
                    </a:p>
                  </a:txBody>
                  <a:tcPr anchor="ctr"/>
                </a:tc>
                <a:tc>
                  <a:txBody>
                    <a:bodyPr/>
                    <a:lstStyle/>
                    <a:p>
                      <a:r>
                        <a:rPr lang="en-US" dirty="0"/>
                        <a:t>Remote workers feeling isolated or undervalued</a:t>
                      </a:r>
                    </a:p>
                    <a:p>
                      <a:endParaRPr lang="en-US" dirty="0"/>
                    </a:p>
                    <a:p>
                      <a:r>
                        <a:rPr lang="en-US" dirty="0"/>
                        <a:t>Unequal participation in hybrid meetings</a:t>
                      </a:r>
                    </a:p>
                  </a:txBody>
                  <a:tcPr anchor="ctr"/>
                </a:tc>
                <a:tc>
                  <a:txBody>
                    <a:bodyPr/>
                    <a:lstStyle/>
                    <a:p>
                      <a:r>
                        <a:rPr lang="en-US" dirty="0"/>
                        <a:t>Biases </a:t>
                      </a:r>
                      <a:r>
                        <a:rPr lang="en-US" dirty="0" err="1"/>
                        <a:t>favouring</a:t>
                      </a:r>
                      <a:r>
                        <a:rPr lang="en-US" dirty="0"/>
                        <a:t> visible participants</a:t>
                      </a:r>
                    </a:p>
                    <a:p>
                      <a:endParaRPr lang="en-US" dirty="0"/>
                    </a:p>
                    <a:p>
                      <a:r>
                        <a:rPr lang="en-US" dirty="0"/>
                        <a:t>Limited diversity in perspectives</a:t>
                      </a:r>
                      <a:endParaRPr lang="en-GB" dirty="0"/>
                    </a:p>
                  </a:txBody>
                  <a:tcPr anchor="ctr"/>
                </a:tc>
                <a:extLst>
                  <a:ext uri="{0D108BD9-81ED-4DB2-BD59-A6C34878D82A}">
                    <a16:rowId xmlns:a16="http://schemas.microsoft.com/office/drawing/2014/main" val="1559304783"/>
                  </a:ext>
                </a:extLst>
              </a:tr>
            </a:tbl>
          </a:graphicData>
        </a:graphic>
      </p:graphicFrame>
      <p:pic>
        <p:nvPicPr>
          <p:cNvPr id="8" name="Gráfico 7" descr="Deixar de seguir com preenchimento sólido">
            <a:extLst>
              <a:ext uri="{FF2B5EF4-FFF2-40B4-BE49-F238E27FC236}">
                <a16:creationId xmlns:a16="http://schemas.microsoft.com/office/drawing/2014/main" id="{6637AF61-2D9B-FC64-E38E-C30946534E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0439" y="2514600"/>
            <a:ext cx="914400" cy="914400"/>
          </a:xfrm>
          <a:prstGeom prst="rect">
            <a:avLst/>
          </a:prstGeom>
        </p:spPr>
      </p:pic>
      <p:pic>
        <p:nvPicPr>
          <p:cNvPr id="12" name="Gráfico 11" descr="Reunião online com preenchimento sólido">
            <a:extLst>
              <a:ext uri="{FF2B5EF4-FFF2-40B4-BE49-F238E27FC236}">
                <a16:creationId xmlns:a16="http://schemas.microsoft.com/office/drawing/2014/main" id="{B2B08AFF-3EEE-431D-0ADD-3E6A64DAC6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53470" y="2517058"/>
            <a:ext cx="914400" cy="914400"/>
          </a:xfrm>
          <a:prstGeom prst="rect">
            <a:avLst/>
          </a:prstGeom>
        </p:spPr>
      </p:pic>
      <p:pic>
        <p:nvPicPr>
          <p:cNvPr id="14" name="Gráfico 13" descr="Juiz masculino com preenchimento sólido">
            <a:extLst>
              <a:ext uri="{FF2B5EF4-FFF2-40B4-BE49-F238E27FC236}">
                <a16:creationId xmlns:a16="http://schemas.microsoft.com/office/drawing/2014/main" id="{EE169666-0467-BAB0-380C-4F79B368C9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11456" y="2514600"/>
            <a:ext cx="914400" cy="914400"/>
          </a:xfrm>
          <a:prstGeom prst="rect">
            <a:avLst/>
          </a:prstGeom>
        </p:spPr>
      </p:pic>
    </p:spTree>
    <p:extLst>
      <p:ext uri="{BB962C8B-B14F-4D97-AF65-F5344CB8AC3E}">
        <p14:creationId xmlns:p14="http://schemas.microsoft.com/office/powerpoint/2010/main" val="424351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C116A292-8CD7-76B8-881E-C7B2EFFE270A}"/>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1DB6026F-4292-5FAA-CE6E-7CD81EB6EA58}"/>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2: Barriers to digital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2.1. Identifying barriers to digital inclusion</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047196BF-04CB-7C0A-6231-8D5CA7806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01F4F52C-7496-CCF7-E3D9-657C424A9321}"/>
              </a:ext>
            </a:extLst>
          </p:cNvPr>
          <p:cNvGraphicFramePr>
            <a:graphicFrameLocks noGrp="1"/>
          </p:cNvGraphicFramePr>
          <p:nvPr>
            <p:extLst>
              <p:ext uri="{D42A27DB-BD31-4B8C-83A1-F6EECF244321}">
                <p14:modId xmlns:p14="http://schemas.microsoft.com/office/powerpoint/2010/main" val="3174085599"/>
              </p:ext>
            </p:extLst>
          </p:nvPr>
        </p:nvGraphicFramePr>
        <p:xfrm>
          <a:off x="2297471" y="1327355"/>
          <a:ext cx="8128000" cy="2753360"/>
        </p:xfrm>
        <a:graphic>
          <a:graphicData uri="http://schemas.openxmlformats.org/drawingml/2006/table">
            <a:tbl>
              <a:tblPr firstRow="1" bandRow="1">
                <a:tableStyleId>{BDBED569-4797-4DF1-A0F4-6AAB3CD982D8}</a:tableStyleId>
              </a:tblPr>
              <a:tblGrid>
                <a:gridCol w="2032000">
                  <a:extLst>
                    <a:ext uri="{9D8B030D-6E8A-4147-A177-3AD203B41FA5}">
                      <a16:colId xmlns:a16="http://schemas.microsoft.com/office/drawing/2014/main" val="1661969227"/>
                    </a:ext>
                  </a:extLst>
                </a:gridCol>
                <a:gridCol w="2032000">
                  <a:extLst>
                    <a:ext uri="{9D8B030D-6E8A-4147-A177-3AD203B41FA5}">
                      <a16:colId xmlns:a16="http://schemas.microsoft.com/office/drawing/2014/main" val="395086350"/>
                    </a:ext>
                  </a:extLst>
                </a:gridCol>
                <a:gridCol w="2032000">
                  <a:extLst>
                    <a:ext uri="{9D8B030D-6E8A-4147-A177-3AD203B41FA5}">
                      <a16:colId xmlns:a16="http://schemas.microsoft.com/office/drawing/2014/main" val="3340025287"/>
                    </a:ext>
                  </a:extLst>
                </a:gridCol>
                <a:gridCol w="2032000">
                  <a:extLst>
                    <a:ext uri="{9D8B030D-6E8A-4147-A177-3AD203B41FA5}">
                      <a16:colId xmlns:a16="http://schemas.microsoft.com/office/drawing/2014/main" val="2504620963"/>
                    </a:ext>
                  </a:extLst>
                </a:gridCol>
              </a:tblGrid>
              <a:tr h="370840">
                <a:tc gridSpan="4">
                  <a:txBody>
                    <a:bodyPr/>
                    <a:lstStyle/>
                    <a:p>
                      <a:pPr algn="ctr"/>
                      <a:r>
                        <a:rPr lang="en-GB" dirty="0"/>
                        <a:t>Common digital barriers</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93660114"/>
                  </a:ext>
                </a:extLst>
              </a:tr>
              <a:tr h="370840">
                <a:tc>
                  <a:txBody>
                    <a:bodyPr/>
                    <a:lstStyle/>
                    <a:p>
                      <a:r>
                        <a:rPr lang="en-GB" b="1" dirty="0"/>
                        <a:t>Educational sector</a:t>
                      </a:r>
                    </a:p>
                  </a:txBody>
                  <a:tcPr/>
                </a:tc>
                <a:tc>
                  <a:txBody>
                    <a:bodyPr/>
                    <a:lstStyle/>
                    <a:p>
                      <a:r>
                        <a:rPr lang="en-GB" b="1" dirty="0"/>
                        <a:t>Healthcare sector</a:t>
                      </a:r>
                    </a:p>
                  </a:txBody>
                  <a:tcPr/>
                </a:tc>
                <a:tc>
                  <a:txBody>
                    <a:bodyPr/>
                    <a:lstStyle/>
                    <a:p>
                      <a:r>
                        <a:rPr lang="en-GB" b="1" dirty="0"/>
                        <a:t>Retail sector</a:t>
                      </a:r>
                    </a:p>
                  </a:txBody>
                  <a:tcPr/>
                </a:tc>
                <a:tc>
                  <a:txBody>
                    <a:bodyPr/>
                    <a:lstStyle/>
                    <a:p>
                      <a:r>
                        <a:rPr lang="en-GB" b="1" dirty="0"/>
                        <a:t>Public services</a:t>
                      </a:r>
                    </a:p>
                  </a:txBody>
                  <a:tcPr/>
                </a:tc>
                <a:extLst>
                  <a:ext uri="{0D108BD9-81ED-4DB2-BD59-A6C34878D82A}">
                    <a16:rowId xmlns:a16="http://schemas.microsoft.com/office/drawing/2014/main" val="944977963"/>
                  </a:ext>
                </a:extLst>
              </a:tr>
              <a:tr h="370840">
                <a:tc>
                  <a:txBody>
                    <a:bodyPr/>
                    <a:lstStyle/>
                    <a:p>
                      <a:r>
                        <a:rPr lang="en-US" dirty="0"/>
                        <a:t> Teachers in hybrid classrooms struggle with engaging remote students due to poor internet connections or lack of training in digital tools. This often leads to reduced participation from remote learners</a:t>
                      </a:r>
                      <a:endParaRPr lang="en-GB" dirty="0"/>
                    </a:p>
                  </a:txBody>
                  <a:tcPr/>
                </a:tc>
                <a:tc>
                  <a:txBody>
                    <a:bodyPr/>
                    <a:lstStyle/>
                    <a:p>
                      <a:r>
                        <a:rPr lang="en-US" dirty="0"/>
                        <a:t>Telemedicine consultations are hindered by patients’ lack of access to devices or familiarity with video platforms, affecting their ability to describe symptoms or follow medical advice</a:t>
                      </a:r>
                      <a:endParaRPr lang="en-GB" dirty="0"/>
                    </a:p>
                  </a:txBody>
                  <a:tcPr/>
                </a:tc>
                <a:tc>
                  <a:txBody>
                    <a:bodyPr/>
                    <a:lstStyle/>
                    <a:p>
                      <a:r>
                        <a:rPr lang="en-US" dirty="0"/>
                        <a:t>Remote sales teams face challenges in presenting products effectively over virtual platforms compared to their in-store counterparts</a:t>
                      </a:r>
                      <a:endParaRPr lang="en-GB" dirty="0"/>
                    </a:p>
                  </a:txBody>
                  <a:tcPr/>
                </a:tc>
                <a:tc>
                  <a:txBody>
                    <a:bodyPr/>
                    <a:lstStyle/>
                    <a:p>
                      <a:r>
                        <a:rPr lang="en-US" dirty="0"/>
                        <a:t>Municipal meetings held in hybrid formats often </a:t>
                      </a:r>
                      <a:r>
                        <a:rPr lang="en-US" dirty="0" err="1"/>
                        <a:t>favour</a:t>
                      </a:r>
                      <a:r>
                        <a:rPr lang="en-US" dirty="0"/>
                        <a:t> attendees present in the council chamber, </a:t>
                      </a:r>
                      <a:r>
                        <a:rPr lang="en-US" dirty="0" err="1"/>
                        <a:t>marginalising</a:t>
                      </a:r>
                      <a:r>
                        <a:rPr lang="en-US" dirty="0"/>
                        <a:t> remote participants in discussions</a:t>
                      </a:r>
                      <a:endParaRPr lang="en-GB" dirty="0"/>
                    </a:p>
                  </a:txBody>
                  <a:tcPr/>
                </a:tc>
                <a:extLst>
                  <a:ext uri="{0D108BD9-81ED-4DB2-BD59-A6C34878D82A}">
                    <a16:rowId xmlns:a16="http://schemas.microsoft.com/office/drawing/2014/main" val="2508454036"/>
                  </a:ext>
                </a:extLst>
              </a:tr>
            </a:tbl>
          </a:graphicData>
        </a:graphic>
      </p:graphicFrame>
    </p:spTree>
    <p:extLst>
      <p:ext uri="{BB962C8B-B14F-4D97-AF65-F5344CB8AC3E}">
        <p14:creationId xmlns:p14="http://schemas.microsoft.com/office/powerpoint/2010/main" val="3726992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E4338120-B7A2-ADC3-21AF-DEEE06561E61}"/>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163D6B6D-0519-B07F-ED7E-3163DB634020}"/>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2: Barriers to digital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2.1. Identifying barriers to digital inclusion</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0DDC5E80-60FE-FC5B-5060-9F86F6C529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7BA2E9B1-5B1E-6442-FCCD-B3C243463CA6}"/>
              </a:ext>
            </a:extLst>
          </p:cNvPr>
          <p:cNvGraphicFramePr>
            <a:graphicFrameLocks noGrp="1"/>
          </p:cNvGraphicFramePr>
          <p:nvPr>
            <p:extLst>
              <p:ext uri="{D42A27DB-BD31-4B8C-83A1-F6EECF244321}">
                <p14:modId xmlns:p14="http://schemas.microsoft.com/office/powerpoint/2010/main" val="2992982947"/>
              </p:ext>
            </p:extLst>
          </p:nvPr>
        </p:nvGraphicFramePr>
        <p:xfrm>
          <a:off x="2297471" y="1327355"/>
          <a:ext cx="8128000" cy="3967480"/>
        </p:xfrm>
        <a:graphic>
          <a:graphicData uri="http://schemas.openxmlformats.org/drawingml/2006/table">
            <a:tbl>
              <a:tblPr firstRow="1" bandRow="1">
                <a:tableStyleId>{BDBED569-4797-4DF1-A0F4-6AAB3CD982D8}</a:tableStyleId>
              </a:tblPr>
              <a:tblGrid>
                <a:gridCol w="2032000">
                  <a:extLst>
                    <a:ext uri="{9D8B030D-6E8A-4147-A177-3AD203B41FA5}">
                      <a16:colId xmlns:a16="http://schemas.microsoft.com/office/drawing/2014/main" val="1661969227"/>
                    </a:ext>
                  </a:extLst>
                </a:gridCol>
                <a:gridCol w="6096000">
                  <a:extLst>
                    <a:ext uri="{9D8B030D-6E8A-4147-A177-3AD203B41FA5}">
                      <a16:colId xmlns:a16="http://schemas.microsoft.com/office/drawing/2014/main" val="395086350"/>
                    </a:ext>
                  </a:extLst>
                </a:gridCol>
              </a:tblGrid>
              <a:tr h="370840">
                <a:tc gridSpan="2">
                  <a:txBody>
                    <a:bodyPr/>
                    <a:lstStyle/>
                    <a:p>
                      <a:pPr algn="ctr"/>
                      <a:r>
                        <a:rPr lang="en-GB" dirty="0"/>
                        <a:t>Strategies to address digital barriers</a:t>
                      </a:r>
                    </a:p>
                  </a:txBody>
                  <a:tcPr/>
                </a:tc>
                <a:tc hMerge="1">
                  <a:txBody>
                    <a:bodyPr/>
                    <a:lstStyle/>
                    <a:p>
                      <a:endParaRPr lang="en-GB" dirty="0"/>
                    </a:p>
                  </a:txBody>
                  <a:tcPr/>
                </a:tc>
                <a:extLst>
                  <a:ext uri="{0D108BD9-81ED-4DB2-BD59-A6C34878D82A}">
                    <a16:rowId xmlns:a16="http://schemas.microsoft.com/office/drawing/2014/main" val="93660114"/>
                  </a:ext>
                </a:extLst>
              </a:tr>
              <a:tr h="370840">
                <a:tc>
                  <a:txBody>
                    <a:bodyPr/>
                    <a:lstStyle/>
                    <a:p>
                      <a:r>
                        <a:rPr lang="en-US" dirty="0"/>
                        <a:t> </a:t>
                      </a:r>
                      <a:r>
                        <a:rPr lang="en-US" b="1" dirty="0"/>
                        <a:t>Use inclusive meeting practices</a:t>
                      </a:r>
                      <a:endParaRPr lang="en-GB" b="1" dirty="0"/>
                    </a:p>
                  </a:txBody>
                  <a:tcPr anchor="ctr">
                    <a:solidFill>
                      <a:srgbClr val="B787BC"/>
                    </a:solidFill>
                  </a:tcPr>
                </a:tc>
                <a:tc>
                  <a:txBody>
                    <a:bodyPr/>
                    <a:lstStyle/>
                    <a:p>
                      <a:r>
                        <a:rPr lang="en-US" dirty="0"/>
                        <a:t>Rotate speaking roles to ensure all participants can contribute equally</a:t>
                      </a:r>
                    </a:p>
                    <a:p>
                      <a:endParaRPr lang="en-US" dirty="0"/>
                    </a:p>
                    <a:p>
                      <a:r>
                        <a:rPr lang="en-US" dirty="0"/>
                        <a:t>Use "round robin" methods for input during discussions</a:t>
                      </a:r>
                    </a:p>
                    <a:p>
                      <a:endParaRPr lang="en-US" dirty="0"/>
                    </a:p>
                    <a:p>
                      <a:r>
                        <a:rPr lang="en-US" dirty="0"/>
                        <a:t>Establish meeting facilitators to monitor engagement and ensure remote voices are heard</a:t>
                      </a:r>
                    </a:p>
                  </a:txBody>
                  <a:tcPr/>
                </a:tc>
                <a:extLst>
                  <a:ext uri="{0D108BD9-81ED-4DB2-BD59-A6C34878D82A}">
                    <a16:rowId xmlns:a16="http://schemas.microsoft.com/office/drawing/2014/main" val="2508454036"/>
                  </a:ext>
                </a:extLst>
              </a:tr>
              <a:tr h="370840">
                <a:tc>
                  <a:txBody>
                    <a:bodyPr/>
                    <a:lstStyle/>
                    <a:p>
                      <a:r>
                        <a:rPr lang="en-US" b="1" dirty="0"/>
                        <a:t>Invest in technology upgrades and training</a:t>
                      </a:r>
                      <a:endParaRPr lang="en-GB" b="1" dirty="0"/>
                    </a:p>
                  </a:txBody>
                  <a:tcPr anchor="ctr">
                    <a:solidFill>
                      <a:srgbClr val="B787BC"/>
                    </a:solidFill>
                  </a:tcPr>
                </a:tc>
                <a:tc>
                  <a:txBody>
                    <a:bodyPr/>
                    <a:lstStyle/>
                    <a:p>
                      <a:r>
                        <a:rPr lang="en-US" dirty="0"/>
                        <a:t>Provide team members with reliable devices and tools tailored to hybrid work (e.g., noise-cancelling headphones, high-resolution cameras)</a:t>
                      </a:r>
                    </a:p>
                    <a:p>
                      <a:endParaRPr lang="en-US" dirty="0"/>
                    </a:p>
                    <a:p>
                      <a:r>
                        <a:rPr lang="en-US" dirty="0"/>
                        <a:t>Ensure high-speed internet connections for remote workers through stipends or support</a:t>
                      </a:r>
                    </a:p>
                    <a:p>
                      <a:endParaRPr lang="en-US" dirty="0"/>
                    </a:p>
                    <a:p>
                      <a:r>
                        <a:rPr lang="en-US" dirty="0"/>
                        <a:t>Regularly update and test software for compatibility and user experience</a:t>
                      </a:r>
                    </a:p>
                    <a:p>
                      <a:endParaRPr lang="en-US" dirty="0"/>
                    </a:p>
                    <a:p>
                      <a:r>
                        <a:rPr lang="en-US" dirty="0"/>
                        <a:t>Offer ongoing digital literacy workshops to help employees </a:t>
                      </a:r>
                      <a:r>
                        <a:rPr lang="en-US" dirty="0" err="1"/>
                        <a:t>maximise</a:t>
                      </a:r>
                      <a:r>
                        <a:rPr lang="en-US" dirty="0"/>
                        <a:t> available technologies</a:t>
                      </a:r>
                    </a:p>
                  </a:txBody>
                  <a:tcPr/>
                </a:tc>
                <a:extLst>
                  <a:ext uri="{0D108BD9-81ED-4DB2-BD59-A6C34878D82A}">
                    <a16:rowId xmlns:a16="http://schemas.microsoft.com/office/drawing/2014/main" val="1971445476"/>
                  </a:ext>
                </a:extLst>
              </a:tr>
            </a:tbl>
          </a:graphicData>
        </a:graphic>
      </p:graphicFrame>
    </p:spTree>
    <p:extLst>
      <p:ext uri="{BB962C8B-B14F-4D97-AF65-F5344CB8AC3E}">
        <p14:creationId xmlns:p14="http://schemas.microsoft.com/office/powerpoint/2010/main" val="1939105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4AA0066A-0638-FDD5-8AA0-DFC3B1BF60ED}"/>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AA62DCE6-2018-E2C6-9F0D-F1E56D3AF55F}"/>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2: Barriers to digital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2.1. Identifying barriers to digital inclusion</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37439B91-AE4D-96F3-4561-FF146CFBD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971C8D71-54B6-C187-DB6A-7749E538ED0B}"/>
              </a:ext>
            </a:extLst>
          </p:cNvPr>
          <p:cNvGraphicFramePr>
            <a:graphicFrameLocks noGrp="1"/>
          </p:cNvGraphicFramePr>
          <p:nvPr>
            <p:extLst>
              <p:ext uri="{D42A27DB-BD31-4B8C-83A1-F6EECF244321}">
                <p14:modId xmlns:p14="http://schemas.microsoft.com/office/powerpoint/2010/main" val="2733110884"/>
              </p:ext>
            </p:extLst>
          </p:nvPr>
        </p:nvGraphicFramePr>
        <p:xfrm>
          <a:off x="2297471" y="1327355"/>
          <a:ext cx="8128000" cy="4607560"/>
        </p:xfrm>
        <a:graphic>
          <a:graphicData uri="http://schemas.openxmlformats.org/drawingml/2006/table">
            <a:tbl>
              <a:tblPr firstRow="1" bandRow="1">
                <a:tableStyleId>{BDBED569-4797-4DF1-A0F4-6AAB3CD982D8}</a:tableStyleId>
              </a:tblPr>
              <a:tblGrid>
                <a:gridCol w="2032000">
                  <a:extLst>
                    <a:ext uri="{9D8B030D-6E8A-4147-A177-3AD203B41FA5}">
                      <a16:colId xmlns:a16="http://schemas.microsoft.com/office/drawing/2014/main" val="1661969227"/>
                    </a:ext>
                  </a:extLst>
                </a:gridCol>
                <a:gridCol w="6096000">
                  <a:extLst>
                    <a:ext uri="{9D8B030D-6E8A-4147-A177-3AD203B41FA5}">
                      <a16:colId xmlns:a16="http://schemas.microsoft.com/office/drawing/2014/main" val="395086350"/>
                    </a:ext>
                  </a:extLst>
                </a:gridCol>
              </a:tblGrid>
              <a:tr h="370840">
                <a:tc gridSpan="2">
                  <a:txBody>
                    <a:bodyPr/>
                    <a:lstStyle/>
                    <a:p>
                      <a:pPr algn="ctr"/>
                      <a:r>
                        <a:rPr lang="en-GB" dirty="0"/>
                        <a:t>Strategies to address digital barriers</a:t>
                      </a:r>
                    </a:p>
                  </a:txBody>
                  <a:tcPr/>
                </a:tc>
                <a:tc hMerge="1">
                  <a:txBody>
                    <a:bodyPr/>
                    <a:lstStyle/>
                    <a:p>
                      <a:endParaRPr lang="en-GB" dirty="0"/>
                    </a:p>
                  </a:txBody>
                  <a:tcPr/>
                </a:tc>
                <a:extLst>
                  <a:ext uri="{0D108BD9-81ED-4DB2-BD59-A6C34878D82A}">
                    <a16:rowId xmlns:a16="http://schemas.microsoft.com/office/drawing/2014/main" val="93660114"/>
                  </a:ext>
                </a:extLst>
              </a:tr>
              <a:tr h="370840">
                <a:tc>
                  <a:txBody>
                    <a:bodyPr/>
                    <a:lstStyle/>
                    <a:p>
                      <a:r>
                        <a:rPr lang="en-US" b="1" dirty="0"/>
                        <a:t>Facilitate digital literacy initiatives</a:t>
                      </a:r>
                      <a:endParaRPr lang="en-GB" b="1" dirty="0"/>
                    </a:p>
                  </a:txBody>
                  <a:tcPr anchor="ctr">
                    <a:solidFill>
                      <a:srgbClr val="B787BC"/>
                    </a:solidFill>
                  </a:tcPr>
                </a:tc>
                <a:tc>
                  <a:txBody>
                    <a:bodyPr/>
                    <a:lstStyle/>
                    <a:p>
                      <a:r>
                        <a:rPr lang="en-US" dirty="0"/>
                        <a:t>Create a buddy system pairing tech-savvy employees with less experienced colleagues</a:t>
                      </a:r>
                    </a:p>
                    <a:p>
                      <a:endParaRPr lang="en-US" dirty="0"/>
                    </a:p>
                    <a:p>
                      <a:r>
                        <a:rPr lang="en-US" dirty="0"/>
                        <a:t>Develop self-paced tutorials and resource guides on using meeting platforms, collaboration tools, and security protocols</a:t>
                      </a:r>
                    </a:p>
                    <a:p>
                      <a:endParaRPr lang="en-US" dirty="0"/>
                    </a:p>
                    <a:p>
                      <a:r>
                        <a:rPr lang="en-US" dirty="0"/>
                        <a:t>Include digital skills assessments to identify gaps and provide targeted training.</a:t>
                      </a:r>
                    </a:p>
                  </a:txBody>
                  <a:tcPr/>
                </a:tc>
                <a:extLst>
                  <a:ext uri="{0D108BD9-81ED-4DB2-BD59-A6C34878D82A}">
                    <a16:rowId xmlns:a16="http://schemas.microsoft.com/office/drawing/2014/main" val="2508454036"/>
                  </a:ext>
                </a:extLst>
              </a:tr>
              <a:tr h="370840">
                <a:tc>
                  <a:txBody>
                    <a:bodyPr/>
                    <a:lstStyle/>
                    <a:p>
                      <a:r>
                        <a:rPr lang="en-US" b="1" dirty="0"/>
                        <a:t>Establish norms for equitable communication</a:t>
                      </a:r>
                      <a:endParaRPr lang="en-GB" b="1" dirty="0"/>
                    </a:p>
                  </a:txBody>
                  <a:tcPr anchor="ctr">
                    <a:solidFill>
                      <a:srgbClr val="B787BC"/>
                    </a:solidFill>
                  </a:tcPr>
                </a:tc>
                <a:tc>
                  <a:txBody>
                    <a:bodyPr/>
                    <a:lstStyle/>
                    <a:p>
                      <a:r>
                        <a:rPr lang="en-US" dirty="0"/>
                        <a:t>Create meeting charters outlining expectations, such as equal speaking time and encouraging diverse perspectives</a:t>
                      </a:r>
                    </a:p>
                    <a:p>
                      <a:endParaRPr lang="en-US" dirty="0"/>
                    </a:p>
                    <a:p>
                      <a:r>
                        <a:rPr lang="en-US" dirty="0"/>
                        <a:t>Use shared visual aids (e.g., collaborative whiteboards) to align in-person and remote participants</a:t>
                      </a:r>
                    </a:p>
                    <a:p>
                      <a:endParaRPr lang="en-US" dirty="0"/>
                    </a:p>
                    <a:p>
                      <a:r>
                        <a:rPr lang="en-US" dirty="0"/>
                        <a:t>Adopt tools with features promoting inclusion, such as "raise hand" options, chat-based contributions, and automatic transcription for accessibility</a:t>
                      </a:r>
                    </a:p>
                    <a:p>
                      <a:endParaRPr lang="en-US" dirty="0"/>
                    </a:p>
                    <a:p>
                      <a:r>
                        <a:rPr lang="en-US" dirty="0"/>
                        <a:t>Schedule meetings to accommodate time zone differences and avoid excluding team members based on location</a:t>
                      </a:r>
                    </a:p>
                  </a:txBody>
                  <a:tcPr/>
                </a:tc>
                <a:extLst>
                  <a:ext uri="{0D108BD9-81ED-4DB2-BD59-A6C34878D82A}">
                    <a16:rowId xmlns:a16="http://schemas.microsoft.com/office/drawing/2014/main" val="1971445476"/>
                  </a:ext>
                </a:extLst>
              </a:tr>
            </a:tbl>
          </a:graphicData>
        </a:graphic>
      </p:graphicFrame>
    </p:spTree>
    <p:extLst>
      <p:ext uri="{BB962C8B-B14F-4D97-AF65-F5344CB8AC3E}">
        <p14:creationId xmlns:p14="http://schemas.microsoft.com/office/powerpoint/2010/main" val="1171985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4BA8B755-6461-BD10-DB2F-C6A6421DDE59}"/>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AF5BF2F5-0A95-265B-6334-A1D9BD083646}"/>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7A32398F-0EEE-8BD0-4D22-8E9908C275A0}"/>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2.1. Uncovering digital barriers in hybrid workplaces</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87523E91-6982-D93E-33DC-56F6874AB268}"/>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15516DB3-3E29-C13D-07AC-F61E89C146A6}"/>
              </a:ext>
            </a:extLst>
          </p:cNvPr>
          <p:cNvSpPr txBox="1"/>
          <p:nvPr/>
        </p:nvSpPr>
        <p:spPr>
          <a:xfrm>
            <a:off x="6543675" y="2724085"/>
            <a:ext cx="5400675" cy="306733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dirty="0">
                <a:solidFill>
                  <a:srgbClr val="636A6F"/>
                </a:solidFill>
                <a:latin typeface="Arial"/>
                <a:ea typeface="Arial"/>
                <a:cs typeface="Arial"/>
                <a:sym typeface="Arial"/>
              </a:rPr>
              <a:t>After the completion of this activity you will be able to:</a:t>
            </a:r>
            <a:endParaRPr dirty="0"/>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Relate the interconnected nature of digital inclusion, social connectedness, and employee wellbeing in hybrid work environments</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Describe the principles of digital inclusion and how they apply to diverse workforce needs</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err="1">
                <a:solidFill>
                  <a:srgbClr val="636A6F"/>
                </a:solidFill>
                <a:latin typeface="Arial"/>
                <a:ea typeface="Arial"/>
                <a:cs typeface="Arial"/>
                <a:sym typeface="Arial"/>
              </a:rPr>
              <a:t>Analyse</a:t>
            </a:r>
            <a:r>
              <a:rPr lang="en-US" sz="1800" i="1" dirty="0">
                <a:solidFill>
                  <a:srgbClr val="636A6F"/>
                </a:solidFill>
                <a:latin typeface="Arial"/>
                <a:ea typeface="Arial"/>
                <a:cs typeface="Arial"/>
                <a:sym typeface="Arial"/>
              </a:rPr>
              <a:t> the digital and social needs of employees in hybrid work settings</a:t>
            </a:r>
            <a:endParaRPr lang="en-US" dirty="0"/>
          </a:p>
        </p:txBody>
      </p:sp>
      <p:sp>
        <p:nvSpPr>
          <p:cNvPr id="141" name="Google Shape;141;p8">
            <a:extLst>
              <a:ext uri="{FF2B5EF4-FFF2-40B4-BE49-F238E27FC236}">
                <a16:creationId xmlns:a16="http://schemas.microsoft.com/office/drawing/2014/main" id="{4F3E288D-477F-CCE1-0403-1076A19C3D1F}"/>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US" b="1" i="1" u="none" strike="noStrike" cap="none" dirty="0">
                <a:solidFill>
                  <a:srgbClr val="868E93"/>
                </a:solidFill>
                <a:latin typeface="Open Sans Light"/>
                <a:ea typeface="Open Sans Light"/>
                <a:cs typeface="Open Sans Light"/>
                <a:sym typeface="Open Sans Light"/>
              </a:rPr>
              <a:t>The aim of this activity is to enhance participants' understanding of digital barriers in hybrid workplaces, foster critical thinking through real-world case studies, and empower them to develop practical strategies that improve visibility, inclusivity, and equitable communication within their professional environments</a:t>
            </a:r>
          </a:p>
        </p:txBody>
      </p:sp>
      <p:pic>
        <p:nvPicPr>
          <p:cNvPr id="142" name="Google Shape;142;p8">
            <a:extLst>
              <a:ext uri="{FF2B5EF4-FFF2-40B4-BE49-F238E27FC236}">
                <a16:creationId xmlns:a16="http://schemas.microsoft.com/office/drawing/2014/main" id="{7AE9678A-8BE6-9025-D557-C2FAC8C0076C}"/>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408CB4C7-3278-2D81-F239-C934C4B6A579}"/>
              </a:ext>
            </a:extLst>
          </p:cNvPr>
          <p:cNvSpPr txBox="1"/>
          <p:nvPr/>
        </p:nvSpPr>
        <p:spPr>
          <a:xfrm>
            <a:off x="7676129" y="1815823"/>
            <a:ext cx="3949814"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i="0" u="none" strike="noStrike" cap="none" dirty="0">
                <a:solidFill>
                  <a:srgbClr val="9868BD"/>
                </a:solidFill>
                <a:latin typeface="Arial"/>
                <a:ea typeface="Arial"/>
                <a:cs typeface="Arial"/>
                <a:sym typeface="Arial"/>
              </a:rPr>
              <a:t>Learning outcomes</a:t>
            </a:r>
            <a:endParaRPr sz="2400" b="1"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3065965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138E0084-FE07-1AE7-EE41-37907F7EAE31}"/>
            </a:ext>
          </a:extLst>
        </p:cNvPr>
        <p:cNvGrpSpPr/>
        <p:nvPr/>
      </p:nvGrpSpPr>
      <p:grpSpPr>
        <a:xfrm>
          <a:off x="0" y="0"/>
          <a:ext cx="0" cy="0"/>
          <a:chOff x="0" y="0"/>
          <a:chExt cx="0" cy="0"/>
        </a:xfrm>
      </p:grpSpPr>
      <p:sp>
        <p:nvSpPr>
          <p:cNvPr id="114" name="Google Shape;114;p2">
            <a:extLst>
              <a:ext uri="{FF2B5EF4-FFF2-40B4-BE49-F238E27FC236}">
                <a16:creationId xmlns:a16="http://schemas.microsoft.com/office/drawing/2014/main" id="{A75D5CD0-6889-9CA6-2E7B-14F0135DEE7B}"/>
              </a:ext>
            </a:extLst>
          </p:cNvPr>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2">
            <a:extLst>
              <a:ext uri="{FF2B5EF4-FFF2-40B4-BE49-F238E27FC236}">
                <a16:creationId xmlns:a16="http://schemas.microsoft.com/office/drawing/2014/main" id="{804820D8-890E-1F05-E02C-E71A034FFB2E}"/>
              </a:ext>
            </a:extLst>
          </p:cNvPr>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a:solidFill>
                <a:schemeClr val="dk1"/>
              </a:solidFill>
              <a:latin typeface="Arial"/>
              <a:ea typeface="Arial"/>
              <a:cs typeface="Arial"/>
              <a:sym typeface="Arial"/>
            </a:endParaRPr>
          </a:p>
        </p:txBody>
      </p:sp>
      <p:sp>
        <p:nvSpPr>
          <p:cNvPr id="116" name="Google Shape;116;p2">
            <a:extLst>
              <a:ext uri="{FF2B5EF4-FFF2-40B4-BE49-F238E27FC236}">
                <a16:creationId xmlns:a16="http://schemas.microsoft.com/office/drawing/2014/main" id="{A97C4FD9-B813-E258-5353-BB19A12A3DB8}"/>
              </a:ext>
            </a:extLst>
          </p:cNvPr>
          <p:cNvSpPr txBox="1"/>
          <p:nvPr/>
        </p:nvSpPr>
        <p:spPr>
          <a:xfrm>
            <a:off x="1493906" y="514100"/>
            <a:ext cx="626084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a:solidFill>
                  <a:schemeClr val="accent5"/>
                </a:solidFill>
                <a:latin typeface="Arial"/>
                <a:ea typeface="Arial"/>
                <a:cs typeface="Arial"/>
                <a:sym typeface="Arial"/>
              </a:rPr>
              <a:t>Module aim and outline</a:t>
            </a:r>
            <a:endParaRPr sz="3600">
              <a:solidFill>
                <a:schemeClr val="accent5"/>
              </a:solidFill>
              <a:latin typeface="Arial"/>
              <a:ea typeface="Arial"/>
              <a:cs typeface="Arial"/>
              <a:sym typeface="Arial"/>
            </a:endParaRPr>
          </a:p>
        </p:txBody>
      </p:sp>
      <p:sp>
        <p:nvSpPr>
          <p:cNvPr id="118" name="Google Shape;118;p2">
            <a:extLst>
              <a:ext uri="{FF2B5EF4-FFF2-40B4-BE49-F238E27FC236}">
                <a16:creationId xmlns:a16="http://schemas.microsoft.com/office/drawing/2014/main" id="{6636F931-53B6-C9AA-306F-5E79BFE149FB}"/>
              </a:ext>
            </a:extLst>
          </p:cNvPr>
          <p:cNvSpPr txBox="1"/>
          <p:nvPr/>
        </p:nvSpPr>
        <p:spPr>
          <a:xfrm>
            <a:off x="657107" y="1219337"/>
            <a:ext cx="9404072" cy="493977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636A6F"/>
                </a:solidFill>
                <a:latin typeface="Arial"/>
                <a:ea typeface="Arial"/>
                <a:cs typeface="Arial"/>
                <a:sym typeface="Arial"/>
              </a:rPr>
              <a:t>This module is divided into </a:t>
            </a:r>
            <a:r>
              <a:rPr lang="en-GB" sz="1800" dirty="0">
                <a:solidFill>
                  <a:srgbClr val="636A6F"/>
                </a:solidFill>
              </a:rPr>
              <a:t>the following topics</a:t>
            </a:r>
            <a:r>
              <a:rPr lang="en-GB" sz="1800" dirty="0">
                <a:solidFill>
                  <a:srgbClr val="636A6F"/>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GB" sz="1600" b="1" dirty="0">
                <a:solidFill>
                  <a:schemeClr val="accent5"/>
                </a:solidFill>
              </a:rPr>
              <a:t>Topic 1 Digital wellbeing and inclusion</a:t>
            </a:r>
          </a:p>
          <a:p>
            <a:pPr>
              <a:lnSpc>
                <a:spcPct val="150000"/>
              </a:lnSpc>
            </a:pPr>
            <a:r>
              <a:rPr lang="en-GB" sz="1600" b="1" dirty="0">
                <a:solidFill>
                  <a:schemeClr val="accent5"/>
                </a:solidFill>
              </a:rPr>
              <a:t>	</a:t>
            </a:r>
            <a:r>
              <a:rPr lang="en-GB" sz="1600" dirty="0">
                <a:solidFill>
                  <a:srgbClr val="636A6F"/>
                </a:solidFill>
              </a:rPr>
              <a:t>1.1. Overview of the training and session outline</a:t>
            </a:r>
          </a:p>
          <a:p>
            <a:pPr>
              <a:lnSpc>
                <a:spcPct val="150000"/>
              </a:lnSpc>
            </a:pPr>
            <a:r>
              <a:rPr lang="en-GB" sz="1600" dirty="0">
                <a:solidFill>
                  <a:srgbClr val="636A6F"/>
                </a:solidFill>
              </a:rPr>
              <a:t>	1.2. </a:t>
            </a:r>
            <a:r>
              <a:rPr lang="en-US" sz="1600" dirty="0">
                <a:solidFill>
                  <a:srgbClr val="636A6F"/>
                </a:solidFill>
              </a:rPr>
              <a:t>Definitions of digital inclusion, social connectedness, and wellbeing</a:t>
            </a:r>
          </a:p>
          <a:p>
            <a:pPr>
              <a:lnSpc>
                <a:spcPct val="150000"/>
              </a:lnSpc>
            </a:pPr>
            <a:r>
              <a:rPr lang="en-US" sz="1600" dirty="0">
                <a:solidFill>
                  <a:srgbClr val="636A6F"/>
                </a:solidFill>
              </a:rPr>
              <a:t>	1.3. Importance of digital wellbeing in hybrid workplace</a:t>
            </a:r>
            <a:endParaRPr sz="1600" dirty="0">
              <a:solidFill>
                <a:srgbClr val="636A6F"/>
              </a:solidFill>
            </a:endParaRPr>
          </a:p>
          <a:p>
            <a:pPr marL="0" marR="0" lvl="0" indent="0" algn="l" rtl="0">
              <a:lnSpc>
                <a:spcPct val="150000"/>
              </a:lnSpc>
              <a:spcBef>
                <a:spcPts val="0"/>
              </a:spcBef>
              <a:spcAft>
                <a:spcPts val="0"/>
              </a:spcAft>
              <a:buNone/>
            </a:pPr>
            <a:r>
              <a:rPr lang="en-GB" sz="1600" b="1" dirty="0">
                <a:solidFill>
                  <a:schemeClr val="accent5"/>
                </a:solidFill>
              </a:rPr>
              <a:t>Topic 2 </a:t>
            </a:r>
            <a:r>
              <a:rPr lang="en-US" sz="1600" b="1" dirty="0">
                <a:solidFill>
                  <a:schemeClr val="accent5"/>
                </a:solidFill>
              </a:rPr>
              <a:t>Barriers to digital inclusion</a:t>
            </a:r>
          </a:p>
          <a:p>
            <a:pPr marL="0" lvl="0" indent="0">
              <a:lnSpc>
                <a:spcPct val="150000"/>
              </a:lnSpc>
              <a:buFont typeface="Arial"/>
              <a:buNone/>
            </a:pPr>
            <a:r>
              <a:rPr lang="en-US" sz="1600" b="1" dirty="0">
                <a:solidFill>
                  <a:schemeClr val="accent5"/>
                </a:solidFill>
              </a:rPr>
              <a:t>	</a:t>
            </a:r>
            <a:r>
              <a:rPr lang="en-US" sz="1600" dirty="0">
                <a:solidFill>
                  <a:srgbClr val="636A6F"/>
                </a:solidFill>
              </a:rPr>
              <a:t>2.1. Identifying barriers to digital inclusion</a:t>
            </a:r>
          </a:p>
          <a:p>
            <a:pPr marL="0" lvl="0" indent="0">
              <a:lnSpc>
                <a:spcPct val="150000"/>
              </a:lnSpc>
              <a:buFont typeface="Arial"/>
              <a:buNone/>
            </a:pPr>
            <a:r>
              <a:rPr lang="en-US" sz="1600" dirty="0">
                <a:solidFill>
                  <a:srgbClr val="636A6F"/>
                </a:solidFill>
              </a:rPr>
              <a:t>	2.2. Communication challenges in hybrid work settings</a:t>
            </a:r>
          </a:p>
          <a:p>
            <a:pPr marL="0" marR="0" lvl="0" indent="0" algn="l" rtl="0">
              <a:lnSpc>
                <a:spcPct val="150000"/>
              </a:lnSpc>
              <a:spcBef>
                <a:spcPts val="0"/>
              </a:spcBef>
              <a:spcAft>
                <a:spcPts val="0"/>
              </a:spcAft>
              <a:buNone/>
            </a:pPr>
            <a:r>
              <a:rPr lang="en-GB" sz="1600" b="1" dirty="0">
                <a:solidFill>
                  <a:schemeClr val="accent5"/>
                </a:solidFill>
              </a:rPr>
              <a:t>Topic 3 Inclusive communication techniques</a:t>
            </a:r>
          </a:p>
          <a:p>
            <a:pPr>
              <a:lnSpc>
                <a:spcPct val="150000"/>
              </a:lnSpc>
            </a:pPr>
            <a:r>
              <a:rPr lang="en-GB" sz="1600" b="1" dirty="0">
                <a:solidFill>
                  <a:schemeClr val="accent5"/>
                </a:solidFill>
              </a:rPr>
              <a:t>	</a:t>
            </a:r>
            <a:r>
              <a:rPr lang="en-GB" sz="1600" dirty="0">
                <a:solidFill>
                  <a:srgbClr val="636A6F"/>
                </a:solidFill>
              </a:rPr>
              <a:t>3.1. Developing inclusive communication techniques</a:t>
            </a:r>
          </a:p>
          <a:p>
            <a:pPr marL="0" marR="0" lvl="0" indent="0" algn="l" rtl="0">
              <a:lnSpc>
                <a:spcPct val="150000"/>
              </a:lnSpc>
              <a:spcBef>
                <a:spcPts val="0"/>
              </a:spcBef>
              <a:spcAft>
                <a:spcPts val="0"/>
              </a:spcAft>
              <a:buNone/>
            </a:pPr>
            <a:r>
              <a:rPr lang="en-GB" sz="1600" b="1" dirty="0">
                <a:solidFill>
                  <a:schemeClr val="accent5"/>
                </a:solidFill>
              </a:rPr>
              <a:t>Topic 4 Wellbeing strategies for hybrid work settings</a:t>
            </a:r>
          </a:p>
          <a:p>
            <a:pPr marL="0" marR="0" lvl="0" indent="0" algn="l" rtl="0">
              <a:lnSpc>
                <a:spcPct val="150000"/>
              </a:lnSpc>
              <a:spcBef>
                <a:spcPts val="0"/>
              </a:spcBef>
              <a:spcAft>
                <a:spcPts val="0"/>
              </a:spcAft>
              <a:buNone/>
            </a:pPr>
            <a:r>
              <a:rPr lang="en-GB" sz="1600" b="1" dirty="0">
                <a:solidFill>
                  <a:schemeClr val="accent5"/>
                </a:solidFill>
              </a:rPr>
              <a:t>	</a:t>
            </a:r>
            <a:r>
              <a:rPr lang="en-GB" sz="1600" dirty="0">
                <a:solidFill>
                  <a:srgbClr val="636A6F"/>
                </a:solidFill>
              </a:rPr>
              <a:t>4.1. Developing wellbeing strategies do hybrid work environments</a:t>
            </a:r>
          </a:p>
          <a:p>
            <a:pPr marL="0" marR="0" lvl="0" indent="0" algn="l" rtl="0">
              <a:lnSpc>
                <a:spcPct val="150000"/>
              </a:lnSpc>
              <a:spcBef>
                <a:spcPts val="0"/>
              </a:spcBef>
              <a:spcAft>
                <a:spcPts val="0"/>
              </a:spcAft>
              <a:buNone/>
            </a:pPr>
            <a:r>
              <a:rPr lang="en-GB" sz="1600" dirty="0">
                <a:solidFill>
                  <a:srgbClr val="636A6F"/>
                </a:solidFill>
              </a:rPr>
              <a:t>	4.2. </a:t>
            </a:r>
            <a:r>
              <a:rPr lang="en-US" sz="1600" dirty="0">
                <a:solidFill>
                  <a:srgbClr val="636A6F"/>
                </a:solidFill>
              </a:rPr>
              <a:t>Hybrid team inclusion and digital wellbeing in practice</a:t>
            </a:r>
            <a:endParaRPr sz="1600" dirty="0">
              <a:solidFill>
                <a:srgbClr val="636A6F"/>
              </a:solidFill>
            </a:endParaRPr>
          </a:p>
        </p:txBody>
      </p:sp>
    </p:spTree>
    <p:extLst>
      <p:ext uri="{BB962C8B-B14F-4D97-AF65-F5344CB8AC3E}">
        <p14:creationId xmlns:p14="http://schemas.microsoft.com/office/powerpoint/2010/main" val="1380746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282044AE-5337-E9D1-F483-F352E92FD15E}"/>
            </a:ext>
          </a:extLst>
        </p:cNvPr>
        <p:cNvGrpSpPr/>
        <p:nvPr/>
      </p:nvGrpSpPr>
      <p:grpSpPr>
        <a:xfrm>
          <a:off x="0" y="0"/>
          <a:ext cx="0" cy="0"/>
          <a:chOff x="0" y="0"/>
          <a:chExt cx="0" cy="0"/>
        </a:xfrm>
      </p:grpSpPr>
      <p:sp>
        <p:nvSpPr>
          <p:cNvPr id="150" name="Google Shape;150;p9">
            <a:extLst>
              <a:ext uri="{FF2B5EF4-FFF2-40B4-BE49-F238E27FC236}">
                <a16:creationId xmlns:a16="http://schemas.microsoft.com/office/drawing/2014/main" id="{74396F13-44ED-4506-E69E-4639165C53E8}"/>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en-GB" b="1" dirty="0">
                <a:solidFill>
                  <a:schemeClr val="accent6"/>
                </a:solidFill>
                <a:latin typeface="Arial"/>
                <a:ea typeface="Arial"/>
                <a:cs typeface="Arial"/>
                <a:sym typeface="Arial"/>
              </a:rPr>
              <a:t>STEP 1 - Introduction</a:t>
            </a:r>
          </a:p>
          <a:p>
            <a:pPr marL="285750" indent="-285750">
              <a:spcBef>
                <a:spcPts val="0"/>
              </a:spcBef>
              <a:buClr>
                <a:srgbClr val="9869BD"/>
              </a:buClr>
            </a:pPr>
            <a:r>
              <a:rPr lang="en-US" dirty="0" err="1">
                <a:solidFill>
                  <a:srgbClr val="868E93"/>
                </a:solidFill>
                <a:latin typeface="Arial"/>
                <a:cs typeface="Arial"/>
                <a:sym typeface="Arial"/>
              </a:rPr>
              <a:t>Familiarise</a:t>
            </a:r>
            <a:r>
              <a:rPr lang="en-US" dirty="0">
                <a:solidFill>
                  <a:srgbClr val="868E93"/>
                </a:solidFill>
                <a:latin typeface="Arial"/>
                <a:cs typeface="Arial"/>
                <a:sym typeface="Arial"/>
              </a:rPr>
              <a:t> yourself with the case studies presented</a:t>
            </a:r>
          </a:p>
          <a:p>
            <a:pPr marL="0" lvl="0" indent="0" algn="l" rtl="0">
              <a:lnSpc>
                <a:spcPct val="90000"/>
              </a:lnSpc>
              <a:spcBef>
                <a:spcPts val="1000"/>
              </a:spcBef>
              <a:spcAft>
                <a:spcPts val="0"/>
              </a:spcAft>
              <a:buClr>
                <a:srgbClr val="9869BD"/>
              </a:buClr>
              <a:buSzPts val="1800"/>
              <a:buNone/>
            </a:pPr>
            <a:r>
              <a:rPr lang="en-GB" b="1" dirty="0">
                <a:solidFill>
                  <a:schemeClr val="accent6"/>
                </a:solidFill>
                <a:latin typeface="Arial"/>
                <a:ea typeface="Arial"/>
                <a:cs typeface="Arial"/>
                <a:sym typeface="Arial"/>
              </a:rPr>
              <a:t>STEP 2 - Work group</a:t>
            </a:r>
          </a:p>
          <a:p>
            <a:pPr marL="285750" indent="-285750">
              <a:buClr>
                <a:srgbClr val="9869BD"/>
              </a:buClr>
            </a:pPr>
            <a:r>
              <a:rPr lang="en-US" i="0" u="none" strike="noStrike" cap="none" dirty="0">
                <a:solidFill>
                  <a:srgbClr val="868E93"/>
                </a:solidFill>
                <a:latin typeface="Arial"/>
                <a:ea typeface="Arial"/>
                <a:cs typeface="Arial"/>
                <a:sym typeface="Arial"/>
              </a:rPr>
              <a:t>Work in your group to identify barriers using the “Visibility Framework” worksheet: </a:t>
            </a:r>
            <a:r>
              <a:rPr lang="en-US" i="0" u="none" strike="noStrike" cap="none" dirty="0">
                <a:solidFill>
                  <a:srgbClr val="868E93"/>
                </a:solidFill>
                <a:latin typeface="Arial"/>
                <a:ea typeface="Arial"/>
                <a:cs typeface="Arial"/>
                <a:sym typeface="Arial"/>
                <a:hlinkClick r:id="rId3"/>
              </a:rPr>
              <a:t>https://elearning.stayconnectedproject.eu/wp-content/uploads/2025/08/STAY-CONNECTED_WP3_M3_LP_2.1.-Activity-sheet-1.pdf</a:t>
            </a:r>
            <a:r>
              <a:rPr lang="en-US" i="0" u="none" strike="noStrike" cap="none" dirty="0">
                <a:solidFill>
                  <a:srgbClr val="868E93"/>
                </a:solidFill>
                <a:latin typeface="Arial"/>
                <a:ea typeface="Arial"/>
                <a:cs typeface="Arial"/>
                <a:sym typeface="Arial"/>
              </a:rPr>
              <a:t>   </a:t>
            </a:r>
          </a:p>
          <a:p>
            <a:pPr marL="285750" indent="-285750">
              <a:buClr>
                <a:srgbClr val="9869BD"/>
              </a:buClr>
            </a:pPr>
            <a:r>
              <a:rPr lang="en-US" i="0" u="none" strike="noStrike" cap="none" dirty="0">
                <a:solidFill>
                  <a:srgbClr val="868E93"/>
                </a:solidFill>
                <a:latin typeface="Arial"/>
                <a:ea typeface="Arial"/>
                <a:cs typeface="Arial"/>
                <a:sym typeface="Arial"/>
              </a:rPr>
              <a:t>Discuss how these barriers affect communication, engagement, and decision-making</a:t>
            </a:r>
          </a:p>
          <a:p>
            <a:pPr marL="0" indent="0">
              <a:buClr>
                <a:srgbClr val="9869BD"/>
              </a:buClr>
              <a:buNone/>
            </a:pPr>
            <a:r>
              <a:rPr lang="en-GB" b="1" dirty="0">
                <a:solidFill>
                  <a:schemeClr val="accent6"/>
                </a:solidFill>
                <a:latin typeface="Arial"/>
                <a:ea typeface="Arial"/>
                <a:cs typeface="Arial"/>
                <a:sym typeface="Arial"/>
              </a:rPr>
              <a:t>STEP 3 - Sharing experiences</a:t>
            </a:r>
          </a:p>
          <a:p>
            <a:pPr marL="285750" indent="-285750">
              <a:buClr>
                <a:srgbClr val="9869BD"/>
              </a:buClr>
            </a:pPr>
            <a:r>
              <a:rPr lang="en-US" dirty="0">
                <a:solidFill>
                  <a:srgbClr val="868E93"/>
                </a:solidFill>
                <a:latin typeface="Arial"/>
                <a:cs typeface="Arial"/>
              </a:rPr>
              <a:t>Share your own work experiences related to the identified barriers</a:t>
            </a:r>
          </a:p>
          <a:p>
            <a:pPr marL="285750" indent="-285750">
              <a:buClr>
                <a:srgbClr val="9869BD"/>
              </a:buClr>
            </a:pPr>
            <a:r>
              <a:rPr lang="en-US" dirty="0">
                <a:solidFill>
                  <a:srgbClr val="868E93"/>
                </a:solidFill>
                <a:latin typeface="Arial"/>
                <a:cs typeface="Arial"/>
              </a:rPr>
              <a:t>Reflect on ow the barriers impacted your participation and collaboration</a:t>
            </a:r>
          </a:p>
          <a:p>
            <a:pPr marL="0" indent="0">
              <a:buClr>
                <a:srgbClr val="9869BD"/>
              </a:buClr>
              <a:buNone/>
            </a:pPr>
            <a:r>
              <a:rPr lang="en-GB" b="1" dirty="0">
                <a:solidFill>
                  <a:schemeClr val="accent6"/>
                </a:solidFill>
                <a:latin typeface="Arial"/>
                <a:ea typeface="Arial"/>
                <a:cs typeface="Arial"/>
                <a:sym typeface="Arial"/>
              </a:rPr>
              <a:t>STEP 4 - Action planning</a:t>
            </a:r>
          </a:p>
          <a:p>
            <a:pPr marL="285750" indent="-285750">
              <a:buClr>
                <a:srgbClr val="9869BD"/>
              </a:buClr>
            </a:pPr>
            <a:r>
              <a:rPr lang="en-US" dirty="0">
                <a:solidFill>
                  <a:srgbClr val="868E93"/>
                </a:solidFill>
                <a:latin typeface="Arial"/>
                <a:cs typeface="Arial"/>
                <a:sym typeface="Arial"/>
              </a:rPr>
              <a:t>Suggest other actionable strategies to address digital barriers</a:t>
            </a:r>
            <a:endParaRPr lang="en-GB" dirty="0">
              <a:solidFill>
                <a:srgbClr val="868E93"/>
              </a:solidFill>
              <a:latin typeface="Arial"/>
              <a:cs typeface="Arial"/>
              <a:sym typeface="Arial"/>
            </a:endParaRPr>
          </a:p>
          <a:p>
            <a:pPr marL="285750" indent="-285750">
              <a:buClr>
                <a:srgbClr val="9869BD"/>
              </a:buClr>
            </a:pPr>
            <a:endParaRPr lang="en-US" i="0" u="none" strike="noStrike" cap="none"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a:extLst>
              <a:ext uri="{FF2B5EF4-FFF2-40B4-BE49-F238E27FC236}">
                <a16:creationId xmlns:a16="http://schemas.microsoft.com/office/drawing/2014/main" id="{9B899B52-D140-2B6F-6A28-2C20F6B66234}"/>
              </a:ext>
            </a:extLst>
          </p:cNvPr>
          <p:cNvPicPr preferRelativeResize="0">
            <a:picLocks noGrp="1"/>
          </p:cNvPicPr>
          <p:nvPr>
            <p:ph type="body" idx="2"/>
          </p:nvPr>
        </p:nvPicPr>
        <p:blipFill rotWithShape="1">
          <a:blip r:embed="rId4">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2F3B71F1-72CB-2B85-D552-C8C19FEF4D7C}"/>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00h:25m</a:t>
            </a:r>
            <a:endParaRPr sz="1600" b="1" dirty="0">
              <a:solidFill>
                <a:schemeClr val="accent6"/>
              </a:solidFill>
              <a:latin typeface="Arial"/>
              <a:ea typeface="Arial"/>
              <a:cs typeface="Arial"/>
              <a:sym typeface="Arial"/>
            </a:endParaRPr>
          </a:p>
        </p:txBody>
      </p:sp>
      <p:sp>
        <p:nvSpPr>
          <p:cNvPr id="4" name="Google Shape;138;p8">
            <a:extLst>
              <a:ext uri="{FF2B5EF4-FFF2-40B4-BE49-F238E27FC236}">
                <a16:creationId xmlns:a16="http://schemas.microsoft.com/office/drawing/2014/main" id="{95A7564B-D694-D359-243B-18A3887D59F0}"/>
              </a:ext>
            </a:extLst>
          </p:cNvPr>
          <p:cNvSpPr txBox="1">
            <a:spLocks/>
          </p:cNvSpPr>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en-US" sz="2400" b="1" dirty="0">
                <a:solidFill>
                  <a:schemeClr val="accent6"/>
                </a:solidFill>
              </a:rPr>
              <a:t>Activity 2.1. Uncovering digital barriers in hybrid workplaces</a:t>
            </a:r>
            <a:endParaRPr lang="en-US" sz="3600" dirty="0">
              <a:solidFill>
                <a:schemeClr val="accent5"/>
              </a:solidFill>
            </a:endParaRPr>
          </a:p>
        </p:txBody>
      </p:sp>
    </p:spTree>
    <p:extLst>
      <p:ext uri="{BB962C8B-B14F-4D97-AF65-F5344CB8AC3E}">
        <p14:creationId xmlns:p14="http://schemas.microsoft.com/office/powerpoint/2010/main" val="567014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05A8418F-84A5-038B-18A5-9A3C99FB3AB7}"/>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3484DC89-99F1-EAC5-4D69-192CEF184AB4}"/>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b="1" dirty="0" err="1">
                <a:solidFill>
                  <a:schemeClr val="accent6"/>
                </a:solidFill>
                <a:latin typeface="Arial"/>
                <a:ea typeface="Arial"/>
                <a:cs typeface="Arial"/>
                <a:sym typeface="Arial"/>
              </a:rPr>
              <a:t>Resources</a:t>
            </a:r>
            <a:endParaRPr dirty="0">
              <a:solidFill>
                <a:schemeClr val="accent6"/>
              </a:solidFill>
            </a:endParaRPr>
          </a:p>
          <a:p>
            <a:pPr marL="228600" lvl="0" indent="-228600">
              <a:buClr>
                <a:srgbClr val="9869BD"/>
              </a:buClr>
            </a:pPr>
            <a:r>
              <a:rPr lang="en-US" i="0" u="none" strike="noStrike" cap="none" dirty="0">
                <a:solidFill>
                  <a:srgbClr val="868E93"/>
                </a:solidFill>
                <a:latin typeface="Arial"/>
                <a:ea typeface="Arial"/>
                <a:cs typeface="Arial"/>
                <a:sym typeface="Arial"/>
              </a:rPr>
              <a:t>Printed Visibility Framework worksheets: </a:t>
            </a:r>
            <a:r>
              <a:rPr lang="en-IE" sz="1700" dirty="0">
                <a:solidFill>
                  <a:srgbClr val="868E93"/>
                </a:solidFill>
                <a:latin typeface="Arial"/>
                <a:cs typeface="Arial"/>
                <a:hlinkClick r:id="rId3"/>
              </a:rPr>
              <a:t>https://elearning.stayconnectedproject.eu/wp-content/uploads/2025/08/STAY-CONNECTED_WP3_M3_LP_2.1.-Activity-sheet-1.pdf </a:t>
            </a:r>
            <a:endParaRPr lang="en-US" sz="1700" dirty="0">
              <a:solidFill>
                <a:srgbClr val="868E93"/>
              </a:solidFill>
              <a:latin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Markers and flip charts for group discussions</a:t>
            </a:r>
            <a:endParaRPr dirty="0"/>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
        <p:nvSpPr>
          <p:cNvPr id="205" name="Google Shape;205;g30fd5a3148a_2_39">
            <a:extLst>
              <a:ext uri="{FF2B5EF4-FFF2-40B4-BE49-F238E27FC236}">
                <a16:creationId xmlns:a16="http://schemas.microsoft.com/office/drawing/2014/main" id="{3AC1BBA5-C4A8-1FA1-E0D6-8D379A96720C}"/>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12501B"/>
              </a:buClr>
              <a:buSzPts val="1800"/>
              <a:buNone/>
            </a:pPr>
            <a:r>
              <a:rPr lang="en-GB" b="1" dirty="0">
                <a:solidFill>
                  <a:schemeClr val="accent6"/>
                </a:solidFill>
                <a:latin typeface="Arial"/>
                <a:ea typeface="Arial"/>
                <a:cs typeface="Arial"/>
                <a:sym typeface="Arial"/>
              </a:rPr>
              <a:t>Learn more!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What Is Digital Inclusion? The Global Effort to Bring Everyone Online</a:t>
            </a:r>
          </a:p>
          <a:p>
            <a:pPr marL="0" lvl="0" indent="0" algn="l" rtl="0">
              <a:lnSpc>
                <a:spcPct val="90000"/>
              </a:lnSpc>
              <a:spcBef>
                <a:spcPts val="1000"/>
              </a:spcBef>
              <a:spcAft>
                <a:spcPts val="0"/>
              </a:spcAft>
              <a:buClr>
                <a:srgbClr val="868E93"/>
              </a:buClr>
              <a:buSzPts val="1800"/>
              <a:buNone/>
            </a:pPr>
            <a:r>
              <a:rPr lang="en-US" i="0" u="none" strike="noStrike" cap="none" dirty="0">
                <a:solidFill>
                  <a:srgbClr val="868E93"/>
                </a:solidFill>
                <a:latin typeface="Arial"/>
                <a:ea typeface="Arial"/>
                <a:cs typeface="Arial"/>
                <a:sym typeface="Arial"/>
                <a:hlinkClick r:id="rId4"/>
              </a:rPr>
              <a:t>https://ctu.ieee.org/blog/2023/01/03/what-is-digital-inclusion-the-global-effort-to-bring-everyone-online/</a:t>
            </a:r>
            <a:r>
              <a:rPr lang="en-US" i="0" u="none" strike="noStrike" cap="none" dirty="0">
                <a:solidFill>
                  <a:srgbClr val="868E93"/>
                </a:solidFill>
                <a:latin typeface="Arial"/>
                <a:ea typeface="Arial"/>
                <a:cs typeface="Arial"/>
                <a:sym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285750" indent="-285750">
              <a:buClr>
                <a:srgbClr val="868E93"/>
              </a:buClr>
            </a:pPr>
            <a:r>
              <a:rPr lang="en-US" i="0" u="none" strike="noStrike" cap="none" dirty="0">
                <a:solidFill>
                  <a:srgbClr val="868E93"/>
                </a:solidFill>
                <a:latin typeface="Arial"/>
                <a:ea typeface="Arial"/>
                <a:cs typeface="Arial"/>
                <a:sym typeface="Arial"/>
              </a:rPr>
              <a:t>Inclusive meeting guide, Harvard University</a:t>
            </a: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hlinkClick r:id="rId5"/>
              </a:rPr>
              <a:t>https://edib.harvard.edu/files/dib/files/inclusive_meeting_guide_final_1.pdd</a:t>
            </a:r>
            <a:r>
              <a:rPr lang="en-US" dirty="0">
                <a:solidFill>
                  <a:srgbClr val="868E93"/>
                </a:solidFill>
                <a:latin typeface="Arial"/>
                <a:ea typeface="Arial"/>
                <a:cs typeface="Arial"/>
                <a:sym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285750" indent="-285750">
              <a:lnSpc>
                <a:spcPct val="100000"/>
              </a:lnSpc>
              <a:buClr>
                <a:srgbClr val="868E93"/>
              </a:buClr>
            </a:pPr>
            <a:r>
              <a:rPr lang="en-US" dirty="0">
                <a:solidFill>
                  <a:srgbClr val="868E93"/>
                </a:solidFill>
                <a:latin typeface="Arial"/>
                <a:cs typeface="Arial"/>
              </a:rPr>
              <a:t>How to Avoid Proximity Bias in the Workplace</a:t>
            </a:r>
          </a:p>
          <a:p>
            <a:pPr marL="0" indent="0">
              <a:lnSpc>
                <a:spcPct val="100000"/>
              </a:lnSpc>
              <a:buClr>
                <a:srgbClr val="868E93"/>
              </a:buClr>
              <a:buNone/>
            </a:pPr>
            <a:r>
              <a:rPr lang="en-US" dirty="0">
                <a:solidFill>
                  <a:srgbClr val="868E93"/>
                </a:solidFill>
                <a:latin typeface="Arial"/>
                <a:cs typeface="Arial"/>
                <a:hlinkClick r:id="rId6"/>
              </a:rPr>
              <a:t>www.justworks.com/blog/proximity-bias</a:t>
            </a:r>
            <a:r>
              <a:rPr lang="en-US" dirty="0">
                <a:solidFill>
                  <a:srgbClr val="868E93"/>
                </a:solidFill>
                <a:latin typeface="Arial"/>
                <a:cs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rPr>
              <a:t> </a:t>
            </a:r>
            <a:endParaRPr lang="en-US" i="0" u="none" strike="noStrike" cap="none"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i="0" u="none" strike="noStrike" cap="none" dirty="0">
              <a:solidFill>
                <a:srgbClr val="868E93"/>
              </a:solidFill>
              <a:latin typeface="Arial"/>
              <a:ea typeface="Arial"/>
              <a:cs typeface="Arial"/>
              <a:sym typeface="Arial"/>
            </a:endParaRPr>
          </a:p>
        </p:txBody>
      </p:sp>
      <p:sp>
        <p:nvSpPr>
          <p:cNvPr id="5" name="Google Shape;138;p8">
            <a:extLst>
              <a:ext uri="{FF2B5EF4-FFF2-40B4-BE49-F238E27FC236}">
                <a16:creationId xmlns:a16="http://schemas.microsoft.com/office/drawing/2014/main" id="{E6686700-CE00-51DE-8DF8-59EED86D8477}"/>
              </a:ext>
            </a:extLst>
          </p:cNvPr>
          <p:cNvSpPr txBox="1">
            <a:spLocks/>
          </p:cNvSpPr>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en-US" sz="2400" b="1" dirty="0">
                <a:solidFill>
                  <a:schemeClr val="accent6"/>
                </a:solidFill>
              </a:rPr>
              <a:t>Activity 2.1. Uncovering digital barriers in hybrid workplaces</a:t>
            </a:r>
            <a:endParaRPr lang="en-US" sz="3600" dirty="0">
              <a:solidFill>
                <a:schemeClr val="accent5"/>
              </a:solidFill>
            </a:endParaRPr>
          </a:p>
        </p:txBody>
      </p:sp>
    </p:spTree>
    <p:extLst>
      <p:ext uri="{BB962C8B-B14F-4D97-AF65-F5344CB8AC3E}">
        <p14:creationId xmlns:p14="http://schemas.microsoft.com/office/powerpoint/2010/main" val="260069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EF8AC0C3-E653-D256-3437-3B56CAF07E7B}"/>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3B9D7664-F238-A863-E1DD-711F1509BB15}"/>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2: Barriers to digital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2.2. Communication challenges in hybrid work settings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1441C94A-EB97-213F-6F0B-AB055BC538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5" name="Tabela 4">
            <a:extLst>
              <a:ext uri="{FF2B5EF4-FFF2-40B4-BE49-F238E27FC236}">
                <a16:creationId xmlns:a16="http://schemas.microsoft.com/office/drawing/2014/main" id="{5A704225-B276-FE4E-8154-D582C0E8130F}"/>
              </a:ext>
            </a:extLst>
          </p:cNvPr>
          <p:cNvGraphicFramePr>
            <a:graphicFrameLocks noGrp="1"/>
          </p:cNvGraphicFramePr>
          <p:nvPr>
            <p:extLst>
              <p:ext uri="{D42A27DB-BD31-4B8C-83A1-F6EECF244321}">
                <p14:modId xmlns:p14="http://schemas.microsoft.com/office/powerpoint/2010/main" val="196415104"/>
              </p:ext>
            </p:extLst>
          </p:nvPr>
        </p:nvGraphicFramePr>
        <p:xfrm>
          <a:off x="2297471" y="1327355"/>
          <a:ext cx="8128000" cy="3383280"/>
        </p:xfrm>
        <a:graphic>
          <a:graphicData uri="http://schemas.openxmlformats.org/drawingml/2006/table">
            <a:tbl>
              <a:tblPr firstRow="1" bandRow="1">
                <a:tableStyleId>{BDBED569-4797-4DF1-A0F4-6AAB3CD982D8}</a:tableStyleId>
              </a:tblPr>
              <a:tblGrid>
                <a:gridCol w="2032000">
                  <a:extLst>
                    <a:ext uri="{9D8B030D-6E8A-4147-A177-3AD203B41FA5}">
                      <a16:colId xmlns:a16="http://schemas.microsoft.com/office/drawing/2014/main" val="1661969227"/>
                    </a:ext>
                  </a:extLst>
                </a:gridCol>
                <a:gridCol w="6096000">
                  <a:extLst>
                    <a:ext uri="{9D8B030D-6E8A-4147-A177-3AD203B41FA5}">
                      <a16:colId xmlns:a16="http://schemas.microsoft.com/office/drawing/2014/main" val="395086350"/>
                    </a:ext>
                  </a:extLst>
                </a:gridCol>
              </a:tblGrid>
              <a:tr h="370840">
                <a:tc>
                  <a:txBody>
                    <a:bodyPr/>
                    <a:lstStyle/>
                    <a:p>
                      <a:r>
                        <a:rPr lang="en-US" b="1" dirty="0"/>
                        <a:t>Importance of communication in hybrid teams</a:t>
                      </a:r>
                      <a:endParaRPr lang="en-GB" b="1" dirty="0"/>
                    </a:p>
                  </a:txBody>
                  <a:tcPr anchor="ctr">
                    <a:solidFill>
                      <a:srgbClr val="B787BC"/>
                    </a:solidFill>
                  </a:tcPr>
                </a:tc>
                <a:tc>
                  <a:txBody>
                    <a:bodyPr/>
                    <a:lstStyle/>
                    <a:p>
                      <a:r>
                        <a:rPr lang="en-US" b="0" dirty="0"/>
                        <a:t>Ensures alignment on goals and expectations</a:t>
                      </a:r>
                    </a:p>
                    <a:p>
                      <a:endParaRPr lang="en-US" b="0" dirty="0"/>
                    </a:p>
                    <a:p>
                      <a:r>
                        <a:rPr lang="en-US" b="0" dirty="0"/>
                        <a:t>Builds trust and fosters team cohesion</a:t>
                      </a:r>
                    </a:p>
                    <a:p>
                      <a:endParaRPr lang="en-US" b="0" dirty="0"/>
                    </a:p>
                    <a:p>
                      <a:r>
                        <a:rPr lang="en-US" b="0" dirty="0"/>
                        <a:t>Reduces misunderstandings and enhances productivity</a:t>
                      </a:r>
                    </a:p>
                    <a:p>
                      <a:endParaRPr lang="en-US" b="0" dirty="0"/>
                    </a:p>
                  </a:txBody>
                  <a:tcPr/>
                </a:tc>
                <a:extLst>
                  <a:ext uri="{0D108BD9-81ED-4DB2-BD59-A6C34878D82A}">
                    <a16:rowId xmlns:a16="http://schemas.microsoft.com/office/drawing/2014/main" val="2508454036"/>
                  </a:ext>
                </a:extLst>
              </a:tr>
              <a:tr h="370840">
                <a:tc>
                  <a:txBody>
                    <a:bodyPr/>
                    <a:lstStyle/>
                    <a:p>
                      <a:r>
                        <a:rPr lang="pt-PT" b="1" dirty="0" err="1"/>
                        <a:t>Common</a:t>
                      </a:r>
                      <a:r>
                        <a:rPr lang="pt-PT" b="1" dirty="0"/>
                        <a:t> </a:t>
                      </a:r>
                      <a:r>
                        <a:rPr lang="pt-PT" b="1" dirty="0" err="1"/>
                        <a:t>barriers</a:t>
                      </a:r>
                      <a:r>
                        <a:rPr lang="pt-PT" b="1" dirty="0"/>
                        <a:t> to </a:t>
                      </a:r>
                      <a:r>
                        <a:rPr lang="pt-PT" b="1" dirty="0" err="1"/>
                        <a:t>effective</a:t>
                      </a:r>
                      <a:r>
                        <a:rPr lang="pt-PT" b="1" dirty="0"/>
                        <a:t> </a:t>
                      </a:r>
                      <a:r>
                        <a:rPr lang="pt-PT" b="1" dirty="0" err="1"/>
                        <a:t>communication</a:t>
                      </a:r>
                      <a:endParaRPr lang="pt-PT" dirty="0"/>
                    </a:p>
                  </a:txBody>
                  <a:tcPr anchor="ctr">
                    <a:solidFill>
                      <a:srgbClr val="B787BC"/>
                    </a:solidFill>
                  </a:tcPr>
                </a:tc>
                <a:tc>
                  <a:txBody>
                    <a:bodyPr/>
                    <a:lstStyle/>
                    <a:p>
                      <a:r>
                        <a:rPr lang="en-US" dirty="0"/>
                        <a:t>Technical issues: unstable internet, incompatible software, poor audio/video quality</a:t>
                      </a:r>
                    </a:p>
                    <a:p>
                      <a:endParaRPr lang="en-US" dirty="0"/>
                    </a:p>
                    <a:p>
                      <a:r>
                        <a:rPr lang="en-US" dirty="0"/>
                        <a:t>Social cues: difficulty interpreting body language, tone, or emotional context</a:t>
                      </a:r>
                    </a:p>
                    <a:p>
                      <a:endParaRPr lang="en-US" dirty="0"/>
                    </a:p>
                    <a:p>
                      <a:r>
                        <a:rPr lang="en-US" dirty="0"/>
                        <a:t>Engagement gaps: in-person participants dominating discussions; remote attendees feeling excluded</a:t>
                      </a:r>
                    </a:p>
                    <a:p>
                      <a:endParaRPr lang="en-US" dirty="0"/>
                    </a:p>
                  </a:txBody>
                  <a:tcPr>
                    <a:noFill/>
                  </a:tcPr>
                </a:tc>
                <a:extLst>
                  <a:ext uri="{0D108BD9-81ED-4DB2-BD59-A6C34878D82A}">
                    <a16:rowId xmlns:a16="http://schemas.microsoft.com/office/drawing/2014/main" val="1971445476"/>
                  </a:ext>
                </a:extLst>
              </a:tr>
            </a:tbl>
          </a:graphicData>
        </a:graphic>
      </p:graphicFrame>
    </p:spTree>
    <p:extLst>
      <p:ext uri="{BB962C8B-B14F-4D97-AF65-F5344CB8AC3E}">
        <p14:creationId xmlns:p14="http://schemas.microsoft.com/office/powerpoint/2010/main" val="1001236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702E62A9-32DC-C817-65BC-BC8BFA45487E}"/>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FA51B103-C73F-646A-13F1-0D0579B5269E}"/>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2: Barriers to digital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2.2. Communication challenges in hybrid work settings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51650ED8-CF48-64AE-4EE5-7C65EC889B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E2C5CD23-BE5C-EAA5-D4A7-07D181BA0941}"/>
              </a:ext>
            </a:extLst>
          </p:cNvPr>
          <p:cNvGraphicFramePr>
            <a:graphicFrameLocks noGrp="1"/>
          </p:cNvGraphicFramePr>
          <p:nvPr>
            <p:extLst>
              <p:ext uri="{D42A27DB-BD31-4B8C-83A1-F6EECF244321}">
                <p14:modId xmlns:p14="http://schemas.microsoft.com/office/powerpoint/2010/main" val="1619300728"/>
              </p:ext>
            </p:extLst>
          </p:nvPr>
        </p:nvGraphicFramePr>
        <p:xfrm>
          <a:off x="2307303" y="1327355"/>
          <a:ext cx="8127999" cy="427228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Barriers in hybrid meetings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Technical barriers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Social barriers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Structural barriers</a:t>
                      </a:r>
                    </a:p>
                    <a:p>
                      <a:endParaRPr lang="en-GB" dirty="0"/>
                    </a:p>
                  </a:txBody>
                  <a:tcPr/>
                </a:tc>
                <a:extLst>
                  <a:ext uri="{0D108BD9-81ED-4DB2-BD59-A6C34878D82A}">
                    <a16:rowId xmlns:a16="http://schemas.microsoft.com/office/drawing/2014/main" val="3816319934"/>
                  </a:ext>
                </a:extLst>
              </a:tr>
              <a:tr h="370840">
                <a:tc>
                  <a:txBody>
                    <a:bodyPr/>
                    <a:lstStyle/>
                    <a:p>
                      <a:endParaRPr lang="en-GB" b="1" dirty="0"/>
                    </a:p>
                    <a:p>
                      <a:endParaRPr lang="en-GB" b="1" dirty="0"/>
                    </a:p>
                    <a:p>
                      <a:endParaRPr lang="en-GB" b="1" dirty="0"/>
                    </a:p>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endParaRPr lang="en-US" dirty="0"/>
                    </a:p>
                    <a:p>
                      <a:pPr lvl="1"/>
                      <a:r>
                        <a:rPr lang="en-US" dirty="0"/>
                        <a:t>Connectivity problems causing interruptions</a:t>
                      </a:r>
                    </a:p>
                    <a:p>
                      <a:pPr lvl="1"/>
                      <a:endParaRPr lang="en-US" dirty="0"/>
                    </a:p>
                    <a:p>
                      <a:pPr lvl="1"/>
                      <a:r>
                        <a:rPr lang="en-US" dirty="0"/>
                        <a:t>Inadequate training on virtual tools leading to inefficiencies</a:t>
                      </a:r>
                    </a:p>
                    <a:p>
                      <a:pPr lvl="1"/>
                      <a:endParaRPr lang="en-US" dirty="0"/>
                    </a:p>
                    <a:p>
                      <a:pPr lvl="1"/>
                      <a:r>
                        <a:rPr lang="en-US" dirty="0"/>
                        <a:t>Lack of </a:t>
                      </a:r>
                      <a:r>
                        <a:rPr lang="en-US" dirty="0" err="1"/>
                        <a:t>standardised</a:t>
                      </a:r>
                      <a:r>
                        <a:rPr lang="en-US" dirty="0"/>
                        <a:t> platforms across teams</a:t>
                      </a:r>
                    </a:p>
                  </a:txBody>
                  <a:tcPr anchor="ctr"/>
                </a:tc>
                <a:tc>
                  <a:txBody>
                    <a:bodyPr/>
                    <a:lstStyle/>
                    <a:p>
                      <a:r>
                        <a:rPr lang="en-US" dirty="0"/>
                        <a:t>Inequity in access to discussions and decision-making</a:t>
                      </a:r>
                    </a:p>
                    <a:p>
                      <a:endParaRPr lang="en-US" dirty="0"/>
                    </a:p>
                    <a:p>
                      <a:r>
                        <a:rPr lang="en-US" dirty="0"/>
                        <a:t>Remote participants often overlooked in group dynamics</a:t>
                      </a:r>
                    </a:p>
                    <a:p>
                      <a:endParaRPr lang="en-US" dirty="0"/>
                    </a:p>
                    <a:p>
                      <a:r>
                        <a:rPr lang="en-US" dirty="0"/>
                        <a:t>Misaligned time zones creating scheduling challenges.</a:t>
                      </a:r>
                    </a:p>
                  </a:txBody>
                  <a:tcPr anchor="ctr"/>
                </a:tc>
                <a:tc>
                  <a:txBody>
                    <a:bodyPr/>
                    <a:lstStyle/>
                    <a:p>
                      <a:r>
                        <a:rPr lang="en-US" dirty="0"/>
                        <a:t>Inconsistent meeting protocols or unclear agendas</a:t>
                      </a:r>
                    </a:p>
                    <a:p>
                      <a:endParaRPr lang="en-US" dirty="0"/>
                    </a:p>
                    <a:p>
                      <a:r>
                        <a:rPr lang="en-US" dirty="0"/>
                        <a:t>Insufficient roles or responsibilities assigned during meetings</a:t>
                      </a:r>
                    </a:p>
                    <a:p>
                      <a:endParaRPr lang="en-US" dirty="0"/>
                    </a:p>
                    <a:p>
                      <a:r>
                        <a:rPr lang="en-US" dirty="0"/>
                        <a:t>Lack of feedback mechanisms for continuous improvement</a:t>
                      </a:r>
                    </a:p>
                  </a:txBody>
                  <a:tcPr anchor="ctr"/>
                </a:tc>
                <a:extLst>
                  <a:ext uri="{0D108BD9-81ED-4DB2-BD59-A6C34878D82A}">
                    <a16:rowId xmlns:a16="http://schemas.microsoft.com/office/drawing/2014/main" val="1559304783"/>
                  </a:ext>
                </a:extLst>
              </a:tr>
            </a:tbl>
          </a:graphicData>
        </a:graphic>
      </p:graphicFrame>
      <p:pic>
        <p:nvPicPr>
          <p:cNvPr id="4" name="Gráfico 3" descr="Router sem fios com preenchimento sólido">
            <a:extLst>
              <a:ext uri="{FF2B5EF4-FFF2-40B4-BE49-F238E27FC236}">
                <a16:creationId xmlns:a16="http://schemas.microsoft.com/office/drawing/2014/main" id="{EDB0C2F0-F1BB-9887-9833-C5CCFEE581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9265" y="2381865"/>
            <a:ext cx="914400" cy="914400"/>
          </a:xfrm>
          <a:prstGeom prst="rect">
            <a:avLst/>
          </a:prstGeom>
        </p:spPr>
      </p:pic>
      <p:pic>
        <p:nvPicPr>
          <p:cNvPr id="8" name="Gráfico 7" descr="Género com preenchimento sólido">
            <a:extLst>
              <a:ext uri="{FF2B5EF4-FFF2-40B4-BE49-F238E27FC236}">
                <a16:creationId xmlns:a16="http://schemas.microsoft.com/office/drawing/2014/main" id="{E99F4414-F866-3D2B-8705-B419C7A0E3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05948" y="2381865"/>
            <a:ext cx="914400" cy="914400"/>
          </a:xfrm>
          <a:prstGeom prst="rect">
            <a:avLst/>
          </a:prstGeom>
        </p:spPr>
      </p:pic>
      <p:pic>
        <p:nvPicPr>
          <p:cNvPr id="10" name="Gráfico 9" descr="Hierarquia com preenchimento sólido">
            <a:extLst>
              <a:ext uri="{FF2B5EF4-FFF2-40B4-BE49-F238E27FC236}">
                <a16:creationId xmlns:a16="http://schemas.microsoft.com/office/drawing/2014/main" id="{A05D4D52-32B8-49B0-2CEE-8FD8007654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39316" y="2381865"/>
            <a:ext cx="914400" cy="914400"/>
          </a:xfrm>
          <a:prstGeom prst="rect">
            <a:avLst/>
          </a:prstGeom>
        </p:spPr>
      </p:pic>
    </p:spTree>
    <p:extLst>
      <p:ext uri="{BB962C8B-B14F-4D97-AF65-F5344CB8AC3E}">
        <p14:creationId xmlns:p14="http://schemas.microsoft.com/office/powerpoint/2010/main" val="3859674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D1CF37F6-B8D8-66DF-4B70-67714199EBDB}"/>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6FF57B5E-84FB-7883-09EA-DF4D41B51ED8}"/>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2: Barriers to digital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2.2. Communication challenges in hybrid work settings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F5463D95-1532-4B71-4D21-DDFC0303A2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A4B19721-A28D-7FC5-5DA8-247C36D4EF1D}"/>
              </a:ext>
            </a:extLst>
          </p:cNvPr>
          <p:cNvGraphicFramePr>
            <a:graphicFrameLocks noGrp="1"/>
          </p:cNvGraphicFramePr>
          <p:nvPr>
            <p:extLst>
              <p:ext uri="{D42A27DB-BD31-4B8C-83A1-F6EECF244321}">
                <p14:modId xmlns:p14="http://schemas.microsoft.com/office/powerpoint/2010/main" val="2161544856"/>
              </p:ext>
            </p:extLst>
          </p:nvPr>
        </p:nvGraphicFramePr>
        <p:xfrm>
          <a:off x="2307303" y="1327355"/>
          <a:ext cx="8127999" cy="469900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Strategies to overcoming barriers in hybrid meetings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Technical solutions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Social solutions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Structural solutions</a:t>
                      </a:r>
                    </a:p>
                    <a:p>
                      <a:endParaRPr lang="en-GB" dirty="0"/>
                    </a:p>
                  </a:txBody>
                  <a:tcPr/>
                </a:tc>
                <a:extLst>
                  <a:ext uri="{0D108BD9-81ED-4DB2-BD59-A6C34878D82A}">
                    <a16:rowId xmlns:a16="http://schemas.microsoft.com/office/drawing/2014/main" val="3816319934"/>
                  </a:ext>
                </a:extLst>
              </a:tr>
              <a:tr h="370840">
                <a:tc>
                  <a:txBody>
                    <a:bodyPr/>
                    <a:lstStyle/>
                    <a:p>
                      <a:endParaRPr lang="en-GB" b="1" dirty="0"/>
                    </a:p>
                    <a:p>
                      <a:endParaRPr lang="en-GB" b="1" dirty="0"/>
                    </a:p>
                    <a:p>
                      <a:endParaRPr lang="en-GB" b="1" dirty="0"/>
                    </a:p>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endParaRPr lang="en-US" dirty="0"/>
                    </a:p>
                    <a:p>
                      <a:pPr lvl="1"/>
                      <a:r>
                        <a:rPr lang="en-US" dirty="0"/>
                        <a:t>Invest in high-quality audio and video equipment</a:t>
                      </a:r>
                    </a:p>
                    <a:p>
                      <a:pPr lvl="1"/>
                      <a:endParaRPr lang="en-US" dirty="0"/>
                    </a:p>
                    <a:p>
                      <a:pPr lvl="1"/>
                      <a:r>
                        <a:rPr lang="en-US" dirty="0"/>
                        <a:t>Provide training sessions for employees on virtual platforms</a:t>
                      </a:r>
                    </a:p>
                    <a:p>
                      <a:pPr lvl="1"/>
                      <a:endParaRPr lang="en-US" dirty="0"/>
                    </a:p>
                    <a:p>
                      <a:pPr lvl="1"/>
                      <a:r>
                        <a:rPr lang="en-US" dirty="0"/>
                        <a:t>Ensure stable and robust internet connectivity</a:t>
                      </a:r>
                    </a:p>
                  </a:txBody>
                  <a:tcPr anchor="ctr"/>
                </a:tc>
                <a:tc>
                  <a:txBody>
                    <a:bodyPr/>
                    <a:lstStyle/>
                    <a:p>
                      <a:r>
                        <a:rPr lang="en-US" dirty="0"/>
                        <a:t>Facilitate inclusive meeting practices, such as turn-taking and active listening</a:t>
                      </a:r>
                    </a:p>
                    <a:p>
                      <a:endParaRPr lang="en-US" dirty="0"/>
                    </a:p>
                    <a:p>
                      <a:r>
                        <a:rPr lang="en-US" dirty="0"/>
                        <a:t>Encourage the use of visual signals (e.g., hand-raising features in virtual platforms)</a:t>
                      </a:r>
                    </a:p>
                    <a:p>
                      <a:endParaRPr lang="en-US" dirty="0"/>
                    </a:p>
                    <a:p>
                      <a:r>
                        <a:rPr lang="en-US" dirty="0"/>
                        <a:t>Regularly check in with remote participants for feedback and involvement</a:t>
                      </a:r>
                    </a:p>
                  </a:txBody>
                  <a:tcPr anchor="ctr"/>
                </a:tc>
                <a:tc>
                  <a:txBody>
                    <a:bodyPr/>
                    <a:lstStyle/>
                    <a:p>
                      <a:r>
                        <a:rPr lang="en-US" dirty="0"/>
                        <a:t>Use structured agendas shared in advance</a:t>
                      </a:r>
                    </a:p>
                    <a:p>
                      <a:endParaRPr lang="en-US" dirty="0"/>
                    </a:p>
                    <a:p>
                      <a:r>
                        <a:rPr lang="en-US" dirty="0"/>
                        <a:t>Assign specific roles (timekeeper, facilitator, note-taker) to enhance efficiency</a:t>
                      </a:r>
                    </a:p>
                    <a:p>
                      <a:endParaRPr lang="en-US" dirty="0"/>
                    </a:p>
                    <a:p>
                      <a:r>
                        <a:rPr lang="en-US" dirty="0"/>
                        <a:t>Implement follow-up mechanisms to document and share meeting outcomes</a:t>
                      </a:r>
                    </a:p>
                  </a:txBody>
                  <a:tcPr anchor="ctr"/>
                </a:tc>
                <a:extLst>
                  <a:ext uri="{0D108BD9-81ED-4DB2-BD59-A6C34878D82A}">
                    <a16:rowId xmlns:a16="http://schemas.microsoft.com/office/drawing/2014/main" val="1559304783"/>
                  </a:ext>
                </a:extLst>
              </a:tr>
            </a:tbl>
          </a:graphicData>
        </a:graphic>
      </p:graphicFrame>
      <p:pic>
        <p:nvPicPr>
          <p:cNvPr id="4" name="Gráfico 3" descr="Router sem fios com preenchimento sólido">
            <a:extLst>
              <a:ext uri="{FF2B5EF4-FFF2-40B4-BE49-F238E27FC236}">
                <a16:creationId xmlns:a16="http://schemas.microsoft.com/office/drawing/2014/main" id="{6EDEB78C-6850-5C10-EC04-6292D537E3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9265" y="2381865"/>
            <a:ext cx="914400" cy="914400"/>
          </a:xfrm>
          <a:prstGeom prst="rect">
            <a:avLst/>
          </a:prstGeom>
        </p:spPr>
      </p:pic>
      <p:pic>
        <p:nvPicPr>
          <p:cNvPr id="8" name="Gráfico 7" descr="Género com preenchimento sólido">
            <a:extLst>
              <a:ext uri="{FF2B5EF4-FFF2-40B4-BE49-F238E27FC236}">
                <a16:creationId xmlns:a16="http://schemas.microsoft.com/office/drawing/2014/main" id="{FD08E967-3143-6276-4B6B-53C83E5315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05948" y="2381865"/>
            <a:ext cx="914400" cy="914400"/>
          </a:xfrm>
          <a:prstGeom prst="rect">
            <a:avLst/>
          </a:prstGeom>
        </p:spPr>
      </p:pic>
      <p:pic>
        <p:nvPicPr>
          <p:cNvPr id="10" name="Gráfico 9" descr="Hierarquia com preenchimento sólido">
            <a:extLst>
              <a:ext uri="{FF2B5EF4-FFF2-40B4-BE49-F238E27FC236}">
                <a16:creationId xmlns:a16="http://schemas.microsoft.com/office/drawing/2014/main" id="{43D36D8E-34DB-1F77-DAE7-A3427492854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39316" y="2381865"/>
            <a:ext cx="914400" cy="914400"/>
          </a:xfrm>
          <a:prstGeom prst="rect">
            <a:avLst/>
          </a:prstGeom>
        </p:spPr>
      </p:pic>
    </p:spTree>
    <p:extLst>
      <p:ext uri="{BB962C8B-B14F-4D97-AF65-F5344CB8AC3E}">
        <p14:creationId xmlns:p14="http://schemas.microsoft.com/office/powerpoint/2010/main" val="3814200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16348025-31CD-E7D0-D7EC-E96166C558F9}"/>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B0A68203-D0FC-62DE-D5C6-6AEB4FF4AC7D}"/>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2: Barriers to digital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2.2. Communication challenges in hybrid work settings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92107CD7-5648-6F94-F4C5-668F62EBBE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A1DADB7E-1BCC-5D87-46DA-226E2CD86F38}"/>
              </a:ext>
            </a:extLst>
          </p:cNvPr>
          <p:cNvGraphicFramePr>
            <a:graphicFrameLocks noGrp="1"/>
          </p:cNvGraphicFramePr>
          <p:nvPr>
            <p:extLst>
              <p:ext uri="{D42A27DB-BD31-4B8C-83A1-F6EECF244321}">
                <p14:modId xmlns:p14="http://schemas.microsoft.com/office/powerpoint/2010/main" val="2502227219"/>
              </p:ext>
            </p:extLst>
          </p:nvPr>
        </p:nvGraphicFramePr>
        <p:xfrm>
          <a:off x="2287639" y="1407924"/>
          <a:ext cx="8128000" cy="4272280"/>
        </p:xfrm>
        <a:graphic>
          <a:graphicData uri="http://schemas.openxmlformats.org/drawingml/2006/table">
            <a:tbl>
              <a:tblPr firstRow="1" bandRow="1">
                <a:tableStyleId>{BDBED569-4797-4DF1-A0F4-6AAB3CD982D8}</a:tableStyleId>
              </a:tblPr>
              <a:tblGrid>
                <a:gridCol w="2032000">
                  <a:extLst>
                    <a:ext uri="{9D8B030D-6E8A-4147-A177-3AD203B41FA5}">
                      <a16:colId xmlns:a16="http://schemas.microsoft.com/office/drawing/2014/main" val="914334000"/>
                    </a:ext>
                  </a:extLst>
                </a:gridCol>
                <a:gridCol w="2032000">
                  <a:extLst>
                    <a:ext uri="{9D8B030D-6E8A-4147-A177-3AD203B41FA5}">
                      <a16:colId xmlns:a16="http://schemas.microsoft.com/office/drawing/2014/main" val="979352222"/>
                    </a:ext>
                  </a:extLst>
                </a:gridCol>
                <a:gridCol w="2032000">
                  <a:extLst>
                    <a:ext uri="{9D8B030D-6E8A-4147-A177-3AD203B41FA5}">
                      <a16:colId xmlns:a16="http://schemas.microsoft.com/office/drawing/2014/main" val="3102561941"/>
                    </a:ext>
                  </a:extLst>
                </a:gridCol>
                <a:gridCol w="2032000">
                  <a:extLst>
                    <a:ext uri="{9D8B030D-6E8A-4147-A177-3AD203B41FA5}">
                      <a16:colId xmlns:a16="http://schemas.microsoft.com/office/drawing/2014/main" val="1404154599"/>
                    </a:ext>
                  </a:extLst>
                </a:gridCol>
              </a:tblGrid>
              <a:tr h="370840">
                <a:tc gridSpan="4">
                  <a:txBody>
                    <a:bodyPr/>
                    <a:lstStyle/>
                    <a:p>
                      <a:pPr algn="ctr"/>
                      <a:r>
                        <a:rPr lang="en-GB" dirty="0"/>
                        <a:t>Benefits in addressing the challenges</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953100743"/>
                  </a:ext>
                </a:extLst>
              </a:tr>
              <a:tr h="370840">
                <a:tc>
                  <a:txBody>
                    <a:bodyPr/>
                    <a:lstStyle/>
                    <a:p>
                      <a:r>
                        <a:rPr lang="en-GB" dirty="0"/>
                        <a:t>Enhanced team cohesion</a:t>
                      </a:r>
                    </a:p>
                  </a:txBody>
                  <a:tcPr/>
                </a:tc>
                <a:tc>
                  <a:txBody>
                    <a:bodyPr/>
                    <a:lstStyle/>
                    <a:p>
                      <a:r>
                        <a:rPr lang="en-GB" dirty="0"/>
                        <a:t>Increased productivity</a:t>
                      </a:r>
                    </a:p>
                  </a:txBody>
                  <a:tcPr/>
                </a:tc>
                <a:tc>
                  <a:txBody>
                    <a:bodyPr/>
                    <a:lstStyle/>
                    <a:p>
                      <a:r>
                        <a:rPr lang="en-GB" dirty="0"/>
                        <a:t>Better employee wellbeing</a:t>
                      </a:r>
                    </a:p>
                  </a:txBody>
                  <a:tcPr/>
                </a:tc>
                <a:tc>
                  <a:txBody>
                    <a:bodyPr/>
                    <a:lstStyle/>
                    <a:p>
                      <a:r>
                        <a:rPr lang="en-GB" dirty="0"/>
                        <a:t>Improved digital and social inclusion</a:t>
                      </a:r>
                    </a:p>
                  </a:txBody>
                  <a:tcPr/>
                </a:tc>
                <a:extLst>
                  <a:ext uri="{0D108BD9-81ED-4DB2-BD59-A6C34878D82A}">
                    <a16:rowId xmlns:a16="http://schemas.microsoft.com/office/drawing/2014/main" val="2388943801"/>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155082928"/>
                  </a:ext>
                </a:extLst>
              </a:tr>
              <a:tr h="370840">
                <a:tc>
                  <a:txBody>
                    <a:bodyPr/>
                    <a:lstStyle/>
                    <a:p>
                      <a:r>
                        <a:rPr lang="en-US" dirty="0"/>
                        <a:t>Stronger relationships between in-person and remote team members</a:t>
                      </a:r>
                    </a:p>
                    <a:p>
                      <a:endParaRPr lang="en-US" dirty="0"/>
                    </a:p>
                    <a:p>
                      <a:r>
                        <a:rPr lang="en-US" dirty="0"/>
                        <a:t>Greater trust and camaraderie within teams</a:t>
                      </a:r>
                    </a:p>
                    <a:p>
                      <a:endParaRPr lang="en-GB" dirty="0"/>
                    </a:p>
                  </a:txBody>
                  <a:tcPr/>
                </a:tc>
                <a:tc>
                  <a:txBody>
                    <a:bodyPr/>
                    <a:lstStyle/>
                    <a:p>
                      <a:r>
                        <a:rPr lang="en-US" dirty="0"/>
                        <a:t>Streamlined communication reduces errors and delays</a:t>
                      </a:r>
                    </a:p>
                    <a:p>
                      <a:endParaRPr lang="en-US" dirty="0"/>
                    </a:p>
                    <a:p>
                      <a:r>
                        <a:rPr lang="en-US" dirty="0"/>
                        <a:t>Teams spend less time resolving misunderstandings</a:t>
                      </a:r>
                      <a:endParaRPr lang="en-GB" dirty="0"/>
                    </a:p>
                  </a:txBody>
                  <a:tcPr/>
                </a:tc>
                <a:tc>
                  <a:txBody>
                    <a:bodyPr/>
                    <a:lstStyle/>
                    <a:p>
                      <a:r>
                        <a:rPr lang="en-US" dirty="0"/>
                        <a:t>Inclusive practices foster a sense of belonging</a:t>
                      </a:r>
                    </a:p>
                    <a:p>
                      <a:endParaRPr lang="en-US" dirty="0"/>
                    </a:p>
                    <a:p>
                      <a:r>
                        <a:rPr lang="en-US" dirty="0"/>
                        <a:t>Reduces stress and frustration associated with technical or social barriers</a:t>
                      </a:r>
                      <a:endParaRPr lang="en-GB" dirty="0"/>
                    </a:p>
                  </a:txBody>
                  <a:tcPr/>
                </a:tc>
                <a:tc>
                  <a:txBody>
                    <a:bodyPr/>
                    <a:lstStyle/>
                    <a:p>
                      <a:r>
                        <a:rPr lang="en-US" dirty="0"/>
                        <a:t>Equal opportunities for participation, regardless of location</a:t>
                      </a:r>
                    </a:p>
                    <a:p>
                      <a:endParaRPr lang="en-US" dirty="0"/>
                    </a:p>
                    <a:p>
                      <a:r>
                        <a:rPr lang="en-US" dirty="0"/>
                        <a:t>Addresses diverse needs of employees, promoting fairness</a:t>
                      </a:r>
                      <a:endParaRPr lang="en-GB" dirty="0"/>
                    </a:p>
                  </a:txBody>
                  <a:tcPr/>
                </a:tc>
                <a:extLst>
                  <a:ext uri="{0D108BD9-81ED-4DB2-BD59-A6C34878D82A}">
                    <a16:rowId xmlns:a16="http://schemas.microsoft.com/office/drawing/2014/main" val="1968060519"/>
                  </a:ext>
                </a:extLst>
              </a:tr>
            </a:tbl>
          </a:graphicData>
        </a:graphic>
      </p:graphicFrame>
      <p:pic>
        <p:nvPicPr>
          <p:cNvPr id="4" name="Gráfico 3" descr="Cuidados com preenchimento sólido">
            <a:extLst>
              <a:ext uri="{FF2B5EF4-FFF2-40B4-BE49-F238E27FC236}">
                <a16:creationId xmlns:a16="http://schemas.microsoft.com/office/drawing/2014/main" id="{9335837D-2C4F-8D03-C989-F1D648F81A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7664" y="2629664"/>
            <a:ext cx="914400" cy="914400"/>
          </a:xfrm>
          <a:prstGeom prst="rect">
            <a:avLst/>
          </a:prstGeom>
        </p:spPr>
      </p:pic>
      <p:pic>
        <p:nvPicPr>
          <p:cNvPr id="6" name="Gráfico 5" descr="Inteligência Artificial com preenchimento sólido">
            <a:extLst>
              <a:ext uri="{FF2B5EF4-FFF2-40B4-BE49-F238E27FC236}">
                <a16:creationId xmlns:a16="http://schemas.microsoft.com/office/drawing/2014/main" id="{CFADE332-852B-DA1C-7B5A-174A9A5178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19367" y="2695458"/>
            <a:ext cx="914400" cy="914400"/>
          </a:xfrm>
          <a:prstGeom prst="rect">
            <a:avLst/>
          </a:prstGeom>
        </p:spPr>
      </p:pic>
      <p:pic>
        <p:nvPicPr>
          <p:cNvPr id="9" name="Gráfico 8" descr="Dança com preenchimento sólido">
            <a:extLst>
              <a:ext uri="{FF2B5EF4-FFF2-40B4-BE49-F238E27FC236}">
                <a16:creationId xmlns:a16="http://schemas.microsoft.com/office/drawing/2014/main" id="{A5875DEC-3703-E1D0-671A-683670498C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6439" y="2709741"/>
            <a:ext cx="914400" cy="914400"/>
          </a:xfrm>
          <a:prstGeom prst="rect">
            <a:avLst/>
          </a:prstGeom>
        </p:spPr>
      </p:pic>
      <p:pic>
        <p:nvPicPr>
          <p:cNvPr id="11" name="Gráfico 10" descr="Influenciador com preenchimento sólido">
            <a:extLst>
              <a:ext uri="{FF2B5EF4-FFF2-40B4-BE49-F238E27FC236}">
                <a16:creationId xmlns:a16="http://schemas.microsoft.com/office/drawing/2014/main" id="{963420A2-2412-7D80-11F7-B87AB35B5F9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89961" y="2629664"/>
            <a:ext cx="914400" cy="914400"/>
          </a:xfrm>
          <a:prstGeom prst="rect">
            <a:avLst/>
          </a:prstGeom>
        </p:spPr>
      </p:pic>
    </p:spTree>
    <p:extLst>
      <p:ext uri="{BB962C8B-B14F-4D97-AF65-F5344CB8AC3E}">
        <p14:creationId xmlns:p14="http://schemas.microsoft.com/office/powerpoint/2010/main" val="3426479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17D9D3F1-798F-1D04-9BE2-C97D7FE10B26}"/>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FD7C0269-F255-2545-967B-5448AA56851E}"/>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3FC2A083-53CD-F431-A911-68A81905D7B9}"/>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2.2. Simulating a hybrid meeting</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19920883-B225-49B6-4550-9544034403C9}"/>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9909308B-9D27-36B0-C7E8-055625F9F948}"/>
              </a:ext>
            </a:extLst>
          </p:cNvPr>
          <p:cNvSpPr txBox="1"/>
          <p:nvPr/>
        </p:nvSpPr>
        <p:spPr>
          <a:xfrm>
            <a:off x="6543675" y="2724085"/>
            <a:ext cx="5400675" cy="336370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dirty="0">
                <a:solidFill>
                  <a:srgbClr val="636A6F"/>
                </a:solidFill>
                <a:latin typeface="Arial"/>
                <a:ea typeface="Arial"/>
                <a:cs typeface="Arial"/>
                <a:sym typeface="Arial"/>
              </a:rPr>
              <a:t>After the completion of this activity you will be able to:</a:t>
            </a:r>
            <a:endParaRPr dirty="0"/>
          </a:p>
          <a:p>
            <a:pPr marL="285750" marR="0" lvl="0" indent="-285750" algn="l" rtl="0">
              <a:lnSpc>
                <a:spcPct val="107000"/>
              </a:lnSpc>
              <a:spcBef>
                <a:spcPts val="800"/>
              </a:spcBef>
              <a:spcAft>
                <a:spcPts val="0"/>
              </a:spcAft>
              <a:buClr>
                <a:schemeClr val="accent6"/>
              </a:buClr>
              <a:buSzPts val="1800"/>
              <a:buFont typeface="Arial"/>
              <a:buChar char="•"/>
            </a:pPr>
            <a:r>
              <a:rPr lang="en-US" sz="1800" i="1" dirty="0" err="1">
                <a:solidFill>
                  <a:srgbClr val="636A6F"/>
                </a:solidFill>
                <a:latin typeface="Arial"/>
                <a:ea typeface="Arial"/>
                <a:cs typeface="Arial"/>
                <a:sym typeface="Arial"/>
              </a:rPr>
              <a:t>Recognise</a:t>
            </a:r>
            <a:r>
              <a:rPr lang="en-US" sz="1800" i="1" dirty="0">
                <a:solidFill>
                  <a:srgbClr val="636A6F"/>
                </a:solidFill>
                <a:latin typeface="Arial"/>
                <a:ea typeface="Arial"/>
                <a:cs typeface="Arial"/>
                <a:sym typeface="Arial"/>
              </a:rPr>
              <a:t> the key components of digital wellbeing and their impact on employee productivity and satisfaction</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Identify the challenges and opportunities for social inclusion in hybrid working models</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Implement techniques for balancing technology use with human-</a:t>
            </a:r>
            <a:r>
              <a:rPr lang="en-US" sz="1800" i="1" dirty="0" err="1">
                <a:solidFill>
                  <a:srgbClr val="636A6F"/>
                </a:solidFill>
                <a:latin typeface="Arial"/>
                <a:ea typeface="Arial"/>
                <a:cs typeface="Arial"/>
                <a:sym typeface="Arial"/>
              </a:rPr>
              <a:t>centred</a:t>
            </a:r>
            <a:r>
              <a:rPr lang="en-US" sz="1800" i="1" dirty="0">
                <a:solidFill>
                  <a:srgbClr val="636A6F"/>
                </a:solidFill>
                <a:latin typeface="Arial"/>
                <a:ea typeface="Arial"/>
                <a:cs typeface="Arial"/>
                <a:sym typeface="Arial"/>
              </a:rPr>
              <a:t> approaches to maintain social connections.</a:t>
            </a:r>
            <a:endParaRPr lang="en-US" dirty="0"/>
          </a:p>
        </p:txBody>
      </p:sp>
      <p:sp>
        <p:nvSpPr>
          <p:cNvPr id="141" name="Google Shape;141;p8">
            <a:extLst>
              <a:ext uri="{FF2B5EF4-FFF2-40B4-BE49-F238E27FC236}">
                <a16:creationId xmlns:a16="http://schemas.microsoft.com/office/drawing/2014/main" id="{233C5275-0965-FE09-78DA-9F755124C351}"/>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US" b="1" i="1" u="none" strike="noStrike" cap="none" dirty="0">
                <a:solidFill>
                  <a:srgbClr val="868E93"/>
                </a:solidFill>
                <a:latin typeface="Open Sans Light"/>
                <a:ea typeface="Open Sans Light"/>
                <a:cs typeface="Open Sans Light"/>
                <a:sym typeface="Open Sans Light"/>
              </a:rPr>
              <a:t>The aim of this activity is to identify common communication barriers and collaboratively develop strategies to overcome them</a:t>
            </a:r>
          </a:p>
        </p:txBody>
      </p:sp>
      <p:pic>
        <p:nvPicPr>
          <p:cNvPr id="142" name="Google Shape;142;p8">
            <a:extLst>
              <a:ext uri="{FF2B5EF4-FFF2-40B4-BE49-F238E27FC236}">
                <a16:creationId xmlns:a16="http://schemas.microsoft.com/office/drawing/2014/main" id="{234263A6-263F-FA70-14B1-68AF4ACD6664}"/>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34975B12-314B-C54C-56E2-57D07D10F685}"/>
              </a:ext>
            </a:extLst>
          </p:cNvPr>
          <p:cNvSpPr txBox="1"/>
          <p:nvPr/>
        </p:nvSpPr>
        <p:spPr>
          <a:xfrm>
            <a:off x="7676129" y="1815823"/>
            <a:ext cx="3949814"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i="0" u="none" strike="noStrike" cap="none" dirty="0">
                <a:solidFill>
                  <a:srgbClr val="9868BD"/>
                </a:solidFill>
                <a:latin typeface="Arial"/>
                <a:ea typeface="Arial"/>
                <a:cs typeface="Arial"/>
                <a:sym typeface="Arial"/>
              </a:rPr>
              <a:t>Learning outcomes</a:t>
            </a:r>
            <a:endParaRPr sz="2400" b="1"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136986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8BB0BEE4-E4D8-FA4C-7C09-7EBD03B75529}"/>
            </a:ext>
          </a:extLst>
        </p:cNvPr>
        <p:cNvGrpSpPr/>
        <p:nvPr/>
      </p:nvGrpSpPr>
      <p:grpSpPr>
        <a:xfrm>
          <a:off x="0" y="0"/>
          <a:ext cx="0" cy="0"/>
          <a:chOff x="0" y="0"/>
          <a:chExt cx="0" cy="0"/>
        </a:xfrm>
      </p:grpSpPr>
      <p:sp>
        <p:nvSpPr>
          <p:cNvPr id="150" name="Google Shape;150;p9">
            <a:extLst>
              <a:ext uri="{FF2B5EF4-FFF2-40B4-BE49-F238E27FC236}">
                <a16:creationId xmlns:a16="http://schemas.microsoft.com/office/drawing/2014/main" id="{FB48EA34-49EC-4C24-07AB-DE4F37B14F1A}"/>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en-GB" b="1" dirty="0">
                <a:solidFill>
                  <a:schemeClr val="accent6"/>
                </a:solidFill>
                <a:latin typeface="Arial"/>
                <a:ea typeface="Arial"/>
                <a:cs typeface="Arial"/>
                <a:sym typeface="Arial"/>
              </a:rPr>
              <a:t>STEP 1 - </a:t>
            </a:r>
            <a:r>
              <a:rPr lang="en-US" b="1" dirty="0">
                <a:solidFill>
                  <a:schemeClr val="accent6"/>
                </a:solidFill>
                <a:latin typeface="Arial"/>
                <a:ea typeface="Arial"/>
                <a:cs typeface="Arial"/>
                <a:sym typeface="Arial"/>
              </a:rPr>
              <a:t>Engage in the role-play</a:t>
            </a:r>
          </a:p>
          <a:p>
            <a:pPr marL="285750" indent="-285750">
              <a:spcBef>
                <a:spcPts val="0"/>
              </a:spcBef>
              <a:buClr>
                <a:srgbClr val="9869BD"/>
              </a:buClr>
            </a:pPr>
            <a:r>
              <a:rPr lang="en-US" dirty="0">
                <a:solidFill>
                  <a:srgbClr val="868E93"/>
                </a:solidFill>
                <a:latin typeface="Arial"/>
                <a:cs typeface="Arial"/>
                <a:sym typeface="Arial"/>
              </a:rPr>
              <a:t>Follow your assigned role and contribute to the simulated meeting</a:t>
            </a:r>
          </a:p>
          <a:p>
            <a:pPr marL="285750" indent="-285750">
              <a:spcBef>
                <a:spcPts val="0"/>
              </a:spcBef>
              <a:buClr>
                <a:srgbClr val="9869BD"/>
              </a:buClr>
            </a:pPr>
            <a:r>
              <a:rPr lang="en-US" dirty="0">
                <a:solidFill>
                  <a:srgbClr val="868E93"/>
                </a:solidFill>
                <a:latin typeface="Arial"/>
                <a:cs typeface="Arial"/>
                <a:sym typeface="Arial"/>
              </a:rPr>
              <a:t>Use the scenario card to guide your approach to the challenges presented: </a:t>
            </a:r>
            <a:r>
              <a:rPr lang="en-US" dirty="0">
                <a:solidFill>
                  <a:srgbClr val="868E93"/>
                </a:solidFill>
                <a:latin typeface="Arial"/>
                <a:cs typeface="Arial"/>
                <a:sym typeface="Arial"/>
                <a:hlinkClick r:id="rId3"/>
              </a:rPr>
              <a:t>https://elearning.stayconnectedproject.eu/wp-content/uploads/2025/08/STAY-CONNECTED_WP3_M3_LP_2.2.-Activity-sheet-3.pdf</a:t>
            </a:r>
            <a:r>
              <a:rPr lang="en-US" dirty="0">
                <a:solidFill>
                  <a:srgbClr val="868E93"/>
                </a:solidFill>
                <a:latin typeface="Arial"/>
                <a:cs typeface="Arial"/>
                <a:sym typeface="Arial"/>
              </a:rPr>
              <a:t>    </a:t>
            </a:r>
          </a:p>
          <a:p>
            <a:pPr marL="285750" indent="-285750">
              <a:spcBef>
                <a:spcPts val="0"/>
              </a:spcBef>
              <a:buClr>
                <a:srgbClr val="9869BD"/>
              </a:buClr>
            </a:pPr>
            <a:endParaRPr lang="en-US" dirty="0">
              <a:solidFill>
                <a:srgbClr val="868E93"/>
              </a:solidFill>
              <a:latin typeface="Arial"/>
              <a:cs typeface="Arial"/>
              <a:sym typeface="Arial"/>
            </a:endParaRPr>
          </a:p>
          <a:p>
            <a:pPr marL="0" indent="0">
              <a:spcBef>
                <a:spcPts val="0"/>
              </a:spcBef>
              <a:buClr>
                <a:srgbClr val="9869BD"/>
              </a:buClr>
              <a:buNone/>
            </a:pPr>
            <a:r>
              <a:rPr lang="en-GB" b="1" dirty="0">
                <a:solidFill>
                  <a:schemeClr val="accent6"/>
                </a:solidFill>
                <a:latin typeface="Arial"/>
                <a:cs typeface="Arial"/>
                <a:sym typeface="Arial"/>
              </a:rPr>
              <a:t>STEP 2 - Participate in the groups discussion</a:t>
            </a:r>
          </a:p>
          <a:p>
            <a:pPr marL="285750" indent="-285750">
              <a:spcBef>
                <a:spcPts val="0"/>
              </a:spcBef>
              <a:buClr>
                <a:srgbClr val="9869BD"/>
              </a:buClr>
            </a:pPr>
            <a:r>
              <a:rPr lang="en-US" dirty="0">
                <a:solidFill>
                  <a:srgbClr val="868E93"/>
                </a:solidFill>
                <a:latin typeface="Arial"/>
                <a:cs typeface="Arial"/>
                <a:sym typeface="Arial"/>
              </a:rPr>
              <a:t>Share your observations during the debrief</a:t>
            </a:r>
          </a:p>
          <a:p>
            <a:pPr marL="0" indent="0">
              <a:spcBef>
                <a:spcPts val="0"/>
              </a:spcBef>
              <a:buClr>
                <a:srgbClr val="9869BD"/>
              </a:buClr>
              <a:buNone/>
            </a:pPr>
            <a:endParaRPr lang="en-US" dirty="0">
              <a:solidFill>
                <a:srgbClr val="868E93"/>
              </a:solidFill>
              <a:latin typeface="Arial"/>
              <a:cs typeface="Arial"/>
              <a:sym typeface="Arial"/>
            </a:endParaRPr>
          </a:p>
          <a:p>
            <a:pPr marL="0" indent="0">
              <a:spcBef>
                <a:spcPts val="0"/>
              </a:spcBef>
              <a:buClr>
                <a:srgbClr val="9869BD"/>
              </a:buClr>
              <a:buNone/>
            </a:pPr>
            <a:r>
              <a:rPr lang="en-GB" b="1" dirty="0">
                <a:solidFill>
                  <a:schemeClr val="accent6"/>
                </a:solidFill>
                <a:latin typeface="Arial"/>
                <a:cs typeface="Arial"/>
                <a:sym typeface="Arial"/>
              </a:rPr>
              <a:t>STEP 3 - Reflect and apply</a:t>
            </a:r>
          </a:p>
          <a:p>
            <a:pPr marL="285750" indent="-285750">
              <a:spcBef>
                <a:spcPts val="0"/>
              </a:spcBef>
              <a:buClr>
                <a:srgbClr val="9869BD"/>
              </a:buClr>
            </a:pPr>
            <a:r>
              <a:rPr lang="en-US" dirty="0">
                <a:solidFill>
                  <a:srgbClr val="868E93"/>
                </a:solidFill>
                <a:latin typeface="Arial"/>
                <a:cs typeface="Arial"/>
                <a:sym typeface="Arial"/>
              </a:rPr>
              <a:t>Use the feedback sheet to capture insights and strategies</a:t>
            </a: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a:extLst>
              <a:ext uri="{FF2B5EF4-FFF2-40B4-BE49-F238E27FC236}">
                <a16:creationId xmlns:a16="http://schemas.microsoft.com/office/drawing/2014/main" id="{90962B46-1C48-39B4-0A7E-89C13F899FD7}"/>
              </a:ext>
            </a:extLst>
          </p:cNvPr>
          <p:cNvPicPr preferRelativeResize="0">
            <a:picLocks noGrp="1"/>
          </p:cNvPicPr>
          <p:nvPr>
            <p:ph type="body" idx="2"/>
          </p:nvPr>
        </p:nvPicPr>
        <p:blipFill rotWithShape="1">
          <a:blip r:embed="rId4">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4F435760-E01C-9A6F-EDF3-93BE34364B79}"/>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00h:40m</a:t>
            </a:r>
            <a:endParaRPr sz="1600" b="1" dirty="0">
              <a:solidFill>
                <a:schemeClr val="accent6"/>
              </a:solidFill>
              <a:latin typeface="Arial"/>
              <a:ea typeface="Arial"/>
              <a:cs typeface="Arial"/>
              <a:sym typeface="Arial"/>
            </a:endParaRPr>
          </a:p>
        </p:txBody>
      </p:sp>
      <p:sp>
        <p:nvSpPr>
          <p:cNvPr id="2" name="Google Shape;138;p8">
            <a:extLst>
              <a:ext uri="{FF2B5EF4-FFF2-40B4-BE49-F238E27FC236}">
                <a16:creationId xmlns:a16="http://schemas.microsoft.com/office/drawing/2014/main" id="{D3D4F60B-2175-F84E-A087-0DCA1F0AEB26}"/>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2.2. Simulating a hybrid meeting</a:t>
            </a:r>
            <a:endParaRPr sz="3600" dirty="0">
              <a:solidFill>
                <a:schemeClr val="accent5"/>
              </a:solidFill>
            </a:endParaRPr>
          </a:p>
        </p:txBody>
      </p:sp>
    </p:spTree>
    <p:extLst>
      <p:ext uri="{BB962C8B-B14F-4D97-AF65-F5344CB8AC3E}">
        <p14:creationId xmlns:p14="http://schemas.microsoft.com/office/powerpoint/2010/main" val="960430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4B4AA06-8ED9-A6C2-47CA-3E837BCF03EF}"/>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E6B00D01-C1C2-D8A4-FC5C-0994B3B1AE67}"/>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b="1" dirty="0" err="1">
                <a:solidFill>
                  <a:schemeClr val="accent6"/>
                </a:solidFill>
                <a:latin typeface="Arial"/>
                <a:ea typeface="Arial"/>
                <a:cs typeface="Arial"/>
                <a:sym typeface="Arial"/>
              </a:rPr>
              <a:t>Resources</a:t>
            </a:r>
            <a:endParaRPr dirty="0">
              <a:solidFill>
                <a:schemeClr val="accent6"/>
              </a:solidFill>
            </a:endParaRP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Activity sheet 2 Scenario cards: Challenges in hybrid meetings: </a:t>
            </a:r>
            <a:r>
              <a:rPr lang="en-US" i="0" u="none" strike="noStrike" cap="none" dirty="0">
                <a:solidFill>
                  <a:srgbClr val="868E93"/>
                </a:solidFill>
                <a:latin typeface="Arial"/>
                <a:ea typeface="Arial"/>
                <a:cs typeface="Arial"/>
                <a:sym typeface="Arial"/>
                <a:hlinkClick r:id="rId3"/>
              </a:rPr>
              <a:t>https://elearning.stayconnectedproject.eu/wp-content/uploads/2025/08/STAY-CONNECTED_WP3_M3_LP_2.2.-Activity-sheet-2.pdf</a:t>
            </a:r>
            <a:r>
              <a:rPr lang="en-US" i="0" u="none" strike="noStrike" cap="none" dirty="0">
                <a:solidFill>
                  <a:srgbClr val="868E93"/>
                </a:solidFill>
                <a:latin typeface="Arial"/>
                <a:ea typeface="Arial"/>
                <a:cs typeface="Arial"/>
                <a:sym typeface="Arial"/>
              </a:rPr>
              <a:t>   </a:t>
            </a:r>
          </a:p>
          <a:p>
            <a:pPr marL="228600" lvl="0" indent="-228600">
              <a:buClr>
                <a:srgbClr val="9869BD"/>
              </a:buClr>
            </a:pPr>
            <a:r>
              <a:rPr lang="en-US" i="0" u="none" strike="noStrike" cap="none" dirty="0">
                <a:solidFill>
                  <a:srgbClr val="868E93"/>
                </a:solidFill>
                <a:latin typeface="Arial"/>
                <a:ea typeface="Arial"/>
                <a:cs typeface="Arial"/>
                <a:sym typeface="Arial"/>
              </a:rPr>
              <a:t>Activity sheet 3 Hybrid meeting feedback and reflection sheet: </a:t>
            </a:r>
            <a:r>
              <a:rPr lang="en-IE" dirty="0">
                <a:solidFill>
                  <a:srgbClr val="868E93"/>
                </a:solidFill>
                <a:latin typeface="Arial"/>
                <a:cs typeface="Arial"/>
                <a:hlinkClick r:id="rId4"/>
              </a:rPr>
              <a:t>https://elearning.stayconnectedproject.eu/wp-content/uploads/2025/08/STAY-CONNECTED_WP3_M3_LP_2.2.-Activity-sheet-3.pdf    </a:t>
            </a:r>
            <a:endParaRPr lang="en-US" dirty="0">
              <a:solidFill>
                <a:srgbClr val="868E93"/>
              </a:solidFill>
              <a:latin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Flip Chart/Whiteboard</a:t>
            </a: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Stationery (Pens, markers, and paper for note-taking)</a:t>
            </a: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
        <p:nvSpPr>
          <p:cNvPr id="205" name="Google Shape;205;g30fd5a3148a_2_39">
            <a:extLst>
              <a:ext uri="{FF2B5EF4-FFF2-40B4-BE49-F238E27FC236}">
                <a16:creationId xmlns:a16="http://schemas.microsoft.com/office/drawing/2014/main" id="{2DE5A5FD-AEF9-CE7C-A885-2C99DBDD97C0}"/>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en-GB" b="1" dirty="0">
                <a:solidFill>
                  <a:schemeClr val="accent6"/>
                </a:solidFill>
                <a:latin typeface="Arial"/>
                <a:ea typeface="Arial"/>
                <a:cs typeface="Arial"/>
                <a:sym typeface="Arial"/>
              </a:rPr>
              <a:t>Learn more!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Hybrid Communication as a Prospect for </a:t>
            </a:r>
            <a:r>
              <a:rPr lang="en-US" i="0" u="none" strike="noStrike" cap="none" dirty="0" err="1">
                <a:solidFill>
                  <a:srgbClr val="868E93"/>
                </a:solidFill>
                <a:latin typeface="Arial"/>
                <a:ea typeface="Arial"/>
                <a:cs typeface="Arial"/>
                <a:sym typeface="Arial"/>
              </a:rPr>
              <a:t>Organisation</a:t>
            </a:r>
            <a:r>
              <a:rPr lang="en-US" i="0" u="none" strike="noStrike" cap="none" dirty="0">
                <a:solidFill>
                  <a:srgbClr val="868E93"/>
                </a:solidFill>
                <a:latin typeface="Arial"/>
                <a:ea typeface="Arial"/>
                <a:cs typeface="Arial"/>
                <a:sym typeface="Arial"/>
              </a:rPr>
              <a:t> Development. Review of Applied Socio-Economic Research. </a:t>
            </a:r>
            <a:r>
              <a:rPr lang="en-US" i="0" u="none" strike="noStrike" cap="none" dirty="0">
                <a:solidFill>
                  <a:srgbClr val="868E93"/>
                </a:solidFill>
                <a:latin typeface="Arial"/>
                <a:ea typeface="Arial"/>
                <a:cs typeface="Arial"/>
                <a:sym typeface="Arial"/>
                <a:hlinkClick r:id="rId5"/>
              </a:rPr>
              <a:t>https://doi.org/10.54609/reaser.v25i1.286</a:t>
            </a:r>
            <a:r>
              <a:rPr lang="en-US" i="0" u="none" strike="noStrike" cap="none" dirty="0">
                <a:solidFill>
                  <a:srgbClr val="868E93"/>
                </a:solidFill>
                <a:latin typeface="Arial"/>
                <a:ea typeface="Arial"/>
                <a:cs typeface="Arial"/>
                <a:sym typeface="Arial"/>
              </a:rPr>
              <a:t>.</a:t>
            </a:r>
            <a:endParaRPr lang="en-US" dirty="0">
              <a:solidFill>
                <a:srgbClr val="868E93"/>
              </a:solidFill>
              <a:latin typeface="Arial"/>
              <a:ea typeface="Arial"/>
              <a:cs typeface="Arial"/>
              <a:sym typeface="Arial"/>
            </a:endParaRPr>
          </a:p>
          <a:p>
            <a:pPr marL="285750" indent="-285750">
              <a:buClr>
                <a:srgbClr val="868E93"/>
              </a:buClr>
            </a:pPr>
            <a:r>
              <a:rPr lang="en-US" i="0" u="none" strike="noStrike" cap="none" dirty="0" err="1">
                <a:solidFill>
                  <a:srgbClr val="868E93"/>
                </a:solidFill>
                <a:latin typeface="Arial"/>
                <a:ea typeface="Arial"/>
                <a:cs typeface="Arial"/>
                <a:sym typeface="Arial"/>
              </a:rPr>
              <a:t>Harunavamwe</a:t>
            </a:r>
            <a:r>
              <a:rPr lang="en-US" i="0" u="none" strike="noStrike" cap="none" dirty="0">
                <a:solidFill>
                  <a:srgbClr val="868E93"/>
                </a:solidFill>
                <a:latin typeface="Arial"/>
                <a:ea typeface="Arial"/>
                <a:cs typeface="Arial"/>
                <a:sym typeface="Arial"/>
              </a:rPr>
              <a:t>, M., &amp; </a:t>
            </a:r>
            <a:r>
              <a:rPr lang="en-US" i="0" u="none" strike="noStrike" cap="none" dirty="0" err="1">
                <a:solidFill>
                  <a:srgbClr val="868E93"/>
                </a:solidFill>
                <a:latin typeface="Arial"/>
                <a:ea typeface="Arial"/>
                <a:cs typeface="Arial"/>
                <a:sym typeface="Arial"/>
              </a:rPr>
              <a:t>Kanengoni</a:t>
            </a:r>
            <a:r>
              <a:rPr lang="en-US" i="0" u="none" strike="noStrike" cap="none" dirty="0">
                <a:solidFill>
                  <a:srgbClr val="868E93"/>
                </a:solidFill>
                <a:latin typeface="Arial"/>
                <a:ea typeface="Arial"/>
                <a:cs typeface="Arial"/>
                <a:sym typeface="Arial"/>
              </a:rPr>
              <a:t>, H. (2023). Hybrid and virtual work settings; the interaction between technostress, perceived </a:t>
            </a:r>
            <a:r>
              <a:rPr lang="en-US" i="0" u="none" strike="noStrike" cap="none" dirty="0" err="1">
                <a:solidFill>
                  <a:srgbClr val="868E93"/>
                </a:solidFill>
                <a:latin typeface="Arial"/>
                <a:ea typeface="Arial"/>
                <a:cs typeface="Arial"/>
                <a:sym typeface="Arial"/>
              </a:rPr>
              <a:t>organisational</a:t>
            </a:r>
            <a:r>
              <a:rPr lang="en-US" i="0" u="none" strike="noStrike" cap="none" dirty="0">
                <a:solidFill>
                  <a:srgbClr val="868E93"/>
                </a:solidFill>
                <a:latin typeface="Arial"/>
                <a:ea typeface="Arial"/>
                <a:cs typeface="Arial"/>
                <a:sym typeface="Arial"/>
              </a:rPr>
              <a:t> support, work-family conflict and the impact on work engagement. African Journal of Economic and Management Studies. </a:t>
            </a:r>
            <a:r>
              <a:rPr lang="en-US" i="0" u="none" strike="noStrike" cap="none" dirty="0">
                <a:solidFill>
                  <a:srgbClr val="868E93"/>
                </a:solidFill>
                <a:latin typeface="Arial"/>
                <a:ea typeface="Arial"/>
                <a:cs typeface="Arial"/>
                <a:sym typeface="Arial"/>
                <a:hlinkClick r:id="rId6"/>
              </a:rPr>
              <a:t>https://doi.org/10.1108/ajems-07-2022-0306</a:t>
            </a:r>
            <a:r>
              <a:rPr lang="en-US" i="0" u="none" strike="noStrike" cap="none" dirty="0">
                <a:solidFill>
                  <a:srgbClr val="868E93"/>
                </a:solidFill>
                <a:latin typeface="Arial"/>
                <a:ea typeface="Arial"/>
                <a:cs typeface="Arial"/>
                <a:sym typeface="Arial"/>
              </a:rPr>
              <a:t> </a:t>
            </a: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rPr>
              <a:t> </a:t>
            </a:r>
            <a:endParaRPr lang="en-US" i="0" u="none" strike="noStrike" cap="none"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i="0" u="none" strike="noStrike" cap="none" dirty="0">
              <a:solidFill>
                <a:srgbClr val="868E93"/>
              </a:solidFill>
              <a:latin typeface="Arial"/>
              <a:ea typeface="Arial"/>
              <a:cs typeface="Arial"/>
              <a:sym typeface="Arial"/>
            </a:endParaRPr>
          </a:p>
        </p:txBody>
      </p:sp>
      <p:sp>
        <p:nvSpPr>
          <p:cNvPr id="2" name="Google Shape;138;p8">
            <a:extLst>
              <a:ext uri="{FF2B5EF4-FFF2-40B4-BE49-F238E27FC236}">
                <a16:creationId xmlns:a16="http://schemas.microsoft.com/office/drawing/2014/main" id="{F76F13BB-8EC5-355C-56F5-357B027404D4}"/>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2.2. Simulating a hybrid meeting</a:t>
            </a:r>
            <a:endParaRPr sz="3600" dirty="0">
              <a:solidFill>
                <a:schemeClr val="accent5"/>
              </a:solidFill>
            </a:endParaRPr>
          </a:p>
        </p:txBody>
      </p:sp>
    </p:spTree>
    <p:extLst>
      <p:ext uri="{BB962C8B-B14F-4D97-AF65-F5344CB8AC3E}">
        <p14:creationId xmlns:p14="http://schemas.microsoft.com/office/powerpoint/2010/main" val="547093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C53E4F6E-E584-4541-5678-0559965553F3}"/>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632F27BE-5572-A38E-812B-0A8C1B7F4160}"/>
              </a:ext>
            </a:extLst>
          </p:cNvPr>
          <p:cNvSpPr txBox="1"/>
          <p:nvPr/>
        </p:nvSpPr>
        <p:spPr>
          <a:xfrm>
            <a:off x="4890343" y="2848993"/>
            <a:ext cx="6033295" cy="1600197"/>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3600" dirty="0">
                <a:solidFill>
                  <a:schemeClr val="accent5"/>
                </a:solidFill>
              </a:rPr>
              <a:t>Topic 3</a:t>
            </a:r>
            <a:br>
              <a:rPr lang="en-GB" sz="3600" dirty="0">
                <a:solidFill>
                  <a:schemeClr val="accent5"/>
                </a:solidFill>
                <a:latin typeface="Arial"/>
                <a:ea typeface="Arial"/>
                <a:cs typeface="Arial"/>
                <a:sym typeface="Arial"/>
              </a:rPr>
            </a:br>
            <a:r>
              <a:rPr lang="en-GB" sz="3600" b="1" dirty="0">
                <a:solidFill>
                  <a:schemeClr val="accent5"/>
                </a:solidFill>
              </a:rPr>
              <a:t>Inclusive communication techniques</a:t>
            </a:r>
          </a:p>
          <a:p>
            <a:pPr marL="0" marR="0" lvl="0" indent="0" algn="l" rtl="0">
              <a:lnSpc>
                <a:spcPct val="90000"/>
              </a:lnSpc>
              <a:spcBef>
                <a:spcPts val="0"/>
              </a:spcBef>
              <a:spcAft>
                <a:spcPts val="0"/>
              </a:spcAft>
              <a:buClr>
                <a:schemeClr val="accent5"/>
              </a:buClr>
              <a:buSzPts val="3600"/>
              <a:buFont typeface="Arial"/>
              <a:buNone/>
            </a:pPr>
            <a:endParaRPr dirty="0"/>
          </a:p>
        </p:txBody>
      </p:sp>
      <p:pic>
        <p:nvPicPr>
          <p:cNvPr id="125" name="Google Shape;125;p3" descr="A logo with a black background&#10;&#10;Description automatically generated">
            <a:extLst>
              <a:ext uri="{FF2B5EF4-FFF2-40B4-BE49-F238E27FC236}">
                <a16:creationId xmlns:a16="http://schemas.microsoft.com/office/drawing/2014/main" id="{5CE8FFE6-48DE-9344-027C-06182E117004}"/>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360509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6ABBAC95-E9AF-1907-E006-EDDBE2462554}"/>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50B3DEDD-C07B-59F3-4ED7-6F9F1F856A10}"/>
              </a:ext>
            </a:extLst>
          </p:cNvPr>
          <p:cNvSpPr txBox="1"/>
          <p:nvPr/>
        </p:nvSpPr>
        <p:spPr>
          <a:xfrm>
            <a:off x="4890344" y="2848993"/>
            <a:ext cx="5084762" cy="1600197"/>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3600" dirty="0">
                <a:solidFill>
                  <a:schemeClr val="accent5"/>
                </a:solidFill>
              </a:rPr>
              <a:t>Topic 1</a:t>
            </a:r>
            <a:br>
              <a:rPr lang="en-GB" sz="3600" dirty="0">
                <a:solidFill>
                  <a:schemeClr val="accent5"/>
                </a:solidFill>
                <a:latin typeface="Arial"/>
                <a:ea typeface="Arial"/>
                <a:cs typeface="Arial"/>
                <a:sym typeface="Arial"/>
              </a:rPr>
            </a:br>
            <a:r>
              <a:rPr lang="en-GB" sz="3600" b="1" dirty="0">
                <a:solidFill>
                  <a:schemeClr val="accent5"/>
                </a:solidFill>
              </a:rPr>
              <a:t>Digital wellbeing and inclusion</a:t>
            </a:r>
          </a:p>
          <a:p>
            <a:pPr marL="0" marR="0" lvl="0" indent="0" algn="l" rtl="0">
              <a:lnSpc>
                <a:spcPct val="90000"/>
              </a:lnSpc>
              <a:spcBef>
                <a:spcPts val="0"/>
              </a:spcBef>
              <a:spcAft>
                <a:spcPts val="0"/>
              </a:spcAft>
              <a:buClr>
                <a:schemeClr val="accent5"/>
              </a:buClr>
              <a:buSzPts val="3600"/>
              <a:buFont typeface="Arial"/>
              <a:buNone/>
            </a:pPr>
            <a:endParaRPr dirty="0"/>
          </a:p>
        </p:txBody>
      </p:sp>
      <p:pic>
        <p:nvPicPr>
          <p:cNvPr id="125" name="Google Shape;125;p3" descr="A logo with a black background&#10;&#10;Description automatically generated">
            <a:extLst>
              <a:ext uri="{FF2B5EF4-FFF2-40B4-BE49-F238E27FC236}">
                <a16:creationId xmlns:a16="http://schemas.microsoft.com/office/drawing/2014/main" id="{A39A02F7-EAF3-DD58-E1E0-62CE2E0E6C97}"/>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134452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4E9D5C10-CC8A-C4CE-C296-0D851AC61157}"/>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36417ED6-584D-D2FD-35D0-BF262D307140}"/>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3: Inclusive communication techniques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rPr>
              <a:t>3</a:t>
            </a:r>
            <a:r>
              <a:rPr lang="en-US" sz="2600" dirty="0">
                <a:solidFill>
                  <a:srgbClr val="636A6F"/>
                </a:solidFill>
                <a:latin typeface="Arial"/>
                <a:ea typeface="Arial"/>
                <a:cs typeface="Arial"/>
                <a:sym typeface="Arial"/>
              </a:rPr>
              <a:t>.1. Developing inclusive communication techniques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F995A806-78A7-32EF-15E2-582F3AA6D1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3" name="Diagrama 2">
            <a:extLst>
              <a:ext uri="{FF2B5EF4-FFF2-40B4-BE49-F238E27FC236}">
                <a16:creationId xmlns:a16="http://schemas.microsoft.com/office/drawing/2014/main" id="{64442371-9439-C6E6-F91A-F73034779AED}"/>
              </a:ext>
            </a:extLst>
          </p:cNvPr>
          <p:cNvGraphicFramePr/>
          <p:nvPr>
            <p:extLst>
              <p:ext uri="{D42A27DB-BD31-4B8C-83A1-F6EECF244321}">
                <p14:modId xmlns:p14="http://schemas.microsoft.com/office/powerpoint/2010/main" val="1245218732"/>
              </p:ext>
            </p:extLst>
          </p:nvPr>
        </p:nvGraphicFramePr>
        <p:xfrm>
          <a:off x="2031999" y="394550"/>
          <a:ext cx="9491407" cy="6068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24729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1502413-A9B7-9074-EF76-814E146A2F1C}"/>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42684BCC-060E-F777-AE21-DE9DB3C4B0CD}"/>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3: Inclusive communication techniques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rPr>
              <a:t>3</a:t>
            </a:r>
            <a:r>
              <a:rPr lang="en-US" sz="2600" dirty="0">
                <a:solidFill>
                  <a:srgbClr val="636A6F"/>
                </a:solidFill>
                <a:latin typeface="Arial"/>
                <a:ea typeface="Arial"/>
                <a:cs typeface="Arial"/>
                <a:sym typeface="Arial"/>
              </a:rPr>
              <a:t>.1. Developing inclusive communication techniques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9CC6E436-6D6B-C2A8-DCD2-FA8ED28C71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6" name="Tabela 5">
            <a:extLst>
              <a:ext uri="{FF2B5EF4-FFF2-40B4-BE49-F238E27FC236}">
                <a16:creationId xmlns:a16="http://schemas.microsoft.com/office/drawing/2014/main" id="{6C154355-6AA2-5A4B-BC74-817C6A421FB3}"/>
              </a:ext>
            </a:extLst>
          </p:cNvPr>
          <p:cNvGraphicFramePr>
            <a:graphicFrameLocks noGrp="1"/>
          </p:cNvGraphicFramePr>
          <p:nvPr>
            <p:extLst>
              <p:ext uri="{D42A27DB-BD31-4B8C-83A1-F6EECF244321}">
                <p14:modId xmlns:p14="http://schemas.microsoft.com/office/powerpoint/2010/main" val="2147119799"/>
              </p:ext>
            </p:extLst>
          </p:nvPr>
        </p:nvGraphicFramePr>
        <p:xfrm>
          <a:off x="2326966" y="1491226"/>
          <a:ext cx="8128000" cy="4485640"/>
        </p:xfrm>
        <a:graphic>
          <a:graphicData uri="http://schemas.openxmlformats.org/drawingml/2006/table">
            <a:tbl>
              <a:tblPr firstRow="1" bandRow="1">
                <a:tableStyleId>{BDBED569-4797-4DF1-A0F4-6AAB3CD982D8}</a:tableStyleId>
              </a:tblPr>
              <a:tblGrid>
                <a:gridCol w="1625600">
                  <a:extLst>
                    <a:ext uri="{9D8B030D-6E8A-4147-A177-3AD203B41FA5}">
                      <a16:colId xmlns:a16="http://schemas.microsoft.com/office/drawing/2014/main" val="4145533753"/>
                    </a:ext>
                  </a:extLst>
                </a:gridCol>
                <a:gridCol w="1625600">
                  <a:extLst>
                    <a:ext uri="{9D8B030D-6E8A-4147-A177-3AD203B41FA5}">
                      <a16:colId xmlns:a16="http://schemas.microsoft.com/office/drawing/2014/main" val="3035056485"/>
                    </a:ext>
                  </a:extLst>
                </a:gridCol>
                <a:gridCol w="1625600">
                  <a:extLst>
                    <a:ext uri="{9D8B030D-6E8A-4147-A177-3AD203B41FA5}">
                      <a16:colId xmlns:a16="http://schemas.microsoft.com/office/drawing/2014/main" val="2368799437"/>
                    </a:ext>
                  </a:extLst>
                </a:gridCol>
                <a:gridCol w="1625600">
                  <a:extLst>
                    <a:ext uri="{9D8B030D-6E8A-4147-A177-3AD203B41FA5}">
                      <a16:colId xmlns:a16="http://schemas.microsoft.com/office/drawing/2014/main" val="1217560299"/>
                    </a:ext>
                  </a:extLst>
                </a:gridCol>
                <a:gridCol w="1625600">
                  <a:extLst>
                    <a:ext uri="{9D8B030D-6E8A-4147-A177-3AD203B41FA5}">
                      <a16:colId xmlns:a16="http://schemas.microsoft.com/office/drawing/2014/main" val="1751419575"/>
                    </a:ext>
                  </a:extLst>
                </a:gridCol>
              </a:tblGrid>
              <a:tr h="370840">
                <a:tc gridSpan="5">
                  <a:txBody>
                    <a:bodyPr/>
                    <a:lstStyle/>
                    <a:p>
                      <a:pPr algn="ctr"/>
                      <a:r>
                        <a:rPr lang="en-US" b="1" dirty="0"/>
                        <a:t>Inclusive communication techniques in hybrid meetings</a:t>
                      </a:r>
                      <a:endParaRPr lang="en-GB" b="1"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523706515"/>
                  </a:ext>
                </a:extLst>
              </a:tr>
              <a:tr h="370840">
                <a:tc>
                  <a:txBody>
                    <a:bodyPr/>
                    <a:lstStyle/>
                    <a:p>
                      <a:r>
                        <a:rPr lang="en-GB" b="1" dirty="0"/>
                        <a:t>Preparation</a:t>
                      </a:r>
                    </a:p>
                  </a:txBody>
                  <a:tcPr>
                    <a:solidFill>
                      <a:srgbClr val="A02B93">
                        <a:alpha val="20000"/>
                      </a:srgbClr>
                    </a:solidFill>
                  </a:tcPr>
                </a:tc>
                <a:tc>
                  <a:txBody>
                    <a:bodyPr/>
                    <a:lstStyle/>
                    <a:p>
                      <a:r>
                        <a:rPr lang="en-GB" b="1" dirty="0"/>
                        <a:t>Engagement</a:t>
                      </a:r>
                    </a:p>
                  </a:txBody>
                  <a:tcPr/>
                </a:tc>
                <a:tc>
                  <a:txBody>
                    <a:bodyPr/>
                    <a:lstStyle/>
                    <a:p>
                      <a:r>
                        <a:rPr lang="en-GB" b="1" dirty="0"/>
                        <a:t>Visibility and participation</a:t>
                      </a:r>
                    </a:p>
                  </a:txBody>
                  <a:tcPr/>
                </a:tc>
                <a:tc>
                  <a:txBody>
                    <a:bodyPr/>
                    <a:lstStyle/>
                    <a:p>
                      <a:r>
                        <a:rPr lang="en-GB" b="1" dirty="0"/>
                        <a:t>Equity</a:t>
                      </a:r>
                    </a:p>
                  </a:txBody>
                  <a:tcPr/>
                </a:tc>
                <a:tc>
                  <a:txBody>
                    <a:bodyPr/>
                    <a:lstStyle/>
                    <a:p>
                      <a:r>
                        <a:rPr lang="en-GB" b="1" dirty="0"/>
                        <a:t>Moderation</a:t>
                      </a:r>
                    </a:p>
                  </a:txBody>
                  <a:tcPr/>
                </a:tc>
                <a:extLst>
                  <a:ext uri="{0D108BD9-81ED-4DB2-BD59-A6C34878D82A}">
                    <a16:rowId xmlns:a16="http://schemas.microsoft.com/office/drawing/2014/main" val="3650170449"/>
                  </a:ext>
                </a:extLst>
              </a:tr>
              <a:tr h="370840">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60195798"/>
                  </a:ext>
                </a:extLst>
              </a:tr>
              <a:tr h="370840">
                <a:tc>
                  <a:txBody>
                    <a:bodyPr/>
                    <a:lstStyle/>
                    <a:p>
                      <a:r>
                        <a:rPr lang="en-US" dirty="0"/>
                        <a:t>Share materials in advance to allow equal time for preparation</a:t>
                      </a:r>
                      <a:endParaRPr lang="en-GB" dirty="0"/>
                    </a:p>
                  </a:txBody>
                  <a:tcPr/>
                </a:tc>
                <a:tc>
                  <a:txBody>
                    <a:bodyPr/>
                    <a:lstStyle/>
                    <a:p>
                      <a:r>
                        <a:rPr lang="en-US" dirty="0"/>
                        <a:t>Use tools like polls, icebreakers, and virtual whiteboards to foster interaction</a:t>
                      </a:r>
                      <a:endParaRPr lang="en-GB" dirty="0"/>
                    </a:p>
                  </a:txBody>
                  <a:tcPr>
                    <a:solidFill>
                      <a:srgbClr val="A02B93">
                        <a:alpha val="20000"/>
                      </a:srgbClr>
                    </a:solidFill>
                  </a:tcPr>
                </a:tc>
                <a:tc>
                  <a:txBody>
                    <a:bodyPr/>
                    <a:lstStyle/>
                    <a:p>
                      <a:r>
                        <a:rPr lang="en-US" dirty="0"/>
                        <a:t>Encourage all participants to have cameras on, speak clearly, and use a moderator to manage contributions effectively</a:t>
                      </a:r>
                      <a:endParaRPr lang="en-GB" dirty="0"/>
                    </a:p>
                  </a:txBody>
                  <a:tcPr/>
                </a:tc>
                <a:tc>
                  <a:txBody>
                    <a:bodyPr/>
                    <a:lstStyle/>
                    <a:p>
                      <a:r>
                        <a:rPr lang="en-US" dirty="0"/>
                        <a:t>Assign "buddies" to remote participants to ensure they are included in discussions</a:t>
                      </a:r>
                      <a:endParaRPr lang="en-GB" dirty="0"/>
                    </a:p>
                  </a:txBody>
                  <a:tcPr/>
                </a:tc>
                <a:tc>
                  <a:txBody>
                    <a:bodyPr/>
                    <a:lstStyle/>
                    <a:p>
                      <a:r>
                        <a:rPr lang="en-US" dirty="0"/>
                        <a:t>A meeting moderator supports remote attendees with technical challenges, highlights their questions, and ensures structured contributions</a:t>
                      </a:r>
                      <a:endParaRPr lang="en-GB" dirty="0"/>
                    </a:p>
                  </a:txBody>
                  <a:tcPr/>
                </a:tc>
                <a:extLst>
                  <a:ext uri="{0D108BD9-81ED-4DB2-BD59-A6C34878D82A}">
                    <a16:rowId xmlns:a16="http://schemas.microsoft.com/office/drawing/2014/main" val="1901103482"/>
                  </a:ext>
                </a:extLst>
              </a:tr>
            </a:tbl>
          </a:graphicData>
        </a:graphic>
      </p:graphicFrame>
      <p:pic>
        <p:nvPicPr>
          <p:cNvPr id="11" name="Gráfico 10" descr="Procurar em pasta com preenchimento sólido">
            <a:extLst>
              <a:ext uri="{FF2B5EF4-FFF2-40B4-BE49-F238E27FC236}">
                <a16:creationId xmlns:a16="http://schemas.microsoft.com/office/drawing/2014/main" id="{19295516-35DC-3F3E-A006-778F9C931D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8284" y="2514600"/>
            <a:ext cx="914400" cy="914400"/>
          </a:xfrm>
          <a:prstGeom prst="rect">
            <a:avLst/>
          </a:prstGeom>
        </p:spPr>
      </p:pic>
      <p:pic>
        <p:nvPicPr>
          <p:cNvPr id="15" name="Gráfico 14" descr="Seta circular com preenchimento sólido">
            <a:extLst>
              <a:ext uri="{FF2B5EF4-FFF2-40B4-BE49-F238E27FC236}">
                <a16:creationId xmlns:a16="http://schemas.microsoft.com/office/drawing/2014/main" id="{C4BFAB76-49BA-E4A9-9FFE-41FD50191D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87671" y="2514600"/>
            <a:ext cx="914400" cy="914400"/>
          </a:xfrm>
          <a:prstGeom prst="rect">
            <a:avLst/>
          </a:prstGeom>
        </p:spPr>
      </p:pic>
      <p:pic>
        <p:nvPicPr>
          <p:cNvPr id="17" name="Gráfico 16" descr="Lâmpada e engrenagem com preenchimento sólido">
            <a:extLst>
              <a:ext uri="{FF2B5EF4-FFF2-40B4-BE49-F238E27FC236}">
                <a16:creationId xmlns:a16="http://schemas.microsoft.com/office/drawing/2014/main" id="{674677C7-F781-C3A0-6603-D1149AD4D4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65149" y="2514600"/>
            <a:ext cx="914400" cy="914400"/>
          </a:xfrm>
          <a:prstGeom prst="rect">
            <a:avLst/>
          </a:prstGeom>
        </p:spPr>
      </p:pic>
      <p:pic>
        <p:nvPicPr>
          <p:cNvPr id="19" name="Gráfico 18" descr="Aperto de mão com preenchimento sólido">
            <a:extLst>
              <a:ext uri="{FF2B5EF4-FFF2-40B4-BE49-F238E27FC236}">
                <a16:creationId xmlns:a16="http://schemas.microsoft.com/office/drawing/2014/main" id="{914E20DA-2DA7-4306-1331-6AAAC142269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85845" y="2514600"/>
            <a:ext cx="914400" cy="914400"/>
          </a:xfrm>
          <a:prstGeom prst="rect">
            <a:avLst/>
          </a:prstGeom>
        </p:spPr>
      </p:pic>
      <p:pic>
        <p:nvPicPr>
          <p:cNvPr id="21" name="Gráfico 20" descr="Call center com preenchimento sólido">
            <a:extLst>
              <a:ext uri="{FF2B5EF4-FFF2-40B4-BE49-F238E27FC236}">
                <a16:creationId xmlns:a16="http://schemas.microsoft.com/office/drawing/2014/main" id="{5F60FFA9-7767-8D45-84F4-B687B6170ED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87218" y="2446361"/>
            <a:ext cx="914400" cy="914400"/>
          </a:xfrm>
          <a:prstGeom prst="rect">
            <a:avLst/>
          </a:prstGeom>
        </p:spPr>
      </p:pic>
    </p:spTree>
    <p:extLst>
      <p:ext uri="{BB962C8B-B14F-4D97-AF65-F5344CB8AC3E}">
        <p14:creationId xmlns:p14="http://schemas.microsoft.com/office/powerpoint/2010/main" val="4274219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91FC33DB-41E9-8CD3-801E-0796FE9BA0BB}"/>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894926AE-D6E9-EFDC-5241-0850937991DD}"/>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3: Inclusive communication techniques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rPr>
              <a:t>3</a:t>
            </a:r>
            <a:r>
              <a:rPr lang="en-US" sz="2600" dirty="0">
                <a:solidFill>
                  <a:srgbClr val="636A6F"/>
                </a:solidFill>
                <a:latin typeface="Arial"/>
                <a:ea typeface="Arial"/>
                <a:cs typeface="Arial"/>
                <a:sym typeface="Arial"/>
              </a:rPr>
              <a:t>.1. Developing inclusive communication techniques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16DBA046-5D37-A316-C0C9-918B48A5A2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Diagrama 1">
            <a:extLst>
              <a:ext uri="{FF2B5EF4-FFF2-40B4-BE49-F238E27FC236}">
                <a16:creationId xmlns:a16="http://schemas.microsoft.com/office/drawing/2014/main" id="{A5D9CAB3-493F-4903-68F5-77924D41A37D}"/>
              </a:ext>
            </a:extLst>
          </p:cNvPr>
          <p:cNvGraphicFramePr/>
          <p:nvPr>
            <p:extLst>
              <p:ext uri="{D42A27DB-BD31-4B8C-83A1-F6EECF244321}">
                <p14:modId xmlns:p14="http://schemas.microsoft.com/office/powerpoint/2010/main" val="856295314"/>
              </p:ext>
            </p:extLst>
          </p:nvPr>
        </p:nvGraphicFramePr>
        <p:xfrm>
          <a:off x="2425404" y="1201193"/>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18996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B7365D3B-B3EE-8574-7CE5-1DF3E9FA30E9}"/>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98F69F28-4E28-3DAA-D0D1-EDE44790F954}"/>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E9478324-2CCA-DBB9-38AD-05423BD78094}"/>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3.1. Designing inclusive meetings</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B1ED0465-613E-75CD-E6D6-45B5B6D47AFC}"/>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DA4F244A-EDD4-9305-23F6-B19044B8144B}"/>
              </a:ext>
            </a:extLst>
          </p:cNvPr>
          <p:cNvSpPr txBox="1"/>
          <p:nvPr/>
        </p:nvSpPr>
        <p:spPr>
          <a:xfrm>
            <a:off x="6543675" y="2724085"/>
            <a:ext cx="5400675" cy="336370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dirty="0">
                <a:solidFill>
                  <a:srgbClr val="636A6F"/>
                </a:solidFill>
                <a:latin typeface="Arial"/>
                <a:ea typeface="Arial"/>
                <a:cs typeface="Arial"/>
                <a:sym typeface="Arial"/>
              </a:rPr>
              <a:t>After the completion of this activity you will be able to:</a:t>
            </a:r>
            <a:endParaRPr dirty="0"/>
          </a:p>
          <a:p>
            <a:pPr marL="285750" marR="0" lvl="0" indent="-285750" algn="l" rtl="0">
              <a:lnSpc>
                <a:spcPct val="107000"/>
              </a:lnSpc>
              <a:spcBef>
                <a:spcPts val="800"/>
              </a:spcBef>
              <a:spcAft>
                <a:spcPts val="0"/>
              </a:spcAft>
              <a:buClr>
                <a:schemeClr val="accent6"/>
              </a:buClr>
              <a:buSzPts val="1800"/>
              <a:buFont typeface="Arial"/>
              <a:buChar char="•"/>
            </a:pPr>
            <a:r>
              <a:rPr lang="en-US" sz="1800" i="1" dirty="0" err="1">
                <a:solidFill>
                  <a:srgbClr val="636A6F"/>
                </a:solidFill>
                <a:latin typeface="Arial"/>
                <a:ea typeface="Arial"/>
                <a:cs typeface="Arial"/>
                <a:sym typeface="Arial"/>
              </a:rPr>
              <a:t>Recognise</a:t>
            </a:r>
            <a:r>
              <a:rPr lang="en-US" sz="1800" i="1" dirty="0">
                <a:solidFill>
                  <a:srgbClr val="636A6F"/>
                </a:solidFill>
                <a:latin typeface="Arial"/>
                <a:ea typeface="Arial"/>
                <a:cs typeface="Arial"/>
                <a:sym typeface="Arial"/>
              </a:rPr>
              <a:t> the key components of digital wellbeing and their impact on employee productivity and satisfaction</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Design strategies to promote digital wellbeing and social connectedness in hybrid workplaces</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Implement techniques for balancing technology use with human-</a:t>
            </a:r>
            <a:r>
              <a:rPr lang="en-US" sz="1800" i="1" dirty="0" err="1">
                <a:solidFill>
                  <a:srgbClr val="636A6F"/>
                </a:solidFill>
                <a:latin typeface="Arial"/>
                <a:ea typeface="Arial"/>
                <a:cs typeface="Arial"/>
                <a:sym typeface="Arial"/>
              </a:rPr>
              <a:t>centred</a:t>
            </a:r>
            <a:r>
              <a:rPr lang="en-US" sz="1800" i="1" dirty="0">
                <a:solidFill>
                  <a:srgbClr val="636A6F"/>
                </a:solidFill>
                <a:latin typeface="Arial"/>
                <a:ea typeface="Arial"/>
                <a:cs typeface="Arial"/>
                <a:sym typeface="Arial"/>
              </a:rPr>
              <a:t> approaches to maintain social connections.</a:t>
            </a:r>
            <a:endParaRPr lang="en-US" dirty="0"/>
          </a:p>
        </p:txBody>
      </p:sp>
      <p:sp>
        <p:nvSpPr>
          <p:cNvPr id="141" name="Google Shape;141;p8">
            <a:extLst>
              <a:ext uri="{FF2B5EF4-FFF2-40B4-BE49-F238E27FC236}">
                <a16:creationId xmlns:a16="http://schemas.microsoft.com/office/drawing/2014/main" id="{A5CCC3DD-A448-4E9A-E429-6FF39002C7F6}"/>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US" b="1" i="1" u="none" strike="noStrike" cap="none" dirty="0">
                <a:solidFill>
                  <a:srgbClr val="868E93"/>
                </a:solidFill>
                <a:latin typeface="Open Sans Light"/>
                <a:ea typeface="Open Sans Light"/>
                <a:cs typeface="Open Sans Light"/>
                <a:sym typeface="Open Sans Light"/>
              </a:rPr>
              <a:t>The aim of this activity is to explore the impacts of digital fatigue on engagement and productivity, learn inclusive meeting practices, and brainstorm practical adaptations of the inclusive meeting checklist for their team dynamics</a:t>
            </a:r>
          </a:p>
        </p:txBody>
      </p:sp>
      <p:pic>
        <p:nvPicPr>
          <p:cNvPr id="142" name="Google Shape;142;p8">
            <a:extLst>
              <a:ext uri="{FF2B5EF4-FFF2-40B4-BE49-F238E27FC236}">
                <a16:creationId xmlns:a16="http://schemas.microsoft.com/office/drawing/2014/main" id="{EE551751-6C93-136A-81E2-D5645C6A2C3B}"/>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38BEBB1D-A183-C9BA-6F5F-17900FA86CE7}"/>
              </a:ext>
            </a:extLst>
          </p:cNvPr>
          <p:cNvSpPr txBox="1"/>
          <p:nvPr/>
        </p:nvSpPr>
        <p:spPr>
          <a:xfrm>
            <a:off x="7676129" y="1815823"/>
            <a:ext cx="3949814"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i="0" u="none" strike="noStrike" cap="none" dirty="0">
                <a:solidFill>
                  <a:srgbClr val="9868BD"/>
                </a:solidFill>
                <a:latin typeface="Arial"/>
                <a:ea typeface="Arial"/>
                <a:cs typeface="Arial"/>
                <a:sym typeface="Arial"/>
              </a:rPr>
              <a:t>Learning outcomes</a:t>
            </a:r>
            <a:endParaRPr sz="2400" b="1"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3388986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8D7A40BE-D9DB-B5BA-E306-349A63E3F1D6}"/>
            </a:ext>
          </a:extLst>
        </p:cNvPr>
        <p:cNvGrpSpPr/>
        <p:nvPr/>
      </p:nvGrpSpPr>
      <p:grpSpPr>
        <a:xfrm>
          <a:off x="0" y="0"/>
          <a:ext cx="0" cy="0"/>
          <a:chOff x="0" y="0"/>
          <a:chExt cx="0" cy="0"/>
        </a:xfrm>
      </p:grpSpPr>
      <p:sp>
        <p:nvSpPr>
          <p:cNvPr id="150" name="Google Shape;150;p9">
            <a:extLst>
              <a:ext uri="{FF2B5EF4-FFF2-40B4-BE49-F238E27FC236}">
                <a16:creationId xmlns:a16="http://schemas.microsoft.com/office/drawing/2014/main" id="{2DBC70A2-72F2-10DC-8395-36CE6513B840}"/>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9869BD"/>
              </a:buClr>
              <a:buSzPts val="1800"/>
              <a:buNone/>
            </a:pPr>
            <a:r>
              <a:rPr lang="en-GB" b="1" dirty="0">
                <a:solidFill>
                  <a:schemeClr val="accent6"/>
                </a:solidFill>
                <a:latin typeface="Arial"/>
                <a:ea typeface="Arial"/>
                <a:cs typeface="Arial"/>
                <a:sym typeface="Arial"/>
              </a:rPr>
              <a:t>STEP 1 - </a:t>
            </a:r>
            <a:r>
              <a:rPr lang="en-US" b="1" dirty="0">
                <a:solidFill>
                  <a:schemeClr val="accent6"/>
                </a:solidFill>
                <a:latin typeface="Arial"/>
                <a:ea typeface="Arial"/>
                <a:cs typeface="Arial"/>
                <a:sym typeface="Arial"/>
              </a:rPr>
              <a:t>Explore the checklist </a:t>
            </a:r>
          </a:p>
          <a:p>
            <a:pPr marL="285750" indent="-285750">
              <a:spcBef>
                <a:spcPts val="0"/>
              </a:spcBef>
              <a:buClr>
                <a:srgbClr val="9869BD"/>
              </a:buClr>
            </a:pPr>
            <a:r>
              <a:rPr lang="en-US" dirty="0" err="1">
                <a:solidFill>
                  <a:srgbClr val="868E93"/>
                </a:solidFill>
                <a:latin typeface="Arial"/>
                <a:cs typeface="Arial"/>
                <a:sym typeface="Arial"/>
              </a:rPr>
              <a:t>Familiarise</a:t>
            </a:r>
            <a:r>
              <a:rPr lang="en-US" dirty="0">
                <a:solidFill>
                  <a:srgbClr val="868E93"/>
                </a:solidFill>
                <a:latin typeface="Arial"/>
                <a:cs typeface="Arial"/>
                <a:sym typeface="Arial"/>
              </a:rPr>
              <a:t> yourself with the Inclusive Meeting Checklist (STAY CONNECTED Toolkit, p.33-39) presented by the trainer</a:t>
            </a:r>
          </a:p>
          <a:p>
            <a:pPr marL="285750" indent="-285750">
              <a:spcBef>
                <a:spcPts val="0"/>
              </a:spcBef>
              <a:buClr>
                <a:srgbClr val="9869BD"/>
              </a:buClr>
            </a:pPr>
            <a:r>
              <a:rPr lang="en-US" dirty="0">
                <a:solidFill>
                  <a:srgbClr val="868E93"/>
                </a:solidFill>
                <a:latin typeface="Arial"/>
                <a:cs typeface="Arial"/>
                <a:sym typeface="Arial"/>
              </a:rPr>
              <a:t>Reflect on your team's typical meeting challenges and note one or two areas that need improvement</a:t>
            </a:r>
          </a:p>
          <a:p>
            <a:pPr marL="0" lvl="0" indent="0" algn="l" rtl="0">
              <a:lnSpc>
                <a:spcPct val="90000"/>
              </a:lnSpc>
              <a:spcBef>
                <a:spcPts val="0"/>
              </a:spcBef>
              <a:spcAft>
                <a:spcPts val="0"/>
              </a:spcAft>
              <a:buClr>
                <a:srgbClr val="9869BD"/>
              </a:buClr>
              <a:buSzPts val="1800"/>
              <a:buNone/>
            </a:pPr>
            <a:endParaRPr lang="en-GB" b="1" dirty="0">
              <a:solidFill>
                <a:schemeClr val="accent6"/>
              </a:solidFill>
              <a:latin typeface="Arial"/>
              <a:cs typeface="Arial"/>
              <a:sym typeface="Arial"/>
            </a:endParaRPr>
          </a:p>
          <a:p>
            <a:pPr marL="0" lvl="0" indent="0" algn="l" rtl="0">
              <a:lnSpc>
                <a:spcPct val="90000"/>
              </a:lnSpc>
              <a:spcBef>
                <a:spcPts val="0"/>
              </a:spcBef>
              <a:spcAft>
                <a:spcPts val="0"/>
              </a:spcAft>
              <a:buClr>
                <a:srgbClr val="9869BD"/>
              </a:buClr>
              <a:buSzPts val="1800"/>
              <a:buNone/>
            </a:pPr>
            <a:r>
              <a:rPr lang="en-GB" b="1" dirty="0">
                <a:solidFill>
                  <a:schemeClr val="accent6"/>
                </a:solidFill>
                <a:latin typeface="Arial"/>
                <a:cs typeface="Arial"/>
                <a:sym typeface="Arial"/>
              </a:rPr>
              <a:t>STEP 2 - Collaborate and brainstorm</a:t>
            </a:r>
          </a:p>
          <a:p>
            <a:pPr marL="285750" indent="-285750">
              <a:spcBef>
                <a:spcPts val="0"/>
              </a:spcBef>
              <a:buClr>
                <a:srgbClr val="9869BD"/>
              </a:buClr>
            </a:pPr>
            <a:r>
              <a:rPr lang="en-US" dirty="0">
                <a:solidFill>
                  <a:srgbClr val="868E93"/>
                </a:solidFill>
                <a:latin typeface="Arial"/>
                <a:cs typeface="Arial"/>
                <a:sym typeface="Arial"/>
              </a:rPr>
              <a:t>Join your group and review the checklist together</a:t>
            </a:r>
          </a:p>
          <a:p>
            <a:pPr marL="285750" indent="-285750">
              <a:spcBef>
                <a:spcPts val="0"/>
              </a:spcBef>
              <a:buClr>
                <a:srgbClr val="9869BD"/>
              </a:buClr>
            </a:pPr>
            <a:r>
              <a:rPr lang="en-US" dirty="0">
                <a:solidFill>
                  <a:srgbClr val="868E93"/>
                </a:solidFill>
                <a:latin typeface="Arial"/>
                <a:cs typeface="Arial"/>
                <a:sym typeface="Arial"/>
              </a:rPr>
              <a:t>Use sticky notes or a whiteboard to share your team’s ideas on how to adapt the checklist for your team dynamics</a:t>
            </a:r>
          </a:p>
          <a:p>
            <a:pPr marL="285750" indent="-285750">
              <a:spcBef>
                <a:spcPts val="0"/>
              </a:spcBef>
              <a:buClr>
                <a:srgbClr val="9869BD"/>
              </a:buClr>
            </a:pPr>
            <a:r>
              <a:rPr lang="en-US" dirty="0">
                <a:solidFill>
                  <a:srgbClr val="868E93"/>
                </a:solidFill>
                <a:latin typeface="Arial"/>
                <a:cs typeface="Arial"/>
                <a:sym typeface="Arial"/>
              </a:rPr>
              <a:t>Discuss and document solutions to potential barriers, with the timekeeper ensuring the group stays on track and the note-taker capturing key ideas</a:t>
            </a:r>
          </a:p>
          <a:p>
            <a:pPr marL="0" indent="0">
              <a:spcBef>
                <a:spcPts val="0"/>
              </a:spcBef>
              <a:buClr>
                <a:srgbClr val="9869BD"/>
              </a:buClr>
              <a:buNone/>
            </a:pPr>
            <a:endParaRPr lang="en-GB" b="1" dirty="0">
              <a:solidFill>
                <a:schemeClr val="accent6"/>
              </a:solidFill>
              <a:latin typeface="Arial"/>
              <a:cs typeface="Arial"/>
              <a:sym typeface="Arial"/>
            </a:endParaRPr>
          </a:p>
          <a:p>
            <a:pPr marL="0" indent="0">
              <a:spcBef>
                <a:spcPts val="0"/>
              </a:spcBef>
              <a:buClr>
                <a:srgbClr val="9869BD"/>
              </a:buClr>
              <a:buNone/>
            </a:pPr>
            <a:r>
              <a:rPr lang="en-GB" b="1" dirty="0">
                <a:solidFill>
                  <a:schemeClr val="accent6"/>
                </a:solidFill>
                <a:latin typeface="Arial"/>
                <a:cs typeface="Arial"/>
                <a:sym typeface="Arial"/>
              </a:rPr>
              <a:t>STEP 3 - Present and learn</a:t>
            </a:r>
          </a:p>
          <a:p>
            <a:pPr marL="285750" indent="-285750">
              <a:spcBef>
                <a:spcPts val="0"/>
              </a:spcBef>
              <a:buClr>
                <a:srgbClr val="9869BD"/>
              </a:buClr>
            </a:pPr>
            <a:r>
              <a:rPr lang="en-US" dirty="0">
                <a:solidFill>
                  <a:srgbClr val="868E93"/>
                </a:solidFill>
                <a:latin typeface="Arial"/>
                <a:cs typeface="Arial"/>
                <a:sym typeface="Arial"/>
              </a:rPr>
              <a:t>Share your group’s most innovative adaptation with everyone in a quick, 1-minute presentation</a:t>
            </a:r>
          </a:p>
          <a:p>
            <a:pPr marL="285750" indent="-285750">
              <a:spcBef>
                <a:spcPts val="0"/>
              </a:spcBef>
              <a:buClr>
                <a:srgbClr val="9869BD"/>
              </a:buClr>
            </a:pPr>
            <a:r>
              <a:rPr lang="en-US" dirty="0">
                <a:solidFill>
                  <a:srgbClr val="868E93"/>
                </a:solidFill>
                <a:latin typeface="Arial"/>
                <a:cs typeface="Arial"/>
                <a:sym typeface="Arial"/>
              </a:rPr>
              <a:t>Listen to other groups’ presentations for inspiration and take notes on ideas that resonate with you</a:t>
            </a:r>
          </a:p>
          <a:p>
            <a:pPr marL="0" indent="0">
              <a:lnSpc>
                <a:spcPct val="100000"/>
              </a:lnSpc>
              <a:spcBef>
                <a:spcPts val="0"/>
              </a:spcBef>
              <a:buClr>
                <a:srgbClr val="9869BD"/>
              </a:buClr>
              <a:buNone/>
            </a:pPr>
            <a:endParaRPr lang="en-US" b="1" dirty="0">
              <a:solidFill>
                <a:schemeClr val="accent6"/>
              </a:solidFill>
              <a:latin typeface="Arial"/>
              <a:cs typeface="Arial"/>
              <a:sym typeface="Arial"/>
            </a:endParaRPr>
          </a:p>
          <a:p>
            <a:pPr marL="0" indent="0">
              <a:lnSpc>
                <a:spcPct val="100000"/>
              </a:lnSpc>
              <a:spcBef>
                <a:spcPts val="0"/>
              </a:spcBef>
              <a:buClr>
                <a:srgbClr val="9869BD"/>
              </a:buClr>
              <a:buNone/>
            </a:pPr>
            <a:r>
              <a:rPr lang="en-US" b="1" dirty="0">
                <a:solidFill>
                  <a:schemeClr val="accent6"/>
                </a:solidFill>
                <a:latin typeface="Arial"/>
                <a:cs typeface="Arial"/>
                <a:sym typeface="Arial"/>
              </a:rPr>
              <a:t>STEP 4 - Reflect and commit</a:t>
            </a:r>
          </a:p>
          <a:p>
            <a:pPr marL="285750" indent="-285750">
              <a:lnSpc>
                <a:spcPct val="100000"/>
              </a:lnSpc>
              <a:spcBef>
                <a:spcPts val="0"/>
              </a:spcBef>
              <a:buClr>
                <a:srgbClr val="9869BD"/>
              </a:buClr>
            </a:pPr>
            <a:r>
              <a:rPr lang="en-US" dirty="0">
                <a:solidFill>
                  <a:srgbClr val="868E93"/>
                </a:solidFill>
                <a:latin typeface="Arial"/>
                <a:cs typeface="Arial"/>
              </a:rPr>
              <a:t>Reflect on the session by identifying one actionable takeaway you can implement in your next meeting.</a:t>
            </a:r>
            <a:endParaRPr dirty="0">
              <a:solidFill>
                <a:srgbClr val="868E93"/>
              </a:solidFill>
              <a:latin typeface="Arial"/>
              <a:cs typeface="Arial"/>
            </a:endParaRPr>
          </a:p>
        </p:txBody>
      </p:sp>
      <p:pic>
        <p:nvPicPr>
          <p:cNvPr id="151" name="Google Shape;151;p9" descr="Ampulheta 90% com preenchimento sólido">
            <a:extLst>
              <a:ext uri="{FF2B5EF4-FFF2-40B4-BE49-F238E27FC236}">
                <a16:creationId xmlns:a16="http://schemas.microsoft.com/office/drawing/2014/main" id="{0A4596B1-7D3E-AA26-0256-00C2AB981005}"/>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0190685F-B537-CD6F-BC71-029042370946}"/>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accent6"/>
                </a:solidFill>
                <a:latin typeface="Open Sans Light"/>
                <a:ea typeface="Open Sans Light"/>
                <a:cs typeface="Open Sans Light"/>
                <a:sym typeface="Open Sans Light"/>
              </a:rPr>
              <a:t>00h:25m</a:t>
            </a:r>
            <a:endParaRPr sz="1600" b="1" dirty="0">
              <a:solidFill>
                <a:schemeClr val="accent6"/>
              </a:solidFill>
              <a:latin typeface="Arial"/>
              <a:ea typeface="Arial"/>
              <a:cs typeface="Arial"/>
              <a:sym typeface="Arial"/>
            </a:endParaRPr>
          </a:p>
        </p:txBody>
      </p:sp>
      <p:sp>
        <p:nvSpPr>
          <p:cNvPr id="5" name="Google Shape;138;p8">
            <a:extLst>
              <a:ext uri="{FF2B5EF4-FFF2-40B4-BE49-F238E27FC236}">
                <a16:creationId xmlns:a16="http://schemas.microsoft.com/office/drawing/2014/main" id="{0007DFEB-FF1F-F34A-19CC-3A4818C5D4F1}"/>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3.1. Designing inclusive meetings</a:t>
            </a:r>
            <a:endParaRPr sz="3600" dirty="0">
              <a:solidFill>
                <a:schemeClr val="accent5"/>
              </a:solidFill>
            </a:endParaRPr>
          </a:p>
        </p:txBody>
      </p:sp>
    </p:spTree>
    <p:extLst>
      <p:ext uri="{BB962C8B-B14F-4D97-AF65-F5344CB8AC3E}">
        <p14:creationId xmlns:p14="http://schemas.microsoft.com/office/powerpoint/2010/main" val="835127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0CCFD36D-BF26-CE6D-F77C-AC8B628AB493}"/>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4C1B8B8D-AD7F-F08E-A0BF-78D3490DB66D}"/>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b="1" dirty="0" err="1">
                <a:solidFill>
                  <a:schemeClr val="accent6"/>
                </a:solidFill>
                <a:latin typeface="Arial"/>
                <a:ea typeface="Arial"/>
                <a:cs typeface="Arial"/>
                <a:sym typeface="Arial"/>
              </a:rPr>
              <a:t>Resources</a:t>
            </a:r>
            <a:endParaRPr dirty="0">
              <a:solidFill>
                <a:schemeClr val="accent6"/>
              </a:solidFill>
            </a:endParaRP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Printed copies of the Inclusive Meeting Checklist: STAY CONNECTED Toolkit, p.33-39</a:t>
            </a: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Flip Chart/Whiteboard</a:t>
            </a: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Stationery (Pens, markers, and paper for note-taking.</a:t>
            </a:r>
            <a:endParaRPr b="1" dirty="0">
              <a:solidFill>
                <a:srgbClr val="12501B"/>
              </a:solidFill>
            </a:endParaRPr>
          </a:p>
        </p:txBody>
      </p:sp>
      <p:sp>
        <p:nvSpPr>
          <p:cNvPr id="205" name="Google Shape;205;g30fd5a3148a_2_39">
            <a:extLst>
              <a:ext uri="{FF2B5EF4-FFF2-40B4-BE49-F238E27FC236}">
                <a16:creationId xmlns:a16="http://schemas.microsoft.com/office/drawing/2014/main" id="{51E3483C-3FD3-0D3E-F51C-2ADF2CA6B4EB}"/>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en-GB" b="1" dirty="0">
                <a:solidFill>
                  <a:schemeClr val="accent6"/>
                </a:solidFill>
                <a:latin typeface="Arial"/>
                <a:ea typeface="Arial"/>
                <a:cs typeface="Arial"/>
                <a:sym typeface="Arial"/>
              </a:rPr>
              <a:t>Learn more!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Effective hybrid working</a:t>
            </a:r>
          </a:p>
          <a:p>
            <a:pPr marL="0" lvl="0" indent="0" algn="l" rtl="0">
              <a:lnSpc>
                <a:spcPct val="90000"/>
              </a:lnSpc>
              <a:spcBef>
                <a:spcPts val="1000"/>
              </a:spcBef>
              <a:spcAft>
                <a:spcPts val="0"/>
              </a:spcAft>
              <a:buClr>
                <a:srgbClr val="868E93"/>
              </a:buClr>
              <a:buSzPts val="1800"/>
              <a:buNone/>
            </a:pPr>
            <a:r>
              <a:rPr lang="en-US" i="0" u="none" strike="noStrike" cap="none" dirty="0">
                <a:solidFill>
                  <a:srgbClr val="868E93"/>
                </a:solidFill>
                <a:latin typeface="Arial"/>
                <a:ea typeface="Arial"/>
                <a:cs typeface="Arial"/>
                <a:sym typeface="Arial"/>
                <a:hlinkClick r:id="rId3"/>
              </a:rPr>
              <a:t>www.cipd.org/globalassets/media/knowledge/knowledge-hub/guides/2024-pdfs/hybrid-working-taskforce-guide-feb2024.pdf</a:t>
            </a:r>
            <a:r>
              <a:rPr lang="en-US" i="0" u="none" strike="noStrike" cap="none" dirty="0">
                <a:solidFill>
                  <a:srgbClr val="868E93"/>
                </a:solidFill>
                <a:latin typeface="Arial"/>
                <a:ea typeface="Arial"/>
                <a:cs typeface="Arial"/>
                <a:sym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rPr>
              <a:t> </a:t>
            </a:r>
            <a:endParaRPr lang="en-US" i="0" u="none" strike="noStrike" cap="none"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i="0" u="none" strike="noStrike" cap="none" dirty="0">
              <a:solidFill>
                <a:srgbClr val="868E93"/>
              </a:solidFill>
              <a:latin typeface="Arial"/>
              <a:ea typeface="Arial"/>
              <a:cs typeface="Arial"/>
              <a:sym typeface="Arial"/>
            </a:endParaRPr>
          </a:p>
        </p:txBody>
      </p:sp>
      <p:sp>
        <p:nvSpPr>
          <p:cNvPr id="2" name="Google Shape;138;p8">
            <a:extLst>
              <a:ext uri="{FF2B5EF4-FFF2-40B4-BE49-F238E27FC236}">
                <a16:creationId xmlns:a16="http://schemas.microsoft.com/office/drawing/2014/main" id="{B8A15A94-EB4C-B6B7-5415-B7CE933840A0}"/>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3.1. Designing inclusive meetings</a:t>
            </a:r>
            <a:endParaRPr sz="3600" dirty="0">
              <a:solidFill>
                <a:schemeClr val="accent5"/>
              </a:solidFill>
            </a:endParaRPr>
          </a:p>
        </p:txBody>
      </p:sp>
    </p:spTree>
    <p:extLst>
      <p:ext uri="{BB962C8B-B14F-4D97-AF65-F5344CB8AC3E}">
        <p14:creationId xmlns:p14="http://schemas.microsoft.com/office/powerpoint/2010/main" val="2249398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A9F2E59C-FE95-AE2B-1574-46BD1DAAD988}"/>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7BFF355F-0F1F-060C-48F5-A37B7266E00C}"/>
              </a:ext>
            </a:extLst>
          </p:cNvPr>
          <p:cNvSpPr txBox="1"/>
          <p:nvPr/>
        </p:nvSpPr>
        <p:spPr>
          <a:xfrm>
            <a:off x="4890343" y="2848993"/>
            <a:ext cx="6033295" cy="1600197"/>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3600" dirty="0">
                <a:solidFill>
                  <a:schemeClr val="accent5"/>
                </a:solidFill>
              </a:rPr>
              <a:t>Topic 4</a:t>
            </a:r>
            <a:br>
              <a:rPr lang="en-GB" sz="3600" dirty="0">
                <a:solidFill>
                  <a:schemeClr val="accent5"/>
                </a:solidFill>
                <a:latin typeface="Arial"/>
                <a:ea typeface="Arial"/>
                <a:cs typeface="Arial"/>
                <a:sym typeface="Arial"/>
              </a:rPr>
            </a:br>
            <a:r>
              <a:rPr lang="en-US" sz="3600" b="1" dirty="0">
                <a:solidFill>
                  <a:schemeClr val="accent5"/>
                </a:solidFill>
              </a:rPr>
              <a:t>Wellbeing strategies for hybrid work settings</a:t>
            </a:r>
          </a:p>
          <a:p>
            <a:pPr marL="0" marR="0" lvl="0" indent="0" algn="l" rtl="0">
              <a:lnSpc>
                <a:spcPct val="90000"/>
              </a:lnSpc>
              <a:spcBef>
                <a:spcPts val="0"/>
              </a:spcBef>
              <a:spcAft>
                <a:spcPts val="0"/>
              </a:spcAft>
              <a:buClr>
                <a:schemeClr val="accent5"/>
              </a:buClr>
              <a:buSzPts val="3600"/>
              <a:buFont typeface="Arial"/>
              <a:buNone/>
            </a:pPr>
            <a:endParaRPr dirty="0"/>
          </a:p>
        </p:txBody>
      </p:sp>
      <p:pic>
        <p:nvPicPr>
          <p:cNvPr id="125" name="Google Shape;125;p3" descr="A logo with a black background&#10;&#10;Description automatically generated">
            <a:extLst>
              <a:ext uri="{FF2B5EF4-FFF2-40B4-BE49-F238E27FC236}">
                <a16:creationId xmlns:a16="http://schemas.microsoft.com/office/drawing/2014/main" id="{7959C5B2-8979-B3F7-218C-9435EB297DE3}"/>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4273192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C6672BCB-E600-01E5-24AA-A9560DD2A901}"/>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2C782202-24CD-AC1A-F1FE-B02F3599CB55}"/>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4: </a:t>
            </a:r>
            <a:r>
              <a:rPr lang="en-US" sz="2600" dirty="0">
                <a:solidFill>
                  <a:schemeClr val="accent5"/>
                </a:solidFill>
              </a:rPr>
              <a:t>Wellbeing strategies for hybrid work settings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4.1. Developing wellbeing strategies do hybrid work environments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9FE11D7B-DD28-3AC5-AAAA-E4943A9D38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3" name="Tabela 2">
            <a:extLst>
              <a:ext uri="{FF2B5EF4-FFF2-40B4-BE49-F238E27FC236}">
                <a16:creationId xmlns:a16="http://schemas.microsoft.com/office/drawing/2014/main" id="{589CFA57-9451-48ED-EF51-945B20A07FE3}"/>
              </a:ext>
            </a:extLst>
          </p:cNvPr>
          <p:cNvGraphicFramePr>
            <a:graphicFrameLocks noGrp="1"/>
          </p:cNvGraphicFramePr>
          <p:nvPr>
            <p:extLst>
              <p:ext uri="{D42A27DB-BD31-4B8C-83A1-F6EECF244321}">
                <p14:modId xmlns:p14="http://schemas.microsoft.com/office/powerpoint/2010/main" val="594178187"/>
              </p:ext>
            </p:extLst>
          </p:nvPr>
        </p:nvGraphicFramePr>
        <p:xfrm>
          <a:off x="2424261" y="1540004"/>
          <a:ext cx="8127999" cy="512572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Effective wellbeing strategies for hybrid work environments</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16332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Setting digital boundaries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Preventing burnout</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Encouraging breaks and physical activity</a:t>
                      </a:r>
                    </a:p>
                    <a:p>
                      <a:endParaRPr lang="en-GB" dirty="0"/>
                    </a:p>
                  </a:txBody>
                  <a:tcPr/>
                </a:tc>
                <a:extLst>
                  <a:ext uri="{0D108BD9-81ED-4DB2-BD59-A6C34878D82A}">
                    <a16:rowId xmlns:a16="http://schemas.microsoft.com/office/drawing/2014/main" val="3816319934"/>
                  </a:ext>
                </a:extLst>
              </a:tr>
              <a:tr h="0">
                <a:tc>
                  <a:txBody>
                    <a:bodyPr/>
                    <a:lstStyle/>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endParaRPr lang="en-US" dirty="0"/>
                    </a:p>
                    <a:p>
                      <a:pPr lvl="1"/>
                      <a:r>
                        <a:rPr lang="en-US" dirty="0"/>
                        <a:t>Establish clear "response time" expectations for emails and messages to avoid after-hours work</a:t>
                      </a:r>
                    </a:p>
                    <a:p>
                      <a:pPr lvl="1"/>
                      <a:endParaRPr lang="en-US" dirty="0"/>
                    </a:p>
                    <a:p>
                      <a:pPr lvl="1"/>
                      <a:r>
                        <a:rPr lang="en-US" dirty="0"/>
                        <a:t>Introduce "no-meeting" blocks, such as afternoons free from virtual meetings to allow deep focus work</a:t>
                      </a:r>
                    </a:p>
                    <a:p>
                      <a:pPr lvl="1"/>
                      <a:endParaRPr lang="en-US" dirty="0"/>
                    </a:p>
                    <a:p>
                      <a:pPr lvl="1"/>
                      <a:r>
                        <a:rPr lang="en-US" dirty="0"/>
                        <a:t>Encourage employees to disconnect from work-related platforms during evenings, weekends, and vacations</a:t>
                      </a:r>
                    </a:p>
                  </a:txBody>
                  <a:tcPr anchor="ctr"/>
                </a:tc>
                <a:tc>
                  <a:txBody>
                    <a:bodyPr/>
                    <a:lstStyle/>
                    <a:p>
                      <a:r>
                        <a:rPr lang="en-US" dirty="0"/>
                        <a:t>Promote flexible schedules that allow employees to align work with personal energy peaks</a:t>
                      </a:r>
                    </a:p>
                    <a:p>
                      <a:endParaRPr lang="en-US" dirty="0"/>
                    </a:p>
                    <a:p>
                      <a:r>
                        <a:rPr lang="en-US" dirty="0"/>
                        <a:t>Provide training on </a:t>
                      </a:r>
                      <a:r>
                        <a:rPr lang="en-US" dirty="0" err="1"/>
                        <a:t>recognising</a:t>
                      </a:r>
                      <a:r>
                        <a:rPr lang="en-US" dirty="0"/>
                        <a:t> signs of burnout and implementing preventative strategies.</a:t>
                      </a:r>
                    </a:p>
                  </a:txBody>
                  <a:tcPr anchor="ctr"/>
                </a:tc>
                <a:tc>
                  <a:txBody>
                    <a:bodyPr/>
                    <a:lstStyle/>
                    <a:p>
                      <a:r>
                        <a:rPr lang="en-US" dirty="0"/>
                        <a:t>Build in structured breaks into the workday (e.g., "Pomodoro Technique")</a:t>
                      </a:r>
                    </a:p>
                    <a:p>
                      <a:endParaRPr lang="en-US" dirty="0"/>
                    </a:p>
                    <a:p>
                      <a:r>
                        <a:rPr lang="en-US" dirty="0"/>
                        <a:t>Provide options like virtual yoga classes or wellness challenges to encourage physical activity</a:t>
                      </a:r>
                    </a:p>
                  </a:txBody>
                  <a:tcPr anchor="ctr"/>
                </a:tc>
                <a:extLst>
                  <a:ext uri="{0D108BD9-81ED-4DB2-BD59-A6C34878D82A}">
                    <a16:rowId xmlns:a16="http://schemas.microsoft.com/office/drawing/2014/main" val="1559304783"/>
                  </a:ext>
                </a:extLst>
              </a:tr>
            </a:tbl>
          </a:graphicData>
        </a:graphic>
      </p:graphicFrame>
      <p:pic>
        <p:nvPicPr>
          <p:cNvPr id="8" name="Gráfico 7" descr="Despertador com preenchimento sólido">
            <a:extLst>
              <a:ext uri="{FF2B5EF4-FFF2-40B4-BE49-F238E27FC236}">
                <a16:creationId xmlns:a16="http://schemas.microsoft.com/office/drawing/2014/main" id="{9EC35F3D-8BCC-6AA2-5916-D178D465D1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78372" y="2546499"/>
            <a:ext cx="914400" cy="914400"/>
          </a:xfrm>
          <a:prstGeom prst="rect">
            <a:avLst/>
          </a:prstGeom>
        </p:spPr>
      </p:pic>
      <p:pic>
        <p:nvPicPr>
          <p:cNvPr id="10" name="Gráfico 9" descr="Sem bateria com preenchimento sólido">
            <a:extLst>
              <a:ext uri="{FF2B5EF4-FFF2-40B4-BE49-F238E27FC236}">
                <a16:creationId xmlns:a16="http://schemas.microsoft.com/office/drawing/2014/main" id="{FAA16C0D-4FC6-3336-CE2B-665863029C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00916" y="2546499"/>
            <a:ext cx="914400" cy="914400"/>
          </a:xfrm>
          <a:prstGeom prst="rect">
            <a:avLst/>
          </a:prstGeom>
        </p:spPr>
      </p:pic>
      <p:pic>
        <p:nvPicPr>
          <p:cNvPr id="16" name="Gráfico 15" descr="Rede para dormir com preenchimento sólido">
            <a:extLst>
              <a:ext uri="{FF2B5EF4-FFF2-40B4-BE49-F238E27FC236}">
                <a16:creationId xmlns:a16="http://schemas.microsoft.com/office/drawing/2014/main" id="{269E7A7D-282C-731D-ABEF-64B5771888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39316" y="2546499"/>
            <a:ext cx="914400" cy="914400"/>
          </a:xfrm>
          <a:prstGeom prst="rect">
            <a:avLst/>
          </a:prstGeom>
        </p:spPr>
      </p:pic>
    </p:spTree>
    <p:extLst>
      <p:ext uri="{BB962C8B-B14F-4D97-AF65-F5344CB8AC3E}">
        <p14:creationId xmlns:p14="http://schemas.microsoft.com/office/powerpoint/2010/main" val="1655277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526CA03-1B58-DECE-DB6E-893215E2EFC6}"/>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95369B08-AE54-BFC0-3E8F-EC2CF2DF0337}"/>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4: </a:t>
            </a:r>
            <a:r>
              <a:rPr lang="en-US" sz="2600" dirty="0">
                <a:solidFill>
                  <a:schemeClr val="accent5"/>
                </a:solidFill>
              </a:rPr>
              <a:t>Wellbeing strategies for hybrid work settings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4.1. Developing wellbeing strategies do hybrid work environments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D71F2C69-D4CC-8366-ABCC-3D9F1927B3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94688CCB-FCC1-EA27-B433-5C201E0B28E4}"/>
              </a:ext>
            </a:extLst>
          </p:cNvPr>
          <p:cNvGraphicFramePr>
            <a:graphicFrameLocks noGrp="1"/>
          </p:cNvGraphicFramePr>
          <p:nvPr>
            <p:extLst>
              <p:ext uri="{D42A27DB-BD31-4B8C-83A1-F6EECF244321}">
                <p14:modId xmlns:p14="http://schemas.microsoft.com/office/powerpoint/2010/main" val="3366479956"/>
              </p:ext>
            </p:extLst>
          </p:nvPr>
        </p:nvGraphicFramePr>
        <p:xfrm>
          <a:off x="2425061" y="2131060"/>
          <a:ext cx="4337246" cy="2595880"/>
        </p:xfrm>
        <a:graphic>
          <a:graphicData uri="http://schemas.openxmlformats.org/drawingml/2006/table">
            <a:tbl>
              <a:tblPr firstRow="1" bandRow="1">
                <a:tableStyleId>{BDBED569-4797-4DF1-A0F4-6AAB3CD982D8}</a:tableStyleId>
              </a:tblPr>
              <a:tblGrid>
                <a:gridCol w="4337246">
                  <a:extLst>
                    <a:ext uri="{9D8B030D-6E8A-4147-A177-3AD203B41FA5}">
                      <a16:colId xmlns:a16="http://schemas.microsoft.com/office/drawing/2014/main" val="166196922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Google’s “Focus Time” in Google Calendar</a:t>
                      </a:r>
                    </a:p>
                  </a:txBody>
                  <a:tcPr/>
                </a:tc>
                <a:extLst>
                  <a:ext uri="{0D108BD9-81ED-4DB2-BD59-A6C34878D82A}">
                    <a16:rowId xmlns:a16="http://schemas.microsoft.com/office/drawing/2014/main" val="93660114"/>
                  </a:ext>
                </a:extLst>
              </a:tr>
              <a:tr h="370840">
                <a:tc>
                  <a:txBody>
                    <a:bodyPr/>
                    <a:lstStyle/>
                    <a:p>
                      <a:r>
                        <a:rPr lang="en-US" dirty="0">
                          <a:solidFill>
                            <a:schemeClr val="bg1"/>
                          </a:solidFill>
                        </a:rPr>
                        <a:t>Schedule focus time events by blocking specific periods in the calendar to concentrate on tasks without interruptions.</a:t>
                      </a:r>
                    </a:p>
                    <a:p>
                      <a:endParaRPr lang="en-US" dirty="0">
                        <a:solidFill>
                          <a:schemeClr val="bg1"/>
                        </a:solidFill>
                      </a:endParaRPr>
                    </a:p>
                    <a:p>
                      <a:r>
                        <a:rPr lang="en-US" dirty="0">
                          <a:solidFill>
                            <a:schemeClr val="bg1"/>
                          </a:solidFill>
                        </a:rPr>
                        <a:t>Automatically decline meetings, signaling to colleagues that the user is unavailable</a:t>
                      </a:r>
                    </a:p>
                    <a:p>
                      <a:endParaRPr lang="en-US" dirty="0">
                        <a:solidFill>
                          <a:schemeClr val="bg1"/>
                        </a:solidFill>
                      </a:endParaRPr>
                    </a:p>
                    <a:p>
                      <a:r>
                        <a:rPr lang="en-US" dirty="0">
                          <a:solidFill>
                            <a:schemeClr val="bg1"/>
                          </a:solidFill>
                        </a:rPr>
                        <a:t>Mute chat notifications by reducing distractions by muting notifications from Google Chat during focus periods</a:t>
                      </a:r>
                    </a:p>
                  </a:txBody>
                  <a:tcPr anchor="ctr">
                    <a:solidFill>
                      <a:srgbClr val="B787BC"/>
                    </a:solidFill>
                  </a:tcPr>
                </a:tc>
                <a:extLst>
                  <a:ext uri="{0D108BD9-81ED-4DB2-BD59-A6C34878D82A}">
                    <a16:rowId xmlns:a16="http://schemas.microsoft.com/office/drawing/2014/main" val="2508454036"/>
                  </a:ext>
                </a:extLst>
              </a:tr>
            </a:tbl>
          </a:graphicData>
        </a:graphic>
      </p:graphicFrame>
      <p:pic>
        <p:nvPicPr>
          <p:cNvPr id="5" name="Imagem 4">
            <a:extLst>
              <a:ext uri="{FF2B5EF4-FFF2-40B4-BE49-F238E27FC236}">
                <a16:creationId xmlns:a16="http://schemas.microsoft.com/office/drawing/2014/main" id="{2C991DA5-754A-4AE0-396A-01BD7478B6B6}"/>
              </a:ext>
            </a:extLst>
          </p:cNvPr>
          <p:cNvPicPr>
            <a:picLocks noChangeAspect="1"/>
          </p:cNvPicPr>
          <p:nvPr/>
        </p:nvPicPr>
        <p:blipFill>
          <a:blip r:embed="rId5"/>
          <a:stretch>
            <a:fillRect/>
          </a:stretch>
        </p:blipFill>
        <p:spPr>
          <a:xfrm>
            <a:off x="6932658" y="2140590"/>
            <a:ext cx="4337246" cy="2586350"/>
          </a:xfrm>
          <a:prstGeom prst="rect">
            <a:avLst/>
          </a:prstGeom>
          <a:ln>
            <a:solidFill>
              <a:srgbClr val="A02B93"/>
            </a:solidFill>
          </a:ln>
        </p:spPr>
      </p:pic>
    </p:spTree>
    <p:extLst>
      <p:ext uri="{BB962C8B-B14F-4D97-AF65-F5344CB8AC3E}">
        <p14:creationId xmlns:p14="http://schemas.microsoft.com/office/powerpoint/2010/main" val="3692686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7F875BDB-4CAA-365E-C687-0147DCE57A8C}"/>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0C6B125F-2712-E712-48BC-57A8424F1E0D}"/>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4: </a:t>
            </a:r>
            <a:r>
              <a:rPr lang="en-US" sz="2600" dirty="0">
                <a:solidFill>
                  <a:schemeClr val="accent5"/>
                </a:solidFill>
              </a:rPr>
              <a:t>Wellbeing strategies for hybrid work settings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4.1. Developing wellbeing strategies do hybrid work environments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C1BB3C25-63C0-8577-BCD8-76498E8E85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A1468DF4-36C2-1EAC-94C9-A867EA752266}"/>
              </a:ext>
            </a:extLst>
          </p:cNvPr>
          <p:cNvGraphicFramePr>
            <a:graphicFrameLocks noGrp="1"/>
          </p:cNvGraphicFramePr>
          <p:nvPr>
            <p:extLst>
              <p:ext uri="{D42A27DB-BD31-4B8C-83A1-F6EECF244321}">
                <p14:modId xmlns:p14="http://schemas.microsoft.com/office/powerpoint/2010/main" val="599859360"/>
              </p:ext>
            </p:extLst>
          </p:nvPr>
        </p:nvGraphicFramePr>
        <p:xfrm>
          <a:off x="2425061" y="2131060"/>
          <a:ext cx="4337246" cy="3022600"/>
        </p:xfrm>
        <a:graphic>
          <a:graphicData uri="http://schemas.openxmlformats.org/drawingml/2006/table">
            <a:tbl>
              <a:tblPr firstRow="1" bandRow="1">
                <a:tableStyleId>{BDBED569-4797-4DF1-A0F4-6AAB3CD982D8}</a:tableStyleId>
              </a:tblPr>
              <a:tblGrid>
                <a:gridCol w="4337246">
                  <a:extLst>
                    <a:ext uri="{9D8B030D-6E8A-4147-A177-3AD203B41FA5}">
                      <a16:colId xmlns:a16="http://schemas.microsoft.com/office/drawing/2014/main" val="166196922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Daimler's "Mail on Holiday" Program</a:t>
                      </a:r>
                    </a:p>
                  </a:txBody>
                  <a:tcPr/>
                </a:tc>
                <a:extLst>
                  <a:ext uri="{0D108BD9-81ED-4DB2-BD59-A6C34878D82A}">
                    <a16:rowId xmlns:a16="http://schemas.microsoft.com/office/drawing/2014/main" val="93660114"/>
                  </a:ext>
                </a:extLst>
              </a:tr>
              <a:tr h="0">
                <a:tc>
                  <a:txBody>
                    <a:bodyPr/>
                    <a:lstStyle/>
                    <a:p>
                      <a:r>
                        <a:rPr lang="en-US" dirty="0">
                          <a:solidFill>
                            <a:schemeClr val="bg1"/>
                          </a:solidFill>
                        </a:rPr>
                        <a:t>Allows employees to set their email software to automatically delete incoming emails while they are on vacation</a:t>
                      </a:r>
                    </a:p>
                    <a:p>
                      <a:endParaRPr lang="en-US" dirty="0">
                        <a:solidFill>
                          <a:schemeClr val="bg1"/>
                        </a:solidFill>
                      </a:endParaRPr>
                    </a:p>
                    <a:p>
                      <a:r>
                        <a:rPr lang="en-US" dirty="0">
                          <a:solidFill>
                            <a:schemeClr val="bg1"/>
                          </a:solidFill>
                        </a:rPr>
                        <a:t>Employees can fully disconnect during their vacations without the stress of returning to an overflowing inbox</a:t>
                      </a:r>
                    </a:p>
                    <a:p>
                      <a:endParaRPr lang="en-US" dirty="0">
                        <a:solidFill>
                          <a:schemeClr val="bg1"/>
                        </a:solidFill>
                      </a:endParaRPr>
                    </a:p>
                    <a:p>
                      <a:r>
                        <a:rPr lang="en-US" sz="1400" b="0" i="0" u="none" strike="noStrike" cap="none" dirty="0">
                          <a:solidFill>
                            <a:schemeClr val="bg1"/>
                          </a:solidFill>
                          <a:effectLst/>
                          <a:latin typeface="+mn-lt"/>
                          <a:ea typeface="+mn-ea"/>
                          <a:cs typeface="+mn-cs"/>
                          <a:sym typeface="Arial"/>
                        </a:rPr>
                        <a:t>“The idea behind it is to give people break and let them rest,” says Daimler spokesman Oliver </a:t>
                      </a:r>
                      <a:r>
                        <a:rPr lang="en-US" sz="1400" b="0" i="0" u="none" strike="noStrike" cap="none" dirty="0" err="1">
                          <a:solidFill>
                            <a:schemeClr val="bg1"/>
                          </a:solidFill>
                          <a:effectLst/>
                          <a:latin typeface="+mn-lt"/>
                          <a:ea typeface="+mn-ea"/>
                          <a:cs typeface="+mn-cs"/>
                          <a:sym typeface="Arial"/>
                        </a:rPr>
                        <a:t>Wihofszki</a:t>
                      </a:r>
                      <a:r>
                        <a:rPr lang="en-US" sz="1400" b="0" i="0" u="none" strike="noStrike" cap="none" dirty="0">
                          <a:solidFill>
                            <a:schemeClr val="bg1"/>
                          </a:solidFill>
                          <a:effectLst/>
                          <a:latin typeface="+mn-lt"/>
                          <a:ea typeface="+mn-ea"/>
                          <a:cs typeface="+mn-cs"/>
                          <a:sym typeface="Arial"/>
                        </a:rPr>
                        <a:t>. “Then they can come back to work with a fresh spirit.” Not to mention, an empty inbox</a:t>
                      </a:r>
                      <a:endParaRPr lang="en-US" dirty="0">
                        <a:solidFill>
                          <a:schemeClr val="bg1"/>
                        </a:solidFill>
                      </a:endParaRPr>
                    </a:p>
                  </a:txBody>
                  <a:tcPr anchor="ctr">
                    <a:solidFill>
                      <a:srgbClr val="B787BC"/>
                    </a:solidFill>
                  </a:tcPr>
                </a:tc>
                <a:extLst>
                  <a:ext uri="{0D108BD9-81ED-4DB2-BD59-A6C34878D82A}">
                    <a16:rowId xmlns:a16="http://schemas.microsoft.com/office/drawing/2014/main" val="2508454036"/>
                  </a:ext>
                </a:extLst>
              </a:tr>
            </a:tbl>
          </a:graphicData>
        </a:graphic>
      </p:graphicFrame>
      <p:pic>
        <p:nvPicPr>
          <p:cNvPr id="3" name="Imagem 2">
            <a:extLst>
              <a:ext uri="{FF2B5EF4-FFF2-40B4-BE49-F238E27FC236}">
                <a16:creationId xmlns:a16="http://schemas.microsoft.com/office/drawing/2014/main" id="{71F49482-53DC-8526-EF5E-A5AFDFD4F75B}"/>
              </a:ext>
            </a:extLst>
          </p:cNvPr>
          <p:cNvPicPr>
            <a:picLocks noChangeAspect="1"/>
          </p:cNvPicPr>
          <p:nvPr/>
        </p:nvPicPr>
        <p:blipFill>
          <a:blip r:embed="rId5"/>
          <a:stretch>
            <a:fillRect/>
          </a:stretch>
        </p:blipFill>
        <p:spPr>
          <a:xfrm>
            <a:off x="6869471" y="2138111"/>
            <a:ext cx="4030133" cy="3022600"/>
          </a:xfrm>
          <a:prstGeom prst="rect">
            <a:avLst/>
          </a:prstGeom>
          <a:ln>
            <a:solidFill>
              <a:srgbClr val="A02B93"/>
            </a:solidFill>
          </a:ln>
        </p:spPr>
      </p:pic>
      <p:sp>
        <p:nvSpPr>
          <p:cNvPr id="4" name="CaixaDeTexto 3">
            <a:extLst>
              <a:ext uri="{FF2B5EF4-FFF2-40B4-BE49-F238E27FC236}">
                <a16:creationId xmlns:a16="http://schemas.microsoft.com/office/drawing/2014/main" id="{0285A4B9-5C1B-23A2-C059-F4DE89DF0A2C}"/>
              </a:ext>
            </a:extLst>
          </p:cNvPr>
          <p:cNvSpPr txBox="1"/>
          <p:nvPr/>
        </p:nvSpPr>
        <p:spPr>
          <a:xfrm>
            <a:off x="2425061" y="5316279"/>
            <a:ext cx="8569004" cy="246221"/>
          </a:xfrm>
          <a:prstGeom prst="rect">
            <a:avLst/>
          </a:prstGeom>
          <a:noFill/>
          <a:ln>
            <a:noFill/>
          </a:ln>
        </p:spPr>
        <p:txBody>
          <a:bodyPr wrap="square" rtlCol="0">
            <a:spAutoFit/>
          </a:bodyPr>
          <a:lstStyle/>
          <a:p>
            <a:pPr algn="r"/>
            <a:r>
              <a:rPr lang="en-GB" sz="1000" dirty="0"/>
              <a:t>Image source: www.freepik.com </a:t>
            </a:r>
          </a:p>
        </p:txBody>
      </p:sp>
    </p:spTree>
    <p:extLst>
      <p:ext uri="{BB962C8B-B14F-4D97-AF65-F5344CB8AC3E}">
        <p14:creationId xmlns:p14="http://schemas.microsoft.com/office/powerpoint/2010/main" val="89441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0fd5a3148a_2_0"/>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1: Digital wellbeing and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1.1. Overview of the training and session outline</a:t>
            </a:r>
          </a:p>
          <a:p>
            <a:pPr marL="0" marR="0" lvl="0" indent="0" algn="l" rtl="0">
              <a:lnSpc>
                <a:spcPct val="90000"/>
              </a:lnSpc>
              <a:spcBef>
                <a:spcPts val="0"/>
              </a:spcBef>
              <a:spcAft>
                <a:spcPts val="0"/>
              </a:spcAft>
              <a:buClr>
                <a:schemeClr val="accent5"/>
              </a:buClr>
              <a:buSzPts val="3600"/>
              <a:buFont typeface="Arial"/>
              <a:buNone/>
            </a:pP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3" name="Diagrama 2">
            <a:extLst>
              <a:ext uri="{FF2B5EF4-FFF2-40B4-BE49-F238E27FC236}">
                <a16:creationId xmlns:a16="http://schemas.microsoft.com/office/drawing/2014/main" id="{6428AB19-7E78-9A10-F8E6-D9262F8DD5DB}"/>
              </a:ext>
            </a:extLst>
          </p:cNvPr>
          <p:cNvGraphicFramePr/>
          <p:nvPr>
            <p:extLst>
              <p:ext uri="{D42A27DB-BD31-4B8C-83A1-F6EECF244321}">
                <p14:modId xmlns:p14="http://schemas.microsoft.com/office/powerpoint/2010/main" val="259114451"/>
              </p:ext>
            </p:extLst>
          </p:nvPr>
        </p:nvGraphicFramePr>
        <p:xfrm>
          <a:off x="2213749" y="149395"/>
          <a:ext cx="8739386" cy="575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C3A65F4C-2BF9-DB7E-35B0-4EFEC8985493}"/>
              </a:ext>
            </a:extLst>
          </p:cNvPr>
          <p:cNvGraphicFramePr/>
          <p:nvPr>
            <p:extLst>
              <p:ext uri="{D42A27DB-BD31-4B8C-83A1-F6EECF244321}">
                <p14:modId xmlns:p14="http://schemas.microsoft.com/office/powerpoint/2010/main" val="1793015332"/>
              </p:ext>
            </p:extLst>
          </p:nvPr>
        </p:nvGraphicFramePr>
        <p:xfrm>
          <a:off x="2031999" y="4788309"/>
          <a:ext cx="8921135" cy="13500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DE9CD6B1-F82E-12E9-9B64-2E0596BCE500}"/>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81E0E263-8444-C647-2298-2E5154FDBE78}"/>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4: </a:t>
            </a:r>
            <a:r>
              <a:rPr lang="en-US" sz="2600" dirty="0">
                <a:solidFill>
                  <a:schemeClr val="accent5"/>
                </a:solidFill>
              </a:rPr>
              <a:t>Wellbeing strategies for hybrid work settings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4.1. Developing wellbeing strategies do hybrid work environments</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B8903D4E-BFC5-83AD-BAE6-CC2278D2EB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5" name="Tabela 4">
            <a:extLst>
              <a:ext uri="{FF2B5EF4-FFF2-40B4-BE49-F238E27FC236}">
                <a16:creationId xmlns:a16="http://schemas.microsoft.com/office/drawing/2014/main" id="{439A3F89-D2C6-8703-4371-E2EE76DE438A}"/>
              </a:ext>
            </a:extLst>
          </p:cNvPr>
          <p:cNvGraphicFramePr>
            <a:graphicFrameLocks noGrp="1"/>
          </p:cNvGraphicFramePr>
          <p:nvPr>
            <p:extLst>
              <p:ext uri="{D42A27DB-BD31-4B8C-83A1-F6EECF244321}">
                <p14:modId xmlns:p14="http://schemas.microsoft.com/office/powerpoint/2010/main" val="503225778"/>
              </p:ext>
            </p:extLst>
          </p:nvPr>
        </p:nvGraphicFramePr>
        <p:xfrm>
          <a:off x="2489200" y="1506220"/>
          <a:ext cx="8127999" cy="3845560"/>
        </p:xfrm>
        <a:graphic>
          <a:graphicData uri="http://schemas.openxmlformats.org/drawingml/2006/table">
            <a:tbl>
              <a:tblPr firstRow="1" bandRow="1">
                <a:tableStyleId>{BDBED569-4797-4DF1-A0F4-6AAB3CD982D8}</a:tableStyleId>
              </a:tblPr>
              <a:tblGrid>
                <a:gridCol w="2709333">
                  <a:extLst>
                    <a:ext uri="{9D8B030D-6E8A-4147-A177-3AD203B41FA5}">
                      <a16:colId xmlns:a16="http://schemas.microsoft.com/office/drawing/2014/main" val="1727242019"/>
                    </a:ext>
                  </a:extLst>
                </a:gridCol>
                <a:gridCol w="2709333">
                  <a:extLst>
                    <a:ext uri="{9D8B030D-6E8A-4147-A177-3AD203B41FA5}">
                      <a16:colId xmlns:a16="http://schemas.microsoft.com/office/drawing/2014/main" val="4114769094"/>
                    </a:ext>
                  </a:extLst>
                </a:gridCol>
                <a:gridCol w="2709333">
                  <a:extLst>
                    <a:ext uri="{9D8B030D-6E8A-4147-A177-3AD203B41FA5}">
                      <a16:colId xmlns:a16="http://schemas.microsoft.com/office/drawing/2014/main" val="39590386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dirty="0" err="1"/>
                        <a:t>Why</a:t>
                      </a:r>
                      <a:r>
                        <a:rPr lang="pt-PT" dirty="0"/>
                        <a:t> </a:t>
                      </a:r>
                      <a:r>
                        <a:rPr lang="pt-PT" dirty="0" err="1"/>
                        <a:t>prioritise</a:t>
                      </a:r>
                      <a:r>
                        <a:rPr lang="pt-PT" dirty="0"/>
                        <a:t> digital </a:t>
                      </a:r>
                      <a:r>
                        <a:rPr lang="pt-PT" dirty="0" err="1"/>
                        <a:t>wellbeing</a:t>
                      </a:r>
                      <a:r>
                        <a:rPr lang="pt-PT" dirty="0"/>
                        <a:t>?</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83181311"/>
                  </a:ext>
                </a:extLst>
              </a:tr>
              <a:tr h="16332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Enhanced productivity</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Improved job satisfaction</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1" dirty="0"/>
                        <a:t>Stronger team connections</a:t>
                      </a:r>
                    </a:p>
                    <a:p>
                      <a:endParaRPr lang="en-GB" dirty="0"/>
                    </a:p>
                  </a:txBody>
                  <a:tcPr/>
                </a:tc>
                <a:extLst>
                  <a:ext uri="{0D108BD9-81ED-4DB2-BD59-A6C34878D82A}">
                    <a16:rowId xmlns:a16="http://schemas.microsoft.com/office/drawing/2014/main" val="3816319934"/>
                  </a:ext>
                </a:extLst>
              </a:tr>
              <a:tr h="0">
                <a:tc>
                  <a:txBody>
                    <a:bodyPr/>
                    <a:lstStyle/>
                    <a:p>
                      <a:endParaRPr lang="en-GB" b="1" dirty="0"/>
                    </a:p>
                    <a:p>
                      <a:endParaRPr lang="en-GB" b="1" dirty="0"/>
                    </a:p>
                    <a:p>
                      <a:endParaRPr lang="en-GB" b="1" dirty="0"/>
                    </a:p>
                    <a:p>
                      <a:endParaRPr lang="en-GB" b="1" dirty="0"/>
                    </a:p>
                    <a:p>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753129169"/>
                  </a:ext>
                </a:extLst>
              </a:tr>
              <a:tr h="370840">
                <a:tc>
                  <a:txBody>
                    <a:bodyPr/>
                    <a:lstStyle/>
                    <a:p>
                      <a:r>
                        <a:rPr lang="en-US" dirty="0"/>
                        <a:t>Employees with healthier technology habits report increased focus and efficiency</a:t>
                      </a:r>
                    </a:p>
                    <a:p>
                      <a:endParaRPr lang="en-US" dirty="0"/>
                    </a:p>
                    <a:p>
                      <a:r>
                        <a:rPr lang="en-US" dirty="0"/>
                        <a:t>Digital detox breaks allow for mental recharging, enhancing work output.</a:t>
                      </a:r>
                    </a:p>
                  </a:txBody>
                  <a:tcPr anchor="ctr"/>
                </a:tc>
                <a:tc>
                  <a:txBody>
                    <a:bodyPr/>
                    <a:lstStyle/>
                    <a:p>
                      <a:r>
                        <a:rPr lang="en-US" dirty="0"/>
                        <a:t>Wellbeing policies reduce burnout, fostering happier employees</a:t>
                      </a:r>
                    </a:p>
                    <a:p>
                      <a:endParaRPr lang="en-US" dirty="0"/>
                    </a:p>
                    <a:p>
                      <a:r>
                        <a:rPr lang="en-US" dirty="0"/>
                        <a:t>Employees feel supported when </a:t>
                      </a:r>
                      <a:r>
                        <a:rPr lang="en-US" dirty="0" err="1"/>
                        <a:t>organisations</a:t>
                      </a:r>
                      <a:r>
                        <a:rPr lang="en-US" dirty="0"/>
                        <a:t> </a:t>
                      </a:r>
                      <a:r>
                        <a:rPr lang="en-US" dirty="0" err="1"/>
                        <a:t>prioritise</a:t>
                      </a:r>
                      <a:r>
                        <a:rPr lang="en-US" dirty="0"/>
                        <a:t> their health</a:t>
                      </a:r>
                    </a:p>
                  </a:txBody>
                  <a:tcPr anchor="ctr"/>
                </a:tc>
                <a:tc>
                  <a:txBody>
                    <a:bodyPr/>
                    <a:lstStyle/>
                    <a:p>
                      <a:r>
                        <a:rPr lang="en-US" dirty="0"/>
                        <a:t>Structured policies around communication ensure inclusivity and reduce isolation</a:t>
                      </a:r>
                    </a:p>
                    <a:p>
                      <a:endParaRPr lang="en-US" dirty="0"/>
                    </a:p>
                    <a:p>
                      <a:r>
                        <a:rPr lang="en-US" dirty="0"/>
                        <a:t>A balanced approach strengthens collaboration and engagement across hybrid teams.</a:t>
                      </a:r>
                    </a:p>
                  </a:txBody>
                  <a:tcPr anchor="ctr"/>
                </a:tc>
                <a:extLst>
                  <a:ext uri="{0D108BD9-81ED-4DB2-BD59-A6C34878D82A}">
                    <a16:rowId xmlns:a16="http://schemas.microsoft.com/office/drawing/2014/main" val="1559304783"/>
                  </a:ext>
                </a:extLst>
              </a:tr>
            </a:tbl>
          </a:graphicData>
        </a:graphic>
      </p:graphicFrame>
      <p:pic>
        <p:nvPicPr>
          <p:cNvPr id="8" name="Gráfico 7" descr="Foguetão com preenchimento sólido">
            <a:extLst>
              <a:ext uri="{FF2B5EF4-FFF2-40B4-BE49-F238E27FC236}">
                <a16:creationId xmlns:a16="http://schemas.microsoft.com/office/drawing/2014/main" id="{457D8FE2-3361-3428-85F2-B22F1A4DE0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4722" y="2548384"/>
            <a:ext cx="914400" cy="914400"/>
          </a:xfrm>
          <a:prstGeom prst="rect">
            <a:avLst/>
          </a:prstGeom>
        </p:spPr>
      </p:pic>
      <p:pic>
        <p:nvPicPr>
          <p:cNvPr id="12" name="Gráfico 11" descr="Lado direito do cérebro com preenchimento sólido">
            <a:extLst>
              <a:ext uri="{FF2B5EF4-FFF2-40B4-BE49-F238E27FC236}">
                <a16:creationId xmlns:a16="http://schemas.microsoft.com/office/drawing/2014/main" id="{93599CF8-5F8B-44BF-3A4D-DDA3265D4C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42322" y="2562447"/>
            <a:ext cx="914400" cy="914400"/>
          </a:xfrm>
          <a:prstGeom prst="rect">
            <a:avLst/>
          </a:prstGeom>
        </p:spPr>
      </p:pic>
      <p:pic>
        <p:nvPicPr>
          <p:cNvPr id="14" name="Gráfico 13" descr="Ligado com preenchimento sólido">
            <a:extLst>
              <a:ext uri="{FF2B5EF4-FFF2-40B4-BE49-F238E27FC236}">
                <a16:creationId xmlns:a16="http://schemas.microsoft.com/office/drawing/2014/main" id="{CCFB047B-8807-867F-9136-59FDB9F554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89160" y="2514600"/>
            <a:ext cx="914400" cy="914400"/>
          </a:xfrm>
          <a:prstGeom prst="rect">
            <a:avLst/>
          </a:prstGeom>
        </p:spPr>
      </p:pic>
    </p:spTree>
    <p:extLst>
      <p:ext uri="{BB962C8B-B14F-4D97-AF65-F5344CB8AC3E}">
        <p14:creationId xmlns:p14="http://schemas.microsoft.com/office/powerpoint/2010/main" val="4104269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554A10C3-9114-A878-3EAA-05E620EFA4F9}"/>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BFDC4A72-DA0D-7D71-F03E-1C812777254E}"/>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FCC7E8FD-5544-15F7-BBAC-EC9245256FCC}"/>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4.1. Assessing digital wellbeing habits</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18A110C9-4E44-0B00-D79C-6147D70ADF10}"/>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1D3867D4-823E-FE28-EC0F-46E5653BB796}"/>
              </a:ext>
            </a:extLst>
          </p:cNvPr>
          <p:cNvSpPr txBox="1"/>
          <p:nvPr/>
        </p:nvSpPr>
        <p:spPr>
          <a:xfrm>
            <a:off x="6543675" y="2724085"/>
            <a:ext cx="5400675" cy="306733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dirty="0">
                <a:solidFill>
                  <a:srgbClr val="636A6F"/>
                </a:solidFill>
                <a:latin typeface="Arial"/>
                <a:ea typeface="Arial"/>
                <a:cs typeface="Arial"/>
                <a:sym typeface="Arial"/>
              </a:rPr>
              <a:t>After the completion of this activity you will be able to:</a:t>
            </a:r>
            <a:endParaRPr dirty="0"/>
          </a:p>
          <a:p>
            <a:pPr marL="285750" marR="0" lvl="0" indent="-285750" algn="l" rtl="0">
              <a:lnSpc>
                <a:spcPct val="107000"/>
              </a:lnSpc>
              <a:spcBef>
                <a:spcPts val="800"/>
              </a:spcBef>
              <a:spcAft>
                <a:spcPts val="0"/>
              </a:spcAft>
              <a:buClr>
                <a:schemeClr val="accent6"/>
              </a:buClr>
              <a:buSzPts val="1800"/>
              <a:buFont typeface="Arial"/>
              <a:buChar char="•"/>
            </a:pPr>
            <a:r>
              <a:rPr lang="en-US" sz="1800" i="1" dirty="0" err="1">
                <a:solidFill>
                  <a:srgbClr val="636A6F"/>
                </a:solidFill>
                <a:latin typeface="Arial"/>
                <a:ea typeface="Arial"/>
                <a:cs typeface="Arial"/>
                <a:sym typeface="Arial"/>
              </a:rPr>
              <a:t>Recognise</a:t>
            </a:r>
            <a:r>
              <a:rPr lang="en-US" sz="1800" i="1" dirty="0">
                <a:solidFill>
                  <a:srgbClr val="636A6F"/>
                </a:solidFill>
                <a:latin typeface="Arial"/>
                <a:ea typeface="Arial"/>
                <a:cs typeface="Arial"/>
                <a:sym typeface="Arial"/>
              </a:rPr>
              <a:t> the key components of digital wellbeing and their impact on employee productivity and satisfaction</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err="1">
                <a:solidFill>
                  <a:srgbClr val="636A6F"/>
                </a:solidFill>
                <a:latin typeface="Arial"/>
                <a:ea typeface="Arial"/>
                <a:cs typeface="Arial"/>
                <a:sym typeface="Arial"/>
              </a:rPr>
              <a:t>Analyse</a:t>
            </a:r>
            <a:r>
              <a:rPr lang="en-US" sz="1800" i="1" dirty="0">
                <a:solidFill>
                  <a:srgbClr val="636A6F"/>
                </a:solidFill>
                <a:latin typeface="Arial"/>
                <a:ea typeface="Arial"/>
                <a:cs typeface="Arial"/>
                <a:sym typeface="Arial"/>
              </a:rPr>
              <a:t> the digital and social needs of employees in hybrid work settings</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Design strategies to promote digital wellbeing and social connectedness in hybrid workplaces</a:t>
            </a:r>
            <a:endParaRPr lang="en-US" dirty="0"/>
          </a:p>
        </p:txBody>
      </p:sp>
      <p:sp>
        <p:nvSpPr>
          <p:cNvPr id="141" name="Google Shape;141;p8">
            <a:extLst>
              <a:ext uri="{FF2B5EF4-FFF2-40B4-BE49-F238E27FC236}">
                <a16:creationId xmlns:a16="http://schemas.microsoft.com/office/drawing/2014/main" id="{81C29E82-8A09-FC90-93FE-A46D92F5BC9C}"/>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US" b="1" i="1" u="none" strike="noStrike" cap="none" dirty="0">
                <a:solidFill>
                  <a:srgbClr val="868E93"/>
                </a:solidFill>
                <a:latin typeface="Open Sans Light"/>
                <a:ea typeface="Open Sans Light"/>
                <a:cs typeface="Open Sans Light"/>
                <a:sym typeface="Open Sans Light"/>
              </a:rPr>
              <a:t>The aim of this activity is to explore participants' current digital wellbeing habits, reflect on their effectiveness, and identify opportunities for improvement</a:t>
            </a:r>
          </a:p>
        </p:txBody>
      </p:sp>
      <p:pic>
        <p:nvPicPr>
          <p:cNvPr id="142" name="Google Shape;142;p8">
            <a:extLst>
              <a:ext uri="{FF2B5EF4-FFF2-40B4-BE49-F238E27FC236}">
                <a16:creationId xmlns:a16="http://schemas.microsoft.com/office/drawing/2014/main" id="{B7AA4A79-67C6-B1D3-1F3E-F9B174EBF505}"/>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70CB763E-67C1-F87C-BB85-7303748726B8}"/>
              </a:ext>
            </a:extLst>
          </p:cNvPr>
          <p:cNvSpPr txBox="1"/>
          <p:nvPr/>
        </p:nvSpPr>
        <p:spPr>
          <a:xfrm>
            <a:off x="7676129" y="1815823"/>
            <a:ext cx="3949814"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i="0" u="none" strike="noStrike" cap="none" dirty="0">
                <a:solidFill>
                  <a:srgbClr val="9868BD"/>
                </a:solidFill>
                <a:latin typeface="Arial"/>
                <a:ea typeface="Arial"/>
                <a:cs typeface="Arial"/>
                <a:sym typeface="Arial"/>
              </a:rPr>
              <a:t>Learning outcomes</a:t>
            </a:r>
            <a:endParaRPr sz="2400" b="1"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925377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7B048950-FE2B-0DDF-6C38-4D6837EDFB41}"/>
            </a:ext>
          </a:extLst>
        </p:cNvPr>
        <p:cNvGrpSpPr/>
        <p:nvPr/>
      </p:nvGrpSpPr>
      <p:grpSpPr>
        <a:xfrm>
          <a:off x="0" y="0"/>
          <a:ext cx="0" cy="0"/>
          <a:chOff x="0" y="0"/>
          <a:chExt cx="0" cy="0"/>
        </a:xfrm>
      </p:grpSpPr>
      <p:sp>
        <p:nvSpPr>
          <p:cNvPr id="150" name="Google Shape;150;p9">
            <a:extLst>
              <a:ext uri="{FF2B5EF4-FFF2-40B4-BE49-F238E27FC236}">
                <a16:creationId xmlns:a16="http://schemas.microsoft.com/office/drawing/2014/main" id="{90D3B2A7-B93C-422D-C301-6F02BB235559}"/>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en-GB" b="1" dirty="0">
                <a:solidFill>
                  <a:schemeClr val="accent6"/>
                </a:solidFill>
                <a:latin typeface="Arial"/>
                <a:ea typeface="Arial"/>
                <a:cs typeface="Arial"/>
                <a:sym typeface="Arial"/>
              </a:rPr>
              <a:t>STEP 1 - Group formation</a:t>
            </a:r>
            <a:endParaRPr lang="en-US" b="1" dirty="0">
              <a:solidFill>
                <a:schemeClr val="accent6"/>
              </a:solidFill>
              <a:latin typeface="Arial"/>
              <a:ea typeface="Arial"/>
              <a:cs typeface="Arial"/>
              <a:sym typeface="Arial"/>
            </a:endParaRPr>
          </a:p>
          <a:p>
            <a:pPr marL="285750" indent="-285750">
              <a:spcBef>
                <a:spcPts val="0"/>
              </a:spcBef>
              <a:buClr>
                <a:srgbClr val="9869BD"/>
              </a:buClr>
            </a:pPr>
            <a:r>
              <a:rPr lang="en-US" dirty="0">
                <a:solidFill>
                  <a:srgbClr val="868E93"/>
                </a:solidFill>
                <a:latin typeface="Arial"/>
                <a:cs typeface="Arial"/>
                <a:sym typeface="Arial"/>
              </a:rPr>
              <a:t>Join your assigned group and take on a role (timekeeper, note-taker, or discussant)</a:t>
            </a:r>
          </a:p>
          <a:p>
            <a:pPr marL="0" indent="0">
              <a:spcBef>
                <a:spcPts val="0"/>
              </a:spcBef>
              <a:buClr>
                <a:srgbClr val="9869BD"/>
              </a:buClr>
              <a:buNone/>
            </a:pPr>
            <a:endParaRPr lang="en-GB" b="1" dirty="0">
              <a:solidFill>
                <a:schemeClr val="accent6"/>
              </a:solidFill>
              <a:latin typeface="Arial"/>
              <a:cs typeface="Arial"/>
              <a:sym typeface="Arial"/>
            </a:endParaRPr>
          </a:p>
          <a:p>
            <a:pPr marL="0" indent="0">
              <a:spcBef>
                <a:spcPts val="0"/>
              </a:spcBef>
              <a:buClr>
                <a:srgbClr val="9869BD"/>
              </a:buClr>
              <a:buNone/>
            </a:pPr>
            <a:r>
              <a:rPr lang="en-GB" b="1" dirty="0">
                <a:solidFill>
                  <a:schemeClr val="accent6"/>
                </a:solidFill>
                <a:latin typeface="Arial"/>
                <a:cs typeface="Arial"/>
                <a:sym typeface="Arial"/>
              </a:rPr>
              <a:t>STEP 2 - Collaborate and brainstorm</a:t>
            </a:r>
          </a:p>
          <a:p>
            <a:pPr marL="285750" indent="-285750">
              <a:spcBef>
                <a:spcPts val="0"/>
              </a:spcBef>
              <a:buClr>
                <a:srgbClr val="9869BD"/>
              </a:buClr>
            </a:pPr>
            <a:r>
              <a:rPr lang="en-US" dirty="0">
                <a:solidFill>
                  <a:srgbClr val="868E93"/>
                </a:solidFill>
                <a:latin typeface="Arial"/>
                <a:cs typeface="Arial"/>
                <a:sym typeface="Arial"/>
              </a:rPr>
              <a:t>Share your digital wellbeing habits and assess their effectiveness</a:t>
            </a:r>
          </a:p>
          <a:p>
            <a:pPr marL="285750" indent="-285750">
              <a:spcBef>
                <a:spcPts val="0"/>
              </a:spcBef>
              <a:buClr>
                <a:srgbClr val="9869BD"/>
              </a:buClr>
            </a:pPr>
            <a:r>
              <a:rPr lang="en-US" dirty="0">
                <a:solidFill>
                  <a:srgbClr val="868E93"/>
                </a:solidFill>
                <a:latin typeface="Arial"/>
                <a:cs typeface="Arial"/>
                <a:sym typeface="Arial"/>
              </a:rPr>
              <a:t>Brainstorm solutions for managing digital fatigue and improving balance</a:t>
            </a:r>
          </a:p>
          <a:p>
            <a:pPr marL="0" indent="0">
              <a:spcBef>
                <a:spcPts val="0"/>
              </a:spcBef>
              <a:buClr>
                <a:srgbClr val="9869BD"/>
              </a:buClr>
              <a:buNone/>
            </a:pPr>
            <a:endParaRPr lang="en-GB" b="1" dirty="0">
              <a:solidFill>
                <a:schemeClr val="accent6"/>
              </a:solidFill>
              <a:latin typeface="Arial"/>
              <a:cs typeface="Arial"/>
              <a:sym typeface="Arial"/>
            </a:endParaRPr>
          </a:p>
          <a:p>
            <a:pPr marL="0" indent="0">
              <a:spcBef>
                <a:spcPts val="0"/>
              </a:spcBef>
              <a:buClr>
                <a:srgbClr val="9869BD"/>
              </a:buClr>
              <a:buNone/>
            </a:pPr>
            <a:r>
              <a:rPr lang="en-GB" b="1" dirty="0">
                <a:solidFill>
                  <a:schemeClr val="accent6"/>
                </a:solidFill>
                <a:latin typeface="Arial"/>
                <a:cs typeface="Arial"/>
                <a:sym typeface="Arial"/>
              </a:rPr>
              <a:t>STEP 3</a:t>
            </a:r>
            <a:r>
              <a:rPr lang="en-GB" b="1" dirty="0">
                <a:solidFill>
                  <a:schemeClr val="accent6"/>
                </a:solidFill>
                <a:latin typeface="Arial"/>
                <a:ea typeface="Arial"/>
                <a:cs typeface="Arial"/>
                <a:sym typeface="Arial"/>
              </a:rPr>
              <a:t> - </a:t>
            </a:r>
            <a:r>
              <a:rPr lang="en-GB" b="1" dirty="0">
                <a:solidFill>
                  <a:schemeClr val="accent6"/>
                </a:solidFill>
                <a:latin typeface="Arial"/>
                <a:cs typeface="Arial"/>
                <a:sym typeface="Arial"/>
              </a:rPr>
              <a:t>Note taking</a:t>
            </a:r>
          </a:p>
          <a:p>
            <a:pPr marL="285750" indent="-285750">
              <a:spcBef>
                <a:spcPts val="0"/>
              </a:spcBef>
              <a:buClr>
                <a:srgbClr val="9869BD"/>
              </a:buClr>
            </a:pPr>
            <a:r>
              <a:rPr lang="en-US" dirty="0">
                <a:solidFill>
                  <a:srgbClr val="868E93"/>
                </a:solidFill>
                <a:latin typeface="Arial"/>
                <a:cs typeface="Arial"/>
                <a:sym typeface="Arial"/>
              </a:rPr>
              <a:t>Document key points and solutions to share during the debrief</a:t>
            </a:r>
          </a:p>
        </p:txBody>
      </p:sp>
      <p:pic>
        <p:nvPicPr>
          <p:cNvPr id="151" name="Google Shape;151;p9" descr="Ampulheta 90% com preenchimento sólido">
            <a:extLst>
              <a:ext uri="{FF2B5EF4-FFF2-40B4-BE49-F238E27FC236}">
                <a16:creationId xmlns:a16="http://schemas.microsoft.com/office/drawing/2014/main" id="{0853D145-F425-E284-83D1-78BA4924B89D}"/>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EAC64E96-E32E-69AB-879B-0E5A4D406BD3}"/>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00h:15m</a:t>
            </a:r>
            <a:endParaRPr sz="1600" b="1" dirty="0">
              <a:solidFill>
                <a:schemeClr val="accent6"/>
              </a:solidFill>
              <a:latin typeface="Arial"/>
              <a:ea typeface="Arial"/>
              <a:cs typeface="Arial"/>
              <a:sym typeface="Arial"/>
            </a:endParaRPr>
          </a:p>
        </p:txBody>
      </p:sp>
      <p:sp>
        <p:nvSpPr>
          <p:cNvPr id="5" name="Google Shape;138;p8">
            <a:extLst>
              <a:ext uri="{FF2B5EF4-FFF2-40B4-BE49-F238E27FC236}">
                <a16:creationId xmlns:a16="http://schemas.microsoft.com/office/drawing/2014/main" id="{12988564-460B-214E-6353-68CDB11BB184}"/>
              </a:ext>
            </a:extLst>
          </p:cNvPr>
          <p:cNvSpPr txBox="1">
            <a:spLocks/>
          </p:cNvSpPr>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en-US" sz="2400" b="1" dirty="0">
                <a:solidFill>
                  <a:schemeClr val="accent6"/>
                </a:solidFill>
              </a:rPr>
              <a:t>Activity 4.1. Assessing digital wellbeing habits</a:t>
            </a:r>
            <a:endParaRPr lang="en-US" sz="3600" dirty="0">
              <a:solidFill>
                <a:schemeClr val="accent5"/>
              </a:solidFill>
            </a:endParaRPr>
          </a:p>
        </p:txBody>
      </p:sp>
    </p:spTree>
    <p:extLst>
      <p:ext uri="{BB962C8B-B14F-4D97-AF65-F5344CB8AC3E}">
        <p14:creationId xmlns:p14="http://schemas.microsoft.com/office/powerpoint/2010/main" val="1716339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CCBB688-1FF0-E7BA-03C7-05BCEEAEBF53}"/>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F1C7B4DE-2136-DE4C-75C3-178DD632EF95}"/>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b="1" dirty="0" err="1">
                <a:solidFill>
                  <a:schemeClr val="accent6"/>
                </a:solidFill>
                <a:latin typeface="Arial"/>
                <a:ea typeface="Arial"/>
                <a:cs typeface="Arial"/>
                <a:sym typeface="Arial"/>
              </a:rPr>
              <a:t>Resources</a:t>
            </a:r>
            <a:endParaRPr dirty="0">
              <a:solidFill>
                <a:schemeClr val="accent6"/>
              </a:solidFill>
            </a:endParaRPr>
          </a:p>
          <a:p>
            <a:pPr marL="228600" lvl="0" indent="-228600" rtl="0">
              <a:lnSpc>
                <a:spcPct val="90000"/>
              </a:lnSpc>
              <a:spcBef>
                <a:spcPts val="1000"/>
              </a:spcBef>
              <a:spcAft>
                <a:spcPts val="0"/>
              </a:spcAft>
              <a:buClr>
                <a:srgbClr val="9869BD"/>
              </a:buClr>
              <a:buSzPts val="1800"/>
              <a:buChar char="•"/>
            </a:pPr>
            <a:r>
              <a:rPr lang="en-US" b="1" i="0" u="none" strike="noStrike" cap="none" dirty="0">
                <a:solidFill>
                  <a:srgbClr val="868E93"/>
                </a:solidFill>
                <a:latin typeface="Arial"/>
                <a:ea typeface="Arial"/>
                <a:cs typeface="Arial"/>
                <a:sym typeface="Arial"/>
              </a:rPr>
              <a:t>Activity sheet 4 -  </a:t>
            </a:r>
            <a:r>
              <a:rPr lang="en-US" i="0" u="none" strike="noStrike" cap="none" dirty="0">
                <a:solidFill>
                  <a:srgbClr val="868E93"/>
                </a:solidFill>
                <a:latin typeface="Arial"/>
                <a:ea typeface="Arial"/>
                <a:cs typeface="Arial"/>
                <a:sym typeface="Arial"/>
              </a:rPr>
              <a:t>Key components of a digital wellbeing policy: </a:t>
            </a:r>
            <a:r>
              <a:rPr lang="en-US" i="0" u="none" strike="noStrike" cap="none" dirty="0">
                <a:solidFill>
                  <a:srgbClr val="868E93"/>
                </a:solidFill>
                <a:latin typeface="Arial"/>
                <a:ea typeface="Arial"/>
                <a:cs typeface="Arial"/>
                <a:sym typeface="Arial"/>
                <a:hlinkClick r:id="rId3"/>
              </a:rPr>
              <a:t>https://elearning.stayconnectedproject.eu/wp-content/uploads/2025/08/STAY-CONNECTED_WP3_M3_LP_4.1.-Activity-sheet-4.pdf</a:t>
            </a:r>
            <a:r>
              <a:rPr lang="en-US" i="0" u="none" strike="noStrike" cap="none" dirty="0">
                <a:solidFill>
                  <a:srgbClr val="868E93"/>
                </a:solidFill>
                <a:latin typeface="Arial"/>
                <a:ea typeface="Arial"/>
                <a:cs typeface="Arial"/>
                <a:sym typeface="Arial"/>
              </a:rPr>
              <a:t>   </a:t>
            </a: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Flip Chart/Whiteboard</a:t>
            </a: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Stationery (Pens, markers, and paper for note-taking</a:t>
            </a:r>
            <a:endParaRPr b="1" dirty="0">
              <a:solidFill>
                <a:srgbClr val="12501B"/>
              </a:solidFill>
            </a:endParaRPr>
          </a:p>
        </p:txBody>
      </p:sp>
      <p:sp>
        <p:nvSpPr>
          <p:cNvPr id="205" name="Google Shape;205;g30fd5a3148a_2_39">
            <a:extLst>
              <a:ext uri="{FF2B5EF4-FFF2-40B4-BE49-F238E27FC236}">
                <a16:creationId xmlns:a16="http://schemas.microsoft.com/office/drawing/2014/main" id="{8485B676-91EB-578F-41B4-215B3F9D4B51}"/>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en-GB" b="1" dirty="0">
                <a:solidFill>
                  <a:schemeClr val="accent6"/>
                </a:solidFill>
                <a:latin typeface="Arial"/>
                <a:ea typeface="Arial"/>
                <a:cs typeface="Arial"/>
                <a:sym typeface="Arial"/>
              </a:rPr>
              <a:t>Learn more!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Here’s a Radical Way to End Vacation Email Overload</a:t>
            </a: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hlinkClick r:id="rId4"/>
              </a:rPr>
              <a:t>https://time.com/3116424/daimler-vacation-email-out-of-office/</a:t>
            </a:r>
            <a:r>
              <a:rPr lang="en-US" dirty="0">
                <a:solidFill>
                  <a:srgbClr val="868E93"/>
                </a:solidFill>
                <a:latin typeface="Arial"/>
                <a:ea typeface="Arial"/>
                <a:cs typeface="Arial"/>
                <a:sym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rPr>
              <a:t> </a:t>
            </a:r>
            <a:endParaRPr lang="en-US" i="0" u="none" strike="noStrike" cap="none"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i="0" u="none" strike="noStrike" cap="none" dirty="0">
              <a:solidFill>
                <a:srgbClr val="868E93"/>
              </a:solidFill>
              <a:latin typeface="Arial"/>
              <a:ea typeface="Arial"/>
              <a:cs typeface="Arial"/>
              <a:sym typeface="Arial"/>
            </a:endParaRPr>
          </a:p>
        </p:txBody>
      </p:sp>
      <p:sp>
        <p:nvSpPr>
          <p:cNvPr id="2" name="Google Shape;138;p8">
            <a:extLst>
              <a:ext uri="{FF2B5EF4-FFF2-40B4-BE49-F238E27FC236}">
                <a16:creationId xmlns:a16="http://schemas.microsoft.com/office/drawing/2014/main" id="{37ED9584-F07A-B534-7068-2163F6886168}"/>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4.1. Assessing digital wellbeing habits</a:t>
            </a:r>
            <a:endParaRPr sz="3600" dirty="0">
              <a:solidFill>
                <a:schemeClr val="accent5"/>
              </a:solidFill>
            </a:endParaRPr>
          </a:p>
        </p:txBody>
      </p:sp>
    </p:spTree>
    <p:extLst>
      <p:ext uri="{BB962C8B-B14F-4D97-AF65-F5344CB8AC3E}">
        <p14:creationId xmlns:p14="http://schemas.microsoft.com/office/powerpoint/2010/main" val="1785521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7F5A0071-1D9F-9129-C6D5-BC6236A68001}"/>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0E9DE774-F932-25D1-FD3E-7A1B9EEE8E8F}"/>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4: </a:t>
            </a:r>
            <a:r>
              <a:rPr lang="en-US" sz="2600" dirty="0">
                <a:solidFill>
                  <a:schemeClr val="accent5"/>
                </a:solidFill>
              </a:rPr>
              <a:t>Wellbeing strategies for hybrid work settings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4.1. Hybrid team inclusion and digital wellbeing in practice</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723C1EA0-928F-23A3-51CC-20AF21E070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08DAF5E8-B4E1-E662-6ADA-02D69C65325F}"/>
              </a:ext>
            </a:extLst>
          </p:cNvPr>
          <p:cNvGraphicFramePr>
            <a:graphicFrameLocks noGrp="1"/>
          </p:cNvGraphicFramePr>
          <p:nvPr>
            <p:extLst>
              <p:ext uri="{D42A27DB-BD31-4B8C-83A1-F6EECF244321}">
                <p14:modId xmlns:p14="http://schemas.microsoft.com/office/powerpoint/2010/main" val="2638321464"/>
              </p:ext>
            </p:extLst>
          </p:nvPr>
        </p:nvGraphicFramePr>
        <p:xfrm>
          <a:off x="2395254" y="1327355"/>
          <a:ext cx="8577546" cy="1112520"/>
        </p:xfrm>
        <a:graphic>
          <a:graphicData uri="http://schemas.openxmlformats.org/drawingml/2006/table">
            <a:tbl>
              <a:tblPr firstRow="1" bandRow="1">
                <a:tableStyleId>{BDBED569-4797-4DF1-A0F4-6AAB3CD982D8}</a:tableStyleId>
              </a:tblPr>
              <a:tblGrid>
                <a:gridCol w="8577546">
                  <a:extLst>
                    <a:ext uri="{9D8B030D-6E8A-4147-A177-3AD203B41FA5}">
                      <a16:colId xmlns:a16="http://schemas.microsoft.com/office/drawing/2014/main" val="1474167706"/>
                    </a:ext>
                  </a:extLst>
                </a:gridCol>
              </a:tblGrid>
              <a:tr h="370840">
                <a:tc>
                  <a:txBody>
                    <a:bodyPr/>
                    <a:lstStyle/>
                    <a:p>
                      <a:pPr algn="ctr"/>
                      <a:r>
                        <a:rPr lang="en-US" dirty="0"/>
                        <a:t> Interconnection between wellbeing and inclusion</a:t>
                      </a:r>
                      <a:endParaRPr lang="en-GB" dirty="0"/>
                    </a:p>
                  </a:txBody>
                  <a:tcPr/>
                </a:tc>
                <a:extLst>
                  <a:ext uri="{0D108BD9-81ED-4DB2-BD59-A6C34878D82A}">
                    <a16:rowId xmlns:a16="http://schemas.microsoft.com/office/drawing/2014/main" val="2466129411"/>
                  </a:ext>
                </a:extLst>
              </a:tr>
              <a:tr h="370840">
                <a:tc>
                  <a:txBody>
                    <a:bodyPr/>
                    <a:lstStyle/>
                    <a:p>
                      <a:pPr algn="ctr"/>
                      <a:r>
                        <a:rPr lang="en-GB" b="1" dirty="0"/>
                        <a:t>Why it matters?</a:t>
                      </a:r>
                    </a:p>
                  </a:txBody>
                  <a:tcPr/>
                </a:tc>
                <a:extLst>
                  <a:ext uri="{0D108BD9-81ED-4DB2-BD59-A6C34878D82A}">
                    <a16:rowId xmlns:a16="http://schemas.microsoft.com/office/drawing/2014/main" val="2497432524"/>
                  </a:ext>
                </a:extLst>
              </a:tr>
              <a:tr h="370840">
                <a:tc>
                  <a:txBody>
                    <a:bodyPr/>
                    <a:lstStyle/>
                    <a:p>
                      <a:pPr algn="ctr"/>
                      <a:r>
                        <a:rPr lang="en-US" dirty="0"/>
                        <a:t>Teams that feel included and supported are more engaged, creative, and productive</a:t>
                      </a:r>
                      <a:endParaRPr lang="en-GB" dirty="0"/>
                    </a:p>
                  </a:txBody>
                  <a:tcPr/>
                </a:tc>
                <a:extLst>
                  <a:ext uri="{0D108BD9-81ED-4DB2-BD59-A6C34878D82A}">
                    <a16:rowId xmlns:a16="http://schemas.microsoft.com/office/drawing/2014/main" val="2491138411"/>
                  </a:ext>
                </a:extLst>
              </a:tr>
            </a:tbl>
          </a:graphicData>
        </a:graphic>
      </p:graphicFrame>
      <p:graphicFrame>
        <p:nvGraphicFramePr>
          <p:cNvPr id="3" name="Tabela 2">
            <a:extLst>
              <a:ext uri="{FF2B5EF4-FFF2-40B4-BE49-F238E27FC236}">
                <a16:creationId xmlns:a16="http://schemas.microsoft.com/office/drawing/2014/main" id="{9A3C67D9-C89F-B4A3-A167-5555DF74405C}"/>
              </a:ext>
            </a:extLst>
          </p:cNvPr>
          <p:cNvGraphicFramePr>
            <a:graphicFrameLocks noGrp="1"/>
          </p:cNvGraphicFramePr>
          <p:nvPr>
            <p:extLst>
              <p:ext uri="{D42A27DB-BD31-4B8C-83A1-F6EECF244321}">
                <p14:modId xmlns:p14="http://schemas.microsoft.com/office/powerpoint/2010/main" val="3081454594"/>
              </p:ext>
            </p:extLst>
          </p:nvPr>
        </p:nvGraphicFramePr>
        <p:xfrm>
          <a:off x="2397679" y="2565900"/>
          <a:ext cx="8577546" cy="3327400"/>
        </p:xfrm>
        <a:graphic>
          <a:graphicData uri="http://schemas.openxmlformats.org/drawingml/2006/table">
            <a:tbl>
              <a:tblPr firstRow="1" bandRow="1">
                <a:tableStyleId>{BDBED569-4797-4DF1-A0F4-6AAB3CD982D8}</a:tableStyleId>
              </a:tblPr>
              <a:tblGrid>
                <a:gridCol w="2859182">
                  <a:extLst>
                    <a:ext uri="{9D8B030D-6E8A-4147-A177-3AD203B41FA5}">
                      <a16:colId xmlns:a16="http://schemas.microsoft.com/office/drawing/2014/main" val="222378985"/>
                    </a:ext>
                  </a:extLst>
                </a:gridCol>
                <a:gridCol w="2859182">
                  <a:extLst>
                    <a:ext uri="{9D8B030D-6E8A-4147-A177-3AD203B41FA5}">
                      <a16:colId xmlns:a16="http://schemas.microsoft.com/office/drawing/2014/main" val="4169530032"/>
                    </a:ext>
                  </a:extLst>
                </a:gridCol>
                <a:gridCol w="2859182">
                  <a:extLst>
                    <a:ext uri="{9D8B030D-6E8A-4147-A177-3AD203B41FA5}">
                      <a16:colId xmlns:a16="http://schemas.microsoft.com/office/drawing/2014/main" val="4277914824"/>
                    </a:ext>
                  </a:extLst>
                </a:gridCol>
              </a:tblGrid>
              <a:tr h="370840">
                <a:tc>
                  <a:txBody>
                    <a:bodyPr/>
                    <a:lstStyle/>
                    <a:p>
                      <a:pPr algn="ctr"/>
                      <a:r>
                        <a:rPr lang="en-GB" dirty="0"/>
                        <a:t>Engagement</a:t>
                      </a:r>
                    </a:p>
                  </a:txBody>
                  <a:tcPr/>
                </a:tc>
                <a:tc>
                  <a:txBody>
                    <a:bodyPr/>
                    <a:lstStyle/>
                    <a:p>
                      <a:pPr algn="ctr"/>
                      <a:r>
                        <a:rPr lang="en-GB" dirty="0"/>
                        <a:t>Creativity</a:t>
                      </a:r>
                    </a:p>
                  </a:txBody>
                  <a:tcPr/>
                </a:tc>
                <a:tc>
                  <a:txBody>
                    <a:bodyPr/>
                    <a:lstStyle/>
                    <a:p>
                      <a:pPr algn="ctr"/>
                      <a:r>
                        <a:rPr lang="en-GB" dirty="0"/>
                        <a:t>Productivity</a:t>
                      </a:r>
                    </a:p>
                  </a:txBody>
                  <a:tcPr/>
                </a:tc>
                <a:extLst>
                  <a:ext uri="{0D108BD9-81ED-4DB2-BD59-A6C34878D82A}">
                    <a16:rowId xmlns:a16="http://schemas.microsoft.com/office/drawing/2014/main" val="285603970"/>
                  </a:ext>
                </a:extLst>
              </a:tr>
              <a:tr h="370840">
                <a:tc>
                  <a:txBody>
                    <a:bodyPr/>
                    <a:lstStyle/>
                    <a:p>
                      <a:r>
                        <a:rPr lang="en-US" dirty="0"/>
                        <a:t>Employees who feel valued and part of a cohesive team are more likely to participate actively in discussions, contribute ideas, and invest in their work</a:t>
                      </a:r>
                      <a:endParaRPr lang="en-GB" dirty="0"/>
                    </a:p>
                  </a:txBody>
                  <a:tcPr/>
                </a:tc>
                <a:tc>
                  <a:txBody>
                    <a:bodyPr/>
                    <a:lstStyle/>
                    <a:p>
                      <a:r>
                        <a:rPr lang="en-US" dirty="0"/>
                        <a:t>Inclusion fosters diverse perspectives, creating an environment where employees can freely share innovative ideas</a:t>
                      </a:r>
                      <a:endParaRPr lang="en-GB" dirty="0"/>
                    </a:p>
                  </a:txBody>
                  <a:tcPr/>
                </a:tc>
                <a:tc>
                  <a:txBody>
                    <a:bodyPr/>
                    <a:lstStyle/>
                    <a:p>
                      <a:r>
                        <a:rPr lang="en-US" dirty="0"/>
                        <a:t>When employees are both digitally supported and socially connected, they experience fewer distractions and greater satisfaction, enabling them to work more effectively</a:t>
                      </a:r>
                      <a:endParaRPr lang="en-GB" dirty="0"/>
                    </a:p>
                  </a:txBody>
                  <a:tcPr/>
                </a:tc>
                <a:extLst>
                  <a:ext uri="{0D108BD9-81ED-4DB2-BD59-A6C34878D82A}">
                    <a16:rowId xmlns:a16="http://schemas.microsoft.com/office/drawing/2014/main" val="4181877217"/>
                  </a:ext>
                </a:extLst>
              </a:tr>
              <a:tr h="370840">
                <a:tc>
                  <a:txBody>
                    <a:bodyPr/>
                    <a:lstStyle/>
                    <a:p>
                      <a:r>
                        <a:rPr lang="en-US" b="1" i="1" dirty="0"/>
                        <a:t>Example: </a:t>
                      </a:r>
                      <a:r>
                        <a:rPr lang="en-US" b="0" i="1" dirty="0"/>
                        <a:t>a</a:t>
                      </a:r>
                      <a:r>
                        <a:rPr lang="en-US" i="1" dirty="0"/>
                        <a:t> remote employee who regularly contributes to brainstorming sessions via a virtual whiteboard feels equally engaged as their in-office colleagues</a:t>
                      </a:r>
                      <a:endParaRPr lang="en-GB" i="1" dirty="0"/>
                    </a:p>
                  </a:txBody>
                  <a:tcPr/>
                </a:tc>
                <a:tc>
                  <a:txBody>
                    <a:bodyPr/>
                    <a:lstStyle/>
                    <a:p>
                      <a:r>
                        <a:rPr lang="en-US" b="1" i="1" dirty="0"/>
                        <a:t>Example</a:t>
                      </a:r>
                      <a:r>
                        <a:rPr lang="en-US" i="1" dirty="0"/>
                        <a:t>: a hybrid team in a marketing agency includes members from different cultural and professional backgrounds. During a virtual campaign planning session, diverse input leads to a groundbreaking idea</a:t>
                      </a:r>
                      <a:endParaRPr lang="en-GB" i="1" dirty="0"/>
                    </a:p>
                  </a:txBody>
                  <a:tcPr/>
                </a:tc>
                <a:tc>
                  <a:txBody>
                    <a:bodyPr/>
                    <a:lstStyle/>
                    <a:p>
                      <a:r>
                        <a:rPr lang="en-US" b="1" i="1" dirty="0"/>
                        <a:t>Example</a:t>
                      </a:r>
                      <a:r>
                        <a:rPr lang="en-US" i="1" dirty="0"/>
                        <a:t>: a company implements a “no-meeting Friday” policy to combat digital fatigue. Employees use this time for deep, focused work, improving output</a:t>
                      </a:r>
                      <a:endParaRPr lang="en-GB" i="1" dirty="0"/>
                    </a:p>
                  </a:txBody>
                  <a:tcPr/>
                </a:tc>
                <a:extLst>
                  <a:ext uri="{0D108BD9-81ED-4DB2-BD59-A6C34878D82A}">
                    <a16:rowId xmlns:a16="http://schemas.microsoft.com/office/drawing/2014/main" val="3727934907"/>
                  </a:ext>
                </a:extLst>
              </a:tr>
            </a:tbl>
          </a:graphicData>
        </a:graphic>
      </p:graphicFrame>
    </p:spTree>
    <p:extLst>
      <p:ext uri="{BB962C8B-B14F-4D97-AF65-F5344CB8AC3E}">
        <p14:creationId xmlns:p14="http://schemas.microsoft.com/office/powerpoint/2010/main" val="3100477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D9F69A0-1911-047A-5B11-8AC8DB286302}"/>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88F538B0-D710-2EEF-B791-6BBBD94C649D}"/>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4: </a:t>
            </a:r>
            <a:r>
              <a:rPr lang="en-US" sz="2600" dirty="0">
                <a:solidFill>
                  <a:schemeClr val="accent5"/>
                </a:solidFill>
              </a:rPr>
              <a:t>Wellbeing strategies for hybrid work settings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4.1. Hybrid team inclusion and digital wellbeing in practice</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F0A4DEE4-82BC-8AFD-EB3B-93DDD54F0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F4E4F07A-7BEA-B619-A867-05F5CB340CCC}"/>
              </a:ext>
            </a:extLst>
          </p:cNvPr>
          <p:cNvGraphicFramePr>
            <a:graphicFrameLocks noGrp="1"/>
          </p:cNvGraphicFramePr>
          <p:nvPr>
            <p:extLst>
              <p:ext uri="{D42A27DB-BD31-4B8C-83A1-F6EECF244321}">
                <p14:modId xmlns:p14="http://schemas.microsoft.com/office/powerpoint/2010/main" val="3105544083"/>
              </p:ext>
            </p:extLst>
          </p:nvPr>
        </p:nvGraphicFramePr>
        <p:xfrm>
          <a:off x="2395254" y="1327355"/>
          <a:ext cx="8577546" cy="1112520"/>
        </p:xfrm>
        <a:graphic>
          <a:graphicData uri="http://schemas.openxmlformats.org/drawingml/2006/table">
            <a:tbl>
              <a:tblPr firstRow="1" bandRow="1">
                <a:tableStyleId>{BDBED569-4797-4DF1-A0F4-6AAB3CD982D8}</a:tableStyleId>
              </a:tblPr>
              <a:tblGrid>
                <a:gridCol w="8577546">
                  <a:extLst>
                    <a:ext uri="{9D8B030D-6E8A-4147-A177-3AD203B41FA5}">
                      <a16:colId xmlns:a16="http://schemas.microsoft.com/office/drawing/2014/main" val="1474167706"/>
                    </a:ext>
                  </a:extLst>
                </a:gridCol>
              </a:tblGrid>
              <a:tr h="370840">
                <a:tc>
                  <a:txBody>
                    <a:bodyPr/>
                    <a:lstStyle/>
                    <a:p>
                      <a:pPr algn="ctr"/>
                      <a:r>
                        <a:rPr lang="en-US" dirty="0"/>
                        <a:t> Interconnection between wellbeing and inclusion</a:t>
                      </a:r>
                      <a:endParaRPr lang="en-GB" dirty="0"/>
                    </a:p>
                  </a:txBody>
                  <a:tcPr/>
                </a:tc>
                <a:extLst>
                  <a:ext uri="{0D108BD9-81ED-4DB2-BD59-A6C34878D82A}">
                    <a16:rowId xmlns:a16="http://schemas.microsoft.com/office/drawing/2014/main" val="2466129411"/>
                  </a:ext>
                </a:extLst>
              </a:tr>
              <a:tr h="370840">
                <a:tc>
                  <a:txBody>
                    <a:bodyPr/>
                    <a:lstStyle/>
                    <a:p>
                      <a:pPr algn="ctr"/>
                      <a:r>
                        <a:rPr lang="en-GB" b="1" dirty="0"/>
                        <a:t>How to achieve it?</a:t>
                      </a:r>
                    </a:p>
                  </a:txBody>
                  <a:tcPr/>
                </a:tc>
                <a:extLst>
                  <a:ext uri="{0D108BD9-81ED-4DB2-BD59-A6C34878D82A}">
                    <a16:rowId xmlns:a16="http://schemas.microsoft.com/office/drawing/2014/main" val="2497432524"/>
                  </a:ext>
                </a:extLst>
              </a:tr>
              <a:tr h="370840">
                <a:tc>
                  <a:txBody>
                    <a:bodyPr/>
                    <a:lstStyle/>
                    <a:p>
                      <a:pPr algn="ctr"/>
                      <a:r>
                        <a:rPr lang="en-US" dirty="0"/>
                        <a:t>Combining digital wellbeing practices with inclusive team strategies</a:t>
                      </a:r>
                      <a:endParaRPr lang="en-GB" dirty="0"/>
                    </a:p>
                  </a:txBody>
                  <a:tcPr/>
                </a:tc>
                <a:extLst>
                  <a:ext uri="{0D108BD9-81ED-4DB2-BD59-A6C34878D82A}">
                    <a16:rowId xmlns:a16="http://schemas.microsoft.com/office/drawing/2014/main" val="2491138411"/>
                  </a:ext>
                </a:extLst>
              </a:tr>
            </a:tbl>
          </a:graphicData>
        </a:graphic>
      </p:graphicFrame>
      <p:graphicFrame>
        <p:nvGraphicFramePr>
          <p:cNvPr id="3" name="Tabela 2">
            <a:extLst>
              <a:ext uri="{FF2B5EF4-FFF2-40B4-BE49-F238E27FC236}">
                <a16:creationId xmlns:a16="http://schemas.microsoft.com/office/drawing/2014/main" id="{52144267-DE56-3A8D-0F0D-AED958781569}"/>
              </a:ext>
            </a:extLst>
          </p:cNvPr>
          <p:cNvGraphicFramePr>
            <a:graphicFrameLocks noGrp="1"/>
          </p:cNvGraphicFramePr>
          <p:nvPr>
            <p:extLst>
              <p:ext uri="{D42A27DB-BD31-4B8C-83A1-F6EECF244321}">
                <p14:modId xmlns:p14="http://schemas.microsoft.com/office/powerpoint/2010/main" val="764469046"/>
              </p:ext>
            </p:extLst>
          </p:nvPr>
        </p:nvGraphicFramePr>
        <p:xfrm>
          <a:off x="2397679" y="2565899"/>
          <a:ext cx="8577546" cy="3327399"/>
        </p:xfrm>
        <a:graphic>
          <a:graphicData uri="http://schemas.openxmlformats.org/drawingml/2006/table">
            <a:tbl>
              <a:tblPr firstRow="1" bandRow="1">
                <a:tableStyleId>{BDBED569-4797-4DF1-A0F4-6AAB3CD982D8}</a:tableStyleId>
              </a:tblPr>
              <a:tblGrid>
                <a:gridCol w="2859182">
                  <a:extLst>
                    <a:ext uri="{9D8B030D-6E8A-4147-A177-3AD203B41FA5}">
                      <a16:colId xmlns:a16="http://schemas.microsoft.com/office/drawing/2014/main" val="222378985"/>
                    </a:ext>
                  </a:extLst>
                </a:gridCol>
                <a:gridCol w="2859182">
                  <a:extLst>
                    <a:ext uri="{9D8B030D-6E8A-4147-A177-3AD203B41FA5}">
                      <a16:colId xmlns:a16="http://schemas.microsoft.com/office/drawing/2014/main" val="4169530032"/>
                    </a:ext>
                  </a:extLst>
                </a:gridCol>
                <a:gridCol w="2859182">
                  <a:extLst>
                    <a:ext uri="{9D8B030D-6E8A-4147-A177-3AD203B41FA5}">
                      <a16:colId xmlns:a16="http://schemas.microsoft.com/office/drawing/2014/main" val="4277914824"/>
                    </a:ext>
                  </a:extLst>
                </a:gridCol>
              </a:tblGrid>
              <a:tr h="498768">
                <a:tc gridSpan="3">
                  <a:txBody>
                    <a:bodyPr/>
                    <a:lstStyle/>
                    <a:p>
                      <a:pPr algn="ctr"/>
                      <a:r>
                        <a:rPr lang="pt-PT" dirty="0" err="1"/>
                        <a:t>Building</a:t>
                      </a:r>
                      <a:r>
                        <a:rPr lang="pt-PT" dirty="0"/>
                        <a:t> social </a:t>
                      </a:r>
                      <a:r>
                        <a:rPr lang="pt-PT" dirty="0" err="1"/>
                        <a:t>connections</a:t>
                      </a:r>
                      <a:endParaRPr lang="en-GB" dirty="0"/>
                    </a:p>
                  </a:txBody>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285603970"/>
                  </a:ext>
                </a:extLst>
              </a:tr>
              <a:tr h="1557797">
                <a:tc>
                  <a:txBody>
                    <a:bodyPr/>
                    <a:lstStyle/>
                    <a:p>
                      <a:r>
                        <a:rPr lang="en-US" b="1" dirty="0"/>
                        <a:t>Facilitate informal interactions </a:t>
                      </a:r>
                      <a:r>
                        <a:rPr lang="en-US" dirty="0"/>
                        <a:t>to  create opportunities for casual connections, such as virtual coffee breaks or hybrid team-building exercises</a:t>
                      </a:r>
                      <a:endParaRPr lang="en-GB" dirty="0"/>
                    </a:p>
                  </a:txBody>
                  <a:tcPr/>
                </a:tc>
                <a:tc>
                  <a:txBody>
                    <a:bodyPr/>
                    <a:lstStyle/>
                    <a:p>
                      <a:r>
                        <a:rPr lang="en-US" b="1" dirty="0"/>
                        <a:t>Promote peer recognition </a:t>
                      </a:r>
                      <a:r>
                        <a:rPr lang="en-US" b="0" dirty="0"/>
                        <a:t>by</a:t>
                      </a:r>
                      <a:r>
                        <a:rPr lang="en-US" dirty="0"/>
                        <a:t> encouraging team members to acknowledge and celebrate each other’s efforts</a:t>
                      </a:r>
                      <a:endParaRPr lang="en-GB" dirty="0"/>
                    </a:p>
                  </a:txBody>
                  <a:tcPr/>
                </a:tc>
                <a:tc>
                  <a:txBody>
                    <a:bodyPr/>
                    <a:lstStyle/>
                    <a:p>
                      <a:r>
                        <a:rPr lang="en-US" b="1" dirty="0"/>
                        <a:t>Ensure inclusive leadership</a:t>
                      </a:r>
                      <a:r>
                        <a:rPr lang="en-US" dirty="0"/>
                        <a:t> practices by training leaders to manage hybrid teams effectively by addressing proximity bias and fostering trust.</a:t>
                      </a:r>
                      <a:endParaRPr lang="en-GB" dirty="0"/>
                    </a:p>
                  </a:txBody>
                  <a:tcPr/>
                </a:tc>
                <a:extLst>
                  <a:ext uri="{0D108BD9-81ED-4DB2-BD59-A6C34878D82A}">
                    <a16:rowId xmlns:a16="http://schemas.microsoft.com/office/drawing/2014/main" val="4181877217"/>
                  </a:ext>
                </a:extLst>
              </a:tr>
              <a:tr h="1270834">
                <a:tc>
                  <a:txBody>
                    <a:bodyPr/>
                    <a:lstStyle/>
                    <a:p>
                      <a:r>
                        <a:rPr lang="en-US" b="1" i="1" dirty="0"/>
                        <a:t>Example: </a:t>
                      </a:r>
                      <a:r>
                        <a:rPr lang="en-US" b="0" i="1" dirty="0"/>
                        <a:t>a team schedules optional bi-weekly “virtual lunches” to strengthen personal connections</a:t>
                      </a:r>
                      <a:endParaRPr lang="en-GB" b="0" i="1" dirty="0"/>
                    </a:p>
                  </a:txBody>
                  <a:tcPr/>
                </a:tc>
                <a:tc>
                  <a:txBody>
                    <a:bodyPr/>
                    <a:lstStyle/>
                    <a:p>
                      <a:r>
                        <a:rPr lang="en-US" b="1" i="1" dirty="0"/>
                        <a:t>Example: </a:t>
                      </a:r>
                      <a:r>
                        <a:rPr lang="en-US" i="1" dirty="0"/>
                        <a:t>implement a peer-to-peer recognition </a:t>
                      </a:r>
                      <a:r>
                        <a:rPr lang="en-US" i="1" dirty="0" err="1"/>
                        <a:t>programme</a:t>
                      </a:r>
                      <a:r>
                        <a:rPr lang="en-US" i="1" dirty="0"/>
                        <a:t> using tools like Slack to send virtual “shout-outs.”</a:t>
                      </a:r>
                      <a:endParaRPr lang="en-GB" i="1" dirty="0"/>
                    </a:p>
                  </a:txBody>
                  <a:tcPr/>
                </a:tc>
                <a:tc>
                  <a:txBody>
                    <a:bodyPr/>
                    <a:lstStyle/>
                    <a:p>
                      <a:r>
                        <a:rPr lang="en-US" b="1" i="1" dirty="0"/>
                        <a:t>Example</a:t>
                      </a:r>
                      <a:r>
                        <a:rPr lang="en-US" b="1" dirty="0"/>
                        <a:t>: </a:t>
                      </a:r>
                      <a:r>
                        <a:rPr lang="en-US" b="0" dirty="0"/>
                        <a:t>m</a:t>
                      </a:r>
                      <a:r>
                        <a:rPr lang="en-US" dirty="0"/>
                        <a:t>anagers use check-ins to understand remote employees’ unique challenges and tailor solutions accordingly</a:t>
                      </a:r>
                      <a:endParaRPr lang="en-GB" i="1" dirty="0"/>
                    </a:p>
                  </a:txBody>
                  <a:tcPr/>
                </a:tc>
                <a:extLst>
                  <a:ext uri="{0D108BD9-81ED-4DB2-BD59-A6C34878D82A}">
                    <a16:rowId xmlns:a16="http://schemas.microsoft.com/office/drawing/2014/main" val="3727934907"/>
                  </a:ext>
                </a:extLst>
              </a:tr>
            </a:tbl>
          </a:graphicData>
        </a:graphic>
      </p:graphicFrame>
      <p:pic>
        <p:nvPicPr>
          <p:cNvPr id="5" name="Gráfico 4" descr="Reciclar com preenchimento sólido">
            <a:extLst>
              <a:ext uri="{FF2B5EF4-FFF2-40B4-BE49-F238E27FC236}">
                <a16:creationId xmlns:a16="http://schemas.microsoft.com/office/drawing/2014/main" id="{E4E48E82-40EE-27D2-02E8-C20661E84E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758" y="3828982"/>
            <a:ext cx="914400" cy="914400"/>
          </a:xfrm>
          <a:prstGeom prst="rect">
            <a:avLst/>
          </a:prstGeom>
        </p:spPr>
      </p:pic>
      <p:graphicFrame>
        <p:nvGraphicFramePr>
          <p:cNvPr id="6" name="Tabela 5">
            <a:extLst>
              <a:ext uri="{FF2B5EF4-FFF2-40B4-BE49-F238E27FC236}">
                <a16:creationId xmlns:a16="http://schemas.microsoft.com/office/drawing/2014/main" id="{82186E71-2179-5044-664A-936FD7216D4B}"/>
              </a:ext>
            </a:extLst>
          </p:cNvPr>
          <p:cNvGraphicFramePr>
            <a:graphicFrameLocks noGrp="1"/>
          </p:cNvGraphicFramePr>
          <p:nvPr>
            <p:extLst>
              <p:ext uri="{D42A27DB-BD31-4B8C-83A1-F6EECF244321}">
                <p14:modId xmlns:p14="http://schemas.microsoft.com/office/powerpoint/2010/main" val="1804977059"/>
              </p:ext>
            </p:extLst>
          </p:nvPr>
        </p:nvGraphicFramePr>
        <p:xfrm>
          <a:off x="673339" y="2565899"/>
          <a:ext cx="1554038" cy="3327400"/>
        </p:xfrm>
        <a:graphic>
          <a:graphicData uri="http://schemas.openxmlformats.org/drawingml/2006/table">
            <a:tbl>
              <a:tblPr firstRow="1" bandRow="1">
                <a:tableStyleId>{E8B1032C-EA38-4F05-BA0D-38AFFFC7BED3}</a:tableStyleId>
              </a:tblPr>
              <a:tblGrid>
                <a:gridCol w="1554038">
                  <a:extLst>
                    <a:ext uri="{9D8B030D-6E8A-4147-A177-3AD203B41FA5}">
                      <a16:colId xmlns:a16="http://schemas.microsoft.com/office/drawing/2014/main" val="3641545605"/>
                    </a:ext>
                  </a:extLst>
                </a:gridCol>
              </a:tblGrid>
              <a:tr h="424312">
                <a:tc>
                  <a:txBody>
                    <a:bodyPr/>
                    <a:lstStyle/>
                    <a:p>
                      <a:pPr algn="ctr"/>
                      <a:r>
                        <a:rPr lang="en-GB" b="1" dirty="0"/>
                        <a:t>RECAP</a:t>
                      </a:r>
                    </a:p>
                  </a:txBody>
                  <a:tcPr anchor="ctr"/>
                </a:tc>
                <a:extLst>
                  <a:ext uri="{0D108BD9-81ED-4DB2-BD59-A6C34878D82A}">
                    <a16:rowId xmlns:a16="http://schemas.microsoft.com/office/drawing/2014/main" val="1152309125"/>
                  </a:ext>
                </a:extLst>
              </a:tr>
              <a:tr h="2903088">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3336091860"/>
                  </a:ext>
                </a:extLst>
              </a:tr>
            </a:tbl>
          </a:graphicData>
        </a:graphic>
      </p:graphicFrame>
    </p:spTree>
    <p:extLst>
      <p:ext uri="{BB962C8B-B14F-4D97-AF65-F5344CB8AC3E}">
        <p14:creationId xmlns:p14="http://schemas.microsoft.com/office/powerpoint/2010/main" val="2636566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14744564-5D4C-7300-2707-20AE72EBA746}"/>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EBF5F88E-CE37-E9AE-BCD3-C2EE65AC9687}"/>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4: </a:t>
            </a:r>
            <a:r>
              <a:rPr lang="en-US" sz="2600" dirty="0">
                <a:solidFill>
                  <a:schemeClr val="accent5"/>
                </a:solidFill>
              </a:rPr>
              <a:t>Wellbeing strategies for hybrid work settings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4.1. Hybrid team inclusion and digital wellbeing in practice</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A29DE965-F512-C931-821F-F088FFB583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0227BDE4-035E-1713-16C4-19F6F9E3EA29}"/>
              </a:ext>
            </a:extLst>
          </p:cNvPr>
          <p:cNvGraphicFramePr>
            <a:graphicFrameLocks noGrp="1"/>
          </p:cNvGraphicFramePr>
          <p:nvPr/>
        </p:nvGraphicFramePr>
        <p:xfrm>
          <a:off x="2395254" y="1327355"/>
          <a:ext cx="8577546" cy="1112520"/>
        </p:xfrm>
        <a:graphic>
          <a:graphicData uri="http://schemas.openxmlformats.org/drawingml/2006/table">
            <a:tbl>
              <a:tblPr firstRow="1" bandRow="1">
                <a:tableStyleId>{BDBED569-4797-4DF1-A0F4-6AAB3CD982D8}</a:tableStyleId>
              </a:tblPr>
              <a:tblGrid>
                <a:gridCol w="8577546">
                  <a:extLst>
                    <a:ext uri="{9D8B030D-6E8A-4147-A177-3AD203B41FA5}">
                      <a16:colId xmlns:a16="http://schemas.microsoft.com/office/drawing/2014/main" val="1474167706"/>
                    </a:ext>
                  </a:extLst>
                </a:gridCol>
              </a:tblGrid>
              <a:tr h="370840">
                <a:tc>
                  <a:txBody>
                    <a:bodyPr/>
                    <a:lstStyle/>
                    <a:p>
                      <a:pPr algn="ctr"/>
                      <a:r>
                        <a:rPr lang="en-US" dirty="0"/>
                        <a:t> Interconnection between wellbeing and inclusion</a:t>
                      </a:r>
                      <a:endParaRPr lang="en-GB" dirty="0"/>
                    </a:p>
                  </a:txBody>
                  <a:tcPr/>
                </a:tc>
                <a:extLst>
                  <a:ext uri="{0D108BD9-81ED-4DB2-BD59-A6C34878D82A}">
                    <a16:rowId xmlns:a16="http://schemas.microsoft.com/office/drawing/2014/main" val="2466129411"/>
                  </a:ext>
                </a:extLst>
              </a:tr>
              <a:tr h="370840">
                <a:tc>
                  <a:txBody>
                    <a:bodyPr/>
                    <a:lstStyle/>
                    <a:p>
                      <a:pPr algn="ctr"/>
                      <a:r>
                        <a:rPr lang="en-GB" b="1" dirty="0"/>
                        <a:t>How to achieve it?</a:t>
                      </a:r>
                    </a:p>
                  </a:txBody>
                  <a:tcPr/>
                </a:tc>
                <a:extLst>
                  <a:ext uri="{0D108BD9-81ED-4DB2-BD59-A6C34878D82A}">
                    <a16:rowId xmlns:a16="http://schemas.microsoft.com/office/drawing/2014/main" val="2497432524"/>
                  </a:ext>
                </a:extLst>
              </a:tr>
              <a:tr h="370840">
                <a:tc>
                  <a:txBody>
                    <a:bodyPr/>
                    <a:lstStyle/>
                    <a:p>
                      <a:pPr algn="ctr"/>
                      <a:r>
                        <a:rPr lang="en-US" dirty="0"/>
                        <a:t>Combining digital wellbeing practices with inclusive team strategies</a:t>
                      </a:r>
                      <a:endParaRPr lang="en-GB" dirty="0"/>
                    </a:p>
                  </a:txBody>
                  <a:tcPr/>
                </a:tc>
                <a:extLst>
                  <a:ext uri="{0D108BD9-81ED-4DB2-BD59-A6C34878D82A}">
                    <a16:rowId xmlns:a16="http://schemas.microsoft.com/office/drawing/2014/main" val="2491138411"/>
                  </a:ext>
                </a:extLst>
              </a:tr>
            </a:tbl>
          </a:graphicData>
        </a:graphic>
      </p:graphicFrame>
      <p:graphicFrame>
        <p:nvGraphicFramePr>
          <p:cNvPr id="3" name="Tabela 2">
            <a:extLst>
              <a:ext uri="{FF2B5EF4-FFF2-40B4-BE49-F238E27FC236}">
                <a16:creationId xmlns:a16="http://schemas.microsoft.com/office/drawing/2014/main" id="{4D47FE74-1381-CC97-B3B9-9A4DA30D54B2}"/>
              </a:ext>
            </a:extLst>
          </p:cNvPr>
          <p:cNvGraphicFramePr>
            <a:graphicFrameLocks noGrp="1"/>
          </p:cNvGraphicFramePr>
          <p:nvPr>
            <p:extLst>
              <p:ext uri="{D42A27DB-BD31-4B8C-83A1-F6EECF244321}">
                <p14:modId xmlns:p14="http://schemas.microsoft.com/office/powerpoint/2010/main" val="3400539520"/>
              </p:ext>
            </p:extLst>
          </p:nvPr>
        </p:nvGraphicFramePr>
        <p:xfrm>
          <a:off x="2397679" y="2565899"/>
          <a:ext cx="8577546" cy="3327399"/>
        </p:xfrm>
        <a:graphic>
          <a:graphicData uri="http://schemas.openxmlformats.org/drawingml/2006/table">
            <a:tbl>
              <a:tblPr firstRow="1" bandRow="1">
                <a:tableStyleId>{BDBED569-4797-4DF1-A0F4-6AAB3CD982D8}</a:tableStyleId>
              </a:tblPr>
              <a:tblGrid>
                <a:gridCol w="2859182">
                  <a:extLst>
                    <a:ext uri="{9D8B030D-6E8A-4147-A177-3AD203B41FA5}">
                      <a16:colId xmlns:a16="http://schemas.microsoft.com/office/drawing/2014/main" val="222378985"/>
                    </a:ext>
                  </a:extLst>
                </a:gridCol>
                <a:gridCol w="2859182">
                  <a:extLst>
                    <a:ext uri="{9D8B030D-6E8A-4147-A177-3AD203B41FA5}">
                      <a16:colId xmlns:a16="http://schemas.microsoft.com/office/drawing/2014/main" val="4169530032"/>
                    </a:ext>
                  </a:extLst>
                </a:gridCol>
                <a:gridCol w="2859182">
                  <a:extLst>
                    <a:ext uri="{9D8B030D-6E8A-4147-A177-3AD203B41FA5}">
                      <a16:colId xmlns:a16="http://schemas.microsoft.com/office/drawing/2014/main" val="4277914824"/>
                    </a:ext>
                  </a:extLst>
                </a:gridCol>
              </a:tblGrid>
              <a:tr h="498768">
                <a:tc gridSpan="3">
                  <a:txBody>
                    <a:bodyPr/>
                    <a:lstStyle/>
                    <a:p>
                      <a:pPr algn="ctr"/>
                      <a:r>
                        <a:rPr lang="pt-PT" dirty="0" err="1"/>
                        <a:t>Implementing</a:t>
                      </a:r>
                      <a:r>
                        <a:rPr lang="pt-PT" dirty="0"/>
                        <a:t> inclusive team </a:t>
                      </a:r>
                      <a:r>
                        <a:rPr lang="pt-PT" dirty="0" err="1"/>
                        <a:t>strategies</a:t>
                      </a:r>
                      <a:endParaRPr lang="en-GB" dirty="0"/>
                    </a:p>
                  </a:txBody>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285603970"/>
                  </a:ext>
                </a:extLst>
              </a:tr>
              <a:tr h="1557797">
                <a:tc>
                  <a:txBody>
                    <a:bodyPr/>
                    <a:lstStyle/>
                    <a:p>
                      <a:r>
                        <a:rPr lang="en-US" b="1" dirty="0"/>
                        <a:t>Assuring an equal participation in hybrid meetings</a:t>
                      </a:r>
                      <a:r>
                        <a:rPr lang="en-US" b="0" dirty="0"/>
                        <a:t> so that remote and in-office employees have equal opportunities to share ideas and contribute</a:t>
                      </a:r>
                      <a:endParaRPr lang="en-GB" dirty="0"/>
                    </a:p>
                  </a:txBody>
                  <a:tcPr/>
                </a:tc>
                <a:tc>
                  <a:txBody>
                    <a:bodyPr/>
                    <a:lstStyle/>
                    <a:p>
                      <a:r>
                        <a:rPr lang="en-US" b="1" dirty="0"/>
                        <a:t>Fostering collaboration through the use of technology  </a:t>
                      </a:r>
                      <a:r>
                        <a:rPr lang="en-US" b="0" dirty="0"/>
                        <a:t>that enable all team members to contribute meaningfully, such as shared document platforms or real-time polls</a:t>
                      </a:r>
                      <a:endParaRPr lang="en-GB" b="0" dirty="0"/>
                    </a:p>
                  </a:txBody>
                  <a:tcPr/>
                </a:tc>
                <a:tc>
                  <a:txBody>
                    <a:bodyPr/>
                    <a:lstStyle/>
                    <a:p>
                      <a:r>
                        <a:rPr lang="en-US" b="1" dirty="0"/>
                        <a:t>Celebrate achievements equally </a:t>
                      </a:r>
                      <a:r>
                        <a:rPr lang="en-US" b="1" dirty="0" err="1"/>
                        <a:t>recognising</a:t>
                      </a:r>
                      <a:r>
                        <a:rPr lang="en-US" b="1" dirty="0"/>
                        <a:t> </a:t>
                      </a:r>
                      <a:r>
                        <a:rPr lang="en-US" b="0" dirty="0"/>
                        <a:t>contributions from all employees publicly, whether they work remotely or on-site</a:t>
                      </a:r>
                      <a:endParaRPr lang="en-GB" b="0" dirty="0"/>
                    </a:p>
                  </a:txBody>
                  <a:tcPr/>
                </a:tc>
                <a:extLst>
                  <a:ext uri="{0D108BD9-81ED-4DB2-BD59-A6C34878D82A}">
                    <a16:rowId xmlns:a16="http://schemas.microsoft.com/office/drawing/2014/main" val="4181877217"/>
                  </a:ext>
                </a:extLst>
              </a:tr>
              <a:tr h="1270834">
                <a:tc>
                  <a:txBody>
                    <a:bodyPr/>
                    <a:lstStyle/>
                    <a:p>
                      <a:r>
                        <a:rPr lang="en-US" b="1" i="1" dirty="0"/>
                        <a:t>Example: </a:t>
                      </a:r>
                      <a:r>
                        <a:rPr lang="en-US" b="0" i="1" dirty="0"/>
                        <a:t>a  manager rotates meeting facilitators between remote and on-site team members to maintain balance</a:t>
                      </a:r>
                      <a:endParaRPr lang="en-GB" b="0" i="1" dirty="0"/>
                    </a:p>
                  </a:txBody>
                  <a:tcPr/>
                </a:tc>
                <a:tc>
                  <a:txBody>
                    <a:bodyPr/>
                    <a:lstStyle/>
                    <a:p>
                      <a:r>
                        <a:rPr lang="en-US" b="1" i="1" dirty="0"/>
                        <a:t>Example: </a:t>
                      </a:r>
                      <a:r>
                        <a:rPr lang="en-US" b="0" i="1" dirty="0"/>
                        <a:t>a </a:t>
                      </a:r>
                      <a:r>
                        <a:rPr lang="en-US" i="1" dirty="0"/>
                        <a:t>product development team uses Miro, a virtual whiteboard, to brainstorm ideas, ensuring all members have a voice regardless of location.</a:t>
                      </a:r>
                      <a:endParaRPr lang="en-GB" i="1" dirty="0"/>
                    </a:p>
                  </a:txBody>
                  <a:tcPr/>
                </a:tc>
                <a:tc>
                  <a:txBody>
                    <a:bodyPr/>
                    <a:lstStyle/>
                    <a:p>
                      <a:r>
                        <a:rPr lang="en-US" b="1" i="1" dirty="0"/>
                        <a:t>Example</a:t>
                      </a:r>
                      <a:r>
                        <a:rPr lang="en-US" b="1" dirty="0"/>
                        <a:t>: </a:t>
                      </a:r>
                      <a:r>
                        <a:rPr lang="en-US" b="0" dirty="0"/>
                        <a:t>during monthly team meetings, a remote employee’s initiative is highlighted with the same emphasis as an in-office employee’s project success.</a:t>
                      </a:r>
                      <a:endParaRPr lang="en-GB" i="1" dirty="0"/>
                    </a:p>
                  </a:txBody>
                  <a:tcPr/>
                </a:tc>
                <a:extLst>
                  <a:ext uri="{0D108BD9-81ED-4DB2-BD59-A6C34878D82A}">
                    <a16:rowId xmlns:a16="http://schemas.microsoft.com/office/drawing/2014/main" val="3727934907"/>
                  </a:ext>
                </a:extLst>
              </a:tr>
            </a:tbl>
          </a:graphicData>
        </a:graphic>
      </p:graphicFrame>
      <p:pic>
        <p:nvPicPr>
          <p:cNvPr id="5" name="Gráfico 4" descr="Reciclar com preenchimento sólido">
            <a:extLst>
              <a:ext uri="{FF2B5EF4-FFF2-40B4-BE49-F238E27FC236}">
                <a16:creationId xmlns:a16="http://schemas.microsoft.com/office/drawing/2014/main" id="{21439434-F093-2EFD-E78A-F32F55D10C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758" y="3828982"/>
            <a:ext cx="914400" cy="914400"/>
          </a:xfrm>
          <a:prstGeom prst="rect">
            <a:avLst/>
          </a:prstGeom>
        </p:spPr>
      </p:pic>
      <p:graphicFrame>
        <p:nvGraphicFramePr>
          <p:cNvPr id="6" name="Tabela 5">
            <a:extLst>
              <a:ext uri="{FF2B5EF4-FFF2-40B4-BE49-F238E27FC236}">
                <a16:creationId xmlns:a16="http://schemas.microsoft.com/office/drawing/2014/main" id="{6FDEBB8C-2118-8837-D1E9-967BD6718805}"/>
              </a:ext>
            </a:extLst>
          </p:cNvPr>
          <p:cNvGraphicFramePr>
            <a:graphicFrameLocks noGrp="1"/>
          </p:cNvGraphicFramePr>
          <p:nvPr/>
        </p:nvGraphicFramePr>
        <p:xfrm>
          <a:off x="673339" y="2565899"/>
          <a:ext cx="1554038" cy="3327400"/>
        </p:xfrm>
        <a:graphic>
          <a:graphicData uri="http://schemas.openxmlformats.org/drawingml/2006/table">
            <a:tbl>
              <a:tblPr firstRow="1" bandRow="1">
                <a:tableStyleId>{E8B1032C-EA38-4F05-BA0D-38AFFFC7BED3}</a:tableStyleId>
              </a:tblPr>
              <a:tblGrid>
                <a:gridCol w="1554038">
                  <a:extLst>
                    <a:ext uri="{9D8B030D-6E8A-4147-A177-3AD203B41FA5}">
                      <a16:colId xmlns:a16="http://schemas.microsoft.com/office/drawing/2014/main" val="3641545605"/>
                    </a:ext>
                  </a:extLst>
                </a:gridCol>
              </a:tblGrid>
              <a:tr h="424312">
                <a:tc>
                  <a:txBody>
                    <a:bodyPr/>
                    <a:lstStyle/>
                    <a:p>
                      <a:pPr algn="ctr"/>
                      <a:r>
                        <a:rPr lang="en-GB" b="1" dirty="0"/>
                        <a:t>RECAP</a:t>
                      </a:r>
                    </a:p>
                  </a:txBody>
                  <a:tcPr anchor="ctr"/>
                </a:tc>
                <a:extLst>
                  <a:ext uri="{0D108BD9-81ED-4DB2-BD59-A6C34878D82A}">
                    <a16:rowId xmlns:a16="http://schemas.microsoft.com/office/drawing/2014/main" val="1152309125"/>
                  </a:ext>
                </a:extLst>
              </a:tr>
              <a:tr h="2903088">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3336091860"/>
                  </a:ext>
                </a:extLst>
              </a:tr>
            </a:tbl>
          </a:graphicData>
        </a:graphic>
      </p:graphicFrame>
    </p:spTree>
    <p:extLst>
      <p:ext uri="{BB962C8B-B14F-4D97-AF65-F5344CB8AC3E}">
        <p14:creationId xmlns:p14="http://schemas.microsoft.com/office/powerpoint/2010/main" val="3474100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73185188-BB41-C83F-4629-10EB0B96A0D4}"/>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EA6EE3EE-5EA2-FAF6-2D3F-FDEE394E5F79}"/>
              </a:ext>
            </a:extLst>
          </p:cNvPr>
          <p:cNvSpPr txBox="1"/>
          <p:nvPr/>
        </p:nvSpPr>
        <p:spPr>
          <a:xfrm>
            <a:off x="2297471" y="394550"/>
            <a:ext cx="9776541"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4: </a:t>
            </a:r>
            <a:r>
              <a:rPr lang="en-US" sz="2600" dirty="0">
                <a:solidFill>
                  <a:schemeClr val="accent5"/>
                </a:solidFill>
              </a:rPr>
              <a:t>Wellbeing strategies for hybrid work settings</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4.1. Hybrid team inclusion and digital wellbeing in practice</a:t>
            </a:r>
            <a:br>
              <a:rPr lang="en-GB" sz="2600" dirty="0">
                <a:solidFill>
                  <a:schemeClr val="accent5"/>
                </a:solidFill>
                <a:latin typeface="Arial"/>
                <a:ea typeface="Arial"/>
                <a:cs typeface="Arial"/>
                <a:sym typeface="Arial"/>
              </a:rPr>
            </a:br>
            <a:endParaRPr sz="2600" dirty="0">
              <a:solidFill>
                <a:schemeClr val="accent5"/>
              </a:solidFill>
            </a:endParaRPr>
          </a:p>
        </p:txBody>
      </p:sp>
      <p:pic>
        <p:nvPicPr>
          <p:cNvPr id="7" name="Gráfico 6" descr="Ajuda com preenchimento sólido">
            <a:extLst>
              <a:ext uri="{FF2B5EF4-FFF2-40B4-BE49-F238E27FC236}">
                <a16:creationId xmlns:a16="http://schemas.microsoft.com/office/drawing/2014/main" id="{AC05E443-A0E0-1479-7DCF-7A29C9D92A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284" y="2695458"/>
            <a:ext cx="914400" cy="914400"/>
          </a:xfrm>
          <a:prstGeom prst="rect">
            <a:avLst/>
          </a:prstGeom>
        </p:spPr>
      </p:pic>
      <p:graphicFrame>
        <p:nvGraphicFramePr>
          <p:cNvPr id="2" name="Tabela 1">
            <a:extLst>
              <a:ext uri="{FF2B5EF4-FFF2-40B4-BE49-F238E27FC236}">
                <a16:creationId xmlns:a16="http://schemas.microsoft.com/office/drawing/2014/main" id="{D13FE457-1B32-5D30-9012-BC796575154E}"/>
              </a:ext>
            </a:extLst>
          </p:cNvPr>
          <p:cNvGraphicFramePr>
            <a:graphicFrameLocks noGrp="1"/>
          </p:cNvGraphicFramePr>
          <p:nvPr>
            <p:extLst>
              <p:ext uri="{D42A27DB-BD31-4B8C-83A1-F6EECF244321}">
                <p14:modId xmlns:p14="http://schemas.microsoft.com/office/powerpoint/2010/main" val="2858369751"/>
              </p:ext>
            </p:extLst>
          </p:nvPr>
        </p:nvGraphicFramePr>
        <p:xfrm>
          <a:off x="2395254" y="1327355"/>
          <a:ext cx="8577546" cy="1112520"/>
        </p:xfrm>
        <a:graphic>
          <a:graphicData uri="http://schemas.openxmlformats.org/drawingml/2006/table">
            <a:tbl>
              <a:tblPr firstRow="1" bandRow="1">
                <a:tableStyleId>{BDBED569-4797-4DF1-A0F4-6AAB3CD982D8}</a:tableStyleId>
              </a:tblPr>
              <a:tblGrid>
                <a:gridCol w="8577546">
                  <a:extLst>
                    <a:ext uri="{9D8B030D-6E8A-4147-A177-3AD203B41FA5}">
                      <a16:colId xmlns:a16="http://schemas.microsoft.com/office/drawing/2014/main" val="1474167706"/>
                    </a:ext>
                  </a:extLst>
                </a:gridCol>
              </a:tblGrid>
              <a:tr h="370840">
                <a:tc>
                  <a:txBody>
                    <a:bodyPr/>
                    <a:lstStyle/>
                    <a:p>
                      <a:pPr algn="ctr"/>
                      <a:r>
                        <a:rPr lang="en-US" dirty="0"/>
                        <a:t> Interconnection between wellbeing and inclusion</a:t>
                      </a:r>
                      <a:endParaRPr lang="en-GB" dirty="0"/>
                    </a:p>
                  </a:txBody>
                  <a:tcPr/>
                </a:tc>
                <a:extLst>
                  <a:ext uri="{0D108BD9-81ED-4DB2-BD59-A6C34878D82A}">
                    <a16:rowId xmlns:a16="http://schemas.microsoft.com/office/drawing/2014/main" val="2466129411"/>
                  </a:ext>
                </a:extLst>
              </a:tr>
              <a:tr h="370840">
                <a:tc>
                  <a:txBody>
                    <a:bodyPr/>
                    <a:lstStyle/>
                    <a:p>
                      <a:pPr algn="ctr"/>
                      <a:r>
                        <a:rPr lang="en-GB" b="1" dirty="0"/>
                        <a:t>How to achieve it?</a:t>
                      </a:r>
                    </a:p>
                  </a:txBody>
                  <a:tcPr/>
                </a:tc>
                <a:extLst>
                  <a:ext uri="{0D108BD9-81ED-4DB2-BD59-A6C34878D82A}">
                    <a16:rowId xmlns:a16="http://schemas.microsoft.com/office/drawing/2014/main" val="2497432524"/>
                  </a:ext>
                </a:extLst>
              </a:tr>
              <a:tr h="370840">
                <a:tc>
                  <a:txBody>
                    <a:bodyPr/>
                    <a:lstStyle/>
                    <a:p>
                      <a:pPr algn="ctr"/>
                      <a:r>
                        <a:rPr lang="en-US" dirty="0"/>
                        <a:t>Combining digital wellbeing practices with inclusive team strategies</a:t>
                      </a:r>
                      <a:endParaRPr lang="en-GB" dirty="0"/>
                    </a:p>
                  </a:txBody>
                  <a:tcPr/>
                </a:tc>
                <a:extLst>
                  <a:ext uri="{0D108BD9-81ED-4DB2-BD59-A6C34878D82A}">
                    <a16:rowId xmlns:a16="http://schemas.microsoft.com/office/drawing/2014/main" val="2491138411"/>
                  </a:ext>
                </a:extLst>
              </a:tr>
            </a:tbl>
          </a:graphicData>
        </a:graphic>
      </p:graphicFrame>
      <p:graphicFrame>
        <p:nvGraphicFramePr>
          <p:cNvPr id="3" name="Tabela 2">
            <a:extLst>
              <a:ext uri="{FF2B5EF4-FFF2-40B4-BE49-F238E27FC236}">
                <a16:creationId xmlns:a16="http://schemas.microsoft.com/office/drawing/2014/main" id="{8A29AFCE-178E-2D4E-4A97-EAB26D29B4F9}"/>
              </a:ext>
            </a:extLst>
          </p:cNvPr>
          <p:cNvGraphicFramePr>
            <a:graphicFrameLocks noGrp="1"/>
          </p:cNvGraphicFramePr>
          <p:nvPr>
            <p:extLst>
              <p:ext uri="{D42A27DB-BD31-4B8C-83A1-F6EECF244321}">
                <p14:modId xmlns:p14="http://schemas.microsoft.com/office/powerpoint/2010/main" val="1753010922"/>
              </p:ext>
            </p:extLst>
          </p:nvPr>
        </p:nvGraphicFramePr>
        <p:xfrm>
          <a:off x="2385153" y="2565899"/>
          <a:ext cx="8577546" cy="3327399"/>
        </p:xfrm>
        <a:graphic>
          <a:graphicData uri="http://schemas.openxmlformats.org/drawingml/2006/table">
            <a:tbl>
              <a:tblPr firstRow="1" bandRow="1">
                <a:tableStyleId>{BDBED569-4797-4DF1-A0F4-6AAB3CD982D8}</a:tableStyleId>
              </a:tblPr>
              <a:tblGrid>
                <a:gridCol w="2859182">
                  <a:extLst>
                    <a:ext uri="{9D8B030D-6E8A-4147-A177-3AD203B41FA5}">
                      <a16:colId xmlns:a16="http://schemas.microsoft.com/office/drawing/2014/main" val="222378985"/>
                    </a:ext>
                  </a:extLst>
                </a:gridCol>
                <a:gridCol w="2859182">
                  <a:extLst>
                    <a:ext uri="{9D8B030D-6E8A-4147-A177-3AD203B41FA5}">
                      <a16:colId xmlns:a16="http://schemas.microsoft.com/office/drawing/2014/main" val="4169530032"/>
                    </a:ext>
                  </a:extLst>
                </a:gridCol>
                <a:gridCol w="2859182">
                  <a:extLst>
                    <a:ext uri="{9D8B030D-6E8A-4147-A177-3AD203B41FA5}">
                      <a16:colId xmlns:a16="http://schemas.microsoft.com/office/drawing/2014/main" val="4277914824"/>
                    </a:ext>
                  </a:extLst>
                </a:gridCol>
              </a:tblGrid>
              <a:tr h="498768">
                <a:tc gridSpan="3">
                  <a:txBody>
                    <a:bodyPr/>
                    <a:lstStyle/>
                    <a:p>
                      <a:pPr algn="ctr"/>
                      <a:r>
                        <a:rPr lang="en-GB" b="1" dirty="0"/>
                        <a:t>Implementing digital wellbeing practices</a:t>
                      </a:r>
                    </a:p>
                  </a:txBody>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285603970"/>
                  </a:ext>
                </a:extLst>
              </a:tr>
              <a:tr h="1557797">
                <a:tc>
                  <a:txBody>
                    <a:bodyPr/>
                    <a:lstStyle/>
                    <a:p>
                      <a:r>
                        <a:rPr lang="en-US" b="1" dirty="0"/>
                        <a:t>Set boundaries on technology use </a:t>
                      </a:r>
                      <a:r>
                        <a:rPr lang="en-US" b="0" dirty="0"/>
                        <a:t>by encouraging employees to log off outside working hours and avoid after-hours emails to protect their work-life balance</a:t>
                      </a:r>
                      <a:endParaRPr lang="en-GB" b="0" dirty="0"/>
                    </a:p>
                  </a:txBody>
                  <a:tcPr/>
                </a:tc>
                <a:tc>
                  <a:txBody>
                    <a:bodyPr/>
                    <a:lstStyle/>
                    <a:p>
                      <a:r>
                        <a:rPr lang="en-US" b="1" dirty="0"/>
                        <a:t>Encourage breaks and digital detoxes </a:t>
                      </a:r>
                      <a:r>
                        <a:rPr lang="en-US" b="0" dirty="0"/>
                        <a:t>reinforcing to employees the need of stepping away from screens during work hours and providing opportunities for non-digital engagement</a:t>
                      </a:r>
                      <a:endParaRPr lang="en-GB" b="0" dirty="0"/>
                    </a:p>
                  </a:txBody>
                  <a:tcPr/>
                </a:tc>
                <a:tc>
                  <a:txBody>
                    <a:bodyPr/>
                    <a:lstStyle/>
                    <a:p>
                      <a:r>
                        <a:rPr lang="en-US" b="1" dirty="0"/>
                        <a:t>Offer tools for wellbeing</a:t>
                      </a:r>
                      <a:r>
                        <a:rPr lang="en-US" b="0" dirty="0"/>
                        <a:t> and resources such as meditation apps, ergonomics training, and virtual fitness sessions</a:t>
                      </a:r>
                      <a:endParaRPr lang="en-GB" b="0" dirty="0"/>
                    </a:p>
                  </a:txBody>
                  <a:tcPr/>
                </a:tc>
                <a:extLst>
                  <a:ext uri="{0D108BD9-81ED-4DB2-BD59-A6C34878D82A}">
                    <a16:rowId xmlns:a16="http://schemas.microsoft.com/office/drawing/2014/main" val="4181877217"/>
                  </a:ext>
                </a:extLst>
              </a:tr>
              <a:tr h="1270834">
                <a:tc>
                  <a:txBody>
                    <a:bodyPr/>
                    <a:lstStyle/>
                    <a:p>
                      <a:r>
                        <a:rPr lang="en-US" b="1" i="1" dirty="0"/>
                        <a:t>Example</a:t>
                      </a:r>
                      <a:r>
                        <a:rPr lang="en-US" b="0" i="1" dirty="0"/>
                        <a:t>: a company introduces "quiet hours" from 6 PM to 9 AM, reducing digital fatigue and improving overall satisfaction</a:t>
                      </a:r>
                      <a:endParaRPr lang="en-GB" b="0" i="1" dirty="0"/>
                    </a:p>
                  </a:txBody>
                  <a:tcPr/>
                </a:tc>
                <a:tc>
                  <a:txBody>
                    <a:bodyPr/>
                    <a:lstStyle/>
                    <a:p>
                      <a:r>
                        <a:rPr lang="en-GB" b="1" i="1" dirty="0"/>
                        <a:t>Examples: </a:t>
                      </a:r>
                      <a:r>
                        <a:rPr lang="en-US" b="0" i="1" dirty="0"/>
                        <a:t>t</a:t>
                      </a:r>
                      <a:r>
                        <a:rPr lang="en-US" i="1" dirty="0"/>
                        <a:t>eams </a:t>
                      </a:r>
                      <a:r>
                        <a:rPr lang="en-US" i="1" dirty="0" err="1"/>
                        <a:t>organise</a:t>
                      </a:r>
                      <a:r>
                        <a:rPr lang="en-US" i="1" dirty="0"/>
                        <a:t> 10-minute "mindfulness pauses" during long virtual meetings to refresh and re-</a:t>
                      </a:r>
                      <a:r>
                        <a:rPr lang="en-US" i="1" dirty="0" err="1"/>
                        <a:t>energise</a:t>
                      </a:r>
                      <a:endParaRPr lang="en-GB" b="1" i="1" dirty="0"/>
                    </a:p>
                  </a:txBody>
                  <a:tcPr/>
                </a:tc>
                <a:tc>
                  <a:txBody>
                    <a:bodyPr/>
                    <a:lstStyle/>
                    <a:p>
                      <a:r>
                        <a:rPr lang="en-US" b="1" i="1" dirty="0"/>
                        <a:t>Example: </a:t>
                      </a:r>
                      <a:r>
                        <a:rPr lang="en-US" b="0" i="1" dirty="0"/>
                        <a:t>a company provides all employees with access to a subscription-based meditation app like Headspace</a:t>
                      </a:r>
                      <a:endParaRPr lang="en-GB" b="0" i="1" dirty="0"/>
                    </a:p>
                  </a:txBody>
                  <a:tcPr/>
                </a:tc>
                <a:extLst>
                  <a:ext uri="{0D108BD9-81ED-4DB2-BD59-A6C34878D82A}">
                    <a16:rowId xmlns:a16="http://schemas.microsoft.com/office/drawing/2014/main" val="3727934907"/>
                  </a:ext>
                </a:extLst>
              </a:tr>
            </a:tbl>
          </a:graphicData>
        </a:graphic>
      </p:graphicFrame>
      <p:pic>
        <p:nvPicPr>
          <p:cNvPr id="5" name="Gráfico 4" descr="Reciclar com preenchimento sólido">
            <a:extLst>
              <a:ext uri="{FF2B5EF4-FFF2-40B4-BE49-F238E27FC236}">
                <a16:creationId xmlns:a16="http://schemas.microsoft.com/office/drawing/2014/main" id="{B3C3FE40-64ED-7668-D5B5-A5EE567074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2758" y="3828982"/>
            <a:ext cx="914400" cy="914400"/>
          </a:xfrm>
          <a:prstGeom prst="rect">
            <a:avLst/>
          </a:prstGeom>
        </p:spPr>
      </p:pic>
      <p:graphicFrame>
        <p:nvGraphicFramePr>
          <p:cNvPr id="6" name="Tabela 5">
            <a:extLst>
              <a:ext uri="{FF2B5EF4-FFF2-40B4-BE49-F238E27FC236}">
                <a16:creationId xmlns:a16="http://schemas.microsoft.com/office/drawing/2014/main" id="{C405A6DF-160C-B38D-A57A-94C84F116F68}"/>
              </a:ext>
            </a:extLst>
          </p:cNvPr>
          <p:cNvGraphicFramePr>
            <a:graphicFrameLocks noGrp="1"/>
          </p:cNvGraphicFramePr>
          <p:nvPr/>
        </p:nvGraphicFramePr>
        <p:xfrm>
          <a:off x="673339" y="2565899"/>
          <a:ext cx="1554038" cy="3327400"/>
        </p:xfrm>
        <a:graphic>
          <a:graphicData uri="http://schemas.openxmlformats.org/drawingml/2006/table">
            <a:tbl>
              <a:tblPr firstRow="1" bandRow="1">
                <a:tableStyleId>{E8B1032C-EA38-4F05-BA0D-38AFFFC7BED3}</a:tableStyleId>
              </a:tblPr>
              <a:tblGrid>
                <a:gridCol w="1554038">
                  <a:extLst>
                    <a:ext uri="{9D8B030D-6E8A-4147-A177-3AD203B41FA5}">
                      <a16:colId xmlns:a16="http://schemas.microsoft.com/office/drawing/2014/main" val="3641545605"/>
                    </a:ext>
                  </a:extLst>
                </a:gridCol>
              </a:tblGrid>
              <a:tr h="424312">
                <a:tc>
                  <a:txBody>
                    <a:bodyPr/>
                    <a:lstStyle/>
                    <a:p>
                      <a:pPr algn="ctr"/>
                      <a:r>
                        <a:rPr lang="en-GB" b="1" dirty="0"/>
                        <a:t>RECAP</a:t>
                      </a:r>
                    </a:p>
                  </a:txBody>
                  <a:tcPr anchor="ctr"/>
                </a:tc>
                <a:extLst>
                  <a:ext uri="{0D108BD9-81ED-4DB2-BD59-A6C34878D82A}">
                    <a16:rowId xmlns:a16="http://schemas.microsoft.com/office/drawing/2014/main" val="1152309125"/>
                  </a:ext>
                </a:extLst>
              </a:tr>
              <a:tr h="2903088">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3336091860"/>
                  </a:ext>
                </a:extLst>
              </a:tr>
            </a:tbl>
          </a:graphicData>
        </a:graphic>
      </p:graphicFrame>
    </p:spTree>
    <p:extLst>
      <p:ext uri="{BB962C8B-B14F-4D97-AF65-F5344CB8AC3E}">
        <p14:creationId xmlns:p14="http://schemas.microsoft.com/office/powerpoint/2010/main" val="1058645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6">
          <a:extLst>
            <a:ext uri="{FF2B5EF4-FFF2-40B4-BE49-F238E27FC236}">
              <a16:creationId xmlns:a16="http://schemas.microsoft.com/office/drawing/2014/main" id="{1DC710C5-4923-82FC-8705-3F1C8E1B2DDD}"/>
            </a:ext>
          </a:extLst>
        </p:cNvPr>
        <p:cNvGrpSpPr/>
        <p:nvPr/>
      </p:nvGrpSpPr>
      <p:grpSpPr>
        <a:xfrm>
          <a:off x="0" y="0"/>
          <a:ext cx="0" cy="0"/>
          <a:chOff x="0" y="0"/>
          <a:chExt cx="0" cy="0"/>
        </a:xfrm>
      </p:grpSpPr>
      <p:sp>
        <p:nvSpPr>
          <p:cNvPr id="137" name="Google Shape;137;p8">
            <a:extLst>
              <a:ext uri="{FF2B5EF4-FFF2-40B4-BE49-F238E27FC236}">
                <a16:creationId xmlns:a16="http://schemas.microsoft.com/office/drawing/2014/main" id="{F8EDEBE9-9BEF-87E4-F7F6-70FDF1A86BF0}"/>
              </a:ext>
            </a:extLst>
          </p:cNvPr>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a:extLst>
              <a:ext uri="{FF2B5EF4-FFF2-40B4-BE49-F238E27FC236}">
                <a16:creationId xmlns:a16="http://schemas.microsoft.com/office/drawing/2014/main" id="{4CE673C8-1D15-5ACB-8F31-B877D9FA1E04}"/>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4.2. Creating a wellbeing action plan</a:t>
            </a:r>
            <a:endParaRPr sz="3600" dirty="0">
              <a:solidFill>
                <a:schemeClr val="accent5"/>
              </a:solidFill>
            </a:endParaRPr>
          </a:p>
        </p:txBody>
      </p:sp>
      <p:pic>
        <p:nvPicPr>
          <p:cNvPr id="139" name="Google Shape;139;p8" descr="Inteligência Artificial com preenchimento sólido">
            <a:extLst>
              <a:ext uri="{FF2B5EF4-FFF2-40B4-BE49-F238E27FC236}">
                <a16:creationId xmlns:a16="http://schemas.microsoft.com/office/drawing/2014/main" id="{16F427E2-9A04-7174-897B-CD138A7D04F9}"/>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a:extLst>
              <a:ext uri="{FF2B5EF4-FFF2-40B4-BE49-F238E27FC236}">
                <a16:creationId xmlns:a16="http://schemas.microsoft.com/office/drawing/2014/main" id="{9796FC84-DF45-8A91-19D3-E4A9C2DB2770}"/>
              </a:ext>
            </a:extLst>
          </p:cNvPr>
          <p:cNvSpPr txBox="1"/>
          <p:nvPr/>
        </p:nvSpPr>
        <p:spPr>
          <a:xfrm>
            <a:off x="6543675" y="2724085"/>
            <a:ext cx="5400675" cy="306733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dirty="0">
                <a:solidFill>
                  <a:srgbClr val="636A6F"/>
                </a:solidFill>
                <a:latin typeface="Arial"/>
                <a:ea typeface="Arial"/>
                <a:cs typeface="Arial"/>
                <a:sym typeface="Arial"/>
              </a:rPr>
              <a:t>After the completion of this activity you will be able to:</a:t>
            </a:r>
            <a:endParaRPr dirty="0"/>
          </a:p>
          <a:p>
            <a:pPr marL="285750" marR="0" lvl="0" indent="-285750" algn="l" rtl="0">
              <a:lnSpc>
                <a:spcPct val="107000"/>
              </a:lnSpc>
              <a:spcBef>
                <a:spcPts val="800"/>
              </a:spcBef>
              <a:spcAft>
                <a:spcPts val="0"/>
              </a:spcAft>
              <a:buClr>
                <a:schemeClr val="accent6"/>
              </a:buClr>
              <a:buSzPts val="1800"/>
              <a:buFont typeface="Arial"/>
              <a:buChar char="•"/>
            </a:pPr>
            <a:r>
              <a:rPr lang="en-US" sz="1800" i="1" dirty="0" err="1">
                <a:solidFill>
                  <a:srgbClr val="636A6F"/>
                </a:solidFill>
                <a:latin typeface="Arial"/>
                <a:ea typeface="Arial"/>
                <a:cs typeface="Arial"/>
                <a:sym typeface="Arial"/>
              </a:rPr>
              <a:t>Recognise</a:t>
            </a:r>
            <a:r>
              <a:rPr lang="en-US" sz="1800" i="1" dirty="0">
                <a:solidFill>
                  <a:srgbClr val="636A6F"/>
                </a:solidFill>
                <a:latin typeface="Arial"/>
                <a:ea typeface="Arial"/>
                <a:cs typeface="Arial"/>
                <a:sym typeface="Arial"/>
              </a:rPr>
              <a:t> the key components of digital wellbeing and their impact on employee productivity and satisfaction</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Identify the challenges and opportunities for social inclusion in hybrid working models</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Design strategies to promote digital wellbeing and social connectedness in hybrid workplaces</a:t>
            </a:r>
            <a:endParaRPr lang="en-US" dirty="0"/>
          </a:p>
        </p:txBody>
      </p:sp>
      <p:sp>
        <p:nvSpPr>
          <p:cNvPr id="141" name="Google Shape;141;p8">
            <a:extLst>
              <a:ext uri="{FF2B5EF4-FFF2-40B4-BE49-F238E27FC236}">
                <a16:creationId xmlns:a16="http://schemas.microsoft.com/office/drawing/2014/main" id="{A3822F9E-7979-B93B-4F51-0CC3EB9AA790}"/>
              </a:ext>
            </a:extLst>
          </p:cNvPr>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US" b="1" i="1" u="none" strike="noStrike" cap="none" dirty="0">
                <a:solidFill>
                  <a:srgbClr val="868E93"/>
                </a:solidFill>
                <a:latin typeface="Open Sans Light"/>
                <a:ea typeface="Open Sans Light"/>
                <a:cs typeface="Open Sans Light"/>
                <a:sym typeface="Open Sans Light"/>
              </a:rPr>
              <a:t>The aim of this activity is to lead participants’ into developing  personal wellbeing action plans, including a goal for hybrid work-life balance and a strategy to promote inclusivity</a:t>
            </a:r>
          </a:p>
        </p:txBody>
      </p:sp>
      <p:pic>
        <p:nvPicPr>
          <p:cNvPr id="142" name="Google Shape;142;p8">
            <a:extLst>
              <a:ext uri="{FF2B5EF4-FFF2-40B4-BE49-F238E27FC236}">
                <a16:creationId xmlns:a16="http://schemas.microsoft.com/office/drawing/2014/main" id="{9AFAFA4B-6019-80BE-97A1-5F5E68847A32}"/>
              </a:ext>
            </a:extLst>
          </p:cNvPr>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a:extLst>
              <a:ext uri="{FF2B5EF4-FFF2-40B4-BE49-F238E27FC236}">
                <a16:creationId xmlns:a16="http://schemas.microsoft.com/office/drawing/2014/main" id="{20624C04-0DAB-20C3-52F9-B7AE2B6437DC}"/>
              </a:ext>
            </a:extLst>
          </p:cNvPr>
          <p:cNvSpPr txBox="1"/>
          <p:nvPr/>
        </p:nvSpPr>
        <p:spPr>
          <a:xfrm>
            <a:off x="7676129" y="1815823"/>
            <a:ext cx="3949814"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i="0" u="none" strike="noStrike" cap="none" dirty="0">
                <a:solidFill>
                  <a:srgbClr val="9868BD"/>
                </a:solidFill>
                <a:latin typeface="Arial"/>
                <a:ea typeface="Arial"/>
                <a:cs typeface="Arial"/>
                <a:sym typeface="Arial"/>
              </a:rPr>
              <a:t>Learning outcomes</a:t>
            </a:r>
            <a:endParaRPr sz="2400" b="1"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1242252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EA87C873-7FC8-60A8-599D-1A663E5E6AE3}"/>
            </a:ext>
          </a:extLst>
        </p:cNvPr>
        <p:cNvGrpSpPr/>
        <p:nvPr/>
      </p:nvGrpSpPr>
      <p:grpSpPr>
        <a:xfrm>
          <a:off x="0" y="0"/>
          <a:ext cx="0" cy="0"/>
          <a:chOff x="0" y="0"/>
          <a:chExt cx="0" cy="0"/>
        </a:xfrm>
      </p:grpSpPr>
      <p:sp>
        <p:nvSpPr>
          <p:cNvPr id="150" name="Google Shape;150;p9">
            <a:extLst>
              <a:ext uri="{FF2B5EF4-FFF2-40B4-BE49-F238E27FC236}">
                <a16:creationId xmlns:a16="http://schemas.microsoft.com/office/drawing/2014/main" id="{515CEB10-933D-E213-9AA9-B245DC1B9BEC}"/>
              </a:ext>
            </a:extLst>
          </p:cNvPr>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en-GB" b="1" dirty="0">
                <a:solidFill>
                  <a:schemeClr val="accent6"/>
                </a:solidFill>
                <a:latin typeface="Arial"/>
                <a:ea typeface="Arial"/>
                <a:cs typeface="Arial"/>
                <a:sym typeface="Arial"/>
              </a:rPr>
              <a:t>STEP 1 - Reflect and write </a:t>
            </a:r>
            <a:endParaRPr lang="en-US" b="1" dirty="0">
              <a:solidFill>
                <a:schemeClr val="accent6"/>
              </a:solidFill>
              <a:latin typeface="Arial"/>
              <a:ea typeface="Arial"/>
              <a:cs typeface="Arial"/>
              <a:sym typeface="Arial"/>
            </a:endParaRPr>
          </a:p>
          <a:p>
            <a:pPr marL="285750" indent="-285750">
              <a:spcBef>
                <a:spcPts val="0"/>
              </a:spcBef>
              <a:buClr>
                <a:srgbClr val="9869BD"/>
              </a:buClr>
            </a:pPr>
            <a:r>
              <a:rPr lang="en-US" dirty="0">
                <a:solidFill>
                  <a:srgbClr val="868E93"/>
                </a:solidFill>
                <a:latin typeface="Arial"/>
                <a:cs typeface="Arial"/>
                <a:sym typeface="Arial"/>
              </a:rPr>
              <a:t>Reflect on personal experiences with digital fatigue or inclusivity challenges in hybrid settings</a:t>
            </a:r>
          </a:p>
          <a:p>
            <a:pPr marL="285750" indent="-285750">
              <a:spcBef>
                <a:spcPts val="0"/>
              </a:spcBef>
              <a:buClr>
                <a:srgbClr val="9869BD"/>
              </a:buClr>
            </a:pPr>
            <a:r>
              <a:rPr lang="en-US" dirty="0">
                <a:solidFill>
                  <a:srgbClr val="868E93"/>
                </a:solidFill>
                <a:latin typeface="Arial"/>
                <a:cs typeface="Arial"/>
                <a:sym typeface="Arial"/>
              </a:rPr>
              <a:t>Draft SMART goals and action steps using the provided template</a:t>
            </a:r>
          </a:p>
          <a:p>
            <a:pPr marL="0" indent="0">
              <a:spcBef>
                <a:spcPts val="0"/>
              </a:spcBef>
              <a:buClr>
                <a:srgbClr val="9869BD"/>
              </a:buClr>
              <a:buNone/>
            </a:pPr>
            <a:endParaRPr lang="en-GB" b="1" dirty="0">
              <a:solidFill>
                <a:schemeClr val="accent6"/>
              </a:solidFill>
              <a:latin typeface="Arial"/>
              <a:cs typeface="Arial"/>
              <a:sym typeface="Arial"/>
            </a:endParaRPr>
          </a:p>
          <a:p>
            <a:pPr marL="0" indent="0">
              <a:spcBef>
                <a:spcPts val="0"/>
              </a:spcBef>
              <a:buClr>
                <a:srgbClr val="9869BD"/>
              </a:buClr>
              <a:buNone/>
            </a:pPr>
            <a:r>
              <a:rPr lang="en-GB" b="1" dirty="0">
                <a:solidFill>
                  <a:schemeClr val="accent6"/>
                </a:solidFill>
                <a:latin typeface="Arial"/>
                <a:cs typeface="Arial"/>
                <a:sym typeface="Arial"/>
              </a:rPr>
              <a:t>STEP 2 </a:t>
            </a:r>
            <a:r>
              <a:rPr lang="en-GB" b="1" dirty="0">
                <a:solidFill>
                  <a:schemeClr val="accent6"/>
                </a:solidFill>
                <a:latin typeface="Arial"/>
                <a:ea typeface="Arial"/>
                <a:cs typeface="Arial"/>
                <a:sym typeface="Arial"/>
              </a:rPr>
              <a:t>- </a:t>
            </a:r>
            <a:r>
              <a:rPr lang="en-GB" b="1" dirty="0">
                <a:solidFill>
                  <a:schemeClr val="accent6"/>
                </a:solidFill>
                <a:latin typeface="Arial"/>
                <a:cs typeface="Arial"/>
                <a:sym typeface="Arial"/>
              </a:rPr>
              <a:t>Collaborate in groups</a:t>
            </a:r>
          </a:p>
          <a:p>
            <a:pPr marL="285750" indent="-285750">
              <a:spcBef>
                <a:spcPts val="0"/>
              </a:spcBef>
              <a:buClr>
                <a:srgbClr val="9869BD"/>
              </a:buClr>
            </a:pPr>
            <a:r>
              <a:rPr lang="en-US" dirty="0">
                <a:solidFill>
                  <a:srgbClr val="868E93"/>
                </a:solidFill>
                <a:latin typeface="Arial"/>
                <a:cs typeface="Arial"/>
                <a:sym typeface="Arial"/>
              </a:rPr>
              <a:t>Share drafted plans within breakout groups</a:t>
            </a:r>
          </a:p>
          <a:p>
            <a:pPr marL="285750" indent="-285750">
              <a:spcBef>
                <a:spcPts val="0"/>
              </a:spcBef>
              <a:buClr>
                <a:srgbClr val="9869BD"/>
              </a:buClr>
            </a:pPr>
            <a:r>
              <a:rPr lang="en-US" dirty="0">
                <a:solidFill>
                  <a:srgbClr val="868E93"/>
                </a:solidFill>
                <a:latin typeface="Arial"/>
                <a:cs typeface="Arial"/>
                <a:sym typeface="Arial"/>
              </a:rPr>
              <a:t>Exchange ideas to refine action plans and gather strategies for overcoming barriers</a:t>
            </a:r>
          </a:p>
          <a:p>
            <a:pPr marL="0" indent="0">
              <a:spcBef>
                <a:spcPts val="0"/>
              </a:spcBef>
              <a:buClr>
                <a:srgbClr val="9869BD"/>
              </a:buClr>
              <a:buNone/>
            </a:pPr>
            <a:endParaRPr lang="en-GB" b="1" dirty="0">
              <a:solidFill>
                <a:schemeClr val="accent6"/>
              </a:solidFill>
              <a:latin typeface="Arial"/>
              <a:cs typeface="Arial"/>
              <a:sym typeface="Arial"/>
            </a:endParaRPr>
          </a:p>
          <a:p>
            <a:pPr marL="0" indent="0">
              <a:spcBef>
                <a:spcPts val="0"/>
              </a:spcBef>
              <a:buClr>
                <a:srgbClr val="9869BD"/>
              </a:buClr>
              <a:buNone/>
            </a:pPr>
            <a:r>
              <a:rPr lang="en-GB" b="1" dirty="0">
                <a:solidFill>
                  <a:schemeClr val="accent6"/>
                </a:solidFill>
                <a:latin typeface="Arial"/>
                <a:cs typeface="Arial"/>
                <a:sym typeface="Arial"/>
              </a:rPr>
              <a:t>STEP 3 </a:t>
            </a:r>
            <a:r>
              <a:rPr lang="en-GB" b="1" dirty="0">
                <a:solidFill>
                  <a:schemeClr val="accent6"/>
                </a:solidFill>
                <a:latin typeface="Arial"/>
                <a:ea typeface="Arial"/>
                <a:cs typeface="Arial"/>
                <a:sym typeface="Arial"/>
              </a:rPr>
              <a:t>-</a:t>
            </a:r>
            <a:r>
              <a:rPr lang="en-GB" b="1" dirty="0">
                <a:solidFill>
                  <a:schemeClr val="accent6"/>
                </a:solidFill>
                <a:latin typeface="Arial"/>
                <a:cs typeface="Arial"/>
                <a:sym typeface="Arial"/>
              </a:rPr>
              <a:t> Participate in debrief</a:t>
            </a:r>
          </a:p>
          <a:p>
            <a:pPr marL="285750" indent="-285750">
              <a:spcBef>
                <a:spcPts val="0"/>
              </a:spcBef>
              <a:buClr>
                <a:srgbClr val="9869BD"/>
              </a:buClr>
            </a:pPr>
            <a:r>
              <a:rPr lang="en-US" dirty="0">
                <a:solidFill>
                  <a:srgbClr val="868E93"/>
                </a:solidFill>
                <a:latin typeface="Arial"/>
                <a:cs typeface="Arial"/>
                <a:sym typeface="Arial"/>
              </a:rPr>
              <a:t>Share key insights from group discussions with the larger group</a:t>
            </a:r>
          </a:p>
        </p:txBody>
      </p:sp>
      <p:pic>
        <p:nvPicPr>
          <p:cNvPr id="151" name="Google Shape;151;p9" descr="Ampulheta 90% com preenchimento sólido">
            <a:extLst>
              <a:ext uri="{FF2B5EF4-FFF2-40B4-BE49-F238E27FC236}">
                <a16:creationId xmlns:a16="http://schemas.microsoft.com/office/drawing/2014/main" id="{5A0F4B48-0111-2601-3552-B409A822DFA2}"/>
              </a:ext>
            </a:extLst>
          </p:cNvPr>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a:extLst>
              <a:ext uri="{FF2B5EF4-FFF2-40B4-BE49-F238E27FC236}">
                <a16:creationId xmlns:a16="http://schemas.microsoft.com/office/drawing/2014/main" id="{0F511CE2-F70B-E59A-BAB6-84FC014A2804}"/>
              </a:ext>
            </a:extLst>
          </p:cNvPr>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00h:20m</a:t>
            </a:r>
            <a:endParaRPr sz="1600" b="1" dirty="0">
              <a:solidFill>
                <a:schemeClr val="accent6"/>
              </a:solidFill>
              <a:latin typeface="Arial"/>
              <a:ea typeface="Arial"/>
              <a:cs typeface="Arial"/>
              <a:sym typeface="Arial"/>
            </a:endParaRPr>
          </a:p>
        </p:txBody>
      </p:sp>
      <p:sp>
        <p:nvSpPr>
          <p:cNvPr id="2" name="Google Shape;138;p8">
            <a:extLst>
              <a:ext uri="{FF2B5EF4-FFF2-40B4-BE49-F238E27FC236}">
                <a16:creationId xmlns:a16="http://schemas.microsoft.com/office/drawing/2014/main" id="{866DBFE9-7AC7-4619-6B4E-551E0CA68DB1}"/>
              </a:ext>
            </a:extLst>
          </p:cNvPr>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US" sz="2400" b="1" dirty="0">
                <a:solidFill>
                  <a:schemeClr val="accent6"/>
                </a:solidFill>
              </a:rPr>
              <a:t>Activity 4.2. Creating a wellbeing action plan</a:t>
            </a:r>
            <a:endParaRPr sz="3600" dirty="0">
              <a:solidFill>
                <a:schemeClr val="accent5"/>
              </a:solidFill>
            </a:endParaRPr>
          </a:p>
        </p:txBody>
      </p:sp>
    </p:spTree>
    <p:extLst>
      <p:ext uri="{BB962C8B-B14F-4D97-AF65-F5344CB8AC3E}">
        <p14:creationId xmlns:p14="http://schemas.microsoft.com/office/powerpoint/2010/main" val="25745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dirty="0"/>
          </a:p>
          <a:p>
            <a:pPr marL="228600" lvl="0" indent="-114300" algn="l" rtl="0">
              <a:lnSpc>
                <a:spcPct val="90000"/>
              </a:lnSpc>
              <a:spcBef>
                <a:spcPts val="1000"/>
              </a:spcBef>
              <a:spcAft>
                <a:spcPts val="0"/>
              </a:spcAft>
              <a:buClr>
                <a:schemeClr val="dk2"/>
              </a:buClr>
              <a:buSzPts val="1800"/>
              <a:buNone/>
            </a:pPr>
            <a:endParaRPr dirty="0"/>
          </a:p>
          <a:p>
            <a:pPr marL="0" lvl="0" indent="0" algn="l" rtl="0">
              <a:lnSpc>
                <a:spcPct val="90000"/>
              </a:lnSpc>
              <a:spcBef>
                <a:spcPts val="1000"/>
              </a:spcBef>
              <a:spcAft>
                <a:spcPts val="0"/>
              </a:spcAft>
              <a:buClr>
                <a:schemeClr val="dk2"/>
              </a:buClr>
              <a:buSzPts val="1800"/>
              <a:buNone/>
            </a:pPr>
            <a:r>
              <a:rPr lang="en-GB" dirty="0"/>
              <a:t> </a:t>
            </a:r>
            <a:endParaRPr dirty="0"/>
          </a:p>
        </p:txBody>
      </p:sp>
      <p:sp>
        <p:nvSpPr>
          <p:cNvPr id="138" name="Google Shape;138;p8"/>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GB" sz="2400" b="1" dirty="0">
                <a:solidFill>
                  <a:schemeClr val="accent6"/>
                </a:solidFill>
              </a:rPr>
              <a:t>Activity 1.1: Setting personal goals for the training</a:t>
            </a:r>
            <a:endParaRPr sz="3600" dirty="0">
              <a:solidFill>
                <a:schemeClr val="accent5"/>
              </a:solidFill>
            </a:endParaRPr>
          </a:p>
        </p:txBody>
      </p:sp>
      <p:pic>
        <p:nvPicPr>
          <p:cNvPr id="139" name="Google Shape;139;p8"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p:cNvSpPr txBox="1"/>
          <p:nvPr/>
        </p:nvSpPr>
        <p:spPr>
          <a:xfrm>
            <a:off x="6543675" y="2724085"/>
            <a:ext cx="5400675" cy="306733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dirty="0">
                <a:solidFill>
                  <a:srgbClr val="636A6F"/>
                </a:solidFill>
                <a:latin typeface="Arial"/>
                <a:ea typeface="Arial"/>
                <a:cs typeface="Arial"/>
                <a:sym typeface="Arial"/>
              </a:rPr>
              <a:t>After the completion of this activity you will be able to:</a:t>
            </a:r>
            <a:endParaRPr dirty="0"/>
          </a:p>
          <a:p>
            <a:pPr marL="285750" marR="0" lvl="0" indent="-285750" algn="l" rtl="0">
              <a:lnSpc>
                <a:spcPct val="107000"/>
              </a:lnSpc>
              <a:spcBef>
                <a:spcPts val="800"/>
              </a:spcBef>
              <a:spcAft>
                <a:spcPts val="0"/>
              </a:spcAft>
              <a:buClr>
                <a:schemeClr val="accent6"/>
              </a:buClr>
              <a:buSzPts val="1800"/>
              <a:buFont typeface="Arial"/>
              <a:buChar char="•"/>
            </a:pPr>
            <a:r>
              <a:rPr lang="en-US" sz="1800" i="1" dirty="0" err="1">
                <a:solidFill>
                  <a:srgbClr val="636A6F"/>
                </a:solidFill>
                <a:latin typeface="Arial"/>
                <a:ea typeface="Arial"/>
                <a:cs typeface="Arial"/>
                <a:sym typeface="Arial"/>
              </a:rPr>
              <a:t>Recognise</a:t>
            </a:r>
            <a:r>
              <a:rPr lang="en-US" sz="1800" i="1" dirty="0">
                <a:solidFill>
                  <a:srgbClr val="636A6F"/>
                </a:solidFill>
                <a:latin typeface="Arial"/>
                <a:ea typeface="Arial"/>
                <a:cs typeface="Arial"/>
                <a:sym typeface="Arial"/>
              </a:rPr>
              <a:t> the key components of digital wellbeing and their impact on employee productivity and satisfaction</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err="1">
                <a:solidFill>
                  <a:srgbClr val="636A6F"/>
                </a:solidFill>
                <a:latin typeface="Arial"/>
                <a:ea typeface="Arial"/>
                <a:cs typeface="Arial"/>
                <a:sym typeface="Arial"/>
              </a:rPr>
              <a:t>Analyse</a:t>
            </a:r>
            <a:r>
              <a:rPr lang="en-US" sz="1800" i="1" dirty="0">
                <a:solidFill>
                  <a:srgbClr val="636A6F"/>
                </a:solidFill>
                <a:latin typeface="Arial"/>
                <a:ea typeface="Arial"/>
                <a:cs typeface="Arial"/>
                <a:sym typeface="Arial"/>
              </a:rPr>
              <a:t> the digital and social needs of employees in hybrid work settings</a:t>
            </a:r>
          </a:p>
          <a:p>
            <a:pPr marL="285750" marR="0" lvl="0" indent="-285750" algn="l" rtl="0">
              <a:lnSpc>
                <a:spcPct val="107000"/>
              </a:lnSpc>
              <a:spcBef>
                <a:spcPts val="800"/>
              </a:spcBef>
              <a:spcAft>
                <a:spcPts val="0"/>
              </a:spcAft>
              <a:buClr>
                <a:schemeClr val="accent6"/>
              </a:buClr>
              <a:buSzPts val="1800"/>
              <a:buFont typeface="Arial"/>
              <a:buChar char="•"/>
            </a:pPr>
            <a:r>
              <a:rPr lang="en-US" sz="1800" i="1" dirty="0">
                <a:solidFill>
                  <a:srgbClr val="636A6F"/>
                </a:solidFill>
                <a:latin typeface="Arial"/>
                <a:ea typeface="Arial"/>
                <a:cs typeface="Arial"/>
                <a:sym typeface="Arial"/>
              </a:rPr>
              <a:t>Foster a workplace culture that values and promotes digital wellbeing and inclusion</a:t>
            </a:r>
            <a:endParaRPr lang="en-US" dirty="0"/>
          </a:p>
        </p:txBody>
      </p:sp>
      <p:sp>
        <p:nvSpPr>
          <p:cNvPr id="141" name="Google Shape;141;p8"/>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n-GB" b="1" i="1" u="none" strike="noStrike" cap="none" dirty="0">
                <a:solidFill>
                  <a:srgbClr val="868E93"/>
                </a:solidFill>
                <a:latin typeface="Open Sans Light"/>
                <a:ea typeface="Open Sans Light"/>
                <a:cs typeface="Open Sans Light"/>
                <a:sym typeface="Open Sans Light"/>
              </a:rPr>
              <a:t>The aim of this activity is to </a:t>
            </a:r>
            <a:r>
              <a:rPr lang="en-US" b="1" i="1" dirty="0">
                <a:solidFill>
                  <a:srgbClr val="868E93"/>
                </a:solidFill>
                <a:latin typeface="Open Sans Light"/>
                <a:ea typeface="Open Sans Light"/>
                <a:cs typeface="Open Sans Light"/>
                <a:sym typeface="Open Sans Light"/>
              </a:rPr>
              <a:t>e</a:t>
            </a:r>
            <a:r>
              <a:rPr lang="en-US" b="1" i="1" u="none" strike="noStrike" cap="none" dirty="0">
                <a:solidFill>
                  <a:srgbClr val="868E93"/>
                </a:solidFill>
                <a:latin typeface="Open Sans Light"/>
                <a:ea typeface="Open Sans Light"/>
                <a:cs typeface="Open Sans Light"/>
                <a:sym typeface="Open Sans Light"/>
              </a:rPr>
              <a:t>ncourage participants to reflect on their personal goals and aspirations for the training session, promoting an inclusive and self-directed learning environment</a:t>
            </a:r>
            <a:endParaRPr dirty="0"/>
          </a:p>
        </p:txBody>
      </p:sp>
      <p:pic>
        <p:nvPicPr>
          <p:cNvPr id="142" name="Google Shape;142;p8"/>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p:cNvSpPr txBox="1"/>
          <p:nvPr/>
        </p:nvSpPr>
        <p:spPr>
          <a:xfrm>
            <a:off x="7676129" y="1815823"/>
            <a:ext cx="3949814"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400" b="1" i="0" u="none" strike="noStrike" cap="none" dirty="0">
                <a:solidFill>
                  <a:srgbClr val="9868BD"/>
                </a:solidFill>
                <a:latin typeface="Arial"/>
                <a:ea typeface="Arial"/>
                <a:cs typeface="Arial"/>
                <a:sym typeface="Arial"/>
              </a:rPr>
              <a:t>Learning outcomes</a:t>
            </a:r>
            <a:endParaRPr sz="2400" b="1" dirty="0">
              <a:solidFill>
                <a:srgbClr val="636A6F"/>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0CCB9BF-FD51-7C4E-6C7E-976B4A992A35}"/>
            </a:ext>
          </a:extLst>
        </p:cNvPr>
        <p:cNvGrpSpPr/>
        <p:nvPr/>
      </p:nvGrpSpPr>
      <p:grpSpPr>
        <a:xfrm>
          <a:off x="0" y="0"/>
          <a:ext cx="0" cy="0"/>
          <a:chOff x="0" y="0"/>
          <a:chExt cx="0" cy="0"/>
        </a:xfrm>
      </p:grpSpPr>
      <p:sp>
        <p:nvSpPr>
          <p:cNvPr id="203" name="Google Shape;203;g30fd5a3148a_2_39">
            <a:extLst>
              <a:ext uri="{FF2B5EF4-FFF2-40B4-BE49-F238E27FC236}">
                <a16:creationId xmlns:a16="http://schemas.microsoft.com/office/drawing/2014/main" id="{CB2C4A21-49EE-F350-B3D6-C36B01D92204}"/>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pt-PT" b="1" dirty="0" err="1">
                <a:solidFill>
                  <a:schemeClr val="accent6"/>
                </a:solidFill>
                <a:latin typeface="Arial"/>
                <a:ea typeface="Arial"/>
                <a:cs typeface="Arial"/>
                <a:sym typeface="Arial"/>
              </a:rPr>
              <a:t>Resources</a:t>
            </a:r>
            <a:endParaRPr dirty="0">
              <a:solidFill>
                <a:schemeClr val="accent6"/>
              </a:solidFill>
            </a:endParaRPr>
          </a:p>
          <a:p>
            <a:pPr marL="228600" lvl="0" indent="-228600">
              <a:buClr>
                <a:srgbClr val="9869BD"/>
              </a:buClr>
            </a:pPr>
            <a:r>
              <a:rPr lang="en-US" b="1" i="0" u="none" strike="noStrike" cap="none" dirty="0">
                <a:solidFill>
                  <a:srgbClr val="868E93"/>
                </a:solidFill>
                <a:latin typeface="Arial"/>
                <a:ea typeface="Arial"/>
                <a:cs typeface="Arial"/>
                <a:sym typeface="Arial"/>
              </a:rPr>
              <a:t>Activity sheet 5 - </a:t>
            </a:r>
            <a:r>
              <a:rPr lang="en-US" i="0" u="none" strike="noStrike" cap="none" dirty="0">
                <a:solidFill>
                  <a:srgbClr val="868E93"/>
                </a:solidFill>
                <a:latin typeface="Arial"/>
                <a:ea typeface="Arial"/>
                <a:cs typeface="Arial"/>
                <a:sym typeface="Arial"/>
              </a:rPr>
              <a:t>Action plan template for team inclusion and digital wellbeing: </a:t>
            </a:r>
            <a:r>
              <a:rPr lang="en-US" i="0" u="none" strike="noStrike" cap="none" dirty="0">
                <a:solidFill>
                  <a:srgbClr val="868E93"/>
                </a:solidFill>
                <a:latin typeface="Arial"/>
                <a:ea typeface="Arial"/>
                <a:cs typeface="Arial"/>
                <a:sym typeface="Arial"/>
                <a:hlinkClick r:id="rId3"/>
              </a:rPr>
              <a:t>https://elearning.stayconnectedproject.eu/wp-content/uploads/2025/08/STAY-CONNECTED_WP3_M3_LP_4.1.-Activity-sheet-5.pdf</a:t>
            </a:r>
            <a:endParaRPr lang="en-US" i="0" u="none" strike="noStrike" cap="none" dirty="0">
              <a:solidFill>
                <a:srgbClr val="868E93"/>
              </a:solidFill>
              <a:latin typeface="Arial"/>
              <a:ea typeface="Arial"/>
              <a:cs typeface="Arial"/>
              <a:sym typeface="Arial"/>
            </a:endParaRP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Flip Chart/Whiteboard</a:t>
            </a:r>
          </a:p>
          <a:p>
            <a:pPr marL="228600" lvl="0" indent="-228600"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Stationery (Pens, markers, and paper for note-taking)</a:t>
            </a:r>
          </a:p>
        </p:txBody>
      </p:sp>
      <p:sp>
        <p:nvSpPr>
          <p:cNvPr id="205" name="Google Shape;205;g30fd5a3148a_2_39">
            <a:extLst>
              <a:ext uri="{FF2B5EF4-FFF2-40B4-BE49-F238E27FC236}">
                <a16:creationId xmlns:a16="http://schemas.microsoft.com/office/drawing/2014/main" id="{C055391A-FFD3-6F60-38CA-AEC322BB8DBB}"/>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2501B"/>
              </a:buClr>
              <a:buSzPts val="1800"/>
              <a:buNone/>
            </a:pPr>
            <a:r>
              <a:rPr lang="en-GB" b="1" dirty="0">
                <a:solidFill>
                  <a:schemeClr val="accent6"/>
                </a:solidFill>
                <a:latin typeface="Arial"/>
                <a:ea typeface="Arial"/>
                <a:cs typeface="Arial"/>
                <a:sym typeface="Arial"/>
              </a:rPr>
              <a:t>Learn more! </a:t>
            </a:r>
          </a:p>
          <a:p>
            <a:pPr marL="228600" lvl="0" indent="-228600" algn="l" rtl="0">
              <a:lnSpc>
                <a:spcPct val="90000"/>
              </a:lnSpc>
              <a:spcBef>
                <a:spcPts val="1000"/>
              </a:spcBef>
              <a:spcAft>
                <a:spcPts val="0"/>
              </a:spcAft>
              <a:buClr>
                <a:srgbClr val="868E93"/>
              </a:buClr>
              <a:buSzPts val="1800"/>
              <a:buChar char="•"/>
            </a:pPr>
            <a:r>
              <a:rPr lang="en-US" i="0" u="none" strike="noStrike" cap="none" dirty="0">
                <a:solidFill>
                  <a:srgbClr val="868E93"/>
                </a:solidFill>
                <a:latin typeface="Arial"/>
                <a:ea typeface="Arial"/>
                <a:cs typeface="Arial"/>
                <a:sym typeface="Arial"/>
              </a:rPr>
              <a:t>Balance Your Work-Life: Personal Interactive Web-Interface.</a:t>
            </a:r>
            <a:r>
              <a:rPr lang="en-US" dirty="0">
                <a:solidFill>
                  <a:srgbClr val="868E93"/>
                </a:solidFill>
                <a:latin typeface="Arial"/>
                <a:ea typeface="Arial"/>
                <a:cs typeface="Arial"/>
                <a:sym typeface="Arial"/>
                <a:hlinkClick r:id="rId4"/>
              </a:rPr>
              <a:t>www.ijimai.org/journal/sites/default/files/2022-11/ijimai7_7_10.pdf</a:t>
            </a:r>
            <a:r>
              <a:rPr lang="en-US" dirty="0">
                <a:solidFill>
                  <a:srgbClr val="868E93"/>
                </a:solidFill>
                <a:latin typeface="Arial"/>
                <a:ea typeface="Arial"/>
                <a:cs typeface="Arial"/>
                <a:sym typeface="Arial"/>
              </a:rPr>
              <a:t> </a:t>
            </a:r>
          </a:p>
          <a:p>
            <a:pPr marL="0" lvl="0" indent="0" algn="l" rtl="0">
              <a:lnSpc>
                <a:spcPct val="90000"/>
              </a:lnSpc>
              <a:spcBef>
                <a:spcPts val="1000"/>
              </a:spcBef>
              <a:spcAft>
                <a:spcPts val="0"/>
              </a:spcAft>
              <a:buClr>
                <a:srgbClr val="868E93"/>
              </a:buClr>
              <a:buSzPts val="1800"/>
              <a:buNone/>
            </a:pPr>
            <a:endParaRPr lang="en-US"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n-US" dirty="0">
                <a:solidFill>
                  <a:srgbClr val="868E93"/>
                </a:solidFill>
                <a:latin typeface="Arial"/>
                <a:ea typeface="Arial"/>
                <a:cs typeface="Arial"/>
                <a:sym typeface="Arial"/>
              </a:rPr>
              <a:t> </a:t>
            </a:r>
            <a:endParaRPr lang="en-US" i="0" u="none" strike="noStrike" cap="none"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endParaRPr lang="en-US" i="0" u="none" strike="noStrike" cap="none" dirty="0">
              <a:solidFill>
                <a:srgbClr val="868E93"/>
              </a:solidFill>
              <a:latin typeface="Arial"/>
              <a:ea typeface="Arial"/>
              <a:cs typeface="Arial"/>
              <a:sym typeface="Arial"/>
            </a:endParaRPr>
          </a:p>
        </p:txBody>
      </p:sp>
      <p:sp>
        <p:nvSpPr>
          <p:cNvPr id="5" name="Google Shape;138;p8">
            <a:extLst>
              <a:ext uri="{FF2B5EF4-FFF2-40B4-BE49-F238E27FC236}">
                <a16:creationId xmlns:a16="http://schemas.microsoft.com/office/drawing/2014/main" id="{395CF28F-094C-54DF-6787-1BA66358C98B}"/>
              </a:ext>
            </a:extLst>
          </p:cNvPr>
          <p:cNvSpPr txBox="1">
            <a:spLocks/>
          </p:cNvSpPr>
          <p:nvPr/>
        </p:nvSpPr>
        <p:spPr>
          <a:xfrm>
            <a:off x="1457046" y="217869"/>
            <a:ext cx="10474778" cy="71587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accent6"/>
              </a:buClr>
              <a:buSzPts val="2400"/>
            </a:pPr>
            <a:r>
              <a:rPr lang="en-US" sz="2400" b="1" dirty="0">
                <a:solidFill>
                  <a:schemeClr val="accent6"/>
                </a:solidFill>
              </a:rPr>
              <a:t>Activity 4.2. Creating a wellbeing action plan</a:t>
            </a:r>
            <a:endParaRPr lang="en-US" sz="3600" dirty="0">
              <a:solidFill>
                <a:schemeClr val="accent5"/>
              </a:solidFill>
            </a:endParaRPr>
          </a:p>
        </p:txBody>
      </p:sp>
    </p:spTree>
    <p:extLst>
      <p:ext uri="{BB962C8B-B14F-4D97-AF65-F5344CB8AC3E}">
        <p14:creationId xmlns:p14="http://schemas.microsoft.com/office/powerpoint/2010/main" val="4104017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a:solidFill>
                <a:schemeClr val="accent5"/>
              </a:solidFill>
              <a:latin typeface="Arial"/>
              <a:ea typeface="Arial"/>
              <a:cs typeface="Arial"/>
              <a:sym typeface="Arial"/>
            </a:endParaRPr>
          </a:p>
        </p:txBody>
      </p:sp>
      <p:sp>
        <p:nvSpPr>
          <p:cNvPr id="212" name="Google Shape;212;p19"/>
          <p:cNvSpPr txBox="1"/>
          <p:nvPr/>
        </p:nvSpPr>
        <p:spPr>
          <a:xfrm>
            <a:off x="3212840" y="1805388"/>
            <a:ext cx="7662765"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accent5"/>
                </a:solidFill>
                <a:latin typeface="Arial"/>
                <a:ea typeface="Arial"/>
                <a:cs typeface="Arial"/>
                <a:sym typeface="Arial"/>
              </a:rPr>
              <a:t>Content developer</a:t>
            </a:r>
            <a:br>
              <a:rPr lang="en-GB" sz="3600" dirty="0">
                <a:solidFill>
                  <a:schemeClr val="accent5"/>
                </a:solidFill>
                <a:latin typeface="Arial"/>
                <a:ea typeface="Arial"/>
                <a:cs typeface="Arial"/>
                <a:sym typeface="Arial"/>
              </a:rPr>
            </a:br>
            <a:r>
              <a:rPr lang="pt-PT" sz="3600" dirty="0">
                <a:solidFill>
                  <a:schemeClr val="accent5"/>
                </a:solidFill>
                <a:latin typeface="Arial"/>
                <a:ea typeface="Arial"/>
                <a:cs typeface="Arial"/>
                <a:sym typeface="Arial"/>
              </a:rPr>
              <a:t>Mindshift </a:t>
            </a:r>
            <a:r>
              <a:rPr lang="pt-PT" sz="3600" dirty="0" err="1">
                <a:solidFill>
                  <a:schemeClr val="accent5"/>
                </a:solidFill>
                <a:latin typeface="Arial"/>
                <a:ea typeface="Arial"/>
                <a:cs typeface="Arial"/>
                <a:sym typeface="Arial"/>
              </a:rPr>
              <a:t>Skills</a:t>
            </a:r>
            <a:r>
              <a:rPr lang="pt-PT" sz="3600" dirty="0">
                <a:solidFill>
                  <a:schemeClr val="accent5"/>
                </a:solidFill>
                <a:latin typeface="Arial"/>
                <a:ea typeface="Arial"/>
                <a:cs typeface="Arial"/>
                <a:sym typeface="Arial"/>
              </a:rPr>
              <a:t> </a:t>
            </a:r>
            <a:r>
              <a:rPr lang="pt-PT" sz="3600" dirty="0" err="1">
                <a:solidFill>
                  <a:schemeClr val="accent5"/>
                </a:solidFill>
                <a:latin typeface="Arial"/>
                <a:ea typeface="Arial"/>
                <a:cs typeface="Arial"/>
                <a:sym typeface="Arial"/>
              </a:rPr>
              <a:t>Hub</a:t>
            </a:r>
            <a:endParaRPr dirty="0"/>
          </a:p>
          <a:p>
            <a:pPr marL="0" marR="0" lvl="0" indent="0" algn="ctr" rtl="0">
              <a:spcBef>
                <a:spcPts val="0"/>
              </a:spcBef>
              <a:spcAft>
                <a:spcPts val="0"/>
              </a:spcAft>
              <a:buNone/>
            </a:pPr>
            <a:endParaRPr sz="3600" dirty="0">
              <a:solidFill>
                <a:schemeClr val="accent5"/>
              </a:solidFill>
              <a:latin typeface="Arial"/>
              <a:ea typeface="Arial"/>
              <a:cs typeface="Arial"/>
              <a:sym typeface="Arial"/>
            </a:endParaRPr>
          </a:p>
          <a:p>
            <a:pPr marL="0" marR="0" lvl="0" indent="0" algn="ctr" rtl="0">
              <a:spcBef>
                <a:spcPts val="0"/>
              </a:spcBef>
              <a:spcAft>
                <a:spcPts val="0"/>
              </a:spcAft>
              <a:buNone/>
            </a:pPr>
            <a:r>
              <a:rPr lang="en-GB" sz="4000" b="0" dirty="0">
                <a:solidFill>
                  <a:srgbClr val="93D4CC"/>
                </a:solidFill>
                <a:latin typeface="Arial"/>
                <a:ea typeface="Arial"/>
                <a:cs typeface="Arial"/>
                <a:sym typeface="Arial"/>
              </a:rPr>
              <a:t>www.mindshift.pt </a:t>
            </a:r>
            <a:br>
              <a:rPr lang="en-GB" sz="4000" dirty="0">
                <a:solidFill>
                  <a:schemeClr val="dk1"/>
                </a:solidFill>
                <a:latin typeface="Arial"/>
                <a:ea typeface="Arial"/>
                <a:cs typeface="Arial"/>
                <a:sym typeface="Arial"/>
              </a:rPr>
            </a:br>
            <a:r>
              <a:rPr lang="en-GB" sz="4000" dirty="0">
                <a:solidFill>
                  <a:srgbClr val="93D4CC"/>
                </a:solidFill>
              </a:rPr>
              <a:t>geral</a:t>
            </a:r>
            <a:r>
              <a:rPr lang="en-GB" sz="4000" b="0" dirty="0">
                <a:solidFill>
                  <a:srgbClr val="93D4CC"/>
                </a:solidFill>
                <a:latin typeface="Arial"/>
                <a:ea typeface="Arial"/>
                <a:cs typeface="Arial"/>
                <a:sym typeface="Arial"/>
              </a:rPr>
              <a:t>@mindshift.pt</a:t>
            </a:r>
            <a:endParaRPr sz="3600" dirty="0">
              <a:solidFill>
                <a:schemeClr val="accent5"/>
              </a:solidFill>
              <a:latin typeface="Arial"/>
              <a:ea typeface="Arial"/>
              <a:cs typeface="Arial"/>
              <a:sym typeface="Arial"/>
            </a:endParaRPr>
          </a:p>
        </p:txBody>
      </p:sp>
      <p:pic>
        <p:nvPicPr>
          <p:cNvPr id="213" name="Google Shape;213;p19" descr="A logo with a black background&#10;&#10;Description automatically generated"/>
          <p:cNvPicPr preferRelativeResize="0"/>
          <p:nvPr/>
        </p:nvPicPr>
        <p:blipFill rotWithShape="1">
          <a:blip r:embed="rId3">
            <a:alphaModFix/>
          </a:blip>
          <a:srcRect/>
          <a:stretch/>
        </p:blipFill>
        <p:spPr>
          <a:xfrm>
            <a:off x="322172" y="1657016"/>
            <a:ext cx="3381812" cy="298543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p:nvPr/>
        </p:nvSpPr>
        <p:spPr>
          <a:xfrm>
            <a:off x="208230" y="217283"/>
            <a:ext cx="1430447"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9" name="Google Shape;219;p21"/>
          <p:cNvSpPr/>
          <p:nvPr/>
        </p:nvSpPr>
        <p:spPr>
          <a:xfrm>
            <a:off x="208229" y="5466784"/>
            <a:ext cx="1883121"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0" name="Google Shape;220;p21" descr="A logo with a black background&#10;&#10;Description automatically generated"/>
          <p:cNvPicPr preferRelativeResize="0"/>
          <p:nvPr/>
        </p:nvPicPr>
        <p:blipFill rotWithShape="1">
          <a:blip r:embed="rId3">
            <a:alphaModFix/>
          </a:blip>
          <a:srcRect/>
          <a:stretch/>
        </p:blipFill>
        <p:spPr>
          <a:xfrm>
            <a:off x="3563292" y="-255761"/>
            <a:ext cx="4745083" cy="4745083"/>
          </a:xfrm>
          <a:prstGeom prst="rect">
            <a:avLst/>
          </a:prstGeom>
          <a:noFill/>
          <a:ln>
            <a:noFill/>
          </a:ln>
        </p:spPr>
      </p:pic>
      <p:pic>
        <p:nvPicPr>
          <p:cNvPr id="221" name="Google Shape;221;p21" descr="A logo for a university&#10;&#10;Description automatically generated"/>
          <p:cNvPicPr preferRelativeResize="0"/>
          <p:nvPr/>
        </p:nvPicPr>
        <p:blipFill rotWithShape="1">
          <a:blip r:embed="rId4">
            <a:alphaModFix/>
          </a:blip>
          <a:srcRect/>
          <a:stretch/>
        </p:blipFill>
        <p:spPr>
          <a:xfrm>
            <a:off x="10063843" y="4565572"/>
            <a:ext cx="1092711" cy="397349"/>
          </a:xfrm>
          <a:prstGeom prst="rect">
            <a:avLst/>
          </a:prstGeom>
          <a:noFill/>
          <a:ln>
            <a:noFill/>
          </a:ln>
        </p:spPr>
      </p:pic>
      <p:pic>
        <p:nvPicPr>
          <p:cNvPr id="222" name="Google Shape;222;p21" descr="A logo with text on it&#10;&#10;Description automatically generated"/>
          <p:cNvPicPr preferRelativeResize="0"/>
          <p:nvPr/>
        </p:nvPicPr>
        <p:blipFill rotWithShape="1">
          <a:blip r:embed="rId5">
            <a:alphaModFix/>
          </a:blip>
          <a:srcRect/>
          <a:stretch/>
        </p:blipFill>
        <p:spPr>
          <a:xfrm>
            <a:off x="2238936" y="4659868"/>
            <a:ext cx="927150" cy="397350"/>
          </a:xfrm>
          <a:prstGeom prst="rect">
            <a:avLst/>
          </a:prstGeom>
          <a:noFill/>
          <a:ln>
            <a:noFill/>
          </a:ln>
        </p:spPr>
      </p:pic>
      <p:pic>
        <p:nvPicPr>
          <p:cNvPr id="223" name="Google Shape;223;p21" descr="A blue and orange logo&#10;&#10;Description automatically generated"/>
          <p:cNvPicPr preferRelativeResize="0"/>
          <p:nvPr/>
        </p:nvPicPr>
        <p:blipFill rotWithShape="1">
          <a:blip r:embed="rId6">
            <a:alphaModFix/>
          </a:blip>
          <a:srcRect/>
          <a:stretch/>
        </p:blipFill>
        <p:spPr>
          <a:xfrm>
            <a:off x="3560875" y="4602520"/>
            <a:ext cx="1039008" cy="489552"/>
          </a:xfrm>
          <a:prstGeom prst="rect">
            <a:avLst/>
          </a:prstGeom>
          <a:noFill/>
          <a:ln>
            <a:noFill/>
          </a:ln>
        </p:spPr>
      </p:pic>
      <p:pic>
        <p:nvPicPr>
          <p:cNvPr id="224" name="Google Shape;224;p21" descr="A blue triangle with black text&#10;&#10;Description automatically generated"/>
          <p:cNvPicPr preferRelativeResize="0"/>
          <p:nvPr/>
        </p:nvPicPr>
        <p:blipFill rotWithShape="1">
          <a:blip r:embed="rId7">
            <a:alphaModFix/>
          </a:blip>
          <a:srcRect/>
          <a:stretch/>
        </p:blipFill>
        <p:spPr>
          <a:xfrm>
            <a:off x="6927702" y="4459474"/>
            <a:ext cx="706268" cy="706268"/>
          </a:xfrm>
          <a:prstGeom prst="rect">
            <a:avLst/>
          </a:prstGeom>
          <a:noFill/>
          <a:ln>
            <a:noFill/>
          </a:ln>
        </p:spPr>
      </p:pic>
      <p:pic>
        <p:nvPicPr>
          <p:cNvPr id="225" name="Google Shape;225;p21" descr="A black background with a black square&#10;&#10;Description automatically generated with medium confidence"/>
          <p:cNvPicPr preferRelativeResize="0"/>
          <p:nvPr/>
        </p:nvPicPr>
        <p:blipFill rotWithShape="1">
          <a:blip r:embed="rId8">
            <a:alphaModFix/>
          </a:blip>
          <a:srcRect/>
          <a:stretch/>
        </p:blipFill>
        <p:spPr>
          <a:xfrm>
            <a:off x="8172822" y="4565572"/>
            <a:ext cx="1534390" cy="494073"/>
          </a:xfrm>
          <a:prstGeom prst="rect">
            <a:avLst/>
          </a:prstGeom>
          <a:noFill/>
          <a:ln>
            <a:noFill/>
          </a:ln>
        </p:spPr>
      </p:pic>
      <p:pic>
        <p:nvPicPr>
          <p:cNvPr id="226" name="Google Shape;226;p21" descr="A logo with blue and red lines&#10;&#10;Description automatically generated"/>
          <p:cNvPicPr preferRelativeResize="0"/>
          <p:nvPr/>
        </p:nvPicPr>
        <p:blipFill rotWithShape="1">
          <a:blip r:embed="rId9">
            <a:alphaModFix/>
          </a:blip>
          <a:srcRect/>
          <a:stretch/>
        </p:blipFill>
        <p:spPr>
          <a:xfrm>
            <a:off x="950251" y="4679419"/>
            <a:ext cx="928419" cy="425989"/>
          </a:xfrm>
          <a:prstGeom prst="rect">
            <a:avLst/>
          </a:prstGeom>
          <a:noFill/>
          <a:ln>
            <a:noFill/>
          </a:ln>
        </p:spPr>
      </p:pic>
      <p:graphicFrame>
        <p:nvGraphicFramePr>
          <p:cNvPr id="227" name="Google Shape;227;p21"/>
          <p:cNvGraphicFramePr/>
          <p:nvPr/>
        </p:nvGraphicFramePr>
        <p:xfrm>
          <a:off x="5390165" y="5740397"/>
          <a:ext cx="6046100" cy="585480"/>
        </p:xfrm>
        <a:graphic>
          <a:graphicData uri="http://schemas.openxmlformats.org/drawingml/2006/table">
            <a:tbl>
              <a:tblPr>
                <a:noFill/>
                <a:tableStyleId>{124E7555-065E-4DA3-8305-6A2C823145B0}</a:tableStyleId>
              </a:tblPr>
              <a:tblGrid>
                <a:gridCol w="6046100">
                  <a:extLst>
                    <a:ext uri="{9D8B030D-6E8A-4147-A177-3AD203B41FA5}">
                      <a16:colId xmlns:a16="http://schemas.microsoft.com/office/drawing/2014/main" val="20000"/>
                    </a:ext>
                  </a:extLst>
                </a:gridCol>
              </a:tblGrid>
              <a:tr h="522800">
                <a:tc>
                  <a:txBody>
                    <a:bodyPr/>
                    <a:lstStyle/>
                    <a:p>
                      <a:pPr marL="0" marR="0" lvl="0" indent="0" algn="ctr" rtl="0">
                        <a:spcBef>
                          <a:spcPts val="0"/>
                        </a:spcBef>
                        <a:spcAft>
                          <a:spcPts val="0"/>
                        </a:spcAft>
                        <a:buNone/>
                      </a:pPr>
                      <a:r>
                        <a:rPr lang="en-GB" sz="800">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ctr" rtl="0">
                        <a:lnSpc>
                          <a:spcPct val="115000"/>
                        </a:lnSpc>
                        <a:spcBef>
                          <a:spcPts val="0"/>
                        </a:spcBef>
                        <a:spcAft>
                          <a:spcPts val="0"/>
                        </a:spcAft>
                        <a:buNone/>
                      </a:pPr>
                      <a:r>
                        <a:rPr lang="en-GB" sz="800">
                          <a:solidFill>
                            <a:schemeClr val="dk1"/>
                          </a:solidFill>
                          <a:latin typeface="Arial"/>
                          <a:ea typeface="Arial"/>
                          <a:cs typeface="Arial"/>
                          <a:sym typeface="Arial"/>
                        </a:rPr>
                        <a:t>Project Number: 2023-1-BG01-KA220-VET-000153460</a:t>
                      </a:r>
                      <a:endParaRPr sz="80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FCFCF"/>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28" name="Google Shape;228;p21" descr="A blue text on a black background&#10;&#10;Description automatically generated"/>
          <p:cNvPicPr preferRelativeResize="0"/>
          <p:nvPr/>
        </p:nvPicPr>
        <p:blipFill rotWithShape="1">
          <a:blip r:embed="rId10">
            <a:alphaModFix/>
          </a:blip>
          <a:srcRect/>
          <a:stretch/>
        </p:blipFill>
        <p:spPr>
          <a:xfrm>
            <a:off x="884633" y="5779969"/>
            <a:ext cx="2413433" cy="506327"/>
          </a:xfrm>
          <a:prstGeom prst="rect">
            <a:avLst/>
          </a:prstGeom>
          <a:noFill/>
          <a:ln>
            <a:noFill/>
          </a:ln>
        </p:spPr>
      </p:pic>
      <p:pic>
        <p:nvPicPr>
          <p:cNvPr id="229" name="Google Shape;229;p21" descr="A black background with orange and green text&#10;&#10;Description automatically generated"/>
          <p:cNvPicPr preferRelativeResize="0"/>
          <p:nvPr/>
        </p:nvPicPr>
        <p:blipFill rotWithShape="1">
          <a:blip r:embed="rId11">
            <a:alphaModFix/>
          </a:blip>
          <a:srcRect/>
          <a:stretch/>
        </p:blipFill>
        <p:spPr>
          <a:xfrm>
            <a:off x="5138735" y="4615208"/>
            <a:ext cx="1164813" cy="415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1500674" y="383832"/>
            <a:ext cx="8784596" cy="70938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n-GB" sz="2400" b="1" dirty="0">
                <a:solidFill>
                  <a:schemeClr val="accent6"/>
                </a:solidFill>
              </a:rPr>
              <a:t>Activity 1.1. Setting personal goals for the training</a:t>
            </a:r>
            <a:endParaRPr sz="3600" dirty="0">
              <a:solidFill>
                <a:schemeClr val="accent5"/>
              </a:solidFill>
            </a:endParaRPr>
          </a:p>
        </p:txBody>
      </p:sp>
      <p:sp>
        <p:nvSpPr>
          <p:cNvPr id="150" name="Google Shape;150;p9"/>
          <p:cNvSpPr txBox="1">
            <a:spLocks noGrp="1"/>
          </p:cNvSpPr>
          <p:nvPr>
            <p:ph type="body" idx="1"/>
          </p:nvPr>
        </p:nvSpPr>
        <p:spPr>
          <a:xfrm>
            <a:off x="514845" y="1195563"/>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en-GB" b="1" dirty="0">
                <a:solidFill>
                  <a:schemeClr val="accent6"/>
                </a:solidFill>
                <a:latin typeface="Arial"/>
                <a:ea typeface="Arial"/>
                <a:cs typeface="Arial"/>
                <a:sym typeface="Arial"/>
              </a:rPr>
              <a:t>STEP 1 - Introduce the purpose</a:t>
            </a:r>
            <a:endParaRPr dirty="0">
              <a:solidFill>
                <a:schemeClr val="accent6"/>
              </a:solidFill>
            </a:endParaRPr>
          </a:p>
          <a:p>
            <a:pPr marL="228600" lvl="0" indent="-228600" algn="l"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Take a moment to think about what you hope to gain or achieve during this session. This could relate to skills, knowledge, or personal development</a:t>
            </a:r>
            <a:endParaRPr lang="en-US" dirty="0">
              <a:solidFill>
                <a:srgbClr val="12501B"/>
              </a:solidFill>
              <a:latin typeface="Arial"/>
              <a:ea typeface="Arial"/>
              <a:cs typeface="Arial"/>
              <a:sym typeface="Arial"/>
            </a:endParaRPr>
          </a:p>
          <a:p>
            <a:pPr marL="0" lvl="0" indent="0" algn="l" rtl="0">
              <a:lnSpc>
                <a:spcPct val="90000"/>
              </a:lnSpc>
              <a:spcBef>
                <a:spcPts val="1000"/>
              </a:spcBef>
              <a:spcAft>
                <a:spcPts val="0"/>
              </a:spcAft>
              <a:buClr>
                <a:srgbClr val="9869BD"/>
              </a:buClr>
              <a:buSzPts val="1800"/>
              <a:buNone/>
            </a:pPr>
            <a:r>
              <a:rPr lang="en-GB" b="1" dirty="0">
                <a:solidFill>
                  <a:schemeClr val="accent6"/>
                </a:solidFill>
                <a:latin typeface="Arial"/>
                <a:ea typeface="Arial"/>
                <a:cs typeface="Arial"/>
                <a:sym typeface="Arial"/>
              </a:rPr>
              <a:t>STEP 2 - Reflect individually</a:t>
            </a:r>
            <a:endParaRPr dirty="0">
              <a:solidFill>
                <a:schemeClr val="accent6"/>
              </a:solidFill>
            </a:endParaRPr>
          </a:p>
          <a:p>
            <a:pPr marL="228600" lvl="0" indent="-228600" algn="l"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Take 3-5 minutes to write down two or three specific goals you want to achieve during this training. Be as specific and personal as possible.</a:t>
            </a:r>
            <a:endParaRPr i="0" u="none" strike="noStrike" cap="none" dirty="0">
              <a:solidFill>
                <a:srgbClr val="12501B"/>
              </a:solidFill>
              <a:latin typeface="Arial"/>
              <a:ea typeface="Arial"/>
              <a:cs typeface="Arial"/>
              <a:sym typeface="Arial"/>
            </a:endParaRPr>
          </a:p>
          <a:p>
            <a:pPr marL="0" indent="0">
              <a:buClr>
                <a:srgbClr val="9869BD"/>
              </a:buClr>
              <a:buNone/>
            </a:pPr>
            <a:r>
              <a:rPr lang="en-GB" b="1" dirty="0">
                <a:solidFill>
                  <a:schemeClr val="accent6"/>
                </a:solidFill>
                <a:latin typeface="Arial"/>
                <a:cs typeface="Arial"/>
                <a:sym typeface="Arial"/>
              </a:rPr>
              <a:t>STEP 3 - Share in small groups</a:t>
            </a:r>
            <a:endParaRPr b="1" dirty="0">
              <a:solidFill>
                <a:schemeClr val="accent6"/>
              </a:solidFill>
              <a:latin typeface="Arial"/>
              <a:cs typeface="Arial"/>
            </a:endParaRPr>
          </a:p>
          <a:p>
            <a:pPr marL="228600" lvl="0" indent="-228600" algn="l"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Now, share your goals with your group. Take turns explaining why these goals are important to you and how they align with the session's theme</a:t>
            </a:r>
            <a:endParaRPr dirty="0">
              <a:solidFill>
                <a:srgbClr val="12501B"/>
              </a:solidFill>
              <a:latin typeface="Arial"/>
              <a:ea typeface="Arial"/>
              <a:cs typeface="Arial"/>
              <a:sym typeface="Arial"/>
            </a:endParaRPr>
          </a:p>
          <a:p>
            <a:pPr marL="0" lvl="0" indent="0">
              <a:buClr>
                <a:srgbClr val="9869BD"/>
              </a:buClr>
              <a:buNone/>
            </a:pPr>
            <a:r>
              <a:rPr lang="en-GB" b="1" dirty="0">
                <a:solidFill>
                  <a:schemeClr val="accent6"/>
                </a:solidFill>
                <a:latin typeface="Arial"/>
                <a:cs typeface="Arial"/>
                <a:sym typeface="Arial"/>
              </a:rPr>
              <a:t>STEP 4 - Group discussion and alignment</a:t>
            </a:r>
            <a:endParaRPr b="1" dirty="0">
              <a:solidFill>
                <a:schemeClr val="accent6"/>
              </a:solidFill>
              <a:latin typeface="Arial"/>
              <a:cs typeface="Arial"/>
            </a:endParaRPr>
          </a:p>
          <a:p>
            <a:pPr marL="228600" lvl="0" indent="-228600" algn="l" rtl="0">
              <a:lnSpc>
                <a:spcPct val="90000"/>
              </a:lnSpc>
              <a:spcBef>
                <a:spcPts val="1000"/>
              </a:spcBef>
              <a:spcAft>
                <a:spcPts val="0"/>
              </a:spcAft>
              <a:buClr>
                <a:srgbClr val="9869BD"/>
              </a:buClr>
              <a:buSzPts val="1800"/>
              <a:buChar char="•"/>
            </a:pPr>
            <a:r>
              <a:rPr lang="en-US" i="0" u="none" strike="noStrike" cap="none" dirty="0">
                <a:solidFill>
                  <a:srgbClr val="868E93"/>
                </a:solidFill>
                <a:latin typeface="Arial"/>
                <a:ea typeface="Arial"/>
                <a:cs typeface="Arial"/>
                <a:sym typeface="Arial"/>
              </a:rPr>
              <a:t>Let's discuss as a group what themes or patterns emerged in your goals. Are there any common priorities or unique ideas that stand out? How do these relate to the aims of this training?</a:t>
            </a:r>
            <a:endParaRPr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pic>
        <p:nvPicPr>
          <p:cNvPr id="151" name="Google Shape;151;p9" descr="Ampulheta 90% com preenchimento sólido"/>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3" name="Google Shape;153;p9"/>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accent6"/>
                </a:solidFill>
                <a:latin typeface="Open Sans Light"/>
                <a:ea typeface="Open Sans Light"/>
                <a:cs typeface="Open Sans Light"/>
                <a:sym typeface="Open Sans Light"/>
              </a:rPr>
              <a:t>00h:15m</a:t>
            </a:r>
            <a:endParaRPr sz="1600" b="1" dirty="0">
              <a:solidFill>
                <a:schemeClr val="accent6"/>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A49F0085-FAE5-DC21-057B-660A40682CE9}"/>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90281CA0-BEF0-97D6-3A8F-7080C00FD7C8}"/>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1: Digital wellbeing and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1.2. Definitions of digital inclusion, social connectedness, and wellbeing</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2" name="Tabela 1">
            <a:extLst>
              <a:ext uri="{FF2B5EF4-FFF2-40B4-BE49-F238E27FC236}">
                <a16:creationId xmlns:a16="http://schemas.microsoft.com/office/drawing/2014/main" id="{6BFAB83D-8220-68F5-3C7C-F2A9AA16F8A4}"/>
              </a:ext>
            </a:extLst>
          </p:cNvPr>
          <p:cNvGraphicFramePr>
            <a:graphicFrameLocks noGrp="1"/>
          </p:cNvGraphicFramePr>
          <p:nvPr>
            <p:extLst>
              <p:ext uri="{D42A27DB-BD31-4B8C-83A1-F6EECF244321}">
                <p14:modId xmlns:p14="http://schemas.microsoft.com/office/powerpoint/2010/main" val="2518972335"/>
              </p:ext>
            </p:extLst>
          </p:nvPr>
        </p:nvGraphicFramePr>
        <p:xfrm>
          <a:off x="2366295" y="1624237"/>
          <a:ext cx="8960465" cy="1965960"/>
        </p:xfrm>
        <a:graphic>
          <a:graphicData uri="http://schemas.openxmlformats.org/drawingml/2006/table">
            <a:tbl>
              <a:tblPr firstRow="1" bandRow="1">
                <a:tableStyleId>{FABFCF23-3B69-468F-B69F-88F6DE6A72F2}</a:tableStyleId>
              </a:tblPr>
              <a:tblGrid>
                <a:gridCol w="8960465">
                  <a:extLst>
                    <a:ext uri="{9D8B030D-6E8A-4147-A177-3AD203B41FA5}">
                      <a16:colId xmlns:a16="http://schemas.microsoft.com/office/drawing/2014/main" val="3273970300"/>
                    </a:ext>
                  </a:extLst>
                </a:gridCol>
              </a:tblGrid>
              <a:tr h="370840">
                <a:tc>
                  <a:txBody>
                    <a:bodyPr/>
                    <a:lstStyle/>
                    <a:p>
                      <a:r>
                        <a:rPr lang="en-GB" sz="2500" dirty="0"/>
                        <a:t>Digital inclusion</a:t>
                      </a:r>
                    </a:p>
                  </a:txBody>
                  <a:tcPr/>
                </a:tc>
                <a:extLst>
                  <a:ext uri="{0D108BD9-81ED-4DB2-BD59-A6C34878D82A}">
                    <a16:rowId xmlns:a16="http://schemas.microsoft.com/office/drawing/2014/main" val="6992971"/>
                  </a:ext>
                </a:extLst>
              </a:tr>
              <a:tr h="370840">
                <a:tc>
                  <a:txBody>
                    <a:bodyPr/>
                    <a:lstStyle/>
                    <a:p>
                      <a:r>
                        <a:rPr lang="en-US" sz="2000" dirty="0"/>
                        <a:t>"Ensuring individuals have access to and can effectively use digital tools to participate in society." (</a:t>
                      </a:r>
                      <a:r>
                        <a:rPr lang="en-US" sz="2000" dirty="0" err="1"/>
                        <a:t>Helsper</a:t>
                      </a:r>
                      <a:r>
                        <a:rPr lang="en-US" sz="2000" dirty="0"/>
                        <a:t>, 2021)</a:t>
                      </a:r>
                      <a:endParaRPr lang="en-GB" sz="2000" dirty="0"/>
                    </a:p>
                  </a:txBody>
                  <a:tcPr/>
                </a:tc>
                <a:extLst>
                  <a:ext uri="{0D108BD9-81ED-4DB2-BD59-A6C34878D82A}">
                    <a16:rowId xmlns:a16="http://schemas.microsoft.com/office/drawing/2014/main" val="1040052434"/>
                  </a:ext>
                </a:extLst>
              </a:tr>
              <a:tr h="370840">
                <a:tc>
                  <a:txBody>
                    <a:bodyPr/>
                    <a:lstStyle/>
                    <a:p>
                      <a:r>
                        <a:rPr lang="en-US" sz="2000" dirty="0">
                          <a:solidFill>
                            <a:schemeClr val="accent5"/>
                          </a:solidFill>
                        </a:rPr>
                        <a:t>Key factors: </a:t>
                      </a:r>
                      <a:r>
                        <a:rPr lang="en-US" sz="2000" dirty="0">
                          <a:solidFill>
                            <a:schemeClr val="tx1"/>
                          </a:solidFill>
                        </a:rPr>
                        <a:t>affordability, skills, and accessibility</a:t>
                      </a:r>
                      <a:endParaRPr lang="en-GB" sz="2000" dirty="0">
                        <a:solidFill>
                          <a:schemeClr val="tx1"/>
                        </a:solidFill>
                      </a:endParaRPr>
                    </a:p>
                  </a:txBody>
                  <a:tcPr/>
                </a:tc>
                <a:extLst>
                  <a:ext uri="{0D108BD9-81ED-4DB2-BD59-A6C34878D82A}">
                    <a16:rowId xmlns:a16="http://schemas.microsoft.com/office/drawing/2014/main" val="327149701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accent5"/>
                          </a:solidFill>
                        </a:rPr>
                        <a:t>Challenges: </a:t>
                      </a:r>
                      <a:r>
                        <a:rPr lang="en-US" sz="2000" dirty="0"/>
                        <a:t>unequal access, lack of digital literacy, and systemic barriers</a:t>
                      </a:r>
                    </a:p>
                  </a:txBody>
                  <a:tcPr/>
                </a:tc>
                <a:extLst>
                  <a:ext uri="{0D108BD9-81ED-4DB2-BD59-A6C34878D82A}">
                    <a16:rowId xmlns:a16="http://schemas.microsoft.com/office/drawing/2014/main" val="966486898"/>
                  </a:ext>
                </a:extLst>
              </a:tr>
            </a:tbl>
          </a:graphicData>
        </a:graphic>
      </p:graphicFrame>
      <p:graphicFrame>
        <p:nvGraphicFramePr>
          <p:cNvPr id="7" name="Tabela 6">
            <a:extLst>
              <a:ext uri="{FF2B5EF4-FFF2-40B4-BE49-F238E27FC236}">
                <a16:creationId xmlns:a16="http://schemas.microsoft.com/office/drawing/2014/main" id="{6794D15E-0339-E1F5-3626-658564358A1E}"/>
              </a:ext>
            </a:extLst>
          </p:cNvPr>
          <p:cNvGraphicFramePr>
            <a:graphicFrameLocks noGrp="1"/>
          </p:cNvGraphicFramePr>
          <p:nvPr>
            <p:extLst>
              <p:ext uri="{D42A27DB-BD31-4B8C-83A1-F6EECF244321}">
                <p14:modId xmlns:p14="http://schemas.microsoft.com/office/powerpoint/2010/main" val="2469934386"/>
              </p:ext>
            </p:extLst>
          </p:nvPr>
        </p:nvGraphicFramePr>
        <p:xfrm>
          <a:off x="2366294" y="3782418"/>
          <a:ext cx="8960465" cy="1783080"/>
        </p:xfrm>
        <a:graphic>
          <a:graphicData uri="http://schemas.openxmlformats.org/drawingml/2006/table">
            <a:tbl>
              <a:tblPr firstRow="1" bandRow="1">
                <a:tableStyleId>{912C8C85-51F0-491E-9774-3900AFEF0FD7}</a:tableStyleId>
              </a:tblPr>
              <a:tblGrid>
                <a:gridCol w="8960465">
                  <a:extLst>
                    <a:ext uri="{9D8B030D-6E8A-4147-A177-3AD203B41FA5}">
                      <a16:colId xmlns:a16="http://schemas.microsoft.com/office/drawing/2014/main" val="3273970300"/>
                    </a:ext>
                  </a:extLst>
                </a:gridCol>
              </a:tblGrid>
              <a:tr h="370840">
                <a:tc>
                  <a:txBody>
                    <a:bodyPr/>
                    <a:lstStyle/>
                    <a:p>
                      <a:r>
                        <a:rPr lang="en-GB" sz="2500" dirty="0"/>
                        <a:t>Good practices</a:t>
                      </a:r>
                    </a:p>
                  </a:txBody>
                  <a:tcPr/>
                </a:tc>
                <a:extLst>
                  <a:ext uri="{0D108BD9-81ED-4DB2-BD59-A6C34878D82A}">
                    <a16:rowId xmlns:a16="http://schemas.microsoft.com/office/drawing/2014/main" val="6992971"/>
                  </a:ext>
                </a:extLst>
              </a:tr>
              <a:tr h="370840">
                <a:tc>
                  <a:txBody>
                    <a:bodyPr/>
                    <a:lstStyle/>
                    <a:p>
                      <a:pPr marL="342900" indent="-342900">
                        <a:buFont typeface="Wingdings" panose="05000000000000000000" pitchFamily="2" charset="2"/>
                        <a:buChar char="q"/>
                      </a:pPr>
                      <a:r>
                        <a:rPr lang="en-US" sz="2000" dirty="0"/>
                        <a:t>Providing free or </a:t>
                      </a:r>
                      <a:r>
                        <a:rPr lang="en-US" sz="2000" dirty="0" err="1"/>
                        <a:t>subsidised</a:t>
                      </a:r>
                      <a:r>
                        <a:rPr lang="en-US" sz="2000" dirty="0"/>
                        <a:t> internet access in underserved areas</a:t>
                      </a:r>
                    </a:p>
                    <a:p>
                      <a:pPr marL="342900" indent="-342900">
                        <a:buFont typeface="Wingdings" panose="05000000000000000000" pitchFamily="2" charset="2"/>
                        <a:buChar char="q"/>
                      </a:pPr>
                      <a:r>
                        <a:rPr lang="en-US" sz="2000" dirty="0"/>
                        <a:t>Offering community digital literacy workshops tailored to different age groups</a:t>
                      </a:r>
                    </a:p>
                    <a:p>
                      <a:pPr marL="342900" indent="-342900">
                        <a:buFont typeface="Wingdings" panose="05000000000000000000" pitchFamily="2" charset="2"/>
                        <a:buChar char="q"/>
                      </a:pPr>
                      <a:r>
                        <a:rPr lang="en-US" sz="2000" dirty="0"/>
                        <a:t>Partnering with local </a:t>
                      </a:r>
                      <a:r>
                        <a:rPr lang="en-US" sz="2000" dirty="0" err="1"/>
                        <a:t>organisations</a:t>
                      </a:r>
                      <a:r>
                        <a:rPr lang="en-US" sz="2000" dirty="0"/>
                        <a:t> to distribute affordable digital devices</a:t>
                      </a:r>
                      <a:endParaRPr lang="en-GB" sz="2000" dirty="0"/>
                    </a:p>
                  </a:txBody>
                  <a:tcPr/>
                </a:tc>
                <a:extLst>
                  <a:ext uri="{0D108BD9-81ED-4DB2-BD59-A6C34878D82A}">
                    <a16:rowId xmlns:a16="http://schemas.microsoft.com/office/drawing/2014/main" val="1040052434"/>
                  </a:ext>
                </a:extLst>
              </a:tr>
            </a:tbl>
          </a:graphicData>
        </a:graphic>
      </p:graphicFrame>
    </p:spTree>
    <p:extLst>
      <p:ext uri="{BB962C8B-B14F-4D97-AF65-F5344CB8AC3E}">
        <p14:creationId xmlns:p14="http://schemas.microsoft.com/office/powerpoint/2010/main" val="136777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4021684D-FF7D-2E31-D787-A10842C095A7}"/>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3F75D772-AD0A-B73D-C895-08E740BAD94B}"/>
              </a:ext>
            </a:extLst>
          </p:cNvPr>
          <p:cNvSpPr txBox="1"/>
          <p:nvPr/>
        </p:nvSpPr>
        <p:spPr>
          <a:xfrm>
            <a:off x="2213749" y="394550"/>
            <a:ext cx="9860263" cy="932805"/>
          </a:xfrm>
          <a:prstGeom prst="rect">
            <a:avLst/>
          </a:prstGeom>
          <a:noFill/>
          <a:ln>
            <a:noFill/>
          </a:ln>
        </p:spPr>
        <p:txBody>
          <a:bodyPr spcFirstLastPara="1" wrap="square" lIns="91425" tIns="45700" rIns="91425" bIns="45700" anchor="t" anchorCtr="0">
            <a:noAutofit/>
          </a:bodyPr>
          <a:lstStyle/>
          <a:p>
            <a:pPr>
              <a:lnSpc>
                <a:spcPct val="90000"/>
              </a:lnSpc>
              <a:buClr>
                <a:schemeClr val="accent5"/>
              </a:buClr>
              <a:buSzPts val="3600"/>
            </a:pPr>
            <a:r>
              <a:rPr lang="en-GB" sz="2600" dirty="0">
                <a:solidFill>
                  <a:schemeClr val="accent5"/>
                </a:solidFill>
              </a:rPr>
              <a:t>Topic 1: Digital wellbeing and inclusion</a:t>
            </a:r>
          </a:p>
          <a:p>
            <a:pPr marL="0" marR="0" lvl="0" indent="0" algn="l" rtl="0">
              <a:lnSpc>
                <a:spcPct val="90000"/>
              </a:lnSpc>
              <a:spcBef>
                <a:spcPts val="0"/>
              </a:spcBef>
              <a:spcAft>
                <a:spcPts val="0"/>
              </a:spcAft>
              <a:buClr>
                <a:schemeClr val="accent5"/>
              </a:buClr>
              <a:buSzPts val="3600"/>
              <a:buFont typeface="Arial"/>
              <a:buNone/>
            </a:pPr>
            <a:r>
              <a:rPr lang="en-US" sz="2600" dirty="0">
                <a:solidFill>
                  <a:srgbClr val="636A6F"/>
                </a:solidFill>
                <a:latin typeface="Arial"/>
                <a:ea typeface="Arial"/>
                <a:cs typeface="Arial"/>
                <a:sym typeface="Arial"/>
              </a:rPr>
              <a:t>1.2. Definitions of digital inclusion, social connectedness, and wellbeing</a:t>
            </a:r>
            <a:br>
              <a:rPr lang="en-GB" sz="2600" dirty="0">
                <a:solidFill>
                  <a:schemeClr val="accent5"/>
                </a:solidFill>
                <a:latin typeface="Arial"/>
                <a:ea typeface="Arial"/>
                <a:cs typeface="Arial"/>
                <a:sym typeface="Arial"/>
              </a:rPr>
            </a:br>
            <a:endParaRPr sz="2600" dirty="0">
              <a:solidFill>
                <a:schemeClr val="accent5"/>
              </a:solidFill>
            </a:endParaRPr>
          </a:p>
        </p:txBody>
      </p:sp>
      <p:graphicFrame>
        <p:nvGraphicFramePr>
          <p:cNvPr id="2" name="Tabela 1">
            <a:extLst>
              <a:ext uri="{FF2B5EF4-FFF2-40B4-BE49-F238E27FC236}">
                <a16:creationId xmlns:a16="http://schemas.microsoft.com/office/drawing/2014/main" id="{5171F8B8-B97B-85DD-5859-5B0E028EF5B2}"/>
              </a:ext>
            </a:extLst>
          </p:cNvPr>
          <p:cNvGraphicFramePr>
            <a:graphicFrameLocks noGrp="1"/>
          </p:cNvGraphicFramePr>
          <p:nvPr>
            <p:extLst>
              <p:ext uri="{D42A27DB-BD31-4B8C-83A1-F6EECF244321}">
                <p14:modId xmlns:p14="http://schemas.microsoft.com/office/powerpoint/2010/main" val="3237513344"/>
              </p:ext>
            </p:extLst>
          </p:nvPr>
        </p:nvGraphicFramePr>
        <p:xfrm>
          <a:off x="2366295" y="1624237"/>
          <a:ext cx="8960465" cy="2270760"/>
        </p:xfrm>
        <a:graphic>
          <a:graphicData uri="http://schemas.openxmlformats.org/drawingml/2006/table">
            <a:tbl>
              <a:tblPr firstRow="1" bandRow="1">
                <a:tableStyleId>{FABFCF23-3B69-468F-B69F-88F6DE6A72F2}</a:tableStyleId>
              </a:tblPr>
              <a:tblGrid>
                <a:gridCol w="8960465">
                  <a:extLst>
                    <a:ext uri="{9D8B030D-6E8A-4147-A177-3AD203B41FA5}">
                      <a16:colId xmlns:a16="http://schemas.microsoft.com/office/drawing/2014/main" val="3273970300"/>
                    </a:ext>
                  </a:extLst>
                </a:gridCol>
              </a:tblGrid>
              <a:tr h="370840">
                <a:tc>
                  <a:txBody>
                    <a:bodyPr/>
                    <a:lstStyle/>
                    <a:p>
                      <a:r>
                        <a:rPr lang="pt-PT" sz="2500" b="1" dirty="0"/>
                        <a:t>Social </a:t>
                      </a:r>
                      <a:r>
                        <a:rPr lang="pt-PT" sz="2500" b="1" dirty="0" err="1"/>
                        <a:t>Connectedness</a:t>
                      </a:r>
                      <a:endParaRPr lang="pt-PT" sz="2500" dirty="0"/>
                    </a:p>
                  </a:txBody>
                  <a:tcPr/>
                </a:tc>
                <a:extLst>
                  <a:ext uri="{0D108BD9-81ED-4DB2-BD59-A6C34878D82A}">
                    <a16:rowId xmlns:a16="http://schemas.microsoft.com/office/drawing/2014/main" val="6992971"/>
                  </a:ext>
                </a:extLst>
              </a:tr>
              <a:tr h="370840">
                <a:tc>
                  <a:txBody>
                    <a:bodyPr/>
                    <a:lstStyle/>
                    <a:p>
                      <a:r>
                        <a:rPr lang="en-US" sz="2000" dirty="0"/>
                        <a:t>"The measure of meaningful interactions between individuals within digital or physical spaces." (Umberson &amp; Montez, 2010)</a:t>
                      </a:r>
                    </a:p>
                  </a:txBody>
                  <a:tcPr/>
                </a:tc>
                <a:extLst>
                  <a:ext uri="{0D108BD9-81ED-4DB2-BD59-A6C34878D82A}">
                    <a16:rowId xmlns:a16="http://schemas.microsoft.com/office/drawing/2014/main" val="1040052434"/>
                  </a:ext>
                </a:extLst>
              </a:tr>
              <a:tr h="370840">
                <a:tc>
                  <a:txBody>
                    <a:bodyPr/>
                    <a:lstStyle/>
                    <a:p>
                      <a:r>
                        <a:rPr lang="en-US" sz="2000" dirty="0">
                          <a:solidFill>
                            <a:schemeClr val="accent5"/>
                          </a:solidFill>
                        </a:rPr>
                        <a:t>Benefits: </a:t>
                      </a:r>
                      <a:r>
                        <a:rPr lang="en-US" sz="2000" dirty="0">
                          <a:solidFill>
                            <a:schemeClr val="tx1"/>
                          </a:solidFill>
                        </a:rPr>
                        <a:t>enhances collaboration, mental health, and resilience</a:t>
                      </a:r>
                      <a:endParaRPr lang="en-GB" sz="2000" dirty="0">
                        <a:solidFill>
                          <a:schemeClr val="tx1"/>
                        </a:solidFill>
                      </a:endParaRPr>
                    </a:p>
                  </a:txBody>
                  <a:tcPr/>
                </a:tc>
                <a:extLst>
                  <a:ext uri="{0D108BD9-81ED-4DB2-BD59-A6C34878D82A}">
                    <a16:rowId xmlns:a16="http://schemas.microsoft.com/office/drawing/2014/main" val="327149701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accent5"/>
                          </a:solidFill>
                        </a:rPr>
                        <a:t>Strategies: </a:t>
                      </a:r>
                      <a:r>
                        <a:rPr lang="en-US" sz="2000" dirty="0"/>
                        <a:t>use of collaborative tools, fostering a culture of inclusion, and </a:t>
                      </a:r>
                      <a:r>
                        <a:rPr lang="en-US" sz="2000" dirty="0" err="1"/>
                        <a:t>prioritising</a:t>
                      </a:r>
                      <a:r>
                        <a:rPr lang="en-US" sz="2000" dirty="0"/>
                        <a:t> communication equity</a:t>
                      </a:r>
                    </a:p>
                  </a:txBody>
                  <a:tcPr/>
                </a:tc>
                <a:extLst>
                  <a:ext uri="{0D108BD9-81ED-4DB2-BD59-A6C34878D82A}">
                    <a16:rowId xmlns:a16="http://schemas.microsoft.com/office/drawing/2014/main" val="966486898"/>
                  </a:ext>
                </a:extLst>
              </a:tr>
            </a:tbl>
          </a:graphicData>
        </a:graphic>
      </p:graphicFrame>
      <p:graphicFrame>
        <p:nvGraphicFramePr>
          <p:cNvPr id="7" name="Tabela 6">
            <a:extLst>
              <a:ext uri="{FF2B5EF4-FFF2-40B4-BE49-F238E27FC236}">
                <a16:creationId xmlns:a16="http://schemas.microsoft.com/office/drawing/2014/main" id="{EA8E1848-77FF-AEF9-0103-B6F7AA4D6054}"/>
              </a:ext>
            </a:extLst>
          </p:cNvPr>
          <p:cNvGraphicFramePr>
            <a:graphicFrameLocks noGrp="1"/>
          </p:cNvGraphicFramePr>
          <p:nvPr>
            <p:extLst>
              <p:ext uri="{D42A27DB-BD31-4B8C-83A1-F6EECF244321}">
                <p14:modId xmlns:p14="http://schemas.microsoft.com/office/powerpoint/2010/main" val="562962575"/>
              </p:ext>
            </p:extLst>
          </p:nvPr>
        </p:nvGraphicFramePr>
        <p:xfrm>
          <a:off x="2366294" y="3998727"/>
          <a:ext cx="8960465" cy="1478280"/>
        </p:xfrm>
        <a:graphic>
          <a:graphicData uri="http://schemas.openxmlformats.org/drawingml/2006/table">
            <a:tbl>
              <a:tblPr firstRow="1" bandRow="1">
                <a:tableStyleId>{912C8C85-51F0-491E-9774-3900AFEF0FD7}</a:tableStyleId>
              </a:tblPr>
              <a:tblGrid>
                <a:gridCol w="8960465">
                  <a:extLst>
                    <a:ext uri="{9D8B030D-6E8A-4147-A177-3AD203B41FA5}">
                      <a16:colId xmlns:a16="http://schemas.microsoft.com/office/drawing/2014/main" val="3273970300"/>
                    </a:ext>
                  </a:extLst>
                </a:gridCol>
              </a:tblGrid>
              <a:tr h="370840">
                <a:tc>
                  <a:txBody>
                    <a:bodyPr/>
                    <a:lstStyle/>
                    <a:p>
                      <a:r>
                        <a:rPr lang="en-GB" sz="2500" dirty="0"/>
                        <a:t>Good practices</a:t>
                      </a:r>
                    </a:p>
                  </a:txBody>
                  <a:tcPr/>
                </a:tc>
                <a:extLst>
                  <a:ext uri="{0D108BD9-81ED-4DB2-BD59-A6C34878D82A}">
                    <a16:rowId xmlns:a16="http://schemas.microsoft.com/office/drawing/2014/main" val="6992971"/>
                  </a:ext>
                </a:extLst>
              </a:tr>
              <a:tr h="370840">
                <a:tc>
                  <a:txBody>
                    <a:bodyPr/>
                    <a:lstStyle/>
                    <a:p>
                      <a:pPr marL="342900" indent="-342900">
                        <a:buFont typeface="Wingdings" panose="05000000000000000000" pitchFamily="2" charset="2"/>
                        <a:buChar char="q"/>
                      </a:pPr>
                      <a:r>
                        <a:rPr lang="en-US" sz="2000" dirty="0"/>
                        <a:t>Implementing virtual coffee breaks to foster informal connections</a:t>
                      </a:r>
                    </a:p>
                    <a:p>
                      <a:pPr marL="342900" indent="-342900">
                        <a:buFont typeface="Wingdings" panose="05000000000000000000" pitchFamily="2" charset="2"/>
                        <a:buChar char="q"/>
                      </a:pPr>
                      <a:r>
                        <a:rPr lang="en-US" sz="2000" dirty="0"/>
                        <a:t>Using inclusive platforms with accessibility features for team collaboration</a:t>
                      </a:r>
                    </a:p>
                    <a:p>
                      <a:pPr marL="342900" indent="-342900">
                        <a:buFont typeface="Wingdings" panose="05000000000000000000" pitchFamily="2" charset="2"/>
                        <a:buChar char="q"/>
                      </a:pPr>
                      <a:r>
                        <a:rPr lang="en-US" sz="2000" dirty="0"/>
                        <a:t>Encouraging mentorship </a:t>
                      </a:r>
                      <a:r>
                        <a:rPr lang="en-US" sz="2000" dirty="0" err="1"/>
                        <a:t>programmes</a:t>
                      </a:r>
                      <a:r>
                        <a:rPr lang="en-US" sz="2000" dirty="0"/>
                        <a:t> within hybrid teams to build trust</a:t>
                      </a:r>
                      <a:endParaRPr lang="en-GB" sz="2000" dirty="0"/>
                    </a:p>
                  </a:txBody>
                  <a:tcPr/>
                </a:tc>
                <a:extLst>
                  <a:ext uri="{0D108BD9-81ED-4DB2-BD59-A6C34878D82A}">
                    <a16:rowId xmlns:a16="http://schemas.microsoft.com/office/drawing/2014/main" val="1040052434"/>
                  </a:ext>
                </a:extLst>
              </a:tr>
            </a:tbl>
          </a:graphicData>
        </a:graphic>
      </p:graphicFrame>
    </p:spTree>
    <p:extLst>
      <p:ext uri="{BB962C8B-B14F-4D97-AF65-F5344CB8AC3E}">
        <p14:creationId xmlns:p14="http://schemas.microsoft.com/office/powerpoint/2010/main" val="16552080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5988</Words>
  <Application>Microsoft Office PowerPoint</Application>
  <PresentationFormat>Ecrã Panorâmico</PresentationFormat>
  <Paragraphs>846</Paragraphs>
  <Slides>62</Slides>
  <Notes>62</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62</vt:i4>
      </vt:variant>
    </vt:vector>
  </HeadingPairs>
  <TitlesOfParts>
    <vt:vector size="67" baseType="lpstr">
      <vt:lpstr>Open Sans Light</vt:lpstr>
      <vt:lpstr>Calibri</vt:lpstr>
      <vt:lpstr>Wingdings</vt:lpstr>
      <vt:lpstr>Arial</vt:lpstr>
      <vt:lpstr>Office Theme</vt:lpstr>
      <vt:lpstr>Apresentação do PowerPoint</vt:lpstr>
      <vt:lpstr>Apresentação do PowerPoint</vt:lpstr>
      <vt:lpstr>Apresentação do PowerPoint</vt:lpstr>
      <vt:lpstr>Apresentação do PowerPoint</vt:lpstr>
      <vt:lpstr>Apresentação do PowerPoint</vt:lpstr>
      <vt:lpstr>Activity 1.1: Setting personal goals for the training</vt:lpstr>
      <vt:lpstr>Activity 1.1. Setting personal goals for the training</vt:lpstr>
      <vt:lpstr>Apresentação do PowerPoint</vt:lpstr>
      <vt:lpstr>Apresentação do PowerPoint</vt:lpstr>
      <vt:lpstr>Apresentação do PowerPoint</vt:lpstr>
      <vt:lpstr>Activity 1.2.:  How inclusion, connectedness, and wellbeing are interconnected?</vt:lpstr>
      <vt:lpstr>Activity 1.2. How are inclusion, connectedness, and wellbeing interconnected?</vt:lpstr>
      <vt:lpstr>Activity 1.2. How are inclusion, connectedness, and wellbeing interconnected?</vt:lpstr>
      <vt:lpstr>Activity 1.2. How are inclusion, connectedness, and wellbeing interconnected?</vt:lpstr>
      <vt:lpstr>Apresentação do PowerPoint</vt:lpstr>
      <vt:lpstr>Apresentação do PowerPoint</vt:lpstr>
      <vt:lpstr>Apresentação do PowerPoint</vt:lpstr>
      <vt:lpstr>Apresentação do PowerPoint</vt:lpstr>
      <vt:lpstr>Activity 1.3. Mapping my own digital wellbeing habits</vt:lpstr>
      <vt:lpstr>Activity 1.3. Mapping my own digital wellbeing habits</vt:lpstr>
      <vt:lpstr>Activity 1.3. Mapping my own digital wellbeing habits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Activity 2.1. Uncovering digital barriers in hybrid workplaces</vt:lpstr>
      <vt:lpstr>Apresentação do PowerPoint</vt:lpstr>
      <vt:lpstr>Apresentação do PowerPoint</vt:lpstr>
      <vt:lpstr>Apresentação do PowerPoint</vt:lpstr>
      <vt:lpstr>Apresentação do PowerPoint</vt:lpstr>
      <vt:lpstr>Apresentação do PowerPoint</vt:lpstr>
      <vt:lpstr>Apresentação do PowerPoint</vt:lpstr>
      <vt:lpstr>Activity 2.2. Simulating a hybrid meeting</vt:lpstr>
      <vt:lpstr>Activity 2.2. Simulating a hybrid meeting</vt:lpstr>
      <vt:lpstr>Activity 2.2. Simulating a hybrid meeting</vt:lpstr>
      <vt:lpstr>Apresentação do PowerPoint</vt:lpstr>
      <vt:lpstr>Apresentação do PowerPoint</vt:lpstr>
      <vt:lpstr>Apresentação do PowerPoint</vt:lpstr>
      <vt:lpstr>Apresentação do PowerPoint</vt:lpstr>
      <vt:lpstr>Activity 3.1. Designing inclusive meetings</vt:lpstr>
      <vt:lpstr>Activity 3.1. Designing inclusive meetings</vt:lpstr>
      <vt:lpstr>Activity 3.1. Designing inclusive meetings</vt:lpstr>
      <vt:lpstr>Apresentação do PowerPoint</vt:lpstr>
      <vt:lpstr>Apresentação do PowerPoint</vt:lpstr>
      <vt:lpstr>Apresentação do PowerPoint</vt:lpstr>
      <vt:lpstr>Apresentação do PowerPoint</vt:lpstr>
      <vt:lpstr>Apresentação do PowerPoint</vt:lpstr>
      <vt:lpstr>Activity 4.1. Assessing digital wellbeing habits</vt:lpstr>
      <vt:lpstr>Apresentação do PowerPoint</vt:lpstr>
      <vt:lpstr>Activity 4.1. Assessing digital wellbeing habits</vt:lpstr>
      <vt:lpstr>Apresentação do PowerPoint</vt:lpstr>
      <vt:lpstr>Apresentação do PowerPoint</vt:lpstr>
      <vt:lpstr>Apresentação do PowerPoint</vt:lpstr>
      <vt:lpstr>Apresentação do PowerPoint</vt:lpstr>
      <vt:lpstr>Activity 4.2. Creating a wellbeing action plan</vt:lpstr>
      <vt:lpstr>Activity 4.2. Creating a wellbeing action plan</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asus</dc:creator>
  <cp:lastModifiedBy>Celia Tavares</cp:lastModifiedBy>
  <cp:revision>3</cp:revision>
  <dcterms:created xsi:type="dcterms:W3CDTF">2022-05-19T03:08:28Z</dcterms:created>
  <dcterms:modified xsi:type="dcterms:W3CDTF">2025-11-18T17:51:02Z</dcterms:modified>
</cp:coreProperties>
</file>