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6858000" cx="12192000"/>
  <p:notesSz cx="6858000" cy="9144000"/>
  <p:embeddedFontLst>
    <p:embeddedFont>
      <p:font typeface="Open Sans Light"/>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73" roundtripDataSignature="AMtx7mj9gttddPLsS5x+LC2pQJnDsjZi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EA5D76-F5A6-4A99-9DB0-940368AFCF21}">
  <a:tblStyle styleId="{52EA5D76-F5A6-4A99-9DB0-940368AFCF21}"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0E7EE"/>
          </a:solidFill>
        </a:fill>
      </a:tcStyle>
    </a:band1H>
    <a:band2H>
      <a:tcTxStyle/>
    </a:band2H>
    <a:band1V>
      <a:tcTxStyle/>
      <a:tcStyle>
        <a:fill>
          <a:solidFill>
            <a:srgbClr val="F0E7EE"/>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5"/>
          </a:solidFill>
        </a:fill>
      </a:tcStyle>
    </a:firstRow>
    <a:neCell>
      <a:tcTxStyle/>
    </a:neCell>
    <a:nwCell>
      <a:tcTxStyle/>
    </a:nwCell>
  </a:tblStyle>
  <a:tblStyle styleId="{0D2B0CFC-35B2-41E2-8DAF-A26709B285C1}" styleName="Table_1">
    <a:wholeTbl>
      <a:tcTxStyle b="off" i="off">
        <a:font>
          <a:latin typeface="Arial"/>
          <a:ea typeface="Arial"/>
          <a:cs typeface="Arial"/>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a:band2H>
    <a:band1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a:seCell>
    <a:swCell>
      <a:tcTxStyle/>
    </a:swCell>
    <a:firstRow>
      <a:tcTxStyle b="on" i="off">
        <a:font>
          <a:latin typeface="Arial"/>
          <a:ea typeface="Arial"/>
          <a:cs typeface="Arial"/>
        </a:font>
        <a:schemeClr val="lt1"/>
      </a:tcTxStyle>
      <a:tcStyle>
        <a:fill>
          <a:solidFill>
            <a:schemeClr val="accent6"/>
          </a:solidFill>
        </a:fill>
      </a:tcStyle>
    </a:firstRow>
    <a:neCell>
      <a:tcTxStyle/>
    </a:neCell>
    <a:nwCell>
      <a:tcTxStyle/>
    </a:nwCell>
  </a:tblStyle>
  <a:tblStyle styleId="{4E7F534F-3866-4F00-A957-FE81E892CB5C}" styleName="Table_2">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411D6127-8708-4BCA-9A73-1AC8E187DEAA}" styleName="Table_3">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Arial"/>
          <a:ea typeface="Arial"/>
          <a:cs typeface="Arial"/>
        </a:font>
        <a:schemeClr val="lt1"/>
      </a:tcTxStyle>
      <a:tcStyle>
        <a:fill>
          <a:solidFill>
            <a:schemeClr val="accent5"/>
          </a:solidFill>
        </a:fill>
      </a:tcStyle>
    </a:firstRow>
    <a:neCell>
      <a:tcTxStyle/>
    </a:neCell>
    <a:nwCell>
      <a:tcTxStyle/>
    </a:nwCell>
  </a:tblStyle>
  <a:tblStyle styleId="{0F9F1988-CE5C-4E06-8F90-B87834D159AF}" styleName="Table_4">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7EAE7"/>
          </a:solidFill>
        </a:fill>
      </a:tcStyle>
    </a:band1H>
    <a:band2H>
      <a:tcTxStyle/>
    </a:band2H>
    <a:band1V>
      <a:tcTxStyle/>
      <a:tcStyle>
        <a:fill>
          <a:solidFill>
            <a:srgbClr val="E7EAE7"/>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3"/>
          </a:solidFill>
        </a:fill>
      </a:tcStyle>
    </a:firstRow>
    <a:neCell>
      <a:tcTxStyle/>
    </a:neCell>
    <a:nwCell>
      <a:tcTxStyle/>
    </a:nwCell>
  </a:tblStyle>
  <a:tblStyle styleId="{CA43A9BE-204D-412D-92EE-7213C8EF4D4E}" styleName="Table_5">
    <a:wholeTbl>
      <a:tcTxStyle b="off" i="off">
        <a:font>
          <a:latin typeface="Arial"/>
          <a:ea typeface="Arial"/>
          <a:cs typeface="Arial"/>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BE034E5F-9167-48BA-93E3-94437E3BD3A2}" styleName="Table_6">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OpenSansLight-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use 1 PPT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keep between 20-25 slides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 has a total of 10 hours</a:t>
            </a:r>
            <a:endParaRPr/>
          </a:p>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07" name="Google Shape;207;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27" name="Google Shape;22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6" name="Google Shape;2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45" name="Google Shape;245;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53" name="Google Shape;25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63" name="Google Shape;263;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70" name="Google Shape;270;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77" name="Google Shape;27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89" name="Google Shape;28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keep the same presentation style in all PPT’s</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1" name="Google Shape;30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10" name="Google Shape;310;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18" name="Google Shape;3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25" name="Google Shape;325;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34" name="Google Shape;334;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45" name="Google Shape;345;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56" name="Google Shape;356;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64" name="Google Shape;364;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72" name="Google Shape;372;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80" name="Google Shape;38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keep the same presentation style in all PPT’s</a:t>
            </a:r>
            <a:endParaRPr/>
          </a:p>
          <a:p>
            <a:pPr indent="0" lvl="0" marL="0" rtl="0" algn="l">
              <a:lnSpc>
                <a:spcPct val="100000"/>
              </a:lnSpc>
              <a:spcBef>
                <a:spcPts val="0"/>
              </a:spcBef>
              <a:spcAft>
                <a:spcPts val="0"/>
              </a:spcAft>
              <a:buSzPts val="1400"/>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92" name="Google Shape;39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01" name="Google Shape;401;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09" name="Google Shape;409;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17" name="Google Shape;417;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28" name="Google Shape;428;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39" name="Google Shape;439;p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451" name="Google Shape;45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63" name="Google Shape;463;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72" name="Google Shape;472;p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80" name="Google Shape;48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87" name="Google Shape;487;p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98" name="Google Shape;498;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11" name="Google Shape;511;p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530" name="Google Shape;530;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42" name="Google Shape;54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551" name="Google Shape;551;p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59" name="Google Shape;559;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66" name="Google Shape;566;p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77" name="Google Shape;577;p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86" name="Google Shape;586;p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37" name="Google Shape;137;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96" name="Google Shape;596;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607" name="Google Shape;607;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19" name="Google Shape;619;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628" name="Google Shape;628;p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36" name="Google Shape;636;p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45" name="Google Shape;645;p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56" name="Google Shape;656;p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67" name="Google Shape;667;p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678" name="Google Shape;678;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90" name="Google Shape;69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70" name="Google Shape;1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699" name="Google Shape;699;p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707" name="Google Shape;70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91" name="Google Shape;191;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99" name="Google Shape;19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ted.com/talks/simone_stolzoff_how_to_reclaim_your_life_from_work" TargetMode="External"/><Relationship Id="rId4" Type="http://schemas.openxmlformats.org/officeDocument/2006/relationships/hyperlink" Target="https://arxiv.org/abs/2404.13462" TargetMode="External"/><Relationship Id="rId5" Type="http://schemas.openxmlformats.org/officeDocument/2006/relationships/hyperlink" Target="http://www.thetimes.co.uk/article/bossware-computer-tracking-devices-harm-workers-wellbeing-says-report-m37krsd2r" TargetMode="External"/><Relationship Id="rId6" Type="http://schemas.openxmlformats.org/officeDocument/2006/relationships/hyperlink" Target="http://www.microsoft.com/en-us/worklab/work-trend-index/hybrid-work" TargetMode="External"/><Relationship Id="rId7" Type="http://schemas.openxmlformats.org/officeDocument/2006/relationships/hyperlink" Target="http://www.oecd.org/digital/digital-transformation-of-wo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JVbo_rzu8k0" TargetMode="External"/><Relationship Id="rId4" Type="http://schemas.openxmlformats.org/officeDocument/2006/relationships/hyperlink" Target="http://www.yarooms.com/blog/hybrid-work-life-balance" TargetMode="External"/><Relationship Id="rId5" Type="http://schemas.openxmlformats.org/officeDocument/2006/relationships/hyperlink" Target="http://www.eurofound.europa.eu/en/publications/2021/right-disconnect-exploring-company-practic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0.png"/><Relationship Id="rId6"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ctu.ieee.org/blog/2023/01/03/what-is-digital-inclusion-the-global-effort-to-bring-everyone-online/" TargetMode="External"/><Relationship Id="rId4" Type="http://schemas.openxmlformats.org/officeDocument/2006/relationships/hyperlink" Target="https://edib.harvard.edu/files/dib/files/inclusive_meeting_guide_final_1.pdd" TargetMode="External"/><Relationship Id="rId5" Type="http://schemas.openxmlformats.org/officeDocument/2006/relationships/hyperlink" Target="https://www.justworks.com/blog/proximity-bia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34.png"/><Relationship Id="rId6" Type="http://schemas.openxmlformats.org/officeDocument/2006/relationships/image" Target="../media/image28.png"/><Relationship Id="rId7"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oi.org/10.54609/reaser.v25i1.286" TargetMode="External"/><Relationship Id="rId4" Type="http://schemas.openxmlformats.org/officeDocument/2006/relationships/hyperlink" Target="https://doi.org/10.1108/ajems-07-2022-030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0.png"/><Relationship Id="rId4" Type="http://schemas.openxmlformats.org/officeDocument/2006/relationships/image" Target="../media/image6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39.png"/><Relationship Id="rId5" Type="http://schemas.openxmlformats.org/officeDocument/2006/relationships/image" Target="../media/image44.png"/><Relationship Id="rId6" Type="http://schemas.openxmlformats.org/officeDocument/2006/relationships/image" Target="../media/image43.png"/><Relationship Id="rId7" Type="http://schemas.openxmlformats.org/officeDocument/2006/relationships/image" Target="../media/image42.png"/><Relationship Id="rId8"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pn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ipd.org/globalassets/media/knowledge/knowledge-hub/guides/2024-pdfs/hybrid-working-taskforce-guide-feb2024.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0.png"/><Relationship Id="rId4"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0.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png"/><Relationship Id="rId4" Type="http://schemas.openxmlformats.org/officeDocument/2006/relationships/image" Target="../media/image49.png"/><Relationship Id="rId5" Type="http://schemas.openxmlformats.org/officeDocument/2006/relationships/image" Target="../media/image18.png"/><Relationship Id="rId6"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time.com/3116424/daimler-vacation-email-out-of-offic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0.pn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0.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0.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www.ijimai.org/journal/sites/default/files/2022-11/ijimai7_7_10.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png"/></Relationships>
</file>

<file path=ppt/slides/_rels/slide62.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2.png"/><Relationship Id="rId4" Type="http://schemas.openxmlformats.org/officeDocument/2006/relationships/image" Target="../media/image63.png"/><Relationship Id="rId9" Type="http://schemas.openxmlformats.org/officeDocument/2006/relationships/image" Target="../media/image64.png"/><Relationship Id="rId5" Type="http://schemas.openxmlformats.org/officeDocument/2006/relationships/image" Target="../media/image55.jpg"/><Relationship Id="rId6" Type="http://schemas.openxmlformats.org/officeDocument/2006/relationships/image" Target="../media/image59.png"/><Relationship Id="rId7" Type="http://schemas.openxmlformats.org/officeDocument/2006/relationships/image" Target="../media/image57.jpg"/><Relationship Id="rId8"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764041" y="1492781"/>
            <a:ext cx="43932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dk1"/>
                </a:solidFill>
              </a:rPr>
              <a:t>Training programme for HR professionals and Managers</a:t>
            </a:r>
            <a:endParaRPr b="1" i="0" sz="3200" u="none" cap="none" strike="noStrike">
              <a:solidFill>
                <a:schemeClr val="dk1"/>
              </a:solidFill>
              <a:latin typeface="Arial"/>
              <a:ea typeface="Arial"/>
              <a:cs typeface="Arial"/>
              <a:sym typeface="Arial"/>
            </a:endParaRPr>
          </a:p>
        </p:txBody>
      </p:sp>
      <p:sp>
        <p:nvSpPr>
          <p:cNvPr id="108" name="Google Shape;108;p1"/>
          <p:cNvSpPr txBox="1"/>
          <p:nvPr/>
        </p:nvSpPr>
        <p:spPr>
          <a:xfrm>
            <a:off x="1220724" y="3923123"/>
            <a:ext cx="469544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How to create an inclusive culture and support digital inclusion and wellbeing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1.2. Definitions of digital inclusion, social connectedness, and wellbeing</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10" name="Google Shape;210;p11"/>
          <p:cNvGraphicFramePr/>
          <p:nvPr/>
        </p:nvGraphicFramePr>
        <p:xfrm>
          <a:off x="2366295" y="1624237"/>
          <a:ext cx="3000000" cy="3000000"/>
        </p:xfrm>
        <a:graphic>
          <a:graphicData uri="http://schemas.openxmlformats.org/drawingml/2006/table">
            <a:tbl>
              <a:tblPr bandRow="1" firstRow="1">
                <a:noFill/>
                <a:tableStyleId>{52EA5D76-F5A6-4A99-9DB0-940368AFCF21}</a:tableStyleId>
              </a:tblPr>
              <a:tblGrid>
                <a:gridCol w="8960475"/>
              </a:tblGrid>
              <a:tr h="370850">
                <a:tc>
                  <a:txBody>
                    <a:bodyPr/>
                    <a:lstStyle/>
                    <a:p>
                      <a:pPr indent="0" lvl="0" marL="0" marR="0" rtl="0" algn="l">
                        <a:lnSpc>
                          <a:spcPct val="100000"/>
                        </a:lnSpc>
                        <a:spcBef>
                          <a:spcPts val="0"/>
                        </a:spcBef>
                        <a:spcAft>
                          <a:spcPts val="0"/>
                        </a:spcAft>
                        <a:buNone/>
                      </a:pPr>
                      <a:r>
                        <a:rPr b="1" lang="en-GB" sz="2500" u="none" cap="none" strike="noStrike"/>
                        <a:t>Wellbeing in hybrid workplaces</a:t>
                      </a:r>
                      <a:endParaRPr sz="25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2000" u="none" cap="none" strike="noStrike"/>
                        <a:t>Holistic balance of physical, mental, and emotional health in digital work settings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2000" u="none" cap="none" strike="noStrike">
                          <a:solidFill>
                            <a:schemeClr val="accent5"/>
                          </a:solidFill>
                        </a:rPr>
                        <a:t>Impact: r</a:t>
                      </a:r>
                      <a:r>
                        <a:rPr lang="en-GB" sz="2000" u="none" cap="none" strike="noStrike">
                          <a:solidFill>
                            <a:schemeClr val="dk1"/>
                          </a:solidFill>
                        </a:rPr>
                        <a:t>educes burnout, enhances job satisfaction, and improves team morale</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Promoting wellbeing: </a:t>
                      </a:r>
                      <a:r>
                        <a:rPr lang="en-GB" sz="2000" u="none" cap="none" strike="noStrike"/>
                        <a:t>setting digital boundaries, providing access to wellness tools, and creating supportive policies</a:t>
                      </a:r>
                      <a:endParaRPr/>
                    </a:p>
                  </a:txBody>
                  <a:tcPr marT="45725" marB="45725" marR="91450" marL="91450"/>
                </a:tc>
              </a:tr>
            </a:tbl>
          </a:graphicData>
        </a:graphic>
      </p:graphicFrame>
      <p:graphicFrame>
        <p:nvGraphicFramePr>
          <p:cNvPr id="211" name="Google Shape;211;p11"/>
          <p:cNvGraphicFramePr/>
          <p:nvPr/>
        </p:nvGraphicFramePr>
        <p:xfrm>
          <a:off x="2366294" y="4333027"/>
          <a:ext cx="3000000" cy="3000000"/>
        </p:xfrm>
        <a:graphic>
          <a:graphicData uri="http://schemas.openxmlformats.org/drawingml/2006/table">
            <a:tbl>
              <a:tblPr bandRow="1" firstRow="1">
                <a:noFill/>
                <a:tableStyleId>{0D2B0CFC-35B2-41E2-8DAF-A26709B285C1}</a:tableStyleId>
              </a:tblPr>
              <a:tblGrid>
                <a:gridCol w="8960475"/>
              </a:tblGrid>
              <a:tr h="370850">
                <a:tc>
                  <a:txBody>
                    <a:bodyPr/>
                    <a:lstStyle/>
                    <a:p>
                      <a:pPr indent="0" lvl="0" marL="0" marR="0" rtl="0" algn="l">
                        <a:lnSpc>
                          <a:spcPct val="100000"/>
                        </a:lnSpc>
                        <a:spcBef>
                          <a:spcPts val="0"/>
                        </a:spcBef>
                        <a:spcAft>
                          <a:spcPts val="0"/>
                        </a:spcAft>
                        <a:buNone/>
                      </a:pPr>
                      <a:r>
                        <a:rPr lang="en-GB" sz="2500" u="none" cap="none" strike="noStrike"/>
                        <a:t>Good practices</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Establishing "no-meeting" days to reduce virtual fatigue</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Encouraging use of wellness apps like meditation tools or exercises trackers</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Offering mental health resources and flexible working hours.</a:t>
                      </a:r>
                      <a:endParaRPr sz="2000" u="none" cap="none" strike="noStrike"/>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218" name="Google Shape;218;p12"/>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1.2.:  How inclusion, connectedness, and wellbeing are interconnected?</a:t>
            </a:r>
            <a:endParaRPr sz="3600">
              <a:solidFill>
                <a:schemeClr val="accent5"/>
              </a:solidFill>
            </a:endParaRPr>
          </a:p>
        </p:txBody>
      </p:sp>
      <p:pic>
        <p:nvPicPr>
          <p:cNvPr descr="Inteligência Artificial com preenchimento sólido" id="219" name="Google Shape;219;p12"/>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20" name="Google Shape;220;p12"/>
          <p:cNvSpPr txBox="1"/>
          <p:nvPr/>
        </p:nvSpPr>
        <p:spPr>
          <a:xfrm>
            <a:off x="6543675" y="2724085"/>
            <a:ext cx="5400675" cy="336370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Relate the interconnected nature of digital inclusion, social connectedness, and employee wellbeing in hybrid work environments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Identify the challenges and opportunities for social inclusion in hybrid working models</a:t>
            </a:r>
            <a:endParaRPr b="0" i="0" sz="1400" u="none" cap="none" strike="noStrike">
              <a:solidFill>
                <a:srgbClr val="000000"/>
              </a:solidFill>
              <a:latin typeface="Arial"/>
              <a:ea typeface="Arial"/>
              <a:cs typeface="Arial"/>
              <a:sym typeface="Arial"/>
            </a:endParaRPr>
          </a:p>
        </p:txBody>
      </p:sp>
      <p:sp>
        <p:nvSpPr>
          <p:cNvPr id="221" name="Google Shape;221;p12"/>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8"/>
              <a:buChar char="•"/>
            </a:pPr>
            <a:r>
              <a:rPr b="1" i="1" lang="en-GB" u="none" cap="none" strike="noStrike">
                <a:solidFill>
                  <a:srgbClr val="868E93"/>
                </a:solidFill>
                <a:latin typeface="Open Sans Light"/>
                <a:ea typeface="Open Sans Light"/>
                <a:cs typeface="Open Sans Light"/>
                <a:sym typeface="Open Sans Light"/>
              </a:rPr>
              <a:t>The aim of this activity is to explore the definitions and relationships between digital inclusion, social connectedness, and wellbeing, fostering a shared understanding among participants and encouraging them to reflect on their personal experiences and perspectives</a:t>
            </a:r>
            <a:endParaRPr/>
          </a:p>
        </p:txBody>
      </p:sp>
      <p:pic>
        <p:nvPicPr>
          <p:cNvPr id="222" name="Google Shape;222;p12"/>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23" name="Google Shape;223;p12"/>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1.2. How are inclusion, connectedness, and wellbeing interconnected?</a:t>
            </a:r>
            <a:endParaRPr sz="3600">
              <a:solidFill>
                <a:schemeClr val="accent5"/>
              </a:solidFill>
            </a:endParaRPr>
          </a:p>
        </p:txBody>
      </p:sp>
      <p:sp>
        <p:nvSpPr>
          <p:cNvPr id="230" name="Google Shape;230;p13"/>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Watch and reflect</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Watch the video “How to reclaim your life from work” and reflect on the following:</a:t>
            </a:r>
            <a:endParaRPr/>
          </a:p>
          <a:p>
            <a:pPr indent="0" lvl="1" marL="457200" rtl="0" algn="l">
              <a:lnSpc>
                <a:spcPct val="90000"/>
              </a:lnSpc>
              <a:spcBef>
                <a:spcPts val="500"/>
              </a:spcBef>
              <a:spcAft>
                <a:spcPts val="0"/>
              </a:spcAft>
              <a:buClr>
                <a:srgbClr val="9869BD"/>
              </a:buClr>
              <a:buSzPts val="2200"/>
              <a:buNone/>
            </a:pPr>
            <a:r>
              <a:rPr lang="en-GB" sz="1800">
                <a:solidFill>
                  <a:srgbClr val="868E93"/>
                </a:solidFill>
                <a:latin typeface="Arial"/>
                <a:ea typeface="Arial"/>
                <a:cs typeface="Arial"/>
                <a:sym typeface="Arial"/>
              </a:rPr>
              <a:t>“What does digital inclusion mean to you?”</a:t>
            </a:r>
            <a:endParaRPr/>
          </a:p>
          <a:p>
            <a:pPr indent="0" lvl="1" marL="457200" rtl="0" algn="l">
              <a:lnSpc>
                <a:spcPct val="90000"/>
              </a:lnSpc>
              <a:spcBef>
                <a:spcPts val="500"/>
              </a:spcBef>
              <a:spcAft>
                <a:spcPts val="0"/>
              </a:spcAft>
              <a:buClr>
                <a:srgbClr val="9869BD"/>
              </a:buClr>
              <a:buSzPts val="2200"/>
              <a:buNone/>
            </a:pPr>
            <a:r>
              <a:rPr lang="en-GB" sz="1800">
                <a:solidFill>
                  <a:srgbClr val="868E93"/>
                </a:solidFill>
                <a:latin typeface="Arial"/>
                <a:ea typeface="Arial"/>
                <a:cs typeface="Arial"/>
                <a:sym typeface="Arial"/>
              </a:rPr>
              <a:t>“How does the video connect to your understanding of social connectedness and wellbeing?”</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Take notes on any ideas or examples that resonate with you</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2 - Pair Reflection and exchange</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Partner with one other participant for a one-on-one exchange</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Share your personal reflections and takeaways from the video with your partner</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Ask your partner questions like: “What stood out to you in the video?”; “How do you see digital inclusion connecting with wellbeing in your context?”</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Reflect together on how your thoughts align or differ and explore why.</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31" name="Google Shape;231;p13"/>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232" name="Google Shape;232;p13"/>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1.2. How are inclusion, connectedness, and wellbeing interconnected?</a:t>
            </a:r>
            <a:endParaRPr sz="3600">
              <a:solidFill>
                <a:schemeClr val="accent5"/>
              </a:solidFill>
            </a:endParaRPr>
          </a:p>
        </p:txBody>
      </p:sp>
      <p:sp>
        <p:nvSpPr>
          <p:cNvPr id="239" name="Google Shape;239;p14"/>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3 – Participate in the group discussion</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Engage in the whole-group discussion to identify common themes and patterns. Consider how the ideas shared connect to the activity's purpose and your own context.</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40" name="Google Shape;240;p14"/>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241" name="Google Shape;241;p14"/>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Vídeo: How to reclaim your life from work: </a:t>
            </a:r>
            <a:r>
              <a:rPr lang="en-GB" sz="1800" u="sng">
                <a:solidFill>
                  <a:srgbClr val="0563C1"/>
                </a:solidFill>
                <a:latin typeface="Calibri"/>
                <a:ea typeface="Calibri"/>
                <a:cs typeface="Calibri"/>
                <a:sym typeface="Calibri"/>
                <a:hlinkClick r:id="rId3">
                  <a:extLst>
                    <a:ext uri="{A12FA001-AC4F-418D-AE19-62706E023703}">
                      <ahyp:hlinkClr val="tx"/>
                    </a:ext>
                  </a:extLst>
                </a:hlinkClick>
              </a:rPr>
              <a:t>www.ted.com/talks/simone_stolzoff_how_to_reclaim_your_life_from_work</a:t>
            </a:r>
            <a:r>
              <a:rPr lang="en-GB" sz="1800">
                <a:latin typeface="Calibri"/>
                <a:ea typeface="Calibri"/>
                <a:cs typeface="Calibri"/>
                <a:sym typeface="Calibri"/>
              </a:rPr>
              <a:t> </a:t>
            </a:r>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Digital tools for wellbeing practice:</a:t>
            </a:r>
            <a:endParaRPr/>
          </a:p>
          <a:p>
            <a:pPr indent="0" lvl="1" marL="457200" rtl="0" algn="l">
              <a:lnSpc>
                <a:spcPct val="90000"/>
              </a:lnSpc>
              <a:spcBef>
                <a:spcPts val="1000"/>
              </a:spcBef>
              <a:spcAft>
                <a:spcPts val="0"/>
              </a:spcAft>
              <a:buClr>
                <a:srgbClr val="9869BD"/>
              </a:buClr>
              <a:buSzPts val="1800"/>
              <a:buNone/>
            </a:pPr>
            <a:r>
              <a:rPr i="0" lang="en-GB" u="none" cap="none" strike="noStrike">
                <a:solidFill>
                  <a:srgbClr val="868E93"/>
                </a:solidFill>
                <a:latin typeface="Arial"/>
                <a:ea typeface="Arial"/>
                <a:cs typeface="Arial"/>
                <a:sym typeface="Arial"/>
              </a:rPr>
              <a:t>Noisli: www.noisli.com </a:t>
            </a:r>
            <a:endParaRPr/>
          </a:p>
          <a:p>
            <a:pPr indent="0" lvl="1" marL="457200" rtl="0" algn="l">
              <a:lnSpc>
                <a:spcPct val="90000"/>
              </a:lnSpc>
              <a:spcBef>
                <a:spcPts val="1000"/>
              </a:spcBef>
              <a:spcAft>
                <a:spcPts val="0"/>
              </a:spcAft>
              <a:buClr>
                <a:srgbClr val="9869BD"/>
              </a:buClr>
              <a:buSzPts val="1800"/>
              <a:buNone/>
            </a:pPr>
            <a:r>
              <a:rPr i="0" lang="en-GB" u="none" cap="none" strike="noStrike">
                <a:solidFill>
                  <a:srgbClr val="868E93"/>
                </a:solidFill>
                <a:latin typeface="Arial"/>
                <a:ea typeface="Arial"/>
                <a:cs typeface="Arial"/>
                <a:sym typeface="Arial"/>
              </a:rPr>
              <a:t>BreakTimer: www.breaktimer.app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48" name="Google Shape;248;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12501B"/>
              </a:buClr>
              <a:buSzPct val="108108"/>
              <a:buNone/>
            </a:pPr>
            <a:r>
              <a:rPr b="1" lang="en-GB">
                <a:solidFill>
                  <a:schemeClr val="accent6"/>
                </a:solidFill>
                <a:latin typeface="Arial"/>
                <a:ea typeface="Arial"/>
                <a:cs typeface="Arial"/>
                <a:sym typeface="Arial"/>
              </a:rPr>
              <a:t>Learn more! </a:t>
            </a:r>
            <a:endParaRPr>
              <a:solidFill>
                <a:schemeClr val="accent6"/>
              </a:solidFill>
            </a:endParaRPr>
          </a:p>
          <a:p>
            <a:pPr indent="-228600" lvl="0" marL="228600" rtl="0" algn="l">
              <a:lnSpc>
                <a:spcPct val="90000"/>
              </a:lnSpc>
              <a:spcBef>
                <a:spcPts val="1000"/>
              </a:spcBef>
              <a:spcAft>
                <a:spcPts val="0"/>
              </a:spcAft>
              <a:buClr>
                <a:srgbClr val="868E93"/>
              </a:buClr>
              <a:buSzPct val="108108"/>
              <a:buChar char="•"/>
            </a:pPr>
            <a:r>
              <a:rPr i="0" lang="en-GB" u="none" cap="none" strike="noStrike">
                <a:solidFill>
                  <a:srgbClr val="868E93"/>
                </a:solidFill>
                <a:latin typeface="Arial"/>
                <a:ea typeface="Arial"/>
                <a:cs typeface="Arial"/>
                <a:sym typeface="Arial"/>
              </a:rPr>
              <a:t>Santos, R. S., Magalhães, C., Santos, R., &amp; Correia-Neto, J. (2024).Exploring Hybrid Work Realities: A Case Study with Software Professionals from Underrepresented Groups </a:t>
            </a: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https://arxiv.org/abs/2404.13462</a:t>
            </a:r>
            <a:r>
              <a:rPr i="0" lang="en-GB" u="none" cap="none" strike="noStrike">
                <a:solidFill>
                  <a:srgbClr val="868E93"/>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ct val="108108"/>
              <a:buChar char="•"/>
            </a:pPr>
            <a:r>
              <a:rPr i="0" lang="en-GB" u="none" cap="none" strike="noStrike">
                <a:solidFill>
                  <a:srgbClr val="868E93"/>
                </a:solidFill>
                <a:latin typeface="Arial"/>
                <a:ea typeface="Arial"/>
                <a:cs typeface="Arial"/>
                <a:sym typeface="Arial"/>
              </a:rPr>
              <a:t>Institute for the Future of Work. (2024).‘Bossware’ Computer Tracking Devices Harm Workers’ Wellbeing, Says Report. Published in The Times </a:t>
            </a:r>
            <a:r>
              <a:rPr i="0" lang="en-GB" u="sng" cap="none" strike="noStrike">
                <a:solidFill>
                  <a:srgbClr val="868E93"/>
                </a:solidFill>
                <a:latin typeface="Arial"/>
                <a:ea typeface="Arial"/>
                <a:cs typeface="Arial"/>
                <a:sym typeface="Arial"/>
                <a:hlinkClick r:id="rId5">
                  <a:extLst>
                    <a:ext uri="{A12FA001-AC4F-418D-AE19-62706E023703}">
                      <ahyp:hlinkClr val="tx"/>
                    </a:ext>
                  </a:extLst>
                </a:hlinkClick>
              </a:rPr>
              <a:t>www.thetimes.co.uk/article/bossware-computer-tracking-devices-harm-workers-wellbeing-says-report-m37krsd2r</a:t>
            </a:r>
            <a:r>
              <a:rPr i="0" lang="en-GB" u="none" cap="none" strike="noStrike">
                <a:solidFill>
                  <a:srgbClr val="868E93"/>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ct val="108108"/>
              <a:buChar char="•"/>
            </a:pPr>
            <a:r>
              <a:rPr i="0" lang="en-GB" u="none" cap="none" strike="noStrike">
                <a:solidFill>
                  <a:srgbClr val="868E93"/>
                </a:solidFill>
                <a:latin typeface="Arial"/>
                <a:ea typeface="Arial"/>
                <a:cs typeface="Arial"/>
                <a:sym typeface="Arial"/>
              </a:rPr>
              <a:t>Microsoft Work Trend Index. (2023).The Next Great Disruption Is Hybrid Work: Are We Ready? </a:t>
            </a:r>
            <a:r>
              <a:rPr i="0" lang="en-GB" u="sng" cap="none" strike="noStrike">
                <a:solidFill>
                  <a:srgbClr val="868E93"/>
                </a:solidFill>
                <a:latin typeface="Arial"/>
                <a:ea typeface="Arial"/>
                <a:cs typeface="Arial"/>
                <a:sym typeface="Arial"/>
                <a:hlinkClick r:id="rId6">
                  <a:extLst>
                    <a:ext uri="{A12FA001-AC4F-418D-AE19-62706E023703}">
                      <ahyp:hlinkClr val="tx"/>
                    </a:ext>
                  </a:extLst>
                </a:hlinkClick>
              </a:rPr>
              <a:t>www.microsoft.com/en-us/worklab/work-trend-index/hybrid-work</a:t>
            </a:r>
            <a:r>
              <a:rPr i="0" lang="en-GB" u="none" cap="none" strike="noStrike">
                <a:solidFill>
                  <a:srgbClr val="868E93"/>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ct val="108108"/>
              <a:buChar char="•"/>
            </a:pPr>
            <a:r>
              <a:rPr i="0" lang="en-GB" u="none" cap="none" strike="noStrike">
                <a:solidFill>
                  <a:srgbClr val="868E93"/>
                </a:solidFill>
                <a:latin typeface="Arial"/>
                <a:ea typeface="Arial"/>
                <a:cs typeface="Arial"/>
                <a:sym typeface="Arial"/>
              </a:rPr>
              <a:t>OECD. (2023).The Digital Transformation of Work: Opportunities and Challenges for Inclusion </a:t>
            </a:r>
            <a:r>
              <a:rPr i="0" lang="en-GB" u="sng" cap="none" strike="noStrike">
                <a:solidFill>
                  <a:srgbClr val="868E93"/>
                </a:solidFill>
                <a:latin typeface="Arial"/>
                <a:ea typeface="Arial"/>
                <a:cs typeface="Arial"/>
                <a:sym typeface="Arial"/>
                <a:hlinkClick r:id="rId7">
                  <a:extLst>
                    <a:ext uri="{A12FA001-AC4F-418D-AE19-62706E023703}">
                      <ahyp:hlinkClr val="tx"/>
                    </a:ext>
                  </a:extLst>
                </a:hlinkClick>
              </a:rPr>
              <a:t>www.oecd.org/digital/digital-transformation-of-work/</a:t>
            </a:r>
            <a:r>
              <a:rPr i="0" lang="en-GB" u="none" cap="none" strike="noStrike">
                <a:solidFill>
                  <a:srgbClr val="868E93"/>
                </a:solidFill>
                <a:latin typeface="Arial"/>
                <a:ea typeface="Arial"/>
                <a:cs typeface="Arial"/>
                <a:sym typeface="Arial"/>
              </a:rPr>
              <a:t> </a:t>
            </a:r>
            <a:endParaRPr/>
          </a:p>
        </p:txBody>
      </p:sp>
      <p:sp>
        <p:nvSpPr>
          <p:cNvPr id="249" name="Google Shape;249;g30fd5a3148a_2_3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1.2. How are inclusion, connectedness, and wellbeing interconnected?</a:t>
            </a:r>
            <a:endParaRPr sz="360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Importance of digital wellbeing in hybrid workplace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56" name="Google Shape;256;p15"/>
          <p:cNvGraphicFramePr/>
          <p:nvPr/>
        </p:nvGraphicFramePr>
        <p:xfrm>
          <a:off x="2326967" y="1515315"/>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None/>
                      </a:pPr>
                      <a:r>
                        <a:rPr lang="en-GB" sz="1400" u="none" cap="none" strike="noStrike"/>
                        <a:t>Digital wellbeing</a:t>
                      </a:r>
                      <a:endParaRPr/>
                    </a:p>
                  </a:txBody>
                  <a:tcPr marT="45725" marB="45725" marR="91450" marL="91450"/>
                </a:tc>
                <a:tc hMerge="1"/>
                <a:tc hMerge="1"/>
              </a:tr>
              <a:tr h="370850">
                <a:tc>
                  <a:txBody>
                    <a:bodyPr/>
                    <a:lstStyle/>
                    <a:p>
                      <a:pPr indent="0" lvl="0" marL="0" marR="0" rtl="0" algn="ctr">
                        <a:lnSpc>
                          <a:spcPct val="100000"/>
                        </a:lnSpc>
                        <a:spcBef>
                          <a:spcPts val="0"/>
                        </a:spcBef>
                        <a:spcAft>
                          <a:spcPts val="0"/>
                        </a:spcAft>
                        <a:buNone/>
                      </a:pPr>
                      <a:r>
                        <a:rPr lang="en-GB" sz="1400" u="none" cap="none" strike="noStrike"/>
                        <a:t>Definition</a:t>
                      </a:r>
                      <a:endParaRPr/>
                    </a:p>
                  </a:txBody>
                  <a:tcPr marT="45725" marB="45725" marR="91450" marL="91450"/>
                </a:tc>
                <a:tc>
                  <a:txBody>
                    <a:bodyPr/>
                    <a:lstStyle/>
                    <a:p>
                      <a:pPr indent="0" lvl="0" marL="0" marR="0" rtl="0" algn="ctr">
                        <a:lnSpc>
                          <a:spcPct val="100000"/>
                        </a:lnSpc>
                        <a:spcBef>
                          <a:spcPts val="0"/>
                        </a:spcBef>
                        <a:spcAft>
                          <a:spcPts val="0"/>
                        </a:spcAft>
                        <a:buNone/>
                      </a:pPr>
                      <a:r>
                        <a:rPr lang="en-GB" sz="1400" u="none" cap="none" strike="noStrike"/>
                        <a:t>Relevance in hybrid work </a:t>
                      </a:r>
                      <a:endParaRPr/>
                    </a:p>
                  </a:txBody>
                  <a:tcPr marT="45725" marB="45725" marR="91450" marL="91450"/>
                </a:tc>
                <a:tc>
                  <a:txBody>
                    <a:bodyPr/>
                    <a:lstStyle/>
                    <a:p>
                      <a:pPr indent="0" lvl="0" marL="0" marR="0" rtl="0" algn="ctr">
                        <a:lnSpc>
                          <a:spcPct val="100000"/>
                        </a:lnSpc>
                        <a:spcBef>
                          <a:spcPts val="0"/>
                        </a:spcBef>
                        <a:spcAft>
                          <a:spcPts val="0"/>
                        </a:spcAft>
                        <a:buNone/>
                      </a:pPr>
                      <a:r>
                        <a:rPr lang="en-GB" sz="1400" u="none" cap="none" strike="noStrike"/>
                        <a:t>Importance</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t/>
                      </a:r>
                      <a:endParaRPr i="0"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t/>
                      </a:r>
                      <a:endParaRPr i="0" sz="1400" u="none" cap="none" strike="noStrike"/>
                    </a:p>
                    <a:p>
                      <a:pPr indent="0" lvl="0" marL="0" marR="0" rtl="0" algn="l">
                        <a:lnSpc>
                          <a:spcPct val="100000"/>
                        </a:lnSpc>
                        <a:spcBef>
                          <a:spcPts val="0"/>
                        </a:spcBef>
                        <a:spcAft>
                          <a:spcPts val="0"/>
                        </a:spcAft>
                        <a:buNone/>
                      </a:pPr>
                      <a:r>
                        <a:rPr i="0" lang="en-GB" sz="1400" u="none" cap="none" strike="noStrike"/>
                        <a:t>State of an individual's mental, physical, and social health in relation to their use of technology</a:t>
                      </a:r>
                      <a:endParaRPr i="0"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Increased reliance on digital tools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Blurred boundaries between work and personal life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Risk of burnout from digital overload.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Enhances productivity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Promotes mental health</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Supports sustainable hybrid work environments.</a:t>
                      </a:r>
                      <a:endParaRPr/>
                    </a:p>
                  </a:txBody>
                  <a:tcPr marT="45725" marB="45725" marR="91450" marL="91450"/>
                </a:tc>
              </a:tr>
            </a:tbl>
          </a:graphicData>
        </a:graphic>
      </p:graphicFrame>
      <p:pic>
        <p:nvPicPr>
          <p:cNvPr descr="Balão de pensamento com preenchimento sólido" id="257" name="Google Shape;257;p15"/>
          <p:cNvPicPr preferRelativeResize="0"/>
          <p:nvPr/>
        </p:nvPicPr>
        <p:blipFill rotWithShape="1">
          <a:blip r:embed="rId3">
            <a:alphaModFix/>
          </a:blip>
          <a:srcRect b="0" l="0" r="0" t="0"/>
          <a:stretch/>
        </p:blipFill>
        <p:spPr>
          <a:xfrm>
            <a:off x="3313473" y="2469095"/>
            <a:ext cx="914400" cy="914400"/>
          </a:xfrm>
          <a:prstGeom prst="rect">
            <a:avLst/>
          </a:prstGeom>
          <a:noFill/>
          <a:ln>
            <a:noFill/>
          </a:ln>
        </p:spPr>
      </p:pic>
      <p:pic>
        <p:nvPicPr>
          <p:cNvPr descr="Trabalhar a partir da secretária doméstica com preenchimento sólido" id="258" name="Google Shape;258;p15"/>
          <p:cNvPicPr preferRelativeResize="0"/>
          <p:nvPr/>
        </p:nvPicPr>
        <p:blipFill rotWithShape="1">
          <a:blip r:embed="rId4">
            <a:alphaModFix/>
          </a:blip>
          <a:srcRect b="0" l="0" r="0" t="0"/>
          <a:stretch/>
        </p:blipFill>
        <p:spPr>
          <a:xfrm>
            <a:off x="5910824" y="2469095"/>
            <a:ext cx="914400" cy="914400"/>
          </a:xfrm>
          <a:prstGeom prst="rect">
            <a:avLst/>
          </a:prstGeom>
          <a:noFill/>
          <a:ln>
            <a:noFill/>
          </a:ln>
        </p:spPr>
      </p:pic>
      <p:pic>
        <p:nvPicPr>
          <p:cNvPr descr="Lado direito do cérebro com preenchimento sólido" id="259" name="Google Shape;259;p15"/>
          <p:cNvPicPr preferRelativeResize="0"/>
          <p:nvPr/>
        </p:nvPicPr>
        <p:blipFill rotWithShape="1">
          <a:blip r:embed="rId5">
            <a:alphaModFix/>
          </a:blip>
          <a:srcRect b="0" l="0" r="0" t="0"/>
          <a:stretch/>
        </p:blipFill>
        <p:spPr>
          <a:xfrm>
            <a:off x="8508175" y="2469095"/>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Importance of digital wellbeing in hybrid workplace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66" name="Google Shape;266;p16"/>
          <p:cNvGraphicFramePr/>
          <p:nvPr/>
        </p:nvGraphicFramePr>
        <p:xfrm>
          <a:off x="2326966" y="1491226"/>
          <a:ext cx="3000000" cy="3000000"/>
        </p:xfrm>
        <a:graphic>
          <a:graphicData uri="http://schemas.openxmlformats.org/drawingml/2006/table">
            <a:tbl>
              <a:tblPr bandRow="1" firstRow="1">
                <a:noFill/>
                <a:tableStyleId>{4E7F534F-3866-4F00-A957-FE81E892CB5C}</a:tableStyleId>
              </a:tblPr>
              <a:tblGrid>
                <a:gridCol w="4064000"/>
                <a:gridCol w="4064000"/>
              </a:tblGrid>
              <a:tr h="370850">
                <a:tc gridSpan="2">
                  <a:txBody>
                    <a:bodyPr/>
                    <a:lstStyle/>
                    <a:p>
                      <a:pPr indent="0" lvl="0" marL="0" marR="0" rtl="0" algn="ctr">
                        <a:lnSpc>
                          <a:spcPct val="100000"/>
                        </a:lnSpc>
                        <a:spcBef>
                          <a:spcPts val="0"/>
                        </a:spcBef>
                        <a:spcAft>
                          <a:spcPts val="0"/>
                        </a:spcAft>
                        <a:buNone/>
                      </a:pPr>
                      <a:r>
                        <a:rPr lang="en-GB" sz="1400" u="none" cap="none" strike="noStrike"/>
                        <a:t> Effects of hybrid work on work-life balance</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None/>
                      </a:pPr>
                      <a:r>
                        <a:rPr lang="en-GB" sz="1400" u="none" cap="none" strike="noStrike"/>
                        <a:t>Positive impacts</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Challenges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Flexibility to manage personal and professional responsibilities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Reduced commuting stress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Lack of clear boundaries between work and home life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Increased screen time leading to fatigue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Difficulty disconnecting from work after hours.</a:t>
                      </a:r>
                      <a:endParaRPr sz="1400" u="none" cap="none" strike="noStrike"/>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Importance of digital wellbeing in hybrid workplace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73" name="Google Shape;273;p17"/>
          <p:cNvGraphicFramePr/>
          <p:nvPr/>
        </p:nvGraphicFramePr>
        <p:xfrm>
          <a:off x="2326966" y="1491226"/>
          <a:ext cx="3000000" cy="3000000"/>
        </p:xfrm>
        <a:graphic>
          <a:graphicData uri="http://schemas.openxmlformats.org/drawingml/2006/table">
            <a:tbl>
              <a:tblPr bandRow="1" firstRow="1">
                <a:noFill/>
                <a:tableStyleId>{4E7F534F-3866-4F00-A957-FE81E892CB5C}</a:tableStyleId>
              </a:tblPr>
              <a:tblGrid>
                <a:gridCol w="4064000"/>
                <a:gridCol w="4064000"/>
              </a:tblGrid>
              <a:tr h="370850">
                <a:tc gridSpan="2">
                  <a:txBody>
                    <a:bodyPr/>
                    <a:lstStyle/>
                    <a:p>
                      <a:pPr indent="0" lvl="0" marL="0" marR="0" rtl="0" algn="ctr">
                        <a:lnSpc>
                          <a:spcPct val="100000"/>
                        </a:lnSpc>
                        <a:spcBef>
                          <a:spcPts val="0"/>
                        </a:spcBef>
                        <a:spcAft>
                          <a:spcPts val="0"/>
                        </a:spcAft>
                        <a:buNone/>
                      </a:pPr>
                      <a:r>
                        <a:rPr lang="en-GB" sz="1400" u="none" cap="none" strike="noStrike"/>
                        <a:t> Framework for conceptualising visibility (Toolkit Reference, p. 34)</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None/>
                      </a:pPr>
                      <a:r>
                        <a:rPr lang="en-GB" sz="1400" u="none" cap="none" strike="noStrike"/>
                        <a:t>Dimensions of visibility in digital work</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Digital wellbeing connection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GB" sz="1400" u="none" cap="none" strike="noStrike">
                          <a:solidFill>
                            <a:schemeClr val="accent5"/>
                          </a:solidFill>
                        </a:rPr>
                        <a:t>Location</a:t>
                      </a:r>
                      <a:r>
                        <a:rPr lang="en-GB" sz="1400" u="none" cap="none" strike="noStrike"/>
                        <a:t>: physical (office) vs. Virtual (remote)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b="1" lang="en-GB" sz="1400" u="none" cap="none" strike="noStrike">
                          <a:solidFill>
                            <a:schemeClr val="accent5"/>
                          </a:solidFill>
                        </a:rPr>
                        <a:t>Mode</a:t>
                      </a:r>
                      <a:r>
                        <a:rPr lang="en-GB" sz="1400" u="none" cap="none" strike="noStrike">
                          <a:solidFill>
                            <a:schemeClr val="accent5"/>
                          </a:solidFill>
                        </a:rPr>
                        <a:t> </a:t>
                      </a:r>
                      <a:r>
                        <a:rPr b="1" lang="en-GB" sz="1400" u="none" cap="none" strike="noStrike">
                          <a:solidFill>
                            <a:schemeClr val="accent5"/>
                          </a:solidFill>
                        </a:rPr>
                        <a:t>of</a:t>
                      </a:r>
                      <a:r>
                        <a:rPr lang="en-GB" sz="1400" u="none" cap="none" strike="noStrike">
                          <a:solidFill>
                            <a:schemeClr val="accent5"/>
                          </a:solidFill>
                        </a:rPr>
                        <a:t> </a:t>
                      </a:r>
                      <a:r>
                        <a:rPr b="1" lang="en-GB" sz="1400" u="none" cap="none" strike="noStrike">
                          <a:solidFill>
                            <a:schemeClr val="accent5"/>
                          </a:solidFill>
                        </a:rPr>
                        <a:t>observation</a:t>
                      </a:r>
                      <a:r>
                        <a:rPr lang="en-GB" sz="1400" u="none" cap="none" strike="noStrike"/>
                        <a:t>: active (planned) vs. Passive (ongoing)</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b="1" lang="en-GB" sz="1400" u="none" cap="none" strike="noStrike">
                          <a:solidFill>
                            <a:schemeClr val="accent5"/>
                          </a:solidFill>
                        </a:rPr>
                        <a:t>Type</a:t>
                      </a:r>
                      <a:r>
                        <a:rPr lang="en-GB" sz="1400" u="none" cap="none" strike="noStrike">
                          <a:solidFill>
                            <a:schemeClr val="accent5"/>
                          </a:solidFill>
                        </a:rPr>
                        <a:t> </a:t>
                      </a:r>
                      <a:r>
                        <a:rPr b="1" lang="en-GB" sz="1400" u="none" cap="none" strike="noStrike">
                          <a:solidFill>
                            <a:schemeClr val="accent5"/>
                          </a:solidFill>
                        </a:rPr>
                        <a:t>of</a:t>
                      </a:r>
                      <a:r>
                        <a:rPr lang="en-GB" sz="1400" u="none" cap="none" strike="noStrike">
                          <a:solidFill>
                            <a:schemeClr val="accent5"/>
                          </a:solidFill>
                        </a:rPr>
                        <a:t> </a:t>
                      </a:r>
                      <a:r>
                        <a:rPr b="1" lang="en-GB" sz="1400" u="none" cap="none" strike="noStrike">
                          <a:solidFill>
                            <a:schemeClr val="accent5"/>
                          </a:solidFill>
                        </a:rPr>
                        <a:t>interaction</a:t>
                      </a:r>
                      <a:r>
                        <a:rPr lang="en-GB" sz="1400" u="none" cap="none" strike="noStrike"/>
                        <a:t>: direct (one-on-one) vs. Indirect (group settings)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b="1" lang="en-GB" sz="1400" u="none" cap="none" strike="noStrike">
                          <a:solidFill>
                            <a:schemeClr val="accent5"/>
                          </a:solidFill>
                        </a:rPr>
                        <a:t>Awareness</a:t>
                      </a:r>
                      <a:r>
                        <a:rPr lang="en-GB" sz="1400" u="none" cap="none" strike="noStrike"/>
                        <a:t>: employee’s perception of being observed.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Overemphasis on visibility can increase digital stress</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Balancing visibility enhances focus and mental health</a:t>
                      </a:r>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8"/>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Importance of digital wellbeing in hybrid workplace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80" name="Google Shape;280;p18"/>
          <p:cNvGraphicFramePr/>
          <p:nvPr/>
        </p:nvGraphicFramePr>
        <p:xfrm>
          <a:off x="2326966" y="1491226"/>
          <a:ext cx="3000000" cy="3000000"/>
        </p:xfrm>
        <a:graphic>
          <a:graphicData uri="http://schemas.openxmlformats.org/drawingml/2006/table">
            <a:tbl>
              <a:tblPr bandRow="1" firstRow="1">
                <a:noFill/>
                <a:tableStyleId>{4E7F534F-3866-4F00-A957-FE81E892CB5C}</a:tableStyleId>
              </a:tblPr>
              <a:tblGrid>
                <a:gridCol w="1625600"/>
                <a:gridCol w="1625600"/>
                <a:gridCol w="1625600"/>
                <a:gridCol w="1625600"/>
                <a:gridCol w="1625600"/>
              </a:tblGrid>
              <a:tr h="370850">
                <a:tc gridSpan="5">
                  <a:txBody>
                    <a:bodyPr/>
                    <a:lstStyle/>
                    <a:p>
                      <a:pPr indent="0" lvl="0" marL="0" marR="0" rtl="0" algn="ctr">
                        <a:lnSpc>
                          <a:spcPct val="100000"/>
                        </a:lnSpc>
                        <a:spcBef>
                          <a:spcPts val="0"/>
                        </a:spcBef>
                        <a:spcAft>
                          <a:spcPts val="0"/>
                        </a:spcAft>
                        <a:buNone/>
                      </a:pPr>
                      <a:r>
                        <a:rPr b="1" lang="en-GB" sz="1400" u="none" cap="none" strike="noStrike"/>
                        <a:t>Strategies for digital wellbeing in hybrid work</a:t>
                      </a:r>
                      <a:endParaRPr b="1" sz="1400" u="none" cap="none" strike="noStrike"/>
                    </a:p>
                  </a:txBody>
                  <a:tcPr marT="45725" marB="45725" marR="91450" marL="91450"/>
                </a:tc>
                <a:tc hMerge="1"/>
                <a:tc hMerge="1"/>
                <a:tc hMerge="1"/>
                <a:tc hMerge="1"/>
              </a:tr>
              <a:tr h="370850">
                <a:tc>
                  <a:txBody>
                    <a:bodyPr/>
                    <a:lstStyle/>
                    <a:p>
                      <a:pPr indent="0" lvl="0" marL="0" marR="0" rtl="0" algn="l">
                        <a:lnSpc>
                          <a:spcPct val="100000"/>
                        </a:lnSpc>
                        <a:spcBef>
                          <a:spcPts val="0"/>
                        </a:spcBef>
                        <a:spcAft>
                          <a:spcPts val="0"/>
                        </a:spcAft>
                        <a:buNone/>
                      </a:pPr>
                      <a:r>
                        <a:rPr b="1" lang="en-GB" sz="1400" u="none" cap="none" strike="noStrike"/>
                        <a:t>Set digital boundaries</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Practice digital detox</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Enhance mindfulness</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Optimise notifications</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Encourage organisational support</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Define work hours and stick to them</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Use tools like "Do Not Disturb" modes.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Schedule regular breaks from screens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Engage in offline activities like walks or hobbies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Use mindfulness apps to stay grounded</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Adopt a "one-task-at-a-time" approach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Prioritise essential apps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Turn off unnecessary alerts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Create digital wellbeing policies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Foster a culture of respecting off-hours</a:t>
                      </a:r>
                      <a:endParaRPr sz="1400" u="none" cap="none" strike="noStrike"/>
                    </a:p>
                  </a:txBody>
                  <a:tcPr marT="45725" marB="45725" marR="91450" marL="91450"/>
                </a:tc>
              </a:tr>
            </a:tbl>
          </a:graphicData>
        </a:graphic>
      </p:graphicFrame>
      <p:pic>
        <p:nvPicPr>
          <p:cNvPr descr="Cronómetro 75% com preenchimento sólido" id="281" name="Google Shape;281;p18"/>
          <p:cNvPicPr preferRelativeResize="0"/>
          <p:nvPr/>
        </p:nvPicPr>
        <p:blipFill rotWithShape="1">
          <a:blip r:embed="rId3">
            <a:alphaModFix/>
          </a:blip>
          <a:srcRect b="0" l="0" r="0" t="0"/>
          <a:stretch/>
        </p:blipFill>
        <p:spPr>
          <a:xfrm>
            <a:off x="2708787" y="2725994"/>
            <a:ext cx="914400" cy="914400"/>
          </a:xfrm>
          <a:prstGeom prst="rect">
            <a:avLst/>
          </a:prstGeom>
          <a:noFill/>
          <a:ln>
            <a:noFill/>
          </a:ln>
        </p:spPr>
      </p:pic>
      <p:pic>
        <p:nvPicPr>
          <p:cNvPr descr="Estrada com preenchimento sólido" id="282" name="Google Shape;282;p18"/>
          <p:cNvPicPr preferRelativeResize="0"/>
          <p:nvPr/>
        </p:nvPicPr>
        <p:blipFill rotWithShape="1">
          <a:blip r:embed="rId4">
            <a:alphaModFix/>
          </a:blip>
          <a:srcRect b="0" l="0" r="0" t="0"/>
          <a:stretch/>
        </p:blipFill>
        <p:spPr>
          <a:xfrm>
            <a:off x="4262284" y="2684207"/>
            <a:ext cx="914400" cy="914400"/>
          </a:xfrm>
          <a:prstGeom prst="rect">
            <a:avLst/>
          </a:prstGeom>
          <a:noFill/>
          <a:ln>
            <a:noFill/>
          </a:ln>
        </p:spPr>
      </p:pic>
      <p:pic>
        <p:nvPicPr>
          <p:cNvPr descr="Silhueta de Buda com preenchimento sólido" id="283" name="Google Shape;283;p18"/>
          <p:cNvPicPr preferRelativeResize="0"/>
          <p:nvPr/>
        </p:nvPicPr>
        <p:blipFill rotWithShape="1">
          <a:blip r:embed="rId5">
            <a:alphaModFix/>
          </a:blip>
          <a:srcRect b="0" l="0" r="0" t="0"/>
          <a:stretch/>
        </p:blipFill>
        <p:spPr>
          <a:xfrm>
            <a:off x="5933766" y="2669459"/>
            <a:ext cx="914400" cy="914400"/>
          </a:xfrm>
          <a:prstGeom prst="rect">
            <a:avLst/>
          </a:prstGeom>
          <a:noFill/>
          <a:ln>
            <a:noFill/>
          </a:ln>
        </p:spPr>
      </p:pic>
      <p:pic>
        <p:nvPicPr>
          <p:cNvPr descr="Não usar o telemóvel com preenchimento sólido" id="284" name="Google Shape;284;p18"/>
          <p:cNvPicPr preferRelativeResize="0"/>
          <p:nvPr/>
        </p:nvPicPr>
        <p:blipFill rotWithShape="1">
          <a:blip r:embed="rId6">
            <a:alphaModFix/>
          </a:blip>
          <a:srcRect b="0" l="0" r="0" t="0"/>
          <a:stretch/>
        </p:blipFill>
        <p:spPr>
          <a:xfrm>
            <a:off x="7516762" y="2725994"/>
            <a:ext cx="914400" cy="914400"/>
          </a:xfrm>
          <a:prstGeom prst="rect">
            <a:avLst/>
          </a:prstGeom>
          <a:noFill/>
          <a:ln>
            <a:noFill/>
          </a:ln>
        </p:spPr>
      </p:pic>
      <p:pic>
        <p:nvPicPr>
          <p:cNvPr descr="Brinde com preenchimento sólido" id="285" name="Google Shape;285;p18"/>
          <p:cNvPicPr preferRelativeResize="0"/>
          <p:nvPr/>
        </p:nvPicPr>
        <p:blipFill rotWithShape="1">
          <a:blip r:embed="rId7">
            <a:alphaModFix/>
          </a:blip>
          <a:srcRect b="0" l="0" r="0" t="0"/>
          <a:stretch/>
        </p:blipFill>
        <p:spPr>
          <a:xfrm>
            <a:off x="9070259" y="2725994"/>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292" name="Google Shape;292;p20"/>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1.3. Mapping my own digital wellbeing habits</a:t>
            </a:r>
            <a:endParaRPr sz="3600">
              <a:solidFill>
                <a:schemeClr val="accent5"/>
              </a:solidFill>
            </a:endParaRPr>
          </a:p>
        </p:txBody>
      </p:sp>
      <p:pic>
        <p:nvPicPr>
          <p:cNvPr descr="Inteligência Artificial com preenchimento sólido" id="293" name="Google Shape;293;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94" name="Google Shape;294;p20"/>
          <p:cNvSpPr txBox="1"/>
          <p:nvPr/>
        </p:nvSpPr>
        <p:spPr>
          <a:xfrm>
            <a:off x="6543675" y="2724085"/>
            <a:ext cx="5400675" cy="36968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Design strategies to promote digital wellbeing and social connectedness in hybrid workplace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Implement techniques for balancing technology use with human-centred approaches to maintain social connections</a:t>
            </a:r>
            <a:endParaRPr/>
          </a:p>
          <a:p>
            <a:pPr indent="-171450" lvl="0" marL="285750" marR="0" rtl="0" algn="l">
              <a:lnSpc>
                <a:spcPct val="107000"/>
              </a:lnSpc>
              <a:spcBef>
                <a:spcPts val="800"/>
              </a:spcBef>
              <a:spcAft>
                <a:spcPts val="0"/>
              </a:spcAft>
              <a:buClr>
                <a:schemeClr val="accent6"/>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0"/>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encourage participants to assess their digital habits, understand their impact on personal wellbeing, and develop strategies to improve digital health in hybrid work environments</a:t>
            </a:r>
            <a:endParaRPr/>
          </a:p>
        </p:txBody>
      </p:sp>
      <p:pic>
        <p:nvPicPr>
          <p:cNvPr id="296" name="Google Shape;296;p20"/>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97" name="Google Shape;297;p20"/>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Module aim and outline</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539289" y="1379709"/>
            <a:ext cx="9521890" cy="306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GB" sz="1600" u="none" cap="none" strike="noStrike">
                <a:solidFill>
                  <a:srgbClr val="636A6F"/>
                </a:solidFill>
                <a:latin typeface="Arial"/>
                <a:ea typeface="Arial"/>
                <a:cs typeface="Arial"/>
                <a:sym typeface="Arial"/>
              </a:rPr>
              <a:t>This module focuses on equipping HR professionals and managers with the knowledge and skills necessary to understand the interrelated nature of digital inclusion, social connectedness and employee wellbeing in modern hybrid workplaces. Its general objective is to enable these professionals to understand, develop, and implement strategies for creating an inclusive culture that supports digital inclusion and employee wellbeing in hybrid work settings. In specific, it aims to prepare leaders to:</a:t>
            </a:r>
            <a:endParaRPr/>
          </a:p>
          <a:p>
            <a:pPr indent="-228600" lvl="0" marL="228600" marR="0" rtl="0" algn="l">
              <a:lnSpc>
                <a:spcPct val="150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Create a culture that values and promotes digital wellbeing</a:t>
            </a:r>
            <a:endParaRPr/>
          </a:p>
          <a:p>
            <a:pPr indent="-228600" lvl="0" marL="228600" marR="0" rtl="0" algn="l">
              <a:lnSpc>
                <a:spcPct val="150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Promote social inclusion in hybrid working environments</a:t>
            </a:r>
            <a:endParaRPr/>
          </a:p>
          <a:p>
            <a:pPr indent="-228600" lvl="0" marL="228600" marR="0" rtl="0" algn="l">
              <a:lnSpc>
                <a:spcPct val="150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Implement digital inclusion practices that accommodate diverse needs and abilities</a:t>
            </a:r>
            <a:endParaRPr/>
          </a:p>
          <a:p>
            <a:pPr indent="-228600" lvl="0" marL="228600" marR="0" rtl="0" algn="l">
              <a:lnSpc>
                <a:spcPct val="150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Balance the use of technology with human-centred approaches to maintaining social connections</a:t>
            </a:r>
            <a:endParaRPr/>
          </a:p>
          <a:p>
            <a:pPr indent="-228600" lvl="0" marL="228600" marR="0" rtl="0" algn="l">
              <a:lnSpc>
                <a:spcPct val="150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Develop policies and practices that support the holistic wellbeing of employees in hybrid environments</a:t>
            </a:r>
            <a:endParaRPr/>
          </a:p>
          <a:p>
            <a:pPr indent="-50800" lvl="0" marL="228600" marR="0" rtl="0" algn="l">
              <a:lnSpc>
                <a:spcPct val="150000"/>
              </a:lnSpc>
              <a:spcBef>
                <a:spcPts val="1000"/>
              </a:spcBef>
              <a:spcAft>
                <a:spcPts val="0"/>
              </a:spcAft>
              <a:buClr>
                <a:schemeClr val="dk1"/>
              </a:buClr>
              <a:buSzPts val="28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1.3. Mapping my own digital wellbeing habits</a:t>
            </a:r>
            <a:endParaRPr sz="3600">
              <a:solidFill>
                <a:schemeClr val="accent5"/>
              </a:solidFill>
            </a:endParaRPr>
          </a:p>
        </p:txBody>
      </p:sp>
      <p:sp>
        <p:nvSpPr>
          <p:cNvPr id="304" name="Google Shape;304;p39"/>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Engage in discussion</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Reflect on your own digital habits</a:t>
            </a:r>
            <a:endParaRPr/>
          </a:p>
          <a:p>
            <a:pPr indent="-285750" lvl="0" marL="285750" rtl="0" algn="l">
              <a:lnSpc>
                <a:spcPct val="90000"/>
              </a:lnSpc>
              <a:spcBef>
                <a:spcPts val="0"/>
              </a:spcBef>
              <a:spcAft>
                <a:spcPts val="0"/>
              </a:spcAft>
              <a:buClr>
                <a:srgbClr val="9869BD"/>
              </a:buClr>
              <a:buSzPts val="1800"/>
              <a:buChar char="•"/>
            </a:pPr>
            <a:r>
              <a:rPr lang="en-GB" sz="1800">
                <a:solidFill>
                  <a:srgbClr val="868E93"/>
                </a:solidFill>
                <a:latin typeface="Arial"/>
                <a:ea typeface="Arial"/>
                <a:cs typeface="Arial"/>
                <a:sym typeface="Arial"/>
              </a:rPr>
              <a:t>Share what works for you and challenges you face</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2 - Collaborate in groups</a:t>
            </a:r>
            <a:endParaRPr/>
          </a:p>
          <a:p>
            <a:pPr indent="-285750" lvl="0" marL="28575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Brainstorm innovative ideas for managing digital wellbeing</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3 - Present solutions</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Share your group’s strategy with the larger audience</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4 – Commit to change</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Choose one new digital wellbeing practice to implement in your work life</a:t>
            </a:r>
            <a:endParaRPr>
              <a:solidFill>
                <a:srgbClr val="868E93"/>
              </a:solidFill>
              <a:latin typeface="Arial"/>
              <a:ea typeface="Arial"/>
              <a:cs typeface="Arial"/>
              <a:sym typeface="Arial"/>
            </a:endParaRPr>
          </a:p>
          <a:p>
            <a:pPr indent="-171450" lvl="0" marL="28575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05" name="Google Shape;305;p3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306" name="Google Shape;306;p3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charts or whiteboards for group brainstorming</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Markers and sticky notes.</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13" name="Google Shape;313;p40"/>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What is digital wellness and why is it important?</a:t>
            </a:r>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www.youtube.com/watch?v=JVbo_rzu8k0</a:t>
            </a:r>
            <a:endParaRPr i="0" u="none" cap="none" strike="noStrike">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Hybrid work-life balance</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4">
                  <a:extLst>
                    <a:ext uri="{A12FA001-AC4F-418D-AE19-62706E023703}">
                      <ahyp:hlinkClr val="tx"/>
                    </a:ext>
                  </a:extLst>
                </a:hlinkClick>
              </a:rPr>
              <a:t>www.yarooms.com/blog/hybrid-work-life-balance</a:t>
            </a:r>
            <a:r>
              <a:rPr lang="en-GB">
                <a:solidFill>
                  <a:srgbClr val="868E93"/>
                </a:solidFill>
                <a:latin typeface="Arial"/>
                <a:ea typeface="Arial"/>
                <a:cs typeface="Arial"/>
                <a:sym typeface="Arial"/>
              </a:rPr>
              <a:t> </a:t>
            </a:r>
            <a:endParaRPr/>
          </a:p>
          <a:p>
            <a:pPr indent="-285750" lvl="0" marL="28575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The right to disconnect: exploring company practice</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5">
                  <a:extLst>
                    <a:ext uri="{A12FA001-AC4F-418D-AE19-62706E023703}">
                      <ahyp:hlinkClr val="tx"/>
                    </a:ext>
                  </a:extLst>
                </a:hlinkClick>
              </a:rPr>
              <a:t>www.eurofound.europa.eu/en/publications/2021/right-disconnect-exploring-company-practices</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314" name="Google Shape;314;p40"/>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1.3. Mapping my own digital wellbeing habits</a:t>
            </a:r>
            <a:endParaRPr sz="360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
          <p:cNvSpPr txBox="1"/>
          <p:nvPr/>
        </p:nvSpPr>
        <p:spPr>
          <a:xfrm>
            <a:off x="4890344" y="2848993"/>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3600" u="none" cap="none" strike="noStrike">
                <a:solidFill>
                  <a:schemeClr val="accent5"/>
                </a:solidFill>
                <a:latin typeface="Arial"/>
                <a:ea typeface="Arial"/>
                <a:cs typeface="Arial"/>
                <a:sym typeface="Arial"/>
              </a:rPr>
              <a:t>Topic 2</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Barriers to digital inclusion</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321" name="Google Shape;321;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Identifying barriers to digital inclusion</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328" name="Google Shape;328;p41"/>
          <p:cNvGraphicFramePr/>
          <p:nvPr/>
        </p:nvGraphicFramePr>
        <p:xfrm>
          <a:off x="2297471" y="1407924"/>
          <a:ext cx="3000000" cy="3000000"/>
        </p:xfrm>
        <a:graphic>
          <a:graphicData uri="http://schemas.openxmlformats.org/drawingml/2006/table">
            <a:tbl>
              <a:tblPr bandRow="1" firstRow="1">
                <a:noFill/>
                <a:tableStyleId>{411D6127-8708-4BCA-9A73-1AC8E187DEAA}</a:tableStyleId>
              </a:tblPr>
              <a:tblGrid>
                <a:gridCol w="8128000"/>
              </a:tblGrid>
              <a:tr h="370850">
                <a:tc>
                  <a:txBody>
                    <a:bodyPr/>
                    <a:lstStyle/>
                    <a:p>
                      <a:pPr indent="0" lvl="0" marL="0" marR="0" rtl="0" algn="l">
                        <a:lnSpc>
                          <a:spcPct val="100000"/>
                        </a:lnSpc>
                        <a:spcBef>
                          <a:spcPts val="0"/>
                        </a:spcBef>
                        <a:spcAft>
                          <a:spcPts val="0"/>
                        </a:spcAft>
                        <a:buNone/>
                      </a:pPr>
                      <a:r>
                        <a:rPr lang="en-GB" sz="1400" u="none" cap="none" strike="noStrike"/>
                        <a:t>Recap on digital inclusion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 Ensuring that individuals have access to and can effectively use digital technologies. It is critical in hybrid workplaces where remote and in-person interactions occur.</a:t>
                      </a:r>
                      <a:endParaRPr sz="1400" u="none" cap="none" strike="noStrike"/>
                    </a:p>
                  </a:txBody>
                  <a:tcPr marT="45725" marB="45725" marR="91450" marL="91450"/>
                </a:tc>
              </a:tr>
            </a:tbl>
          </a:graphicData>
        </a:graphic>
      </p:graphicFrame>
      <p:graphicFrame>
        <p:nvGraphicFramePr>
          <p:cNvPr id="329" name="Google Shape;329;p41"/>
          <p:cNvGraphicFramePr/>
          <p:nvPr/>
        </p:nvGraphicFramePr>
        <p:xfrm>
          <a:off x="2297471" y="2558298"/>
          <a:ext cx="3000000" cy="3000000"/>
        </p:xfrm>
        <a:graphic>
          <a:graphicData uri="http://schemas.openxmlformats.org/drawingml/2006/table">
            <a:tbl>
              <a:tblPr bandRow="1" firstRow="1">
                <a:noFill/>
                <a:tableStyleId>{0F9F1988-CE5C-4E06-8F90-B87834D159AF}</a:tableStyleId>
              </a:tblPr>
              <a:tblGrid>
                <a:gridCol w="1812425"/>
                <a:gridCol w="6315575"/>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2400" u="none" cap="none" strike="noStrike"/>
                        <a:t>Why digital inclusion matters for communication, collaboration, and organisational success?</a:t>
                      </a:r>
                      <a:endParaRPr sz="2400" u="none" cap="none" strike="noStrike"/>
                    </a:p>
                  </a:txBody>
                  <a:tcPr marT="45725" marB="45725" marR="91450" marL="91450"/>
                </a:tc>
              </a:tr>
            </a:tbl>
          </a:graphicData>
        </a:graphic>
      </p:graphicFrame>
      <p:pic>
        <p:nvPicPr>
          <p:cNvPr descr="Ajuda com preenchimento sólido" id="330" name="Google Shape;330;p41"/>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Identifying barriers to digital inclusion</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37" name="Google Shape;337;p4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38" name="Google Shape;338;p42"/>
          <p:cNvGraphicFramePr/>
          <p:nvPr/>
        </p:nvGraphicFramePr>
        <p:xfrm>
          <a:off x="2307303" y="1327355"/>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Key concepts</a:t>
                      </a:r>
                      <a:endParaRPr/>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Digital barriers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Visibility challenges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Digital divide</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Lack of access to adequate technology (e.g., outdated devices, poor internet)</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Limited digital literacy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Socioeconomic and geographical disparities.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Reduced visibility of remote participants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Proximity bias: privileging those physically present</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Indirect visibility via ineffective communication tools.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Inequity between those with digital resources and those without</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Impact on team engagement, decision-making, and inclusivity.</a:t>
                      </a:r>
                      <a:endParaRPr sz="1400" u="none" cap="none" strike="noStrike"/>
                    </a:p>
                  </a:txBody>
                  <a:tcPr marT="45725" marB="45725" marR="91450" marL="91450"/>
                </a:tc>
              </a:tr>
            </a:tbl>
          </a:graphicData>
        </a:graphic>
      </p:graphicFrame>
      <p:pic>
        <p:nvPicPr>
          <p:cNvPr descr="Corrida de barreiras com preenchimento sólido" id="339" name="Google Shape;339;p42"/>
          <p:cNvPicPr preferRelativeResize="0"/>
          <p:nvPr/>
        </p:nvPicPr>
        <p:blipFill rotWithShape="1">
          <a:blip r:embed="rId4">
            <a:alphaModFix/>
          </a:blip>
          <a:srcRect b="0" l="0" r="0" t="0"/>
          <a:stretch/>
        </p:blipFill>
        <p:spPr>
          <a:xfrm>
            <a:off x="3169265" y="2335735"/>
            <a:ext cx="914400" cy="914400"/>
          </a:xfrm>
          <a:prstGeom prst="rect">
            <a:avLst/>
          </a:prstGeom>
          <a:noFill/>
          <a:ln>
            <a:noFill/>
          </a:ln>
        </p:spPr>
      </p:pic>
      <p:pic>
        <p:nvPicPr>
          <p:cNvPr descr="Guia de configuração de trabalho à distância com preenchimento sólido" id="340" name="Google Shape;340;p42"/>
          <p:cNvPicPr preferRelativeResize="0"/>
          <p:nvPr/>
        </p:nvPicPr>
        <p:blipFill rotWithShape="1">
          <a:blip r:embed="rId5">
            <a:alphaModFix/>
          </a:blip>
          <a:srcRect b="0" l="0" r="0" t="0"/>
          <a:stretch/>
        </p:blipFill>
        <p:spPr>
          <a:xfrm>
            <a:off x="5914102" y="2335735"/>
            <a:ext cx="914400" cy="914400"/>
          </a:xfrm>
          <a:prstGeom prst="rect">
            <a:avLst/>
          </a:prstGeom>
          <a:noFill/>
          <a:ln>
            <a:noFill/>
          </a:ln>
        </p:spPr>
      </p:pic>
      <p:pic>
        <p:nvPicPr>
          <p:cNvPr descr="Potência com preenchimento sólido" id="341" name="Google Shape;341;p42"/>
          <p:cNvPicPr preferRelativeResize="0"/>
          <p:nvPr/>
        </p:nvPicPr>
        <p:blipFill rotWithShape="1">
          <a:blip r:embed="rId6">
            <a:alphaModFix/>
          </a:blip>
          <a:srcRect b="0" l="0" r="0" t="0"/>
          <a:stretch/>
        </p:blipFill>
        <p:spPr>
          <a:xfrm>
            <a:off x="8658939" y="2335735"/>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3"/>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Identifying barriers to digital inclusion</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48" name="Google Shape;348;p4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49" name="Google Shape;349;p43"/>
          <p:cNvGraphicFramePr/>
          <p:nvPr/>
        </p:nvGraphicFramePr>
        <p:xfrm>
          <a:off x="2307303" y="1327355"/>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Impact of barriers</a:t>
                      </a:r>
                      <a:endParaRPr/>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On communication</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On engagement</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On decision-making</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Misunderstandings and miscommunications</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Exclusion from key discussions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Remote workers feeling isolated or undervalued</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Unequal participation in hybrid meetings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Biases favouring visible participants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Limited diversity in perspectives</a:t>
                      </a:r>
                      <a:endParaRPr sz="1400" u="none" cap="none" strike="noStrike"/>
                    </a:p>
                  </a:txBody>
                  <a:tcPr marT="45725" marB="45725" marR="91450" marL="91450" anchor="ctr"/>
                </a:tc>
              </a:tr>
            </a:tbl>
          </a:graphicData>
        </a:graphic>
      </p:graphicFrame>
      <p:pic>
        <p:nvPicPr>
          <p:cNvPr descr="Deixar de seguir com preenchimento sólido" id="350" name="Google Shape;350;p43"/>
          <p:cNvPicPr preferRelativeResize="0"/>
          <p:nvPr/>
        </p:nvPicPr>
        <p:blipFill rotWithShape="1">
          <a:blip r:embed="rId4">
            <a:alphaModFix/>
          </a:blip>
          <a:srcRect b="0" l="0" r="0" t="0"/>
          <a:stretch/>
        </p:blipFill>
        <p:spPr>
          <a:xfrm>
            <a:off x="3100439" y="2514600"/>
            <a:ext cx="914400" cy="914400"/>
          </a:xfrm>
          <a:prstGeom prst="rect">
            <a:avLst/>
          </a:prstGeom>
          <a:noFill/>
          <a:ln>
            <a:noFill/>
          </a:ln>
        </p:spPr>
      </p:pic>
      <p:pic>
        <p:nvPicPr>
          <p:cNvPr descr="Reunião online com preenchimento sólido" id="351" name="Google Shape;351;p43"/>
          <p:cNvPicPr preferRelativeResize="0"/>
          <p:nvPr/>
        </p:nvPicPr>
        <p:blipFill rotWithShape="1">
          <a:blip r:embed="rId5">
            <a:alphaModFix/>
          </a:blip>
          <a:srcRect b="0" l="0" r="0" t="0"/>
          <a:stretch/>
        </p:blipFill>
        <p:spPr>
          <a:xfrm>
            <a:off x="5853470" y="2517058"/>
            <a:ext cx="914400" cy="914400"/>
          </a:xfrm>
          <a:prstGeom prst="rect">
            <a:avLst/>
          </a:prstGeom>
          <a:noFill/>
          <a:ln>
            <a:noFill/>
          </a:ln>
        </p:spPr>
      </p:pic>
      <p:pic>
        <p:nvPicPr>
          <p:cNvPr descr="Juiz masculino com preenchimento sólido" id="352" name="Google Shape;352;p43"/>
          <p:cNvPicPr preferRelativeResize="0"/>
          <p:nvPr/>
        </p:nvPicPr>
        <p:blipFill rotWithShape="1">
          <a:blip r:embed="rId6">
            <a:alphaModFix/>
          </a:blip>
          <a:srcRect b="0" l="0" r="0" t="0"/>
          <a:stretch/>
        </p:blipFill>
        <p:spPr>
          <a:xfrm>
            <a:off x="8511456" y="2514600"/>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Identifying barriers to digital inclusion</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59" name="Google Shape;359;p44"/>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60" name="Google Shape;360;p44"/>
          <p:cNvGraphicFramePr/>
          <p:nvPr/>
        </p:nvGraphicFramePr>
        <p:xfrm>
          <a:off x="2297471" y="1327355"/>
          <a:ext cx="3000000" cy="3000000"/>
        </p:xfrm>
        <a:graphic>
          <a:graphicData uri="http://schemas.openxmlformats.org/drawingml/2006/table">
            <a:tbl>
              <a:tblPr bandRow="1" firstRow="1">
                <a:noFill/>
                <a:tableStyleId>{4E7F534F-3866-4F00-A957-FE81E892CB5C}</a:tableStyleId>
              </a:tblPr>
              <a:tblGrid>
                <a:gridCol w="2032000"/>
                <a:gridCol w="2032000"/>
                <a:gridCol w="2032000"/>
                <a:gridCol w="2032000"/>
              </a:tblGrid>
              <a:tr h="370850">
                <a:tc gridSpan="4">
                  <a:txBody>
                    <a:bodyPr/>
                    <a:lstStyle/>
                    <a:p>
                      <a:pPr indent="0" lvl="0" marL="0" marR="0" rtl="0" algn="ctr">
                        <a:lnSpc>
                          <a:spcPct val="100000"/>
                        </a:lnSpc>
                        <a:spcBef>
                          <a:spcPts val="0"/>
                        </a:spcBef>
                        <a:spcAft>
                          <a:spcPts val="0"/>
                        </a:spcAft>
                        <a:buNone/>
                      </a:pPr>
                      <a:r>
                        <a:rPr lang="en-GB" sz="1400" u="none" cap="none" strike="noStrike"/>
                        <a:t>Common digital barriers</a:t>
                      </a:r>
                      <a:endParaRPr/>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None/>
                      </a:pPr>
                      <a:r>
                        <a:rPr b="1" lang="en-GB" sz="1400" u="none" cap="none" strike="noStrike"/>
                        <a:t>Educational sector</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Healthcare sector</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Retail sector</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Public services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 Teachers in hybrid classrooms struggle with engaging remote students due to poor internet connections or lack of training in digital tools. This often leads to reduced participation from remote learners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Telemedicine consultations are hindered by patients’ lack of access to devices or familiarity with video platforms, affecting their ability to describe symptoms or follow medical advice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Remote sales teams face challenges in presenting products effectively over virtual platforms compared to their in-store counterparts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Municipal meetings held in hybrid formats often favour attendees present in the council chamber, marginalising remote participants in discussions</a:t>
                      </a:r>
                      <a:endParaRPr sz="1400" u="none" cap="none" strike="noStrike"/>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Identifying barriers to digital inclusion</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67" name="Google Shape;367;p4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68" name="Google Shape;368;p45"/>
          <p:cNvGraphicFramePr/>
          <p:nvPr/>
        </p:nvGraphicFramePr>
        <p:xfrm>
          <a:off x="2297471" y="1327355"/>
          <a:ext cx="3000000" cy="3000000"/>
        </p:xfrm>
        <a:graphic>
          <a:graphicData uri="http://schemas.openxmlformats.org/drawingml/2006/table">
            <a:tbl>
              <a:tblPr bandRow="1" firstRow="1">
                <a:noFill/>
                <a:tableStyleId>{4E7F534F-3866-4F00-A957-FE81E892CB5C}</a:tableStyleId>
              </a:tblPr>
              <a:tblGrid>
                <a:gridCol w="2032000"/>
                <a:gridCol w="6096000"/>
              </a:tblGrid>
              <a:tr h="370850">
                <a:tc gridSpan="2">
                  <a:txBody>
                    <a:bodyPr/>
                    <a:lstStyle/>
                    <a:p>
                      <a:pPr indent="0" lvl="0" marL="0" marR="0" rtl="0" algn="ctr">
                        <a:lnSpc>
                          <a:spcPct val="100000"/>
                        </a:lnSpc>
                        <a:spcBef>
                          <a:spcPts val="0"/>
                        </a:spcBef>
                        <a:spcAft>
                          <a:spcPts val="0"/>
                        </a:spcAft>
                        <a:buNone/>
                      </a:pPr>
                      <a:r>
                        <a:rPr lang="en-GB" sz="1400" u="none" cap="none" strike="noStrike"/>
                        <a:t>Strategies to address digital barriers</a:t>
                      </a:r>
                      <a:endParaRPr/>
                    </a:p>
                  </a:txBody>
                  <a:tcPr marT="45725" marB="45725" marR="91450" marL="91450"/>
                </a:tc>
                <a:tc hMerge="1"/>
              </a:tr>
              <a:tr h="370850">
                <a:tc>
                  <a:txBody>
                    <a:bodyPr/>
                    <a:lstStyle/>
                    <a:p>
                      <a:pPr indent="0" lvl="0" marL="0" marR="0" rtl="0" algn="l">
                        <a:lnSpc>
                          <a:spcPct val="100000"/>
                        </a:lnSpc>
                        <a:spcBef>
                          <a:spcPts val="0"/>
                        </a:spcBef>
                        <a:spcAft>
                          <a:spcPts val="0"/>
                        </a:spcAft>
                        <a:buNone/>
                      </a:pPr>
                      <a:r>
                        <a:rPr lang="en-GB" sz="1400" u="none" cap="none" strike="noStrike"/>
                        <a:t> </a:t>
                      </a:r>
                      <a:r>
                        <a:rPr b="1" lang="en-GB" sz="1400" u="none" cap="none" strike="noStrike"/>
                        <a:t>Use inclusive meeting practices</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None/>
                      </a:pPr>
                      <a:r>
                        <a:rPr lang="en-GB" sz="1400" u="none" cap="none" strike="noStrike"/>
                        <a:t>Rotate speaking roles to ensure all participants can contribute equally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Use "round robin" methods for input during discussions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Establish meeting facilitators to monitor engagement and ensure remote voices are heard</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GB" sz="1400" u="none" cap="none" strike="noStrike"/>
                        <a:t>Invest in technology upgrades and training</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None/>
                      </a:pPr>
                      <a:r>
                        <a:rPr lang="en-GB" sz="1400" u="none" cap="none" strike="noStrike"/>
                        <a:t>Provide team members with reliable devices and tools tailored to hybrid work (e.g., noise-cancelling headphones, high-resolution cameras)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Ensure high-speed internet connections for remote workers through stipends or support</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Regularly update and test software for compatibility and user experience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Offer ongoing digital literacy workshops to help employees maximise available technologies</a:t>
                      </a:r>
                      <a:endParaRPr/>
                    </a:p>
                  </a:txBody>
                  <a:tcPr marT="45725" marB="45725" marR="91450" marL="9145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Identifying barriers to digital inclusion</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75" name="Google Shape;375;p46"/>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76" name="Google Shape;376;p46"/>
          <p:cNvGraphicFramePr/>
          <p:nvPr/>
        </p:nvGraphicFramePr>
        <p:xfrm>
          <a:off x="2297471" y="1327355"/>
          <a:ext cx="3000000" cy="3000000"/>
        </p:xfrm>
        <a:graphic>
          <a:graphicData uri="http://schemas.openxmlformats.org/drawingml/2006/table">
            <a:tbl>
              <a:tblPr bandRow="1" firstRow="1">
                <a:noFill/>
                <a:tableStyleId>{4E7F534F-3866-4F00-A957-FE81E892CB5C}</a:tableStyleId>
              </a:tblPr>
              <a:tblGrid>
                <a:gridCol w="2032000"/>
                <a:gridCol w="6096000"/>
              </a:tblGrid>
              <a:tr h="370850">
                <a:tc gridSpan="2">
                  <a:txBody>
                    <a:bodyPr/>
                    <a:lstStyle/>
                    <a:p>
                      <a:pPr indent="0" lvl="0" marL="0" marR="0" rtl="0" algn="ctr">
                        <a:lnSpc>
                          <a:spcPct val="100000"/>
                        </a:lnSpc>
                        <a:spcBef>
                          <a:spcPts val="0"/>
                        </a:spcBef>
                        <a:spcAft>
                          <a:spcPts val="0"/>
                        </a:spcAft>
                        <a:buNone/>
                      </a:pPr>
                      <a:r>
                        <a:rPr lang="en-GB" sz="1400" u="none" cap="none" strike="noStrike"/>
                        <a:t>Strategies to address digital barriers</a:t>
                      </a:r>
                      <a:endParaRPr/>
                    </a:p>
                  </a:txBody>
                  <a:tcPr marT="45725" marB="45725" marR="91450" marL="91450"/>
                </a:tc>
                <a:tc hMerge="1"/>
              </a:tr>
              <a:tr h="370850">
                <a:tc>
                  <a:txBody>
                    <a:bodyPr/>
                    <a:lstStyle/>
                    <a:p>
                      <a:pPr indent="0" lvl="0" marL="0" marR="0" rtl="0" algn="l">
                        <a:lnSpc>
                          <a:spcPct val="100000"/>
                        </a:lnSpc>
                        <a:spcBef>
                          <a:spcPts val="0"/>
                        </a:spcBef>
                        <a:spcAft>
                          <a:spcPts val="0"/>
                        </a:spcAft>
                        <a:buNone/>
                      </a:pPr>
                      <a:r>
                        <a:rPr b="1" lang="en-GB" sz="1400" u="none" cap="none" strike="noStrike"/>
                        <a:t>Facilitate digital literacy initiatives</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None/>
                      </a:pPr>
                      <a:r>
                        <a:rPr lang="en-GB" sz="1400" u="none" cap="none" strike="noStrike"/>
                        <a:t>Create a buddy system pairing tech-savvy employees with less experienced colleagues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Develop self-paced tutorials and resource guides on using meeting platforms, collaboration tools, and security protocols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Include digital skills assessments to identify gaps and provide targeted training.</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GB" sz="1400" u="none" cap="none" strike="noStrike"/>
                        <a:t>Establish norms for equitable communication</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None/>
                      </a:pPr>
                      <a:r>
                        <a:rPr lang="en-GB" sz="1400" u="none" cap="none" strike="noStrike"/>
                        <a:t>Create meeting charters outlining expectations, such as equal speaking time and encouraging diverse perspectives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Use shared visual aids (e.g., collaborative whiteboards) to align in-person and remote participants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Adopt tools with features promoting inclusion, such as "raise hand" options, chat-based contributions, and automatic transcription for accessibility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Schedule meetings to accommodate time zone differences and avoid excluding team members based on location</a:t>
                      </a:r>
                      <a:endParaRPr/>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7"/>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383" name="Google Shape;383;p4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2.1. Uncovering digital barriers in hybrid workplaces</a:t>
            </a:r>
            <a:endParaRPr sz="3600">
              <a:solidFill>
                <a:schemeClr val="accent5"/>
              </a:solidFill>
            </a:endParaRPr>
          </a:p>
        </p:txBody>
      </p:sp>
      <p:pic>
        <p:nvPicPr>
          <p:cNvPr descr="Inteligência Artificial com preenchimento sólido" id="384" name="Google Shape;384;p47"/>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85" name="Google Shape;385;p47"/>
          <p:cNvSpPr txBox="1"/>
          <p:nvPr/>
        </p:nvSpPr>
        <p:spPr>
          <a:xfrm>
            <a:off x="6543675" y="2724085"/>
            <a:ext cx="5400675" cy="30673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Relate the interconnected nature of digital inclusion, social connectedness, and employee wellbeing in hybrid work environments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Describe the principles of digital inclusion and how they apply to diverse workforce needs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Analyse the digital and social needs of employees in hybrid work settings</a:t>
            </a:r>
            <a:endParaRPr b="0" i="0" sz="1400" u="none" cap="none" strike="noStrike">
              <a:solidFill>
                <a:srgbClr val="000000"/>
              </a:solidFill>
              <a:latin typeface="Arial"/>
              <a:ea typeface="Arial"/>
              <a:cs typeface="Arial"/>
              <a:sym typeface="Arial"/>
            </a:endParaRPr>
          </a:p>
        </p:txBody>
      </p:sp>
      <p:sp>
        <p:nvSpPr>
          <p:cNvPr id="386" name="Google Shape;386;p47"/>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8"/>
              <a:buChar char="•"/>
            </a:pPr>
            <a:r>
              <a:rPr b="1" i="1" lang="en-GB" u="none" cap="none" strike="noStrike">
                <a:solidFill>
                  <a:srgbClr val="868E93"/>
                </a:solidFill>
                <a:latin typeface="Open Sans Light"/>
                <a:ea typeface="Open Sans Light"/>
                <a:cs typeface="Open Sans Light"/>
                <a:sym typeface="Open Sans Light"/>
              </a:rPr>
              <a:t>The aim of this activity is to enhance participants' understanding of digital barriers in hybrid workplaces, foster critical thinking through real-world case studies, and empower them to develop practical strategies that improve visibility, inclusivity, and equitable communication within their professional environments</a:t>
            </a:r>
            <a:endParaRPr/>
          </a:p>
        </p:txBody>
      </p:sp>
      <p:pic>
        <p:nvPicPr>
          <p:cNvPr id="387" name="Google Shape;387;p47"/>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388" name="Google Shape;388;p47"/>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p4"/>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25" name="Google Shape;125;p4"/>
          <p:cNvSpPr txBox="1"/>
          <p:nvPr/>
        </p:nvSpPr>
        <p:spPr>
          <a:xfrm>
            <a:off x="1493906" y="514100"/>
            <a:ext cx="62608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Module aim and outline</a:t>
            </a:r>
            <a:endParaRPr b="0" i="0" sz="3600" u="none" cap="none" strike="noStrike">
              <a:solidFill>
                <a:schemeClr val="accent5"/>
              </a:solidFill>
              <a:latin typeface="Arial"/>
              <a:ea typeface="Arial"/>
              <a:cs typeface="Arial"/>
              <a:sym typeface="Arial"/>
            </a:endParaRPr>
          </a:p>
        </p:txBody>
      </p:sp>
      <p:sp>
        <p:nvSpPr>
          <p:cNvPr id="126" name="Google Shape;126;p4"/>
          <p:cNvSpPr txBox="1"/>
          <p:nvPr/>
        </p:nvSpPr>
        <p:spPr>
          <a:xfrm>
            <a:off x="657107" y="1219337"/>
            <a:ext cx="9404072" cy="493977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This module is divided into the following topics: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150000"/>
              </a:lnSpc>
              <a:spcBef>
                <a:spcPts val="0"/>
              </a:spcBef>
              <a:spcAft>
                <a:spcPts val="0"/>
              </a:spcAft>
              <a:buNone/>
            </a:pPr>
            <a:r>
              <a:rPr b="1" i="0" lang="en-GB" sz="1600" u="none" cap="none" strike="noStrike">
                <a:solidFill>
                  <a:schemeClr val="accent5"/>
                </a:solidFill>
                <a:latin typeface="Arial"/>
                <a:ea typeface="Arial"/>
                <a:cs typeface="Arial"/>
                <a:sym typeface="Arial"/>
              </a:rPr>
              <a:t>	</a:t>
            </a:r>
            <a:r>
              <a:rPr b="0" i="0" lang="en-GB" sz="1600" u="none" cap="none" strike="noStrike">
                <a:solidFill>
                  <a:srgbClr val="636A6F"/>
                </a:solidFill>
                <a:latin typeface="Arial"/>
                <a:ea typeface="Arial"/>
                <a:cs typeface="Arial"/>
                <a:sym typeface="Arial"/>
              </a:rPr>
              <a:t>1.1. Overview of the training and session outline</a:t>
            </a:r>
            <a:endParaRPr/>
          </a:p>
          <a:p>
            <a:pPr indent="0" lvl="0" marL="0" marR="0" rtl="0" algn="l">
              <a:lnSpc>
                <a:spcPct val="150000"/>
              </a:lnSpc>
              <a:spcBef>
                <a:spcPts val="0"/>
              </a:spcBef>
              <a:spcAft>
                <a:spcPts val="0"/>
              </a:spcAft>
              <a:buNone/>
            </a:pPr>
            <a:r>
              <a:rPr b="0" i="0" lang="en-GB" sz="1600" u="none" cap="none" strike="noStrike">
                <a:solidFill>
                  <a:srgbClr val="636A6F"/>
                </a:solidFill>
                <a:latin typeface="Arial"/>
                <a:ea typeface="Arial"/>
                <a:cs typeface="Arial"/>
                <a:sym typeface="Arial"/>
              </a:rPr>
              <a:t>	1.2. Definitions of digital inclusion, social connectedness, and wellbeing</a:t>
            </a:r>
            <a:endParaRPr/>
          </a:p>
          <a:p>
            <a:pPr indent="0" lvl="0" marL="0" marR="0" rtl="0" algn="l">
              <a:lnSpc>
                <a:spcPct val="150000"/>
              </a:lnSpc>
              <a:spcBef>
                <a:spcPts val="0"/>
              </a:spcBef>
              <a:spcAft>
                <a:spcPts val="0"/>
              </a:spcAft>
              <a:buNone/>
            </a:pPr>
            <a:r>
              <a:rPr b="0" i="0" lang="en-GB" sz="1600" u="none" cap="none" strike="noStrike">
                <a:solidFill>
                  <a:srgbClr val="636A6F"/>
                </a:solidFill>
                <a:latin typeface="Arial"/>
                <a:ea typeface="Arial"/>
                <a:cs typeface="Arial"/>
                <a:sym typeface="Arial"/>
              </a:rPr>
              <a:t>	1.3. Importance of digital wellbeing in hybrid workplace</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	</a:t>
            </a:r>
            <a:r>
              <a:rPr b="0" i="0" lang="en-GB" sz="1600" u="none" cap="none" strike="noStrike">
                <a:solidFill>
                  <a:srgbClr val="636A6F"/>
                </a:solidFill>
                <a:latin typeface="Arial"/>
                <a:ea typeface="Arial"/>
                <a:cs typeface="Arial"/>
                <a:sym typeface="Arial"/>
              </a:rPr>
              <a:t>2.1. Identifying barriers to digital inclusion</a:t>
            </a:r>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2.2. Communication challenges in hybrid work settings</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Topic 3 Inclusive communication techniques</a:t>
            </a:r>
            <a:endParaRPr/>
          </a:p>
          <a:p>
            <a:pPr indent="0" lvl="0" marL="0" marR="0" rtl="0" algn="l">
              <a:lnSpc>
                <a:spcPct val="150000"/>
              </a:lnSpc>
              <a:spcBef>
                <a:spcPts val="0"/>
              </a:spcBef>
              <a:spcAft>
                <a:spcPts val="0"/>
              </a:spcAft>
              <a:buNone/>
            </a:pPr>
            <a:r>
              <a:rPr b="1" i="0" lang="en-GB" sz="1600" u="none" cap="none" strike="noStrike">
                <a:solidFill>
                  <a:schemeClr val="accent5"/>
                </a:solidFill>
                <a:latin typeface="Arial"/>
                <a:ea typeface="Arial"/>
                <a:cs typeface="Arial"/>
                <a:sym typeface="Arial"/>
              </a:rPr>
              <a:t>	</a:t>
            </a:r>
            <a:r>
              <a:rPr b="0" i="0" lang="en-GB" sz="1600" u="none" cap="none" strike="noStrike">
                <a:solidFill>
                  <a:srgbClr val="636A6F"/>
                </a:solidFill>
                <a:latin typeface="Arial"/>
                <a:ea typeface="Arial"/>
                <a:cs typeface="Arial"/>
                <a:sym typeface="Arial"/>
              </a:rPr>
              <a:t>3.1. Developing inclusive communication techniques</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	</a:t>
            </a:r>
            <a:r>
              <a:rPr b="0" i="0" lang="en-GB" sz="1600" u="none" cap="none" strike="noStrike">
                <a:solidFill>
                  <a:srgbClr val="636A6F"/>
                </a:solidFill>
                <a:latin typeface="Arial"/>
                <a:ea typeface="Arial"/>
                <a:cs typeface="Arial"/>
                <a:sym typeface="Arial"/>
              </a:rPr>
              <a:t>4.1. Developing wellbeing strategies do hybrid work environments</a:t>
            </a:r>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4.2. Hybrid team inclusion and digital wellbeing in practice</a:t>
            </a:r>
            <a:endParaRPr b="0" i="0" sz="1600" u="none" cap="none" strike="noStrike">
              <a:solidFill>
                <a:srgbClr val="636A6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Introduction</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Familiarise yourself with the case studies presented</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2 - Work group</a:t>
            </a:r>
            <a:endParaRPr/>
          </a:p>
          <a:p>
            <a:pPr indent="-285750" lvl="0" marL="28575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Work in your group to identify barriers using the “Visibility Framework” worksheet</a:t>
            </a:r>
            <a:endParaRPr/>
          </a:p>
          <a:p>
            <a:pPr indent="-285750" lvl="0" marL="28575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Discuss how these barriers affect communication, engagement, and decision-making</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3 - Sharing experiences</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Share your own work experiences related to the identified barriers</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Reflect on ow the barriers impacted your participation and collaboration</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4 - Action planning</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Suggest other actionable strategies to address digital barriers</a:t>
            </a:r>
            <a:endParaRPr>
              <a:solidFill>
                <a:srgbClr val="868E93"/>
              </a:solidFill>
              <a:latin typeface="Arial"/>
              <a:ea typeface="Arial"/>
              <a:cs typeface="Arial"/>
              <a:sym typeface="Arial"/>
            </a:endParaRPr>
          </a:p>
          <a:p>
            <a:pPr indent="-171450" lvl="0" marL="28575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95" name="Google Shape;395;p48"/>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396" name="Google Shape;396;p48"/>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
        <p:nvSpPr>
          <p:cNvPr id="397" name="Google Shape;397;p48"/>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Activity 2.1. Uncovering digital barriers in hybrid workplaces</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Printed Visibility Framework worksheets</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Markers and flip charts for group discussions</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04" name="Google Shape;404;p4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12501B"/>
              </a:buClr>
              <a:buSzPct val="108108"/>
              <a:buNone/>
            </a:pPr>
            <a:r>
              <a:rPr b="1" lang="en-GB">
                <a:solidFill>
                  <a:schemeClr val="accent6"/>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ct val="108108"/>
              <a:buChar char="•"/>
            </a:pPr>
            <a:r>
              <a:rPr i="0" lang="en-GB" u="none" cap="none" strike="noStrike">
                <a:solidFill>
                  <a:srgbClr val="868E93"/>
                </a:solidFill>
                <a:latin typeface="Arial"/>
                <a:ea typeface="Arial"/>
                <a:cs typeface="Arial"/>
                <a:sym typeface="Arial"/>
              </a:rPr>
              <a:t>What Is Digital Inclusion? The Global Effort to Bring Everyone Online</a:t>
            </a:r>
            <a:endParaRPr/>
          </a:p>
          <a:p>
            <a:pPr indent="0" lvl="0" marL="0" rtl="0" algn="l">
              <a:lnSpc>
                <a:spcPct val="90000"/>
              </a:lnSpc>
              <a:spcBef>
                <a:spcPts val="1000"/>
              </a:spcBef>
              <a:spcAft>
                <a:spcPts val="0"/>
              </a:spcAft>
              <a:buClr>
                <a:srgbClr val="868E93"/>
              </a:buClr>
              <a:buSzPct val="108108"/>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https://ctu.ieee.org/blog/2023/01/03/what-is-digital-inclusion-the-global-effort-to-bring-everyone-online/</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ct val="108108"/>
              <a:buNone/>
            </a:pPr>
            <a:r>
              <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ct val="108108"/>
              <a:buChar char="•"/>
            </a:pPr>
            <a:r>
              <a:rPr i="0" lang="en-GB" u="none" cap="none" strike="noStrike">
                <a:solidFill>
                  <a:srgbClr val="868E93"/>
                </a:solidFill>
                <a:latin typeface="Arial"/>
                <a:ea typeface="Arial"/>
                <a:cs typeface="Arial"/>
                <a:sym typeface="Arial"/>
              </a:rPr>
              <a:t>Inclusive meeting guide, Harvard University</a:t>
            </a:r>
            <a:endParaRPr/>
          </a:p>
          <a:p>
            <a:pPr indent="0" lvl="0" marL="0" rtl="0" algn="l">
              <a:lnSpc>
                <a:spcPct val="90000"/>
              </a:lnSpc>
              <a:spcBef>
                <a:spcPts val="1000"/>
              </a:spcBef>
              <a:spcAft>
                <a:spcPts val="0"/>
              </a:spcAft>
              <a:buClr>
                <a:srgbClr val="868E93"/>
              </a:buClr>
              <a:buSzPct val="108108"/>
              <a:buNone/>
            </a:pPr>
            <a:r>
              <a:rPr lang="en-GB" u="sng">
                <a:solidFill>
                  <a:srgbClr val="868E93"/>
                </a:solidFill>
                <a:latin typeface="Arial"/>
                <a:ea typeface="Arial"/>
                <a:cs typeface="Arial"/>
                <a:sym typeface="Arial"/>
                <a:hlinkClick r:id="rId4">
                  <a:extLst>
                    <a:ext uri="{A12FA001-AC4F-418D-AE19-62706E023703}">
                      <ahyp:hlinkClr val="tx"/>
                    </a:ext>
                  </a:extLst>
                </a:hlinkClick>
              </a:rPr>
              <a:t>https://edib.harvard.edu/files/dib/files/inclusive_meeting_guide_final_1.pdd</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ct val="108108"/>
              <a:buNone/>
            </a:pPr>
            <a:r>
              <a:t/>
            </a:r>
            <a:endParaRPr>
              <a:solidFill>
                <a:srgbClr val="868E93"/>
              </a:solidFill>
              <a:latin typeface="Arial"/>
              <a:ea typeface="Arial"/>
              <a:cs typeface="Arial"/>
              <a:sym typeface="Arial"/>
            </a:endParaRPr>
          </a:p>
          <a:p>
            <a:pPr indent="-285750" lvl="0" marL="285750" rtl="0" algn="l">
              <a:lnSpc>
                <a:spcPct val="100000"/>
              </a:lnSpc>
              <a:spcBef>
                <a:spcPts val="1000"/>
              </a:spcBef>
              <a:spcAft>
                <a:spcPts val="0"/>
              </a:spcAft>
              <a:buClr>
                <a:srgbClr val="868E93"/>
              </a:buClr>
              <a:buSzPct val="108108"/>
              <a:buChar char="•"/>
            </a:pPr>
            <a:r>
              <a:rPr lang="en-GB">
                <a:solidFill>
                  <a:srgbClr val="868E93"/>
                </a:solidFill>
                <a:latin typeface="Arial"/>
                <a:ea typeface="Arial"/>
                <a:cs typeface="Arial"/>
                <a:sym typeface="Arial"/>
              </a:rPr>
              <a:t>How to Avoid Proximity Bias in the Workplace</a:t>
            </a:r>
            <a:endParaRPr/>
          </a:p>
          <a:p>
            <a:pPr indent="0" lvl="0" marL="0" rtl="0" algn="l">
              <a:lnSpc>
                <a:spcPct val="100000"/>
              </a:lnSpc>
              <a:spcBef>
                <a:spcPts val="1000"/>
              </a:spcBef>
              <a:spcAft>
                <a:spcPts val="0"/>
              </a:spcAft>
              <a:buClr>
                <a:srgbClr val="868E93"/>
              </a:buClr>
              <a:buSzPct val="108108"/>
              <a:buNone/>
            </a:pPr>
            <a:r>
              <a:rPr lang="en-GB" u="sng">
                <a:solidFill>
                  <a:srgbClr val="868E93"/>
                </a:solidFill>
                <a:latin typeface="Arial"/>
                <a:ea typeface="Arial"/>
                <a:cs typeface="Arial"/>
                <a:sym typeface="Arial"/>
                <a:hlinkClick r:id="rId5">
                  <a:extLst>
                    <a:ext uri="{A12FA001-AC4F-418D-AE19-62706E023703}">
                      <ahyp:hlinkClr val="tx"/>
                    </a:ext>
                  </a:extLst>
                </a:hlinkClick>
              </a:rPr>
              <a:t>www.justworks.com/blog/proximity-bias</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ct val="108108"/>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8"/>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8"/>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8"/>
              <a:buNone/>
            </a:pPr>
            <a:r>
              <a:t/>
            </a:r>
            <a:endParaRPr i="0" u="none" cap="none" strike="noStrike">
              <a:solidFill>
                <a:srgbClr val="868E93"/>
              </a:solidFill>
              <a:latin typeface="Arial"/>
              <a:ea typeface="Arial"/>
              <a:cs typeface="Arial"/>
              <a:sym typeface="Arial"/>
            </a:endParaRPr>
          </a:p>
        </p:txBody>
      </p:sp>
      <p:sp>
        <p:nvSpPr>
          <p:cNvPr id="405" name="Google Shape;405;p49"/>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Activity 2.1. Uncovering digital barriers in hybrid workplaces</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Communication challenges in hybrid work settings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12" name="Google Shape;412;p50"/>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13" name="Google Shape;413;p50"/>
          <p:cNvGraphicFramePr/>
          <p:nvPr/>
        </p:nvGraphicFramePr>
        <p:xfrm>
          <a:off x="2297471" y="1327355"/>
          <a:ext cx="3000000" cy="3000000"/>
        </p:xfrm>
        <a:graphic>
          <a:graphicData uri="http://schemas.openxmlformats.org/drawingml/2006/table">
            <a:tbl>
              <a:tblPr bandRow="1" firstRow="1">
                <a:noFill/>
                <a:tableStyleId>{4E7F534F-3866-4F00-A957-FE81E892CB5C}</a:tableStyleId>
              </a:tblPr>
              <a:tblGrid>
                <a:gridCol w="2032000"/>
                <a:gridCol w="6096000"/>
              </a:tblGrid>
              <a:tr h="370850">
                <a:tc>
                  <a:txBody>
                    <a:bodyPr/>
                    <a:lstStyle/>
                    <a:p>
                      <a:pPr indent="0" lvl="0" marL="0" marR="0" rtl="0" algn="l">
                        <a:lnSpc>
                          <a:spcPct val="100000"/>
                        </a:lnSpc>
                        <a:spcBef>
                          <a:spcPts val="0"/>
                        </a:spcBef>
                        <a:spcAft>
                          <a:spcPts val="0"/>
                        </a:spcAft>
                        <a:buNone/>
                      </a:pPr>
                      <a:r>
                        <a:rPr b="1" lang="en-GB" sz="1400" u="none" cap="none" strike="noStrike"/>
                        <a:t>Importance of communication in hybrid teams</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None/>
                      </a:pPr>
                      <a:r>
                        <a:rPr b="0" lang="en-GB" sz="1400" u="none" cap="none" strike="noStrike"/>
                        <a:t>Ensures alignment on goals and expectations</a:t>
                      </a:r>
                      <a:endParaRPr/>
                    </a:p>
                    <a:p>
                      <a:pPr indent="0" lvl="0" marL="0" marR="0" rtl="0" algn="l">
                        <a:lnSpc>
                          <a:spcPct val="100000"/>
                        </a:lnSpc>
                        <a:spcBef>
                          <a:spcPts val="0"/>
                        </a:spcBef>
                        <a:spcAft>
                          <a:spcPts val="0"/>
                        </a:spcAft>
                        <a:buNone/>
                      </a:pPr>
                      <a:r>
                        <a:t/>
                      </a:r>
                      <a:endParaRPr b="0" sz="1400" u="none" cap="none" strike="noStrike"/>
                    </a:p>
                    <a:p>
                      <a:pPr indent="0" lvl="0" marL="0" marR="0" rtl="0" algn="l">
                        <a:lnSpc>
                          <a:spcPct val="100000"/>
                        </a:lnSpc>
                        <a:spcBef>
                          <a:spcPts val="0"/>
                        </a:spcBef>
                        <a:spcAft>
                          <a:spcPts val="0"/>
                        </a:spcAft>
                        <a:buNone/>
                      </a:pPr>
                      <a:r>
                        <a:rPr b="0" lang="en-GB" sz="1400" u="none" cap="none" strike="noStrike"/>
                        <a:t>Builds trust and fosters team cohesion</a:t>
                      </a:r>
                      <a:endParaRPr/>
                    </a:p>
                    <a:p>
                      <a:pPr indent="0" lvl="0" marL="0" marR="0" rtl="0" algn="l">
                        <a:lnSpc>
                          <a:spcPct val="100000"/>
                        </a:lnSpc>
                        <a:spcBef>
                          <a:spcPts val="0"/>
                        </a:spcBef>
                        <a:spcAft>
                          <a:spcPts val="0"/>
                        </a:spcAft>
                        <a:buNone/>
                      </a:pPr>
                      <a:r>
                        <a:t/>
                      </a:r>
                      <a:endParaRPr b="0" sz="1400" u="none" cap="none" strike="noStrike"/>
                    </a:p>
                    <a:p>
                      <a:pPr indent="0" lvl="0" marL="0" marR="0" rtl="0" algn="l">
                        <a:lnSpc>
                          <a:spcPct val="100000"/>
                        </a:lnSpc>
                        <a:spcBef>
                          <a:spcPts val="0"/>
                        </a:spcBef>
                        <a:spcAft>
                          <a:spcPts val="0"/>
                        </a:spcAft>
                        <a:buNone/>
                      </a:pPr>
                      <a:r>
                        <a:rPr b="0" lang="en-GB" sz="1400" u="none" cap="none" strike="noStrike"/>
                        <a:t>Reduces misunderstandings and enhances productivity</a:t>
                      </a:r>
                      <a:endParaRPr/>
                    </a:p>
                    <a:p>
                      <a:pPr indent="0" lvl="0" marL="0" marR="0" rtl="0" algn="l">
                        <a:lnSpc>
                          <a:spcPct val="100000"/>
                        </a:lnSpc>
                        <a:spcBef>
                          <a:spcPts val="0"/>
                        </a:spcBef>
                        <a:spcAft>
                          <a:spcPts val="0"/>
                        </a:spcAft>
                        <a:buNone/>
                      </a:pPr>
                      <a:r>
                        <a:t/>
                      </a:r>
                      <a:endParaRPr b="0"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b="1" lang="en-GB" sz="1400" u="none" cap="none" strike="noStrike"/>
                        <a:t>Common barriers to effective communication</a:t>
                      </a:r>
                      <a:endParaRPr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None/>
                      </a:pPr>
                      <a:r>
                        <a:rPr lang="en-GB" sz="1400" u="none" cap="none" strike="noStrike"/>
                        <a:t>Technical issues: unstable internet, incompatible software, poor audio/video quality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Social cues: difficulty interpreting body language, tone, or emotional context</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Engagement gaps: in-person participants dominating discussions; remote attendees feeling excluded</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Communication challenges in hybrid work settings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20" name="Google Shape;420;p51"/>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21" name="Google Shape;421;p51"/>
          <p:cNvGraphicFramePr/>
          <p:nvPr/>
        </p:nvGraphicFramePr>
        <p:xfrm>
          <a:off x="2307303" y="1327355"/>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Barriers in hybrid meetings</a:t>
                      </a:r>
                      <a:endParaRPr/>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Technical barriers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Social barriers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Structural barriers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Connectivity problems causing interruptions</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Inadequate training on virtual tools leading to inefficiencies</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Lack of standardised platforms across teams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Inequity in access to discussions and decision-making</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Remote participants often overlooked in group dynamics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Misaligned time zones creating scheduling challenges.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Inconsistent meeting protocols or unclear agendas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Insufficient roles or responsibilities assigned during meetings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Lack of feedback mechanisms for continuous improvement</a:t>
                      </a:r>
                      <a:endParaRPr/>
                    </a:p>
                  </a:txBody>
                  <a:tcPr marT="45725" marB="45725" marR="91450" marL="91450" anchor="ctr"/>
                </a:tc>
              </a:tr>
            </a:tbl>
          </a:graphicData>
        </a:graphic>
      </p:graphicFrame>
      <p:pic>
        <p:nvPicPr>
          <p:cNvPr descr="Router sem fios com preenchimento sólido" id="422" name="Google Shape;422;p51"/>
          <p:cNvPicPr preferRelativeResize="0"/>
          <p:nvPr/>
        </p:nvPicPr>
        <p:blipFill rotWithShape="1">
          <a:blip r:embed="rId4">
            <a:alphaModFix/>
          </a:blip>
          <a:srcRect b="0" l="0" r="0" t="0"/>
          <a:stretch/>
        </p:blipFill>
        <p:spPr>
          <a:xfrm>
            <a:off x="3169265" y="2381865"/>
            <a:ext cx="914400" cy="914400"/>
          </a:xfrm>
          <a:prstGeom prst="rect">
            <a:avLst/>
          </a:prstGeom>
          <a:noFill/>
          <a:ln>
            <a:noFill/>
          </a:ln>
        </p:spPr>
      </p:pic>
      <p:pic>
        <p:nvPicPr>
          <p:cNvPr descr="Género com preenchimento sólido" id="423" name="Google Shape;423;p51"/>
          <p:cNvPicPr preferRelativeResize="0"/>
          <p:nvPr/>
        </p:nvPicPr>
        <p:blipFill rotWithShape="1">
          <a:blip r:embed="rId5">
            <a:alphaModFix/>
          </a:blip>
          <a:srcRect b="0" l="0" r="0" t="0"/>
          <a:stretch/>
        </p:blipFill>
        <p:spPr>
          <a:xfrm>
            <a:off x="5805948" y="2381865"/>
            <a:ext cx="914400" cy="914400"/>
          </a:xfrm>
          <a:prstGeom prst="rect">
            <a:avLst/>
          </a:prstGeom>
          <a:noFill/>
          <a:ln>
            <a:noFill/>
          </a:ln>
        </p:spPr>
      </p:pic>
      <p:pic>
        <p:nvPicPr>
          <p:cNvPr descr="Hierarquia com preenchimento sólido" id="424" name="Google Shape;424;p51"/>
          <p:cNvPicPr preferRelativeResize="0"/>
          <p:nvPr/>
        </p:nvPicPr>
        <p:blipFill rotWithShape="1">
          <a:blip r:embed="rId6">
            <a:alphaModFix/>
          </a:blip>
          <a:srcRect b="0" l="0" r="0" t="0"/>
          <a:stretch/>
        </p:blipFill>
        <p:spPr>
          <a:xfrm>
            <a:off x="8539316" y="2381865"/>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2"/>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Communication challenges in hybrid work settings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31" name="Google Shape;431;p5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32" name="Google Shape;432;p52"/>
          <p:cNvGraphicFramePr/>
          <p:nvPr/>
        </p:nvGraphicFramePr>
        <p:xfrm>
          <a:off x="2307303" y="1327355"/>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Strategies to overcoming barriers in hybrid meetings</a:t>
                      </a:r>
                      <a:endParaRPr/>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Technical solutions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Social solutions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Structural solutions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Invest in high-quality audio and video equipment</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Provide training sessions for employees on virtual platforms</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Ensure stable and robust internet connectivity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Facilitate inclusive meeting practices, such as turn-taking and active listening</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Encourage the use of visual signals (e.g., hand-raising features in virtual platforms)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Regularly check in with remote participants for feedback and involvement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Use structured agendas shared in advance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Assign specific roles (timekeeper, facilitator, note-taker) to enhance efficiency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Implement follow-up mechanisms to document and share meeting outcomes</a:t>
                      </a:r>
                      <a:endParaRPr/>
                    </a:p>
                  </a:txBody>
                  <a:tcPr marT="45725" marB="45725" marR="91450" marL="91450" anchor="ctr"/>
                </a:tc>
              </a:tr>
            </a:tbl>
          </a:graphicData>
        </a:graphic>
      </p:graphicFrame>
      <p:pic>
        <p:nvPicPr>
          <p:cNvPr descr="Router sem fios com preenchimento sólido" id="433" name="Google Shape;433;p52"/>
          <p:cNvPicPr preferRelativeResize="0"/>
          <p:nvPr/>
        </p:nvPicPr>
        <p:blipFill rotWithShape="1">
          <a:blip r:embed="rId4">
            <a:alphaModFix/>
          </a:blip>
          <a:srcRect b="0" l="0" r="0" t="0"/>
          <a:stretch/>
        </p:blipFill>
        <p:spPr>
          <a:xfrm>
            <a:off x="3169265" y="2381865"/>
            <a:ext cx="914400" cy="914400"/>
          </a:xfrm>
          <a:prstGeom prst="rect">
            <a:avLst/>
          </a:prstGeom>
          <a:noFill/>
          <a:ln>
            <a:noFill/>
          </a:ln>
        </p:spPr>
      </p:pic>
      <p:pic>
        <p:nvPicPr>
          <p:cNvPr descr="Género com preenchimento sólido" id="434" name="Google Shape;434;p52"/>
          <p:cNvPicPr preferRelativeResize="0"/>
          <p:nvPr/>
        </p:nvPicPr>
        <p:blipFill rotWithShape="1">
          <a:blip r:embed="rId5">
            <a:alphaModFix/>
          </a:blip>
          <a:srcRect b="0" l="0" r="0" t="0"/>
          <a:stretch/>
        </p:blipFill>
        <p:spPr>
          <a:xfrm>
            <a:off x="5805948" y="2381865"/>
            <a:ext cx="914400" cy="914400"/>
          </a:xfrm>
          <a:prstGeom prst="rect">
            <a:avLst/>
          </a:prstGeom>
          <a:noFill/>
          <a:ln>
            <a:noFill/>
          </a:ln>
        </p:spPr>
      </p:pic>
      <p:pic>
        <p:nvPicPr>
          <p:cNvPr descr="Hierarquia com preenchimento sólido" id="435" name="Google Shape;435;p52"/>
          <p:cNvPicPr preferRelativeResize="0"/>
          <p:nvPr/>
        </p:nvPicPr>
        <p:blipFill rotWithShape="1">
          <a:blip r:embed="rId6">
            <a:alphaModFix/>
          </a:blip>
          <a:srcRect b="0" l="0" r="0" t="0"/>
          <a:stretch/>
        </p:blipFill>
        <p:spPr>
          <a:xfrm>
            <a:off x="8539316" y="2381865"/>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2: Barriers to digital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Communication challenges in hybrid work settings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42" name="Google Shape;442;p5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43" name="Google Shape;443;p53"/>
          <p:cNvGraphicFramePr/>
          <p:nvPr/>
        </p:nvGraphicFramePr>
        <p:xfrm>
          <a:off x="2287639" y="1407924"/>
          <a:ext cx="3000000" cy="3000000"/>
        </p:xfrm>
        <a:graphic>
          <a:graphicData uri="http://schemas.openxmlformats.org/drawingml/2006/table">
            <a:tbl>
              <a:tblPr bandRow="1" firstRow="1">
                <a:noFill/>
                <a:tableStyleId>{4E7F534F-3866-4F00-A957-FE81E892CB5C}</a:tableStyleId>
              </a:tblPr>
              <a:tblGrid>
                <a:gridCol w="2032000"/>
                <a:gridCol w="2032000"/>
                <a:gridCol w="2032000"/>
                <a:gridCol w="2032000"/>
              </a:tblGrid>
              <a:tr h="370850">
                <a:tc gridSpan="4">
                  <a:txBody>
                    <a:bodyPr/>
                    <a:lstStyle/>
                    <a:p>
                      <a:pPr indent="0" lvl="0" marL="0" marR="0" rtl="0" algn="ctr">
                        <a:lnSpc>
                          <a:spcPct val="100000"/>
                        </a:lnSpc>
                        <a:spcBef>
                          <a:spcPts val="0"/>
                        </a:spcBef>
                        <a:spcAft>
                          <a:spcPts val="0"/>
                        </a:spcAft>
                        <a:buNone/>
                      </a:pPr>
                      <a:r>
                        <a:rPr lang="en-GB" sz="1400" u="none" cap="none" strike="noStrike"/>
                        <a:t>Benefits in addressing the challenges</a:t>
                      </a:r>
                      <a:endParaRPr/>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None/>
                      </a:pPr>
                      <a:r>
                        <a:rPr lang="en-GB" sz="1400" u="none" cap="none" strike="noStrike"/>
                        <a:t>Enhanced team cohesion</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Increased productivity</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Better employee wellbeing</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Improved digital and social inclusion</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Stronger relationships between in-person and remote team members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Greater trust and camaraderie within teams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Streamlined communication reduces errors and delays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Teams spend less time resolving misunderstandings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Inclusive practices foster a sense of belonging</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Reduces stress and frustration associated with technical or social barriers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Equal opportunities for participation, regardless of location</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Addresses diverse needs of employees, promoting fairness</a:t>
                      </a:r>
                      <a:endParaRPr sz="1400" u="none" cap="none" strike="noStrike"/>
                    </a:p>
                  </a:txBody>
                  <a:tcPr marT="45725" marB="45725" marR="91450" marL="91450"/>
                </a:tc>
              </a:tr>
            </a:tbl>
          </a:graphicData>
        </a:graphic>
      </p:graphicFrame>
      <p:pic>
        <p:nvPicPr>
          <p:cNvPr descr="Cuidados com preenchimento sólido" id="444" name="Google Shape;444;p53"/>
          <p:cNvPicPr preferRelativeResize="0"/>
          <p:nvPr/>
        </p:nvPicPr>
        <p:blipFill rotWithShape="1">
          <a:blip r:embed="rId4">
            <a:alphaModFix/>
          </a:blip>
          <a:srcRect b="0" l="0" r="0" t="0"/>
          <a:stretch/>
        </p:blipFill>
        <p:spPr>
          <a:xfrm>
            <a:off x="6877664" y="2629664"/>
            <a:ext cx="914400" cy="914400"/>
          </a:xfrm>
          <a:prstGeom prst="rect">
            <a:avLst/>
          </a:prstGeom>
          <a:noFill/>
          <a:ln>
            <a:noFill/>
          </a:ln>
        </p:spPr>
      </p:pic>
      <p:pic>
        <p:nvPicPr>
          <p:cNvPr descr="Inteligência Artificial com preenchimento sólido" id="445" name="Google Shape;445;p53"/>
          <p:cNvPicPr preferRelativeResize="0"/>
          <p:nvPr/>
        </p:nvPicPr>
        <p:blipFill rotWithShape="1">
          <a:blip r:embed="rId5">
            <a:alphaModFix/>
          </a:blip>
          <a:srcRect b="0" l="0" r="0" t="0"/>
          <a:stretch/>
        </p:blipFill>
        <p:spPr>
          <a:xfrm>
            <a:off x="5019367" y="2695458"/>
            <a:ext cx="914400" cy="914400"/>
          </a:xfrm>
          <a:prstGeom prst="rect">
            <a:avLst/>
          </a:prstGeom>
          <a:noFill/>
          <a:ln>
            <a:noFill/>
          </a:ln>
        </p:spPr>
      </p:pic>
      <p:pic>
        <p:nvPicPr>
          <p:cNvPr descr="Dança com preenchimento sólido" id="446" name="Google Shape;446;p53"/>
          <p:cNvPicPr preferRelativeResize="0"/>
          <p:nvPr/>
        </p:nvPicPr>
        <p:blipFill rotWithShape="1">
          <a:blip r:embed="rId6">
            <a:alphaModFix/>
          </a:blip>
          <a:srcRect b="0" l="0" r="0" t="0"/>
          <a:stretch/>
        </p:blipFill>
        <p:spPr>
          <a:xfrm>
            <a:off x="2846439" y="2709741"/>
            <a:ext cx="914400" cy="914400"/>
          </a:xfrm>
          <a:prstGeom prst="rect">
            <a:avLst/>
          </a:prstGeom>
          <a:noFill/>
          <a:ln>
            <a:noFill/>
          </a:ln>
        </p:spPr>
      </p:pic>
      <p:pic>
        <p:nvPicPr>
          <p:cNvPr descr="Influenciador com preenchimento sólido" id="447" name="Google Shape;447;p53"/>
          <p:cNvPicPr preferRelativeResize="0"/>
          <p:nvPr/>
        </p:nvPicPr>
        <p:blipFill rotWithShape="1">
          <a:blip r:embed="rId7">
            <a:alphaModFix/>
          </a:blip>
          <a:srcRect b="0" l="0" r="0" t="0"/>
          <a:stretch/>
        </p:blipFill>
        <p:spPr>
          <a:xfrm>
            <a:off x="8989961" y="2629664"/>
            <a:ext cx="914400" cy="91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4"/>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454" name="Google Shape;454;p54"/>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2.2. Simulating a hybrid meeting</a:t>
            </a:r>
            <a:endParaRPr sz="3600">
              <a:solidFill>
                <a:schemeClr val="accent5"/>
              </a:solidFill>
            </a:endParaRPr>
          </a:p>
        </p:txBody>
      </p:sp>
      <p:pic>
        <p:nvPicPr>
          <p:cNvPr descr="Inteligência Artificial com preenchimento sólido" id="455" name="Google Shape;455;p54"/>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56" name="Google Shape;456;p54"/>
          <p:cNvSpPr txBox="1"/>
          <p:nvPr/>
        </p:nvSpPr>
        <p:spPr>
          <a:xfrm>
            <a:off x="6543675" y="2724085"/>
            <a:ext cx="5400675" cy="336370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Identify the challenges and opportunities for social inclusion in hybrid working models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Implement techniques for balancing technology use with human-centred approaches to maintain social connections.</a:t>
            </a:r>
            <a:endParaRPr b="0" i="0" sz="1400" u="none" cap="none" strike="noStrike">
              <a:solidFill>
                <a:srgbClr val="000000"/>
              </a:solidFill>
              <a:latin typeface="Arial"/>
              <a:ea typeface="Arial"/>
              <a:cs typeface="Arial"/>
              <a:sym typeface="Arial"/>
            </a:endParaRPr>
          </a:p>
        </p:txBody>
      </p:sp>
      <p:sp>
        <p:nvSpPr>
          <p:cNvPr id="457" name="Google Shape;457;p54"/>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identify common communication barriers and collaboratively develop strategies to overcome them</a:t>
            </a:r>
            <a:endParaRPr/>
          </a:p>
        </p:txBody>
      </p:sp>
      <p:pic>
        <p:nvPicPr>
          <p:cNvPr id="458" name="Google Shape;458;p54"/>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459" name="Google Shape;459;p54"/>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Engage in the role-play</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Follow your assigned role and contribute to the simulated meeting</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Use the scenario card to guide your approach to the challenges presented</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2 - Participate in the groups discussion</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Share your observations during the debrief</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3 - Reflect and apply</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Use the feedback sheet to capture insights and strategies</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466" name="Google Shape;466;p55"/>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467" name="Google Shape;467;p55"/>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00h:40m</a:t>
            </a:r>
            <a:endParaRPr b="1" i="0" sz="1600" u="none" cap="none" strike="noStrike">
              <a:solidFill>
                <a:schemeClr val="accent6"/>
              </a:solidFill>
              <a:latin typeface="Arial"/>
              <a:ea typeface="Arial"/>
              <a:cs typeface="Arial"/>
              <a:sym typeface="Arial"/>
            </a:endParaRPr>
          </a:p>
        </p:txBody>
      </p:sp>
      <p:sp>
        <p:nvSpPr>
          <p:cNvPr id="468" name="Google Shape;468;p55"/>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2.2. Simulating a hybrid meeting</a:t>
            </a:r>
            <a:endParaRPr sz="3600">
              <a:solidFill>
                <a:schemeClr val="accent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6"/>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Activity sheet 2 Scenario cards: Challenges in hybrid meetings</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Activity sheet 3 Hybrid meeting feedback and reflection sheet</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Chart/Whiteboard</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Stationery (Pens, markers, and paper for note-taking)</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75" name="Google Shape;475;p56"/>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Hybrid Communication as a Prospect for Organisation Development. Review of Applied Socio-Economic Research. </a:t>
            </a: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https://doi.org/10.54609/reaser.v25i1.286</a:t>
            </a:r>
            <a:r>
              <a:rPr i="0" lang="en-GB" u="none" cap="none" strike="noStrike">
                <a:solidFill>
                  <a:srgbClr val="868E93"/>
                </a:solidFill>
                <a:latin typeface="Arial"/>
                <a:ea typeface="Arial"/>
                <a:cs typeface="Arial"/>
                <a:sym typeface="Arial"/>
              </a:rPr>
              <a:t>.</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Harunavamwe, M., &amp; Kanengoni, H. (2023). Hybrid and virtual work settings; the interaction between technostress, perceived organisational support, work-family conflict and the impact on work engagement. African Journal of Economic and Management Studies. </a:t>
            </a: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https://doi.org/10.1108/ajems-07-2022-0306</a:t>
            </a:r>
            <a:r>
              <a:rPr i="0" lang="en-GB" u="none" cap="none" strike="noStrike">
                <a:solidFill>
                  <a:srgbClr val="868E93"/>
                </a:solidFill>
                <a:latin typeface="Arial"/>
                <a:ea typeface="Arial"/>
                <a:cs typeface="Arial"/>
                <a:sym typeface="Arial"/>
              </a:rPr>
              <a:t>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476" name="Google Shape;476;p56"/>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2.2. Simulating a hybrid meeting</a:t>
            </a:r>
            <a:endParaRPr sz="3600">
              <a:solidFill>
                <a:schemeClr val="accent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7"/>
          <p:cNvSpPr txBox="1"/>
          <p:nvPr/>
        </p:nvSpPr>
        <p:spPr>
          <a:xfrm>
            <a:off x="4890343" y="2848993"/>
            <a:ext cx="603329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3600" u="none" cap="none" strike="noStrike">
                <a:solidFill>
                  <a:schemeClr val="accent5"/>
                </a:solidFill>
                <a:latin typeface="Arial"/>
                <a:ea typeface="Arial"/>
                <a:cs typeface="Arial"/>
                <a:sym typeface="Arial"/>
              </a:rPr>
              <a:t>Topic 3</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Inclusive communication techniques</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83" name="Google Shape;483;p57"/>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4890344" y="2848993"/>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3600" u="none" cap="none" strike="noStrike">
                <a:solidFill>
                  <a:schemeClr val="accent5"/>
                </a:solidFill>
                <a:latin typeface="Arial"/>
                <a:ea typeface="Arial"/>
                <a:cs typeface="Arial"/>
                <a:sym typeface="Arial"/>
              </a:rPr>
              <a:t>Topic 1</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Digital wellbeing and inclusion</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3" name="Google Shape;133;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8"/>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3: Inclusive communication techniques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3.1. Developing inclusive communication techniques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90" name="Google Shape;490;p58"/>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pSp>
        <p:nvGrpSpPr>
          <p:cNvPr id="491" name="Google Shape;491;p58"/>
          <p:cNvGrpSpPr/>
          <p:nvPr/>
        </p:nvGrpSpPr>
        <p:grpSpPr>
          <a:xfrm>
            <a:off x="2538960" y="1784547"/>
            <a:ext cx="8477484" cy="3288904"/>
            <a:chOff x="506961" y="1389997"/>
            <a:chExt cx="8477484" cy="3288904"/>
          </a:xfrm>
        </p:grpSpPr>
        <p:sp>
          <p:nvSpPr>
            <p:cNvPr id="492" name="Google Shape;492;p58"/>
            <p:cNvSpPr/>
            <p:nvPr/>
          </p:nvSpPr>
          <p:spPr>
            <a:xfrm rot="10800000">
              <a:off x="1520885" y="1389997"/>
              <a:ext cx="7463560" cy="3288904"/>
            </a:xfrm>
            <a:prstGeom prst="homePlate">
              <a:avLst>
                <a:gd fmla="val 50000" name="adj"/>
              </a:avLst>
            </a:prstGeom>
            <a:solidFill>
              <a:srgbClr val="A02B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8"/>
            <p:cNvSpPr txBox="1"/>
            <p:nvPr/>
          </p:nvSpPr>
          <p:spPr>
            <a:xfrm>
              <a:off x="2343111" y="1389997"/>
              <a:ext cx="6641334" cy="3288904"/>
            </a:xfrm>
            <a:prstGeom prst="rect">
              <a:avLst/>
            </a:prstGeom>
            <a:noFill/>
            <a:ln>
              <a:noFill/>
            </a:ln>
          </p:spPr>
          <p:txBody>
            <a:bodyPr anchorCtr="0" anchor="t" bIns="125725" lIns="1402125" spcFirstLastPara="1" rIns="234675" wrap="square" tIns="125725">
              <a:no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lt1"/>
                  </a:solidFill>
                  <a:latin typeface="Arial"/>
                  <a:ea typeface="Arial"/>
                  <a:cs typeface="Arial"/>
                  <a:sym typeface="Arial"/>
                </a:rPr>
                <a:t>Inclusive hybrid meetings</a:t>
              </a:r>
              <a:endParaRPr/>
            </a:p>
            <a:p>
              <a:pPr indent="-228600" lvl="1" marL="228600" marR="0" rtl="0" algn="l">
                <a:lnSpc>
                  <a:spcPct val="90000"/>
                </a:lnSpc>
                <a:spcBef>
                  <a:spcPts val="1155"/>
                </a:spcBef>
                <a:spcAft>
                  <a:spcPts val="0"/>
                </a:spcAft>
                <a:buClr>
                  <a:srgbClr val="000000"/>
                </a:buClr>
                <a:buSzPts val="2600"/>
                <a:buFont typeface="Arial"/>
                <a:buChar char="•"/>
              </a:pPr>
              <a:r>
                <a:rPr b="0" i="0" lang="en-GB" sz="2600" u="none" cap="none" strike="noStrike">
                  <a:solidFill>
                    <a:schemeClr val="lt1"/>
                  </a:solidFill>
                  <a:latin typeface="Arial"/>
                  <a:ea typeface="Arial"/>
                  <a:cs typeface="Arial"/>
                  <a:sym typeface="Arial"/>
                </a:rPr>
                <a:t>ensuring equitable participation, engagement, and </a:t>
              </a:r>
              <a:r>
                <a:rPr b="1" i="0" lang="en-GB" sz="2600" u="none" cap="none" strike="noStrike">
                  <a:solidFill>
                    <a:schemeClr val="lt1"/>
                  </a:solidFill>
                  <a:latin typeface="Arial"/>
                  <a:ea typeface="Arial"/>
                  <a:cs typeface="Arial"/>
                  <a:sym typeface="Arial"/>
                </a:rPr>
                <a:t>collaboration between </a:t>
              </a:r>
              <a:r>
                <a:rPr b="0" i="0" lang="en-GB" sz="2600" u="none" cap="none" strike="noStrike">
                  <a:solidFill>
                    <a:schemeClr val="lt1"/>
                  </a:solidFill>
                  <a:latin typeface="Arial"/>
                  <a:ea typeface="Arial"/>
                  <a:cs typeface="Arial"/>
                  <a:sym typeface="Arial"/>
                </a:rPr>
                <a:t>in-person and remote attendees, creating an environment where everyone feels valued and included</a:t>
              </a:r>
              <a:endParaRPr b="0" i="0" sz="2600" u="none" cap="none" strike="noStrike">
                <a:solidFill>
                  <a:schemeClr val="lt1"/>
                </a:solidFill>
                <a:latin typeface="Arial"/>
                <a:ea typeface="Arial"/>
                <a:cs typeface="Arial"/>
                <a:sym typeface="Arial"/>
              </a:endParaRPr>
            </a:p>
          </p:txBody>
        </p:sp>
        <p:sp>
          <p:nvSpPr>
            <p:cNvPr id="494" name="Google Shape;494;p58"/>
            <p:cNvSpPr/>
            <p:nvPr/>
          </p:nvSpPr>
          <p:spPr>
            <a:xfrm>
              <a:off x="506961" y="1444639"/>
              <a:ext cx="3179621" cy="3179621"/>
            </a:xfrm>
            <a:prstGeom prst="ellipse">
              <a:avLst/>
            </a:prstGeom>
            <a:blipFill rotWithShape="1">
              <a:blip r:embed="rId4">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9"/>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3: Inclusive communication techniques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3.1. Developing inclusive communication techniques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01" name="Google Shape;501;p59"/>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02" name="Google Shape;502;p59"/>
          <p:cNvGraphicFramePr/>
          <p:nvPr/>
        </p:nvGraphicFramePr>
        <p:xfrm>
          <a:off x="2326966" y="1491226"/>
          <a:ext cx="3000000" cy="3000000"/>
        </p:xfrm>
        <a:graphic>
          <a:graphicData uri="http://schemas.openxmlformats.org/drawingml/2006/table">
            <a:tbl>
              <a:tblPr bandRow="1" firstRow="1">
                <a:noFill/>
                <a:tableStyleId>{4E7F534F-3866-4F00-A957-FE81E892CB5C}</a:tableStyleId>
              </a:tblPr>
              <a:tblGrid>
                <a:gridCol w="1625600"/>
                <a:gridCol w="1625600"/>
                <a:gridCol w="1625600"/>
                <a:gridCol w="1625600"/>
                <a:gridCol w="1625600"/>
              </a:tblGrid>
              <a:tr h="370850">
                <a:tc gridSpan="5">
                  <a:txBody>
                    <a:bodyPr/>
                    <a:lstStyle/>
                    <a:p>
                      <a:pPr indent="0" lvl="0" marL="0" marR="0" rtl="0" algn="ctr">
                        <a:lnSpc>
                          <a:spcPct val="100000"/>
                        </a:lnSpc>
                        <a:spcBef>
                          <a:spcPts val="0"/>
                        </a:spcBef>
                        <a:spcAft>
                          <a:spcPts val="0"/>
                        </a:spcAft>
                        <a:buNone/>
                      </a:pPr>
                      <a:r>
                        <a:rPr b="1" lang="en-GB" sz="1400" u="none" cap="none" strike="noStrike"/>
                        <a:t>Inclusive communication techniques in hybrid meetings</a:t>
                      </a:r>
                      <a:endParaRPr b="1" sz="1400" u="none" cap="none" strike="noStrike"/>
                    </a:p>
                  </a:txBody>
                  <a:tcPr marT="45725" marB="45725" marR="91450" marL="91450"/>
                </a:tc>
                <a:tc hMerge="1"/>
                <a:tc hMerge="1"/>
                <a:tc hMerge="1"/>
                <a:tc hMerge="1"/>
              </a:tr>
              <a:tr h="370850">
                <a:tc>
                  <a:txBody>
                    <a:bodyPr/>
                    <a:lstStyle/>
                    <a:p>
                      <a:pPr indent="0" lvl="0" marL="0" marR="0" rtl="0" algn="l">
                        <a:lnSpc>
                          <a:spcPct val="100000"/>
                        </a:lnSpc>
                        <a:spcBef>
                          <a:spcPts val="0"/>
                        </a:spcBef>
                        <a:spcAft>
                          <a:spcPts val="0"/>
                        </a:spcAft>
                        <a:buNone/>
                      </a:pPr>
                      <a:r>
                        <a:rPr b="1" lang="en-GB" sz="1400" u="none" cap="none" strike="noStrike"/>
                        <a:t>Preparation</a:t>
                      </a:r>
                      <a:endParaRPr/>
                    </a:p>
                  </a:txBody>
                  <a:tcPr marT="45725" marB="45725" marR="91450" marL="91450">
                    <a:solidFill>
                      <a:srgbClr val="A02B93">
                        <a:alpha val="20000"/>
                      </a:srgbClr>
                    </a:solidFill>
                  </a:tcPr>
                </a:tc>
                <a:tc>
                  <a:txBody>
                    <a:bodyPr/>
                    <a:lstStyle/>
                    <a:p>
                      <a:pPr indent="0" lvl="0" marL="0" marR="0" rtl="0" algn="l">
                        <a:lnSpc>
                          <a:spcPct val="100000"/>
                        </a:lnSpc>
                        <a:spcBef>
                          <a:spcPts val="0"/>
                        </a:spcBef>
                        <a:spcAft>
                          <a:spcPts val="0"/>
                        </a:spcAft>
                        <a:buNone/>
                      </a:pPr>
                      <a:r>
                        <a:rPr b="1" lang="en-GB" sz="1400" u="none" cap="none" strike="noStrike"/>
                        <a:t>Engagement</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Visibility and participation</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Equity</a:t>
                      </a:r>
                      <a:endParaRPr/>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Moderation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Share materials in advance to allow equal time for preparation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Use tools like polls, icebreakers, and virtual whiteboards to foster interaction</a:t>
                      </a:r>
                      <a:endParaRPr sz="1400" u="none" cap="none" strike="noStrike"/>
                    </a:p>
                  </a:txBody>
                  <a:tcPr marT="45725" marB="45725" marR="91450" marL="91450">
                    <a:solidFill>
                      <a:srgbClr val="A02B93">
                        <a:alpha val="20000"/>
                      </a:srgbClr>
                    </a:solidFill>
                  </a:tcPr>
                </a:tc>
                <a:tc>
                  <a:txBody>
                    <a:bodyPr/>
                    <a:lstStyle/>
                    <a:p>
                      <a:pPr indent="0" lvl="0" marL="0" marR="0" rtl="0" algn="l">
                        <a:lnSpc>
                          <a:spcPct val="100000"/>
                        </a:lnSpc>
                        <a:spcBef>
                          <a:spcPts val="0"/>
                        </a:spcBef>
                        <a:spcAft>
                          <a:spcPts val="0"/>
                        </a:spcAft>
                        <a:buNone/>
                      </a:pPr>
                      <a:r>
                        <a:rPr lang="en-GB" sz="1400" u="none" cap="none" strike="noStrike"/>
                        <a:t>Encourage all participants to have cameras on, speak clearly, and use a moderator to manage contributions effectively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Assign "buddies" to remote participants to ensure they are included in discussions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A meeting moderator supports remote attendees with technical challenges, highlights their questions, and ensures structured contributions</a:t>
                      </a:r>
                      <a:endParaRPr sz="1400" u="none" cap="none" strike="noStrike"/>
                    </a:p>
                  </a:txBody>
                  <a:tcPr marT="45725" marB="45725" marR="91450" marL="91450"/>
                </a:tc>
              </a:tr>
            </a:tbl>
          </a:graphicData>
        </a:graphic>
      </p:graphicFrame>
      <p:pic>
        <p:nvPicPr>
          <p:cNvPr descr="Procurar em pasta com preenchimento sólido" id="503" name="Google Shape;503;p59"/>
          <p:cNvPicPr preferRelativeResize="0"/>
          <p:nvPr/>
        </p:nvPicPr>
        <p:blipFill rotWithShape="1">
          <a:blip r:embed="rId4">
            <a:alphaModFix/>
          </a:blip>
          <a:srcRect b="0" l="0" r="0" t="0"/>
          <a:stretch/>
        </p:blipFill>
        <p:spPr>
          <a:xfrm>
            <a:off x="2738284" y="2514600"/>
            <a:ext cx="914400" cy="914400"/>
          </a:xfrm>
          <a:prstGeom prst="rect">
            <a:avLst/>
          </a:prstGeom>
          <a:noFill/>
          <a:ln>
            <a:noFill/>
          </a:ln>
        </p:spPr>
      </p:pic>
      <p:pic>
        <p:nvPicPr>
          <p:cNvPr descr="Seta circular com preenchimento sólido" id="504" name="Google Shape;504;p59"/>
          <p:cNvPicPr preferRelativeResize="0"/>
          <p:nvPr/>
        </p:nvPicPr>
        <p:blipFill rotWithShape="1">
          <a:blip r:embed="rId5">
            <a:alphaModFix/>
          </a:blip>
          <a:srcRect b="0" l="0" r="0" t="0"/>
          <a:stretch/>
        </p:blipFill>
        <p:spPr>
          <a:xfrm>
            <a:off x="4287671" y="2514600"/>
            <a:ext cx="914400" cy="914400"/>
          </a:xfrm>
          <a:prstGeom prst="rect">
            <a:avLst/>
          </a:prstGeom>
          <a:noFill/>
          <a:ln>
            <a:noFill/>
          </a:ln>
        </p:spPr>
      </p:pic>
      <p:pic>
        <p:nvPicPr>
          <p:cNvPr descr="Lâmpada e engrenagem com preenchimento sólido" id="505" name="Google Shape;505;p59"/>
          <p:cNvPicPr preferRelativeResize="0"/>
          <p:nvPr/>
        </p:nvPicPr>
        <p:blipFill rotWithShape="1">
          <a:blip r:embed="rId6">
            <a:alphaModFix/>
          </a:blip>
          <a:srcRect b="0" l="0" r="0" t="0"/>
          <a:stretch/>
        </p:blipFill>
        <p:spPr>
          <a:xfrm>
            <a:off x="5865149" y="2514600"/>
            <a:ext cx="914400" cy="914400"/>
          </a:xfrm>
          <a:prstGeom prst="rect">
            <a:avLst/>
          </a:prstGeom>
          <a:noFill/>
          <a:ln>
            <a:noFill/>
          </a:ln>
        </p:spPr>
      </p:pic>
      <p:pic>
        <p:nvPicPr>
          <p:cNvPr descr="Aperto de mão com preenchimento sólido" id="506" name="Google Shape;506;p59"/>
          <p:cNvPicPr preferRelativeResize="0"/>
          <p:nvPr/>
        </p:nvPicPr>
        <p:blipFill rotWithShape="1">
          <a:blip r:embed="rId7">
            <a:alphaModFix/>
          </a:blip>
          <a:srcRect b="0" l="0" r="0" t="0"/>
          <a:stretch/>
        </p:blipFill>
        <p:spPr>
          <a:xfrm>
            <a:off x="7485845" y="2514600"/>
            <a:ext cx="914400" cy="914400"/>
          </a:xfrm>
          <a:prstGeom prst="rect">
            <a:avLst/>
          </a:prstGeom>
          <a:noFill/>
          <a:ln>
            <a:noFill/>
          </a:ln>
        </p:spPr>
      </p:pic>
      <p:pic>
        <p:nvPicPr>
          <p:cNvPr descr="Call center com preenchimento sólido" id="507" name="Google Shape;507;p59"/>
          <p:cNvPicPr preferRelativeResize="0"/>
          <p:nvPr/>
        </p:nvPicPr>
        <p:blipFill rotWithShape="1">
          <a:blip r:embed="rId8">
            <a:alphaModFix/>
          </a:blip>
          <a:srcRect b="0" l="0" r="0" t="0"/>
          <a:stretch/>
        </p:blipFill>
        <p:spPr>
          <a:xfrm>
            <a:off x="9187218" y="2446361"/>
            <a:ext cx="914400" cy="914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0"/>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3: Inclusive communication techniques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3.1. Developing inclusive communication techniques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14" name="Google Shape;514;p60"/>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pSp>
        <p:nvGrpSpPr>
          <p:cNvPr id="515" name="Google Shape;515;p60"/>
          <p:cNvGrpSpPr/>
          <p:nvPr/>
        </p:nvGrpSpPr>
        <p:grpSpPr>
          <a:xfrm>
            <a:off x="2425404" y="1235405"/>
            <a:ext cx="8128000" cy="5350242"/>
            <a:chOff x="0" y="34212"/>
            <a:chExt cx="8128000" cy="5350242"/>
          </a:xfrm>
        </p:grpSpPr>
        <p:sp>
          <p:nvSpPr>
            <p:cNvPr id="516" name="Google Shape;516;p60"/>
            <p:cNvSpPr/>
            <p:nvPr/>
          </p:nvSpPr>
          <p:spPr>
            <a:xfrm>
              <a:off x="0" y="34212"/>
              <a:ext cx="8128000" cy="717282"/>
            </a:xfrm>
            <a:prstGeom prst="roundRect">
              <a:avLst>
                <a:gd fmla="val 10000"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0"/>
            <p:cNvSpPr txBox="1"/>
            <p:nvPr/>
          </p:nvSpPr>
          <p:spPr>
            <a:xfrm>
              <a:off x="21008" y="55220"/>
              <a:ext cx="8085984" cy="67526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Why inclusive communication matters in hybrid workplaces</a:t>
              </a:r>
              <a:endParaRPr/>
            </a:p>
          </p:txBody>
        </p:sp>
        <p:sp>
          <p:nvSpPr>
            <p:cNvPr id="518" name="Google Shape;518;p60"/>
            <p:cNvSpPr/>
            <p:nvPr/>
          </p:nvSpPr>
          <p:spPr>
            <a:xfrm>
              <a:off x="0" y="995334"/>
              <a:ext cx="1354666" cy="1354666"/>
            </a:xfrm>
            <a:prstGeom prst="roundRect">
              <a:avLst>
                <a:gd fmla="val 16670" name="adj"/>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0"/>
            <p:cNvSpPr/>
            <p:nvPr/>
          </p:nvSpPr>
          <p:spPr>
            <a:xfrm>
              <a:off x="1435946" y="995334"/>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0"/>
            <p:cNvSpPr txBox="1"/>
            <p:nvPr/>
          </p:nvSpPr>
          <p:spPr>
            <a:xfrm>
              <a:off x="1502087" y="1061475"/>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Enhances collaboration, by helping mitigate proximity bias and promote equal contribution</a:t>
              </a:r>
              <a:endParaRPr b="0" i="0" sz="2200" u="none" cap="none" strike="noStrike">
                <a:solidFill>
                  <a:schemeClr val="lt1"/>
                </a:solidFill>
                <a:latin typeface="Arial"/>
                <a:ea typeface="Arial"/>
                <a:cs typeface="Arial"/>
                <a:sym typeface="Arial"/>
              </a:endParaRPr>
            </a:p>
          </p:txBody>
        </p:sp>
        <p:sp>
          <p:nvSpPr>
            <p:cNvPr id="521" name="Google Shape;521;p60"/>
            <p:cNvSpPr/>
            <p:nvPr/>
          </p:nvSpPr>
          <p:spPr>
            <a:xfrm>
              <a:off x="0" y="2512561"/>
              <a:ext cx="1354666" cy="1354666"/>
            </a:xfrm>
            <a:prstGeom prst="roundRect">
              <a:avLst>
                <a:gd fmla="val 16670" name="adj"/>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0"/>
            <p:cNvSpPr/>
            <p:nvPr/>
          </p:nvSpPr>
          <p:spPr>
            <a:xfrm>
              <a:off x="1435946" y="2512561"/>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0"/>
            <p:cNvSpPr txBox="1"/>
            <p:nvPr/>
          </p:nvSpPr>
          <p:spPr>
            <a:xfrm>
              <a:off x="1502087" y="2578702"/>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Boosts productivity and engagement, ensuring that everyone has a voice, fostering a sense of belonging.</a:t>
              </a:r>
              <a:endParaRPr b="0" i="0" sz="2200" u="none" cap="none" strike="noStrike">
                <a:solidFill>
                  <a:schemeClr val="lt1"/>
                </a:solidFill>
                <a:latin typeface="Arial"/>
                <a:ea typeface="Arial"/>
                <a:cs typeface="Arial"/>
                <a:sym typeface="Arial"/>
              </a:endParaRPr>
            </a:p>
          </p:txBody>
        </p:sp>
        <p:sp>
          <p:nvSpPr>
            <p:cNvPr id="524" name="Google Shape;524;p60"/>
            <p:cNvSpPr/>
            <p:nvPr/>
          </p:nvSpPr>
          <p:spPr>
            <a:xfrm>
              <a:off x="0" y="4029788"/>
              <a:ext cx="1354666" cy="1354666"/>
            </a:xfrm>
            <a:prstGeom prst="roundRect">
              <a:avLst>
                <a:gd fmla="val 16670" name="adj"/>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0"/>
            <p:cNvSpPr/>
            <p:nvPr/>
          </p:nvSpPr>
          <p:spPr>
            <a:xfrm>
              <a:off x="1435946" y="4029788"/>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0"/>
            <p:cNvSpPr txBox="1"/>
            <p:nvPr/>
          </p:nvSpPr>
          <p:spPr>
            <a:xfrm>
              <a:off x="1502087" y="4095929"/>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Reduces digital fatigue when thoughtful structured, thus preventing overload and promoting wellbeing</a:t>
              </a:r>
              <a:endParaRPr b="0" i="0" sz="2200" u="none" cap="none" strike="noStrike">
                <a:solidFill>
                  <a:schemeClr val="lt1"/>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1"/>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533" name="Google Shape;533;p61"/>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3.1. Designing inclusive meetings</a:t>
            </a:r>
            <a:endParaRPr sz="3600">
              <a:solidFill>
                <a:schemeClr val="accent5"/>
              </a:solidFill>
            </a:endParaRPr>
          </a:p>
        </p:txBody>
      </p:sp>
      <p:pic>
        <p:nvPicPr>
          <p:cNvPr descr="Inteligência Artificial com preenchimento sólido" id="534" name="Google Shape;534;p6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535" name="Google Shape;535;p61"/>
          <p:cNvSpPr txBox="1"/>
          <p:nvPr/>
        </p:nvSpPr>
        <p:spPr>
          <a:xfrm>
            <a:off x="6543675" y="2724085"/>
            <a:ext cx="5400675" cy="336370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Design strategies to promote digital wellbeing and social connectedness in hybrid workplaces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Implement techniques for balancing technology use with human-centred approaches to maintain social connections.</a:t>
            </a:r>
            <a:endParaRPr b="0" i="0" sz="1400" u="none" cap="none" strike="noStrike">
              <a:solidFill>
                <a:srgbClr val="000000"/>
              </a:solidFill>
              <a:latin typeface="Arial"/>
              <a:ea typeface="Arial"/>
              <a:cs typeface="Arial"/>
              <a:sym typeface="Arial"/>
            </a:endParaRPr>
          </a:p>
        </p:txBody>
      </p:sp>
      <p:sp>
        <p:nvSpPr>
          <p:cNvPr id="536" name="Google Shape;536;p61"/>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explore the impacts of digital fatigue on engagement and productivity, learn inclusive meeting practices, and brainstorm practical adaptations of the inclusive meeting checklist for their team dynamics</a:t>
            </a:r>
            <a:endParaRPr/>
          </a:p>
        </p:txBody>
      </p:sp>
      <p:pic>
        <p:nvPicPr>
          <p:cNvPr id="537" name="Google Shape;537;p61"/>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538" name="Google Shape;538;p61"/>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2"/>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Explore the checklist </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Familiarise yourself with the Inclusive Meeting Checklist presented by the trainer</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Reflect on your team's typical meeting challenges and note one or two areas that need improvement</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2 - Collaborate and brainstorm</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Join your group and review the checklist together</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Use sticky notes or a whiteboard to share your team’s ideas on how to adapt the checklist for your team dynamics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Discuss and document solutions to potential barriers, with the timekeeper ensuring the group stays on track and the note-taker capturing key ideas</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3 - Present and learn</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Share your group’s most innovative adaptation with everyone in a quick, 1-minute presentation</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Listen to other groups’ presentations for inspiration and take notes on ideas that resonate with you</a:t>
            </a:r>
            <a:endParaRPr/>
          </a:p>
          <a:p>
            <a:pPr indent="0" lvl="0" marL="0" rtl="0" algn="l">
              <a:lnSpc>
                <a:spcPct val="10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4 - Reflect and commit</a:t>
            </a:r>
            <a:endParaRPr/>
          </a:p>
          <a:p>
            <a:pPr indent="-285750" lvl="0" marL="285750" rtl="0" algn="l">
              <a:lnSpc>
                <a:spcPct val="10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Reflect on the session by identifying one actionable takeaway you can implement in your next meeting.</a:t>
            </a:r>
            <a:endParaRPr>
              <a:solidFill>
                <a:srgbClr val="868E93"/>
              </a:solidFill>
              <a:latin typeface="Arial"/>
              <a:ea typeface="Arial"/>
              <a:cs typeface="Arial"/>
              <a:sym typeface="Arial"/>
            </a:endParaRPr>
          </a:p>
        </p:txBody>
      </p:sp>
      <p:pic>
        <p:nvPicPr>
          <p:cNvPr descr="Ampulheta 90% com preenchimento sólido" id="545" name="Google Shape;545;p62"/>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546" name="Google Shape;546;p62"/>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
        <p:nvSpPr>
          <p:cNvPr id="547" name="Google Shape;547;p62"/>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3.1. Designing inclusive meetings</a:t>
            </a:r>
            <a:endParaRPr sz="3600">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3"/>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Printed copies of the Inclusive Meeting Checklist</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Chart/Whiteboard</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Stationery (Pens, markers, and paper for note-taking.</a:t>
            </a:r>
            <a:endParaRPr b="1">
              <a:solidFill>
                <a:srgbClr val="12501B"/>
              </a:solidFill>
            </a:endParaRPr>
          </a:p>
        </p:txBody>
      </p:sp>
      <p:sp>
        <p:nvSpPr>
          <p:cNvPr id="554" name="Google Shape;554;p63"/>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Effective hybrid working</a:t>
            </a:r>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www.cipd.org/globalassets/media/knowledge/knowledge-hub/guides/2024-pdfs/hybrid-working-taskforce-guide-feb2024.pdf</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555" name="Google Shape;555;p63"/>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3.1. Designing inclusive meetings</a:t>
            </a:r>
            <a:endParaRPr sz="3600">
              <a:solidFill>
                <a:schemeClr val="accent5"/>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4"/>
          <p:cNvSpPr txBox="1"/>
          <p:nvPr/>
        </p:nvSpPr>
        <p:spPr>
          <a:xfrm>
            <a:off x="4890343" y="2848993"/>
            <a:ext cx="603329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3600" u="none" cap="none" strike="noStrike">
                <a:solidFill>
                  <a:schemeClr val="accent5"/>
                </a:solidFill>
                <a:latin typeface="Arial"/>
                <a:ea typeface="Arial"/>
                <a:cs typeface="Arial"/>
                <a:sym typeface="Arial"/>
              </a:rPr>
              <a:t>Topic 4</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562" name="Google Shape;562;p64"/>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5"/>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Developing wellbeing strategies do hybrid work environments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69" name="Google Shape;569;p6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70" name="Google Shape;570;p65"/>
          <p:cNvGraphicFramePr/>
          <p:nvPr/>
        </p:nvGraphicFramePr>
        <p:xfrm>
          <a:off x="2424261" y="1540004"/>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Effective wellbeing strategies for hybrid work environments</a:t>
                      </a:r>
                      <a:endParaRPr/>
                    </a:p>
                  </a:txBody>
                  <a:tcPr marT="45725" marB="45725" marR="91450" marL="91450"/>
                </a:tc>
                <a:tc hMerge="1"/>
                <a:tc hMerge="1"/>
              </a:tr>
              <a:tr h="1633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Setting digital boundaries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Preventing burnout</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Encouraging breaks and physical activity</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Establish clear "response time" expectations for emails and messages to avoid after-hours work</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Introduce "no-meeting" blocks, such as afternoons free from virtual meetings to allow deep focus work</a:t>
                      </a:r>
                      <a:endParaRPr/>
                    </a:p>
                    <a:p>
                      <a:pPr indent="0" lvl="1" marL="0" marR="0" rtl="0" algn="l">
                        <a:lnSpc>
                          <a:spcPct val="100000"/>
                        </a:lnSpc>
                        <a:spcBef>
                          <a:spcPts val="0"/>
                        </a:spcBef>
                        <a:spcAft>
                          <a:spcPts val="0"/>
                        </a:spcAft>
                        <a:buNone/>
                      </a:pPr>
                      <a:r>
                        <a:t/>
                      </a:r>
                      <a:endParaRPr sz="1400" u="none" cap="none" strike="noStrike"/>
                    </a:p>
                    <a:p>
                      <a:pPr indent="0" lvl="1" marL="0" marR="0" rtl="0" algn="l">
                        <a:lnSpc>
                          <a:spcPct val="100000"/>
                        </a:lnSpc>
                        <a:spcBef>
                          <a:spcPts val="0"/>
                        </a:spcBef>
                        <a:spcAft>
                          <a:spcPts val="0"/>
                        </a:spcAft>
                        <a:buNone/>
                      </a:pPr>
                      <a:r>
                        <a:rPr lang="en-GB" sz="1400" u="none" cap="none" strike="noStrike"/>
                        <a:t>Encourage employees to disconnect from work-related platforms during evenings, weekends, and vacations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Promote flexible schedules that allow employees to align work with personal energy peaks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Provide training on recognising signs of burnout and implementing preventative strategies.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Build in structured breaks into the workday (e.g., "Pomodoro Technique")</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Provide options like virtual yoga classes or wellness challenges to encourage physical activity</a:t>
                      </a:r>
                      <a:endParaRPr/>
                    </a:p>
                  </a:txBody>
                  <a:tcPr marT="45725" marB="45725" marR="91450" marL="91450" anchor="ctr"/>
                </a:tc>
              </a:tr>
            </a:tbl>
          </a:graphicData>
        </a:graphic>
      </p:graphicFrame>
      <p:pic>
        <p:nvPicPr>
          <p:cNvPr descr="Despertador com preenchimento sólido" id="571" name="Google Shape;571;p65"/>
          <p:cNvPicPr preferRelativeResize="0"/>
          <p:nvPr/>
        </p:nvPicPr>
        <p:blipFill rotWithShape="1">
          <a:blip r:embed="rId4">
            <a:alphaModFix/>
          </a:blip>
          <a:srcRect b="0" l="0" r="0" t="0"/>
          <a:stretch/>
        </p:blipFill>
        <p:spPr>
          <a:xfrm>
            <a:off x="3278372" y="2546499"/>
            <a:ext cx="914400" cy="914400"/>
          </a:xfrm>
          <a:prstGeom prst="rect">
            <a:avLst/>
          </a:prstGeom>
          <a:noFill/>
          <a:ln>
            <a:noFill/>
          </a:ln>
        </p:spPr>
      </p:pic>
      <p:pic>
        <p:nvPicPr>
          <p:cNvPr descr="Sem bateria com preenchimento sólido" id="572" name="Google Shape;572;p65"/>
          <p:cNvPicPr preferRelativeResize="0"/>
          <p:nvPr/>
        </p:nvPicPr>
        <p:blipFill rotWithShape="1">
          <a:blip r:embed="rId5">
            <a:alphaModFix/>
          </a:blip>
          <a:srcRect b="0" l="0" r="0" t="0"/>
          <a:stretch/>
        </p:blipFill>
        <p:spPr>
          <a:xfrm>
            <a:off x="6000916" y="2546499"/>
            <a:ext cx="914400" cy="914400"/>
          </a:xfrm>
          <a:prstGeom prst="rect">
            <a:avLst/>
          </a:prstGeom>
          <a:noFill/>
          <a:ln>
            <a:noFill/>
          </a:ln>
        </p:spPr>
      </p:pic>
      <p:pic>
        <p:nvPicPr>
          <p:cNvPr descr="Rede para dormir com preenchimento sólido" id="573" name="Google Shape;573;p65"/>
          <p:cNvPicPr preferRelativeResize="0"/>
          <p:nvPr/>
        </p:nvPicPr>
        <p:blipFill rotWithShape="1">
          <a:blip r:embed="rId6">
            <a:alphaModFix/>
          </a:blip>
          <a:srcRect b="0" l="0" r="0" t="0"/>
          <a:stretch/>
        </p:blipFill>
        <p:spPr>
          <a:xfrm>
            <a:off x="8539316" y="2546499"/>
            <a:ext cx="914400" cy="914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6"/>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Developing wellbeing strategies do hybrid work environments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80" name="Google Shape;580;p66"/>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81" name="Google Shape;581;p66"/>
          <p:cNvGraphicFramePr/>
          <p:nvPr/>
        </p:nvGraphicFramePr>
        <p:xfrm>
          <a:off x="2425061" y="2131060"/>
          <a:ext cx="3000000" cy="3000000"/>
        </p:xfrm>
        <a:graphic>
          <a:graphicData uri="http://schemas.openxmlformats.org/drawingml/2006/table">
            <a:tbl>
              <a:tblPr bandRow="1" firstRow="1">
                <a:noFill/>
                <a:tableStyleId>{4E7F534F-3866-4F00-A957-FE81E892CB5C}</a:tableStyleId>
              </a:tblPr>
              <a:tblGrid>
                <a:gridCol w="43372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Google’s “Focus Time” in Google Calendar</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solidFill>
                            <a:schemeClr val="lt1"/>
                          </a:solidFill>
                        </a:rPr>
                        <a:t>Schedule focus time events by blocking specific periods in the calendar to concentrate on tasks without interruptions.</a:t>
                      </a:r>
                      <a:endParaRPr/>
                    </a:p>
                    <a:p>
                      <a:pPr indent="0" lvl="0" marL="0" marR="0" rtl="0" algn="l">
                        <a:lnSpc>
                          <a:spcPct val="100000"/>
                        </a:lnSpc>
                        <a:spcBef>
                          <a:spcPts val="0"/>
                        </a:spcBef>
                        <a:spcAft>
                          <a:spcPts val="0"/>
                        </a:spcAft>
                        <a:buNone/>
                      </a:pPr>
                      <a:r>
                        <a:t/>
                      </a:r>
                      <a:endParaRPr sz="1400" u="none" cap="none" strike="noStrike">
                        <a:solidFill>
                          <a:schemeClr val="lt1"/>
                        </a:solidFill>
                      </a:endParaRPr>
                    </a:p>
                    <a:p>
                      <a:pPr indent="0" lvl="0" marL="0" marR="0" rtl="0" algn="l">
                        <a:lnSpc>
                          <a:spcPct val="100000"/>
                        </a:lnSpc>
                        <a:spcBef>
                          <a:spcPts val="0"/>
                        </a:spcBef>
                        <a:spcAft>
                          <a:spcPts val="0"/>
                        </a:spcAft>
                        <a:buNone/>
                      </a:pPr>
                      <a:r>
                        <a:rPr lang="en-GB" sz="1400" u="none" cap="none" strike="noStrike">
                          <a:solidFill>
                            <a:schemeClr val="lt1"/>
                          </a:solidFill>
                        </a:rPr>
                        <a:t>Automatically decline meetings, signaling to colleagues that the user is unavailable</a:t>
                      </a:r>
                      <a:endParaRPr/>
                    </a:p>
                    <a:p>
                      <a:pPr indent="0" lvl="0" marL="0" marR="0" rtl="0" algn="l">
                        <a:lnSpc>
                          <a:spcPct val="100000"/>
                        </a:lnSpc>
                        <a:spcBef>
                          <a:spcPts val="0"/>
                        </a:spcBef>
                        <a:spcAft>
                          <a:spcPts val="0"/>
                        </a:spcAft>
                        <a:buNone/>
                      </a:pPr>
                      <a:r>
                        <a:t/>
                      </a:r>
                      <a:endParaRPr sz="1400" u="none" cap="none" strike="noStrike">
                        <a:solidFill>
                          <a:schemeClr val="lt1"/>
                        </a:solidFill>
                      </a:endParaRPr>
                    </a:p>
                    <a:p>
                      <a:pPr indent="0" lvl="0" marL="0" marR="0" rtl="0" algn="l">
                        <a:lnSpc>
                          <a:spcPct val="100000"/>
                        </a:lnSpc>
                        <a:spcBef>
                          <a:spcPts val="0"/>
                        </a:spcBef>
                        <a:spcAft>
                          <a:spcPts val="0"/>
                        </a:spcAft>
                        <a:buNone/>
                      </a:pPr>
                      <a:r>
                        <a:rPr lang="en-GB" sz="1400" u="none" cap="none" strike="noStrike">
                          <a:solidFill>
                            <a:schemeClr val="lt1"/>
                          </a:solidFill>
                        </a:rPr>
                        <a:t>Mute chat notifications by reducing distractions by muting notifications from Google Chat during focus periods</a:t>
                      </a:r>
                      <a:endParaRPr/>
                    </a:p>
                  </a:txBody>
                  <a:tcPr marT="45725" marB="45725" marR="91450" marL="91450" anchor="ctr">
                    <a:solidFill>
                      <a:srgbClr val="B787BC"/>
                    </a:solidFill>
                  </a:tcPr>
                </a:tc>
              </a:tr>
            </a:tbl>
          </a:graphicData>
        </a:graphic>
      </p:graphicFrame>
      <p:pic>
        <p:nvPicPr>
          <p:cNvPr id="582" name="Google Shape;582;p66"/>
          <p:cNvPicPr preferRelativeResize="0"/>
          <p:nvPr/>
        </p:nvPicPr>
        <p:blipFill rotWithShape="1">
          <a:blip r:embed="rId4">
            <a:alphaModFix/>
          </a:blip>
          <a:srcRect b="0" l="0" r="0" t="0"/>
          <a:stretch/>
        </p:blipFill>
        <p:spPr>
          <a:xfrm>
            <a:off x="6932658" y="2140590"/>
            <a:ext cx="4337246" cy="2586350"/>
          </a:xfrm>
          <a:prstGeom prst="rect">
            <a:avLst/>
          </a:prstGeom>
          <a:noFill/>
          <a:ln cap="flat" cmpd="sng" w="9525">
            <a:solidFill>
              <a:srgbClr val="A02B93"/>
            </a:solidFill>
            <a:prstDash val="solid"/>
            <a:round/>
            <a:headEnd len="sm" w="sm" type="none"/>
            <a:tailEnd len="sm" w="sm" type="none"/>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7"/>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Developing wellbeing strategies do hybrid work environments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89" name="Google Shape;589;p67"/>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90" name="Google Shape;590;p67"/>
          <p:cNvGraphicFramePr/>
          <p:nvPr/>
        </p:nvGraphicFramePr>
        <p:xfrm>
          <a:off x="2425061" y="2131060"/>
          <a:ext cx="3000000" cy="3000000"/>
        </p:xfrm>
        <a:graphic>
          <a:graphicData uri="http://schemas.openxmlformats.org/drawingml/2006/table">
            <a:tbl>
              <a:tblPr bandRow="1" firstRow="1">
                <a:noFill/>
                <a:tableStyleId>{4E7F534F-3866-4F00-A957-FE81E892CB5C}</a:tableStyleId>
              </a:tblPr>
              <a:tblGrid>
                <a:gridCol w="43372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Daimler's "Mail on Holiday" Program</a:t>
                      </a:r>
                      <a:endParaRPr/>
                    </a:p>
                  </a:txBody>
                  <a:tcPr marT="45725" marB="45725" marR="91450" marL="91450"/>
                </a:tc>
              </a:tr>
              <a:tr h="177800">
                <a:tc>
                  <a:txBody>
                    <a:bodyPr/>
                    <a:lstStyle/>
                    <a:p>
                      <a:pPr indent="0" lvl="0" marL="0" marR="0" rtl="0" algn="l">
                        <a:lnSpc>
                          <a:spcPct val="100000"/>
                        </a:lnSpc>
                        <a:spcBef>
                          <a:spcPts val="0"/>
                        </a:spcBef>
                        <a:spcAft>
                          <a:spcPts val="0"/>
                        </a:spcAft>
                        <a:buNone/>
                      </a:pPr>
                      <a:r>
                        <a:rPr lang="en-GB" sz="1400" u="none" cap="none" strike="noStrike">
                          <a:solidFill>
                            <a:schemeClr val="lt1"/>
                          </a:solidFill>
                        </a:rPr>
                        <a:t>Allows employees to set their email software to automatically delete incoming emails while they are on vacation</a:t>
                      </a:r>
                      <a:endParaRPr/>
                    </a:p>
                    <a:p>
                      <a:pPr indent="0" lvl="0" marL="0" marR="0" rtl="0" algn="l">
                        <a:lnSpc>
                          <a:spcPct val="100000"/>
                        </a:lnSpc>
                        <a:spcBef>
                          <a:spcPts val="0"/>
                        </a:spcBef>
                        <a:spcAft>
                          <a:spcPts val="0"/>
                        </a:spcAft>
                        <a:buNone/>
                      </a:pPr>
                      <a:r>
                        <a:t/>
                      </a:r>
                      <a:endParaRPr sz="1400" u="none" cap="none" strike="noStrike">
                        <a:solidFill>
                          <a:schemeClr val="lt1"/>
                        </a:solidFill>
                      </a:endParaRPr>
                    </a:p>
                    <a:p>
                      <a:pPr indent="0" lvl="0" marL="0" marR="0" rtl="0" algn="l">
                        <a:lnSpc>
                          <a:spcPct val="100000"/>
                        </a:lnSpc>
                        <a:spcBef>
                          <a:spcPts val="0"/>
                        </a:spcBef>
                        <a:spcAft>
                          <a:spcPts val="0"/>
                        </a:spcAft>
                        <a:buNone/>
                      </a:pPr>
                      <a:r>
                        <a:rPr lang="en-GB" sz="1400" u="none" cap="none" strike="noStrike">
                          <a:solidFill>
                            <a:schemeClr val="lt1"/>
                          </a:solidFill>
                        </a:rPr>
                        <a:t>Employees can fully disconnect during their vacations without the stress of returning to an overflowing inbox</a:t>
                      </a:r>
                      <a:endParaRPr/>
                    </a:p>
                    <a:p>
                      <a:pPr indent="0" lvl="0" marL="0" marR="0" rtl="0" algn="l">
                        <a:lnSpc>
                          <a:spcPct val="100000"/>
                        </a:lnSpc>
                        <a:spcBef>
                          <a:spcPts val="0"/>
                        </a:spcBef>
                        <a:spcAft>
                          <a:spcPts val="0"/>
                        </a:spcAft>
                        <a:buNone/>
                      </a:pPr>
                      <a:r>
                        <a:t/>
                      </a:r>
                      <a:endParaRPr sz="1400" u="none" cap="none" strike="noStrike">
                        <a:solidFill>
                          <a:schemeClr val="lt1"/>
                        </a:solidFill>
                      </a:endParaRPr>
                    </a:p>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“The idea behind it is to give people break and let them rest,” says Daimler spokesman Oliver Wihofszki. “Then they can come back to work with a fresh spirit.” Not to mention, an empty inbox</a:t>
                      </a:r>
                      <a:endParaRPr sz="1400" u="none" cap="none" strike="noStrike">
                        <a:solidFill>
                          <a:schemeClr val="lt1"/>
                        </a:solidFill>
                      </a:endParaRPr>
                    </a:p>
                  </a:txBody>
                  <a:tcPr marT="45725" marB="45725" marR="91450" marL="91450" anchor="ctr">
                    <a:solidFill>
                      <a:srgbClr val="B787BC"/>
                    </a:solidFill>
                  </a:tcPr>
                </a:tc>
              </a:tr>
            </a:tbl>
          </a:graphicData>
        </a:graphic>
      </p:graphicFrame>
      <p:pic>
        <p:nvPicPr>
          <p:cNvPr id="591" name="Google Shape;591;p67"/>
          <p:cNvPicPr preferRelativeResize="0"/>
          <p:nvPr/>
        </p:nvPicPr>
        <p:blipFill rotWithShape="1">
          <a:blip r:embed="rId4">
            <a:alphaModFix/>
          </a:blip>
          <a:srcRect b="0" l="0" r="0" t="0"/>
          <a:stretch/>
        </p:blipFill>
        <p:spPr>
          <a:xfrm>
            <a:off x="6869471" y="2138111"/>
            <a:ext cx="4030133" cy="3022600"/>
          </a:xfrm>
          <a:prstGeom prst="rect">
            <a:avLst/>
          </a:prstGeom>
          <a:noFill/>
          <a:ln cap="flat" cmpd="sng" w="9525">
            <a:solidFill>
              <a:srgbClr val="A02B93"/>
            </a:solidFill>
            <a:prstDash val="solid"/>
            <a:round/>
            <a:headEnd len="sm" w="sm" type="none"/>
            <a:tailEnd len="sm" w="sm" type="none"/>
          </a:ln>
        </p:spPr>
      </p:pic>
      <p:sp>
        <p:nvSpPr>
          <p:cNvPr id="592" name="Google Shape;592;p67"/>
          <p:cNvSpPr txBox="1"/>
          <p:nvPr/>
        </p:nvSpPr>
        <p:spPr>
          <a:xfrm>
            <a:off x="2425061" y="5316279"/>
            <a:ext cx="8569004"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Image source: www.freepik.com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fd5a3148a_2_0"/>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1.1. Overview of the training and session outline</a:t>
            </a:r>
            <a:endParaRPr/>
          </a:p>
          <a:p>
            <a:pPr indent="0" lvl="0" marL="0" marR="0" rtl="0" algn="l">
              <a:lnSpc>
                <a:spcPct val="90000"/>
              </a:lnSpc>
              <a:spcBef>
                <a:spcPts val="0"/>
              </a:spcBef>
              <a:spcAft>
                <a:spcPts val="0"/>
              </a:spcAft>
              <a:buClr>
                <a:schemeClr val="accent5"/>
              </a:buClr>
              <a:buSzPts val="3600"/>
              <a:buFont typeface="Arial"/>
              <a:buNone/>
            </a:pP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pSp>
        <p:nvGrpSpPr>
          <p:cNvPr id="140" name="Google Shape;140;g30fd5a3148a_2_0"/>
          <p:cNvGrpSpPr/>
          <p:nvPr/>
        </p:nvGrpSpPr>
        <p:grpSpPr>
          <a:xfrm>
            <a:off x="2213749" y="1413414"/>
            <a:ext cx="8739386" cy="3231752"/>
            <a:chOff x="0" y="1264019"/>
            <a:chExt cx="8739386" cy="3231752"/>
          </a:xfrm>
        </p:grpSpPr>
        <p:sp>
          <p:nvSpPr>
            <p:cNvPr id="141" name="Google Shape;141;g30fd5a3148a_2_0"/>
            <p:cNvSpPr/>
            <p:nvPr/>
          </p:nvSpPr>
          <p:spPr>
            <a:xfrm>
              <a:off x="0" y="3526246"/>
              <a:ext cx="8739386" cy="969525"/>
            </a:xfrm>
            <a:prstGeom prst="roundRect">
              <a:avLst>
                <a:gd fmla="val 10000" name="adj"/>
              </a:avLst>
            </a:prstGeom>
            <a:solidFill>
              <a:srgbClr val="B787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0fd5a3148a_2_0"/>
            <p:cNvSpPr txBox="1"/>
            <p:nvPr/>
          </p:nvSpPr>
          <p:spPr>
            <a:xfrm>
              <a:off x="0" y="3526246"/>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Arial"/>
                  <a:ea typeface="Arial"/>
                  <a:cs typeface="Arial"/>
                  <a:sym typeface="Arial"/>
                </a:rPr>
                <a:t>Module topics will support on</a:t>
              </a:r>
              <a:endParaRPr/>
            </a:p>
          </p:txBody>
        </p:sp>
        <p:sp>
          <p:nvSpPr>
            <p:cNvPr id="143" name="Google Shape;143;g30fd5a3148a_2_0"/>
            <p:cNvSpPr/>
            <p:nvPr/>
          </p:nvSpPr>
          <p:spPr>
            <a:xfrm>
              <a:off x="0" y="2395133"/>
              <a:ext cx="8739386" cy="969525"/>
            </a:xfrm>
            <a:prstGeom prst="roundRect">
              <a:avLst>
                <a:gd fmla="val 10000" name="adj"/>
              </a:avLst>
            </a:prstGeom>
            <a:solidFill>
              <a:srgbClr val="D9E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0fd5a3148a_2_0"/>
            <p:cNvSpPr txBox="1"/>
            <p:nvPr/>
          </p:nvSpPr>
          <p:spPr>
            <a:xfrm>
              <a:off x="0" y="2395133"/>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Module aim</a:t>
              </a:r>
              <a:endParaRPr/>
            </a:p>
          </p:txBody>
        </p:sp>
        <p:sp>
          <p:nvSpPr>
            <p:cNvPr id="145" name="Google Shape;145;g30fd5a3148a_2_0"/>
            <p:cNvSpPr/>
            <p:nvPr/>
          </p:nvSpPr>
          <p:spPr>
            <a:xfrm>
              <a:off x="0" y="1264019"/>
              <a:ext cx="8739386" cy="969525"/>
            </a:xfrm>
            <a:prstGeom prst="roundRect">
              <a:avLst>
                <a:gd fmla="val 10000" name="adj"/>
              </a:avLst>
            </a:prstGeom>
            <a:solidFill>
              <a:srgbClr val="D9E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0fd5a3148a_2_0"/>
            <p:cNvSpPr txBox="1"/>
            <p:nvPr/>
          </p:nvSpPr>
          <p:spPr>
            <a:xfrm>
              <a:off x="0" y="1264019"/>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Module focus</a:t>
              </a:r>
              <a:endParaRPr/>
            </a:p>
          </p:txBody>
        </p:sp>
        <p:sp>
          <p:nvSpPr>
            <p:cNvPr id="147" name="Google Shape;147;g30fd5a3148a_2_0"/>
            <p:cNvSpPr/>
            <p:nvPr/>
          </p:nvSpPr>
          <p:spPr>
            <a:xfrm>
              <a:off x="3306102" y="1344813"/>
              <a:ext cx="4574209" cy="807938"/>
            </a:xfrm>
            <a:prstGeom prst="roundRect">
              <a:avLst>
                <a:gd fmla="val 10000" name="adj"/>
              </a:avLst>
            </a:prstGeom>
            <a:solidFill>
              <a:srgbClr val="91CF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0fd5a3148a_2_0"/>
            <p:cNvSpPr txBox="1"/>
            <p:nvPr/>
          </p:nvSpPr>
          <p:spPr>
            <a:xfrm>
              <a:off x="3329766" y="1368477"/>
              <a:ext cx="4526881"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636A6F"/>
                  </a:solidFill>
                  <a:latin typeface="Arial"/>
                  <a:ea typeface="Arial"/>
                  <a:cs typeface="Arial"/>
                  <a:sym typeface="Arial"/>
                </a:rPr>
                <a:t>Digital inclusion, social connectedness &amp; employee wellbeing in hybrid workplaces</a:t>
              </a:r>
              <a:endParaRPr/>
            </a:p>
          </p:txBody>
        </p:sp>
        <p:sp>
          <p:nvSpPr>
            <p:cNvPr id="149" name="Google Shape;149;g30fd5a3148a_2_0"/>
            <p:cNvSpPr/>
            <p:nvPr/>
          </p:nvSpPr>
          <p:spPr>
            <a:xfrm>
              <a:off x="5547487" y="2152751"/>
              <a:ext cx="91440" cy="323175"/>
            </a:xfrm>
            <a:custGeom>
              <a:rect b="b" l="l" r="r" t="t"/>
              <a:pathLst>
                <a:path extrusionOk="0" h="120000" w="120000">
                  <a:moveTo>
                    <a:pt x="60000" y="0"/>
                  </a:moveTo>
                  <a:lnTo>
                    <a:pt x="60000" y="120000"/>
                  </a:lnTo>
                </a:path>
              </a:pathLst>
            </a:custGeom>
            <a:noFill/>
            <a:ln cap="flat" cmpd="sng" w="25400">
              <a:solidFill>
                <a:srgbClr val="0D4C67"/>
              </a:solidFill>
              <a:prstDash val="solid"/>
              <a:round/>
              <a:headEnd len="sm" w="sm" type="none"/>
              <a:tailEnd len="sm" w="sm" type="none"/>
            </a:ln>
          </p:spPr>
        </p:sp>
        <p:sp>
          <p:nvSpPr>
            <p:cNvPr id="150" name="Google Shape;150;g30fd5a3148a_2_0"/>
            <p:cNvSpPr/>
            <p:nvPr/>
          </p:nvSpPr>
          <p:spPr>
            <a:xfrm>
              <a:off x="3521930" y="2475926"/>
              <a:ext cx="4142552" cy="807938"/>
            </a:xfrm>
            <a:prstGeom prst="roundRect">
              <a:avLst>
                <a:gd fmla="val 10000" name="adj"/>
              </a:avLst>
            </a:prstGeom>
            <a:solidFill>
              <a:srgbClr val="91CF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0fd5a3148a_2_0"/>
            <p:cNvSpPr txBox="1"/>
            <p:nvPr/>
          </p:nvSpPr>
          <p:spPr>
            <a:xfrm>
              <a:off x="3545594" y="2499590"/>
              <a:ext cx="4095224"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636A6F"/>
                  </a:solidFill>
                  <a:latin typeface="Arial"/>
                  <a:ea typeface="Arial"/>
                  <a:cs typeface="Arial"/>
                  <a:sym typeface="Arial"/>
                </a:rPr>
                <a:t>Enable HR Professionals &amp; Managers to understand, develop &amp; implement strategies</a:t>
              </a:r>
              <a:endParaRPr/>
            </a:p>
          </p:txBody>
        </p:sp>
        <p:sp>
          <p:nvSpPr>
            <p:cNvPr id="152" name="Google Shape;152;g30fd5a3148a_2_0"/>
            <p:cNvSpPr/>
            <p:nvPr/>
          </p:nvSpPr>
          <p:spPr>
            <a:xfrm>
              <a:off x="3229988" y="3283865"/>
              <a:ext cx="2363218" cy="323175"/>
            </a:xfrm>
            <a:custGeom>
              <a:rect b="b" l="l" r="r" t="t"/>
              <a:pathLst>
                <a:path extrusionOk="0" h="120000" w="120000">
                  <a:moveTo>
                    <a:pt x="120000" y="0"/>
                  </a:moveTo>
                  <a:lnTo>
                    <a:pt x="120000" y="60000"/>
                  </a:lnTo>
                  <a:lnTo>
                    <a:pt x="0" y="60000"/>
                  </a:lnTo>
                  <a:lnTo>
                    <a:pt x="0" y="120000"/>
                  </a:lnTo>
                </a:path>
              </a:pathLst>
            </a:custGeom>
            <a:noFill/>
            <a:ln cap="flat" cmpd="sng" w="25400">
              <a:solidFill>
                <a:srgbClr val="105675"/>
              </a:solidFill>
              <a:prstDash val="solid"/>
              <a:round/>
              <a:headEnd len="sm" w="sm" type="none"/>
              <a:tailEnd len="sm" w="sm" type="none"/>
            </a:ln>
          </p:spPr>
        </p:sp>
        <p:sp>
          <p:nvSpPr>
            <p:cNvPr id="153" name="Google Shape;153;g30fd5a3148a_2_0"/>
            <p:cNvSpPr/>
            <p:nvPr/>
          </p:nvSpPr>
          <p:spPr>
            <a:xfrm>
              <a:off x="2624034"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0fd5a3148a_2_0"/>
            <p:cNvSpPr txBox="1"/>
            <p:nvPr/>
          </p:nvSpPr>
          <p:spPr>
            <a:xfrm>
              <a:off x="2647698"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Create digital wellbeing culture</a:t>
              </a:r>
              <a:endParaRPr/>
            </a:p>
          </p:txBody>
        </p:sp>
        <p:sp>
          <p:nvSpPr>
            <p:cNvPr id="155" name="Google Shape;155;g30fd5a3148a_2_0"/>
            <p:cNvSpPr/>
            <p:nvPr/>
          </p:nvSpPr>
          <p:spPr>
            <a:xfrm>
              <a:off x="4805467" y="3283865"/>
              <a:ext cx="787739" cy="323175"/>
            </a:xfrm>
            <a:custGeom>
              <a:rect b="b" l="l" r="r" t="t"/>
              <a:pathLst>
                <a:path extrusionOk="0" h="120000" w="120000">
                  <a:moveTo>
                    <a:pt x="120000" y="0"/>
                  </a:moveTo>
                  <a:lnTo>
                    <a:pt x="120000" y="60000"/>
                  </a:lnTo>
                  <a:lnTo>
                    <a:pt x="0" y="60000"/>
                  </a:lnTo>
                  <a:lnTo>
                    <a:pt x="0" y="120000"/>
                  </a:lnTo>
                </a:path>
              </a:pathLst>
            </a:custGeom>
            <a:noFill/>
            <a:ln cap="flat" cmpd="sng" w="25400">
              <a:solidFill>
                <a:srgbClr val="105675"/>
              </a:solidFill>
              <a:prstDash val="solid"/>
              <a:round/>
              <a:headEnd len="sm" w="sm" type="none"/>
              <a:tailEnd len="sm" w="sm" type="none"/>
            </a:ln>
          </p:spPr>
        </p:sp>
        <p:sp>
          <p:nvSpPr>
            <p:cNvPr id="156" name="Google Shape;156;g30fd5a3148a_2_0"/>
            <p:cNvSpPr/>
            <p:nvPr/>
          </p:nvSpPr>
          <p:spPr>
            <a:xfrm>
              <a:off x="4199513"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0fd5a3148a_2_0"/>
            <p:cNvSpPr txBox="1"/>
            <p:nvPr/>
          </p:nvSpPr>
          <p:spPr>
            <a:xfrm>
              <a:off x="4223177"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Promote social inclusion</a:t>
              </a:r>
              <a:endParaRPr/>
            </a:p>
          </p:txBody>
        </p:sp>
        <p:sp>
          <p:nvSpPr>
            <p:cNvPr id="158" name="Google Shape;158;g30fd5a3148a_2_0"/>
            <p:cNvSpPr/>
            <p:nvPr/>
          </p:nvSpPr>
          <p:spPr>
            <a:xfrm>
              <a:off x="5593207" y="3283865"/>
              <a:ext cx="787739" cy="323175"/>
            </a:xfrm>
            <a:custGeom>
              <a:rect b="b" l="l" r="r" t="t"/>
              <a:pathLst>
                <a:path extrusionOk="0" h="120000" w="120000">
                  <a:moveTo>
                    <a:pt x="0" y="0"/>
                  </a:moveTo>
                  <a:lnTo>
                    <a:pt x="0" y="60000"/>
                  </a:lnTo>
                  <a:lnTo>
                    <a:pt x="120000" y="60000"/>
                  </a:lnTo>
                  <a:lnTo>
                    <a:pt x="120000" y="120000"/>
                  </a:lnTo>
                </a:path>
              </a:pathLst>
            </a:custGeom>
            <a:noFill/>
            <a:ln cap="flat" cmpd="sng" w="25400">
              <a:solidFill>
                <a:srgbClr val="105675"/>
              </a:solidFill>
              <a:prstDash val="solid"/>
              <a:round/>
              <a:headEnd len="sm" w="sm" type="none"/>
              <a:tailEnd len="sm" w="sm" type="none"/>
            </a:ln>
          </p:spPr>
        </p:sp>
        <p:sp>
          <p:nvSpPr>
            <p:cNvPr id="159" name="Google Shape;159;g30fd5a3148a_2_0"/>
            <p:cNvSpPr/>
            <p:nvPr/>
          </p:nvSpPr>
          <p:spPr>
            <a:xfrm>
              <a:off x="5774993"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30fd5a3148a_2_0"/>
            <p:cNvSpPr txBox="1"/>
            <p:nvPr/>
          </p:nvSpPr>
          <p:spPr>
            <a:xfrm>
              <a:off x="5798657"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Implement digital inclusion practices</a:t>
              </a:r>
              <a:endParaRPr/>
            </a:p>
          </p:txBody>
        </p:sp>
        <p:sp>
          <p:nvSpPr>
            <p:cNvPr id="161" name="Google Shape;161;g30fd5a3148a_2_0"/>
            <p:cNvSpPr/>
            <p:nvPr/>
          </p:nvSpPr>
          <p:spPr>
            <a:xfrm>
              <a:off x="5593207" y="3283865"/>
              <a:ext cx="2363218" cy="323175"/>
            </a:xfrm>
            <a:custGeom>
              <a:rect b="b" l="l" r="r" t="t"/>
              <a:pathLst>
                <a:path extrusionOk="0" h="120000" w="120000">
                  <a:moveTo>
                    <a:pt x="0" y="0"/>
                  </a:moveTo>
                  <a:lnTo>
                    <a:pt x="0" y="60000"/>
                  </a:lnTo>
                  <a:lnTo>
                    <a:pt x="120000" y="60000"/>
                  </a:lnTo>
                  <a:lnTo>
                    <a:pt x="120000" y="120000"/>
                  </a:lnTo>
                </a:path>
              </a:pathLst>
            </a:custGeom>
            <a:noFill/>
            <a:ln cap="flat" cmpd="sng" w="25400">
              <a:solidFill>
                <a:srgbClr val="105675"/>
              </a:solidFill>
              <a:prstDash val="solid"/>
              <a:round/>
              <a:headEnd len="sm" w="sm" type="none"/>
              <a:tailEnd len="sm" w="sm" type="none"/>
            </a:ln>
          </p:spPr>
        </p:sp>
        <p:sp>
          <p:nvSpPr>
            <p:cNvPr id="162" name="Google Shape;162;g30fd5a3148a_2_0"/>
            <p:cNvSpPr/>
            <p:nvPr/>
          </p:nvSpPr>
          <p:spPr>
            <a:xfrm>
              <a:off x="7350472"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0fd5a3148a_2_0"/>
            <p:cNvSpPr txBox="1"/>
            <p:nvPr/>
          </p:nvSpPr>
          <p:spPr>
            <a:xfrm>
              <a:off x="7374136"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Balance technology and human approaches</a:t>
              </a:r>
              <a:endParaRPr/>
            </a:p>
          </p:txBody>
        </p:sp>
      </p:grpSp>
      <p:grpSp>
        <p:nvGrpSpPr>
          <p:cNvPr id="164" name="Google Shape;164;g30fd5a3148a_2_0"/>
          <p:cNvGrpSpPr/>
          <p:nvPr/>
        </p:nvGrpSpPr>
        <p:grpSpPr>
          <a:xfrm>
            <a:off x="2212295" y="4788309"/>
            <a:ext cx="8740838" cy="1350023"/>
            <a:chOff x="180296" y="0"/>
            <a:chExt cx="8740838" cy="1350023"/>
          </a:xfrm>
        </p:grpSpPr>
        <p:sp>
          <p:nvSpPr>
            <p:cNvPr id="165" name="Google Shape;165;g30fd5a3148a_2_0"/>
            <p:cNvSpPr/>
            <p:nvPr/>
          </p:nvSpPr>
          <p:spPr>
            <a:xfrm>
              <a:off x="180296" y="0"/>
              <a:ext cx="8740838" cy="1350023"/>
            </a:xfrm>
            <a:prstGeom prst="roundRect">
              <a:avLst>
                <a:gd fmla="val 1000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30fd5a3148a_2_0"/>
            <p:cNvSpPr txBox="1"/>
            <p:nvPr/>
          </p:nvSpPr>
          <p:spPr>
            <a:xfrm>
              <a:off x="219837" y="39541"/>
              <a:ext cx="8661756" cy="1270941"/>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rgbClr val="000000"/>
                </a:buClr>
                <a:buSzPts val="3500"/>
                <a:buFont typeface="Arial"/>
                <a:buNone/>
              </a:pPr>
              <a:r>
                <a:rPr b="1" i="0" lang="en-GB" sz="3500" u="none" cap="none" strike="noStrike">
                  <a:solidFill>
                    <a:schemeClr val="dk1"/>
                  </a:solidFill>
                  <a:latin typeface="Arial"/>
                  <a:ea typeface="Arial"/>
                  <a:cs typeface="Arial"/>
                  <a:sym typeface="Arial"/>
                </a:rPr>
                <a:t>How to create an inclusive culture and support digital inclusion and wellbeing</a:t>
              </a:r>
              <a:endParaRPr b="0" i="0" sz="3500" u="none" cap="none" strike="noStrike">
                <a:solidFill>
                  <a:schemeClr val="dk1"/>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8"/>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Developing wellbeing strategies do hybrid work environments</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99" name="Google Shape;599;p68"/>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00" name="Google Shape;600;p68"/>
          <p:cNvGraphicFramePr/>
          <p:nvPr/>
        </p:nvGraphicFramePr>
        <p:xfrm>
          <a:off x="2489200" y="1506220"/>
          <a:ext cx="3000000" cy="3000000"/>
        </p:xfrm>
        <a:graphic>
          <a:graphicData uri="http://schemas.openxmlformats.org/drawingml/2006/table">
            <a:tbl>
              <a:tblPr bandRow="1" firstRow="1">
                <a:noFill/>
                <a:tableStyleId>{4E7F534F-3866-4F00-A957-FE81E892CB5C}</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Why prioritise digital wellbeing?</a:t>
                      </a:r>
                      <a:endParaRPr sz="1400" u="none" cap="none" strike="noStrike"/>
                    </a:p>
                  </a:txBody>
                  <a:tcPr marT="45725" marB="45725" marR="91450" marL="91450"/>
                </a:tc>
                <a:tc hMerge="1"/>
                <a:tc hMerge="1"/>
              </a:tr>
              <a:tr h="1633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Enhanced productivity</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Improved job satisfaction</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Stronger team connections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0">
                <a:tc>
                  <a:txBody>
                    <a:bodyPr/>
                    <a:lstStyle/>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Employees with healthier technology habits report increased focus and efficiency</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Digital detox breaks allow for mental recharging, enhancing work output.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Wellbeing policies reduce burnout, fostering happier employees</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Employees feel supported when organisations prioritise their health</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GB" sz="1400" u="none" cap="none" strike="noStrike"/>
                        <a:t>Structured policies around communication ensure inclusivity and reduce isolation</a:t>
                      </a:r>
                      <a:endParaRPr/>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rPr lang="en-GB" sz="1400" u="none" cap="none" strike="noStrike"/>
                        <a:t>A balanced approach strengthens collaboration and engagement across hybrid teams.</a:t>
                      </a:r>
                      <a:endParaRPr/>
                    </a:p>
                  </a:txBody>
                  <a:tcPr marT="45725" marB="45725" marR="91450" marL="91450" anchor="ctr"/>
                </a:tc>
              </a:tr>
            </a:tbl>
          </a:graphicData>
        </a:graphic>
      </p:graphicFrame>
      <p:pic>
        <p:nvPicPr>
          <p:cNvPr descr="Foguetão com preenchimento sólido" id="601" name="Google Shape;601;p68"/>
          <p:cNvPicPr preferRelativeResize="0"/>
          <p:nvPr/>
        </p:nvPicPr>
        <p:blipFill rotWithShape="1">
          <a:blip r:embed="rId4">
            <a:alphaModFix/>
          </a:blip>
          <a:srcRect b="0" l="0" r="0" t="0"/>
          <a:stretch/>
        </p:blipFill>
        <p:spPr>
          <a:xfrm>
            <a:off x="3294722" y="2548384"/>
            <a:ext cx="914400" cy="914400"/>
          </a:xfrm>
          <a:prstGeom prst="rect">
            <a:avLst/>
          </a:prstGeom>
          <a:noFill/>
          <a:ln>
            <a:noFill/>
          </a:ln>
        </p:spPr>
      </p:pic>
      <p:pic>
        <p:nvPicPr>
          <p:cNvPr descr="Lado direito do cérebro com preenchimento sólido" id="602" name="Google Shape;602;p68"/>
          <p:cNvPicPr preferRelativeResize="0"/>
          <p:nvPr/>
        </p:nvPicPr>
        <p:blipFill rotWithShape="1">
          <a:blip r:embed="rId5">
            <a:alphaModFix/>
          </a:blip>
          <a:srcRect b="0" l="0" r="0" t="0"/>
          <a:stretch/>
        </p:blipFill>
        <p:spPr>
          <a:xfrm>
            <a:off x="5942322" y="2562447"/>
            <a:ext cx="914400" cy="914400"/>
          </a:xfrm>
          <a:prstGeom prst="rect">
            <a:avLst/>
          </a:prstGeom>
          <a:noFill/>
          <a:ln>
            <a:noFill/>
          </a:ln>
        </p:spPr>
      </p:pic>
      <p:pic>
        <p:nvPicPr>
          <p:cNvPr descr="Ligado com preenchimento sólido" id="603" name="Google Shape;603;p68"/>
          <p:cNvPicPr preferRelativeResize="0"/>
          <p:nvPr/>
        </p:nvPicPr>
        <p:blipFill rotWithShape="1">
          <a:blip r:embed="rId6">
            <a:alphaModFix/>
          </a:blip>
          <a:srcRect b="0" l="0" r="0" t="0"/>
          <a:stretch/>
        </p:blipFill>
        <p:spPr>
          <a:xfrm>
            <a:off x="8689160" y="2514600"/>
            <a:ext cx="914400" cy="914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9"/>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610" name="Google Shape;610;p69"/>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4.1. Assessing digital wellbeing habits</a:t>
            </a:r>
            <a:endParaRPr sz="3600">
              <a:solidFill>
                <a:schemeClr val="accent5"/>
              </a:solidFill>
            </a:endParaRPr>
          </a:p>
        </p:txBody>
      </p:sp>
      <p:pic>
        <p:nvPicPr>
          <p:cNvPr descr="Inteligência Artificial com preenchimento sólido" id="611" name="Google Shape;611;p6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612" name="Google Shape;612;p69"/>
          <p:cNvSpPr txBox="1"/>
          <p:nvPr/>
        </p:nvSpPr>
        <p:spPr>
          <a:xfrm>
            <a:off x="6543675" y="2724085"/>
            <a:ext cx="5400675" cy="30673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Analyse the digital and social needs of employees in hybrid work settings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Design strategies to promote digital wellbeing and social connectedness in hybrid workplaces</a:t>
            </a:r>
            <a:endParaRPr b="0" i="0" sz="1400" u="none" cap="none" strike="noStrike">
              <a:solidFill>
                <a:srgbClr val="000000"/>
              </a:solidFill>
              <a:latin typeface="Arial"/>
              <a:ea typeface="Arial"/>
              <a:cs typeface="Arial"/>
              <a:sym typeface="Arial"/>
            </a:endParaRPr>
          </a:p>
        </p:txBody>
      </p:sp>
      <p:sp>
        <p:nvSpPr>
          <p:cNvPr id="613" name="Google Shape;613;p69"/>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explore participants' current digital wellbeing habits, reflect on their effectiveness, and identify opportunities for improvement</a:t>
            </a:r>
            <a:endParaRPr/>
          </a:p>
        </p:txBody>
      </p:sp>
      <p:pic>
        <p:nvPicPr>
          <p:cNvPr id="614" name="Google Shape;614;p69"/>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615" name="Google Shape;615;p69"/>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0"/>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Group formation</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Join your assigned group and take on a role (timekeeper, note-taker, or discussant)</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2 - Collaborate and brainstorm</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Share your digital wellbeing habits and assess their effectiveness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Brainstorm solutions for managing digital fatigue and improving balance</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3 - Note taking</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Document key points and solutions to share during the debrief</a:t>
            </a:r>
            <a:endParaRPr/>
          </a:p>
        </p:txBody>
      </p:sp>
      <p:pic>
        <p:nvPicPr>
          <p:cNvPr descr="Ampulheta 90% com preenchimento sólido" id="622" name="Google Shape;622;p70"/>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623" name="Google Shape;623;p70"/>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
        <p:nvSpPr>
          <p:cNvPr id="624" name="Google Shape;624;p70"/>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Activity 4.1. Assessing digital wellbeing habits</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1"/>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b="1" i="0" lang="en-GB" u="none" cap="none" strike="noStrike">
                <a:solidFill>
                  <a:srgbClr val="868E93"/>
                </a:solidFill>
                <a:latin typeface="Arial"/>
                <a:ea typeface="Arial"/>
                <a:cs typeface="Arial"/>
                <a:sym typeface="Arial"/>
              </a:rPr>
              <a:t>Activity sheet 4 -  </a:t>
            </a:r>
            <a:r>
              <a:rPr i="0" lang="en-GB" u="none" cap="none" strike="noStrike">
                <a:solidFill>
                  <a:srgbClr val="868E93"/>
                </a:solidFill>
                <a:latin typeface="Arial"/>
                <a:ea typeface="Arial"/>
                <a:cs typeface="Arial"/>
                <a:sym typeface="Arial"/>
              </a:rPr>
              <a:t>Key components of a digital wellbeing policy</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Chart/Whiteboard</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Stationery (Pens, markers, and paper for note-taking</a:t>
            </a:r>
            <a:endParaRPr b="1">
              <a:solidFill>
                <a:srgbClr val="12501B"/>
              </a:solidFill>
            </a:endParaRPr>
          </a:p>
        </p:txBody>
      </p:sp>
      <p:sp>
        <p:nvSpPr>
          <p:cNvPr id="631" name="Google Shape;631;p71"/>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Here’s a Radical Way to End Vacation Email Overload</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3">
                  <a:extLst>
                    <a:ext uri="{A12FA001-AC4F-418D-AE19-62706E023703}">
                      <ahyp:hlinkClr val="tx"/>
                    </a:ext>
                  </a:extLst>
                </a:hlinkClick>
              </a:rPr>
              <a:t>https://time.com/3116424/daimler-vacation-email-out-of-office/</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632" name="Google Shape;632;p71"/>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4.1. Assessing digital wellbeing habits</a:t>
            </a:r>
            <a:endParaRPr sz="3600">
              <a:solidFill>
                <a:schemeClr val="accent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2"/>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Hybrid team inclusion and digital wellbeing in practice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39" name="Google Shape;639;p7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40" name="Google Shape;640;p72"/>
          <p:cNvGraphicFramePr/>
          <p:nvPr/>
        </p:nvGraphicFramePr>
        <p:xfrm>
          <a:off x="2395254" y="1327355"/>
          <a:ext cx="3000000" cy="3000000"/>
        </p:xfrm>
        <a:graphic>
          <a:graphicData uri="http://schemas.openxmlformats.org/drawingml/2006/table">
            <a:tbl>
              <a:tblPr bandRow="1" firstRow="1">
                <a:noFill/>
                <a:tableStyleId>{4E7F534F-3866-4F00-A957-FE81E892CB5C}</a:tableStyleId>
              </a:tblPr>
              <a:tblGrid>
                <a:gridCol w="8577550"/>
              </a:tblGrid>
              <a:tr h="370850">
                <a:tc>
                  <a:txBody>
                    <a:bodyPr/>
                    <a:lstStyle/>
                    <a:p>
                      <a:pPr indent="0" lvl="0" marL="0" marR="0" rtl="0" algn="ctr">
                        <a:lnSpc>
                          <a:spcPct val="100000"/>
                        </a:lnSpc>
                        <a:spcBef>
                          <a:spcPts val="0"/>
                        </a:spcBef>
                        <a:spcAft>
                          <a:spcPts val="0"/>
                        </a:spcAft>
                        <a:buNone/>
                      </a:pPr>
                      <a:r>
                        <a:rPr lang="en-GB" sz="1400" u="none" cap="none" strike="noStrike"/>
                        <a:t> Interconnection between wellbeing and inclusion</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b="1" lang="en-GB" sz="1400" u="none" cap="none" strike="noStrike"/>
                        <a:t>Why it matters?</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lang="en-GB" sz="1400" u="none" cap="none" strike="noStrike"/>
                        <a:t>Teams that feel included and supported are more engaged, creative, and productive</a:t>
                      </a:r>
                      <a:endParaRPr sz="1400" u="none" cap="none" strike="noStrike"/>
                    </a:p>
                  </a:txBody>
                  <a:tcPr marT="45725" marB="45725" marR="91450" marL="91450"/>
                </a:tc>
              </a:tr>
            </a:tbl>
          </a:graphicData>
        </a:graphic>
      </p:graphicFrame>
      <p:graphicFrame>
        <p:nvGraphicFramePr>
          <p:cNvPr id="641" name="Google Shape;641;p72"/>
          <p:cNvGraphicFramePr/>
          <p:nvPr/>
        </p:nvGraphicFramePr>
        <p:xfrm>
          <a:off x="2397679" y="2565900"/>
          <a:ext cx="3000000" cy="3000000"/>
        </p:xfrm>
        <a:graphic>
          <a:graphicData uri="http://schemas.openxmlformats.org/drawingml/2006/table">
            <a:tbl>
              <a:tblPr bandRow="1" firstRow="1">
                <a:noFill/>
                <a:tableStyleId>{4E7F534F-3866-4F00-A957-FE81E892CB5C}</a:tableStyleId>
              </a:tblPr>
              <a:tblGrid>
                <a:gridCol w="2859175"/>
                <a:gridCol w="2859175"/>
                <a:gridCol w="2859175"/>
              </a:tblGrid>
              <a:tr h="370850">
                <a:tc>
                  <a:txBody>
                    <a:bodyPr/>
                    <a:lstStyle/>
                    <a:p>
                      <a:pPr indent="0" lvl="0" marL="0" marR="0" rtl="0" algn="ctr">
                        <a:lnSpc>
                          <a:spcPct val="100000"/>
                        </a:lnSpc>
                        <a:spcBef>
                          <a:spcPts val="0"/>
                        </a:spcBef>
                        <a:spcAft>
                          <a:spcPts val="0"/>
                        </a:spcAft>
                        <a:buNone/>
                      </a:pPr>
                      <a:r>
                        <a:rPr lang="en-GB" sz="1400" u="none" cap="none" strike="noStrike"/>
                        <a:t>Engagement</a:t>
                      </a:r>
                      <a:endParaRPr/>
                    </a:p>
                  </a:txBody>
                  <a:tcPr marT="45725" marB="45725" marR="91450" marL="91450"/>
                </a:tc>
                <a:tc>
                  <a:txBody>
                    <a:bodyPr/>
                    <a:lstStyle/>
                    <a:p>
                      <a:pPr indent="0" lvl="0" marL="0" marR="0" rtl="0" algn="ctr">
                        <a:lnSpc>
                          <a:spcPct val="100000"/>
                        </a:lnSpc>
                        <a:spcBef>
                          <a:spcPts val="0"/>
                        </a:spcBef>
                        <a:spcAft>
                          <a:spcPts val="0"/>
                        </a:spcAft>
                        <a:buNone/>
                      </a:pPr>
                      <a:r>
                        <a:rPr lang="en-GB" sz="1400" u="none" cap="none" strike="noStrike"/>
                        <a:t>Creativity</a:t>
                      </a:r>
                      <a:endParaRPr/>
                    </a:p>
                  </a:txBody>
                  <a:tcPr marT="45725" marB="45725" marR="91450" marL="91450"/>
                </a:tc>
                <a:tc>
                  <a:txBody>
                    <a:bodyPr/>
                    <a:lstStyle/>
                    <a:p>
                      <a:pPr indent="0" lvl="0" marL="0" marR="0" rtl="0" algn="ctr">
                        <a:lnSpc>
                          <a:spcPct val="100000"/>
                        </a:lnSpc>
                        <a:spcBef>
                          <a:spcPts val="0"/>
                        </a:spcBef>
                        <a:spcAft>
                          <a:spcPts val="0"/>
                        </a:spcAft>
                        <a:buNone/>
                      </a:pPr>
                      <a:r>
                        <a:rPr lang="en-GB" sz="1400" u="none" cap="none" strike="noStrike"/>
                        <a:t>Productivity</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1400" u="none" cap="none" strike="noStrike"/>
                        <a:t>Employees who feel valued and part of a cohesive team are more likely to participate actively in discussions, contribute ideas, and invest in their work</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Inclusion fosters diverse perspectives, creating an environment where employees can freely share innovative ideas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When employees are both digitally supported and socially connected, they experience fewer distractions and greater satisfaction, enabling them to work more effectively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b="1" i="1" lang="en-GB" sz="1400" u="none" cap="none" strike="noStrike"/>
                        <a:t>Example: </a:t>
                      </a:r>
                      <a:r>
                        <a:rPr b="0" i="1" lang="en-GB" sz="1400" u="none" cap="none" strike="noStrike"/>
                        <a:t>a</a:t>
                      </a:r>
                      <a:r>
                        <a:rPr i="1" lang="en-GB" sz="1400" u="none" cap="none" strike="noStrike"/>
                        <a:t> remote employee who regularly contributes to brainstorming sessions via a virtual whiteboard feels equally engaged as their in-office colleagues</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a:t>
                      </a:r>
                      <a:r>
                        <a:rPr i="1" lang="en-GB" sz="1400" u="none" cap="none" strike="noStrike"/>
                        <a:t>: a hybrid team in a marketing agency includes members from different cultural and professional backgrounds. During a virtual campaign planning session, diverse input leads to a groundbreaking idea</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a:t>
                      </a:r>
                      <a:r>
                        <a:rPr i="1" lang="en-GB" sz="1400" u="none" cap="none" strike="noStrike"/>
                        <a:t>: a company implements a “no-meeting Friday” policy to combat digital fatigue. Employees use this time for deep, focused work, improving output</a:t>
                      </a:r>
                      <a:endParaRPr i="1" sz="1400" u="none" cap="none" strike="noStrike"/>
                    </a:p>
                  </a:txBody>
                  <a:tcPr marT="45725" marB="45725" marR="91450" marL="9145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3"/>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Hybrid team inclusion and digital wellbeing in practice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48" name="Google Shape;648;p7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49" name="Google Shape;649;p73"/>
          <p:cNvGraphicFramePr/>
          <p:nvPr/>
        </p:nvGraphicFramePr>
        <p:xfrm>
          <a:off x="2395254" y="1327355"/>
          <a:ext cx="3000000" cy="3000000"/>
        </p:xfrm>
        <a:graphic>
          <a:graphicData uri="http://schemas.openxmlformats.org/drawingml/2006/table">
            <a:tbl>
              <a:tblPr bandRow="1" firstRow="1">
                <a:noFill/>
                <a:tableStyleId>{4E7F534F-3866-4F00-A957-FE81E892CB5C}</a:tableStyleId>
              </a:tblPr>
              <a:tblGrid>
                <a:gridCol w="8577550"/>
              </a:tblGrid>
              <a:tr h="370850">
                <a:tc>
                  <a:txBody>
                    <a:bodyPr/>
                    <a:lstStyle/>
                    <a:p>
                      <a:pPr indent="0" lvl="0" marL="0" marR="0" rtl="0" algn="ctr">
                        <a:lnSpc>
                          <a:spcPct val="100000"/>
                        </a:lnSpc>
                        <a:spcBef>
                          <a:spcPts val="0"/>
                        </a:spcBef>
                        <a:spcAft>
                          <a:spcPts val="0"/>
                        </a:spcAft>
                        <a:buNone/>
                      </a:pPr>
                      <a:r>
                        <a:rPr lang="en-GB" sz="1400" u="none" cap="none" strike="noStrike"/>
                        <a:t> Interconnection between wellbeing and inclusion</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b="1" lang="en-GB" sz="1400" u="none" cap="none" strike="noStrike"/>
                        <a:t>How to achieve it?</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lang="en-GB" sz="1400" u="none" cap="none" strike="noStrike"/>
                        <a:t>Combining digital wellbeing practices with inclusive team strategies</a:t>
                      </a:r>
                      <a:endParaRPr sz="1400" u="none" cap="none" strike="noStrike"/>
                    </a:p>
                  </a:txBody>
                  <a:tcPr marT="45725" marB="45725" marR="91450" marL="91450"/>
                </a:tc>
              </a:tr>
            </a:tbl>
          </a:graphicData>
        </a:graphic>
      </p:graphicFrame>
      <p:graphicFrame>
        <p:nvGraphicFramePr>
          <p:cNvPr id="650" name="Google Shape;650;p73"/>
          <p:cNvGraphicFramePr/>
          <p:nvPr/>
        </p:nvGraphicFramePr>
        <p:xfrm>
          <a:off x="2397679" y="2565899"/>
          <a:ext cx="3000000" cy="3000000"/>
        </p:xfrm>
        <a:graphic>
          <a:graphicData uri="http://schemas.openxmlformats.org/drawingml/2006/table">
            <a:tbl>
              <a:tblPr bandRow="1" firstRow="1">
                <a:noFill/>
                <a:tableStyleId>{4E7F534F-3866-4F00-A957-FE81E892CB5C}</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None/>
                      </a:pPr>
                      <a:r>
                        <a:rPr lang="en-GB" sz="1400" u="none" cap="none" strike="noStrike"/>
                        <a:t>Building social connections</a:t>
                      </a:r>
                      <a:endParaRPr sz="1400" u="none" cap="none" strike="noStrike"/>
                    </a:p>
                  </a:txBody>
                  <a:tcPr marT="45725" marB="45725" marR="91450" marL="91450"/>
                </a:tc>
                <a:tc hMerge="1"/>
                <a:tc hMerge="1"/>
              </a:tr>
              <a:tr h="1557800">
                <a:tc>
                  <a:txBody>
                    <a:bodyPr/>
                    <a:lstStyle/>
                    <a:p>
                      <a:pPr indent="0" lvl="0" marL="0" marR="0" rtl="0" algn="l">
                        <a:lnSpc>
                          <a:spcPct val="100000"/>
                        </a:lnSpc>
                        <a:spcBef>
                          <a:spcPts val="0"/>
                        </a:spcBef>
                        <a:spcAft>
                          <a:spcPts val="0"/>
                        </a:spcAft>
                        <a:buNone/>
                      </a:pPr>
                      <a:r>
                        <a:rPr b="1" lang="en-GB" sz="1400" u="none" cap="none" strike="noStrike"/>
                        <a:t>Facilitate informal interactions </a:t>
                      </a:r>
                      <a:r>
                        <a:rPr lang="en-GB" sz="1400" u="none" cap="none" strike="noStrike"/>
                        <a:t>to  create opportunities for casual connections, such as virtual coffee breaks or hybrid team-building exercises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Promote peer recognition </a:t>
                      </a:r>
                      <a:r>
                        <a:rPr b="0" lang="en-GB" sz="1400" u="none" cap="none" strike="noStrike"/>
                        <a:t>by</a:t>
                      </a:r>
                      <a:r>
                        <a:rPr lang="en-GB" sz="1400" u="none" cap="none" strike="noStrike"/>
                        <a:t> encouraging team members to acknowledge and celebrate each other’s efforts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Ensure inclusive leadership</a:t>
                      </a:r>
                      <a:r>
                        <a:rPr lang="en-GB" sz="1400" u="none" cap="none" strike="noStrike"/>
                        <a:t> practices by training leaders to manage hybrid teams effectively by addressing proximity bias and fostering trust.</a:t>
                      </a:r>
                      <a:endParaRPr sz="1400" u="none" cap="none" strike="noStrike"/>
                    </a:p>
                  </a:txBody>
                  <a:tcPr marT="45725" marB="45725" marR="91450" marL="91450"/>
                </a:tc>
              </a:tr>
              <a:tr h="1270825">
                <a:tc>
                  <a:txBody>
                    <a:bodyPr/>
                    <a:lstStyle/>
                    <a:p>
                      <a:pPr indent="0" lvl="0" marL="0" marR="0" rtl="0" algn="l">
                        <a:lnSpc>
                          <a:spcPct val="100000"/>
                        </a:lnSpc>
                        <a:spcBef>
                          <a:spcPts val="0"/>
                        </a:spcBef>
                        <a:spcAft>
                          <a:spcPts val="0"/>
                        </a:spcAft>
                        <a:buNone/>
                      </a:pPr>
                      <a:r>
                        <a:rPr b="1" i="1" lang="en-GB" sz="1400" u="none" cap="none" strike="noStrike"/>
                        <a:t>Example: </a:t>
                      </a:r>
                      <a:r>
                        <a:rPr b="0" i="1" lang="en-GB" sz="1400" u="none" cap="none" strike="noStrike"/>
                        <a:t>a team schedules optional bi-weekly “virtual lunches” to strengthen personal connections</a:t>
                      </a:r>
                      <a:endParaRPr b="0"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 </a:t>
                      </a:r>
                      <a:r>
                        <a:rPr i="1" lang="en-GB" sz="1400" u="none" cap="none" strike="noStrike"/>
                        <a:t>implement a peer-to-peer recognition programme using tools like Slack to send virtual “shout-outs.”</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a:t>
                      </a:r>
                      <a:r>
                        <a:rPr b="1" lang="en-GB" sz="1400" u="none" cap="none" strike="noStrike"/>
                        <a:t>: </a:t>
                      </a:r>
                      <a:r>
                        <a:rPr b="0" lang="en-GB" sz="1400" u="none" cap="none" strike="noStrike"/>
                        <a:t>m</a:t>
                      </a:r>
                      <a:r>
                        <a:rPr lang="en-GB" sz="1400" u="none" cap="none" strike="noStrike"/>
                        <a:t>anagers use check-ins to understand remote employees’ unique challenges and tailor solutions accordingly</a:t>
                      </a:r>
                      <a:endParaRPr i="1" sz="1400" u="none" cap="none" strike="noStrike"/>
                    </a:p>
                  </a:txBody>
                  <a:tcPr marT="45725" marB="45725" marR="91450" marL="91450"/>
                </a:tc>
              </a:tr>
            </a:tbl>
          </a:graphicData>
        </a:graphic>
      </p:graphicFrame>
      <p:pic>
        <p:nvPicPr>
          <p:cNvPr descr="Reciclar com preenchimento sólido" id="651" name="Google Shape;651;p73"/>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52" name="Google Shape;652;p73"/>
          <p:cNvGraphicFramePr/>
          <p:nvPr/>
        </p:nvGraphicFramePr>
        <p:xfrm>
          <a:off x="673339" y="2565899"/>
          <a:ext cx="3000000" cy="3000000"/>
        </p:xfrm>
        <a:graphic>
          <a:graphicData uri="http://schemas.openxmlformats.org/drawingml/2006/table">
            <a:tbl>
              <a:tblPr bandRow="1" firstRow="1">
                <a:noFill/>
                <a:tableStyleId>{CA43A9BE-204D-412D-92EE-7213C8EF4D4E}</a:tableStyleId>
              </a:tblPr>
              <a:tblGrid>
                <a:gridCol w="1554050"/>
              </a:tblGrid>
              <a:tr h="424300">
                <a:tc>
                  <a:txBody>
                    <a:bodyPr/>
                    <a:lstStyle/>
                    <a:p>
                      <a:pPr indent="0" lvl="0" marL="0" marR="0" rtl="0" algn="ctr">
                        <a:lnSpc>
                          <a:spcPct val="100000"/>
                        </a:lnSpc>
                        <a:spcBef>
                          <a:spcPts val="0"/>
                        </a:spcBef>
                        <a:spcAft>
                          <a:spcPts val="0"/>
                        </a:spcAft>
                        <a:buNone/>
                      </a:pPr>
                      <a:r>
                        <a:rPr b="1" lang="en-GB" sz="1400" u="none" cap="none" strike="noStrike"/>
                        <a:t>RECAP</a:t>
                      </a:r>
                      <a:endParaRPr/>
                    </a:p>
                  </a:txBody>
                  <a:tcPr marT="45725" marB="45725" marR="91450" marL="91450" anchor="ctr"/>
                </a:tc>
              </a:tr>
              <a:tr h="2903100">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4"/>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Hybrid team inclusion and digital wellbeing in practice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59" name="Google Shape;659;p74"/>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60" name="Google Shape;660;p74"/>
          <p:cNvGraphicFramePr/>
          <p:nvPr/>
        </p:nvGraphicFramePr>
        <p:xfrm>
          <a:off x="2395254" y="1327355"/>
          <a:ext cx="3000000" cy="3000000"/>
        </p:xfrm>
        <a:graphic>
          <a:graphicData uri="http://schemas.openxmlformats.org/drawingml/2006/table">
            <a:tbl>
              <a:tblPr bandRow="1" firstRow="1">
                <a:noFill/>
                <a:tableStyleId>{4E7F534F-3866-4F00-A957-FE81E892CB5C}</a:tableStyleId>
              </a:tblPr>
              <a:tblGrid>
                <a:gridCol w="8577550"/>
              </a:tblGrid>
              <a:tr h="370850">
                <a:tc>
                  <a:txBody>
                    <a:bodyPr/>
                    <a:lstStyle/>
                    <a:p>
                      <a:pPr indent="0" lvl="0" marL="0" marR="0" rtl="0" algn="ctr">
                        <a:lnSpc>
                          <a:spcPct val="100000"/>
                        </a:lnSpc>
                        <a:spcBef>
                          <a:spcPts val="0"/>
                        </a:spcBef>
                        <a:spcAft>
                          <a:spcPts val="0"/>
                        </a:spcAft>
                        <a:buNone/>
                      </a:pPr>
                      <a:r>
                        <a:rPr lang="en-GB" sz="1400" u="none" cap="none" strike="noStrike"/>
                        <a:t> Interconnection between wellbeing and inclusion</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b="1" lang="en-GB" sz="1400" u="none" cap="none" strike="noStrike"/>
                        <a:t>How to achieve it?</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lang="en-GB" sz="1400" u="none" cap="none" strike="noStrike"/>
                        <a:t>Combining digital wellbeing practices with inclusive team strategies</a:t>
                      </a:r>
                      <a:endParaRPr sz="1400" u="none" cap="none" strike="noStrike"/>
                    </a:p>
                  </a:txBody>
                  <a:tcPr marT="45725" marB="45725" marR="91450" marL="91450"/>
                </a:tc>
              </a:tr>
            </a:tbl>
          </a:graphicData>
        </a:graphic>
      </p:graphicFrame>
      <p:graphicFrame>
        <p:nvGraphicFramePr>
          <p:cNvPr id="661" name="Google Shape;661;p74"/>
          <p:cNvGraphicFramePr/>
          <p:nvPr/>
        </p:nvGraphicFramePr>
        <p:xfrm>
          <a:off x="2397679" y="2565899"/>
          <a:ext cx="3000000" cy="3000000"/>
        </p:xfrm>
        <a:graphic>
          <a:graphicData uri="http://schemas.openxmlformats.org/drawingml/2006/table">
            <a:tbl>
              <a:tblPr bandRow="1" firstRow="1">
                <a:noFill/>
                <a:tableStyleId>{4E7F534F-3866-4F00-A957-FE81E892CB5C}</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None/>
                      </a:pPr>
                      <a:r>
                        <a:rPr lang="en-GB" sz="1400" u="none" cap="none" strike="noStrike"/>
                        <a:t>Implementing inclusive team strategies</a:t>
                      </a:r>
                      <a:endParaRPr sz="1400" u="none" cap="none" strike="noStrike"/>
                    </a:p>
                  </a:txBody>
                  <a:tcPr marT="45725" marB="45725" marR="91450" marL="91450"/>
                </a:tc>
                <a:tc hMerge="1"/>
                <a:tc hMerge="1"/>
              </a:tr>
              <a:tr h="1557800">
                <a:tc>
                  <a:txBody>
                    <a:bodyPr/>
                    <a:lstStyle/>
                    <a:p>
                      <a:pPr indent="0" lvl="0" marL="0" marR="0" rtl="0" algn="l">
                        <a:lnSpc>
                          <a:spcPct val="100000"/>
                        </a:lnSpc>
                        <a:spcBef>
                          <a:spcPts val="0"/>
                        </a:spcBef>
                        <a:spcAft>
                          <a:spcPts val="0"/>
                        </a:spcAft>
                        <a:buNone/>
                      </a:pPr>
                      <a:r>
                        <a:rPr b="1" lang="en-GB" sz="1400" u="none" cap="none" strike="noStrike"/>
                        <a:t>Assuring an equal participation in hybrid meetings</a:t>
                      </a:r>
                      <a:r>
                        <a:rPr b="0" lang="en-GB" sz="1400" u="none" cap="none" strike="noStrike"/>
                        <a:t> so that remote and in-office employees have equal opportunities to share ideas and contribute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Fostering collaboration through the use of technology  </a:t>
                      </a:r>
                      <a:r>
                        <a:rPr b="0" lang="en-GB" sz="1400" u="none" cap="none" strike="noStrike"/>
                        <a:t>that enable all team members to contribute meaningfully, such as shared document platforms or real-time polls</a:t>
                      </a:r>
                      <a:endParaRPr b="0"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Celebrate achievements equally recognising </a:t>
                      </a:r>
                      <a:r>
                        <a:rPr b="0" lang="en-GB" sz="1400" u="none" cap="none" strike="noStrike"/>
                        <a:t>contributions from all employees publicly, whether they work remotely or on-site</a:t>
                      </a:r>
                      <a:endParaRPr b="0" sz="1400" u="none" cap="none" strike="noStrike"/>
                    </a:p>
                  </a:txBody>
                  <a:tcPr marT="45725" marB="45725" marR="91450" marL="91450"/>
                </a:tc>
              </a:tr>
              <a:tr h="1270825">
                <a:tc>
                  <a:txBody>
                    <a:bodyPr/>
                    <a:lstStyle/>
                    <a:p>
                      <a:pPr indent="0" lvl="0" marL="0" marR="0" rtl="0" algn="l">
                        <a:lnSpc>
                          <a:spcPct val="100000"/>
                        </a:lnSpc>
                        <a:spcBef>
                          <a:spcPts val="0"/>
                        </a:spcBef>
                        <a:spcAft>
                          <a:spcPts val="0"/>
                        </a:spcAft>
                        <a:buNone/>
                      </a:pPr>
                      <a:r>
                        <a:rPr b="1" i="1" lang="en-GB" sz="1400" u="none" cap="none" strike="noStrike"/>
                        <a:t>Example: </a:t>
                      </a:r>
                      <a:r>
                        <a:rPr b="0" i="1" lang="en-GB" sz="1400" u="none" cap="none" strike="noStrike"/>
                        <a:t>a  manager rotates meeting facilitators between remote and on-site team members to maintain balance</a:t>
                      </a:r>
                      <a:endParaRPr b="0"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 </a:t>
                      </a:r>
                      <a:r>
                        <a:rPr b="0" i="1" lang="en-GB" sz="1400" u="none" cap="none" strike="noStrike"/>
                        <a:t>a </a:t>
                      </a:r>
                      <a:r>
                        <a:rPr i="1" lang="en-GB" sz="1400" u="none" cap="none" strike="noStrike"/>
                        <a:t>product development team uses Miro, a virtual whiteboard, to brainstorm ideas, ensuring all members have a voice regardless of location.</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a:t>
                      </a:r>
                      <a:r>
                        <a:rPr b="1" lang="en-GB" sz="1400" u="none" cap="none" strike="noStrike"/>
                        <a:t>: </a:t>
                      </a:r>
                      <a:r>
                        <a:rPr b="0" lang="en-GB" sz="1400" u="none" cap="none" strike="noStrike"/>
                        <a:t>during monthly team meetings, a remote employee’s initiative is highlighted with the same emphasis as an in-office employee’s project success.</a:t>
                      </a:r>
                      <a:endParaRPr i="1" sz="1400" u="none" cap="none" strike="noStrike"/>
                    </a:p>
                  </a:txBody>
                  <a:tcPr marT="45725" marB="45725" marR="91450" marL="91450"/>
                </a:tc>
              </a:tr>
            </a:tbl>
          </a:graphicData>
        </a:graphic>
      </p:graphicFrame>
      <p:pic>
        <p:nvPicPr>
          <p:cNvPr descr="Reciclar com preenchimento sólido" id="662" name="Google Shape;662;p74"/>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63" name="Google Shape;663;p74"/>
          <p:cNvGraphicFramePr/>
          <p:nvPr/>
        </p:nvGraphicFramePr>
        <p:xfrm>
          <a:off x="673339" y="2565899"/>
          <a:ext cx="3000000" cy="3000000"/>
        </p:xfrm>
        <a:graphic>
          <a:graphicData uri="http://schemas.openxmlformats.org/drawingml/2006/table">
            <a:tbl>
              <a:tblPr bandRow="1" firstRow="1">
                <a:noFill/>
                <a:tableStyleId>{CA43A9BE-204D-412D-92EE-7213C8EF4D4E}</a:tableStyleId>
              </a:tblPr>
              <a:tblGrid>
                <a:gridCol w="1554050"/>
              </a:tblGrid>
              <a:tr h="424300">
                <a:tc>
                  <a:txBody>
                    <a:bodyPr/>
                    <a:lstStyle/>
                    <a:p>
                      <a:pPr indent="0" lvl="0" marL="0" marR="0" rtl="0" algn="ctr">
                        <a:lnSpc>
                          <a:spcPct val="100000"/>
                        </a:lnSpc>
                        <a:spcBef>
                          <a:spcPts val="0"/>
                        </a:spcBef>
                        <a:spcAft>
                          <a:spcPts val="0"/>
                        </a:spcAft>
                        <a:buNone/>
                      </a:pPr>
                      <a:r>
                        <a:rPr b="1" lang="en-GB" sz="1400" u="none" cap="none" strike="noStrike"/>
                        <a:t>RECAP</a:t>
                      </a:r>
                      <a:endParaRPr/>
                    </a:p>
                  </a:txBody>
                  <a:tcPr marT="45725" marB="45725" marR="91450" marL="91450" anchor="ctr"/>
                </a:tc>
              </a:tr>
              <a:tr h="2903100">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75"/>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4: Wellbeing strategies for hybrid work settings</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Hybrid team inclusion and digital wellbeing in practice</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70" name="Google Shape;670;p7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71" name="Google Shape;671;p75"/>
          <p:cNvGraphicFramePr/>
          <p:nvPr/>
        </p:nvGraphicFramePr>
        <p:xfrm>
          <a:off x="2395254" y="1327355"/>
          <a:ext cx="3000000" cy="3000000"/>
        </p:xfrm>
        <a:graphic>
          <a:graphicData uri="http://schemas.openxmlformats.org/drawingml/2006/table">
            <a:tbl>
              <a:tblPr bandRow="1" firstRow="1">
                <a:noFill/>
                <a:tableStyleId>{4E7F534F-3866-4F00-A957-FE81E892CB5C}</a:tableStyleId>
              </a:tblPr>
              <a:tblGrid>
                <a:gridCol w="8577550"/>
              </a:tblGrid>
              <a:tr h="370850">
                <a:tc>
                  <a:txBody>
                    <a:bodyPr/>
                    <a:lstStyle/>
                    <a:p>
                      <a:pPr indent="0" lvl="0" marL="0" marR="0" rtl="0" algn="ctr">
                        <a:lnSpc>
                          <a:spcPct val="100000"/>
                        </a:lnSpc>
                        <a:spcBef>
                          <a:spcPts val="0"/>
                        </a:spcBef>
                        <a:spcAft>
                          <a:spcPts val="0"/>
                        </a:spcAft>
                        <a:buNone/>
                      </a:pPr>
                      <a:r>
                        <a:rPr lang="en-GB" sz="1400" u="none" cap="none" strike="noStrike"/>
                        <a:t> Interconnection between wellbeing and inclusion</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b="1" lang="en-GB" sz="1400" u="none" cap="none" strike="noStrike"/>
                        <a:t>How to achieve it?</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lang="en-GB" sz="1400" u="none" cap="none" strike="noStrike"/>
                        <a:t>Combining digital wellbeing practices with inclusive team strategies</a:t>
                      </a:r>
                      <a:endParaRPr sz="1400" u="none" cap="none" strike="noStrike"/>
                    </a:p>
                  </a:txBody>
                  <a:tcPr marT="45725" marB="45725" marR="91450" marL="91450"/>
                </a:tc>
              </a:tr>
            </a:tbl>
          </a:graphicData>
        </a:graphic>
      </p:graphicFrame>
      <p:graphicFrame>
        <p:nvGraphicFramePr>
          <p:cNvPr id="672" name="Google Shape;672;p75"/>
          <p:cNvGraphicFramePr/>
          <p:nvPr/>
        </p:nvGraphicFramePr>
        <p:xfrm>
          <a:off x="2385153" y="2565899"/>
          <a:ext cx="3000000" cy="3000000"/>
        </p:xfrm>
        <a:graphic>
          <a:graphicData uri="http://schemas.openxmlformats.org/drawingml/2006/table">
            <a:tbl>
              <a:tblPr bandRow="1" firstRow="1">
                <a:noFill/>
                <a:tableStyleId>{4E7F534F-3866-4F00-A957-FE81E892CB5C}</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None/>
                      </a:pPr>
                      <a:r>
                        <a:rPr b="1" lang="en-GB" sz="1400" u="none" cap="none" strike="noStrike"/>
                        <a:t>Implementing digital wellbeing practices</a:t>
                      </a:r>
                      <a:endParaRPr/>
                    </a:p>
                  </a:txBody>
                  <a:tcPr marT="45725" marB="45725" marR="91450" marL="91450"/>
                </a:tc>
                <a:tc hMerge="1"/>
                <a:tc hMerge="1"/>
              </a:tr>
              <a:tr h="1557800">
                <a:tc>
                  <a:txBody>
                    <a:bodyPr/>
                    <a:lstStyle/>
                    <a:p>
                      <a:pPr indent="0" lvl="0" marL="0" marR="0" rtl="0" algn="l">
                        <a:lnSpc>
                          <a:spcPct val="100000"/>
                        </a:lnSpc>
                        <a:spcBef>
                          <a:spcPts val="0"/>
                        </a:spcBef>
                        <a:spcAft>
                          <a:spcPts val="0"/>
                        </a:spcAft>
                        <a:buNone/>
                      </a:pPr>
                      <a:r>
                        <a:rPr b="1" lang="en-GB" sz="1400" u="none" cap="none" strike="noStrike"/>
                        <a:t>Set boundaries on technology use </a:t>
                      </a:r>
                      <a:r>
                        <a:rPr b="0" lang="en-GB" sz="1400" u="none" cap="none" strike="noStrike"/>
                        <a:t>by encouraging employees to log off outside working hours and avoid after-hours emails to protect their work-life balance</a:t>
                      </a:r>
                      <a:endParaRPr b="0"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Encourage breaks and digital detoxes </a:t>
                      </a:r>
                      <a:r>
                        <a:rPr b="0" lang="en-GB" sz="1400" u="none" cap="none" strike="noStrike"/>
                        <a:t>reinforcing to employees the need of stepping away from screens during work hours and providing opportunities for non-digital engagement</a:t>
                      </a:r>
                      <a:endParaRPr b="0"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Offer tools for wellbeing</a:t>
                      </a:r>
                      <a:r>
                        <a:rPr b="0" lang="en-GB" sz="1400" u="none" cap="none" strike="noStrike"/>
                        <a:t> and resources such as meditation apps, ergonomics training, and virtual fitness sessions</a:t>
                      </a:r>
                      <a:endParaRPr b="0" sz="1400" u="none" cap="none" strike="noStrike"/>
                    </a:p>
                  </a:txBody>
                  <a:tcPr marT="45725" marB="45725" marR="91450" marL="91450"/>
                </a:tc>
              </a:tr>
              <a:tr h="1270825">
                <a:tc>
                  <a:txBody>
                    <a:bodyPr/>
                    <a:lstStyle/>
                    <a:p>
                      <a:pPr indent="0" lvl="0" marL="0" marR="0" rtl="0" algn="l">
                        <a:lnSpc>
                          <a:spcPct val="100000"/>
                        </a:lnSpc>
                        <a:spcBef>
                          <a:spcPts val="0"/>
                        </a:spcBef>
                        <a:spcAft>
                          <a:spcPts val="0"/>
                        </a:spcAft>
                        <a:buNone/>
                      </a:pPr>
                      <a:r>
                        <a:rPr b="1" i="1" lang="en-GB" sz="1400" u="none" cap="none" strike="noStrike"/>
                        <a:t>Example</a:t>
                      </a:r>
                      <a:r>
                        <a:rPr b="0" i="1" lang="en-GB" sz="1400" u="none" cap="none" strike="noStrike"/>
                        <a:t>: a company introduces "quiet hours" from 6 PM to 9 AM, reducing digital fatigue and improving overall satisfaction</a:t>
                      </a:r>
                      <a:endParaRPr b="0"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Examples: </a:t>
                      </a:r>
                      <a:r>
                        <a:rPr b="0" i="1" lang="en-GB" sz="1400" u="none" cap="none" strike="noStrike"/>
                        <a:t>t</a:t>
                      </a:r>
                      <a:r>
                        <a:rPr i="1" lang="en-GB" sz="1400" u="none" cap="none" strike="noStrike"/>
                        <a:t>eams organise 10-minute "mindfulness pauses" during long virtual meetings to refresh and re-energise</a:t>
                      </a:r>
                      <a:endParaRPr b="1" i="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i="1" lang="en-GB" sz="1400" u="none" cap="none" strike="noStrike"/>
                        <a:t>Example: </a:t>
                      </a:r>
                      <a:r>
                        <a:rPr b="0" i="1" lang="en-GB" sz="1400" u="none" cap="none" strike="noStrike"/>
                        <a:t>a company provides all employees with access to a subscription-based meditation app like Headspace</a:t>
                      </a:r>
                      <a:endParaRPr b="0" i="1" sz="1400" u="none" cap="none" strike="noStrike"/>
                    </a:p>
                  </a:txBody>
                  <a:tcPr marT="45725" marB="45725" marR="91450" marL="91450"/>
                </a:tc>
              </a:tr>
            </a:tbl>
          </a:graphicData>
        </a:graphic>
      </p:graphicFrame>
      <p:pic>
        <p:nvPicPr>
          <p:cNvPr descr="Reciclar com preenchimento sólido" id="673" name="Google Shape;673;p75"/>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74" name="Google Shape;674;p75"/>
          <p:cNvGraphicFramePr/>
          <p:nvPr/>
        </p:nvGraphicFramePr>
        <p:xfrm>
          <a:off x="673339" y="2565899"/>
          <a:ext cx="3000000" cy="3000000"/>
        </p:xfrm>
        <a:graphic>
          <a:graphicData uri="http://schemas.openxmlformats.org/drawingml/2006/table">
            <a:tbl>
              <a:tblPr bandRow="1" firstRow="1">
                <a:noFill/>
                <a:tableStyleId>{CA43A9BE-204D-412D-92EE-7213C8EF4D4E}</a:tableStyleId>
              </a:tblPr>
              <a:tblGrid>
                <a:gridCol w="1554050"/>
              </a:tblGrid>
              <a:tr h="424300">
                <a:tc>
                  <a:txBody>
                    <a:bodyPr/>
                    <a:lstStyle/>
                    <a:p>
                      <a:pPr indent="0" lvl="0" marL="0" marR="0" rtl="0" algn="ctr">
                        <a:lnSpc>
                          <a:spcPct val="100000"/>
                        </a:lnSpc>
                        <a:spcBef>
                          <a:spcPts val="0"/>
                        </a:spcBef>
                        <a:spcAft>
                          <a:spcPts val="0"/>
                        </a:spcAft>
                        <a:buNone/>
                      </a:pPr>
                      <a:r>
                        <a:rPr b="1" lang="en-GB" sz="1400" u="none" cap="none" strike="noStrike"/>
                        <a:t>RECAP</a:t>
                      </a:r>
                      <a:endParaRPr/>
                    </a:p>
                  </a:txBody>
                  <a:tcPr marT="45725" marB="45725" marR="91450" marL="91450" anchor="ctr"/>
                </a:tc>
              </a:tr>
              <a:tr h="2903100">
                <a:tc>
                  <a:txBody>
                    <a:bodyPr/>
                    <a:lstStyle/>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6"/>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681" name="Google Shape;681;p76"/>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4.2. Creating a wellbeing action plan</a:t>
            </a:r>
            <a:endParaRPr sz="3600">
              <a:solidFill>
                <a:schemeClr val="accent5"/>
              </a:solidFill>
            </a:endParaRPr>
          </a:p>
        </p:txBody>
      </p:sp>
      <p:pic>
        <p:nvPicPr>
          <p:cNvPr descr="Inteligência Artificial com preenchimento sólido" id="682" name="Google Shape;682;p76"/>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683" name="Google Shape;683;p76"/>
          <p:cNvSpPr txBox="1"/>
          <p:nvPr/>
        </p:nvSpPr>
        <p:spPr>
          <a:xfrm>
            <a:off x="6543675" y="2724085"/>
            <a:ext cx="5400675" cy="30673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Identify the challenges and opportunities for social inclusion in hybrid working models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Design strategies to promote digital wellbeing and social connectedness in hybrid workplaces</a:t>
            </a:r>
            <a:endParaRPr b="0" i="0" sz="1400" u="none" cap="none" strike="noStrike">
              <a:solidFill>
                <a:srgbClr val="000000"/>
              </a:solidFill>
              <a:latin typeface="Arial"/>
              <a:ea typeface="Arial"/>
              <a:cs typeface="Arial"/>
              <a:sym typeface="Arial"/>
            </a:endParaRPr>
          </a:p>
        </p:txBody>
      </p:sp>
      <p:sp>
        <p:nvSpPr>
          <p:cNvPr id="684" name="Google Shape;684;p76"/>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lead participants’ into developing  personal wellbeing action plans, including a goal for hybrid work-life balance and a strategy to promote inclusivity</a:t>
            </a:r>
            <a:endParaRPr/>
          </a:p>
        </p:txBody>
      </p:sp>
      <p:pic>
        <p:nvPicPr>
          <p:cNvPr id="685" name="Google Shape;685;p76"/>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686" name="Google Shape;686;p76"/>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7"/>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Reflect and write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Reflect on personal experiences with digital fatigue or inclusivity challenges in hybrid settings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Draft SMART goals and action steps using the provided template</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2 - Collaborate in groups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Share drafted plans within breakout groups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Exchange ideas to refine action plans and gather strategies for overcoming barriers</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3 - Participate in debrief</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share key insights from group discussions with the larger group</a:t>
            </a:r>
            <a:endParaRPr/>
          </a:p>
        </p:txBody>
      </p:sp>
      <p:pic>
        <p:nvPicPr>
          <p:cNvPr descr="Ampulheta 90% com preenchimento sólido" id="693" name="Google Shape;693;p77"/>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694" name="Google Shape;694;p77"/>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
        <p:nvSpPr>
          <p:cNvPr id="695" name="Google Shape;695;p7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4.2. Creating a wellbeing action plan</a:t>
            </a:r>
            <a:endParaRPr sz="36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173" name="Google Shape;173;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1.1: Setting personal goals for the training</a:t>
            </a:r>
            <a:endParaRPr sz="3600">
              <a:solidFill>
                <a:schemeClr val="accent5"/>
              </a:solidFill>
            </a:endParaRPr>
          </a:p>
        </p:txBody>
      </p:sp>
      <p:pic>
        <p:nvPicPr>
          <p:cNvPr descr="Inteligência Artificial com preenchimento sólido" id="174" name="Google Shape;174;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75" name="Google Shape;175;p8"/>
          <p:cNvSpPr txBox="1"/>
          <p:nvPr/>
        </p:nvSpPr>
        <p:spPr>
          <a:xfrm>
            <a:off x="6543675" y="2724085"/>
            <a:ext cx="5400675" cy="30673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Recognise the key components of digital wellbeing and their impact on employee productivity and satisfaction</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Analyse the digital and social needs of employees in hybrid work settings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Foster a workplace culture that values and promotes digital wellbeing and inclusion</a:t>
            </a:r>
            <a:endParaRPr b="0" i="0" sz="1400" u="none" cap="none" strike="noStrike">
              <a:solidFill>
                <a:srgbClr val="000000"/>
              </a:solidFill>
              <a:latin typeface="Arial"/>
              <a:ea typeface="Arial"/>
              <a:cs typeface="Arial"/>
              <a:sym typeface="Arial"/>
            </a:endParaRPr>
          </a:p>
        </p:txBody>
      </p:sp>
      <p:sp>
        <p:nvSpPr>
          <p:cNvPr id="176" name="Google Shape;176;p8"/>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a:t>
            </a:r>
            <a:r>
              <a:rPr b="1" i="1" lang="en-GB">
                <a:solidFill>
                  <a:srgbClr val="868E93"/>
                </a:solidFill>
                <a:latin typeface="Open Sans Light"/>
                <a:ea typeface="Open Sans Light"/>
                <a:cs typeface="Open Sans Light"/>
                <a:sym typeface="Open Sans Light"/>
              </a:rPr>
              <a:t>e</a:t>
            </a:r>
            <a:r>
              <a:rPr b="1" i="1" lang="en-GB" u="none" cap="none" strike="noStrike">
                <a:solidFill>
                  <a:srgbClr val="868E93"/>
                </a:solidFill>
                <a:latin typeface="Open Sans Light"/>
                <a:ea typeface="Open Sans Light"/>
                <a:cs typeface="Open Sans Light"/>
                <a:sym typeface="Open Sans Light"/>
              </a:rPr>
              <a:t>ncourage participants to reflect on their personal goals and aspirations for the training session, promoting an inclusive and self-directed learning environment</a:t>
            </a:r>
            <a:endParaRPr/>
          </a:p>
        </p:txBody>
      </p:sp>
      <p:pic>
        <p:nvPicPr>
          <p:cNvPr id="177" name="Google Shape;177;p8"/>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78" name="Google Shape;178;p8"/>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outcomes</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8"/>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Resources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b="1" i="0" lang="en-GB" u="none" cap="none" strike="noStrike">
                <a:solidFill>
                  <a:srgbClr val="868E93"/>
                </a:solidFill>
                <a:latin typeface="Arial"/>
                <a:ea typeface="Arial"/>
                <a:cs typeface="Arial"/>
                <a:sym typeface="Arial"/>
              </a:rPr>
              <a:t>Activity sheet 5 - </a:t>
            </a:r>
            <a:r>
              <a:rPr i="0" lang="en-GB" u="none" cap="none" strike="noStrike">
                <a:solidFill>
                  <a:srgbClr val="868E93"/>
                </a:solidFill>
                <a:latin typeface="Arial"/>
                <a:ea typeface="Arial"/>
                <a:cs typeface="Arial"/>
                <a:sym typeface="Arial"/>
              </a:rPr>
              <a:t>Action plan template for team inclusion and digital wellbeing</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Chart/Whiteboard</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Stationery (Pens, markers, and paper for note-taking)</a:t>
            </a:r>
            <a:endParaRPr/>
          </a:p>
        </p:txBody>
      </p:sp>
      <p:sp>
        <p:nvSpPr>
          <p:cNvPr id="702" name="Google Shape;702;p78"/>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Balance Your Work-Life: Personal Interactive Web-Interface.</a:t>
            </a:r>
            <a:r>
              <a:rPr lang="en-GB" u="sng">
                <a:solidFill>
                  <a:srgbClr val="868E93"/>
                </a:solidFill>
                <a:latin typeface="Arial"/>
                <a:ea typeface="Arial"/>
                <a:cs typeface="Arial"/>
                <a:sym typeface="Arial"/>
                <a:hlinkClick r:id="rId3">
                  <a:extLst>
                    <a:ext uri="{A12FA001-AC4F-418D-AE19-62706E023703}">
                      <ahyp:hlinkClr val="tx"/>
                    </a:ext>
                  </a:extLst>
                </a:hlinkClick>
              </a:rPr>
              <a:t>www.ijimai.org/journal/sites/default/files/2022-11/ijimai7_7_10.pdf</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703" name="Google Shape;703;p78"/>
          <p:cNvSpPr txBox="1"/>
          <p:nvPr/>
        </p:nvSpPr>
        <p:spPr>
          <a:xfrm>
            <a:off x="1457046" y="217869"/>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Activity 4.2. Creating a wellbeing action plan</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710" name="Google Shape;710;p19"/>
          <p:cNvSpPr txBox="1"/>
          <p:nvPr/>
        </p:nvSpPr>
        <p:spPr>
          <a:xfrm>
            <a:off x="3212840" y="1805388"/>
            <a:ext cx="7662765" cy="29854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Content developer</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Mindshift Skills Hub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www.mindshift.pt </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geral@mindshift.pt</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711" name="Google Shape;711;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7" name="Google Shape;717;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718" name="Google Shape;718;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719" name="Google Shape;719;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720" name="Google Shape;720;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721" name="Google Shape;721;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722" name="Google Shape;722;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723" name="Google Shape;723;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724" name="Google Shape;724;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725" name="Google Shape;725;p21"/>
          <p:cNvGraphicFramePr/>
          <p:nvPr/>
        </p:nvGraphicFramePr>
        <p:xfrm>
          <a:off x="5390165" y="5740397"/>
          <a:ext cx="3000000" cy="3000000"/>
        </p:xfrm>
        <a:graphic>
          <a:graphicData uri="http://schemas.openxmlformats.org/drawingml/2006/table">
            <a:tbl>
              <a:tblPr>
                <a:noFill/>
                <a:tableStyleId>{BE034E5F-9167-48BA-93E3-94437E3BD3A2}</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726" name="Google Shape;726;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727" name="Google Shape;727;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1.1. Setting personal goals for the training</a:t>
            </a:r>
            <a:endParaRPr sz="3600">
              <a:solidFill>
                <a:schemeClr val="accent5"/>
              </a:solidFill>
            </a:endParaRPr>
          </a:p>
        </p:txBody>
      </p:sp>
      <p:sp>
        <p:nvSpPr>
          <p:cNvPr id="185" name="Google Shape;185;p9"/>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STEP 1 - Introduce the purpose</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Take a moment to think about what you hope to gain or achieve during this session. This could relate to skills, knowledge, or personal development</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2 - Reflect individually</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Take 3-5 minutes to write down two or three specific goals you want to achieve during this training.Be as specific and personal as possible.</a:t>
            </a:r>
            <a:endParaRPr i="0" u="none" cap="none" strike="noStrike">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3 - Share in small groups</a:t>
            </a:r>
            <a:endParaRPr b="1">
              <a:solidFill>
                <a:schemeClr val="accent6"/>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Now, share your goals with your group. Take turns explaining why these goals are important to you and how they align with the session's theme</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4 - Group discussion and alignment</a:t>
            </a:r>
            <a:endParaRPr b="1">
              <a:solidFill>
                <a:schemeClr val="accent6"/>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Let's discuss as a group what themes or patterns emerged in your goals.Are there any common priorities or unique ideas that stand out? How do these relate to the aims of this training?</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186" name="Google Shape;186;p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187" name="Google Shape;187;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1.2. Definitions of digital inclusion, social connectedness, and wellbeing</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194" name="Google Shape;194;p6"/>
          <p:cNvGraphicFramePr/>
          <p:nvPr/>
        </p:nvGraphicFramePr>
        <p:xfrm>
          <a:off x="2366295" y="1624237"/>
          <a:ext cx="3000000" cy="3000000"/>
        </p:xfrm>
        <a:graphic>
          <a:graphicData uri="http://schemas.openxmlformats.org/drawingml/2006/table">
            <a:tbl>
              <a:tblPr bandRow="1" firstRow="1">
                <a:noFill/>
                <a:tableStyleId>{52EA5D76-F5A6-4A99-9DB0-940368AFCF21}</a:tableStyleId>
              </a:tblPr>
              <a:tblGrid>
                <a:gridCol w="8960475"/>
              </a:tblGrid>
              <a:tr h="370850">
                <a:tc>
                  <a:txBody>
                    <a:bodyPr/>
                    <a:lstStyle/>
                    <a:p>
                      <a:pPr indent="0" lvl="0" marL="0" marR="0" rtl="0" algn="l">
                        <a:lnSpc>
                          <a:spcPct val="100000"/>
                        </a:lnSpc>
                        <a:spcBef>
                          <a:spcPts val="0"/>
                        </a:spcBef>
                        <a:spcAft>
                          <a:spcPts val="0"/>
                        </a:spcAft>
                        <a:buNone/>
                      </a:pPr>
                      <a:r>
                        <a:rPr lang="en-GB" sz="2500" u="none" cap="none" strike="noStrike"/>
                        <a:t>Digital inclusion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2000" u="none" cap="none" strike="noStrike"/>
                        <a:t>"Ensuring individuals have access to and can effectively use digital tools to participate in society." (Helsper, 2021)</a:t>
                      </a:r>
                      <a:endParaRPr sz="20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2000" u="none" cap="none" strike="noStrike">
                          <a:solidFill>
                            <a:schemeClr val="accent5"/>
                          </a:solidFill>
                        </a:rPr>
                        <a:t>Key factors: </a:t>
                      </a:r>
                      <a:r>
                        <a:rPr lang="en-GB" sz="2000" u="none" cap="none" strike="noStrike">
                          <a:solidFill>
                            <a:schemeClr val="dk1"/>
                          </a:solidFill>
                        </a:rPr>
                        <a:t>affordability, skills, and accessibility</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Challenges: </a:t>
                      </a:r>
                      <a:r>
                        <a:rPr lang="en-GB" sz="2000" u="none" cap="none" strike="noStrike"/>
                        <a:t>unequal access, lack of digital literacy, and systemic barriers</a:t>
                      </a:r>
                      <a:endParaRPr/>
                    </a:p>
                  </a:txBody>
                  <a:tcPr marT="45725" marB="45725" marR="91450" marL="91450"/>
                </a:tc>
              </a:tr>
            </a:tbl>
          </a:graphicData>
        </a:graphic>
      </p:graphicFrame>
      <p:graphicFrame>
        <p:nvGraphicFramePr>
          <p:cNvPr id="195" name="Google Shape;195;p6"/>
          <p:cNvGraphicFramePr/>
          <p:nvPr/>
        </p:nvGraphicFramePr>
        <p:xfrm>
          <a:off x="2366294" y="3782418"/>
          <a:ext cx="3000000" cy="3000000"/>
        </p:xfrm>
        <a:graphic>
          <a:graphicData uri="http://schemas.openxmlformats.org/drawingml/2006/table">
            <a:tbl>
              <a:tblPr bandRow="1" firstRow="1">
                <a:noFill/>
                <a:tableStyleId>{0D2B0CFC-35B2-41E2-8DAF-A26709B285C1}</a:tableStyleId>
              </a:tblPr>
              <a:tblGrid>
                <a:gridCol w="8960475"/>
              </a:tblGrid>
              <a:tr h="370850">
                <a:tc>
                  <a:txBody>
                    <a:bodyPr/>
                    <a:lstStyle/>
                    <a:p>
                      <a:pPr indent="0" lvl="0" marL="0" marR="0" rtl="0" algn="l">
                        <a:lnSpc>
                          <a:spcPct val="100000"/>
                        </a:lnSpc>
                        <a:spcBef>
                          <a:spcPts val="0"/>
                        </a:spcBef>
                        <a:spcAft>
                          <a:spcPts val="0"/>
                        </a:spcAft>
                        <a:buNone/>
                      </a:pPr>
                      <a:r>
                        <a:rPr lang="en-GB" sz="2500" u="none" cap="none" strike="noStrike"/>
                        <a:t>Good practices</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Providing free or subsidised internet access in underserved areas</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Offering community digital literacy workshops tailored to different age groups</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Partnering with local organisations to distribute affordable digital devices</a:t>
                      </a:r>
                      <a:endParaRPr sz="2000" u="none" cap="none" strike="noStrike"/>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GB" sz="2600" u="none" cap="none" strike="noStrike">
                <a:solidFill>
                  <a:schemeClr val="accent5"/>
                </a:solidFill>
                <a:latin typeface="Arial"/>
                <a:ea typeface="Arial"/>
                <a:cs typeface="Arial"/>
                <a:sym typeface="Arial"/>
              </a:rPr>
              <a:t>Topic 1: Digital wellbeing and inclusion</a:t>
            </a:r>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1.2. Definitions of digital inclusion, social connectedness, and wellbeing</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02" name="Google Shape;202;p7"/>
          <p:cNvGraphicFramePr/>
          <p:nvPr/>
        </p:nvGraphicFramePr>
        <p:xfrm>
          <a:off x="2366295" y="1624237"/>
          <a:ext cx="3000000" cy="3000000"/>
        </p:xfrm>
        <a:graphic>
          <a:graphicData uri="http://schemas.openxmlformats.org/drawingml/2006/table">
            <a:tbl>
              <a:tblPr bandRow="1" firstRow="1">
                <a:noFill/>
                <a:tableStyleId>{52EA5D76-F5A6-4A99-9DB0-940368AFCF21}</a:tableStyleId>
              </a:tblPr>
              <a:tblGrid>
                <a:gridCol w="8960475"/>
              </a:tblGrid>
              <a:tr h="370850">
                <a:tc>
                  <a:txBody>
                    <a:bodyPr/>
                    <a:lstStyle/>
                    <a:p>
                      <a:pPr indent="0" lvl="0" marL="0" marR="0" rtl="0" algn="l">
                        <a:lnSpc>
                          <a:spcPct val="100000"/>
                        </a:lnSpc>
                        <a:spcBef>
                          <a:spcPts val="0"/>
                        </a:spcBef>
                        <a:spcAft>
                          <a:spcPts val="0"/>
                        </a:spcAft>
                        <a:buNone/>
                      </a:pPr>
                      <a:r>
                        <a:rPr b="1" lang="en-GB" sz="2500" u="none" cap="none" strike="noStrike"/>
                        <a:t>Social Connectedness</a:t>
                      </a:r>
                      <a:endParaRPr sz="25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GB" sz="2000" u="none" cap="none" strike="noStrike"/>
                        <a:t>"The measure of meaningful interactions between individuals within digital or physical spaces." (Umberson &amp; Montez, 2010)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GB" sz="2000" u="none" cap="none" strike="noStrike">
                          <a:solidFill>
                            <a:schemeClr val="accent5"/>
                          </a:solidFill>
                        </a:rPr>
                        <a:t>Benefits: </a:t>
                      </a:r>
                      <a:r>
                        <a:rPr lang="en-GB" sz="2000" u="none" cap="none" strike="noStrike">
                          <a:solidFill>
                            <a:schemeClr val="dk1"/>
                          </a:solidFill>
                        </a:rPr>
                        <a:t>enhances collaboration, mental health, and resilience</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Strategies: </a:t>
                      </a:r>
                      <a:r>
                        <a:rPr lang="en-GB" sz="2000" u="none" cap="none" strike="noStrike"/>
                        <a:t>use of collaborative tools, fostering a culture of inclusion, and prioritising communication equity</a:t>
                      </a:r>
                      <a:endParaRPr/>
                    </a:p>
                  </a:txBody>
                  <a:tcPr marT="45725" marB="45725" marR="91450" marL="91450"/>
                </a:tc>
              </a:tr>
            </a:tbl>
          </a:graphicData>
        </a:graphic>
      </p:graphicFrame>
      <p:graphicFrame>
        <p:nvGraphicFramePr>
          <p:cNvPr id="203" name="Google Shape;203;p7"/>
          <p:cNvGraphicFramePr/>
          <p:nvPr/>
        </p:nvGraphicFramePr>
        <p:xfrm>
          <a:off x="2366294" y="3998727"/>
          <a:ext cx="3000000" cy="3000000"/>
        </p:xfrm>
        <a:graphic>
          <a:graphicData uri="http://schemas.openxmlformats.org/drawingml/2006/table">
            <a:tbl>
              <a:tblPr bandRow="1" firstRow="1">
                <a:noFill/>
                <a:tableStyleId>{0D2B0CFC-35B2-41E2-8DAF-A26709B285C1}</a:tableStyleId>
              </a:tblPr>
              <a:tblGrid>
                <a:gridCol w="8960475"/>
              </a:tblGrid>
              <a:tr h="370850">
                <a:tc>
                  <a:txBody>
                    <a:bodyPr/>
                    <a:lstStyle/>
                    <a:p>
                      <a:pPr indent="0" lvl="0" marL="0" marR="0" rtl="0" algn="l">
                        <a:lnSpc>
                          <a:spcPct val="100000"/>
                        </a:lnSpc>
                        <a:spcBef>
                          <a:spcPts val="0"/>
                        </a:spcBef>
                        <a:spcAft>
                          <a:spcPts val="0"/>
                        </a:spcAft>
                        <a:buNone/>
                      </a:pPr>
                      <a:r>
                        <a:rPr lang="en-GB" sz="2500" u="none" cap="none" strike="noStrike"/>
                        <a:t>Good practices</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Implementing virtual coffee breaks to foster informal connections</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Using inclusive platforms with accessibility features for team collaboration</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Encouraging mentorship programmes within hybrid teams to build trust</a:t>
                      </a:r>
                      <a:endParaRPr sz="20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