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Lst>
  <p:sldSz cy="6858000" cx="12192000"/>
  <p:notesSz cx="6858000" cy="9144000"/>
  <p:embeddedFontLst>
    <p:embeddedFont>
      <p:font typeface="Open Sans Light"/>
      <p:regular r:id="rId39"/>
      <p:bold r:id="rId40"/>
      <p:italic r:id="rId41"/>
      <p:boldItalic r:id="rId42"/>
    </p:embeddedFont>
    <p:embeddedFont>
      <p:font typeface="Open Sans"/>
      <p:regular r:id="rId43"/>
      <p:bold r:id="rId44"/>
      <p:italic r:id="rId45"/>
      <p:boldItalic r:id="rId4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78">
          <p15:clr>
            <a:srgbClr val="A4A3A4"/>
          </p15:clr>
        </p15:guide>
        <p15:guide id="2" pos="7310">
          <p15:clr>
            <a:srgbClr val="A4A3A4"/>
          </p15:clr>
        </p15:guide>
        <p15:guide id="3" pos="370">
          <p15:clr>
            <a:srgbClr val="A4A3A4"/>
          </p15:clr>
        </p15:guide>
        <p15:guide id="4" orient="horz" pos="4042">
          <p15:clr>
            <a:srgbClr val="A4A3A4"/>
          </p15:clr>
        </p15:guide>
        <p15:guide id="5" pos="3840">
          <p15:clr>
            <a:srgbClr val="A4A3A4"/>
          </p15:clr>
        </p15:guide>
      </p15:sldGuideLst>
    </p:ext>
    <p:ext uri="GoogleSlidesCustomDataVersion2">
      <go:slidesCustomData xmlns:go="http://customooxmlschemas.google.com/" r:id="rId47" roundtripDataSignature="AMtx7mjsgfus2GzB/vCjwHww1B131QJu1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06F4CB89-8D28-4BAA-A12F-A5CCEC55E0D1}">
  <a:tblStyle styleId="{06F4CB89-8D28-4BAA-A12F-A5CCEC55E0D1}" styleName="Table_0">
    <a:wholeTbl>
      <a:tcTxStyle b="off" i="off">
        <a:font>
          <a:latin typeface="Arial"/>
          <a:ea typeface="Arial"/>
          <a:cs typeface="Arial"/>
        </a:font>
        <a:srgbClr val="000000"/>
      </a:tcTx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78" orient="horz"/>
        <p:guide pos="7310"/>
        <p:guide pos="370"/>
        <p:guide pos="4042" orient="horz"/>
        <p:guide pos="384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OpenSansLight-bold.fntdata"/><Relationship Id="rId20" Type="http://schemas.openxmlformats.org/officeDocument/2006/relationships/slide" Target="slides/slide14.xml"/><Relationship Id="rId42" Type="http://schemas.openxmlformats.org/officeDocument/2006/relationships/font" Target="fonts/OpenSansLight-boldItalic.fntdata"/><Relationship Id="rId41" Type="http://schemas.openxmlformats.org/officeDocument/2006/relationships/font" Target="fonts/OpenSansLight-italic.fntdata"/><Relationship Id="rId22" Type="http://schemas.openxmlformats.org/officeDocument/2006/relationships/slide" Target="slides/slide16.xml"/><Relationship Id="rId44" Type="http://schemas.openxmlformats.org/officeDocument/2006/relationships/font" Target="fonts/OpenSans-bold.fntdata"/><Relationship Id="rId21" Type="http://schemas.openxmlformats.org/officeDocument/2006/relationships/slide" Target="slides/slide15.xml"/><Relationship Id="rId43" Type="http://schemas.openxmlformats.org/officeDocument/2006/relationships/font" Target="fonts/OpenSans-regular.fntdata"/><Relationship Id="rId24" Type="http://schemas.openxmlformats.org/officeDocument/2006/relationships/slide" Target="slides/slide18.xml"/><Relationship Id="rId46" Type="http://schemas.openxmlformats.org/officeDocument/2006/relationships/font" Target="fonts/OpenSans-boldItalic.fntdata"/><Relationship Id="rId23" Type="http://schemas.openxmlformats.org/officeDocument/2006/relationships/slide" Target="slides/slide17.xml"/><Relationship Id="rId45" Type="http://schemas.openxmlformats.org/officeDocument/2006/relationships/font" Target="fonts/OpenSans-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47" Type="http://customschemas.google.com/relationships/presentationmetadata" Target="metadata"/><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slide" Target="slides/slide27.xml"/><Relationship Id="rId10" Type="http://schemas.openxmlformats.org/officeDocument/2006/relationships/slide" Target="slides/slide4.xml"/><Relationship Id="rId32" Type="http://schemas.openxmlformats.org/officeDocument/2006/relationships/slide" Target="slides/slide26.xml"/><Relationship Id="rId13" Type="http://schemas.openxmlformats.org/officeDocument/2006/relationships/slide" Target="slides/slide7.xml"/><Relationship Id="rId35" Type="http://schemas.openxmlformats.org/officeDocument/2006/relationships/slide" Target="slides/slide29.xml"/><Relationship Id="rId12" Type="http://schemas.openxmlformats.org/officeDocument/2006/relationships/slide" Target="slides/slide6.xml"/><Relationship Id="rId34" Type="http://schemas.openxmlformats.org/officeDocument/2006/relationships/slide" Target="slides/slide28.xml"/><Relationship Id="rId15" Type="http://schemas.openxmlformats.org/officeDocument/2006/relationships/slide" Target="slides/slide9.xml"/><Relationship Id="rId37" Type="http://schemas.openxmlformats.org/officeDocument/2006/relationships/slide" Target="slides/slide31.xml"/><Relationship Id="rId14" Type="http://schemas.openxmlformats.org/officeDocument/2006/relationships/slide" Target="slides/slide8.xml"/><Relationship Id="rId36" Type="http://schemas.openxmlformats.org/officeDocument/2006/relationships/slide" Target="slides/slide30.xml"/><Relationship Id="rId17" Type="http://schemas.openxmlformats.org/officeDocument/2006/relationships/slide" Target="slides/slide11.xml"/><Relationship Id="rId39" Type="http://schemas.openxmlformats.org/officeDocument/2006/relationships/font" Target="fonts/OpenSansLight-regular.fntdata"/><Relationship Id="rId16" Type="http://schemas.openxmlformats.org/officeDocument/2006/relationships/slide" Target="slides/slide10.xml"/><Relationship Id="rId38" Type="http://schemas.openxmlformats.org/officeDocument/2006/relationships/slide" Target="slides/slide32.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3" name="Google Shape;103;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4" name="Google Shape;104;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8" name="Google Shape;178;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t/>
            </a:r>
            <a:endParaRPr b="1"/>
          </a:p>
          <a:p>
            <a:pPr indent="0" lvl="0" marL="0" rtl="0" algn="l">
              <a:lnSpc>
                <a:spcPct val="100000"/>
              </a:lnSpc>
              <a:spcBef>
                <a:spcPts val="0"/>
              </a:spcBef>
              <a:spcAft>
                <a:spcPts val="0"/>
              </a:spcAft>
              <a:buClr>
                <a:schemeClr val="dk1"/>
              </a:buClr>
              <a:buSzPts val="1200"/>
              <a:buFont typeface="Calibri"/>
              <a:buNone/>
            </a:pPr>
            <a:r>
              <a:t/>
            </a:r>
            <a:endParaRPr/>
          </a:p>
        </p:txBody>
      </p:sp>
      <p:sp>
        <p:nvSpPr>
          <p:cNvPr id="179" name="Google Shape;179;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7" name="Google Shape;187;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t/>
            </a:r>
            <a:endParaRPr/>
          </a:p>
        </p:txBody>
      </p:sp>
      <p:sp>
        <p:nvSpPr>
          <p:cNvPr id="188" name="Google Shape;188;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7" name="Google Shape;197;p1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8" name="Google Shape;198;p1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g30fd5a3148a_2_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4" name="Google Shape;204;g30fd5a3148a_2_1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114300" rtl="0" algn="l">
              <a:lnSpc>
                <a:spcPct val="100000"/>
              </a:lnSpc>
              <a:spcBef>
                <a:spcPts val="0"/>
              </a:spcBef>
              <a:spcAft>
                <a:spcPts val="0"/>
              </a:spcAft>
              <a:buSzPts val="1400"/>
              <a:buNone/>
            </a:pPr>
            <a:r>
              <a:t/>
            </a:r>
            <a:endParaRPr/>
          </a:p>
        </p:txBody>
      </p:sp>
      <p:sp>
        <p:nvSpPr>
          <p:cNvPr id="205" name="Google Shape;205;g30fd5a3148a_2_1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1" name="Google Shape;211;p1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114300" rtl="0" algn="l">
              <a:lnSpc>
                <a:spcPct val="100000"/>
              </a:lnSpc>
              <a:spcBef>
                <a:spcPts val="0"/>
              </a:spcBef>
              <a:spcAft>
                <a:spcPts val="0"/>
              </a:spcAft>
              <a:buSzPts val="1400"/>
              <a:buNone/>
            </a:pPr>
            <a:r>
              <a:t/>
            </a:r>
            <a:endParaRPr/>
          </a:p>
        </p:txBody>
      </p:sp>
      <p:sp>
        <p:nvSpPr>
          <p:cNvPr id="212" name="Google Shape;212;p1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8" name="Google Shape;218;p1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114300" rtl="0" algn="l">
              <a:lnSpc>
                <a:spcPct val="100000"/>
              </a:lnSpc>
              <a:spcBef>
                <a:spcPts val="0"/>
              </a:spcBef>
              <a:spcAft>
                <a:spcPts val="0"/>
              </a:spcAft>
              <a:buSzPts val="1400"/>
              <a:buNone/>
            </a:pPr>
            <a:r>
              <a:t/>
            </a:r>
            <a:endParaRPr/>
          </a:p>
        </p:txBody>
      </p:sp>
      <p:sp>
        <p:nvSpPr>
          <p:cNvPr id="219" name="Google Shape;219;p1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g30fd5a3148a_2_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5" name="Google Shape;225;g30fd5a3148a_2_1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t/>
            </a:r>
            <a:endParaRPr/>
          </a:p>
        </p:txBody>
      </p:sp>
      <p:sp>
        <p:nvSpPr>
          <p:cNvPr id="226" name="Google Shape;226;g30fd5a3148a_2_1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g30fd5a3148a_2_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7" name="Google Shape;237;g30fd5a3148a_2_3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t/>
            </a:r>
            <a:endParaRPr/>
          </a:p>
          <a:p>
            <a:pPr indent="0" lvl="0" marL="0" rtl="0" algn="l">
              <a:lnSpc>
                <a:spcPct val="100000"/>
              </a:lnSpc>
              <a:spcBef>
                <a:spcPts val="0"/>
              </a:spcBef>
              <a:spcAft>
                <a:spcPts val="0"/>
              </a:spcAft>
              <a:buClr>
                <a:schemeClr val="dk1"/>
              </a:buClr>
              <a:buSzPts val="1200"/>
              <a:buFont typeface="Calibri"/>
              <a:buNone/>
            </a:pPr>
            <a:r>
              <a:t/>
            </a:r>
            <a:endParaRPr/>
          </a:p>
        </p:txBody>
      </p:sp>
      <p:sp>
        <p:nvSpPr>
          <p:cNvPr id="238" name="Google Shape;238;g30fd5a3148a_2_3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g30fd5a3148a_2_3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6" name="Google Shape;246;g30fd5a3148a_2_3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t/>
            </a:r>
            <a:endParaRPr/>
          </a:p>
        </p:txBody>
      </p:sp>
      <p:sp>
        <p:nvSpPr>
          <p:cNvPr id="247" name="Google Shape;247;g30fd5a3148a_2_3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5" name="Google Shape;255;p2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56" name="Google Shape;256;p2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1" name="Google Shape;111;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1200"/>
              </a:spcBef>
              <a:spcAft>
                <a:spcPts val="0"/>
              </a:spcAft>
              <a:buSzPts val="1400"/>
              <a:buNone/>
            </a:pPr>
            <a:r>
              <a:t/>
            </a:r>
            <a:endParaRPr/>
          </a:p>
        </p:txBody>
      </p:sp>
      <p:sp>
        <p:nvSpPr>
          <p:cNvPr id="112" name="Google Shape;112;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2" name="Google Shape;262;p1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63" name="Google Shape;263;p1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p3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9" name="Google Shape;269;p3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70" name="Google Shape;270;p3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 name="Shape 274"/>
        <p:cNvGrpSpPr/>
        <p:nvPr/>
      </p:nvGrpSpPr>
      <p:grpSpPr>
        <a:xfrm>
          <a:off x="0" y="0"/>
          <a:ext cx="0" cy="0"/>
          <a:chOff x="0" y="0"/>
          <a:chExt cx="0" cy="0"/>
        </a:xfrm>
      </p:grpSpPr>
      <p:sp>
        <p:nvSpPr>
          <p:cNvPr id="275" name="Google Shape;275;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6" name="Google Shape;276;p1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77" name="Google Shape;277;p1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 name="Shape 281"/>
        <p:cNvGrpSpPr/>
        <p:nvPr/>
      </p:nvGrpSpPr>
      <p:grpSpPr>
        <a:xfrm>
          <a:off x="0" y="0"/>
          <a:ext cx="0" cy="0"/>
          <a:chOff x="0" y="0"/>
          <a:chExt cx="0" cy="0"/>
        </a:xfrm>
      </p:grpSpPr>
      <p:sp>
        <p:nvSpPr>
          <p:cNvPr id="282" name="Google Shape;282;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3" name="Google Shape;283;p1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t/>
            </a:r>
            <a:endParaRPr/>
          </a:p>
        </p:txBody>
      </p:sp>
      <p:sp>
        <p:nvSpPr>
          <p:cNvPr id="284" name="Google Shape;284;p1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 name="Shape 293"/>
        <p:cNvGrpSpPr/>
        <p:nvPr/>
      </p:nvGrpSpPr>
      <p:grpSpPr>
        <a:xfrm>
          <a:off x="0" y="0"/>
          <a:ext cx="0" cy="0"/>
          <a:chOff x="0" y="0"/>
          <a:chExt cx="0" cy="0"/>
        </a:xfrm>
      </p:grpSpPr>
      <p:sp>
        <p:nvSpPr>
          <p:cNvPr id="294" name="Google Shape;294;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5" name="Google Shape;295;p1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t/>
            </a:r>
            <a:endParaRPr/>
          </a:p>
          <a:p>
            <a:pPr indent="0" lvl="0" marL="0" rtl="0" algn="l">
              <a:lnSpc>
                <a:spcPct val="100000"/>
              </a:lnSpc>
              <a:spcBef>
                <a:spcPts val="0"/>
              </a:spcBef>
              <a:spcAft>
                <a:spcPts val="0"/>
              </a:spcAft>
              <a:buClr>
                <a:schemeClr val="dk1"/>
              </a:buClr>
              <a:buSzPts val="1200"/>
              <a:buFont typeface="Calibri"/>
              <a:buNone/>
            </a:pPr>
            <a:r>
              <a:t/>
            </a:r>
            <a:endParaRPr/>
          </a:p>
        </p:txBody>
      </p:sp>
      <p:sp>
        <p:nvSpPr>
          <p:cNvPr id="296" name="Google Shape;296;p1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0" name="Shape 300"/>
        <p:cNvGrpSpPr/>
        <p:nvPr/>
      </p:nvGrpSpPr>
      <p:grpSpPr>
        <a:xfrm>
          <a:off x="0" y="0"/>
          <a:ext cx="0" cy="0"/>
          <a:chOff x="0" y="0"/>
          <a:chExt cx="0" cy="0"/>
        </a:xfrm>
      </p:grpSpPr>
      <p:sp>
        <p:nvSpPr>
          <p:cNvPr id="301" name="Google Shape;301;p4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2" name="Google Shape;302;p4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t/>
            </a:r>
            <a:endParaRPr/>
          </a:p>
          <a:p>
            <a:pPr indent="0" lvl="0" marL="0" rtl="0" algn="l">
              <a:lnSpc>
                <a:spcPct val="100000"/>
              </a:lnSpc>
              <a:spcBef>
                <a:spcPts val="0"/>
              </a:spcBef>
              <a:spcAft>
                <a:spcPts val="0"/>
              </a:spcAft>
              <a:buClr>
                <a:schemeClr val="dk1"/>
              </a:buClr>
              <a:buSzPts val="1200"/>
              <a:buFont typeface="Calibri"/>
              <a:buNone/>
            </a:pPr>
            <a:r>
              <a:t/>
            </a:r>
            <a:endParaRPr/>
          </a:p>
        </p:txBody>
      </p:sp>
      <p:sp>
        <p:nvSpPr>
          <p:cNvPr id="303" name="Google Shape;303;p4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9" name="Shape 309"/>
        <p:cNvGrpSpPr/>
        <p:nvPr/>
      </p:nvGrpSpPr>
      <p:grpSpPr>
        <a:xfrm>
          <a:off x="0" y="0"/>
          <a:ext cx="0" cy="0"/>
          <a:chOff x="0" y="0"/>
          <a:chExt cx="0" cy="0"/>
        </a:xfrm>
      </p:grpSpPr>
      <p:sp>
        <p:nvSpPr>
          <p:cNvPr id="310" name="Google Shape;310;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1" name="Google Shape;311;p1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t/>
            </a:r>
            <a:endParaRPr/>
          </a:p>
        </p:txBody>
      </p:sp>
      <p:sp>
        <p:nvSpPr>
          <p:cNvPr id="312" name="Google Shape;312;p1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9" name="Shape 319"/>
        <p:cNvGrpSpPr/>
        <p:nvPr/>
      </p:nvGrpSpPr>
      <p:grpSpPr>
        <a:xfrm>
          <a:off x="0" y="0"/>
          <a:ext cx="0" cy="0"/>
          <a:chOff x="0" y="0"/>
          <a:chExt cx="0" cy="0"/>
        </a:xfrm>
      </p:grpSpPr>
      <p:sp>
        <p:nvSpPr>
          <p:cNvPr id="320" name="Google Shape;320;g30fdf9ba9dd_1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1" name="Google Shape;321;g30fdf9ba9dd_1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22" name="Google Shape;322;g30fdf9ba9dd_1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GB"/>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6" name="Shape 326"/>
        <p:cNvGrpSpPr/>
        <p:nvPr/>
      </p:nvGrpSpPr>
      <p:grpSpPr>
        <a:xfrm>
          <a:off x="0" y="0"/>
          <a:ext cx="0" cy="0"/>
          <a:chOff x="0" y="0"/>
          <a:chExt cx="0" cy="0"/>
        </a:xfrm>
      </p:grpSpPr>
      <p:sp>
        <p:nvSpPr>
          <p:cNvPr id="327" name="Google Shape;327;g3248ff9d290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28" name="Google Shape;328;g3248ff9d290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3" name="Shape 333"/>
        <p:cNvGrpSpPr/>
        <p:nvPr/>
      </p:nvGrpSpPr>
      <p:grpSpPr>
        <a:xfrm>
          <a:off x="0" y="0"/>
          <a:ext cx="0" cy="0"/>
          <a:chOff x="0" y="0"/>
          <a:chExt cx="0" cy="0"/>
        </a:xfrm>
      </p:grpSpPr>
      <p:sp>
        <p:nvSpPr>
          <p:cNvPr id="334" name="Google Shape;334;g3248ff9d290_0_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35" name="Google Shape;335;g3248ff9d290_0_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8" name="Google Shape;118;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1200"/>
              </a:spcBef>
              <a:spcAft>
                <a:spcPts val="0"/>
              </a:spcAft>
              <a:buSzPts val="1400"/>
              <a:buNone/>
            </a:pPr>
            <a:r>
              <a:t/>
            </a:r>
            <a:endParaRPr/>
          </a:p>
        </p:txBody>
      </p:sp>
      <p:sp>
        <p:nvSpPr>
          <p:cNvPr id="119" name="Google Shape;119;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0" name="Shape 340"/>
        <p:cNvGrpSpPr/>
        <p:nvPr/>
      </p:nvGrpSpPr>
      <p:grpSpPr>
        <a:xfrm>
          <a:off x="0" y="0"/>
          <a:ext cx="0" cy="0"/>
          <a:chOff x="0" y="0"/>
          <a:chExt cx="0" cy="0"/>
        </a:xfrm>
      </p:grpSpPr>
      <p:sp>
        <p:nvSpPr>
          <p:cNvPr id="341" name="Google Shape;341;p4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42" name="Google Shape;342;p4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7" name="Shape 347"/>
        <p:cNvGrpSpPr/>
        <p:nvPr/>
      </p:nvGrpSpPr>
      <p:grpSpPr>
        <a:xfrm>
          <a:off x="0" y="0"/>
          <a:ext cx="0" cy="0"/>
          <a:chOff x="0" y="0"/>
          <a:chExt cx="0" cy="0"/>
        </a:xfrm>
      </p:grpSpPr>
      <p:sp>
        <p:nvSpPr>
          <p:cNvPr id="348" name="Google Shape;348;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9" name="Google Shape;349;p1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50" name="Google Shape;350;p1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6" name="Shape 356"/>
        <p:cNvGrpSpPr/>
        <p:nvPr/>
      </p:nvGrpSpPr>
      <p:grpSpPr>
        <a:xfrm>
          <a:off x="0" y="0"/>
          <a:ext cx="0" cy="0"/>
          <a:chOff x="0" y="0"/>
          <a:chExt cx="0" cy="0"/>
        </a:xfrm>
      </p:grpSpPr>
      <p:sp>
        <p:nvSpPr>
          <p:cNvPr id="357" name="Google Shape;357;p2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58" name="Google Shape;358;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8" name="Google Shape;128;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g34701be1344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4" name="Google Shape;134;g34701be1344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p:txBody>
      </p:sp>
      <p:sp>
        <p:nvSpPr>
          <p:cNvPr id="135" name="Google Shape;135;g34701be1344_0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1" name="Google Shape;141;p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2" name="Google Shape;142;p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g30fd5a3148a_2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0" name="Google Shape;150;g30fd5a3148a_2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1" name="Google Shape;151;g30fd5a3148a_2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9" name="Google Shape;159;p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0" name="Google Shape;160;p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6" name="Google Shape;166;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t/>
            </a:r>
            <a:endParaRPr/>
          </a:p>
        </p:txBody>
      </p:sp>
      <p:sp>
        <p:nvSpPr>
          <p:cNvPr id="167" name="Google Shape;167;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laceholder 22">
  <p:cSld name="Placeholder 22">
    <p:spTree>
      <p:nvGrpSpPr>
        <p:cNvPr id="17" name="Shape 17"/>
        <p:cNvGrpSpPr/>
        <p:nvPr/>
      </p:nvGrpSpPr>
      <p:grpSpPr>
        <a:xfrm>
          <a:off x="0" y="0"/>
          <a:ext cx="0" cy="0"/>
          <a:chOff x="0" y="0"/>
          <a:chExt cx="0" cy="0"/>
        </a:xfrm>
      </p:grpSpPr>
      <p:sp>
        <p:nvSpPr>
          <p:cNvPr id="18" name="Google Shape;18;p23"/>
          <p:cNvSpPr/>
          <p:nvPr>
            <p:ph idx="2" type="pic"/>
          </p:nvPr>
        </p:nvSpPr>
        <p:spPr>
          <a:xfrm>
            <a:off x="6905659" y="1645338"/>
            <a:ext cx="4114800" cy="4114800"/>
          </a:xfrm>
          <a:prstGeom prst="roundRect">
            <a:avLst>
              <a:gd fmla="val 16203" name="adj"/>
            </a:avLst>
          </a:prstGeom>
          <a:solidFill>
            <a:schemeClr val="lt1"/>
          </a:solidFill>
          <a:ln>
            <a:noFill/>
          </a:ln>
        </p:spPr>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57" name="Shape 57"/>
        <p:cNvGrpSpPr/>
        <p:nvPr/>
      </p:nvGrpSpPr>
      <p:grpSpPr>
        <a:xfrm>
          <a:off x="0" y="0"/>
          <a:ext cx="0" cy="0"/>
          <a:chOff x="0" y="0"/>
          <a:chExt cx="0" cy="0"/>
        </a:xfrm>
      </p:grpSpPr>
      <p:sp>
        <p:nvSpPr>
          <p:cNvPr id="58" name="Google Shape;58;p32"/>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32"/>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60" name="Google Shape;60;p32"/>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1" name="Google Shape;61;p32"/>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62" name="Google Shape;62;p32"/>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3" name="Google Shape;63;p3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3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5" name="Google Shape;65;p3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66" name="Shape 66"/>
        <p:cNvGrpSpPr/>
        <p:nvPr/>
      </p:nvGrpSpPr>
      <p:grpSpPr>
        <a:xfrm>
          <a:off x="0" y="0"/>
          <a:ext cx="0" cy="0"/>
          <a:chOff x="0" y="0"/>
          <a:chExt cx="0" cy="0"/>
        </a:xfrm>
      </p:grpSpPr>
      <p:sp>
        <p:nvSpPr>
          <p:cNvPr id="67" name="Google Shape;67;p3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8" name="Google Shape;68;p3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9" name="Google Shape;69;p3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3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71" name="Shape 71"/>
        <p:cNvGrpSpPr/>
        <p:nvPr/>
      </p:nvGrpSpPr>
      <p:grpSpPr>
        <a:xfrm>
          <a:off x="0" y="0"/>
          <a:ext cx="0" cy="0"/>
          <a:chOff x="0" y="0"/>
          <a:chExt cx="0" cy="0"/>
        </a:xfrm>
      </p:grpSpPr>
      <p:sp>
        <p:nvSpPr>
          <p:cNvPr id="72" name="Google Shape;72;p3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3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3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75" name="Shape 75"/>
        <p:cNvGrpSpPr/>
        <p:nvPr/>
      </p:nvGrpSpPr>
      <p:grpSpPr>
        <a:xfrm>
          <a:off x="0" y="0"/>
          <a:ext cx="0" cy="0"/>
          <a:chOff x="0" y="0"/>
          <a:chExt cx="0" cy="0"/>
        </a:xfrm>
      </p:grpSpPr>
      <p:sp>
        <p:nvSpPr>
          <p:cNvPr id="76" name="Google Shape;76;p35"/>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Arial"/>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35"/>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78" name="Google Shape;78;p35"/>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79" name="Google Shape;79;p3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3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1" name="Google Shape;81;p3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82" name="Shape 82"/>
        <p:cNvGrpSpPr/>
        <p:nvPr/>
      </p:nvGrpSpPr>
      <p:grpSpPr>
        <a:xfrm>
          <a:off x="0" y="0"/>
          <a:ext cx="0" cy="0"/>
          <a:chOff x="0" y="0"/>
          <a:chExt cx="0" cy="0"/>
        </a:xfrm>
      </p:grpSpPr>
      <p:sp>
        <p:nvSpPr>
          <p:cNvPr id="83" name="Google Shape;83;p36"/>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Arial"/>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4" name="Google Shape;84;p36"/>
          <p:cNvSpPr/>
          <p:nvPr>
            <p:ph idx="2" type="pic"/>
          </p:nvPr>
        </p:nvSpPr>
        <p:spPr>
          <a:xfrm>
            <a:off x="5183188" y="987425"/>
            <a:ext cx="6172200" cy="4873625"/>
          </a:xfrm>
          <a:prstGeom prst="rect">
            <a:avLst/>
          </a:prstGeom>
          <a:noFill/>
          <a:ln>
            <a:noFill/>
          </a:ln>
        </p:spPr>
      </p:sp>
      <p:sp>
        <p:nvSpPr>
          <p:cNvPr id="85" name="Google Shape;85;p36"/>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86" name="Google Shape;86;p3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7" name="Google Shape;87;p3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8" name="Google Shape;88;p3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89" name="Shape 89"/>
        <p:cNvGrpSpPr/>
        <p:nvPr/>
      </p:nvGrpSpPr>
      <p:grpSpPr>
        <a:xfrm>
          <a:off x="0" y="0"/>
          <a:ext cx="0" cy="0"/>
          <a:chOff x="0" y="0"/>
          <a:chExt cx="0" cy="0"/>
        </a:xfrm>
      </p:grpSpPr>
      <p:sp>
        <p:nvSpPr>
          <p:cNvPr id="90" name="Google Shape;90;p3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1" name="Google Shape;91;p37"/>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2" name="Google Shape;92;p3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3" name="Google Shape;93;p3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4" name="Google Shape;94;p3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95" name="Shape 95"/>
        <p:cNvGrpSpPr/>
        <p:nvPr/>
      </p:nvGrpSpPr>
      <p:grpSpPr>
        <a:xfrm>
          <a:off x="0" y="0"/>
          <a:ext cx="0" cy="0"/>
          <a:chOff x="0" y="0"/>
          <a:chExt cx="0" cy="0"/>
        </a:xfrm>
      </p:grpSpPr>
      <p:sp>
        <p:nvSpPr>
          <p:cNvPr id="96" name="Google Shape;96;p38"/>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7" name="Google Shape;97;p38"/>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8" name="Google Shape;98;p3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9" name="Google Shape;99;p3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0" name="Google Shape;100;p3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p:cSld name="1_Title Slide">
    <p:spTree>
      <p:nvGrpSpPr>
        <p:cNvPr id="19" name="Shape 19"/>
        <p:cNvGrpSpPr/>
        <p:nvPr/>
      </p:nvGrpSpPr>
      <p:grpSpPr>
        <a:xfrm>
          <a:off x="0" y="0"/>
          <a:ext cx="0" cy="0"/>
          <a:chOff x="0" y="0"/>
          <a:chExt cx="0" cy="0"/>
        </a:xfrm>
      </p:grpSpPr>
      <p:sp>
        <p:nvSpPr>
          <p:cNvPr id="20" name="Google Shape;20;p24"/>
          <p:cNvSpPr/>
          <p:nvPr>
            <p:ph idx="2" type="pic"/>
          </p:nvPr>
        </p:nvSpPr>
        <p:spPr>
          <a:xfrm>
            <a:off x="1011238" y="1645338"/>
            <a:ext cx="4114800" cy="4114800"/>
          </a:xfrm>
          <a:prstGeom prst="roundRect">
            <a:avLst>
              <a:gd fmla="val 16476" name="adj"/>
            </a:avLst>
          </a:prstGeom>
          <a:solidFill>
            <a:schemeClr val="lt1"/>
          </a:solidFill>
          <a:ln>
            <a:noFill/>
          </a:ln>
        </p:spPr>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ext - 1col">
  <p:cSld name="Title Text - 1col">
    <p:spTree>
      <p:nvGrpSpPr>
        <p:cNvPr id="21" name="Shape 21"/>
        <p:cNvGrpSpPr/>
        <p:nvPr/>
      </p:nvGrpSpPr>
      <p:grpSpPr>
        <a:xfrm>
          <a:off x="0" y="0"/>
          <a:ext cx="0" cy="0"/>
          <a:chOff x="0" y="0"/>
          <a:chExt cx="0" cy="0"/>
        </a:xfrm>
      </p:grpSpPr>
      <p:sp>
        <p:nvSpPr>
          <p:cNvPr id="22" name="Google Shape;22;p2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4400"/>
              <a:buFont typeface="Arial"/>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27"/>
          <p:cNvSpPr txBox="1"/>
          <p:nvPr>
            <p:ph idx="1" type="body"/>
          </p:nvPr>
        </p:nvSpPr>
        <p:spPr>
          <a:xfrm>
            <a:off x="97971" y="881743"/>
            <a:ext cx="11944350" cy="5870121"/>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2"/>
              </a:buClr>
              <a:buSzPts val="1800"/>
              <a:buChar char="•"/>
              <a:defRPr sz="1800">
                <a:solidFill>
                  <a:schemeClr val="dk2"/>
                </a:solidFill>
                <a:latin typeface="Open Sans Light"/>
                <a:ea typeface="Open Sans Light"/>
                <a:cs typeface="Open Sans Light"/>
                <a:sym typeface="Open Sans Light"/>
              </a:defRPr>
            </a:lvl1pPr>
            <a:lvl2pPr indent="-368300" lvl="1" marL="914400" algn="l">
              <a:lnSpc>
                <a:spcPct val="90000"/>
              </a:lnSpc>
              <a:spcBef>
                <a:spcPts val="500"/>
              </a:spcBef>
              <a:spcAft>
                <a:spcPts val="0"/>
              </a:spcAft>
              <a:buClr>
                <a:schemeClr val="dk1"/>
              </a:buClr>
              <a:buSzPts val="2200"/>
              <a:buChar char="•"/>
              <a:defRPr sz="2200"/>
            </a:lvl2pPr>
            <a:lvl3pPr indent="-368300" lvl="2" marL="1371600" algn="l">
              <a:lnSpc>
                <a:spcPct val="90000"/>
              </a:lnSpc>
              <a:spcBef>
                <a:spcPts val="500"/>
              </a:spcBef>
              <a:spcAft>
                <a:spcPts val="0"/>
              </a:spcAft>
              <a:buClr>
                <a:schemeClr val="dk1"/>
              </a:buClr>
              <a:buSzPts val="2200"/>
              <a:buChar char="•"/>
              <a:defRPr sz="2200"/>
            </a:lvl3pPr>
            <a:lvl4pPr indent="-368300" lvl="3" marL="1828800" algn="l">
              <a:lnSpc>
                <a:spcPct val="90000"/>
              </a:lnSpc>
              <a:spcBef>
                <a:spcPts val="500"/>
              </a:spcBef>
              <a:spcAft>
                <a:spcPts val="0"/>
              </a:spcAft>
              <a:buClr>
                <a:schemeClr val="dk1"/>
              </a:buClr>
              <a:buSzPts val="2200"/>
              <a:buChar char="•"/>
              <a:defRPr sz="2200"/>
            </a:lvl4pPr>
            <a:lvl5pPr indent="-368300" lvl="4" marL="2286000" algn="l">
              <a:lnSpc>
                <a:spcPct val="90000"/>
              </a:lnSpc>
              <a:spcBef>
                <a:spcPts val="500"/>
              </a:spcBef>
              <a:spcAft>
                <a:spcPts val="0"/>
              </a:spcAft>
              <a:buClr>
                <a:schemeClr val="dk1"/>
              </a:buClr>
              <a:buSzPts val="2200"/>
              <a:buChar char="•"/>
              <a:defRPr sz="22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ubtitle Text - 1col">
  <p:cSld name="Title Subtitle Text - 1col">
    <p:spTree>
      <p:nvGrpSpPr>
        <p:cNvPr id="24" name="Shape 24"/>
        <p:cNvGrpSpPr/>
        <p:nvPr/>
      </p:nvGrpSpPr>
      <p:grpSpPr>
        <a:xfrm>
          <a:off x="0" y="0"/>
          <a:ext cx="0" cy="0"/>
          <a:chOff x="0" y="0"/>
          <a:chExt cx="0" cy="0"/>
        </a:xfrm>
      </p:grpSpPr>
      <p:sp>
        <p:nvSpPr>
          <p:cNvPr id="25" name="Google Shape;25;p2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4400"/>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26"/>
          <p:cNvSpPr txBox="1"/>
          <p:nvPr>
            <p:ph idx="1" type="body"/>
          </p:nvPr>
        </p:nvSpPr>
        <p:spPr>
          <a:xfrm>
            <a:off x="97971" y="1462684"/>
            <a:ext cx="5910944" cy="5313673"/>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2"/>
              </a:buClr>
              <a:buSzPts val="1800"/>
              <a:buChar char="•"/>
              <a:defRPr sz="1800">
                <a:solidFill>
                  <a:schemeClr val="dk2"/>
                </a:solidFill>
                <a:latin typeface="Open Sans Light"/>
                <a:ea typeface="Open Sans Light"/>
                <a:cs typeface="Open Sans Light"/>
                <a:sym typeface="Open Sans Light"/>
              </a:defRPr>
            </a:lvl1pPr>
            <a:lvl2pPr indent="-368300" lvl="1" marL="914400" algn="l">
              <a:lnSpc>
                <a:spcPct val="90000"/>
              </a:lnSpc>
              <a:spcBef>
                <a:spcPts val="500"/>
              </a:spcBef>
              <a:spcAft>
                <a:spcPts val="0"/>
              </a:spcAft>
              <a:buClr>
                <a:schemeClr val="dk1"/>
              </a:buClr>
              <a:buSzPts val="2200"/>
              <a:buChar char="•"/>
              <a:defRPr sz="2200"/>
            </a:lvl2pPr>
            <a:lvl3pPr indent="-368300" lvl="2" marL="1371600" algn="l">
              <a:lnSpc>
                <a:spcPct val="90000"/>
              </a:lnSpc>
              <a:spcBef>
                <a:spcPts val="500"/>
              </a:spcBef>
              <a:spcAft>
                <a:spcPts val="0"/>
              </a:spcAft>
              <a:buClr>
                <a:schemeClr val="dk1"/>
              </a:buClr>
              <a:buSzPts val="2200"/>
              <a:buChar char="•"/>
              <a:defRPr sz="2200"/>
            </a:lvl3pPr>
            <a:lvl4pPr indent="-368300" lvl="3" marL="1828800" algn="l">
              <a:lnSpc>
                <a:spcPct val="90000"/>
              </a:lnSpc>
              <a:spcBef>
                <a:spcPts val="500"/>
              </a:spcBef>
              <a:spcAft>
                <a:spcPts val="0"/>
              </a:spcAft>
              <a:buClr>
                <a:schemeClr val="dk1"/>
              </a:buClr>
              <a:buSzPts val="2200"/>
              <a:buChar char="•"/>
              <a:defRPr sz="2200"/>
            </a:lvl4pPr>
            <a:lvl5pPr indent="-368300" lvl="4" marL="2286000" algn="l">
              <a:lnSpc>
                <a:spcPct val="90000"/>
              </a:lnSpc>
              <a:spcBef>
                <a:spcPts val="500"/>
              </a:spcBef>
              <a:spcAft>
                <a:spcPts val="0"/>
              </a:spcAft>
              <a:buClr>
                <a:schemeClr val="dk1"/>
              </a:buClr>
              <a:buSzPts val="2200"/>
              <a:buChar char="•"/>
              <a:defRPr sz="22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7" name="Google Shape;27;p26"/>
          <p:cNvSpPr txBox="1"/>
          <p:nvPr>
            <p:ph idx="2" type="body"/>
          </p:nvPr>
        </p:nvSpPr>
        <p:spPr>
          <a:xfrm>
            <a:off x="6131377" y="1462684"/>
            <a:ext cx="5910944" cy="5313673"/>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2"/>
              </a:buClr>
              <a:buSzPts val="1800"/>
              <a:buChar char="•"/>
              <a:defRPr sz="1800">
                <a:solidFill>
                  <a:schemeClr val="dk2"/>
                </a:solidFill>
                <a:latin typeface="Open Sans Light"/>
                <a:ea typeface="Open Sans Light"/>
                <a:cs typeface="Open Sans Light"/>
                <a:sym typeface="Open Sans Light"/>
              </a:defRPr>
            </a:lvl1pPr>
            <a:lvl2pPr indent="-368300" lvl="1" marL="914400" algn="l">
              <a:lnSpc>
                <a:spcPct val="90000"/>
              </a:lnSpc>
              <a:spcBef>
                <a:spcPts val="500"/>
              </a:spcBef>
              <a:spcAft>
                <a:spcPts val="0"/>
              </a:spcAft>
              <a:buClr>
                <a:schemeClr val="dk1"/>
              </a:buClr>
              <a:buSzPts val="2200"/>
              <a:buChar char="•"/>
              <a:defRPr sz="2200"/>
            </a:lvl2pPr>
            <a:lvl3pPr indent="-368300" lvl="2" marL="1371600" algn="l">
              <a:lnSpc>
                <a:spcPct val="90000"/>
              </a:lnSpc>
              <a:spcBef>
                <a:spcPts val="500"/>
              </a:spcBef>
              <a:spcAft>
                <a:spcPts val="0"/>
              </a:spcAft>
              <a:buClr>
                <a:schemeClr val="dk1"/>
              </a:buClr>
              <a:buSzPts val="2200"/>
              <a:buChar char="•"/>
              <a:defRPr sz="2200"/>
            </a:lvl3pPr>
            <a:lvl4pPr indent="-368300" lvl="3" marL="1828800" algn="l">
              <a:lnSpc>
                <a:spcPct val="90000"/>
              </a:lnSpc>
              <a:spcBef>
                <a:spcPts val="500"/>
              </a:spcBef>
              <a:spcAft>
                <a:spcPts val="0"/>
              </a:spcAft>
              <a:buClr>
                <a:schemeClr val="dk1"/>
              </a:buClr>
              <a:buSzPts val="2200"/>
              <a:buChar char="•"/>
              <a:defRPr sz="2200"/>
            </a:lvl4pPr>
            <a:lvl5pPr indent="-368300" lvl="4" marL="2286000" algn="l">
              <a:lnSpc>
                <a:spcPct val="90000"/>
              </a:lnSpc>
              <a:spcBef>
                <a:spcPts val="500"/>
              </a:spcBef>
              <a:spcAft>
                <a:spcPts val="0"/>
              </a:spcAft>
              <a:buClr>
                <a:schemeClr val="dk1"/>
              </a:buClr>
              <a:buSzPts val="2200"/>
              <a:buChar char="•"/>
              <a:defRPr sz="22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8" name="Google Shape;28;p26"/>
          <p:cNvSpPr txBox="1"/>
          <p:nvPr>
            <p:ph idx="3" type="body"/>
          </p:nvPr>
        </p:nvSpPr>
        <p:spPr>
          <a:xfrm>
            <a:off x="97970" y="854672"/>
            <a:ext cx="11944351" cy="550862"/>
          </a:xfrm>
          <a:prstGeom prst="rect">
            <a:avLst/>
          </a:prstGeom>
          <a:noFill/>
          <a:ln>
            <a:noFill/>
          </a:ln>
        </p:spPr>
        <p:txBody>
          <a:bodyPr anchorCtr="0" anchor="ctr" bIns="45700" lIns="91425" spcFirstLastPara="1" rIns="91425" wrap="square" tIns="45700">
            <a:normAutofit/>
          </a:bodyPr>
          <a:lstStyle>
            <a:lvl1pPr indent="-381000" lvl="0" marL="457200" algn="l">
              <a:lnSpc>
                <a:spcPct val="90000"/>
              </a:lnSpc>
              <a:spcBef>
                <a:spcPts val="1000"/>
              </a:spcBef>
              <a:spcAft>
                <a:spcPts val="0"/>
              </a:spcAft>
              <a:buClr>
                <a:schemeClr val="accent6"/>
              </a:buClr>
              <a:buSzPts val="2400"/>
              <a:buChar char="•"/>
              <a:defRPr b="1" sz="2400">
                <a:solidFill>
                  <a:schemeClr val="accent6"/>
                </a:solidFill>
                <a:latin typeface="Arial"/>
                <a:ea typeface="Arial"/>
                <a:cs typeface="Arial"/>
                <a:sym typeface="Aria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laceholder 03">
  <p:cSld name="Placeholder 03">
    <p:spTree>
      <p:nvGrpSpPr>
        <p:cNvPr id="29" name="Shape 29"/>
        <p:cNvGrpSpPr/>
        <p:nvPr/>
      </p:nvGrpSpPr>
      <p:grpSpPr>
        <a:xfrm>
          <a:off x="0" y="0"/>
          <a:ext cx="0" cy="0"/>
          <a:chOff x="0" y="0"/>
          <a:chExt cx="0" cy="0"/>
        </a:xfrm>
      </p:grpSpPr>
      <p:sp>
        <p:nvSpPr>
          <p:cNvPr id="30" name="Google Shape;30;p25"/>
          <p:cNvSpPr/>
          <p:nvPr>
            <p:ph idx="2" type="pic"/>
          </p:nvPr>
        </p:nvSpPr>
        <p:spPr>
          <a:xfrm>
            <a:off x="7258050" y="1375423"/>
            <a:ext cx="4310881" cy="1783401"/>
          </a:xfrm>
          <a:prstGeom prst="roundRect">
            <a:avLst>
              <a:gd fmla="val 10303" name="adj"/>
            </a:avLst>
          </a:prstGeom>
          <a:solidFill>
            <a:schemeClr val="lt1"/>
          </a:solidFill>
          <a:ln>
            <a:noFill/>
          </a:ln>
        </p:spPr>
      </p:sp>
      <p:sp>
        <p:nvSpPr>
          <p:cNvPr id="31" name="Google Shape;31;p25"/>
          <p:cNvSpPr/>
          <p:nvPr>
            <p:ph idx="3" type="pic"/>
          </p:nvPr>
        </p:nvSpPr>
        <p:spPr>
          <a:xfrm>
            <a:off x="7258050" y="3646246"/>
            <a:ext cx="4310881" cy="2770429"/>
          </a:xfrm>
          <a:prstGeom prst="roundRect">
            <a:avLst>
              <a:gd fmla="val 10303" name="adj"/>
            </a:avLst>
          </a:prstGeom>
          <a:solidFill>
            <a:schemeClr val="lt1"/>
          </a:solidFill>
          <a:ln>
            <a:noFill/>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32" name="Shape 32"/>
        <p:cNvGrpSpPr/>
        <p:nvPr/>
      </p:nvGrpSpPr>
      <p:grpSpPr>
        <a:xfrm>
          <a:off x="0" y="0"/>
          <a:ext cx="0" cy="0"/>
          <a:chOff x="0" y="0"/>
          <a:chExt cx="0" cy="0"/>
        </a:xfrm>
      </p:grpSpPr>
      <p:sp>
        <p:nvSpPr>
          <p:cNvPr id="33" name="Google Shape;33;p28"/>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Arial"/>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p28"/>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35" name="Google Shape;35;p2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2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 name="Google Shape;37;p2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38" name="Shape 38"/>
        <p:cNvGrpSpPr/>
        <p:nvPr/>
      </p:nvGrpSpPr>
      <p:grpSpPr>
        <a:xfrm>
          <a:off x="0" y="0"/>
          <a:ext cx="0" cy="0"/>
          <a:chOff x="0" y="0"/>
          <a:chExt cx="0" cy="0"/>
        </a:xfrm>
      </p:grpSpPr>
      <p:sp>
        <p:nvSpPr>
          <p:cNvPr id="39" name="Google Shape;39;p2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 name="Google Shape;40;p2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1" name="Google Shape;41;p2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2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2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44" name="Shape 44"/>
        <p:cNvGrpSpPr/>
        <p:nvPr/>
      </p:nvGrpSpPr>
      <p:grpSpPr>
        <a:xfrm>
          <a:off x="0" y="0"/>
          <a:ext cx="0" cy="0"/>
          <a:chOff x="0" y="0"/>
          <a:chExt cx="0" cy="0"/>
        </a:xfrm>
      </p:grpSpPr>
      <p:sp>
        <p:nvSpPr>
          <p:cNvPr id="45" name="Google Shape;45;p30"/>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Arial"/>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 name="Google Shape;46;p30"/>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757575"/>
              </a:buClr>
              <a:buSzPts val="2400"/>
              <a:buNone/>
              <a:defRPr sz="2400">
                <a:solidFill>
                  <a:srgbClr val="757575"/>
                </a:solidFill>
              </a:defRPr>
            </a:lvl1pPr>
            <a:lvl2pPr indent="-228600" lvl="1" marL="914400" algn="l">
              <a:lnSpc>
                <a:spcPct val="90000"/>
              </a:lnSpc>
              <a:spcBef>
                <a:spcPts val="500"/>
              </a:spcBef>
              <a:spcAft>
                <a:spcPts val="0"/>
              </a:spcAft>
              <a:buClr>
                <a:srgbClr val="757575"/>
              </a:buClr>
              <a:buSzPts val="2000"/>
              <a:buNone/>
              <a:defRPr sz="2000">
                <a:solidFill>
                  <a:srgbClr val="757575"/>
                </a:solidFill>
              </a:defRPr>
            </a:lvl2pPr>
            <a:lvl3pPr indent="-228600" lvl="2" marL="1371600" algn="l">
              <a:lnSpc>
                <a:spcPct val="90000"/>
              </a:lnSpc>
              <a:spcBef>
                <a:spcPts val="500"/>
              </a:spcBef>
              <a:spcAft>
                <a:spcPts val="0"/>
              </a:spcAft>
              <a:buClr>
                <a:srgbClr val="757575"/>
              </a:buClr>
              <a:buSzPts val="1800"/>
              <a:buNone/>
              <a:defRPr sz="1800">
                <a:solidFill>
                  <a:srgbClr val="757575"/>
                </a:solidFill>
              </a:defRPr>
            </a:lvl3pPr>
            <a:lvl4pPr indent="-228600" lvl="3" marL="1828800" algn="l">
              <a:lnSpc>
                <a:spcPct val="90000"/>
              </a:lnSpc>
              <a:spcBef>
                <a:spcPts val="500"/>
              </a:spcBef>
              <a:spcAft>
                <a:spcPts val="0"/>
              </a:spcAft>
              <a:buClr>
                <a:srgbClr val="757575"/>
              </a:buClr>
              <a:buSzPts val="1600"/>
              <a:buNone/>
              <a:defRPr sz="1600">
                <a:solidFill>
                  <a:srgbClr val="757575"/>
                </a:solidFill>
              </a:defRPr>
            </a:lvl4pPr>
            <a:lvl5pPr indent="-228600" lvl="4" marL="2286000" algn="l">
              <a:lnSpc>
                <a:spcPct val="90000"/>
              </a:lnSpc>
              <a:spcBef>
                <a:spcPts val="500"/>
              </a:spcBef>
              <a:spcAft>
                <a:spcPts val="0"/>
              </a:spcAft>
              <a:buClr>
                <a:srgbClr val="757575"/>
              </a:buClr>
              <a:buSzPts val="1600"/>
              <a:buNone/>
              <a:defRPr sz="1600">
                <a:solidFill>
                  <a:srgbClr val="757575"/>
                </a:solidFill>
              </a:defRPr>
            </a:lvl5pPr>
            <a:lvl6pPr indent="-228600" lvl="5" marL="2743200" algn="l">
              <a:lnSpc>
                <a:spcPct val="90000"/>
              </a:lnSpc>
              <a:spcBef>
                <a:spcPts val="500"/>
              </a:spcBef>
              <a:spcAft>
                <a:spcPts val="0"/>
              </a:spcAft>
              <a:buClr>
                <a:srgbClr val="757575"/>
              </a:buClr>
              <a:buSzPts val="1600"/>
              <a:buNone/>
              <a:defRPr sz="1600">
                <a:solidFill>
                  <a:srgbClr val="757575"/>
                </a:solidFill>
              </a:defRPr>
            </a:lvl6pPr>
            <a:lvl7pPr indent="-228600" lvl="6" marL="3200400" algn="l">
              <a:lnSpc>
                <a:spcPct val="90000"/>
              </a:lnSpc>
              <a:spcBef>
                <a:spcPts val="500"/>
              </a:spcBef>
              <a:spcAft>
                <a:spcPts val="0"/>
              </a:spcAft>
              <a:buClr>
                <a:srgbClr val="757575"/>
              </a:buClr>
              <a:buSzPts val="1600"/>
              <a:buNone/>
              <a:defRPr sz="1600">
                <a:solidFill>
                  <a:srgbClr val="757575"/>
                </a:solidFill>
              </a:defRPr>
            </a:lvl7pPr>
            <a:lvl8pPr indent="-228600" lvl="7" marL="3657600" algn="l">
              <a:lnSpc>
                <a:spcPct val="90000"/>
              </a:lnSpc>
              <a:spcBef>
                <a:spcPts val="500"/>
              </a:spcBef>
              <a:spcAft>
                <a:spcPts val="0"/>
              </a:spcAft>
              <a:buClr>
                <a:srgbClr val="757575"/>
              </a:buClr>
              <a:buSzPts val="1600"/>
              <a:buNone/>
              <a:defRPr sz="1600">
                <a:solidFill>
                  <a:srgbClr val="757575"/>
                </a:solidFill>
              </a:defRPr>
            </a:lvl8pPr>
            <a:lvl9pPr indent="-228600" lvl="8" marL="4114800" algn="l">
              <a:lnSpc>
                <a:spcPct val="90000"/>
              </a:lnSpc>
              <a:spcBef>
                <a:spcPts val="500"/>
              </a:spcBef>
              <a:spcAft>
                <a:spcPts val="0"/>
              </a:spcAft>
              <a:buClr>
                <a:srgbClr val="757575"/>
              </a:buClr>
              <a:buSzPts val="1600"/>
              <a:buNone/>
              <a:defRPr sz="1600">
                <a:solidFill>
                  <a:srgbClr val="757575"/>
                </a:solidFill>
              </a:defRPr>
            </a:lvl9pPr>
          </a:lstStyle>
          <a:p/>
        </p:txBody>
      </p:sp>
      <p:sp>
        <p:nvSpPr>
          <p:cNvPr id="47" name="Google Shape;47;p3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3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 name="Google Shape;49;p3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50" name="Shape 50"/>
        <p:cNvGrpSpPr/>
        <p:nvPr/>
      </p:nvGrpSpPr>
      <p:grpSpPr>
        <a:xfrm>
          <a:off x="0" y="0"/>
          <a:ext cx="0" cy="0"/>
          <a:chOff x="0" y="0"/>
          <a:chExt cx="0" cy="0"/>
        </a:xfrm>
      </p:grpSpPr>
      <p:sp>
        <p:nvSpPr>
          <p:cNvPr id="51" name="Google Shape;51;p3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31"/>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3" name="Google Shape;53;p31"/>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4" name="Google Shape;54;p3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5" name="Google Shape;55;p3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3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9.xml"/><Relationship Id="rId10" Type="http://schemas.openxmlformats.org/officeDocument/2006/relationships/slideLayout" Target="../slideLayouts/slideLayout8.xml"/><Relationship Id="rId13" Type="http://schemas.openxmlformats.org/officeDocument/2006/relationships/slideLayout" Target="../slideLayouts/slideLayout11.xml"/><Relationship Id="rId12" Type="http://schemas.openxmlformats.org/officeDocument/2006/relationships/slideLayout" Target="../slideLayouts/slideLayout10.xml"/><Relationship Id="rId1" Type="http://schemas.openxmlformats.org/officeDocument/2006/relationships/image" Target="../media/image1.png"/><Relationship Id="rId2" Type="http://schemas.openxmlformats.org/officeDocument/2006/relationships/image" Target="../media/image6.png"/><Relationship Id="rId3" Type="http://schemas.openxmlformats.org/officeDocument/2006/relationships/slideLayout" Target="../slideLayouts/slideLayout1.xml"/><Relationship Id="rId4" Type="http://schemas.openxmlformats.org/officeDocument/2006/relationships/slideLayout" Target="../slideLayouts/slideLayout2.xml"/><Relationship Id="rId9" Type="http://schemas.openxmlformats.org/officeDocument/2006/relationships/slideLayout" Target="../slideLayouts/slideLayout7.xml"/><Relationship Id="rId15" Type="http://schemas.openxmlformats.org/officeDocument/2006/relationships/slideLayout" Target="../slideLayouts/slideLayout13.xml"/><Relationship Id="rId14" Type="http://schemas.openxmlformats.org/officeDocument/2006/relationships/slideLayout" Target="../slideLayouts/slideLayout12.xml"/><Relationship Id="rId17" Type="http://schemas.openxmlformats.org/officeDocument/2006/relationships/slideLayout" Target="../slideLayouts/slideLayout15.xml"/><Relationship Id="rId16" Type="http://schemas.openxmlformats.org/officeDocument/2006/relationships/slideLayout" Target="../slideLayouts/slideLayout14.xml"/><Relationship Id="rId5" Type="http://schemas.openxmlformats.org/officeDocument/2006/relationships/slideLayout" Target="../slideLayouts/slideLayout3.xml"/><Relationship Id="rId19" Type="http://schemas.openxmlformats.org/officeDocument/2006/relationships/theme" Target="../theme/theme1.xml"/><Relationship Id="rId6" Type="http://schemas.openxmlformats.org/officeDocument/2006/relationships/slideLayout" Target="../slideLayouts/slideLayout4.xml"/><Relationship Id="rId18" Type="http://schemas.openxmlformats.org/officeDocument/2006/relationships/slideLayout" Target="../slideLayouts/slideLayout16.xml"/><Relationship Id="rId7" Type="http://schemas.openxmlformats.org/officeDocument/2006/relationships/slideLayout" Target="../slideLayouts/slideLayout5.xml"/><Relationship Id="rId8"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2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Arial"/>
              <a:buNone/>
              <a:defRPr b="0" i="0" sz="44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2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2" name="Google Shape;12;p2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757575"/>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13" name="Google Shape;13;p2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757575"/>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14" name="Google Shape;14;p2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pic>
        <p:nvPicPr>
          <p:cNvPr descr="A blue text on a black background&#10;&#10;Description automatically generated" id="15" name="Google Shape;15;p22"/>
          <p:cNvPicPr preferRelativeResize="0"/>
          <p:nvPr/>
        </p:nvPicPr>
        <p:blipFill rotWithShape="1">
          <a:blip r:embed="rId1">
            <a:alphaModFix/>
          </a:blip>
          <a:srcRect b="0" l="0" r="0" t="0"/>
          <a:stretch/>
        </p:blipFill>
        <p:spPr>
          <a:xfrm>
            <a:off x="318247" y="6195675"/>
            <a:ext cx="1636059" cy="343237"/>
          </a:xfrm>
          <a:prstGeom prst="rect">
            <a:avLst/>
          </a:prstGeom>
          <a:noFill/>
          <a:ln>
            <a:noFill/>
          </a:ln>
        </p:spPr>
      </p:pic>
      <p:pic>
        <p:nvPicPr>
          <p:cNvPr descr="A logo with a black background&#10;&#10;Description automatically generated" id="16" name="Google Shape;16;p22"/>
          <p:cNvPicPr preferRelativeResize="0"/>
          <p:nvPr/>
        </p:nvPicPr>
        <p:blipFill rotWithShape="1">
          <a:blip r:embed="rId2">
            <a:alphaModFix/>
          </a:blip>
          <a:srcRect b="0" l="0" r="0" t="0"/>
          <a:stretch/>
        </p:blipFill>
        <p:spPr>
          <a:xfrm>
            <a:off x="421341" y="264178"/>
            <a:ext cx="833718" cy="833718"/>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 id="2147483662" r:id="rId16"/>
    <p:sldLayoutId id="2147483663" r:id="rId17"/>
    <p:sldLayoutId id="2147483664" r:id="rId1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3.png"/></Relationships>
</file>

<file path=ppt/slides/_rels/slide11.xml.rels><?xml version="1.0" encoding="UTF-8" standalone="yes"?><Relationships xmlns="http://schemas.openxmlformats.org/package/2006/relationships"><Relationship Id="rId11" Type="http://schemas.openxmlformats.org/officeDocument/2006/relationships/image" Target="../media/image27.png"/><Relationship Id="rId10" Type="http://schemas.openxmlformats.org/officeDocument/2006/relationships/hyperlink" Target="https://thedigitalprojectmanager.com/projects/pm-methodology/resource-allocation-methods-in-project-management/" TargetMode="External"/><Relationship Id="rId12" Type="http://schemas.openxmlformats.org/officeDocument/2006/relationships/image" Target="../media/image22.png"/><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hyperlink" Target="https://chisellabs.com/glossary/what-is-resource-allocation/" TargetMode="External"/><Relationship Id="rId4" Type="http://schemas.openxmlformats.org/officeDocument/2006/relationships/hyperlink" Target="https://chisellabs.com/glossary/what-is-resource-allocation/" TargetMode="External"/><Relationship Id="rId9" Type="http://schemas.openxmlformats.org/officeDocument/2006/relationships/hyperlink" Target="https://www.bighand.com/en-us/resources/case-studies/taylor-wessing-optimises-work-allocation-to-support-hybrid-working-and-career-development-with-resource-management/" TargetMode="External"/><Relationship Id="rId5" Type="http://schemas.openxmlformats.org/officeDocument/2006/relationships/hyperlink" Target="https://chisellabs.com/glossary/what-is-resource-allocation/" TargetMode="External"/><Relationship Id="rId6" Type="http://schemas.openxmlformats.org/officeDocument/2006/relationships/hyperlink" Target="https://chisellabs.com/glossary/what-is-resource-allocation/" TargetMode="External"/><Relationship Id="rId7" Type="http://schemas.openxmlformats.org/officeDocument/2006/relationships/hyperlink" Target="https://www.workast.com/blog/why-understanding-resource-allocation-helps-in-hybrid-work-models/" TargetMode="External"/><Relationship Id="rId8" Type="http://schemas.openxmlformats.org/officeDocument/2006/relationships/hyperlink" Target="https://www.workast.com/blog/why-understanding-resource-allocation-helps-in-hybrid-work-models/"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image" Target="../media/image2.png"/><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 Id="rId3" Type="http://schemas.openxmlformats.org/officeDocument/2006/relationships/image" Target="../media/image3.png"/></Relationships>
</file>

<file path=ppt/slides/_rels/slide18.xml.rels><?xml version="1.0" encoding="UTF-8" standalone="yes"?><Relationships xmlns="http://schemas.openxmlformats.org/package/2006/relationships"><Relationship Id="rId11" Type="http://schemas.openxmlformats.org/officeDocument/2006/relationships/hyperlink" Target="https://www.forbes.com/councils/forbesbusinesscouncil/2024/04/23/succeeding-in-the-new-normal-strategies-for-creating-an-effective-hybrid-work-model/" TargetMode="External"/><Relationship Id="rId10" Type="http://schemas.openxmlformats.org/officeDocument/2006/relationships/hyperlink" Target="https://www.forbes.com/councils/forbesbusinesscouncil/2024/04/23/succeeding-in-the-new-normal-strategies-for-creating-an-effective-hybrid-work-model/" TargetMode="External"/><Relationship Id="rId13" Type="http://schemas.openxmlformats.org/officeDocument/2006/relationships/hyperlink" Target="https://robinpowered.com/blog/whats-a-modern-hybrid-workplace-strategy" TargetMode="External"/><Relationship Id="rId12" Type="http://schemas.openxmlformats.org/officeDocument/2006/relationships/hyperlink" Target="https://robinpowered.com/blog/whats-a-modern-hybrid-workplace-strategy" TargetMode="External"/><Relationship Id="rId1" Type="http://schemas.openxmlformats.org/officeDocument/2006/relationships/slideLayout" Target="../slideLayouts/slideLayout4.xml"/><Relationship Id="rId2" Type="http://schemas.openxmlformats.org/officeDocument/2006/relationships/notesSlide" Target="../notesSlides/notesSlide18.xml"/><Relationship Id="rId3" Type="http://schemas.openxmlformats.org/officeDocument/2006/relationships/hyperlink" Target="https://www.forbes.com/councils/forbesbusinesscouncil/2024/04/23/succeeding-in-the-new-normal-strategies-for-creating-an-effective-hybrid-work-model/" TargetMode="External"/><Relationship Id="rId4" Type="http://schemas.openxmlformats.org/officeDocument/2006/relationships/hyperlink" Target="https://www.cipd.org/uk/knowledge/guides/planning-hybrid-working/" TargetMode="External"/><Relationship Id="rId9" Type="http://schemas.openxmlformats.org/officeDocument/2006/relationships/hyperlink" Target="https://www.forbes.com/councils/forbeshumanresourcescouncil/2021/08/12/10-first-steps-to-creating-a-productive-hybrid-work-environment/" TargetMode="External"/><Relationship Id="rId15" Type="http://schemas.openxmlformats.org/officeDocument/2006/relationships/image" Target="../media/image31.png"/><Relationship Id="rId14" Type="http://schemas.openxmlformats.org/officeDocument/2006/relationships/hyperlink" Target="https://robinpowered.com/blog/whats-a-modern-hybrid-workplace-strategy" TargetMode="External"/><Relationship Id="rId5" Type="http://schemas.openxmlformats.org/officeDocument/2006/relationships/hyperlink" Target="https://www.cipd.org/uk/knowledge/guides/planning-hybrid-working/" TargetMode="External"/><Relationship Id="rId6" Type="http://schemas.openxmlformats.org/officeDocument/2006/relationships/hyperlink" Target="https://www.cipd.org/uk/knowledge/guides/planning-hybrid-working/" TargetMode="External"/><Relationship Id="rId7" Type="http://schemas.openxmlformats.org/officeDocument/2006/relationships/hyperlink" Target="https://www.cipd.org/uk/knowledge/guides/planning-hybrid-working/" TargetMode="External"/><Relationship Id="rId8" Type="http://schemas.openxmlformats.org/officeDocument/2006/relationships/hyperlink" Target="https://www.forbes.com/councils/forbeshumanresourcescouncil/2021/08/12/10-first-steps-to-creating-a-productive-hybrid-work-environment/"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8.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xml"/><Relationship Id="rId3" Type="http://schemas.openxmlformats.org/officeDocument/2006/relationships/image" Target="../media/image2.png"/><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5.xml"/><Relationship Id="rId3" Type="http://schemas.openxmlformats.org/officeDocument/2006/relationships/image" Target="../media/image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6.xml"/><Relationship Id="rId3" Type="http://schemas.openxmlformats.org/officeDocument/2006/relationships/hyperlink" Target="https://www.hrmagazine.co.uk/content/features/make-hybrid-work-healthy-work/" TargetMode="External"/><Relationship Id="rId4" Type="http://schemas.openxmlformats.org/officeDocument/2006/relationships/hyperlink" Target="https://www.hrmagazine.co.uk/content/comment/making-the-right-call-on-hybrid-work" TargetMode="External"/><Relationship Id="rId5" Type="http://schemas.openxmlformats.org/officeDocument/2006/relationships/hyperlink" Target="https://workleap.com/blog/why-conducting-employee-feedback-analysis-is-so-important/" TargetMode="External"/><Relationship Id="rId6" Type="http://schemas.openxmlformats.org/officeDocument/2006/relationships/hyperlink" Target="https://cadabra.studio/the-power-of-data-analytics-for-decision-making/" TargetMode="External"/><Relationship Id="rId7" Type="http://schemas.openxmlformats.org/officeDocument/2006/relationships/image" Target="../media/image29.png"/><Relationship Id="rId8" Type="http://schemas.openxmlformats.org/officeDocument/2006/relationships/image" Target="../media/image27.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7.xml"/><Relationship Id="rId3" Type="http://schemas.openxmlformats.org/officeDocument/2006/relationships/image" Target="../media/image26.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21.png"/><Relationship Id="rId4" Type="http://schemas.openxmlformats.org/officeDocument/2006/relationships/hyperlink" Target="http://www.freepik.com/"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 Id="rId3" Type="http://schemas.openxmlformats.org/officeDocument/2006/relationships/image" Target="../media/image21.png"/><Relationship Id="rId4" Type="http://schemas.openxmlformats.org/officeDocument/2006/relationships/hyperlink" Target="http://www.freepik.com/"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 Id="rId3" Type="http://schemas.openxmlformats.org/officeDocument/2006/relationships/image" Target="../media/image21.png"/><Relationship Id="rId4" Type="http://schemas.openxmlformats.org/officeDocument/2006/relationships/hyperlink" Target="http://www.freepik.com/"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8.png"/><Relationship Id="rId4" Type="http://schemas.openxmlformats.org/officeDocument/2006/relationships/image" Target="../media/image30.png"/></Relationships>
</file>

<file path=ppt/slides/_rels/slide32.xml.rels><?xml version="1.0" encoding="UTF-8" standalone="yes"?><Relationships xmlns="http://schemas.openxmlformats.org/package/2006/relationships"><Relationship Id="rId11" Type="http://schemas.openxmlformats.org/officeDocument/2006/relationships/image" Target="../media/image24.png"/><Relationship Id="rId10" Type="http://schemas.openxmlformats.org/officeDocument/2006/relationships/image" Target="../media/image25.png"/><Relationship Id="rId1" Type="http://schemas.openxmlformats.org/officeDocument/2006/relationships/slideLayout" Target="../slideLayouts/slideLayout1.xml"/><Relationship Id="rId2" Type="http://schemas.openxmlformats.org/officeDocument/2006/relationships/notesSlide" Target="../notesSlides/notesSlide32.xml"/><Relationship Id="rId3" Type="http://schemas.openxmlformats.org/officeDocument/2006/relationships/image" Target="../media/image12.png"/><Relationship Id="rId4" Type="http://schemas.openxmlformats.org/officeDocument/2006/relationships/image" Target="../media/image13.png"/><Relationship Id="rId9" Type="http://schemas.openxmlformats.org/officeDocument/2006/relationships/image" Target="../media/image23.png"/><Relationship Id="rId5" Type="http://schemas.openxmlformats.org/officeDocument/2006/relationships/image" Target="../media/image15.jpg"/><Relationship Id="rId6" Type="http://schemas.openxmlformats.org/officeDocument/2006/relationships/image" Target="../media/image14.png"/><Relationship Id="rId7" Type="http://schemas.openxmlformats.org/officeDocument/2006/relationships/image" Target="../media/image16.jpg"/><Relationship Id="rId8" Type="http://schemas.openxmlformats.org/officeDocument/2006/relationships/image" Target="../media/image2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8.png"/><Relationship Id="rId4" Type="http://schemas.openxmlformats.org/officeDocument/2006/relationships/image" Target="../media/image2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8.png"/><Relationship Id="rId4" Type="http://schemas.openxmlformats.org/officeDocument/2006/relationships/image" Target="../media/image2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2.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pic>
        <p:nvPicPr>
          <p:cNvPr descr="A logo with a black background&#10;&#10;Description automatically generated" id="106" name="Google Shape;106;p1"/>
          <p:cNvPicPr preferRelativeResize="0"/>
          <p:nvPr/>
        </p:nvPicPr>
        <p:blipFill rotWithShape="1">
          <a:blip r:embed="rId3">
            <a:alphaModFix/>
          </a:blip>
          <a:srcRect b="28042" l="0" r="0" t="0"/>
          <a:stretch/>
        </p:blipFill>
        <p:spPr>
          <a:xfrm>
            <a:off x="4040474" y="-191949"/>
            <a:ext cx="9549905" cy="6871819"/>
          </a:xfrm>
          <a:prstGeom prst="rect">
            <a:avLst/>
          </a:prstGeom>
          <a:noFill/>
          <a:ln>
            <a:noFill/>
          </a:ln>
        </p:spPr>
      </p:pic>
      <p:sp>
        <p:nvSpPr>
          <p:cNvPr id="107" name="Google Shape;107;p1"/>
          <p:cNvSpPr txBox="1"/>
          <p:nvPr/>
        </p:nvSpPr>
        <p:spPr>
          <a:xfrm>
            <a:off x="382050" y="1225950"/>
            <a:ext cx="5683800" cy="1877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3200"/>
              <a:buFont typeface="Arial"/>
              <a:buNone/>
            </a:pPr>
            <a:r>
              <a:rPr b="1" i="0" lang="en-GB" sz="3200" u="none" cap="none" strike="noStrike">
                <a:solidFill>
                  <a:schemeClr val="accent5"/>
                </a:solidFill>
                <a:latin typeface="Arial"/>
                <a:ea typeface="Arial"/>
                <a:cs typeface="Arial"/>
                <a:sym typeface="Arial"/>
              </a:rPr>
              <a:t>STAY CONNECTED</a:t>
            </a:r>
            <a:endParaRPr b="1" i="0" sz="3200" u="none" cap="none" strike="noStrike">
              <a:solidFill>
                <a:schemeClr val="accent5"/>
              </a:solidFill>
              <a:latin typeface="Arial"/>
              <a:ea typeface="Arial"/>
              <a:cs typeface="Arial"/>
              <a:sym typeface="Arial"/>
            </a:endParaRPr>
          </a:p>
          <a:p>
            <a:pPr indent="0" lvl="0" marL="0" rtl="0" algn="l">
              <a:spcBef>
                <a:spcPts val="0"/>
              </a:spcBef>
              <a:spcAft>
                <a:spcPts val="0"/>
              </a:spcAft>
              <a:buClr>
                <a:schemeClr val="dk1"/>
              </a:buClr>
              <a:buSzPts val="3200"/>
              <a:buFont typeface="Arial"/>
              <a:buNone/>
            </a:pPr>
            <a:r>
              <a:rPr lang="en-GB" sz="2800">
                <a:solidFill>
                  <a:schemeClr val="dk1"/>
                </a:solidFill>
                <a:highlight>
                  <a:srgbClr val="FFFF00"/>
                </a:highlight>
              </a:rPr>
              <a:t>Εκπαιδευτικό πρόγραμμα για Στελέχη Διοίκησης Ανθρώπινου Δυναμικού και Διευθυντικά Στελέχη</a:t>
            </a:r>
            <a:endParaRPr b="1" sz="3200">
              <a:solidFill>
                <a:srgbClr val="458187"/>
              </a:solidFill>
              <a:highlight>
                <a:srgbClr val="FFFF00"/>
              </a:highlight>
            </a:endParaRPr>
          </a:p>
        </p:txBody>
      </p:sp>
      <p:sp>
        <p:nvSpPr>
          <p:cNvPr id="108" name="Google Shape;108;p1"/>
          <p:cNvSpPr txBox="1"/>
          <p:nvPr/>
        </p:nvSpPr>
        <p:spPr>
          <a:xfrm>
            <a:off x="0" y="4020100"/>
            <a:ext cx="6447900" cy="18624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1" i="0" lang="en-GB" sz="4000" u="none" cap="none" strike="noStrike">
                <a:solidFill>
                  <a:schemeClr val="dk1"/>
                </a:solidFill>
                <a:latin typeface="Arial"/>
                <a:ea typeface="Arial"/>
                <a:cs typeface="Arial"/>
                <a:sym typeface="Arial"/>
              </a:rPr>
              <a:t>Θεματική Ενότητα 6</a:t>
            </a:r>
            <a:endParaRPr b="1" i="0" sz="40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rPr b="1" i="0" lang="en-GB" sz="2500" u="none" cap="none" strike="noStrike">
                <a:solidFill>
                  <a:schemeClr val="accent5"/>
                </a:solidFill>
                <a:latin typeface="Arial"/>
                <a:ea typeface="Arial"/>
                <a:cs typeface="Arial"/>
                <a:sym typeface="Arial"/>
              </a:rPr>
              <a:t>Σχεδιασμός δράσης: Χρήση των πόρων του έργου σε καθημερινές υβριδικές πρακτικές εργασίας</a:t>
            </a:r>
            <a:endParaRPr b="1" i="0" sz="2500" u="none" cap="none" strike="noStrike">
              <a:solidFill>
                <a:schemeClr val="accent5"/>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p9"/>
          <p:cNvSpPr txBox="1"/>
          <p:nvPr>
            <p:ph type="title"/>
          </p:nvPr>
        </p:nvSpPr>
        <p:spPr>
          <a:xfrm>
            <a:off x="1500673" y="383832"/>
            <a:ext cx="9818355" cy="709388"/>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0"/>
              </a:spcBef>
              <a:spcAft>
                <a:spcPts val="0"/>
              </a:spcAft>
              <a:buClr>
                <a:schemeClr val="accent6"/>
              </a:buClr>
              <a:buSzPts val="2400"/>
              <a:buFont typeface="Arial"/>
              <a:buNone/>
            </a:pPr>
            <a:r>
              <a:rPr b="1" lang="en-GB" sz="2360">
                <a:solidFill>
                  <a:schemeClr val="accent6"/>
                </a:solidFill>
              </a:rPr>
              <a:t>Δραστηριότητα 1: </a:t>
            </a:r>
            <a:r>
              <a:rPr b="1" lang="en-GB" sz="2360">
                <a:solidFill>
                  <a:schemeClr val="accent6"/>
                </a:solidFill>
                <a:latin typeface="Arial"/>
                <a:ea typeface="Arial"/>
                <a:cs typeface="Arial"/>
                <a:sym typeface="Arial"/>
              </a:rPr>
              <a:t>Ομαδική άσκηση - Προσδιορισμός και κατανομή πόρων σε μια υβριδική ομάδα</a:t>
            </a:r>
            <a:endParaRPr sz="3440">
              <a:solidFill>
                <a:schemeClr val="accent5"/>
              </a:solidFill>
            </a:endParaRPr>
          </a:p>
        </p:txBody>
      </p:sp>
      <p:sp>
        <p:nvSpPr>
          <p:cNvPr id="182" name="Google Shape;182;p9"/>
          <p:cNvSpPr txBox="1"/>
          <p:nvPr>
            <p:ph idx="1" type="body"/>
          </p:nvPr>
        </p:nvSpPr>
        <p:spPr>
          <a:xfrm>
            <a:off x="392150" y="1347300"/>
            <a:ext cx="11016900" cy="5323800"/>
          </a:xfrm>
          <a:prstGeom prst="rect">
            <a:avLst/>
          </a:prstGeom>
          <a:noFill/>
          <a:ln cap="flat" cmpd="sng" w="9525">
            <a:solidFill>
              <a:srgbClr val="12501B"/>
            </a:solidFill>
            <a:prstDash val="solid"/>
            <a:round/>
            <a:headEnd len="sm" w="sm" type="none"/>
            <a:tailEnd len="sm" w="sm" type="none"/>
          </a:ln>
        </p:spPr>
        <p:txBody>
          <a:bodyPr anchorCtr="0" anchor="t" bIns="45700" lIns="91425" spcFirstLastPara="1" rIns="91425" wrap="square" tIns="45700">
            <a:normAutofit lnSpcReduction="20000"/>
          </a:bodyPr>
          <a:lstStyle/>
          <a:p>
            <a:pPr indent="0" lvl="0" marL="0" rtl="0" algn="l">
              <a:lnSpc>
                <a:spcPct val="100000"/>
              </a:lnSpc>
              <a:spcBef>
                <a:spcPts val="0"/>
              </a:spcBef>
              <a:spcAft>
                <a:spcPts val="0"/>
              </a:spcAft>
              <a:buClr>
                <a:srgbClr val="9869BD"/>
              </a:buClr>
              <a:buSzPts val="1800"/>
              <a:buNone/>
            </a:pPr>
            <a:r>
              <a:rPr b="1" lang="en-GB">
                <a:solidFill>
                  <a:schemeClr val="accent6"/>
                </a:solidFill>
                <a:latin typeface="Arial"/>
                <a:ea typeface="Arial"/>
                <a:cs typeface="Arial"/>
                <a:sym typeface="Arial"/>
              </a:rPr>
              <a:t>Σενάριο</a:t>
            </a:r>
            <a:endParaRPr/>
          </a:p>
          <a:p>
            <a:pPr indent="0" lvl="0" marL="0" rtl="0" algn="just">
              <a:lnSpc>
                <a:spcPct val="100000"/>
              </a:lnSpc>
              <a:spcBef>
                <a:spcPts val="0"/>
              </a:spcBef>
              <a:spcAft>
                <a:spcPts val="0"/>
              </a:spcAft>
              <a:buClr>
                <a:srgbClr val="9869BD"/>
              </a:buClr>
              <a:buSzPts val="1800"/>
              <a:buNone/>
            </a:pPr>
            <a:r>
              <a:rPr lang="en-GB">
                <a:solidFill>
                  <a:schemeClr val="dk1"/>
                </a:solidFill>
                <a:latin typeface="Arial"/>
                <a:ea typeface="Arial"/>
                <a:cs typeface="Arial"/>
                <a:sym typeface="Arial"/>
              </a:rPr>
              <a:t>Σας έχει ανατεθεί, ως Διαχειριστής Έργου, να ηγηθείτε μιας υβριδικής ομάδας 5 προγραμματιστών πληροφορικής διαφορετικών επιπέδων εμπειρίας, οι οποίοι θα εργάζονται σε μια νέα πλατφόρμα κατά τη διάρκεια 2 ετών.  Ένα από τα μέλη της ομάδας είναι ένας ντόπιος, νεοπροσληφθείς, ένας άλλος είναι ξένος υπήκοος που εργάζεται πλήρως εξ αποστάσεως από άλλη χώρα, σε διαφορετική ζώνη ώρας, και τα υπόλοιπα μέλη της ομάδας εργάζονται κάποιες ημέρες από το σπίτι και κάποιες άλλες στο γραφείο.</a:t>
            </a:r>
            <a:endParaRPr>
              <a:solidFill>
                <a:schemeClr val="dk1"/>
              </a:solidFill>
              <a:latin typeface="Arial"/>
              <a:ea typeface="Arial"/>
              <a:cs typeface="Arial"/>
              <a:sym typeface="Arial"/>
            </a:endParaRPr>
          </a:p>
          <a:p>
            <a:pPr indent="0" lvl="0" marL="0" rtl="0" algn="just">
              <a:lnSpc>
                <a:spcPct val="100000"/>
              </a:lnSpc>
              <a:spcBef>
                <a:spcPts val="1000"/>
              </a:spcBef>
              <a:spcAft>
                <a:spcPts val="0"/>
              </a:spcAft>
              <a:buClr>
                <a:srgbClr val="9869BD"/>
              </a:buClr>
              <a:buSzPts val="1800"/>
              <a:buNone/>
            </a:pPr>
            <a:r>
              <a:rPr b="1" lang="en-GB">
                <a:solidFill>
                  <a:schemeClr val="accent6"/>
                </a:solidFill>
                <a:latin typeface="Arial"/>
                <a:ea typeface="Arial"/>
                <a:cs typeface="Arial"/>
                <a:sym typeface="Arial"/>
              </a:rPr>
              <a:t>ΒΗΜΑ 1</a:t>
            </a:r>
            <a:endParaRPr b="1">
              <a:solidFill>
                <a:schemeClr val="accent6"/>
              </a:solidFill>
              <a:latin typeface="Open Sans"/>
              <a:ea typeface="Open Sans"/>
              <a:cs typeface="Open Sans"/>
              <a:sym typeface="Open Sans"/>
            </a:endParaRPr>
          </a:p>
          <a:p>
            <a:pPr indent="0" lvl="0" marL="0" rtl="0" algn="just">
              <a:lnSpc>
                <a:spcPct val="100000"/>
              </a:lnSpc>
              <a:spcBef>
                <a:spcPts val="1000"/>
              </a:spcBef>
              <a:spcAft>
                <a:spcPts val="0"/>
              </a:spcAft>
              <a:buClr>
                <a:srgbClr val="9869BD"/>
              </a:buClr>
              <a:buSzPts val="1800"/>
              <a:buNone/>
            </a:pPr>
            <a:r>
              <a:rPr lang="en-GB">
                <a:solidFill>
                  <a:schemeClr val="dk1"/>
                </a:solidFill>
                <a:latin typeface="Arial"/>
                <a:ea typeface="Arial"/>
                <a:cs typeface="Arial"/>
                <a:sym typeface="Arial"/>
              </a:rPr>
              <a:t>Στις ομάδες που έχετε ορίσει, αναλογιζόμενοι τις πληροφορίες που σας παρουσιάστηκαν στις προηγούμενες ενότητες και χρησιμοποιώντας τις πληροφορίες που είναι διαθέσιμες από την εργαλειοθήκη, εντοπίστε τους διάφορους πόρους που είναι διαθέσιμοι στο υβριδικό περιβάλλον εργασίας σας (π.χ. ψηφιακά εργαλεία, ρόλοι των μελών της ομάδας κ.λπ.) και καταγράψτε τους.</a:t>
            </a:r>
            <a:endParaRPr>
              <a:solidFill>
                <a:schemeClr val="dk1"/>
              </a:solidFill>
              <a:latin typeface="Arial"/>
              <a:ea typeface="Arial"/>
              <a:cs typeface="Arial"/>
              <a:sym typeface="Arial"/>
            </a:endParaRPr>
          </a:p>
          <a:p>
            <a:pPr indent="0" lvl="0" marL="0" rtl="0" algn="just">
              <a:lnSpc>
                <a:spcPct val="100000"/>
              </a:lnSpc>
              <a:spcBef>
                <a:spcPts val="1000"/>
              </a:spcBef>
              <a:spcAft>
                <a:spcPts val="0"/>
              </a:spcAft>
              <a:buClr>
                <a:srgbClr val="9869BD"/>
              </a:buClr>
              <a:buSzPts val="1800"/>
              <a:buNone/>
            </a:pPr>
            <a:r>
              <a:rPr b="1" lang="en-GB">
                <a:solidFill>
                  <a:schemeClr val="accent6"/>
                </a:solidFill>
                <a:latin typeface="Arial"/>
                <a:ea typeface="Arial"/>
                <a:cs typeface="Arial"/>
                <a:sym typeface="Arial"/>
              </a:rPr>
              <a:t>ΒΗΜΑ 2</a:t>
            </a:r>
            <a:endParaRPr b="1">
              <a:solidFill>
                <a:schemeClr val="accent6"/>
              </a:solidFill>
              <a:latin typeface="Open Sans"/>
              <a:ea typeface="Open Sans"/>
              <a:cs typeface="Open Sans"/>
              <a:sym typeface="Open Sans"/>
            </a:endParaRPr>
          </a:p>
          <a:p>
            <a:pPr indent="0" lvl="0" marL="0" rtl="0" algn="just">
              <a:lnSpc>
                <a:spcPct val="100000"/>
              </a:lnSpc>
              <a:spcBef>
                <a:spcPts val="1000"/>
              </a:spcBef>
              <a:spcAft>
                <a:spcPts val="0"/>
              </a:spcAft>
              <a:buClr>
                <a:srgbClr val="9869BD"/>
              </a:buClr>
              <a:buSzPts val="1800"/>
              <a:buNone/>
            </a:pPr>
            <a:r>
              <a:rPr lang="en-GB">
                <a:solidFill>
                  <a:schemeClr val="dk1"/>
                </a:solidFill>
                <a:latin typeface="Arial"/>
                <a:ea typeface="Arial"/>
                <a:cs typeface="Arial"/>
                <a:sym typeface="Arial"/>
              </a:rPr>
              <a:t>Κάθε ομάδα παρουσιάζει τον κατάλογo της και συζητά μεθόδους για την αποτελεσματική κατανομή και διαχείριση αυτών των πόρων ώστε η ομάδα να εργάζεται παραγωγικά.</a:t>
            </a:r>
            <a:endParaRPr>
              <a:solidFill>
                <a:schemeClr val="dk1"/>
              </a:solidFill>
              <a:latin typeface="Arial"/>
              <a:ea typeface="Arial"/>
              <a:cs typeface="Arial"/>
              <a:sym typeface="Arial"/>
            </a:endParaRPr>
          </a:p>
          <a:p>
            <a:pPr indent="0" lvl="0" marL="0" rtl="0" algn="just">
              <a:lnSpc>
                <a:spcPct val="100000"/>
              </a:lnSpc>
              <a:spcBef>
                <a:spcPts val="1000"/>
              </a:spcBef>
              <a:spcAft>
                <a:spcPts val="0"/>
              </a:spcAft>
              <a:buClr>
                <a:srgbClr val="9869BD"/>
              </a:buClr>
              <a:buSzPts val="1800"/>
              <a:buNone/>
            </a:pPr>
            <a:r>
              <a:rPr b="1" lang="en-GB">
                <a:solidFill>
                  <a:schemeClr val="accent6"/>
                </a:solidFill>
                <a:latin typeface="Arial"/>
                <a:ea typeface="Arial"/>
                <a:cs typeface="Arial"/>
                <a:sym typeface="Arial"/>
              </a:rPr>
              <a:t>ΒΗΜΑ 3</a:t>
            </a:r>
            <a:endParaRPr b="1">
              <a:solidFill>
                <a:schemeClr val="accent6"/>
              </a:solidFill>
              <a:latin typeface="Open Sans"/>
              <a:ea typeface="Open Sans"/>
              <a:cs typeface="Open Sans"/>
              <a:sym typeface="Open Sans"/>
            </a:endParaRPr>
          </a:p>
          <a:p>
            <a:pPr indent="0" lvl="0" marL="0" rtl="0" algn="just">
              <a:lnSpc>
                <a:spcPct val="100000"/>
              </a:lnSpc>
              <a:spcBef>
                <a:spcPts val="1000"/>
              </a:spcBef>
              <a:spcAft>
                <a:spcPts val="0"/>
              </a:spcAft>
              <a:buClr>
                <a:srgbClr val="9869BD"/>
              </a:buClr>
              <a:buSzPts val="1800"/>
              <a:buNone/>
            </a:pPr>
            <a:r>
              <a:rPr lang="en-GB">
                <a:solidFill>
                  <a:schemeClr val="dk1"/>
                </a:solidFill>
                <a:latin typeface="Arial"/>
                <a:ea typeface="Arial"/>
                <a:cs typeface="Arial"/>
                <a:sym typeface="Arial"/>
              </a:rPr>
              <a:t>Σκεφτείτε τα όσα παρουσιάζονται και συνοψίστε τα βασικά σημεία που προκύπτουν</a:t>
            </a:r>
            <a:endParaRPr>
              <a:solidFill>
                <a:schemeClr val="dk1"/>
              </a:solidFill>
              <a:latin typeface="Open Sans"/>
              <a:ea typeface="Open Sans"/>
              <a:cs typeface="Open Sans"/>
              <a:sym typeface="Open Sans"/>
            </a:endParaRPr>
          </a:p>
          <a:p>
            <a:pPr indent="0" lvl="0" marL="0" rtl="0" algn="l">
              <a:lnSpc>
                <a:spcPct val="90000"/>
              </a:lnSpc>
              <a:spcBef>
                <a:spcPts val="1000"/>
              </a:spcBef>
              <a:spcAft>
                <a:spcPts val="0"/>
              </a:spcAft>
              <a:buClr>
                <a:srgbClr val="9869BD"/>
              </a:buClr>
              <a:buSzPts val="1800"/>
              <a:buNone/>
            </a:pPr>
            <a:r>
              <a:t/>
            </a:r>
            <a:endParaRPr b="1" i="0" u="none" cap="none" strike="noStrike">
              <a:solidFill>
                <a:srgbClr val="12501B"/>
              </a:solidFill>
              <a:latin typeface="Open Sans"/>
              <a:ea typeface="Open Sans"/>
              <a:cs typeface="Open Sans"/>
              <a:sym typeface="Open Sans"/>
            </a:endParaRPr>
          </a:p>
          <a:p>
            <a:pPr indent="-114300" lvl="0" marL="228600" rtl="0" algn="l">
              <a:lnSpc>
                <a:spcPct val="90000"/>
              </a:lnSpc>
              <a:spcBef>
                <a:spcPts val="1000"/>
              </a:spcBef>
              <a:spcAft>
                <a:spcPts val="0"/>
              </a:spcAft>
              <a:buClr>
                <a:srgbClr val="9869BD"/>
              </a:buClr>
              <a:buSzPts val="1800"/>
              <a:buNone/>
            </a:pPr>
            <a:r>
              <a:t/>
            </a:r>
            <a:endParaRPr b="1">
              <a:solidFill>
                <a:srgbClr val="12501B"/>
              </a:solidFill>
              <a:latin typeface="Open Sans"/>
              <a:ea typeface="Open Sans"/>
              <a:cs typeface="Open Sans"/>
              <a:sym typeface="Open Sans"/>
            </a:endParaRPr>
          </a:p>
        </p:txBody>
      </p:sp>
      <p:pic>
        <p:nvPicPr>
          <p:cNvPr descr="Ampulheta 90% com preenchimento sólido" id="183" name="Google Shape;183;p9"/>
          <p:cNvPicPr preferRelativeResize="0"/>
          <p:nvPr>
            <p:ph idx="2" type="body"/>
          </p:nvPr>
        </p:nvPicPr>
        <p:blipFill rotWithShape="1">
          <a:blip r:embed="rId3">
            <a:alphaModFix/>
          </a:blip>
          <a:srcRect b="0" l="0" r="0" t="0"/>
          <a:stretch/>
        </p:blipFill>
        <p:spPr>
          <a:xfrm>
            <a:off x="10383295" y="4607971"/>
            <a:ext cx="1808700" cy="1808700"/>
          </a:xfrm>
          <a:prstGeom prst="rect">
            <a:avLst/>
          </a:prstGeom>
          <a:noFill/>
          <a:ln>
            <a:noFill/>
          </a:ln>
        </p:spPr>
      </p:pic>
      <p:sp>
        <p:nvSpPr>
          <p:cNvPr id="184" name="Google Shape;184;p9"/>
          <p:cNvSpPr txBox="1"/>
          <p:nvPr/>
        </p:nvSpPr>
        <p:spPr>
          <a:xfrm>
            <a:off x="10550546" y="6332408"/>
            <a:ext cx="1278207" cy="33855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600"/>
              <a:buFont typeface="Arial"/>
              <a:buNone/>
            </a:pPr>
            <a:r>
              <a:rPr b="1" i="0" lang="en-GB" sz="1600" u="none" cap="none" strike="noStrike">
                <a:solidFill>
                  <a:schemeClr val="accent6"/>
                </a:solidFill>
                <a:latin typeface="Open Sans Light"/>
                <a:ea typeface="Open Sans Light"/>
                <a:cs typeface="Open Sans Light"/>
                <a:sym typeface="Open Sans Light"/>
              </a:rPr>
              <a:t>00h:20m</a:t>
            </a:r>
            <a:endParaRPr b="1" i="0" sz="1600" u="none" cap="none" strike="noStrike">
              <a:solidFill>
                <a:schemeClr val="accent6"/>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sp>
        <p:nvSpPr>
          <p:cNvPr id="190" name="Google Shape;190;p10"/>
          <p:cNvSpPr txBox="1"/>
          <p:nvPr>
            <p:ph type="title"/>
          </p:nvPr>
        </p:nvSpPr>
        <p:spPr>
          <a:xfrm>
            <a:off x="1306868" y="193611"/>
            <a:ext cx="10515600" cy="87941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accent6"/>
              </a:buClr>
              <a:buSzPts val="2400"/>
              <a:buFont typeface="Arial"/>
              <a:buNone/>
            </a:pPr>
            <a:r>
              <a:rPr b="1" lang="en-GB" sz="2400">
                <a:solidFill>
                  <a:schemeClr val="accent6"/>
                </a:solidFill>
              </a:rPr>
              <a:t>Δραστηριότητα 1: </a:t>
            </a:r>
            <a:r>
              <a:rPr b="1" lang="en-GB" sz="2400">
                <a:solidFill>
                  <a:schemeClr val="accent6"/>
                </a:solidFill>
                <a:latin typeface="Arial"/>
                <a:ea typeface="Arial"/>
                <a:cs typeface="Arial"/>
                <a:sym typeface="Arial"/>
              </a:rPr>
              <a:t>Ομαδική άσκηση - Κατανομή πόρων σε μια υβριδική ομάδα</a:t>
            </a:r>
            <a:endParaRPr sz="3600">
              <a:solidFill>
                <a:schemeClr val="accent5"/>
              </a:solidFill>
            </a:endParaRPr>
          </a:p>
        </p:txBody>
      </p:sp>
      <p:sp>
        <p:nvSpPr>
          <p:cNvPr id="191" name="Google Shape;191;p10"/>
          <p:cNvSpPr txBox="1"/>
          <p:nvPr>
            <p:ph idx="1" type="body"/>
          </p:nvPr>
        </p:nvSpPr>
        <p:spPr>
          <a:xfrm>
            <a:off x="97971" y="1462685"/>
            <a:ext cx="5910944" cy="4602214"/>
          </a:xfrm>
          <a:prstGeom prst="rect">
            <a:avLst/>
          </a:prstGeom>
          <a:noFill/>
          <a:ln cap="flat" cmpd="sng" w="9525">
            <a:solidFill>
              <a:srgbClr val="12501B"/>
            </a:solidFill>
            <a:prstDash val="solid"/>
            <a:round/>
            <a:headEnd len="sm" w="sm" type="none"/>
            <a:tailEnd len="sm" w="sm" type="none"/>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rgbClr val="9869BD"/>
              </a:buClr>
              <a:buSzPts val="1800"/>
              <a:buChar char="•"/>
            </a:pPr>
            <a:r>
              <a:rPr b="1" lang="en-GB">
                <a:solidFill>
                  <a:srgbClr val="12501B"/>
                </a:solidFill>
                <a:latin typeface="Arial"/>
                <a:ea typeface="Arial"/>
                <a:cs typeface="Arial"/>
                <a:sym typeface="Arial"/>
              </a:rPr>
              <a:t>ΠΟΡΟΙ </a:t>
            </a:r>
            <a:endParaRPr/>
          </a:p>
          <a:p>
            <a:pPr indent="-114300" lvl="0" marL="228600" rtl="0" algn="l">
              <a:lnSpc>
                <a:spcPct val="90000"/>
              </a:lnSpc>
              <a:spcBef>
                <a:spcPts val="0"/>
              </a:spcBef>
              <a:spcAft>
                <a:spcPts val="0"/>
              </a:spcAft>
              <a:buClr>
                <a:srgbClr val="9869BD"/>
              </a:buClr>
              <a:buSzPts val="1800"/>
              <a:buNone/>
            </a:pPr>
            <a:r>
              <a:t/>
            </a:r>
            <a:endParaRPr b="1">
              <a:solidFill>
                <a:srgbClr val="12501B"/>
              </a:solidFill>
              <a:latin typeface="Arial"/>
              <a:ea typeface="Arial"/>
              <a:cs typeface="Arial"/>
              <a:sym typeface="Arial"/>
            </a:endParaRPr>
          </a:p>
          <a:p>
            <a:pPr indent="0" lvl="0" marL="0" rtl="0" algn="l">
              <a:lnSpc>
                <a:spcPct val="90000"/>
              </a:lnSpc>
              <a:spcBef>
                <a:spcPts val="0"/>
              </a:spcBef>
              <a:spcAft>
                <a:spcPts val="0"/>
              </a:spcAft>
              <a:buClr>
                <a:srgbClr val="9869BD"/>
              </a:buClr>
              <a:buSzPts val="1800"/>
              <a:buNone/>
            </a:pPr>
            <a:r>
              <a:t/>
            </a:r>
            <a:endParaRPr u="sng">
              <a:solidFill>
                <a:schemeClr val="hlink"/>
              </a:solidFill>
              <a:hlinkClick r:id="rId3"/>
            </a:endParaRPr>
          </a:p>
          <a:p>
            <a:pPr indent="-228600" lvl="0" marL="228600" rtl="0" algn="l">
              <a:lnSpc>
                <a:spcPct val="90000"/>
              </a:lnSpc>
              <a:spcBef>
                <a:spcPts val="0"/>
              </a:spcBef>
              <a:spcAft>
                <a:spcPts val="0"/>
              </a:spcAft>
              <a:buClr>
                <a:srgbClr val="9869BD"/>
              </a:buClr>
              <a:buSzPts val="1800"/>
              <a:buChar char="•"/>
            </a:pPr>
            <a:r>
              <a:rPr b="1" lang="en-GB" u="sng">
                <a:solidFill>
                  <a:schemeClr val="hlink"/>
                </a:solidFill>
                <a:hlinkClick r:id="rId4"/>
              </a:rPr>
              <a:t>https://asana.com/resources/resource-allocation</a:t>
            </a:r>
            <a:endParaRPr b="1"/>
          </a:p>
          <a:p>
            <a:pPr indent="-114300" lvl="0" marL="228600" rtl="0" algn="l">
              <a:lnSpc>
                <a:spcPct val="90000"/>
              </a:lnSpc>
              <a:spcBef>
                <a:spcPts val="0"/>
              </a:spcBef>
              <a:spcAft>
                <a:spcPts val="0"/>
              </a:spcAft>
              <a:buClr>
                <a:srgbClr val="9869BD"/>
              </a:buClr>
              <a:buSzPts val="1800"/>
              <a:buNone/>
            </a:pPr>
            <a:r>
              <a:t/>
            </a:r>
            <a:endParaRPr b="1" u="sng">
              <a:solidFill>
                <a:schemeClr val="hlink"/>
              </a:solidFill>
              <a:hlinkClick r:id="rId5"/>
            </a:endParaRPr>
          </a:p>
          <a:p>
            <a:pPr indent="-228600" lvl="0" marL="228600" rtl="0" algn="l">
              <a:lnSpc>
                <a:spcPct val="90000"/>
              </a:lnSpc>
              <a:spcBef>
                <a:spcPts val="0"/>
              </a:spcBef>
              <a:spcAft>
                <a:spcPts val="0"/>
              </a:spcAft>
              <a:buClr>
                <a:srgbClr val="9869BD"/>
              </a:buClr>
              <a:buSzPts val="1800"/>
              <a:buChar char="•"/>
            </a:pPr>
            <a:r>
              <a:rPr b="1" lang="en-GB" u="sng">
                <a:solidFill>
                  <a:schemeClr val="hlink"/>
                </a:solidFill>
                <a:hlinkClick r:id="rId6"/>
              </a:rPr>
              <a:t>Κατανομή πόρων: | Γλωσσάριο</a:t>
            </a:r>
            <a:endParaRPr b="1"/>
          </a:p>
          <a:p>
            <a:pPr indent="-114300" lvl="0" marL="228600" rtl="0" algn="l">
              <a:lnSpc>
                <a:spcPct val="90000"/>
              </a:lnSpc>
              <a:spcBef>
                <a:spcPts val="0"/>
              </a:spcBef>
              <a:spcAft>
                <a:spcPts val="0"/>
              </a:spcAft>
              <a:buClr>
                <a:srgbClr val="9869BD"/>
              </a:buClr>
              <a:buSzPts val="1800"/>
              <a:buNone/>
            </a:pPr>
            <a:r>
              <a:t/>
            </a:r>
            <a:endParaRPr b="1" u="sng">
              <a:solidFill>
                <a:schemeClr val="hlink"/>
              </a:solidFill>
              <a:hlinkClick r:id="rId7"/>
            </a:endParaRPr>
          </a:p>
          <a:p>
            <a:pPr indent="-228600" lvl="0" marL="228600" rtl="0" algn="l">
              <a:lnSpc>
                <a:spcPct val="90000"/>
              </a:lnSpc>
              <a:spcBef>
                <a:spcPts val="0"/>
              </a:spcBef>
              <a:spcAft>
                <a:spcPts val="0"/>
              </a:spcAft>
              <a:buClr>
                <a:srgbClr val="9869BD"/>
              </a:buClr>
              <a:buSzPts val="1800"/>
              <a:buChar char="•"/>
            </a:pPr>
            <a:r>
              <a:rPr b="1" lang="en-GB" u="sng">
                <a:solidFill>
                  <a:schemeClr val="hlink"/>
                </a:solidFill>
                <a:hlinkClick r:id="rId8"/>
              </a:rPr>
              <a:t>https://www.workast.com/blog/why-understanding-resource-allocation-helps-in-hybrid-work-models/</a:t>
            </a:r>
            <a:endParaRPr b="1"/>
          </a:p>
          <a:p>
            <a:pPr indent="-114300" lvl="0" marL="228600" rtl="0" algn="l">
              <a:lnSpc>
                <a:spcPct val="90000"/>
              </a:lnSpc>
              <a:spcBef>
                <a:spcPts val="0"/>
              </a:spcBef>
              <a:spcAft>
                <a:spcPts val="0"/>
              </a:spcAft>
              <a:buClr>
                <a:srgbClr val="9869BD"/>
              </a:buClr>
              <a:buSzPts val="1800"/>
              <a:buNone/>
            </a:pPr>
            <a:r>
              <a:t/>
            </a:r>
            <a:endParaRPr b="1"/>
          </a:p>
          <a:p>
            <a:pPr indent="-228600" lvl="0" marL="228600" rtl="0" algn="l">
              <a:lnSpc>
                <a:spcPct val="90000"/>
              </a:lnSpc>
              <a:spcBef>
                <a:spcPts val="0"/>
              </a:spcBef>
              <a:spcAft>
                <a:spcPts val="0"/>
              </a:spcAft>
              <a:buClr>
                <a:srgbClr val="9869BD"/>
              </a:buClr>
              <a:buSzPts val="1800"/>
              <a:buChar char="•"/>
            </a:pPr>
            <a:r>
              <a:rPr b="1" lang="en-GB" u="sng">
                <a:solidFill>
                  <a:schemeClr val="hlink"/>
                </a:solidFill>
                <a:hlinkClick r:id="rId9"/>
              </a:rPr>
              <a:t>https://www.bighand.com/en-us/resources/case-studies/taylor-wessing-optimises-work-allocation-to-support-hybrid-working-and-career-development-with-resource-management/</a:t>
            </a:r>
            <a:endParaRPr b="1"/>
          </a:p>
          <a:p>
            <a:pPr indent="-114300" lvl="0" marL="228600" rtl="0" algn="l">
              <a:lnSpc>
                <a:spcPct val="90000"/>
              </a:lnSpc>
              <a:spcBef>
                <a:spcPts val="0"/>
              </a:spcBef>
              <a:spcAft>
                <a:spcPts val="0"/>
              </a:spcAft>
              <a:buClr>
                <a:srgbClr val="9869BD"/>
              </a:buClr>
              <a:buSzPts val="1800"/>
              <a:buNone/>
            </a:pPr>
            <a:r>
              <a:t/>
            </a:r>
            <a:endParaRPr/>
          </a:p>
          <a:p>
            <a:pPr indent="-114300" lvl="0" marL="228600" rtl="0" algn="l">
              <a:lnSpc>
                <a:spcPct val="90000"/>
              </a:lnSpc>
              <a:spcBef>
                <a:spcPts val="1000"/>
              </a:spcBef>
              <a:spcAft>
                <a:spcPts val="0"/>
              </a:spcAft>
              <a:buClr>
                <a:srgbClr val="9869BD"/>
              </a:buClr>
              <a:buSzPts val="1800"/>
              <a:buNone/>
            </a:pPr>
            <a:r>
              <a:t/>
            </a:r>
            <a:endParaRPr i="0" u="none" cap="none" strike="noStrike">
              <a:solidFill>
                <a:srgbClr val="868E93"/>
              </a:solidFill>
              <a:latin typeface="Open Sans Light"/>
              <a:ea typeface="Open Sans Light"/>
              <a:cs typeface="Open Sans Light"/>
              <a:sym typeface="Open Sans Light"/>
            </a:endParaRPr>
          </a:p>
          <a:p>
            <a:pPr indent="-114300" lvl="0" marL="228600" rtl="0" algn="l">
              <a:lnSpc>
                <a:spcPct val="90000"/>
              </a:lnSpc>
              <a:spcBef>
                <a:spcPts val="1000"/>
              </a:spcBef>
              <a:spcAft>
                <a:spcPts val="0"/>
              </a:spcAft>
              <a:buClr>
                <a:srgbClr val="9869BD"/>
              </a:buClr>
              <a:buSzPts val="1800"/>
              <a:buNone/>
            </a:pPr>
            <a:r>
              <a:t/>
            </a:r>
            <a:endParaRPr b="1">
              <a:solidFill>
                <a:srgbClr val="12501B"/>
              </a:solidFill>
            </a:endParaRPr>
          </a:p>
        </p:txBody>
      </p:sp>
      <p:sp>
        <p:nvSpPr>
          <p:cNvPr id="192" name="Google Shape;192;p10"/>
          <p:cNvSpPr txBox="1"/>
          <p:nvPr>
            <p:ph idx="2" type="body"/>
          </p:nvPr>
        </p:nvSpPr>
        <p:spPr>
          <a:xfrm>
            <a:off x="6131377" y="1462684"/>
            <a:ext cx="5910944" cy="4602215"/>
          </a:xfrm>
          <a:prstGeom prst="rect">
            <a:avLst/>
          </a:prstGeom>
          <a:noFill/>
          <a:ln cap="flat" cmpd="sng" w="9525">
            <a:solidFill>
              <a:srgbClr val="12501B"/>
            </a:solidFill>
            <a:prstDash val="solid"/>
            <a:round/>
            <a:headEnd len="sm" w="sm" type="none"/>
            <a:tailEnd len="sm" w="sm" type="none"/>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rgbClr val="12501B"/>
              </a:buClr>
              <a:buSzPts val="1800"/>
              <a:buChar char="•"/>
            </a:pPr>
            <a:r>
              <a:rPr b="1" lang="en-GB">
                <a:solidFill>
                  <a:srgbClr val="12501B"/>
                </a:solidFill>
                <a:latin typeface="Arial"/>
                <a:ea typeface="Arial"/>
                <a:cs typeface="Arial"/>
                <a:sym typeface="Arial"/>
              </a:rPr>
              <a:t>Μάθετε περισσότερα! </a:t>
            </a:r>
            <a:endParaRPr/>
          </a:p>
          <a:p>
            <a:pPr indent="-114300" lvl="0" marL="228600" rtl="0" algn="l">
              <a:lnSpc>
                <a:spcPct val="90000"/>
              </a:lnSpc>
              <a:spcBef>
                <a:spcPts val="0"/>
              </a:spcBef>
              <a:spcAft>
                <a:spcPts val="0"/>
              </a:spcAft>
              <a:buClr>
                <a:srgbClr val="12501B"/>
              </a:buClr>
              <a:buSzPts val="1800"/>
              <a:buNone/>
            </a:pPr>
            <a:r>
              <a:t/>
            </a:r>
            <a:endParaRPr/>
          </a:p>
          <a:p>
            <a:pPr indent="-228600" lvl="0" marL="228600" rtl="0" algn="l">
              <a:lnSpc>
                <a:spcPct val="90000"/>
              </a:lnSpc>
              <a:spcBef>
                <a:spcPts val="1000"/>
              </a:spcBef>
              <a:spcAft>
                <a:spcPts val="0"/>
              </a:spcAft>
              <a:buClr>
                <a:srgbClr val="868E93"/>
              </a:buClr>
              <a:buSzPts val="1800"/>
              <a:buChar char="•"/>
            </a:pPr>
            <a:r>
              <a:rPr b="1" lang="en-GB" u="sng">
                <a:solidFill>
                  <a:schemeClr val="hlink"/>
                </a:solidFill>
                <a:hlinkClick r:id="rId10"/>
              </a:rPr>
              <a:t>4 καλύτερες μέθοδοι κατανομής πόρων στη διαχείριση έργων</a:t>
            </a:r>
            <a:endParaRPr b="1" i="0" u="none" cap="none" strike="noStrike">
              <a:solidFill>
                <a:srgbClr val="868E93"/>
              </a:solidFill>
              <a:latin typeface="Arial"/>
              <a:ea typeface="Arial"/>
              <a:cs typeface="Arial"/>
              <a:sym typeface="Arial"/>
            </a:endParaRPr>
          </a:p>
          <a:p>
            <a:pPr indent="-114300" lvl="0" marL="228600" rtl="0" algn="l">
              <a:lnSpc>
                <a:spcPct val="90000"/>
              </a:lnSpc>
              <a:spcBef>
                <a:spcPts val="1000"/>
              </a:spcBef>
              <a:spcAft>
                <a:spcPts val="0"/>
              </a:spcAft>
              <a:buClr>
                <a:schemeClr val="dk2"/>
              </a:buClr>
              <a:buSzPts val="1800"/>
              <a:buNone/>
            </a:pPr>
            <a:r>
              <a:t/>
            </a:r>
            <a:endParaRPr/>
          </a:p>
        </p:txBody>
      </p:sp>
      <p:pic>
        <p:nvPicPr>
          <p:cNvPr id="193" name="Google Shape;193;p10"/>
          <p:cNvPicPr preferRelativeResize="0"/>
          <p:nvPr/>
        </p:nvPicPr>
        <p:blipFill rotWithShape="1">
          <a:blip r:embed="rId11">
            <a:alphaModFix/>
          </a:blip>
          <a:srcRect b="0" l="0" r="0" t="0"/>
          <a:stretch/>
        </p:blipFill>
        <p:spPr>
          <a:xfrm>
            <a:off x="8370541" y="6064899"/>
            <a:ext cx="2469094" cy="431940"/>
          </a:xfrm>
          <a:prstGeom prst="rect">
            <a:avLst/>
          </a:prstGeom>
          <a:noFill/>
          <a:ln>
            <a:noFill/>
          </a:ln>
        </p:spPr>
      </p:pic>
      <p:pic>
        <p:nvPicPr>
          <p:cNvPr id="194" name="Google Shape;194;p10"/>
          <p:cNvPicPr preferRelativeResize="0"/>
          <p:nvPr/>
        </p:nvPicPr>
        <p:blipFill rotWithShape="1">
          <a:blip r:embed="rId12">
            <a:alphaModFix/>
          </a:blip>
          <a:srcRect b="0" l="0" r="0" t="0"/>
          <a:stretch/>
        </p:blipFill>
        <p:spPr>
          <a:xfrm>
            <a:off x="7415726" y="2934552"/>
            <a:ext cx="2909775" cy="29097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p18"/>
          <p:cNvSpPr txBox="1"/>
          <p:nvPr/>
        </p:nvSpPr>
        <p:spPr>
          <a:xfrm>
            <a:off x="4894162" y="2858825"/>
            <a:ext cx="6457010" cy="1600197"/>
          </a:xfrm>
          <a:prstGeom prst="rect">
            <a:avLst/>
          </a:prstGeom>
          <a:noFill/>
          <a:ln>
            <a:noFill/>
          </a:ln>
        </p:spPr>
        <p:txBody>
          <a:bodyPr anchorCtr="0" anchor="t" bIns="45700" lIns="91425" spcFirstLastPara="1" rIns="91425" wrap="square" tIns="45700">
            <a:noAutofit/>
          </a:bodyPr>
          <a:lstStyle/>
          <a:p>
            <a:pPr indent="0" lvl="0" marL="0" marR="0" rtl="0" algn="just">
              <a:lnSpc>
                <a:spcPct val="90000"/>
              </a:lnSpc>
              <a:spcBef>
                <a:spcPts val="0"/>
              </a:spcBef>
              <a:spcAft>
                <a:spcPts val="0"/>
              </a:spcAft>
              <a:buClr>
                <a:schemeClr val="accent5"/>
              </a:buClr>
              <a:buSzPts val="3600"/>
              <a:buFont typeface="Arial"/>
              <a:buNone/>
            </a:pPr>
            <a:r>
              <a:rPr b="1" i="0" lang="en-GB" sz="3600" u="none" cap="none" strike="noStrike">
                <a:solidFill>
                  <a:schemeClr val="accent4"/>
                </a:solidFill>
                <a:latin typeface="Arial"/>
                <a:ea typeface="Arial"/>
                <a:cs typeface="Arial"/>
                <a:sym typeface="Arial"/>
              </a:rPr>
              <a:t>Ενότητα 2</a:t>
            </a:r>
            <a:endParaRPr b="1" i="0" sz="3600" u="none" cap="none" strike="noStrike">
              <a:solidFill>
                <a:schemeClr val="accent4"/>
              </a:solidFill>
              <a:latin typeface="Arial"/>
              <a:ea typeface="Arial"/>
              <a:cs typeface="Arial"/>
              <a:sym typeface="Arial"/>
            </a:endParaRPr>
          </a:p>
          <a:p>
            <a:pPr indent="0" lvl="0" marL="0" marR="0" rtl="0" algn="just">
              <a:lnSpc>
                <a:spcPct val="90000"/>
              </a:lnSpc>
              <a:spcBef>
                <a:spcPts val="0"/>
              </a:spcBef>
              <a:spcAft>
                <a:spcPts val="0"/>
              </a:spcAft>
              <a:buClr>
                <a:schemeClr val="accent5"/>
              </a:buClr>
              <a:buSzPts val="3600"/>
              <a:buFont typeface="Arial"/>
              <a:buNone/>
            </a:pPr>
            <a:br>
              <a:rPr b="0" i="0" lang="en-GB" sz="3600" u="none" cap="none" strike="noStrike">
                <a:solidFill>
                  <a:schemeClr val="accent5"/>
                </a:solidFill>
                <a:latin typeface="Arial"/>
                <a:ea typeface="Arial"/>
                <a:cs typeface="Arial"/>
                <a:sym typeface="Arial"/>
              </a:rPr>
            </a:br>
            <a:r>
              <a:rPr b="1" i="0" lang="en-GB" sz="3600" u="none" cap="none" strike="noStrike">
                <a:solidFill>
                  <a:schemeClr val="accent5"/>
                </a:solidFill>
                <a:latin typeface="Arial"/>
                <a:ea typeface="Arial"/>
                <a:cs typeface="Arial"/>
                <a:sym typeface="Arial"/>
              </a:rPr>
              <a:t>Ανάπτυξη σχεδίου δράσης</a:t>
            </a:r>
            <a:endParaRPr b="1" i="0" sz="3600" u="none" cap="none" strike="noStrike">
              <a:solidFill>
                <a:srgbClr val="000000"/>
              </a:solidFill>
              <a:latin typeface="Arial"/>
              <a:ea typeface="Arial"/>
              <a:cs typeface="Arial"/>
              <a:sym typeface="Arial"/>
            </a:endParaRPr>
          </a:p>
        </p:txBody>
      </p:sp>
      <p:pic>
        <p:nvPicPr>
          <p:cNvPr descr="A logo with a black background&#10;&#10;Description automatically generated" id="201" name="Google Shape;201;p18"/>
          <p:cNvPicPr preferRelativeResize="0"/>
          <p:nvPr/>
        </p:nvPicPr>
        <p:blipFill rotWithShape="1">
          <a:blip r:embed="rId3">
            <a:alphaModFix/>
          </a:blip>
          <a:srcRect b="0" l="0" r="0" t="0"/>
          <a:stretch/>
        </p:blipFill>
        <p:spPr>
          <a:xfrm>
            <a:off x="574098" y="1936283"/>
            <a:ext cx="3381812" cy="2985434"/>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sp>
        <p:nvSpPr>
          <p:cNvPr id="207" name="Google Shape;207;g30fd5a3148a_2_14"/>
          <p:cNvSpPr txBox="1"/>
          <p:nvPr/>
        </p:nvSpPr>
        <p:spPr>
          <a:xfrm>
            <a:off x="1541088" y="331488"/>
            <a:ext cx="8838900" cy="53100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accent5"/>
              </a:buClr>
              <a:buSzPts val="3600"/>
              <a:buFont typeface="Arial"/>
              <a:buNone/>
            </a:pPr>
            <a:r>
              <a:rPr b="0" i="0" lang="en-GB" sz="3700" u="none" cap="none" strike="noStrike">
                <a:solidFill>
                  <a:schemeClr val="accent5"/>
                </a:solidFill>
                <a:latin typeface="Arial"/>
                <a:ea typeface="Arial"/>
                <a:cs typeface="Arial"/>
                <a:sym typeface="Arial"/>
              </a:rPr>
              <a:t>Ενότητα 2: Ανάπτυξη σχεδίου δράσης</a:t>
            </a:r>
            <a:br>
              <a:rPr b="0" i="0" lang="en-GB" sz="3700" u="none" cap="none" strike="noStrike">
                <a:solidFill>
                  <a:schemeClr val="accent5"/>
                </a:solidFill>
                <a:latin typeface="Arial"/>
                <a:ea typeface="Arial"/>
                <a:cs typeface="Arial"/>
                <a:sym typeface="Arial"/>
              </a:rPr>
            </a:br>
            <a:endParaRPr b="0" i="0" sz="3700" u="none" cap="none" strike="noStrike">
              <a:solidFill>
                <a:schemeClr val="accent5"/>
              </a:solidFill>
              <a:latin typeface="Arial"/>
              <a:ea typeface="Arial"/>
              <a:cs typeface="Arial"/>
              <a:sym typeface="Arial"/>
            </a:endParaRPr>
          </a:p>
        </p:txBody>
      </p:sp>
      <p:sp>
        <p:nvSpPr>
          <p:cNvPr id="208" name="Google Shape;208;g30fd5a3148a_2_14"/>
          <p:cNvSpPr txBox="1"/>
          <p:nvPr>
            <p:ph idx="1" type="body"/>
          </p:nvPr>
        </p:nvSpPr>
        <p:spPr>
          <a:xfrm>
            <a:off x="247650" y="1171525"/>
            <a:ext cx="11788800" cy="4917900"/>
          </a:xfrm>
          <a:prstGeom prst="rect">
            <a:avLst/>
          </a:prstGeom>
          <a:noFill/>
          <a:ln>
            <a:noFill/>
          </a:ln>
        </p:spPr>
        <p:txBody>
          <a:bodyPr anchorCtr="0" anchor="t" bIns="45700" lIns="91425" spcFirstLastPara="1" rIns="91425" wrap="square" tIns="45700">
            <a:normAutofit fontScale="92500" lnSpcReduction="10000"/>
          </a:bodyPr>
          <a:lstStyle/>
          <a:p>
            <a:pPr indent="0" lvl="0" marL="114300" rtl="0" algn="just">
              <a:lnSpc>
                <a:spcPct val="90000"/>
              </a:lnSpc>
              <a:spcBef>
                <a:spcPts val="1000"/>
              </a:spcBef>
              <a:spcAft>
                <a:spcPts val="0"/>
              </a:spcAft>
              <a:buSzPct val="75000"/>
              <a:buNone/>
            </a:pPr>
            <a:r>
              <a:rPr lang="en-GB" sz="2400">
                <a:solidFill>
                  <a:schemeClr val="dk1"/>
                </a:solidFill>
                <a:latin typeface="Arial"/>
                <a:ea typeface="Arial"/>
                <a:cs typeface="Arial"/>
                <a:sym typeface="Arial"/>
              </a:rPr>
              <a:t>Περιγράφοντας συγκεκριμένα καθήκοντα και ορίζοντας ποιος είναι υπεύθυνος για καθένα από αυτά, ένα σχέδιο δράσης διασφαλίζει ότι όλα τα μέλη της ομάδας κατανοούν τους ρόλους και τις προθεσμίες τους, ενισχύοντας </a:t>
            </a:r>
            <a:r>
              <a:rPr b="1" lang="en-GB" sz="2400">
                <a:solidFill>
                  <a:schemeClr val="dk1"/>
                </a:solidFill>
                <a:latin typeface="Arial"/>
                <a:ea typeface="Arial"/>
                <a:cs typeface="Arial"/>
                <a:sym typeface="Arial"/>
              </a:rPr>
              <a:t>τη λογοδοσία </a:t>
            </a:r>
            <a:r>
              <a:rPr lang="en-GB" sz="2400">
                <a:solidFill>
                  <a:schemeClr val="dk1"/>
                </a:solidFill>
                <a:latin typeface="Arial"/>
                <a:ea typeface="Arial"/>
                <a:cs typeface="Arial"/>
                <a:sym typeface="Arial"/>
              </a:rPr>
              <a:t>και τη </a:t>
            </a:r>
            <a:r>
              <a:rPr b="1" lang="en-GB" sz="2400">
                <a:solidFill>
                  <a:schemeClr val="dk1"/>
                </a:solidFill>
                <a:latin typeface="Arial"/>
                <a:ea typeface="Arial"/>
                <a:cs typeface="Arial"/>
                <a:sym typeface="Arial"/>
              </a:rPr>
              <a:t>διαφάνεια</a:t>
            </a:r>
            <a:r>
              <a:rPr lang="en-GB" sz="2400">
                <a:solidFill>
                  <a:schemeClr val="dk1"/>
                </a:solidFill>
                <a:latin typeface="Arial"/>
                <a:ea typeface="Arial"/>
                <a:cs typeface="Arial"/>
                <a:sym typeface="Arial"/>
              </a:rPr>
              <a:t>. </a:t>
            </a:r>
            <a:endParaRPr sz="2400">
              <a:solidFill>
                <a:schemeClr val="dk1"/>
              </a:solidFill>
              <a:latin typeface="Arial"/>
              <a:ea typeface="Arial"/>
              <a:cs typeface="Arial"/>
              <a:sym typeface="Arial"/>
            </a:endParaRPr>
          </a:p>
          <a:p>
            <a:pPr indent="0" lvl="0" marL="114300" rtl="0" algn="just">
              <a:lnSpc>
                <a:spcPct val="90000"/>
              </a:lnSpc>
              <a:spcBef>
                <a:spcPts val="1000"/>
              </a:spcBef>
              <a:spcAft>
                <a:spcPts val="0"/>
              </a:spcAft>
              <a:buSzPct val="180000"/>
              <a:buNone/>
            </a:pPr>
            <a:r>
              <a:t/>
            </a:r>
            <a:endParaRPr sz="1000">
              <a:solidFill>
                <a:schemeClr val="dk1"/>
              </a:solidFill>
              <a:latin typeface="Arial"/>
              <a:ea typeface="Arial"/>
              <a:cs typeface="Arial"/>
              <a:sym typeface="Arial"/>
            </a:endParaRPr>
          </a:p>
          <a:p>
            <a:pPr indent="0" lvl="0" marL="114300" rtl="0" algn="just">
              <a:lnSpc>
                <a:spcPct val="90000"/>
              </a:lnSpc>
              <a:spcBef>
                <a:spcPts val="1000"/>
              </a:spcBef>
              <a:spcAft>
                <a:spcPts val="0"/>
              </a:spcAft>
              <a:buSzPct val="75000"/>
              <a:buNone/>
            </a:pPr>
            <a:r>
              <a:rPr lang="en-GB" sz="2400">
                <a:solidFill>
                  <a:schemeClr val="dk1"/>
                </a:solidFill>
                <a:latin typeface="Arial"/>
                <a:ea typeface="Arial"/>
                <a:cs typeface="Arial"/>
                <a:sym typeface="Arial"/>
              </a:rPr>
              <a:t>Αυτή η σαφήνεια ενισχύει τη συνεργασία και την επικοινωνία, καθώς τα μέλη της ομάδας μπορούν εύκολα να </a:t>
            </a:r>
            <a:r>
              <a:rPr b="1" lang="en-GB" sz="2400">
                <a:solidFill>
                  <a:schemeClr val="dk1"/>
                </a:solidFill>
                <a:latin typeface="Arial"/>
                <a:ea typeface="Arial"/>
                <a:cs typeface="Arial"/>
                <a:sym typeface="Arial"/>
              </a:rPr>
              <a:t>παρακολουθούν την πρόοδο </a:t>
            </a:r>
            <a:r>
              <a:rPr lang="en-GB" sz="2400">
                <a:solidFill>
                  <a:schemeClr val="dk1"/>
                </a:solidFill>
                <a:latin typeface="Arial"/>
                <a:ea typeface="Arial"/>
                <a:cs typeface="Arial"/>
                <a:sym typeface="Arial"/>
              </a:rPr>
              <a:t>και να </a:t>
            </a:r>
            <a:r>
              <a:rPr b="1" lang="en-GB" sz="2400">
                <a:solidFill>
                  <a:schemeClr val="dk1"/>
                </a:solidFill>
                <a:latin typeface="Arial"/>
                <a:ea typeface="Arial"/>
                <a:cs typeface="Arial"/>
                <a:sym typeface="Arial"/>
              </a:rPr>
              <a:t>συντονίζουν τις προσπάθειές </a:t>
            </a:r>
            <a:r>
              <a:rPr lang="en-GB" sz="2400">
                <a:solidFill>
                  <a:schemeClr val="dk1"/>
                </a:solidFill>
                <a:latin typeface="Arial"/>
                <a:ea typeface="Arial"/>
                <a:cs typeface="Arial"/>
                <a:sym typeface="Arial"/>
              </a:rPr>
              <a:t>τους. </a:t>
            </a:r>
            <a:endParaRPr sz="2400">
              <a:solidFill>
                <a:schemeClr val="dk1"/>
              </a:solidFill>
              <a:latin typeface="Arial"/>
              <a:ea typeface="Arial"/>
              <a:cs typeface="Arial"/>
              <a:sym typeface="Arial"/>
            </a:endParaRPr>
          </a:p>
          <a:p>
            <a:pPr indent="0" lvl="0" marL="114300" rtl="0" algn="just">
              <a:lnSpc>
                <a:spcPct val="90000"/>
              </a:lnSpc>
              <a:spcBef>
                <a:spcPts val="1000"/>
              </a:spcBef>
              <a:spcAft>
                <a:spcPts val="0"/>
              </a:spcAft>
              <a:buSzPct val="180000"/>
              <a:buNone/>
            </a:pPr>
            <a:r>
              <a:t/>
            </a:r>
            <a:endParaRPr sz="1000">
              <a:solidFill>
                <a:schemeClr val="dk1"/>
              </a:solidFill>
              <a:latin typeface="Arial"/>
              <a:ea typeface="Arial"/>
              <a:cs typeface="Arial"/>
              <a:sym typeface="Arial"/>
            </a:endParaRPr>
          </a:p>
          <a:p>
            <a:pPr indent="0" lvl="0" marL="114300" rtl="0" algn="just">
              <a:lnSpc>
                <a:spcPct val="90000"/>
              </a:lnSpc>
              <a:spcBef>
                <a:spcPts val="1000"/>
              </a:spcBef>
              <a:spcAft>
                <a:spcPts val="0"/>
              </a:spcAft>
              <a:buSzPct val="75000"/>
              <a:buNone/>
            </a:pPr>
            <a:r>
              <a:rPr lang="en-GB" sz="2400">
                <a:solidFill>
                  <a:schemeClr val="dk1"/>
                </a:solidFill>
                <a:latin typeface="Arial"/>
                <a:ea typeface="Arial"/>
                <a:cs typeface="Arial"/>
                <a:sym typeface="Arial"/>
              </a:rPr>
              <a:t>Επιπλέον, με τη στρατηγική κατανομή των πόρων, όπως ο χρόνος, τα εργαλεία και το προσωπικό, ένα σχέδιο δράσης συμβάλλει </a:t>
            </a:r>
            <a:r>
              <a:rPr b="1" lang="en-GB" sz="2400">
                <a:solidFill>
                  <a:schemeClr val="dk1"/>
                </a:solidFill>
                <a:latin typeface="Arial"/>
                <a:ea typeface="Arial"/>
                <a:cs typeface="Arial"/>
                <a:sym typeface="Arial"/>
              </a:rPr>
              <a:t>στη βελτιστοποίηση της χρήσης των πόρων</a:t>
            </a:r>
            <a:r>
              <a:rPr lang="en-GB" sz="2400">
                <a:solidFill>
                  <a:schemeClr val="dk1"/>
                </a:solidFill>
                <a:latin typeface="Arial"/>
                <a:ea typeface="Arial"/>
                <a:cs typeface="Arial"/>
                <a:sym typeface="Arial"/>
              </a:rPr>
              <a:t>, μειώνοντας την αναποτελεσματικότητα και εξασφαλίζοντας ότι τόσο οι εξ αποστάσεως όσο και εντός γραφείου ομάδες έχουν ό,τι χρειάζονται για να επιτύχουν. </a:t>
            </a:r>
            <a:endParaRPr sz="2400">
              <a:solidFill>
                <a:schemeClr val="dk1"/>
              </a:solidFill>
              <a:latin typeface="Arial"/>
              <a:ea typeface="Arial"/>
              <a:cs typeface="Arial"/>
              <a:sym typeface="Arial"/>
            </a:endParaRPr>
          </a:p>
          <a:p>
            <a:pPr indent="0" lvl="0" marL="114300" rtl="0" algn="just">
              <a:lnSpc>
                <a:spcPct val="90000"/>
              </a:lnSpc>
              <a:spcBef>
                <a:spcPts val="1000"/>
              </a:spcBef>
              <a:spcAft>
                <a:spcPts val="0"/>
              </a:spcAft>
              <a:buSzPct val="180000"/>
              <a:buNone/>
            </a:pPr>
            <a:r>
              <a:t/>
            </a:r>
            <a:endParaRPr sz="1000">
              <a:solidFill>
                <a:schemeClr val="dk1"/>
              </a:solidFill>
              <a:latin typeface="Arial"/>
              <a:ea typeface="Arial"/>
              <a:cs typeface="Arial"/>
              <a:sym typeface="Arial"/>
            </a:endParaRPr>
          </a:p>
          <a:p>
            <a:pPr indent="0" lvl="0" marL="114300" rtl="0" algn="just">
              <a:lnSpc>
                <a:spcPct val="90000"/>
              </a:lnSpc>
              <a:spcBef>
                <a:spcPts val="1000"/>
              </a:spcBef>
              <a:spcAft>
                <a:spcPts val="0"/>
              </a:spcAft>
              <a:buSzPct val="75000"/>
              <a:buNone/>
            </a:pPr>
            <a:r>
              <a:rPr lang="en-GB" sz="2400">
                <a:solidFill>
                  <a:schemeClr val="accent5"/>
                </a:solidFill>
                <a:latin typeface="Arial"/>
                <a:ea typeface="Arial"/>
                <a:cs typeface="Arial"/>
                <a:sym typeface="Arial"/>
              </a:rPr>
              <a:t>Στο τέλος, ένα καλά σχεδιασμένο σχέδιο δράσης υποστηρίζει ένα συνεκτικό και παραγωγικό υβριδικό περιβάλλον εργασίας, επιτρέποντας στις ομάδες να επιτύχουν αποτελεσματικά τους στόχους τους.</a:t>
            </a:r>
            <a:endParaRPr sz="1600">
              <a:solidFill>
                <a:schemeClr val="accent5"/>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sp>
        <p:nvSpPr>
          <p:cNvPr id="214" name="Google Shape;214;p11"/>
          <p:cNvSpPr txBox="1"/>
          <p:nvPr/>
        </p:nvSpPr>
        <p:spPr>
          <a:xfrm>
            <a:off x="1782826" y="415571"/>
            <a:ext cx="8838900" cy="53100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accent5"/>
              </a:buClr>
              <a:buSzPts val="3600"/>
              <a:buFont typeface="Arial"/>
              <a:buNone/>
            </a:pPr>
            <a:r>
              <a:rPr b="0" i="0" lang="en-GB" sz="3600" u="none" cap="none" strike="noStrike">
                <a:solidFill>
                  <a:schemeClr val="accent5"/>
                </a:solidFill>
                <a:latin typeface="Arial"/>
                <a:ea typeface="Arial"/>
                <a:cs typeface="Arial"/>
                <a:sym typeface="Arial"/>
              </a:rPr>
              <a:t>Ενότητα 2: Ανάπτυξη σχεδίου δράσης</a:t>
            </a:r>
            <a:br>
              <a:rPr b="0" i="0" lang="en-GB" sz="3600" u="none" cap="none" strike="noStrike">
                <a:solidFill>
                  <a:schemeClr val="accent5"/>
                </a:solidFill>
                <a:latin typeface="Arial"/>
                <a:ea typeface="Arial"/>
                <a:cs typeface="Arial"/>
                <a:sym typeface="Arial"/>
              </a:rPr>
            </a:br>
            <a:endParaRPr b="0" i="0" sz="3600" u="none" cap="none" strike="noStrike">
              <a:solidFill>
                <a:schemeClr val="accent5"/>
              </a:solidFill>
              <a:latin typeface="Arial"/>
              <a:ea typeface="Arial"/>
              <a:cs typeface="Arial"/>
              <a:sym typeface="Arial"/>
            </a:endParaRPr>
          </a:p>
        </p:txBody>
      </p:sp>
      <p:sp>
        <p:nvSpPr>
          <p:cNvPr id="215" name="Google Shape;215;p11"/>
          <p:cNvSpPr txBox="1"/>
          <p:nvPr>
            <p:ph idx="1" type="body"/>
          </p:nvPr>
        </p:nvSpPr>
        <p:spPr>
          <a:xfrm>
            <a:off x="460156" y="1417419"/>
            <a:ext cx="10764892" cy="5870121"/>
          </a:xfrm>
          <a:prstGeom prst="rect">
            <a:avLst/>
          </a:prstGeom>
          <a:noFill/>
          <a:ln>
            <a:noFill/>
          </a:ln>
        </p:spPr>
        <p:txBody>
          <a:bodyPr anchorCtr="0" anchor="t" bIns="45700" lIns="91425" spcFirstLastPara="1" rIns="91425" wrap="square" tIns="45700">
            <a:normAutofit/>
          </a:bodyPr>
          <a:lstStyle/>
          <a:p>
            <a:pPr indent="0" lvl="0" marL="114300" rtl="0" algn="l">
              <a:lnSpc>
                <a:spcPct val="90000"/>
              </a:lnSpc>
              <a:spcBef>
                <a:spcPts val="1000"/>
              </a:spcBef>
              <a:spcAft>
                <a:spcPts val="0"/>
              </a:spcAft>
              <a:buSzPts val="1800"/>
              <a:buNone/>
            </a:pPr>
            <a:r>
              <a:rPr lang="en-GB" sz="2600">
                <a:latin typeface="Arial"/>
                <a:ea typeface="Arial"/>
                <a:cs typeface="Arial"/>
                <a:sym typeface="Arial"/>
              </a:rPr>
              <a:t>Ένα καλά καθορισμένο σχέδιο δράσης θα πρέπει να έχει:</a:t>
            </a:r>
            <a:endParaRPr sz="2000"/>
          </a:p>
          <a:p>
            <a:pPr indent="0" lvl="0" marL="114300" rtl="0" algn="l">
              <a:lnSpc>
                <a:spcPct val="90000"/>
              </a:lnSpc>
              <a:spcBef>
                <a:spcPts val="1000"/>
              </a:spcBef>
              <a:spcAft>
                <a:spcPts val="0"/>
              </a:spcAft>
              <a:buSzPts val="1800"/>
              <a:buNone/>
            </a:pPr>
            <a:r>
              <a:t/>
            </a:r>
            <a:endParaRPr sz="2000"/>
          </a:p>
          <a:p>
            <a:pPr indent="-355600" lvl="0" marL="457200" rtl="0" algn="l">
              <a:lnSpc>
                <a:spcPct val="115000"/>
              </a:lnSpc>
              <a:spcBef>
                <a:spcPts val="1200"/>
              </a:spcBef>
              <a:spcAft>
                <a:spcPts val="0"/>
              </a:spcAft>
              <a:buSzPts val="2000"/>
              <a:buChar char="•"/>
            </a:pPr>
            <a:r>
              <a:rPr lang="en-GB" sz="2600">
                <a:solidFill>
                  <a:schemeClr val="accent1"/>
                </a:solidFill>
                <a:latin typeface="Arial"/>
                <a:ea typeface="Arial"/>
                <a:cs typeface="Arial"/>
                <a:sym typeface="Arial"/>
              </a:rPr>
              <a:t>Σαφείς στόχους προς επίτευξη</a:t>
            </a:r>
            <a:endParaRPr sz="2600">
              <a:solidFill>
                <a:schemeClr val="accent6"/>
              </a:solidFill>
              <a:latin typeface="Arial"/>
              <a:ea typeface="Arial"/>
              <a:cs typeface="Arial"/>
              <a:sym typeface="Arial"/>
            </a:endParaRPr>
          </a:p>
          <a:p>
            <a:pPr indent="-355600" lvl="0" marL="457200" rtl="0" algn="l">
              <a:lnSpc>
                <a:spcPct val="115000"/>
              </a:lnSpc>
              <a:spcBef>
                <a:spcPts val="0"/>
              </a:spcBef>
              <a:spcAft>
                <a:spcPts val="0"/>
              </a:spcAft>
              <a:buSzPts val="2000"/>
              <a:buChar char="•"/>
            </a:pPr>
            <a:r>
              <a:rPr lang="en-GB" sz="2600">
                <a:solidFill>
                  <a:schemeClr val="accent6"/>
                </a:solidFill>
                <a:latin typeface="Arial"/>
                <a:ea typeface="Arial"/>
                <a:cs typeface="Arial"/>
                <a:sym typeface="Arial"/>
              </a:rPr>
              <a:t>Λεπτομερή βήματα που πρέπει να ακολουθηθούν</a:t>
            </a:r>
            <a:endParaRPr sz="2600">
              <a:solidFill>
                <a:schemeClr val="accent6"/>
              </a:solidFill>
              <a:latin typeface="Arial"/>
              <a:ea typeface="Arial"/>
              <a:cs typeface="Arial"/>
              <a:sym typeface="Arial"/>
            </a:endParaRPr>
          </a:p>
          <a:p>
            <a:pPr indent="-355600" lvl="0" marL="457200" rtl="0" algn="l">
              <a:lnSpc>
                <a:spcPct val="115000"/>
              </a:lnSpc>
              <a:spcBef>
                <a:spcPts val="0"/>
              </a:spcBef>
              <a:spcAft>
                <a:spcPts val="0"/>
              </a:spcAft>
              <a:buSzPts val="2000"/>
              <a:buChar char="•"/>
            </a:pPr>
            <a:r>
              <a:rPr lang="en-GB" sz="2600">
                <a:solidFill>
                  <a:srgbClr val="FFC000"/>
                </a:solidFill>
                <a:latin typeface="Arial"/>
                <a:ea typeface="Arial"/>
                <a:cs typeface="Arial"/>
                <a:sym typeface="Arial"/>
              </a:rPr>
              <a:t>Καθορισμένους ρόλους και αρμοδιότητες (ποιος αναλαμβάνει τι)</a:t>
            </a:r>
            <a:endParaRPr sz="2600">
              <a:solidFill>
                <a:srgbClr val="FFC000"/>
              </a:solidFill>
              <a:latin typeface="Arial"/>
              <a:ea typeface="Arial"/>
              <a:cs typeface="Arial"/>
              <a:sym typeface="Arial"/>
            </a:endParaRPr>
          </a:p>
          <a:p>
            <a:pPr indent="-355600" lvl="0" marL="457200" rtl="0" algn="l">
              <a:lnSpc>
                <a:spcPct val="90000"/>
              </a:lnSpc>
              <a:spcBef>
                <a:spcPts val="1000"/>
              </a:spcBef>
              <a:spcAft>
                <a:spcPts val="0"/>
              </a:spcAft>
              <a:buSzPts val="2000"/>
              <a:buChar char="•"/>
            </a:pPr>
            <a:r>
              <a:rPr lang="en-GB" sz="2600">
                <a:latin typeface="Arial"/>
                <a:ea typeface="Arial"/>
                <a:cs typeface="Arial"/>
                <a:sym typeface="Arial"/>
              </a:rPr>
              <a:t>Χρονοδιαγράμματα (εκτιμώμενα χρονοδιαγράμματα ολοκλήρωσης, ορόσημα, προθεσμίες)</a:t>
            </a:r>
            <a:endParaRPr sz="2000"/>
          </a:p>
          <a:p>
            <a:pPr indent="-355600" lvl="0" marL="457200" rtl="0" algn="l">
              <a:lnSpc>
                <a:spcPct val="90000"/>
              </a:lnSpc>
              <a:spcBef>
                <a:spcPts val="1000"/>
              </a:spcBef>
              <a:spcAft>
                <a:spcPts val="0"/>
              </a:spcAft>
              <a:buSzPts val="2000"/>
              <a:buChar char="•"/>
            </a:pPr>
            <a:r>
              <a:rPr lang="en-GB" sz="2600">
                <a:solidFill>
                  <a:schemeClr val="accent5"/>
                </a:solidFill>
                <a:latin typeface="Arial"/>
                <a:ea typeface="Arial"/>
                <a:cs typeface="Arial"/>
                <a:sym typeface="Arial"/>
              </a:rPr>
              <a:t>Προσδιορισμός των πόρων (π.χ. χρόνος, εργαλεία, υποδομές, εργαζόμενοι) </a:t>
            </a:r>
            <a:endParaRPr sz="2000">
              <a:solidFill>
                <a:schemeClr val="accent5"/>
              </a:solidFill>
            </a:endParaRPr>
          </a:p>
          <a:p>
            <a:pPr indent="-355600" lvl="0" marL="457200" rtl="0" algn="l">
              <a:lnSpc>
                <a:spcPct val="90000"/>
              </a:lnSpc>
              <a:spcBef>
                <a:spcPts val="1000"/>
              </a:spcBef>
              <a:spcAft>
                <a:spcPts val="0"/>
              </a:spcAft>
              <a:buSzPts val="2000"/>
              <a:buChar char="•"/>
            </a:pPr>
            <a:r>
              <a:rPr lang="en-GB" sz="2600">
                <a:solidFill>
                  <a:schemeClr val="accent4"/>
                </a:solidFill>
                <a:latin typeface="Arial"/>
                <a:ea typeface="Arial"/>
                <a:cs typeface="Arial"/>
                <a:sym typeface="Arial"/>
              </a:rPr>
              <a:t>Σαφής κατανομή των πόρων</a:t>
            </a:r>
            <a:endParaRPr sz="2000">
              <a:solidFill>
                <a:schemeClr val="accent4"/>
              </a:solidFill>
            </a:endParaRPr>
          </a:p>
          <a:p>
            <a:pPr indent="0" lvl="0" marL="114300" rtl="0" algn="l">
              <a:lnSpc>
                <a:spcPct val="90000"/>
              </a:lnSpc>
              <a:spcBef>
                <a:spcPts val="1000"/>
              </a:spcBef>
              <a:spcAft>
                <a:spcPts val="0"/>
              </a:spcAft>
              <a:buSzPts val="1800"/>
              <a:buNone/>
            </a:pPr>
            <a:r>
              <a:t/>
            </a:r>
            <a:endParaRPr sz="2600">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sp>
        <p:nvSpPr>
          <p:cNvPr id="221" name="Google Shape;221;p12"/>
          <p:cNvSpPr txBox="1"/>
          <p:nvPr/>
        </p:nvSpPr>
        <p:spPr>
          <a:xfrm>
            <a:off x="1541088" y="331488"/>
            <a:ext cx="8838900" cy="53100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accent5"/>
              </a:buClr>
              <a:buSzPts val="3600"/>
              <a:buFont typeface="Arial"/>
              <a:buNone/>
            </a:pPr>
            <a:r>
              <a:rPr b="0" i="0" lang="en-GB" sz="3600" u="none" cap="none" strike="noStrike">
                <a:solidFill>
                  <a:schemeClr val="accent5"/>
                </a:solidFill>
                <a:latin typeface="Arial"/>
                <a:ea typeface="Arial"/>
                <a:cs typeface="Arial"/>
                <a:sym typeface="Arial"/>
              </a:rPr>
              <a:t>Ενότητα 2: Ανάπτυξη σχεδίου δράσης</a:t>
            </a:r>
            <a:br>
              <a:rPr b="0" i="0" lang="en-GB" sz="3600" u="none" cap="none" strike="noStrike">
                <a:solidFill>
                  <a:schemeClr val="accent5"/>
                </a:solidFill>
                <a:latin typeface="Arial"/>
                <a:ea typeface="Arial"/>
                <a:cs typeface="Arial"/>
                <a:sym typeface="Arial"/>
              </a:rPr>
            </a:br>
            <a:endParaRPr b="0" i="0" sz="3600" u="none" cap="none" strike="noStrike">
              <a:solidFill>
                <a:schemeClr val="accent5"/>
              </a:solidFill>
              <a:latin typeface="Arial"/>
              <a:ea typeface="Arial"/>
              <a:cs typeface="Arial"/>
              <a:sym typeface="Arial"/>
            </a:endParaRPr>
          </a:p>
        </p:txBody>
      </p:sp>
      <p:sp>
        <p:nvSpPr>
          <p:cNvPr id="222" name="Google Shape;222;p12"/>
          <p:cNvSpPr txBox="1"/>
          <p:nvPr>
            <p:ph idx="1" type="body"/>
          </p:nvPr>
        </p:nvSpPr>
        <p:spPr>
          <a:xfrm>
            <a:off x="383975" y="1136350"/>
            <a:ext cx="11632500" cy="4858500"/>
          </a:xfrm>
          <a:prstGeom prst="rect">
            <a:avLst/>
          </a:prstGeom>
          <a:noFill/>
          <a:ln>
            <a:noFill/>
          </a:ln>
        </p:spPr>
        <p:txBody>
          <a:bodyPr anchorCtr="0" anchor="t" bIns="45700" lIns="91425" spcFirstLastPara="1" rIns="91425" wrap="square" tIns="45700">
            <a:noAutofit/>
          </a:bodyPr>
          <a:lstStyle/>
          <a:p>
            <a:pPr indent="0" lvl="0" marL="114300" rtl="0" algn="just">
              <a:lnSpc>
                <a:spcPct val="70000"/>
              </a:lnSpc>
              <a:spcBef>
                <a:spcPts val="1000"/>
              </a:spcBef>
              <a:spcAft>
                <a:spcPts val="0"/>
              </a:spcAft>
              <a:buSzPts val="1654"/>
              <a:buNone/>
            </a:pPr>
            <a:r>
              <a:rPr b="1" lang="en-GB" sz="2240">
                <a:solidFill>
                  <a:schemeClr val="dk1"/>
                </a:solidFill>
                <a:latin typeface="Arial"/>
                <a:ea typeface="Arial"/>
                <a:cs typeface="Arial"/>
                <a:sym typeface="Arial"/>
              </a:rPr>
              <a:t>Κατάλογος ελέγχου των στοιχείων που είναι απαραίτητα για ένα χωρίς αποκλεισμούς και επιτυχημένο υβριδικό περιβάλλον εργασίας:</a:t>
            </a:r>
            <a:endParaRPr b="1" sz="2140">
              <a:solidFill>
                <a:schemeClr val="dk1"/>
              </a:solidFill>
              <a:latin typeface="Arial"/>
              <a:ea typeface="Arial"/>
              <a:cs typeface="Arial"/>
              <a:sym typeface="Arial"/>
            </a:endParaRPr>
          </a:p>
          <a:p>
            <a:pPr indent="-349250" lvl="0" marL="457200" rtl="0" algn="l">
              <a:lnSpc>
                <a:spcPct val="115000"/>
              </a:lnSpc>
              <a:spcBef>
                <a:spcPts val="1200"/>
              </a:spcBef>
              <a:spcAft>
                <a:spcPts val="0"/>
              </a:spcAft>
              <a:buClr>
                <a:schemeClr val="dk1"/>
              </a:buClr>
              <a:buSzPts val="1900"/>
              <a:buAutoNum type="arabicPeriod"/>
            </a:pPr>
            <a:r>
              <a:rPr lang="en-GB" sz="1970">
                <a:solidFill>
                  <a:schemeClr val="dk1"/>
                </a:solidFill>
                <a:latin typeface="Arial"/>
                <a:ea typeface="Arial"/>
                <a:cs typeface="Arial"/>
                <a:sym typeface="Arial"/>
              </a:rPr>
              <a:t>Έχετε σαφείς πολιτικές για την εξ αποστάσεως/υβριδική εργασία και την ευέλικτη εργασία;</a:t>
            </a:r>
            <a:endParaRPr sz="1970">
              <a:solidFill>
                <a:schemeClr val="dk1"/>
              </a:solidFill>
              <a:latin typeface="Arial"/>
              <a:ea typeface="Arial"/>
              <a:cs typeface="Arial"/>
              <a:sym typeface="Arial"/>
            </a:endParaRPr>
          </a:p>
          <a:p>
            <a:pPr indent="-349250" lvl="0" marL="457200" rtl="0" algn="l">
              <a:lnSpc>
                <a:spcPct val="115000"/>
              </a:lnSpc>
              <a:spcBef>
                <a:spcPts val="0"/>
              </a:spcBef>
              <a:spcAft>
                <a:spcPts val="0"/>
              </a:spcAft>
              <a:buClr>
                <a:schemeClr val="dk1"/>
              </a:buClr>
              <a:buSzPts val="1900"/>
              <a:buAutoNum type="arabicPeriod"/>
            </a:pPr>
            <a:r>
              <a:rPr lang="en-GB" sz="1970">
                <a:solidFill>
                  <a:schemeClr val="dk1"/>
                </a:solidFill>
                <a:latin typeface="Arial"/>
                <a:ea typeface="Arial"/>
                <a:cs typeface="Arial"/>
                <a:sym typeface="Arial"/>
              </a:rPr>
              <a:t>Διαθέτετε την τεχνολογία και την υποδομή για να υποστηρίξετε την υβριδική εργασία;</a:t>
            </a:r>
            <a:endParaRPr sz="1970">
              <a:solidFill>
                <a:schemeClr val="dk1"/>
              </a:solidFill>
              <a:latin typeface="Arial"/>
              <a:ea typeface="Arial"/>
              <a:cs typeface="Arial"/>
              <a:sym typeface="Arial"/>
            </a:endParaRPr>
          </a:p>
          <a:p>
            <a:pPr indent="-349250" lvl="0" marL="457200" rtl="0" algn="l">
              <a:lnSpc>
                <a:spcPct val="115000"/>
              </a:lnSpc>
              <a:spcBef>
                <a:spcPts val="0"/>
              </a:spcBef>
              <a:spcAft>
                <a:spcPts val="0"/>
              </a:spcAft>
              <a:buClr>
                <a:schemeClr val="dk1"/>
              </a:buClr>
              <a:buSzPts val="1900"/>
              <a:buAutoNum type="arabicPeriod"/>
            </a:pPr>
            <a:r>
              <a:rPr lang="en-GB" sz="1970">
                <a:solidFill>
                  <a:schemeClr val="dk1"/>
                </a:solidFill>
                <a:latin typeface="Arial"/>
                <a:ea typeface="Arial"/>
                <a:cs typeface="Arial"/>
                <a:sym typeface="Arial"/>
              </a:rPr>
              <a:t>Έχετε σαφείς διαδικασίες επικοινωνίας;</a:t>
            </a:r>
            <a:endParaRPr sz="1970">
              <a:solidFill>
                <a:schemeClr val="dk1"/>
              </a:solidFill>
              <a:latin typeface="Arial"/>
              <a:ea typeface="Arial"/>
              <a:cs typeface="Arial"/>
              <a:sym typeface="Arial"/>
            </a:endParaRPr>
          </a:p>
          <a:p>
            <a:pPr indent="-349250" lvl="0" marL="457200" rtl="0" algn="l">
              <a:lnSpc>
                <a:spcPct val="115000"/>
              </a:lnSpc>
              <a:spcBef>
                <a:spcPts val="0"/>
              </a:spcBef>
              <a:spcAft>
                <a:spcPts val="0"/>
              </a:spcAft>
              <a:buClr>
                <a:schemeClr val="dk1"/>
              </a:buClr>
              <a:buSzPts val="1900"/>
              <a:buAutoNum type="arabicPeriod"/>
            </a:pPr>
            <a:r>
              <a:rPr lang="en-GB" sz="1970">
                <a:solidFill>
                  <a:schemeClr val="dk1"/>
                </a:solidFill>
                <a:latin typeface="Arial"/>
                <a:ea typeface="Arial"/>
                <a:cs typeface="Arial"/>
                <a:sym typeface="Arial"/>
              </a:rPr>
              <a:t>Διαθέτετε τα κατάλληλα μέτρα υγείας και ασφάλειας για την υποστήριξη των υβριδικών εργαζομένων;</a:t>
            </a:r>
            <a:endParaRPr sz="1970">
              <a:solidFill>
                <a:schemeClr val="dk1"/>
              </a:solidFill>
              <a:latin typeface="Arial"/>
              <a:ea typeface="Arial"/>
              <a:cs typeface="Arial"/>
              <a:sym typeface="Arial"/>
            </a:endParaRPr>
          </a:p>
          <a:p>
            <a:pPr indent="-349250" lvl="0" marL="457200" rtl="0" algn="l">
              <a:lnSpc>
                <a:spcPct val="115000"/>
              </a:lnSpc>
              <a:spcBef>
                <a:spcPts val="0"/>
              </a:spcBef>
              <a:spcAft>
                <a:spcPts val="0"/>
              </a:spcAft>
              <a:buClr>
                <a:schemeClr val="dk1"/>
              </a:buClr>
              <a:buSzPts val="1900"/>
              <a:buAutoNum type="arabicPeriod"/>
            </a:pPr>
            <a:r>
              <a:rPr lang="en-GB" sz="1970">
                <a:solidFill>
                  <a:schemeClr val="dk1"/>
                </a:solidFill>
                <a:latin typeface="Arial"/>
                <a:ea typeface="Arial"/>
                <a:cs typeface="Arial"/>
                <a:sym typeface="Arial"/>
              </a:rPr>
              <a:t>Η οργανωτική κουλτούρα της εταιρείας σας προάγει την εμπιστοσύνη και την υπευθυνότητα;</a:t>
            </a:r>
            <a:endParaRPr sz="1970">
              <a:solidFill>
                <a:schemeClr val="dk1"/>
              </a:solidFill>
              <a:latin typeface="Arial"/>
              <a:ea typeface="Arial"/>
              <a:cs typeface="Arial"/>
              <a:sym typeface="Arial"/>
            </a:endParaRPr>
          </a:p>
          <a:p>
            <a:pPr indent="-349250" lvl="0" marL="457200" rtl="0" algn="l">
              <a:lnSpc>
                <a:spcPct val="115000"/>
              </a:lnSpc>
              <a:spcBef>
                <a:spcPts val="0"/>
              </a:spcBef>
              <a:spcAft>
                <a:spcPts val="0"/>
              </a:spcAft>
              <a:buClr>
                <a:schemeClr val="dk1"/>
              </a:buClr>
              <a:buSzPts val="1900"/>
              <a:buAutoNum type="arabicPeriod"/>
            </a:pPr>
            <a:r>
              <a:rPr lang="en-GB" sz="1970">
                <a:solidFill>
                  <a:schemeClr val="dk1"/>
                </a:solidFill>
                <a:latin typeface="Arial"/>
                <a:ea typeface="Arial"/>
                <a:cs typeface="Arial"/>
                <a:sym typeface="Arial"/>
              </a:rPr>
              <a:t>Η ηγεσία υποστηρίζει την ευημερία και την αφοσίωση των εργαζομένων;</a:t>
            </a:r>
            <a:endParaRPr sz="1970">
              <a:solidFill>
                <a:schemeClr val="dk1"/>
              </a:solidFill>
              <a:latin typeface="Arial"/>
              <a:ea typeface="Arial"/>
              <a:cs typeface="Arial"/>
              <a:sym typeface="Arial"/>
            </a:endParaRPr>
          </a:p>
          <a:p>
            <a:pPr indent="-349250" lvl="0" marL="457200" rtl="0" algn="l">
              <a:lnSpc>
                <a:spcPct val="115000"/>
              </a:lnSpc>
              <a:spcBef>
                <a:spcPts val="0"/>
              </a:spcBef>
              <a:spcAft>
                <a:spcPts val="0"/>
              </a:spcAft>
              <a:buClr>
                <a:schemeClr val="dk1"/>
              </a:buClr>
              <a:buSzPts val="1900"/>
              <a:buAutoNum type="arabicPeriod"/>
            </a:pPr>
            <a:r>
              <a:rPr lang="en-GB" sz="1970">
                <a:solidFill>
                  <a:schemeClr val="dk1"/>
                </a:solidFill>
                <a:latin typeface="Arial"/>
                <a:ea typeface="Arial"/>
                <a:cs typeface="Arial"/>
                <a:sym typeface="Arial"/>
              </a:rPr>
              <a:t>Οι πολιτικές και οι ηγέτες της εταιρείας σας υποστηρίζουν την ισότητα, τις ίσες ευκαιρίες, την ποικιλομορφία και την ένταξη;</a:t>
            </a:r>
            <a:endParaRPr sz="1970">
              <a:solidFill>
                <a:schemeClr val="dk1"/>
              </a:solidFill>
              <a:latin typeface="Arial"/>
              <a:ea typeface="Arial"/>
              <a:cs typeface="Arial"/>
              <a:sym typeface="Arial"/>
            </a:endParaRPr>
          </a:p>
          <a:p>
            <a:pPr indent="-349250" lvl="0" marL="457200" rtl="0" algn="l">
              <a:lnSpc>
                <a:spcPct val="115000"/>
              </a:lnSpc>
              <a:spcBef>
                <a:spcPts val="0"/>
              </a:spcBef>
              <a:spcAft>
                <a:spcPts val="0"/>
              </a:spcAft>
              <a:buClr>
                <a:schemeClr val="dk1"/>
              </a:buClr>
              <a:buSzPts val="1900"/>
              <a:buAutoNum type="arabicPeriod"/>
            </a:pPr>
            <a:r>
              <a:rPr lang="en-GB" sz="1970">
                <a:solidFill>
                  <a:schemeClr val="dk1"/>
                </a:solidFill>
                <a:latin typeface="Arial"/>
                <a:ea typeface="Arial"/>
                <a:cs typeface="Arial"/>
                <a:sym typeface="Arial"/>
              </a:rPr>
              <a:t>Οι πόροι της εταιρείας σας είναι προσβάσιμοι σε όλους;</a:t>
            </a:r>
            <a:endParaRPr sz="1970">
              <a:solidFill>
                <a:schemeClr val="dk1"/>
              </a:solidFill>
              <a:latin typeface="Arial"/>
              <a:ea typeface="Arial"/>
              <a:cs typeface="Arial"/>
              <a:sym typeface="Arial"/>
            </a:endParaRPr>
          </a:p>
          <a:p>
            <a:pPr indent="-349250" lvl="0" marL="457200" rtl="0" algn="l">
              <a:lnSpc>
                <a:spcPct val="115000"/>
              </a:lnSpc>
              <a:spcBef>
                <a:spcPts val="0"/>
              </a:spcBef>
              <a:spcAft>
                <a:spcPts val="0"/>
              </a:spcAft>
              <a:buClr>
                <a:schemeClr val="dk1"/>
              </a:buClr>
              <a:buSzPts val="1900"/>
              <a:buAutoNum type="arabicPeriod"/>
            </a:pPr>
            <a:r>
              <a:rPr lang="en-GB" sz="1970">
                <a:solidFill>
                  <a:schemeClr val="dk1"/>
                </a:solidFill>
                <a:latin typeface="Arial"/>
                <a:ea typeface="Arial"/>
                <a:cs typeface="Arial"/>
                <a:sym typeface="Arial"/>
              </a:rPr>
              <a:t>Οι στόχοι, οι ρόλοι, ο σκοπός, οι διαδικασίες και οι αξίες των υβριδικών ομάδων είναι σαφείς;</a:t>
            </a:r>
            <a:endParaRPr sz="1970">
              <a:solidFill>
                <a:schemeClr val="dk1"/>
              </a:solidFill>
              <a:latin typeface="Arial"/>
              <a:ea typeface="Arial"/>
              <a:cs typeface="Arial"/>
              <a:sym typeface="Arial"/>
            </a:endParaRPr>
          </a:p>
          <a:p>
            <a:pPr indent="-349250" lvl="0" marL="457200" rtl="0" algn="l">
              <a:lnSpc>
                <a:spcPct val="115000"/>
              </a:lnSpc>
              <a:spcBef>
                <a:spcPts val="0"/>
              </a:spcBef>
              <a:spcAft>
                <a:spcPts val="0"/>
              </a:spcAft>
              <a:buClr>
                <a:schemeClr val="dk1"/>
              </a:buClr>
              <a:buSzPts val="1900"/>
              <a:buAutoNum type="arabicPeriod"/>
            </a:pPr>
            <a:r>
              <a:rPr lang="en-GB" sz="1970">
                <a:solidFill>
                  <a:schemeClr val="dk1"/>
                </a:solidFill>
                <a:latin typeface="Arial"/>
                <a:ea typeface="Arial"/>
                <a:cs typeface="Arial"/>
                <a:sym typeface="Arial"/>
              </a:rPr>
              <a:t>Οι ρυθμίσεις για τις υβριδικές συναντήσεις είναι επαρκείς;</a:t>
            </a:r>
            <a:endParaRPr sz="1970">
              <a:solidFill>
                <a:schemeClr val="dk1"/>
              </a:solidFill>
              <a:latin typeface="Arial"/>
              <a:ea typeface="Arial"/>
              <a:cs typeface="Arial"/>
              <a:sym typeface="Arial"/>
            </a:endParaRPr>
          </a:p>
          <a:p>
            <a:pPr indent="-342900" lvl="0" marL="571500" rtl="0" algn="l">
              <a:lnSpc>
                <a:spcPct val="70000"/>
              </a:lnSpc>
              <a:spcBef>
                <a:spcPts val="1200"/>
              </a:spcBef>
              <a:spcAft>
                <a:spcPts val="0"/>
              </a:spcAft>
              <a:buSzPts val="1654"/>
              <a:buFont typeface="Arial"/>
              <a:buNone/>
            </a:pPr>
            <a:r>
              <a:t/>
            </a:r>
            <a:endParaRPr b="1" sz="2040">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sp>
        <p:nvSpPr>
          <p:cNvPr id="228" name="Google Shape;228;g30fd5a3148a_2_19"/>
          <p:cNvSpPr txBox="1"/>
          <p:nvPr>
            <p:ph idx="2" type="body"/>
          </p:nvPr>
        </p:nvSpPr>
        <p:spPr>
          <a:xfrm>
            <a:off x="6372225" y="1220089"/>
            <a:ext cx="5670000" cy="5313600"/>
          </a:xfrm>
          <a:prstGeom prst="rect">
            <a:avLst/>
          </a:prstGeom>
          <a:noFill/>
          <a:ln cap="flat" cmpd="sng" w="9525">
            <a:solidFill>
              <a:srgbClr val="9869BD"/>
            </a:solidFill>
            <a:prstDash val="solid"/>
            <a:round/>
            <a:headEnd len="sm" w="sm" type="none"/>
            <a:tailEnd len="sm" w="sm" type="none"/>
          </a:ln>
        </p:spPr>
        <p:txBody>
          <a:bodyPr anchorCtr="0" anchor="t" bIns="45700" lIns="91425" spcFirstLastPara="1" rIns="91425" wrap="square" tIns="45700">
            <a:normAutofit/>
          </a:bodyPr>
          <a:lstStyle/>
          <a:p>
            <a:pPr indent="-114300" lvl="0" marL="228600" rtl="0" algn="l">
              <a:lnSpc>
                <a:spcPct val="90000"/>
              </a:lnSpc>
              <a:spcBef>
                <a:spcPts val="0"/>
              </a:spcBef>
              <a:spcAft>
                <a:spcPts val="0"/>
              </a:spcAft>
              <a:buClr>
                <a:schemeClr val="dk2"/>
              </a:buClr>
              <a:buSzPts val="1800"/>
              <a:buNone/>
            </a:pPr>
            <a:r>
              <a:t/>
            </a:r>
            <a:endParaRPr/>
          </a:p>
          <a:p>
            <a:pPr indent="-114300" lvl="0" marL="228600" rtl="0" algn="l">
              <a:lnSpc>
                <a:spcPct val="90000"/>
              </a:lnSpc>
              <a:spcBef>
                <a:spcPts val="1000"/>
              </a:spcBef>
              <a:spcAft>
                <a:spcPts val="0"/>
              </a:spcAft>
              <a:buClr>
                <a:schemeClr val="dk2"/>
              </a:buClr>
              <a:buSzPts val="1800"/>
              <a:buNone/>
            </a:pPr>
            <a:r>
              <a:t/>
            </a:r>
            <a:endParaRPr/>
          </a:p>
          <a:p>
            <a:pPr indent="-228600" lvl="0" marL="228600" rtl="0" algn="l">
              <a:lnSpc>
                <a:spcPct val="90000"/>
              </a:lnSpc>
              <a:spcBef>
                <a:spcPts val="1000"/>
              </a:spcBef>
              <a:spcAft>
                <a:spcPts val="0"/>
              </a:spcAft>
              <a:buClr>
                <a:schemeClr val="dk2"/>
              </a:buClr>
              <a:buSzPts val="1800"/>
              <a:buChar char="•"/>
            </a:pPr>
            <a:r>
              <a:rPr lang="en-GB"/>
              <a:t> </a:t>
            </a:r>
            <a:endParaRPr/>
          </a:p>
        </p:txBody>
      </p:sp>
      <p:sp>
        <p:nvSpPr>
          <p:cNvPr id="229" name="Google Shape;229;g30fd5a3148a_2_19"/>
          <p:cNvSpPr txBox="1"/>
          <p:nvPr>
            <p:ph type="title"/>
          </p:nvPr>
        </p:nvSpPr>
        <p:spPr>
          <a:xfrm>
            <a:off x="1469572" y="230395"/>
            <a:ext cx="10474800" cy="7158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accent6"/>
              </a:buClr>
              <a:buSzPts val="2400"/>
              <a:buFont typeface="Arial"/>
              <a:buNone/>
            </a:pPr>
            <a:r>
              <a:rPr b="1" lang="en-GB" sz="2400">
                <a:solidFill>
                  <a:schemeClr val="accent6"/>
                </a:solidFill>
              </a:rPr>
              <a:t>Δραστηριότητα 2: Δημιουργία σχεδίου δράσης</a:t>
            </a:r>
            <a:endParaRPr sz="3600">
              <a:solidFill>
                <a:schemeClr val="accent5"/>
              </a:solidFill>
            </a:endParaRPr>
          </a:p>
        </p:txBody>
      </p:sp>
      <p:pic>
        <p:nvPicPr>
          <p:cNvPr descr="Inteligência Artificial com preenchimento sólido" id="230" name="Google Shape;230;g30fd5a3148a_2_19"/>
          <p:cNvPicPr preferRelativeResize="0"/>
          <p:nvPr/>
        </p:nvPicPr>
        <p:blipFill rotWithShape="1">
          <a:blip r:embed="rId3">
            <a:alphaModFix/>
          </a:blip>
          <a:srcRect b="0" l="0" r="0" t="0"/>
          <a:stretch/>
        </p:blipFill>
        <p:spPr>
          <a:xfrm>
            <a:off x="6543675" y="1561980"/>
            <a:ext cx="914400" cy="914400"/>
          </a:xfrm>
          <a:prstGeom prst="rect">
            <a:avLst/>
          </a:prstGeom>
          <a:noFill/>
          <a:ln>
            <a:noFill/>
          </a:ln>
        </p:spPr>
      </p:pic>
      <p:sp>
        <p:nvSpPr>
          <p:cNvPr id="231" name="Google Shape;231;g30fd5a3148a_2_19"/>
          <p:cNvSpPr txBox="1"/>
          <p:nvPr/>
        </p:nvSpPr>
        <p:spPr>
          <a:xfrm>
            <a:off x="6543675" y="2724085"/>
            <a:ext cx="5400600" cy="3508200"/>
          </a:xfrm>
          <a:prstGeom prst="rect">
            <a:avLst/>
          </a:prstGeom>
          <a:noFill/>
          <a:ln>
            <a:noFill/>
          </a:ln>
        </p:spPr>
        <p:txBody>
          <a:bodyPr anchorCtr="0" anchor="t" bIns="45700" lIns="91425" spcFirstLastPara="1" rIns="91425" wrap="square" tIns="45700">
            <a:spAutoFit/>
          </a:bodyPr>
          <a:lstStyle/>
          <a:p>
            <a:pPr indent="0" lvl="0" marL="0" marR="0" rtl="0" algn="just">
              <a:lnSpc>
                <a:spcPct val="107000"/>
              </a:lnSpc>
              <a:spcBef>
                <a:spcPts val="0"/>
              </a:spcBef>
              <a:spcAft>
                <a:spcPts val="0"/>
              </a:spcAft>
              <a:buClr>
                <a:srgbClr val="000000"/>
              </a:buClr>
              <a:buSzPts val="1800"/>
              <a:buFont typeface="Arial"/>
              <a:buNone/>
            </a:pPr>
            <a:r>
              <a:rPr b="1" i="0" lang="en-GB" sz="1800" u="none" cap="none" strike="noStrike">
                <a:solidFill>
                  <a:schemeClr val="dk1"/>
                </a:solidFill>
                <a:latin typeface="Arial"/>
                <a:ea typeface="Arial"/>
                <a:cs typeface="Arial"/>
                <a:sym typeface="Arial"/>
              </a:rPr>
              <a:t>Μετά την ολοκλήρωση αυτής της δραστηριότητας, θα είστε σε θέση να:</a:t>
            </a:r>
            <a:endParaRPr b="0" i="0" sz="1400" u="none" cap="none" strike="noStrike">
              <a:solidFill>
                <a:schemeClr val="dk1"/>
              </a:solidFill>
              <a:latin typeface="Arial"/>
              <a:ea typeface="Arial"/>
              <a:cs typeface="Arial"/>
              <a:sym typeface="Arial"/>
            </a:endParaRPr>
          </a:p>
          <a:p>
            <a:pPr indent="-336550" lvl="0" marL="457200" marR="0" rtl="0" algn="l">
              <a:lnSpc>
                <a:spcPct val="115000"/>
              </a:lnSpc>
              <a:spcBef>
                <a:spcPts val="1200"/>
              </a:spcBef>
              <a:spcAft>
                <a:spcPts val="0"/>
              </a:spcAft>
              <a:buClr>
                <a:schemeClr val="dk1"/>
              </a:buClr>
              <a:buSzPts val="1700"/>
              <a:buFont typeface="Arial"/>
              <a:buChar char="•"/>
            </a:pPr>
            <a:r>
              <a:rPr b="0" i="1" lang="en-GB" sz="1700" u="none" cap="none" strike="noStrike">
                <a:solidFill>
                  <a:schemeClr val="dk1"/>
                </a:solidFill>
                <a:latin typeface="Arial"/>
                <a:ea typeface="Arial"/>
                <a:cs typeface="Arial"/>
                <a:sym typeface="Arial"/>
              </a:rPr>
              <a:t>Αποδείξετε πώς τα καλά καθορισμένα σχέδια δράσης συμβάλλουν στην επίτευξη των στόχων του έργου, μειώνουν τα εμπόδια και βελτιώνουν τη χρήση των πόρων</a:t>
            </a:r>
            <a:endParaRPr b="0" i="1" sz="1700" u="none" cap="none" strike="noStrike">
              <a:solidFill>
                <a:schemeClr val="dk1"/>
              </a:solidFill>
              <a:latin typeface="Arial"/>
              <a:ea typeface="Arial"/>
              <a:cs typeface="Arial"/>
              <a:sym typeface="Arial"/>
            </a:endParaRPr>
          </a:p>
          <a:p>
            <a:pPr indent="-336550" lvl="0" marL="457200" marR="0" rtl="0" algn="l">
              <a:lnSpc>
                <a:spcPct val="115000"/>
              </a:lnSpc>
              <a:spcBef>
                <a:spcPts val="0"/>
              </a:spcBef>
              <a:spcAft>
                <a:spcPts val="0"/>
              </a:spcAft>
              <a:buClr>
                <a:schemeClr val="dk1"/>
              </a:buClr>
              <a:buSzPts val="1700"/>
              <a:buFont typeface="Arial"/>
              <a:buChar char="•"/>
            </a:pPr>
            <a:r>
              <a:rPr b="0" i="1" lang="en-GB" sz="1700" u="none" cap="none" strike="noStrike">
                <a:solidFill>
                  <a:schemeClr val="dk1"/>
                </a:solidFill>
                <a:latin typeface="Arial"/>
                <a:ea typeface="Arial"/>
                <a:cs typeface="Arial"/>
                <a:sym typeface="Arial"/>
              </a:rPr>
              <a:t>Δημιουργήσετε συγκεκριμένα σχέδια δράσης που περιγράφουν τον τρόπο με τον οποίο θα χρησιμοποιηθούν οι πόροι του έργου για την επίτευξη των εργασιών και των στόχων τόσο στο γραφείο όσο και σε περιβάλλοντα εξ αποστάσεως</a:t>
            </a:r>
            <a:endParaRPr b="0" i="1" sz="1800" u="none" cap="none" strike="noStrike">
              <a:solidFill>
                <a:schemeClr val="dk1"/>
              </a:solidFill>
              <a:latin typeface="Arial"/>
              <a:ea typeface="Arial"/>
              <a:cs typeface="Arial"/>
              <a:sym typeface="Arial"/>
            </a:endParaRPr>
          </a:p>
        </p:txBody>
      </p:sp>
      <p:sp>
        <p:nvSpPr>
          <p:cNvPr id="232" name="Google Shape;232;g30fd5a3148a_2_19"/>
          <p:cNvSpPr txBox="1"/>
          <p:nvPr>
            <p:ph idx="1" type="body"/>
          </p:nvPr>
        </p:nvSpPr>
        <p:spPr>
          <a:xfrm>
            <a:off x="185112" y="1345718"/>
            <a:ext cx="5910900" cy="38814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2"/>
              </a:buClr>
              <a:buSzPts val="1800"/>
              <a:buNone/>
            </a:pPr>
            <a:r>
              <a:t/>
            </a:r>
            <a:endParaRPr i="0" u="none" cap="none" strike="noStrike">
              <a:solidFill>
                <a:srgbClr val="868E93"/>
              </a:solidFill>
              <a:latin typeface="Open Sans Light"/>
              <a:ea typeface="Open Sans Light"/>
              <a:cs typeface="Open Sans Light"/>
              <a:sym typeface="Open Sans Light"/>
            </a:endParaRPr>
          </a:p>
          <a:p>
            <a:pPr indent="-114300" lvl="0" marL="228600" rtl="0" algn="l">
              <a:lnSpc>
                <a:spcPct val="90000"/>
              </a:lnSpc>
              <a:spcBef>
                <a:spcPts val="1000"/>
              </a:spcBef>
              <a:spcAft>
                <a:spcPts val="0"/>
              </a:spcAft>
              <a:buClr>
                <a:schemeClr val="dk2"/>
              </a:buClr>
              <a:buSzPts val="1800"/>
              <a:buNone/>
            </a:pPr>
            <a:r>
              <a:t/>
            </a:r>
            <a:endParaRPr>
              <a:solidFill>
                <a:srgbClr val="868E93"/>
              </a:solidFill>
            </a:endParaRPr>
          </a:p>
          <a:p>
            <a:pPr indent="-114300" lvl="0" marL="228600" rtl="0" algn="l">
              <a:lnSpc>
                <a:spcPct val="90000"/>
              </a:lnSpc>
              <a:spcBef>
                <a:spcPts val="1000"/>
              </a:spcBef>
              <a:spcAft>
                <a:spcPts val="0"/>
              </a:spcAft>
              <a:buClr>
                <a:schemeClr val="dk2"/>
              </a:buClr>
              <a:buSzPts val="1800"/>
              <a:buNone/>
            </a:pPr>
            <a:r>
              <a:t/>
            </a:r>
            <a:endParaRPr i="0" u="none" cap="none" strike="noStrike">
              <a:solidFill>
                <a:srgbClr val="868E93"/>
              </a:solidFill>
              <a:latin typeface="Open Sans Light"/>
              <a:ea typeface="Open Sans Light"/>
              <a:cs typeface="Open Sans Light"/>
              <a:sym typeface="Open Sans Light"/>
            </a:endParaRPr>
          </a:p>
          <a:p>
            <a:pPr indent="-114300" lvl="0" marL="228600" rtl="0" algn="l">
              <a:lnSpc>
                <a:spcPct val="90000"/>
              </a:lnSpc>
              <a:spcBef>
                <a:spcPts val="1000"/>
              </a:spcBef>
              <a:spcAft>
                <a:spcPts val="0"/>
              </a:spcAft>
              <a:buClr>
                <a:schemeClr val="dk2"/>
              </a:buClr>
              <a:buSzPts val="1800"/>
              <a:buNone/>
            </a:pPr>
            <a:r>
              <a:t/>
            </a:r>
            <a:endParaRPr i="0" u="none" cap="none" strike="noStrike">
              <a:solidFill>
                <a:srgbClr val="868E93"/>
              </a:solidFill>
              <a:latin typeface="Open Sans Light"/>
              <a:ea typeface="Open Sans Light"/>
              <a:cs typeface="Open Sans Light"/>
              <a:sym typeface="Open Sans Light"/>
            </a:endParaRPr>
          </a:p>
          <a:p>
            <a:pPr indent="0" lvl="4" marL="1816100" rtl="0" algn="l">
              <a:lnSpc>
                <a:spcPct val="90000"/>
              </a:lnSpc>
              <a:spcBef>
                <a:spcPts val="500"/>
              </a:spcBef>
              <a:spcAft>
                <a:spcPts val="0"/>
              </a:spcAft>
              <a:buClr>
                <a:srgbClr val="868E93"/>
              </a:buClr>
              <a:buSzPts val="2400"/>
              <a:buNone/>
            </a:pPr>
            <a:r>
              <a:rPr b="1" i="1" lang="en-GB" sz="2400" u="none" cap="none" strike="noStrike">
                <a:solidFill>
                  <a:schemeClr val="dk1"/>
                </a:solidFill>
                <a:latin typeface="Open Sans"/>
                <a:ea typeface="Open Sans"/>
                <a:cs typeface="Open Sans"/>
                <a:sym typeface="Open Sans"/>
              </a:rPr>
              <a:t>Στόχος αυτής της δραστηριότητας είναι η εξάσκηση στην ανάπτυξη σχεδίων δράσης για υβριδικές ομάδες και υβριδικά εργασιακά περιβάλλοντα.</a:t>
            </a:r>
            <a:endParaRPr b="1" sz="2400">
              <a:solidFill>
                <a:schemeClr val="dk1"/>
              </a:solidFill>
            </a:endParaRPr>
          </a:p>
        </p:txBody>
      </p:sp>
      <p:pic>
        <p:nvPicPr>
          <p:cNvPr id="233" name="Google Shape;233;g30fd5a3148a_2_19"/>
          <p:cNvPicPr preferRelativeResize="0"/>
          <p:nvPr/>
        </p:nvPicPr>
        <p:blipFill rotWithShape="1">
          <a:blip r:embed="rId4">
            <a:alphaModFix/>
          </a:blip>
          <a:srcRect b="22961" l="21298" r="19602" t="23251"/>
          <a:stretch/>
        </p:blipFill>
        <p:spPr>
          <a:xfrm>
            <a:off x="149679" y="2476380"/>
            <a:ext cx="1974396" cy="1800225"/>
          </a:xfrm>
          <a:prstGeom prst="rect">
            <a:avLst/>
          </a:prstGeom>
          <a:noFill/>
          <a:ln>
            <a:noFill/>
          </a:ln>
        </p:spPr>
      </p:pic>
      <p:sp>
        <p:nvSpPr>
          <p:cNvPr id="234" name="Google Shape;234;g30fd5a3148a_2_19"/>
          <p:cNvSpPr txBox="1"/>
          <p:nvPr/>
        </p:nvSpPr>
        <p:spPr>
          <a:xfrm>
            <a:off x="7676125" y="1815825"/>
            <a:ext cx="4268100" cy="477000"/>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Clr>
                <a:srgbClr val="000000"/>
              </a:buClr>
              <a:buSzPts val="2400"/>
              <a:buFont typeface="Arial"/>
              <a:buNone/>
            </a:pPr>
            <a:r>
              <a:rPr b="1" i="0" lang="en-GB" sz="2500" u="none" cap="none" strike="noStrike">
                <a:solidFill>
                  <a:srgbClr val="9868BD"/>
                </a:solidFill>
                <a:latin typeface="Arial"/>
                <a:ea typeface="Arial"/>
                <a:cs typeface="Arial"/>
                <a:sym typeface="Arial"/>
              </a:rPr>
              <a:t>Εκμάθηση νέων γνώσεων</a:t>
            </a:r>
            <a:endParaRPr b="1" i="0" sz="2500" u="none" cap="none" strike="noStrike">
              <a:solidFill>
                <a:srgbClr val="636A6F"/>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sp>
        <p:nvSpPr>
          <p:cNvPr id="240" name="Google Shape;240;g30fd5a3148a_2_30"/>
          <p:cNvSpPr txBox="1"/>
          <p:nvPr>
            <p:ph type="title"/>
          </p:nvPr>
        </p:nvSpPr>
        <p:spPr>
          <a:xfrm>
            <a:off x="1500674" y="383832"/>
            <a:ext cx="9409064" cy="7095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accent6"/>
              </a:buClr>
              <a:buSzPts val="2400"/>
              <a:buFont typeface="Arial"/>
              <a:buNone/>
            </a:pPr>
            <a:r>
              <a:rPr b="1" lang="en-GB" sz="2400">
                <a:solidFill>
                  <a:schemeClr val="accent6"/>
                </a:solidFill>
              </a:rPr>
              <a:t>Δραστηριότητα 2: Κατάρτιση δείγματος σχεδίου δράσης</a:t>
            </a:r>
            <a:endParaRPr sz="3600">
              <a:solidFill>
                <a:schemeClr val="accent5"/>
              </a:solidFill>
            </a:endParaRPr>
          </a:p>
        </p:txBody>
      </p:sp>
      <p:sp>
        <p:nvSpPr>
          <p:cNvPr id="241" name="Google Shape;241;g30fd5a3148a_2_30"/>
          <p:cNvSpPr txBox="1"/>
          <p:nvPr>
            <p:ph idx="1" type="body"/>
          </p:nvPr>
        </p:nvSpPr>
        <p:spPr>
          <a:xfrm>
            <a:off x="377900" y="1229700"/>
            <a:ext cx="11226600" cy="4848600"/>
          </a:xfrm>
          <a:prstGeom prst="rect">
            <a:avLst/>
          </a:prstGeom>
          <a:noFill/>
          <a:ln cap="flat" cmpd="sng" w="9525">
            <a:solidFill>
              <a:srgbClr val="12501B"/>
            </a:solidFill>
            <a:prstDash val="solid"/>
            <a:round/>
            <a:headEnd len="sm" w="sm" type="none"/>
            <a:tailEnd len="sm" w="sm" type="none"/>
          </a:ln>
        </p:spPr>
        <p:txBody>
          <a:bodyPr anchorCtr="0" anchor="t" bIns="45700" lIns="91425" spcFirstLastPara="1" rIns="91425" wrap="square" tIns="45700">
            <a:normAutofit lnSpcReduction="20000"/>
          </a:bodyPr>
          <a:lstStyle/>
          <a:p>
            <a:pPr indent="0" lvl="0" marL="0" rtl="0" algn="just">
              <a:lnSpc>
                <a:spcPct val="90000"/>
              </a:lnSpc>
              <a:spcBef>
                <a:spcPts val="0"/>
              </a:spcBef>
              <a:spcAft>
                <a:spcPts val="0"/>
              </a:spcAft>
              <a:buClr>
                <a:srgbClr val="9869BD"/>
              </a:buClr>
              <a:buSzPts val="2000"/>
              <a:buNone/>
            </a:pPr>
            <a:r>
              <a:rPr b="1" lang="en-GB" sz="2000">
                <a:solidFill>
                  <a:schemeClr val="accent6"/>
                </a:solidFill>
                <a:latin typeface="Arial"/>
                <a:ea typeface="Arial"/>
                <a:cs typeface="Arial"/>
                <a:sym typeface="Arial"/>
              </a:rPr>
              <a:t>Σενάριο</a:t>
            </a:r>
            <a:endParaRPr/>
          </a:p>
          <a:p>
            <a:pPr indent="0" lvl="0" marL="0" rtl="0" algn="just">
              <a:lnSpc>
                <a:spcPct val="90000"/>
              </a:lnSpc>
              <a:spcBef>
                <a:spcPts val="0"/>
              </a:spcBef>
              <a:spcAft>
                <a:spcPts val="0"/>
              </a:spcAft>
              <a:buClr>
                <a:srgbClr val="9869BD"/>
              </a:buClr>
              <a:buSzPts val="2000"/>
              <a:buNone/>
            </a:pPr>
            <a:r>
              <a:t/>
            </a:r>
            <a:endParaRPr b="1" sz="2000">
              <a:latin typeface="Open Sans"/>
              <a:ea typeface="Open Sans"/>
              <a:cs typeface="Open Sans"/>
              <a:sym typeface="Open Sans"/>
            </a:endParaRPr>
          </a:p>
          <a:p>
            <a:pPr indent="0" lvl="0" marL="0" rtl="0" algn="just">
              <a:lnSpc>
                <a:spcPct val="90000"/>
              </a:lnSpc>
              <a:spcBef>
                <a:spcPts val="0"/>
              </a:spcBef>
              <a:spcAft>
                <a:spcPts val="0"/>
              </a:spcAft>
              <a:buClr>
                <a:srgbClr val="9869BD"/>
              </a:buClr>
              <a:buSzPts val="1800"/>
              <a:buNone/>
            </a:pPr>
            <a:r>
              <a:rPr lang="en-GB" sz="2000">
                <a:solidFill>
                  <a:schemeClr val="dk1"/>
                </a:solidFill>
                <a:latin typeface="Arial"/>
                <a:ea typeface="Arial"/>
                <a:cs typeface="Arial"/>
                <a:sym typeface="Arial"/>
              </a:rPr>
              <a:t>Με βάση το σενάριο και τα αποτελέσματα της Δραστηριότητας 1, και χρησιμοποιώντας το </a:t>
            </a:r>
            <a:r>
              <a:rPr b="1" lang="en-GB" sz="2000">
                <a:solidFill>
                  <a:schemeClr val="dk1"/>
                </a:solidFill>
                <a:latin typeface="Arial"/>
                <a:ea typeface="Arial"/>
                <a:cs typeface="Arial"/>
                <a:sym typeface="Arial"/>
              </a:rPr>
              <a:t>υπόδειγμα σχεδίου δράσης </a:t>
            </a:r>
            <a:r>
              <a:rPr lang="en-GB" sz="2000">
                <a:solidFill>
                  <a:schemeClr val="dk1"/>
                </a:solidFill>
                <a:latin typeface="Arial"/>
                <a:ea typeface="Arial"/>
                <a:cs typeface="Arial"/>
                <a:sym typeface="Arial"/>
              </a:rPr>
              <a:t>που δόθηκε (φυλλάδιο), κάθε συμμετέχων αναλαμβάνει να δημιουργήσει ένα σχέδιο δράσης για τη νεοσύστατη ομάδα έργου του. Οι επικεφαλής των ομάδων πρέπει να περιγράψουν πώς θα χρησιμοποιήσουν τους πόρους για την επίτευξη συνεργατικών εργασιών και στόχων τόσο σε περιβάλλοντα εντός όσο και σε εξ αποστάσεως περιβάλλοντα, διατηρώντας παράλληλα την ευημερία, τη δέσμευση και το ηθικό των εργαζομένων εντός της ομάδας, χωρίς να κάνουν κανέναν να αισθάνεται αποκλεισμένος.</a:t>
            </a:r>
            <a:endParaRPr sz="2000">
              <a:solidFill>
                <a:schemeClr val="dk1"/>
              </a:solidFill>
              <a:latin typeface="Arial"/>
              <a:ea typeface="Arial"/>
              <a:cs typeface="Arial"/>
              <a:sym typeface="Arial"/>
            </a:endParaRPr>
          </a:p>
          <a:p>
            <a:pPr indent="0" lvl="0" marL="0" rtl="0" algn="just">
              <a:lnSpc>
                <a:spcPct val="90000"/>
              </a:lnSpc>
              <a:spcBef>
                <a:spcPts val="1000"/>
              </a:spcBef>
              <a:spcAft>
                <a:spcPts val="0"/>
              </a:spcAft>
              <a:buClr>
                <a:srgbClr val="9869BD"/>
              </a:buClr>
              <a:buSzPts val="2000"/>
              <a:buNone/>
            </a:pPr>
            <a:r>
              <a:rPr b="1" lang="en-GB" sz="2000">
                <a:solidFill>
                  <a:schemeClr val="accent6"/>
                </a:solidFill>
                <a:latin typeface="Arial"/>
                <a:ea typeface="Arial"/>
                <a:cs typeface="Arial"/>
                <a:sym typeface="Arial"/>
              </a:rPr>
              <a:t>ΒΗΜΑ 1</a:t>
            </a:r>
            <a:endParaRPr b="1" sz="2000">
              <a:solidFill>
                <a:schemeClr val="accent6"/>
              </a:solidFill>
              <a:latin typeface="Open Sans"/>
              <a:ea typeface="Open Sans"/>
              <a:cs typeface="Open Sans"/>
              <a:sym typeface="Open Sans"/>
            </a:endParaRPr>
          </a:p>
          <a:p>
            <a:pPr indent="0" lvl="0" marL="0" rtl="0" algn="just">
              <a:lnSpc>
                <a:spcPct val="90000"/>
              </a:lnSpc>
              <a:spcBef>
                <a:spcPts val="1000"/>
              </a:spcBef>
              <a:spcAft>
                <a:spcPts val="0"/>
              </a:spcAft>
              <a:buClr>
                <a:srgbClr val="9869BD"/>
              </a:buClr>
              <a:buSzPts val="1800"/>
              <a:buNone/>
            </a:pPr>
            <a:r>
              <a:rPr i="0" lang="en-GB" sz="2000" u="none" cap="none" strike="noStrike">
                <a:solidFill>
                  <a:schemeClr val="dk1"/>
                </a:solidFill>
                <a:latin typeface="Arial"/>
                <a:ea typeface="Arial"/>
                <a:cs typeface="Arial"/>
                <a:sym typeface="Arial"/>
              </a:rPr>
              <a:t>Σε ζεύγη, κάθε άτομο πρέπει να μοιραστεί και να παρουσιάσει το σχέδιο δράσης και τη στρατηγική του.</a:t>
            </a:r>
            <a:endParaRPr i="0" sz="2000" u="none" cap="none" strike="noStrike">
              <a:solidFill>
                <a:schemeClr val="dk1"/>
              </a:solidFill>
              <a:latin typeface="Arial"/>
              <a:ea typeface="Arial"/>
              <a:cs typeface="Arial"/>
              <a:sym typeface="Arial"/>
            </a:endParaRPr>
          </a:p>
          <a:p>
            <a:pPr indent="0" lvl="0" marL="0" rtl="0" algn="just">
              <a:lnSpc>
                <a:spcPct val="90000"/>
              </a:lnSpc>
              <a:spcBef>
                <a:spcPts val="1000"/>
              </a:spcBef>
              <a:spcAft>
                <a:spcPts val="0"/>
              </a:spcAft>
              <a:buClr>
                <a:srgbClr val="9869BD"/>
              </a:buClr>
              <a:buSzPts val="2000"/>
              <a:buNone/>
            </a:pPr>
            <a:r>
              <a:rPr b="1" lang="en-GB" sz="2000">
                <a:solidFill>
                  <a:schemeClr val="accent6"/>
                </a:solidFill>
                <a:latin typeface="Arial"/>
                <a:ea typeface="Arial"/>
                <a:cs typeface="Arial"/>
                <a:sym typeface="Arial"/>
              </a:rPr>
              <a:t>ΒΗΜΑ 2</a:t>
            </a:r>
            <a:endParaRPr b="1" sz="2000">
              <a:solidFill>
                <a:schemeClr val="accent6"/>
              </a:solidFill>
              <a:latin typeface="Open Sans"/>
              <a:ea typeface="Open Sans"/>
              <a:cs typeface="Open Sans"/>
              <a:sym typeface="Open Sans"/>
            </a:endParaRPr>
          </a:p>
          <a:p>
            <a:pPr indent="0" lvl="0" marL="0" rtl="0" algn="just">
              <a:lnSpc>
                <a:spcPct val="90000"/>
              </a:lnSpc>
              <a:spcBef>
                <a:spcPts val="1000"/>
              </a:spcBef>
              <a:spcAft>
                <a:spcPts val="0"/>
              </a:spcAft>
              <a:buClr>
                <a:srgbClr val="9869BD"/>
              </a:buClr>
              <a:buSzPts val="1800"/>
              <a:buNone/>
            </a:pPr>
            <a:r>
              <a:rPr lang="en-GB" sz="2000">
                <a:solidFill>
                  <a:schemeClr val="dk1"/>
                </a:solidFill>
                <a:latin typeface="Arial"/>
                <a:ea typeface="Arial"/>
                <a:cs typeface="Arial"/>
                <a:sym typeface="Arial"/>
              </a:rPr>
              <a:t>Κάθε άτομο πρέπει να παρέχει ανατροφοδότηση και προτάσεις βελτίωσης στο άλλο.</a:t>
            </a:r>
            <a:endParaRPr sz="2000">
              <a:solidFill>
                <a:schemeClr val="dk1"/>
              </a:solidFill>
              <a:latin typeface="Arial"/>
              <a:ea typeface="Arial"/>
              <a:cs typeface="Arial"/>
              <a:sym typeface="Arial"/>
            </a:endParaRPr>
          </a:p>
          <a:p>
            <a:pPr indent="0" lvl="0" marL="0" rtl="0" algn="just">
              <a:lnSpc>
                <a:spcPct val="90000"/>
              </a:lnSpc>
              <a:spcBef>
                <a:spcPts val="1000"/>
              </a:spcBef>
              <a:spcAft>
                <a:spcPts val="0"/>
              </a:spcAft>
              <a:buClr>
                <a:srgbClr val="9869BD"/>
              </a:buClr>
              <a:buSzPts val="2000"/>
              <a:buNone/>
            </a:pPr>
            <a:r>
              <a:rPr b="1" lang="en-GB" sz="2000">
                <a:solidFill>
                  <a:schemeClr val="accent6"/>
                </a:solidFill>
                <a:latin typeface="Arial"/>
                <a:ea typeface="Arial"/>
                <a:cs typeface="Arial"/>
                <a:sym typeface="Arial"/>
              </a:rPr>
              <a:t>ΒΗΜΑ 3</a:t>
            </a:r>
            <a:endParaRPr b="1" sz="2000">
              <a:solidFill>
                <a:schemeClr val="accent6"/>
              </a:solidFill>
              <a:latin typeface="Open Sans"/>
              <a:ea typeface="Open Sans"/>
              <a:cs typeface="Open Sans"/>
              <a:sym typeface="Open Sans"/>
            </a:endParaRPr>
          </a:p>
          <a:p>
            <a:pPr indent="0" lvl="0" marL="0" rtl="0" algn="just">
              <a:lnSpc>
                <a:spcPct val="90000"/>
              </a:lnSpc>
              <a:spcBef>
                <a:spcPts val="1000"/>
              </a:spcBef>
              <a:spcAft>
                <a:spcPts val="0"/>
              </a:spcAft>
              <a:buClr>
                <a:srgbClr val="9869BD"/>
              </a:buClr>
              <a:buSzPts val="1800"/>
              <a:buNone/>
            </a:pPr>
            <a:r>
              <a:rPr lang="en-GB" sz="2000">
                <a:solidFill>
                  <a:schemeClr val="dk1"/>
                </a:solidFill>
                <a:latin typeface="Arial"/>
                <a:ea typeface="Arial"/>
                <a:cs typeface="Arial"/>
                <a:sym typeface="Arial"/>
              </a:rPr>
              <a:t>Όλοι οι συμμετέχοντες λαμβάνουν μέρος σε μια συνάντηση για να συζητήσουν ποιο είναι το βέλτιστο σχέδιο δράσης.</a:t>
            </a:r>
            <a:endParaRPr sz="2000">
              <a:solidFill>
                <a:srgbClr val="7F7F7F"/>
              </a:solidFill>
              <a:latin typeface="Arial"/>
              <a:ea typeface="Arial"/>
              <a:cs typeface="Arial"/>
              <a:sym typeface="Arial"/>
            </a:endParaRPr>
          </a:p>
        </p:txBody>
      </p:sp>
      <p:pic>
        <p:nvPicPr>
          <p:cNvPr descr="Ampulheta 90% com preenchimento sólido" id="242" name="Google Shape;242;g30fd5a3148a_2_30"/>
          <p:cNvPicPr preferRelativeResize="0"/>
          <p:nvPr>
            <p:ph idx="2" type="body"/>
          </p:nvPr>
        </p:nvPicPr>
        <p:blipFill rotWithShape="1">
          <a:blip r:embed="rId3">
            <a:alphaModFix/>
          </a:blip>
          <a:srcRect b="0" l="0" r="0" t="0"/>
          <a:stretch/>
        </p:blipFill>
        <p:spPr>
          <a:xfrm>
            <a:off x="9231149" y="5450974"/>
            <a:ext cx="1319400" cy="1319400"/>
          </a:xfrm>
          <a:prstGeom prst="rect">
            <a:avLst/>
          </a:prstGeom>
          <a:noFill/>
          <a:ln>
            <a:noFill/>
          </a:ln>
        </p:spPr>
      </p:pic>
      <p:sp>
        <p:nvSpPr>
          <p:cNvPr id="243" name="Google Shape;243;g30fd5a3148a_2_30"/>
          <p:cNvSpPr txBox="1"/>
          <p:nvPr/>
        </p:nvSpPr>
        <p:spPr>
          <a:xfrm>
            <a:off x="10413946" y="6332408"/>
            <a:ext cx="1278300" cy="338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600"/>
              <a:buFont typeface="Arial"/>
              <a:buNone/>
            </a:pPr>
            <a:r>
              <a:rPr b="1" i="0" lang="en-GB" sz="1600" u="none" cap="none" strike="noStrike">
                <a:solidFill>
                  <a:schemeClr val="accent6"/>
                </a:solidFill>
                <a:latin typeface="Open Sans Light"/>
                <a:ea typeface="Open Sans Light"/>
                <a:cs typeface="Open Sans Light"/>
                <a:sym typeface="Open Sans Light"/>
              </a:rPr>
              <a:t>00h:20m</a:t>
            </a:r>
            <a:endParaRPr b="1" i="0" sz="1600" u="none" cap="none" strike="noStrike">
              <a:solidFill>
                <a:schemeClr val="accent6"/>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 name="Shape 248"/>
        <p:cNvGrpSpPr/>
        <p:nvPr/>
      </p:nvGrpSpPr>
      <p:grpSpPr>
        <a:xfrm>
          <a:off x="0" y="0"/>
          <a:ext cx="0" cy="0"/>
          <a:chOff x="0" y="0"/>
          <a:chExt cx="0" cy="0"/>
        </a:xfrm>
      </p:grpSpPr>
      <p:sp>
        <p:nvSpPr>
          <p:cNvPr id="249" name="Google Shape;249;g30fd5a3148a_2_39"/>
          <p:cNvSpPr txBox="1"/>
          <p:nvPr>
            <p:ph type="title"/>
          </p:nvPr>
        </p:nvSpPr>
        <p:spPr>
          <a:xfrm>
            <a:off x="1306868" y="193611"/>
            <a:ext cx="10515600" cy="8793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accent6"/>
              </a:buClr>
              <a:buSzPts val="2400"/>
              <a:buFont typeface="Arial"/>
              <a:buNone/>
            </a:pPr>
            <a:r>
              <a:rPr b="1" lang="en-GB" sz="2400">
                <a:solidFill>
                  <a:schemeClr val="accent6"/>
                </a:solidFill>
              </a:rPr>
              <a:t>Δραστηριότητα 2: Κατάρτιση δείγματος σχεδίου δράσης</a:t>
            </a:r>
            <a:endParaRPr sz="3600">
              <a:solidFill>
                <a:schemeClr val="accent5"/>
              </a:solidFill>
            </a:endParaRPr>
          </a:p>
        </p:txBody>
      </p:sp>
      <p:sp>
        <p:nvSpPr>
          <p:cNvPr id="250" name="Google Shape;250;g30fd5a3148a_2_39"/>
          <p:cNvSpPr txBox="1"/>
          <p:nvPr>
            <p:ph idx="1" type="body"/>
          </p:nvPr>
        </p:nvSpPr>
        <p:spPr>
          <a:xfrm>
            <a:off x="97971" y="1462685"/>
            <a:ext cx="5910900" cy="4602300"/>
          </a:xfrm>
          <a:prstGeom prst="rect">
            <a:avLst/>
          </a:prstGeom>
          <a:noFill/>
          <a:ln cap="flat" cmpd="sng" w="9525">
            <a:solidFill>
              <a:srgbClr val="12501B"/>
            </a:solidFill>
            <a:prstDash val="solid"/>
            <a:round/>
            <a:headEnd len="sm" w="sm" type="none"/>
            <a:tailEnd len="sm" w="sm" type="none"/>
          </a:ln>
        </p:spPr>
        <p:txBody>
          <a:bodyPr anchorCtr="0" anchor="t" bIns="45700" lIns="91425" spcFirstLastPara="1" rIns="91425" wrap="square" tIns="45700">
            <a:normAutofit lnSpcReduction="10000"/>
          </a:bodyPr>
          <a:lstStyle/>
          <a:p>
            <a:pPr indent="0" lvl="0" marL="0" rtl="0" algn="just">
              <a:lnSpc>
                <a:spcPct val="90000"/>
              </a:lnSpc>
              <a:spcBef>
                <a:spcPts val="0"/>
              </a:spcBef>
              <a:spcAft>
                <a:spcPts val="0"/>
              </a:spcAft>
              <a:buSzPts val="1800"/>
              <a:buNone/>
            </a:pPr>
            <a:r>
              <a:rPr b="1" lang="en-GB" sz="1900">
                <a:solidFill>
                  <a:srgbClr val="12501B"/>
                </a:solidFill>
                <a:latin typeface="Arial"/>
                <a:ea typeface="Arial"/>
                <a:cs typeface="Arial"/>
                <a:sym typeface="Arial"/>
              </a:rPr>
              <a:t>ΠΟΡΟΙ </a:t>
            </a:r>
            <a:endParaRPr b="1" sz="1900">
              <a:latin typeface="Open Sans"/>
              <a:ea typeface="Open Sans"/>
              <a:cs typeface="Open Sans"/>
              <a:sym typeface="Open Sans"/>
            </a:endParaRPr>
          </a:p>
          <a:p>
            <a:pPr indent="-114300" lvl="0" marL="228600" rtl="0" algn="just">
              <a:lnSpc>
                <a:spcPct val="90000"/>
              </a:lnSpc>
              <a:spcBef>
                <a:spcPts val="1000"/>
              </a:spcBef>
              <a:spcAft>
                <a:spcPts val="0"/>
              </a:spcAft>
              <a:buClr>
                <a:srgbClr val="9869BD"/>
              </a:buClr>
              <a:buSzPts val="1800"/>
              <a:buNone/>
            </a:pPr>
            <a:r>
              <a:t/>
            </a:r>
            <a:endParaRPr b="1" sz="1900" u="sng">
              <a:solidFill>
                <a:schemeClr val="hlink"/>
              </a:solidFill>
              <a:latin typeface="Open Sans"/>
              <a:ea typeface="Open Sans"/>
              <a:cs typeface="Open Sans"/>
              <a:sym typeface="Open Sans"/>
              <a:hlinkClick r:id="rId3"/>
            </a:endParaRPr>
          </a:p>
          <a:p>
            <a:pPr indent="-228600" lvl="0" marL="228600" rtl="0" algn="just">
              <a:lnSpc>
                <a:spcPct val="90000"/>
              </a:lnSpc>
              <a:spcBef>
                <a:spcPts val="1000"/>
              </a:spcBef>
              <a:spcAft>
                <a:spcPts val="0"/>
              </a:spcAft>
              <a:buClr>
                <a:srgbClr val="9869BD"/>
              </a:buClr>
              <a:buSzPts val="1900"/>
              <a:buChar char="•"/>
            </a:pPr>
            <a:r>
              <a:rPr b="1" lang="en-GB" sz="1900" u="sng">
                <a:solidFill>
                  <a:schemeClr val="hlink"/>
                </a:solidFill>
                <a:latin typeface="Open Sans"/>
                <a:ea typeface="Open Sans"/>
                <a:cs typeface="Open Sans"/>
                <a:sym typeface="Open Sans"/>
                <a:hlinkClick r:id="rId4"/>
              </a:rPr>
              <a:t>Υβριδική εργασία: Οδηγίες για επαγγελματίες του ανθρώπινου δυναμικού</a:t>
            </a:r>
            <a:r>
              <a:rPr b="1" lang="en-GB" sz="1900" u="sng">
                <a:solidFill>
                  <a:schemeClr val="hlink"/>
                </a:solidFill>
                <a:latin typeface="Arial"/>
                <a:ea typeface="Arial"/>
                <a:cs typeface="Arial"/>
                <a:sym typeface="Arial"/>
                <a:hlinkClick r:id="rId5"/>
              </a:rPr>
              <a:t> </a:t>
            </a:r>
            <a:r>
              <a:rPr b="1" lang="en-GB" sz="1100" u="sng">
                <a:solidFill>
                  <a:schemeClr val="hlink"/>
                </a:solidFill>
                <a:latin typeface="Arial"/>
                <a:ea typeface="Arial"/>
                <a:cs typeface="Arial"/>
                <a:sym typeface="Arial"/>
                <a:hlinkClick r:id="rId6"/>
              </a:rPr>
              <a:t> </a:t>
            </a:r>
            <a:r>
              <a:rPr b="1" lang="en-GB" sz="1900" u="sng">
                <a:solidFill>
                  <a:schemeClr val="hlink"/>
                </a:solidFill>
                <a:latin typeface="Open Sans"/>
                <a:ea typeface="Open Sans"/>
                <a:cs typeface="Open Sans"/>
                <a:sym typeface="Open Sans"/>
                <a:hlinkClick r:id="rId7"/>
              </a:rPr>
              <a:t>CIPD</a:t>
            </a:r>
            <a:endParaRPr b="1" sz="1900" u="sng">
              <a:solidFill>
                <a:schemeClr val="hlink"/>
              </a:solidFill>
              <a:latin typeface="Open Sans"/>
              <a:ea typeface="Open Sans"/>
              <a:cs typeface="Open Sans"/>
              <a:sym typeface="Open Sans"/>
              <a:hlinkClick r:id="rId8"/>
            </a:endParaRPr>
          </a:p>
          <a:p>
            <a:pPr indent="-228600" lvl="0" marL="228600" rtl="0" algn="just">
              <a:lnSpc>
                <a:spcPct val="90000"/>
              </a:lnSpc>
              <a:spcBef>
                <a:spcPts val="1000"/>
              </a:spcBef>
              <a:spcAft>
                <a:spcPts val="0"/>
              </a:spcAft>
              <a:buClr>
                <a:srgbClr val="9869BD"/>
              </a:buClr>
              <a:buSzPts val="1900"/>
              <a:buChar char="•"/>
            </a:pPr>
            <a:r>
              <a:rPr b="1" lang="en-GB" sz="1900" u="sng">
                <a:solidFill>
                  <a:schemeClr val="hlink"/>
                </a:solidFill>
                <a:latin typeface="Open Sans"/>
                <a:ea typeface="Open Sans"/>
                <a:cs typeface="Open Sans"/>
                <a:sym typeface="Open Sans"/>
                <a:hlinkClick r:id="rId9"/>
              </a:rPr>
              <a:t>10 πρώτα βήματα για τη δημιουργία ενός παραγωγικού υβριδικού εργασιακού περιβάλλοντος</a:t>
            </a:r>
            <a:endParaRPr b="1" sz="1900" u="sng">
              <a:solidFill>
                <a:schemeClr val="hlink"/>
              </a:solidFill>
              <a:latin typeface="Open Sans"/>
              <a:ea typeface="Open Sans"/>
              <a:cs typeface="Open Sans"/>
              <a:sym typeface="Open Sans"/>
              <a:hlinkClick r:id="rId10"/>
            </a:endParaRPr>
          </a:p>
          <a:p>
            <a:pPr indent="-228600" lvl="0" marL="228600" rtl="0" algn="just">
              <a:lnSpc>
                <a:spcPct val="90000"/>
              </a:lnSpc>
              <a:spcBef>
                <a:spcPts val="1000"/>
              </a:spcBef>
              <a:spcAft>
                <a:spcPts val="0"/>
              </a:spcAft>
              <a:buClr>
                <a:srgbClr val="9869BD"/>
              </a:buClr>
              <a:buSzPts val="1900"/>
              <a:buChar char="•"/>
            </a:pPr>
            <a:r>
              <a:rPr b="1" lang="en-GB" sz="1900" u="sng">
                <a:solidFill>
                  <a:schemeClr val="hlink"/>
                </a:solidFill>
                <a:latin typeface="Open Sans"/>
                <a:ea typeface="Open Sans"/>
                <a:cs typeface="Open Sans"/>
                <a:sym typeface="Open Sans"/>
                <a:hlinkClick r:id="rId11"/>
              </a:rPr>
              <a:t>6 τρόποι για να δημιουργήσετε ένα επιτυχημένο υβριδικό μοντέλο εργασίας</a:t>
            </a:r>
            <a:endParaRPr b="1" sz="1900">
              <a:latin typeface="Open Sans"/>
              <a:ea typeface="Open Sans"/>
              <a:cs typeface="Open Sans"/>
              <a:sym typeface="Open Sans"/>
            </a:endParaRPr>
          </a:p>
          <a:p>
            <a:pPr indent="-228600" lvl="0" marL="228600" rtl="0" algn="just">
              <a:lnSpc>
                <a:spcPct val="90000"/>
              </a:lnSpc>
              <a:spcBef>
                <a:spcPts val="1000"/>
              </a:spcBef>
              <a:spcAft>
                <a:spcPts val="0"/>
              </a:spcAft>
              <a:buClr>
                <a:srgbClr val="9869BD"/>
              </a:buClr>
              <a:buSzPts val="1900"/>
              <a:buChar char="•"/>
            </a:pPr>
            <a:r>
              <a:rPr b="1" lang="en-GB" sz="1900" u="sng">
                <a:solidFill>
                  <a:schemeClr val="hlink"/>
                </a:solidFill>
                <a:latin typeface="Open Sans"/>
                <a:ea typeface="Open Sans"/>
                <a:cs typeface="Open Sans"/>
                <a:sym typeface="Open Sans"/>
                <a:hlinkClick r:id="rId12"/>
              </a:rPr>
              <a:t>Τι είναι μια σύγχρονη στρατηγική υβριδικού χώρου εργασίας; (και πώς να τη δημιουργήσετε) | Robin</a:t>
            </a:r>
            <a:endParaRPr b="1" sz="1900">
              <a:solidFill>
                <a:srgbClr val="868E93"/>
              </a:solidFill>
              <a:latin typeface="Arial"/>
              <a:ea typeface="Arial"/>
              <a:cs typeface="Arial"/>
              <a:sym typeface="Arial"/>
            </a:endParaRPr>
          </a:p>
          <a:p>
            <a:pPr indent="-114300" lvl="0" marL="228600" rtl="0" algn="just">
              <a:lnSpc>
                <a:spcPct val="90000"/>
              </a:lnSpc>
              <a:spcBef>
                <a:spcPts val="1000"/>
              </a:spcBef>
              <a:spcAft>
                <a:spcPts val="0"/>
              </a:spcAft>
              <a:buClr>
                <a:srgbClr val="9869BD"/>
              </a:buClr>
              <a:buSzPts val="1800"/>
              <a:buNone/>
            </a:pPr>
            <a:r>
              <a:t/>
            </a:r>
            <a:endParaRPr b="1" i="0" sz="1900" u="none" cap="none" strike="noStrike">
              <a:solidFill>
                <a:srgbClr val="868E93"/>
              </a:solidFill>
              <a:latin typeface="Open Sans"/>
              <a:ea typeface="Open Sans"/>
              <a:cs typeface="Open Sans"/>
              <a:sym typeface="Open Sans"/>
            </a:endParaRPr>
          </a:p>
          <a:p>
            <a:pPr indent="-114300" lvl="0" marL="228600" rtl="0" algn="just">
              <a:lnSpc>
                <a:spcPct val="90000"/>
              </a:lnSpc>
              <a:spcBef>
                <a:spcPts val="1000"/>
              </a:spcBef>
              <a:spcAft>
                <a:spcPts val="0"/>
              </a:spcAft>
              <a:buClr>
                <a:srgbClr val="9869BD"/>
              </a:buClr>
              <a:buSzPts val="1800"/>
              <a:buNone/>
            </a:pPr>
            <a:r>
              <a:t/>
            </a:r>
            <a:endParaRPr b="1" sz="1900">
              <a:solidFill>
                <a:srgbClr val="12501B"/>
              </a:solidFill>
              <a:latin typeface="Open Sans"/>
              <a:ea typeface="Open Sans"/>
              <a:cs typeface="Open Sans"/>
              <a:sym typeface="Open Sans"/>
            </a:endParaRPr>
          </a:p>
        </p:txBody>
      </p:sp>
      <p:sp>
        <p:nvSpPr>
          <p:cNvPr id="251" name="Google Shape;251;g30fd5a3148a_2_39"/>
          <p:cNvSpPr txBox="1"/>
          <p:nvPr>
            <p:ph idx="2" type="body"/>
          </p:nvPr>
        </p:nvSpPr>
        <p:spPr>
          <a:xfrm>
            <a:off x="6131377" y="1462684"/>
            <a:ext cx="5910900" cy="4602300"/>
          </a:xfrm>
          <a:prstGeom prst="rect">
            <a:avLst/>
          </a:prstGeom>
          <a:noFill/>
          <a:ln cap="flat" cmpd="sng" w="9525">
            <a:solidFill>
              <a:srgbClr val="12501B"/>
            </a:solidFill>
            <a:prstDash val="solid"/>
            <a:round/>
            <a:headEnd len="sm" w="sm" type="none"/>
            <a:tailEnd len="sm" w="sm" type="none"/>
          </a:ln>
        </p:spPr>
        <p:txBody>
          <a:bodyPr anchorCtr="0" anchor="t" bIns="45700" lIns="91425" spcFirstLastPara="1" rIns="91425" wrap="square" tIns="45700">
            <a:normAutofit/>
          </a:bodyPr>
          <a:lstStyle/>
          <a:p>
            <a:pPr indent="0" lvl="0" marL="0" rtl="0" algn="just">
              <a:lnSpc>
                <a:spcPct val="90000"/>
              </a:lnSpc>
              <a:spcBef>
                <a:spcPts val="0"/>
              </a:spcBef>
              <a:spcAft>
                <a:spcPts val="0"/>
              </a:spcAft>
              <a:buSzPts val="1800"/>
              <a:buNone/>
            </a:pPr>
            <a:r>
              <a:rPr b="1" lang="en-GB" sz="1900">
                <a:solidFill>
                  <a:srgbClr val="12501B"/>
                </a:solidFill>
                <a:latin typeface="Arial"/>
                <a:ea typeface="Arial"/>
                <a:cs typeface="Arial"/>
                <a:sym typeface="Arial"/>
              </a:rPr>
              <a:t>Μάθετε περισσότερα! </a:t>
            </a:r>
            <a:endParaRPr b="1" sz="1900">
              <a:latin typeface="Open Sans"/>
              <a:ea typeface="Open Sans"/>
              <a:cs typeface="Open Sans"/>
              <a:sym typeface="Open Sans"/>
            </a:endParaRPr>
          </a:p>
          <a:p>
            <a:pPr indent="0" lvl="0" marL="0" rtl="0" algn="just">
              <a:lnSpc>
                <a:spcPct val="90000"/>
              </a:lnSpc>
              <a:spcBef>
                <a:spcPts val="1000"/>
              </a:spcBef>
              <a:spcAft>
                <a:spcPts val="0"/>
              </a:spcAft>
              <a:buClr>
                <a:schemeClr val="dk2"/>
              </a:buClr>
              <a:buSzPts val="1800"/>
              <a:buNone/>
            </a:pPr>
            <a:r>
              <a:t/>
            </a:r>
            <a:endParaRPr b="1" sz="1900" u="sng">
              <a:solidFill>
                <a:schemeClr val="hlink"/>
              </a:solidFill>
              <a:latin typeface="Open Sans"/>
              <a:ea typeface="Open Sans"/>
              <a:cs typeface="Open Sans"/>
              <a:sym typeface="Open Sans"/>
              <a:hlinkClick r:id="rId13"/>
            </a:endParaRPr>
          </a:p>
          <a:p>
            <a:pPr indent="-349250" lvl="0" marL="457200" rtl="0" algn="just">
              <a:lnSpc>
                <a:spcPct val="90000"/>
              </a:lnSpc>
              <a:spcBef>
                <a:spcPts val="1000"/>
              </a:spcBef>
              <a:spcAft>
                <a:spcPts val="0"/>
              </a:spcAft>
              <a:buClr>
                <a:schemeClr val="dk2"/>
              </a:buClr>
              <a:buSzPts val="1900"/>
              <a:buChar char="•"/>
            </a:pPr>
            <a:r>
              <a:rPr b="1" lang="en-GB" sz="1900" u="sng">
                <a:solidFill>
                  <a:schemeClr val="hlink"/>
                </a:solidFill>
                <a:latin typeface="Open Sans"/>
                <a:ea typeface="Open Sans"/>
                <a:cs typeface="Open Sans"/>
                <a:sym typeface="Open Sans"/>
                <a:hlinkClick r:id="rId14"/>
              </a:rPr>
              <a:t>Τι είναι μια σύγχρονη στρατηγική υβριδικού χώρου εργασίας; (και πώς να τη δημιουργήσετε) | Robin</a:t>
            </a:r>
            <a:endParaRPr b="1" sz="1900">
              <a:latin typeface="Open Sans"/>
              <a:ea typeface="Open Sans"/>
              <a:cs typeface="Open Sans"/>
              <a:sym typeface="Open Sans"/>
            </a:endParaRPr>
          </a:p>
        </p:txBody>
      </p:sp>
      <p:pic>
        <p:nvPicPr>
          <p:cNvPr id="252" name="Google Shape;252;g30fd5a3148a_2_39"/>
          <p:cNvPicPr preferRelativeResize="0"/>
          <p:nvPr/>
        </p:nvPicPr>
        <p:blipFill rotWithShape="1">
          <a:blip r:embed="rId15">
            <a:alphaModFix/>
          </a:blip>
          <a:srcRect b="0" l="0" r="0" t="0"/>
          <a:stretch/>
        </p:blipFill>
        <p:spPr>
          <a:xfrm>
            <a:off x="6611125" y="3098385"/>
            <a:ext cx="4754450" cy="2897939"/>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 name="Shape 257"/>
        <p:cNvGrpSpPr/>
        <p:nvPr/>
      </p:nvGrpSpPr>
      <p:grpSpPr>
        <a:xfrm>
          <a:off x="0" y="0"/>
          <a:ext cx="0" cy="0"/>
          <a:chOff x="0" y="0"/>
          <a:chExt cx="0" cy="0"/>
        </a:xfrm>
      </p:grpSpPr>
      <p:sp>
        <p:nvSpPr>
          <p:cNvPr id="258" name="Google Shape;258;p20"/>
          <p:cNvSpPr txBox="1"/>
          <p:nvPr/>
        </p:nvSpPr>
        <p:spPr>
          <a:xfrm>
            <a:off x="4894162" y="2858825"/>
            <a:ext cx="6457010" cy="1600197"/>
          </a:xfrm>
          <a:prstGeom prst="rect">
            <a:avLst/>
          </a:prstGeom>
          <a:noFill/>
          <a:ln>
            <a:noFill/>
          </a:ln>
        </p:spPr>
        <p:txBody>
          <a:bodyPr anchorCtr="0" anchor="t" bIns="45700" lIns="91425" spcFirstLastPara="1" rIns="91425" wrap="square" tIns="45700">
            <a:noAutofit/>
          </a:bodyPr>
          <a:lstStyle/>
          <a:p>
            <a:pPr indent="0" lvl="0" marL="0" marR="0" rtl="0" algn="just">
              <a:lnSpc>
                <a:spcPct val="90000"/>
              </a:lnSpc>
              <a:spcBef>
                <a:spcPts val="0"/>
              </a:spcBef>
              <a:spcAft>
                <a:spcPts val="0"/>
              </a:spcAft>
              <a:buClr>
                <a:schemeClr val="accent5"/>
              </a:buClr>
              <a:buSzPts val="3600"/>
              <a:buFont typeface="Arial"/>
              <a:buNone/>
            </a:pPr>
            <a:r>
              <a:rPr b="1" i="0" lang="en-GB" sz="3600" u="none" cap="none" strike="noStrike">
                <a:solidFill>
                  <a:schemeClr val="accent4"/>
                </a:solidFill>
                <a:latin typeface="Arial"/>
                <a:ea typeface="Arial"/>
                <a:cs typeface="Arial"/>
                <a:sym typeface="Arial"/>
              </a:rPr>
              <a:t>Ενότητα 3</a:t>
            </a:r>
            <a:endParaRPr b="1" i="0" sz="3600" u="none" cap="none" strike="noStrike">
              <a:solidFill>
                <a:schemeClr val="accent4"/>
              </a:solidFill>
              <a:latin typeface="Arial"/>
              <a:ea typeface="Arial"/>
              <a:cs typeface="Arial"/>
              <a:sym typeface="Arial"/>
            </a:endParaRPr>
          </a:p>
          <a:p>
            <a:pPr indent="0" lvl="0" marL="0" marR="0" rtl="0" algn="l">
              <a:lnSpc>
                <a:spcPct val="90000"/>
              </a:lnSpc>
              <a:spcBef>
                <a:spcPts val="0"/>
              </a:spcBef>
              <a:spcAft>
                <a:spcPts val="0"/>
              </a:spcAft>
              <a:buClr>
                <a:schemeClr val="accent5"/>
              </a:buClr>
              <a:buSzPts val="3600"/>
              <a:buFont typeface="Arial"/>
              <a:buNone/>
            </a:pPr>
            <a:br>
              <a:rPr b="0" i="0" lang="en-GB" sz="3600" u="none" cap="none" strike="noStrike">
                <a:solidFill>
                  <a:schemeClr val="accent5"/>
                </a:solidFill>
                <a:latin typeface="Arial"/>
                <a:ea typeface="Arial"/>
                <a:cs typeface="Arial"/>
                <a:sym typeface="Arial"/>
              </a:rPr>
            </a:br>
            <a:r>
              <a:rPr b="1" i="0" lang="en-GB" sz="3600" u="none" cap="none" strike="noStrike">
                <a:solidFill>
                  <a:schemeClr val="accent5"/>
                </a:solidFill>
                <a:latin typeface="Arial"/>
                <a:ea typeface="Arial"/>
                <a:cs typeface="Arial"/>
                <a:sym typeface="Arial"/>
              </a:rPr>
              <a:t>Παρακολούθηση και προσαρμογή της χρήσης πόρων</a:t>
            </a:r>
            <a:endParaRPr b="1" i="0" sz="3600" u="none" cap="none" strike="noStrike">
              <a:solidFill>
                <a:srgbClr val="000000"/>
              </a:solidFill>
              <a:latin typeface="Arial"/>
              <a:ea typeface="Arial"/>
              <a:cs typeface="Arial"/>
              <a:sym typeface="Arial"/>
            </a:endParaRPr>
          </a:p>
        </p:txBody>
      </p:sp>
      <p:pic>
        <p:nvPicPr>
          <p:cNvPr descr="A logo with a black background&#10;&#10;Description automatically generated" id="259" name="Google Shape;259;p20"/>
          <p:cNvPicPr preferRelativeResize="0"/>
          <p:nvPr/>
        </p:nvPicPr>
        <p:blipFill rotWithShape="1">
          <a:blip r:embed="rId3">
            <a:alphaModFix/>
          </a:blip>
          <a:srcRect b="0" l="0" r="0" t="0"/>
          <a:stretch/>
        </p:blipFill>
        <p:spPr>
          <a:xfrm>
            <a:off x="574098" y="1936283"/>
            <a:ext cx="3381812" cy="298543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p5"/>
          <p:cNvSpPr txBox="1"/>
          <p:nvPr/>
        </p:nvSpPr>
        <p:spPr>
          <a:xfrm>
            <a:off x="4894149" y="2858825"/>
            <a:ext cx="7119300" cy="1600200"/>
          </a:xfrm>
          <a:prstGeom prst="rect">
            <a:avLst/>
          </a:prstGeom>
          <a:noFill/>
          <a:ln>
            <a:noFill/>
          </a:ln>
        </p:spPr>
        <p:txBody>
          <a:bodyPr anchorCtr="0" anchor="t" bIns="45700" lIns="91425" spcFirstLastPara="1" rIns="91425" wrap="square" tIns="45700">
            <a:noAutofit/>
          </a:bodyPr>
          <a:lstStyle/>
          <a:p>
            <a:pPr indent="0" lvl="0" marL="0" marR="0" rtl="0" algn="l">
              <a:lnSpc>
                <a:spcPct val="115000"/>
              </a:lnSpc>
              <a:spcBef>
                <a:spcPts val="1200"/>
              </a:spcBef>
              <a:spcAft>
                <a:spcPts val="0"/>
              </a:spcAft>
              <a:buClr>
                <a:schemeClr val="dk1"/>
              </a:buClr>
              <a:buSzPts val="1100"/>
              <a:buFont typeface="Arial"/>
              <a:buNone/>
            </a:pPr>
            <a:r>
              <a:rPr b="1" i="0" lang="en-GB" sz="3600" u="none" cap="none" strike="noStrike">
                <a:solidFill>
                  <a:schemeClr val="accent4"/>
                </a:solidFill>
                <a:latin typeface="Arial"/>
                <a:ea typeface="Arial"/>
                <a:cs typeface="Arial"/>
                <a:sym typeface="Arial"/>
              </a:rPr>
              <a:t>Ενεργοποιητής</a:t>
            </a:r>
            <a:endParaRPr b="1" i="0" sz="3600" u="none" cap="none" strike="noStrike">
              <a:solidFill>
                <a:schemeClr val="accent4"/>
              </a:solidFill>
              <a:latin typeface="Arial"/>
              <a:ea typeface="Arial"/>
              <a:cs typeface="Arial"/>
              <a:sym typeface="Arial"/>
            </a:endParaRPr>
          </a:p>
          <a:p>
            <a:pPr indent="0" lvl="0" marL="0" marR="0" rtl="0" algn="l">
              <a:lnSpc>
                <a:spcPct val="150000"/>
              </a:lnSpc>
              <a:spcBef>
                <a:spcPts val="1200"/>
              </a:spcBef>
              <a:spcAft>
                <a:spcPts val="0"/>
              </a:spcAft>
              <a:buClr>
                <a:schemeClr val="dk1"/>
              </a:buClr>
              <a:buSzPts val="1100"/>
              <a:buFont typeface="Arial"/>
              <a:buNone/>
            </a:pPr>
            <a:r>
              <a:rPr b="1" i="0" lang="en-GB" sz="3200" u="none" cap="none" strike="noStrike">
                <a:solidFill>
                  <a:srgbClr val="9868BD"/>
                </a:solidFill>
                <a:latin typeface="Arial"/>
                <a:ea typeface="Arial"/>
                <a:cs typeface="Arial"/>
                <a:sym typeface="Arial"/>
              </a:rPr>
              <a:t>Συνδέσεις υβριδικής συνεργασίας</a:t>
            </a:r>
            <a:endParaRPr b="1" i="0" sz="3200" u="none" cap="none" strike="noStrike">
              <a:solidFill>
                <a:srgbClr val="9868BD"/>
              </a:solidFill>
              <a:latin typeface="Arial"/>
              <a:ea typeface="Arial"/>
              <a:cs typeface="Arial"/>
              <a:sym typeface="Arial"/>
            </a:endParaRPr>
          </a:p>
          <a:p>
            <a:pPr indent="0" lvl="0" marL="0" marR="0" rtl="0" algn="just">
              <a:lnSpc>
                <a:spcPct val="90000"/>
              </a:lnSpc>
              <a:spcBef>
                <a:spcPts val="1200"/>
              </a:spcBef>
              <a:spcAft>
                <a:spcPts val="0"/>
              </a:spcAft>
              <a:buClr>
                <a:schemeClr val="accent5"/>
              </a:buClr>
              <a:buSzPts val="3600"/>
              <a:buFont typeface="Arial"/>
              <a:buNone/>
            </a:pPr>
            <a:r>
              <a:t/>
            </a:r>
            <a:endParaRPr b="1" i="0" sz="3600" u="none" cap="none" strike="noStrike">
              <a:solidFill>
                <a:schemeClr val="accent4"/>
              </a:solidFill>
              <a:latin typeface="Arial"/>
              <a:ea typeface="Arial"/>
              <a:cs typeface="Arial"/>
              <a:sym typeface="Arial"/>
            </a:endParaRPr>
          </a:p>
          <a:p>
            <a:pPr indent="0" lvl="0" marL="0" marR="0" rtl="0" algn="just">
              <a:lnSpc>
                <a:spcPct val="90000"/>
              </a:lnSpc>
              <a:spcBef>
                <a:spcPts val="0"/>
              </a:spcBef>
              <a:spcAft>
                <a:spcPts val="0"/>
              </a:spcAft>
              <a:buClr>
                <a:schemeClr val="accent5"/>
              </a:buClr>
              <a:buSzPts val="3600"/>
              <a:buFont typeface="Arial"/>
              <a:buNone/>
            </a:pPr>
            <a:br>
              <a:rPr b="0" i="0" lang="en-GB" sz="3600" u="none" cap="none" strike="noStrike">
                <a:solidFill>
                  <a:schemeClr val="accent5"/>
                </a:solidFill>
                <a:latin typeface="Arial"/>
                <a:ea typeface="Arial"/>
                <a:cs typeface="Arial"/>
                <a:sym typeface="Arial"/>
              </a:rPr>
            </a:br>
            <a:endParaRPr b="1" i="0" sz="1400" u="none" cap="none" strike="noStrike">
              <a:solidFill>
                <a:srgbClr val="000000"/>
              </a:solidFill>
              <a:latin typeface="Arial"/>
              <a:ea typeface="Arial"/>
              <a:cs typeface="Arial"/>
              <a:sym typeface="Arial"/>
            </a:endParaRPr>
          </a:p>
        </p:txBody>
      </p:sp>
      <p:pic>
        <p:nvPicPr>
          <p:cNvPr descr="A logo with a black background&#10;&#10;Description automatically generated" id="115" name="Google Shape;115;p5"/>
          <p:cNvPicPr preferRelativeResize="0"/>
          <p:nvPr/>
        </p:nvPicPr>
        <p:blipFill rotWithShape="1">
          <a:blip r:embed="rId3">
            <a:alphaModFix/>
          </a:blip>
          <a:srcRect b="0" l="0" r="0" t="0"/>
          <a:stretch/>
        </p:blipFill>
        <p:spPr>
          <a:xfrm>
            <a:off x="574098" y="1936283"/>
            <a:ext cx="3381812" cy="2985434"/>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4" name="Shape 264"/>
        <p:cNvGrpSpPr/>
        <p:nvPr/>
      </p:nvGrpSpPr>
      <p:grpSpPr>
        <a:xfrm>
          <a:off x="0" y="0"/>
          <a:ext cx="0" cy="0"/>
          <a:chOff x="0" y="0"/>
          <a:chExt cx="0" cy="0"/>
        </a:xfrm>
      </p:grpSpPr>
      <p:sp>
        <p:nvSpPr>
          <p:cNvPr id="265" name="Google Shape;265;p13"/>
          <p:cNvSpPr txBox="1"/>
          <p:nvPr/>
        </p:nvSpPr>
        <p:spPr>
          <a:xfrm>
            <a:off x="587375" y="373525"/>
            <a:ext cx="11341800" cy="1200300"/>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accent5"/>
              </a:buClr>
              <a:buSzPts val="3600"/>
              <a:buFont typeface="Arial"/>
              <a:buNone/>
            </a:pPr>
            <a:r>
              <a:rPr b="0" i="0" lang="en-GB" sz="3600" u="none" cap="none" strike="noStrike">
                <a:solidFill>
                  <a:schemeClr val="accent5"/>
                </a:solidFill>
                <a:latin typeface="Arial"/>
                <a:ea typeface="Arial"/>
                <a:cs typeface="Arial"/>
                <a:sym typeface="Arial"/>
              </a:rPr>
              <a:t>Ενότητα 3: Παρακολούθηση και προσαρμογή της χρήσης πόρων </a:t>
            </a:r>
            <a:endParaRPr b="0" i="0" sz="3600" u="none" cap="none" strike="noStrike">
              <a:solidFill>
                <a:schemeClr val="accent5"/>
              </a:solidFill>
              <a:latin typeface="Arial"/>
              <a:ea typeface="Arial"/>
              <a:cs typeface="Arial"/>
              <a:sym typeface="Arial"/>
            </a:endParaRPr>
          </a:p>
        </p:txBody>
      </p:sp>
      <p:sp>
        <p:nvSpPr>
          <p:cNvPr id="266" name="Google Shape;266;p13"/>
          <p:cNvSpPr txBox="1"/>
          <p:nvPr/>
        </p:nvSpPr>
        <p:spPr>
          <a:xfrm>
            <a:off x="403325" y="1404075"/>
            <a:ext cx="11526000" cy="5234100"/>
          </a:xfrm>
          <a:prstGeom prst="rect">
            <a:avLst/>
          </a:prstGeom>
          <a:noFill/>
          <a:ln>
            <a:noFill/>
          </a:ln>
        </p:spPr>
        <p:txBody>
          <a:bodyPr anchorCtr="0" anchor="t" bIns="45700" lIns="91425" spcFirstLastPara="1" rIns="91425" wrap="square" tIns="45700">
            <a:normAutofit fontScale="25000" lnSpcReduction="20000"/>
          </a:bodyPr>
          <a:lstStyle/>
          <a:p>
            <a:pPr indent="0" lvl="0" marL="114300" marR="0" rtl="0" algn="just">
              <a:lnSpc>
                <a:spcPct val="100000"/>
              </a:lnSpc>
              <a:spcBef>
                <a:spcPts val="0"/>
              </a:spcBef>
              <a:spcAft>
                <a:spcPts val="0"/>
              </a:spcAft>
              <a:buClr>
                <a:srgbClr val="000000"/>
              </a:buClr>
              <a:buSzPct val="100000"/>
              <a:buFont typeface="Arial"/>
              <a:buNone/>
            </a:pPr>
            <a:r>
              <a:rPr b="1" i="0" lang="en-GB" sz="9600" u="none" cap="none" strike="noStrike">
                <a:solidFill>
                  <a:srgbClr val="000000"/>
                </a:solidFill>
                <a:latin typeface="Arial"/>
                <a:ea typeface="Arial"/>
                <a:cs typeface="Arial"/>
                <a:sym typeface="Arial"/>
              </a:rPr>
              <a:t>4 Βασικά οφέλη από την παρακολούθηση και προσαρμογή της χρήσης πόρων σε υβριδική εργασία</a:t>
            </a:r>
            <a:endParaRPr b="0" i="0" sz="1400" u="none" cap="none" strike="noStrike">
              <a:solidFill>
                <a:srgbClr val="000000"/>
              </a:solidFill>
              <a:latin typeface="Arial"/>
              <a:ea typeface="Arial"/>
              <a:cs typeface="Arial"/>
              <a:sym typeface="Arial"/>
            </a:endParaRPr>
          </a:p>
          <a:p>
            <a:pPr indent="0" lvl="0" marL="114300" marR="0" rtl="0" algn="just">
              <a:lnSpc>
                <a:spcPct val="100000"/>
              </a:lnSpc>
              <a:spcBef>
                <a:spcPts val="0"/>
              </a:spcBef>
              <a:spcAft>
                <a:spcPts val="0"/>
              </a:spcAft>
              <a:buClr>
                <a:srgbClr val="000000"/>
              </a:buClr>
              <a:buSzPct val="100000"/>
              <a:buFont typeface="Arial"/>
              <a:buNone/>
            </a:pPr>
            <a:r>
              <a:t/>
            </a:r>
            <a:endParaRPr b="1" i="0" sz="3400" u="none" cap="none" strike="noStrike">
              <a:solidFill>
                <a:srgbClr val="000000"/>
              </a:solidFill>
              <a:latin typeface="Arial"/>
              <a:ea typeface="Arial"/>
              <a:cs typeface="Arial"/>
              <a:sym typeface="Arial"/>
            </a:endParaRPr>
          </a:p>
          <a:p>
            <a:pPr indent="0" lvl="0" marL="114300" marR="0" rtl="0" algn="just">
              <a:lnSpc>
                <a:spcPct val="100000"/>
              </a:lnSpc>
              <a:spcBef>
                <a:spcPts val="0"/>
              </a:spcBef>
              <a:spcAft>
                <a:spcPts val="0"/>
              </a:spcAft>
              <a:buClr>
                <a:srgbClr val="000000"/>
              </a:buClr>
              <a:buSzPct val="100000"/>
              <a:buFont typeface="Arial"/>
              <a:buNone/>
            </a:pPr>
            <a:r>
              <a:t/>
            </a:r>
            <a:endParaRPr b="1" i="0" sz="4500" u="none" cap="none" strike="noStrike">
              <a:solidFill>
                <a:srgbClr val="000000"/>
              </a:solidFill>
              <a:latin typeface="Arial"/>
              <a:ea typeface="Arial"/>
              <a:cs typeface="Arial"/>
              <a:sym typeface="Arial"/>
            </a:endParaRPr>
          </a:p>
          <a:p>
            <a:pPr indent="0" lvl="0" marL="114300" marR="0" rtl="0" algn="just">
              <a:lnSpc>
                <a:spcPct val="100000"/>
              </a:lnSpc>
              <a:spcBef>
                <a:spcPts val="0"/>
              </a:spcBef>
              <a:spcAft>
                <a:spcPts val="0"/>
              </a:spcAft>
              <a:buClr>
                <a:srgbClr val="000000"/>
              </a:buClr>
              <a:buSzPct val="78260"/>
              <a:buFont typeface="Arial"/>
              <a:buNone/>
            </a:pPr>
            <a:r>
              <a:rPr b="1" i="0" lang="en-GB" sz="9200" u="none" cap="none" strike="noStrike">
                <a:solidFill>
                  <a:srgbClr val="D86CCC"/>
                </a:solidFill>
                <a:latin typeface="Arial"/>
                <a:ea typeface="Arial"/>
                <a:cs typeface="Arial"/>
                <a:sym typeface="Arial"/>
              </a:rPr>
              <a:t>1. Βελτιστοποιημένη κατανομή πόρων: </a:t>
            </a:r>
            <a:endParaRPr b="0" i="0" sz="9200" u="none" cap="none" strike="noStrike">
              <a:solidFill>
                <a:srgbClr val="000000"/>
              </a:solidFill>
              <a:latin typeface="Arial"/>
              <a:ea typeface="Arial"/>
              <a:cs typeface="Arial"/>
              <a:sym typeface="Arial"/>
            </a:endParaRPr>
          </a:p>
          <a:p>
            <a:pPr indent="-454660" lvl="0" marL="571500" marR="0" rtl="0" algn="just">
              <a:lnSpc>
                <a:spcPct val="100000"/>
              </a:lnSpc>
              <a:spcBef>
                <a:spcPts val="0"/>
              </a:spcBef>
              <a:spcAft>
                <a:spcPts val="0"/>
              </a:spcAft>
              <a:buClr>
                <a:srgbClr val="000000"/>
              </a:buClr>
              <a:buSzPct val="100000"/>
              <a:buFont typeface="Arial"/>
              <a:buChar char="•"/>
            </a:pPr>
            <a:r>
              <a:rPr b="1" i="0" lang="en-GB" sz="9200" u="none" cap="none" strike="noStrike">
                <a:solidFill>
                  <a:srgbClr val="000000"/>
                </a:solidFill>
                <a:latin typeface="Arial"/>
                <a:ea typeface="Arial"/>
                <a:cs typeface="Arial"/>
                <a:sym typeface="Arial"/>
              </a:rPr>
              <a:t>Εντοπισμός ανεπαρκώς χρησιμοποιούμενων πόρων: </a:t>
            </a:r>
            <a:r>
              <a:rPr b="0" i="0" lang="en-GB" sz="9200" u="none" cap="none" strike="noStrike">
                <a:solidFill>
                  <a:srgbClr val="000000"/>
                </a:solidFill>
                <a:latin typeface="Arial"/>
                <a:ea typeface="Arial"/>
                <a:cs typeface="Arial"/>
                <a:sym typeface="Arial"/>
              </a:rPr>
              <a:t>Με την παρακολούθηση της χρήσης των πόρων, μπορούν να εντοπιστούν περιοχές όπου οι πόροι δεν χρησιμοποιούνται πλήρως.</a:t>
            </a:r>
            <a:endParaRPr b="0" i="0" sz="9200" u="none" cap="none" strike="noStrike">
              <a:solidFill>
                <a:srgbClr val="000000"/>
              </a:solidFill>
              <a:latin typeface="Arial"/>
              <a:ea typeface="Arial"/>
              <a:cs typeface="Arial"/>
              <a:sym typeface="Arial"/>
            </a:endParaRPr>
          </a:p>
          <a:p>
            <a:pPr indent="-454660" lvl="0" marL="571500" marR="0" rtl="0" algn="just">
              <a:lnSpc>
                <a:spcPct val="100000"/>
              </a:lnSpc>
              <a:spcBef>
                <a:spcPts val="0"/>
              </a:spcBef>
              <a:spcAft>
                <a:spcPts val="0"/>
              </a:spcAft>
              <a:buClr>
                <a:srgbClr val="000000"/>
              </a:buClr>
              <a:buSzPct val="100000"/>
              <a:buFont typeface="Arial"/>
              <a:buChar char="•"/>
            </a:pPr>
            <a:r>
              <a:rPr b="1" i="0" lang="en-GB" sz="9200" u="none" cap="none" strike="noStrike">
                <a:solidFill>
                  <a:srgbClr val="000000"/>
                </a:solidFill>
                <a:latin typeface="Arial"/>
                <a:ea typeface="Arial"/>
                <a:cs typeface="Arial"/>
                <a:sym typeface="Arial"/>
              </a:rPr>
              <a:t>Η ανακατανομή των πόρων </a:t>
            </a:r>
            <a:r>
              <a:rPr b="0" i="0" lang="en-GB" sz="9200" u="none" cap="none" strike="noStrike">
                <a:solidFill>
                  <a:srgbClr val="000000"/>
                </a:solidFill>
                <a:latin typeface="Arial"/>
                <a:ea typeface="Arial"/>
                <a:cs typeface="Arial"/>
                <a:sym typeface="Arial"/>
              </a:rPr>
              <a:t>επιτρέπει την αναδιανομή τους σε έργα ή ομάδες υψηλής προτεραιότητας που χρειάζονται πρόσθετη υποστήριξη.</a:t>
            </a:r>
            <a:endParaRPr b="0" i="0" sz="9200" u="none" cap="none" strike="noStrike">
              <a:solidFill>
                <a:srgbClr val="000000"/>
              </a:solidFill>
              <a:latin typeface="Arial"/>
              <a:ea typeface="Arial"/>
              <a:cs typeface="Arial"/>
              <a:sym typeface="Arial"/>
            </a:endParaRPr>
          </a:p>
          <a:p>
            <a:pPr indent="0" lvl="0" marL="114300" marR="0" rtl="0" algn="just">
              <a:lnSpc>
                <a:spcPct val="100000"/>
              </a:lnSpc>
              <a:spcBef>
                <a:spcPts val="0"/>
              </a:spcBef>
              <a:spcAft>
                <a:spcPts val="0"/>
              </a:spcAft>
              <a:buClr>
                <a:srgbClr val="000000"/>
              </a:buClr>
              <a:buSzPct val="78260"/>
              <a:buFont typeface="Arial"/>
              <a:buNone/>
            </a:pPr>
            <a:r>
              <a:t/>
            </a:r>
            <a:endParaRPr b="1" i="0" sz="9200" u="none" cap="none" strike="noStrike">
              <a:solidFill>
                <a:srgbClr val="000000"/>
              </a:solidFill>
              <a:latin typeface="Arial"/>
              <a:ea typeface="Arial"/>
              <a:cs typeface="Arial"/>
              <a:sym typeface="Arial"/>
            </a:endParaRPr>
          </a:p>
          <a:p>
            <a:pPr indent="0" lvl="0" marL="114300" marR="0" rtl="0" algn="just">
              <a:lnSpc>
                <a:spcPct val="100000"/>
              </a:lnSpc>
              <a:spcBef>
                <a:spcPts val="0"/>
              </a:spcBef>
              <a:spcAft>
                <a:spcPts val="0"/>
              </a:spcAft>
              <a:buClr>
                <a:srgbClr val="000000"/>
              </a:buClr>
              <a:buSzPct val="78260"/>
              <a:buFont typeface="Arial"/>
              <a:buNone/>
            </a:pPr>
            <a:r>
              <a:rPr b="1" i="0" lang="en-GB" sz="9200" u="none" cap="none" strike="noStrike">
                <a:solidFill>
                  <a:srgbClr val="D86CCC"/>
                </a:solidFill>
                <a:latin typeface="Arial"/>
                <a:ea typeface="Arial"/>
                <a:cs typeface="Arial"/>
                <a:sym typeface="Arial"/>
              </a:rPr>
              <a:t>2. Βελτιωμένη παραγωγικότητα: </a:t>
            </a:r>
            <a:endParaRPr b="0" i="0" sz="9200" u="none" cap="none" strike="noStrike">
              <a:solidFill>
                <a:srgbClr val="000000"/>
              </a:solidFill>
              <a:latin typeface="Arial"/>
              <a:ea typeface="Arial"/>
              <a:cs typeface="Arial"/>
              <a:sym typeface="Arial"/>
            </a:endParaRPr>
          </a:p>
          <a:p>
            <a:pPr indent="-340360" lvl="0" marL="457200" marR="0" rtl="0" algn="just">
              <a:lnSpc>
                <a:spcPct val="100000"/>
              </a:lnSpc>
              <a:spcBef>
                <a:spcPts val="0"/>
              </a:spcBef>
              <a:spcAft>
                <a:spcPts val="0"/>
              </a:spcAft>
              <a:buClr>
                <a:srgbClr val="000000"/>
              </a:buClr>
              <a:buSzPct val="100000"/>
              <a:buFont typeface="Arial"/>
              <a:buChar char="•"/>
            </a:pPr>
            <a:r>
              <a:rPr b="1" i="0" lang="en-GB" sz="9200" u="none" cap="none" strike="noStrike">
                <a:solidFill>
                  <a:srgbClr val="000000"/>
                </a:solidFill>
                <a:latin typeface="Arial"/>
                <a:ea typeface="Arial"/>
                <a:cs typeface="Arial"/>
                <a:sym typeface="Arial"/>
              </a:rPr>
              <a:t>Ενισχυμένη αποδοτικότητα: </a:t>
            </a:r>
            <a:r>
              <a:rPr b="0" i="0" lang="en-GB" sz="9200" u="none" cap="none" strike="noStrike">
                <a:solidFill>
                  <a:srgbClr val="000000"/>
                </a:solidFill>
                <a:latin typeface="Arial"/>
                <a:ea typeface="Arial"/>
                <a:cs typeface="Arial"/>
                <a:sym typeface="Arial"/>
              </a:rPr>
              <a:t>Με την παρακολούθηση της χρήσης των πόρων, μπορούν να εντοπιστούν σημεία συμφόρησης και αναποτελεσματικότητας στις ροές εργασίας.   </a:t>
            </a:r>
            <a:endParaRPr b="0" i="0" sz="9200" u="none" cap="none" strike="noStrike">
              <a:solidFill>
                <a:srgbClr val="000000"/>
              </a:solidFill>
              <a:latin typeface="Arial"/>
              <a:ea typeface="Arial"/>
              <a:cs typeface="Arial"/>
              <a:sym typeface="Arial"/>
            </a:endParaRPr>
          </a:p>
          <a:p>
            <a:pPr indent="-340360" lvl="0" marL="457200" marR="0" rtl="0" algn="just">
              <a:lnSpc>
                <a:spcPct val="100000"/>
              </a:lnSpc>
              <a:spcBef>
                <a:spcPts val="0"/>
              </a:spcBef>
              <a:spcAft>
                <a:spcPts val="0"/>
              </a:spcAft>
              <a:buClr>
                <a:srgbClr val="000000"/>
              </a:buClr>
              <a:buSzPct val="100000"/>
              <a:buFont typeface="Arial"/>
              <a:buChar char="•"/>
            </a:pPr>
            <a:r>
              <a:rPr b="1" i="0" lang="en-GB" sz="9200" u="none" cap="none" strike="noStrike">
                <a:solidFill>
                  <a:srgbClr val="000000"/>
                </a:solidFill>
                <a:latin typeface="Arial"/>
                <a:ea typeface="Arial"/>
                <a:cs typeface="Arial"/>
                <a:sym typeface="Arial"/>
              </a:rPr>
              <a:t>Βελτιστοποιημένη κατανομή του φόρτου εργασίας: </a:t>
            </a:r>
            <a:r>
              <a:rPr b="0" i="0" lang="en-GB" sz="9200" u="none" cap="none" strike="noStrike">
                <a:solidFill>
                  <a:srgbClr val="000000"/>
                </a:solidFill>
                <a:latin typeface="Arial"/>
                <a:ea typeface="Arial"/>
                <a:cs typeface="Arial"/>
                <a:sym typeface="Arial"/>
              </a:rPr>
              <a:t>για να διασφαλιστεί η δίκαιη και αποτελεσματική κατανομή του φόρτου εργασίας μεταξύ των μελών της ομάδας.   </a:t>
            </a:r>
            <a:endParaRPr b="0" i="0" sz="9200" u="none" cap="none" strike="noStrike">
              <a:solidFill>
                <a:srgbClr val="000000"/>
              </a:solidFill>
              <a:latin typeface="Arial"/>
              <a:ea typeface="Arial"/>
              <a:cs typeface="Arial"/>
              <a:sym typeface="Arial"/>
            </a:endParaRPr>
          </a:p>
          <a:p>
            <a:pPr indent="0" lvl="0" marL="114300" marR="0" rtl="0" algn="just">
              <a:lnSpc>
                <a:spcPct val="100000"/>
              </a:lnSpc>
              <a:spcBef>
                <a:spcPts val="0"/>
              </a:spcBef>
              <a:spcAft>
                <a:spcPts val="0"/>
              </a:spcAft>
              <a:buClr>
                <a:srgbClr val="000000"/>
              </a:buClr>
              <a:buSzPct val="100000"/>
              <a:buFont typeface="Arial"/>
              <a:buNone/>
            </a:pPr>
            <a:r>
              <a:t/>
            </a:r>
            <a:endParaRPr b="0" i="0" sz="7200" u="none" cap="none" strike="noStrike">
              <a:solidFill>
                <a:srgbClr val="000000"/>
              </a:solidFill>
              <a:latin typeface="Arial"/>
              <a:ea typeface="Arial"/>
              <a:cs typeface="Arial"/>
              <a:sym typeface="Arial"/>
            </a:endParaRPr>
          </a:p>
          <a:p>
            <a:pPr indent="0" lvl="0" marL="114300" marR="0" rtl="0" algn="l">
              <a:lnSpc>
                <a:spcPct val="100000"/>
              </a:lnSpc>
              <a:spcBef>
                <a:spcPts val="0"/>
              </a:spcBef>
              <a:spcAft>
                <a:spcPts val="0"/>
              </a:spcAft>
              <a:buClr>
                <a:srgbClr val="000000"/>
              </a:buClr>
              <a:buSzPct val="100000"/>
              <a:buFont typeface="Arial"/>
              <a:buNone/>
            </a:pPr>
            <a:r>
              <a:t/>
            </a:r>
            <a:endParaRPr b="1" i="0" sz="2000" u="none" cap="none" strike="noStrike">
              <a:solidFill>
                <a:srgbClr val="000000"/>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1" name="Shape 271"/>
        <p:cNvGrpSpPr/>
        <p:nvPr/>
      </p:nvGrpSpPr>
      <p:grpSpPr>
        <a:xfrm>
          <a:off x="0" y="0"/>
          <a:ext cx="0" cy="0"/>
          <a:chOff x="0" y="0"/>
          <a:chExt cx="0" cy="0"/>
        </a:xfrm>
      </p:grpSpPr>
      <p:sp>
        <p:nvSpPr>
          <p:cNvPr id="272" name="Google Shape;272;p39"/>
          <p:cNvSpPr txBox="1"/>
          <p:nvPr/>
        </p:nvSpPr>
        <p:spPr>
          <a:xfrm>
            <a:off x="1313800" y="373528"/>
            <a:ext cx="10615500" cy="700500"/>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accent5"/>
              </a:buClr>
              <a:buSzPts val="3600"/>
              <a:buFont typeface="Arial"/>
              <a:buNone/>
            </a:pPr>
            <a:r>
              <a:rPr b="0" i="0" lang="en-GB" sz="3600" u="none" cap="none" strike="noStrike">
                <a:solidFill>
                  <a:schemeClr val="accent5"/>
                </a:solidFill>
                <a:latin typeface="Arial"/>
                <a:ea typeface="Arial"/>
                <a:cs typeface="Arial"/>
                <a:sym typeface="Arial"/>
              </a:rPr>
              <a:t>Ενότητα 3: Παρακολούθηση και προσαρμογή της χρήσης πόρων</a:t>
            </a:r>
            <a:br>
              <a:rPr b="0" i="0" lang="en-GB" sz="3600" u="none" cap="none" strike="noStrike">
                <a:solidFill>
                  <a:schemeClr val="accent5"/>
                </a:solidFill>
                <a:latin typeface="Arial"/>
                <a:ea typeface="Arial"/>
                <a:cs typeface="Arial"/>
                <a:sym typeface="Arial"/>
              </a:rPr>
            </a:br>
            <a:endParaRPr b="0" i="0" sz="3600" u="none" cap="none" strike="noStrike">
              <a:solidFill>
                <a:schemeClr val="accent5"/>
              </a:solidFill>
              <a:latin typeface="Arial"/>
              <a:ea typeface="Arial"/>
              <a:cs typeface="Arial"/>
              <a:sym typeface="Arial"/>
            </a:endParaRPr>
          </a:p>
        </p:txBody>
      </p:sp>
      <p:sp>
        <p:nvSpPr>
          <p:cNvPr id="273" name="Google Shape;273;p39"/>
          <p:cNvSpPr txBox="1"/>
          <p:nvPr/>
        </p:nvSpPr>
        <p:spPr>
          <a:xfrm>
            <a:off x="533728" y="1390232"/>
            <a:ext cx="11395513" cy="5234152"/>
          </a:xfrm>
          <a:prstGeom prst="rect">
            <a:avLst/>
          </a:prstGeom>
          <a:noFill/>
          <a:ln>
            <a:noFill/>
          </a:ln>
        </p:spPr>
        <p:txBody>
          <a:bodyPr anchorCtr="0" anchor="t" bIns="45700" lIns="91425" spcFirstLastPara="1" rIns="91425" wrap="square" tIns="45700">
            <a:normAutofit fontScale="32500"/>
          </a:bodyPr>
          <a:lstStyle/>
          <a:p>
            <a:pPr indent="0" lvl="0" marL="114300" marR="0" rtl="0" algn="just">
              <a:lnSpc>
                <a:spcPct val="100000"/>
              </a:lnSpc>
              <a:spcBef>
                <a:spcPts val="0"/>
              </a:spcBef>
              <a:spcAft>
                <a:spcPts val="0"/>
              </a:spcAft>
              <a:buClr>
                <a:schemeClr val="dk1"/>
              </a:buClr>
              <a:buSzPct val="128925"/>
              <a:buFont typeface="Arial"/>
              <a:buNone/>
            </a:pPr>
            <a:r>
              <a:rPr b="1" i="0" lang="en-GB" sz="7446" u="none" cap="none" strike="noStrike">
                <a:solidFill>
                  <a:schemeClr val="dk1"/>
                </a:solidFill>
                <a:latin typeface="Arial"/>
                <a:ea typeface="Arial"/>
                <a:cs typeface="Arial"/>
                <a:sym typeface="Arial"/>
              </a:rPr>
              <a:t>4 Βασικά οφέλη από την παρακολούθηση και προσαρμογή της χρήσης πόρων σε υβριδική εργασία</a:t>
            </a:r>
            <a:endParaRPr b="1" i="0" sz="4500" u="none" cap="none" strike="noStrike">
              <a:solidFill>
                <a:srgbClr val="000000"/>
              </a:solidFill>
              <a:latin typeface="Arial"/>
              <a:ea typeface="Arial"/>
              <a:cs typeface="Arial"/>
              <a:sym typeface="Arial"/>
            </a:endParaRPr>
          </a:p>
          <a:p>
            <a:pPr indent="0" lvl="0" marL="114300" marR="0" rtl="0" algn="just">
              <a:lnSpc>
                <a:spcPct val="100000"/>
              </a:lnSpc>
              <a:spcBef>
                <a:spcPts val="0"/>
              </a:spcBef>
              <a:spcAft>
                <a:spcPts val="0"/>
              </a:spcAft>
              <a:buClr>
                <a:srgbClr val="000000"/>
              </a:buClr>
              <a:buSzPct val="100000"/>
              <a:buFont typeface="Arial"/>
              <a:buNone/>
            </a:pPr>
            <a:r>
              <a:t/>
            </a:r>
            <a:endParaRPr b="0" i="0" sz="7200" u="none" cap="none" strike="noStrike">
              <a:solidFill>
                <a:srgbClr val="000000"/>
              </a:solidFill>
              <a:latin typeface="Arial"/>
              <a:ea typeface="Arial"/>
              <a:cs typeface="Arial"/>
              <a:sym typeface="Arial"/>
            </a:endParaRPr>
          </a:p>
          <a:p>
            <a:pPr indent="0" lvl="0" marL="114300" marR="0" rtl="0" algn="just">
              <a:lnSpc>
                <a:spcPct val="100000"/>
              </a:lnSpc>
              <a:spcBef>
                <a:spcPts val="0"/>
              </a:spcBef>
              <a:spcAft>
                <a:spcPts val="0"/>
              </a:spcAft>
              <a:buClr>
                <a:srgbClr val="000000"/>
              </a:buClr>
              <a:buSzPct val="100000"/>
              <a:buFont typeface="Arial"/>
              <a:buNone/>
            </a:pPr>
            <a:r>
              <a:rPr b="1" i="0" lang="en-GB" sz="7200" u="none" cap="none" strike="noStrike">
                <a:solidFill>
                  <a:srgbClr val="D86CCC"/>
                </a:solidFill>
                <a:latin typeface="Arial"/>
                <a:ea typeface="Arial"/>
                <a:cs typeface="Arial"/>
                <a:sym typeface="Arial"/>
              </a:rPr>
              <a:t>3. Ενισχυμένη ικανοποίηση των εργαζομένων: </a:t>
            </a:r>
            <a:endParaRPr b="0" i="0" sz="1400" u="none" cap="none" strike="noStrike">
              <a:solidFill>
                <a:srgbClr val="000000"/>
              </a:solidFill>
              <a:latin typeface="Arial"/>
              <a:ea typeface="Arial"/>
              <a:cs typeface="Arial"/>
              <a:sym typeface="Arial"/>
            </a:endParaRPr>
          </a:p>
          <a:p>
            <a:pPr indent="-342900" lvl="0" marL="457200" marR="0" rtl="0" algn="just">
              <a:lnSpc>
                <a:spcPct val="100000"/>
              </a:lnSpc>
              <a:spcBef>
                <a:spcPts val="0"/>
              </a:spcBef>
              <a:spcAft>
                <a:spcPts val="0"/>
              </a:spcAft>
              <a:buClr>
                <a:srgbClr val="000000"/>
              </a:buClr>
              <a:buSzPct val="100000"/>
              <a:buFont typeface="Arial"/>
              <a:buChar char="•"/>
            </a:pPr>
            <a:r>
              <a:rPr b="1" i="0" lang="en-GB" sz="7200" u="none" cap="none" strike="noStrike">
                <a:solidFill>
                  <a:srgbClr val="000000"/>
                </a:solidFill>
                <a:latin typeface="Arial"/>
                <a:ea typeface="Arial"/>
                <a:cs typeface="Arial"/>
                <a:sym typeface="Arial"/>
              </a:rPr>
              <a:t>Μειωμένη εξουθένωση: </a:t>
            </a:r>
            <a:r>
              <a:rPr b="0" i="0" lang="en-GB" sz="7200" u="none" cap="none" strike="noStrike">
                <a:solidFill>
                  <a:srgbClr val="000000"/>
                </a:solidFill>
                <a:latin typeface="Arial"/>
                <a:ea typeface="Arial"/>
                <a:cs typeface="Arial"/>
                <a:sym typeface="Arial"/>
              </a:rPr>
              <a:t>Η παρακολούθηση του φόρτου εργασίας μπορεί να αποτρέψει την υπερκόπωση και την εξουθένωση των εργαζομένων.  </a:t>
            </a:r>
            <a:endParaRPr b="0" i="0" sz="1400" u="none" cap="none" strike="noStrike">
              <a:solidFill>
                <a:srgbClr val="000000"/>
              </a:solidFill>
              <a:latin typeface="Arial"/>
              <a:ea typeface="Arial"/>
              <a:cs typeface="Arial"/>
              <a:sym typeface="Arial"/>
            </a:endParaRPr>
          </a:p>
          <a:p>
            <a:pPr indent="-342900" lvl="0" marL="457200" marR="0" rtl="0" algn="just">
              <a:lnSpc>
                <a:spcPct val="100000"/>
              </a:lnSpc>
              <a:spcBef>
                <a:spcPts val="0"/>
              </a:spcBef>
              <a:spcAft>
                <a:spcPts val="0"/>
              </a:spcAft>
              <a:buClr>
                <a:srgbClr val="000000"/>
              </a:buClr>
              <a:buSzPct val="100000"/>
              <a:buFont typeface="Arial"/>
              <a:buChar char="•"/>
            </a:pPr>
            <a:r>
              <a:rPr b="1" i="0" lang="en-GB" sz="7200" u="none" cap="none" strike="noStrike">
                <a:solidFill>
                  <a:srgbClr val="000000"/>
                </a:solidFill>
                <a:latin typeface="Arial"/>
                <a:ea typeface="Arial"/>
                <a:cs typeface="Arial"/>
                <a:sym typeface="Arial"/>
              </a:rPr>
              <a:t>Αυξημένη ευελιξία: </a:t>
            </a:r>
            <a:r>
              <a:rPr b="0" i="0" lang="en-GB" sz="7200" u="none" cap="none" strike="noStrike">
                <a:solidFill>
                  <a:srgbClr val="000000"/>
                </a:solidFill>
                <a:latin typeface="Arial"/>
                <a:ea typeface="Arial"/>
                <a:cs typeface="Arial"/>
                <a:sym typeface="Arial"/>
              </a:rPr>
              <a:t>Μέσω της βελτιστοποίησης της κατανομής των πόρων, οι εργαζόμενοι μπορούν να έχουν μεγαλύτερη ευελιξία στις ρυθμίσεις της εργασίας τους</a:t>
            </a:r>
            <a:r>
              <a:rPr b="1" i="0" lang="en-GB" sz="72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a:p>
            <a:pPr indent="0" lvl="0" marL="114300" marR="0" rtl="0" algn="just">
              <a:lnSpc>
                <a:spcPct val="100000"/>
              </a:lnSpc>
              <a:spcBef>
                <a:spcPts val="0"/>
              </a:spcBef>
              <a:spcAft>
                <a:spcPts val="0"/>
              </a:spcAft>
              <a:buClr>
                <a:srgbClr val="000000"/>
              </a:buClr>
              <a:buSzPct val="100000"/>
              <a:buFont typeface="Arial"/>
              <a:buNone/>
            </a:pPr>
            <a:r>
              <a:t/>
            </a:r>
            <a:endParaRPr b="1" i="0" sz="7200" u="none" cap="none" strike="noStrike">
              <a:solidFill>
                <a:srgbClr val="000000"/>
              </a:solidFill>
              <a:latin typeface="Arial"/>
              <a:ea typeface="Arial"/>
              <a:cs typeface="Arial"/>
              <a:sym typeface="Arial"/>
            </a:endParaRPr>
          </a:p>
          <a:p>
            <a:pPr indent="0" lvl="0" marL="114300" marR="0" rtl="0" algn="just">
              <a:lnSpc>
                <a:spcPct val="100000"/>
              </a:lnSpc>
              <a:spcBef>
                <a:spcPts val="0"/>
              </a:spcBef>
              <a:spcAft>
                <a:spcPts val="0"/>
              </a:spcAft>
              <a:buClr>
                <a:srgbClr val="000000"/>
              </a:buClr>
              <a:buSzPct val="100000"/>
              <a:buFont typeface="Arial"/>
              <a:buNone/>
            </a:pPr>
            <a:r>
              <a:rPr b="1" i="0" lang="en-GB" sz="7200" u="none" cap="none" strike="noStrike">
                <a:solidFill>
                  <a:srgbClr val="D86CCC"/>
                </a:solidFill>
                <a:latin typeface="Arial"/>
                <a:ea typeface="Arial"/>
                <a:cs typeface="Arial"/>
                <a:sym typeface="Arial"/>
              </a:rPr>
              <a:t>4. Μείωση του κόστους: </a:t>
            </a:r>
            <a:endParaRPr b="0" i="0" sz="1400" u="none" cap="none" strike="noStrike">
              <a:solidFill>
                <a:srgbClr val="000000"/>
              </a:solidFill>
              <a:latin typeface="Arial"/>
              <a:ea typeface="Arial"/>
              <a:cs typeface="Arial"/>
              <a:sym typeface="Arial"/>
            </a:endParaRPr>
          </a:p>
          <a:p>
            <a:pPr indent="-342900" lvl="0" marL="457200" marR="0" rtl="0" algn="just">
              <a:lnSpc>
                <a:spcPct val="100000"/>
              </a:lnSpc>
              <a:spcBef>
                <a:spcPts val="0"/>
              </a:spcBef>
              <a:spcAft>
                <a:spcPts val="0"/>
              </a:spcAft>
              <a:buClr>
                <a:srgbClr val="000000"/>
              </a:buClr>
              <a:buSzPct val="100000"/>
              <a:buFont typeface="Arial"/>
              <a:buChar char="•"/>
            </a:pPr>
            <a:r>
              <a:rPr b="1" i="0" lang="en-GB" sz="7200" u="none" cap="none" strike="noStrike">
                <a:solidFill>
                  <a:srgbClr val="000000"/>
                </a:solidFill>
                <a:latin typeface="Arial"/>
                <a:ea typeface="Arial"/>
                <a:cs typeface="Arial"/>
                <a:sym typeface="Arial"/>
              </a:rPr>
              <a:t>Μειωμένο λειτουργικό κόστος: </a:t>
            </a:r>
            <a:r>
              <a:rPr b="0" i="0" lang="en-GB" sz="7200" u="none" cap="none" strike="noStrike">
                <a:solidFill>
                  <a:srgbClr val="000000"/>
                </a:solidFill>
                <a:latin typeface="Arial"/>
                <a:ea typeface="Arial"/>
                <a:cs typeface="Arial"/>
                <a:sym typeface="Arial"/>
              </a:rPr>
              <a:t>Το λειτουργικό κόστος μπορεί να μειωθεί με τον εντοπισμό και την εξάλειψη της περιττής χρήσης πόρων.</a:t>
            </a:r>
            <a:endParaRPr b="0" i="0" sz="7200" u="none" cap="none" strike="noStrike">
              <a:solidFill>
                <a:srgbClr val="000000"/>
              </a:solidFill>
              <a:latin typeface="Arial"/>
              <a:ea typeface="Arial"/>
              <a:cs typeface="Arial"/>
              <a:sym typeface="Arial"/>
            </a:endParaRPr>
          </a:p>
          <a:p>
            <a:pPr indent="0" lvl="0" marL="114300" marR="0" rtl="0" algn="l">
              <a:lnSpc>
                <a:spcPct val="100000"/>
              </a:lnSpc>
              <a:spcBef>
                <a:spcPts val="0"/>
              </a:spcBef>
              <a:spcAft>
                <a:spcPts val="0"/>
              </a:spcAft>
              <a:buClr>
                <a:srgbClr val="000000"/>
              </a:buClr>
              <a:buSzPct val="100000"/>
              <a:buFont typeface="Arial"/>
              <a:buNone/>
            </a:pPr>
            <a:r>
              <a:t/>
            </a:r>
            <a:endParaRPr b="1" i="0" sz="2000" u="none" cap="none" strike="noStrike">
              <a:solidFill>
                <a:srgbClr val="000000"/>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8" name="Shape 278"/>
        <p:cNvGrpSpPr/>
        <p:nvPr/>
      </p:nvGrpSpPr>
      <p:grpSpPr>
        <a:xfrm>
          <a:off x="0" y="0"/>
          <a:ext cx="0" cy="0"/>
          <a:chOff x="0" y="0"/>
          <a:chExt cx="0" cy="0"/>
        </a:xfrm>
      </p:grpSpPr>
      <p:sp>
        <p:nvSpPr>
          <p:cNvPr id="279" name="Google Shape;279;p14"/>
          <p:cNvSpPr txBox="1"/>
          <p:nvPr/>
        </p:nvSpPr>
        <p:spPr>
          <a:xfrm>
            <a:off x="1313792" y="373529"/>
            <a:ext cx="10615449" cy="5310000"/>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accent5"/>
              </a:buClr>
              <a:buSzPts val="3600"/>
              <a:buFont typeface="Arial"/>
              <a:buNone/>
            </a:pPr>
            <a:r>
              <a:rPr b="0" i="0" lang="en-GB" sz="3600" u="none" cap="none" strike="noStrike">
                <a:solidFill>
                  <a:schemeClr val="accent5"/>
                </a:solidFill>
                <a:latin typeface="Arial"/>
                <a:ea typeface="Arial"/>
                <a:cs typeface="Arial"/>
                <a:sym typeface="Arial"/>
              </a:rPr>
              <a:t>Ενότητα 3: Παρακολούθηση και προσαρμογή της χρήσης πόρων</a:t>
            </a:r>
            <a:br>
              <a:rPr b="0" i="0" lang="en-GB" sz="3600" u="none" cap="none" strike="noStrike">
                <a:solidFill>
                  <a:schemeClr val="accent5"/>
                </a:solidFill>
                <a:latin typeface="Arial"/>
                <a:ea typeface="Arial"/>
                <a:cs typeface="Arial"/>
                <a:sym typeface="Arial"/>
              </a:rPr>
            </a:br>
            <a:endParaRPr b="0" i="0" sz="3600" u="none" cap="none" strike="noStrike">
              <a:solidFill>
                <a:schemeClr val="accent5"/>
              </a:solidFill>
              <a:latin typeface="Arial"/>
              <a:ea typeface="Arial"/>
              <a:cs typeface="Arial"/>
              <a:sym typeface="Arial"/>
            </a:endParaRPr>
          </a:p>
        </p:txBody>
      </p:sp>
      <p:sp>
        <p:nvSpPr>
          <p:cNvPr id="280" name="Google Shape;280;p14"/>
          <p:cNvSpPr txBox="1"/>
          <p:nvPr/>
        </p:nvSpPr>
        <p:spPr>
          <a:xfrm>
            <a:off x="319000" y="1878675"/>
            <a:ext cx="11494800" cy="4595700"/>
          </a:xfrm>
          <a:prstGeom prst="rect">
            <a:avLst/>
          </a:prstGeom>
          <a:noFill/>
          <a:ln>
            <a:noFill/>
          </a:ln>
        </p:spPr>
        <p:txBody>
          <a:bodyPr anchorCtr="0" anchor="t" bIns="45700" lIns="91425" spcFirstLastPara="1" rIns="91425" wrap="square" tIns="45700">
            <a:normAutofit fontScale="85000" lnSpcReduction="20000"/>
          </a:bodyPr>
          <a:lstStyle/>
          <a:p>
            <a:pPr indent="0" lvl="0" marL="114300" marR="0" rtl="0" algn="just">
              <a:lnSpc>
                <a:spcPct val="100000"/>
              </a:lnSpc>
              <a:spcBef>
                <a:spcPts val="0"/>
              </a:spcBef>
              <a:spcAft>
                <a:spcPts val="0"/>
              </a:spcAft>
              <a:buClr>
                <a:srgbClr val="000000"/>
              </a:buClr>
              <a:buSzPct val="100000"/>
              <a:buFont typeface="Arial"/>
              <a:buNone/>
            </a:pPr>
            <a:r>
              <a:rPr b="1" i="0" lang="en-GB" sz="2400" u="none" cap="none" strike="noStrike">
                <a:solidFill>
                  <a:srgbClr val="000000"/>
                </a:solidFill>
                <a:latin typeface="Arial"/>
                <a:ea typeface="Arial"/>
                <a:cs typeface="Arial"/>
                <a:sym typeface="Arial"/>
              </a:rPr>
              <a:t>Μέθοδοι παρακολούθησης και προσαρμογής της χρήσης των πόρων</a:t>
            </a:r>
            <a:endParaRPr b="0" i="0" sz="1400" u="none" cap="none" strike="noStrike">
              <a:solidFill>
                <a:srgbClr val="000000"/>
              </a:solidFill>
              <a:latin typeface="Arial"/>
              <a:ea typeface="Arial"/>
              <a:cs typeface="Arial"/>
              <a:sym typeface="Arial"/>
            </a:endParaRPr>
          </a:p>
          <a:p>
            <a:pPr indent="0" lvl="0" marL="114300" marR="0" rtl="0" algn="just">
              <a:lnSpc>
                <a:spcPct val="100000"/>
              </a:lnSpc>
              <a:spcBef>
                <a:spcPts val="0"/>
              </a:spcBef>
              <a:spcAft>
                <a:spcPts val="0"/>
              </a:spcAft>
              <a:buClr>
                <a:srgbClr val="000000"/>
              </a:buClr>
              <a:buSzPct val="100000"/>
              <a:buFont typeface="Arial"/>
              <a:buNone/>
            </a:pPr>
            <a:r>
              <a:t/>
            </a:r>
            <a:endParaRPr b="1" i="0" sz="2000" u="none" cap="none" strike="noStrike">
              <a:solidFill>
                <a:srgbClr val="000000"/>
              </a:solidFill>
              <a:latin typeface="Arial"/>
              <a:ea typeface="Arial"/>
              <a:cs typeface="Arial"/>
              <a:sym typeface="Arial"/>
            </a:endParaRPr>
          </a:p>
          <a:p>
            <a:pPr indent="-333375" lvl="0" marL="457200" marR="0" rtl="0" algn="just">
              <a:lnSpc>
                <a:spcPct val="100000"/>
              </a:lnSpc>
              <a:spcBef>
                <a:spcPts val="0"/>
              </a:spcBef>
              <a:spcAft>
                <a:spcPts val="0"/>
              </a:spcAft>
              <a:buClr>
                <a:srgbClr val="000000"/>
              </a:buClr>
              <a:buSzPct val="100000"/>
              <a:buFont typeface="Arial"/>
              <a:buChar char="•"/>
            </a:pPr>
            <a:r>
              <a:rPr b="1" i="0" lang="en-GB" sz="2000" u="none" cap="none" strike="noStrike">
                <a:solidFill>
                  <a:srgbClr val="9868BD"/>
                </a:solidFill>
                <a:latin typeface="Arial"/>
                <a:ea typeface="Arial"/>
                <a:cs typeface="Arial"/>
                <a:sym typeface="Arial"/>
              </a:rPr>
              <a:t>Εργαλεία διαχείρισης έργων: </a:t>
            </a:r>
            <a:r>
              <a:rPr b="0" i="0" lang="en-GB" sz="2000" u="none" cap="none" strike="noStrike">
                <a:solidFill>
                  <a:srgbClr val="000000"/>
                </a:solidFill>
                <a:latin typeface="Arial"/>
                <a:ea typeface="Arial"/>
                <a:cs typeface="Arial"/>
                <a:sym typeface="Arial"/>
              </a:rPr>
              <a:t>Χρησιμοποιήστε εργαλεία διαχείρισης έργων όπως το Asana, το Trello ή το teamwork για να παρακολουθείτε την πρόοδο του έργου, την κατανομή των πόρων και τις αναθέσεις εργασιών.  </a:t>
            </a:r>
            <a:endParaRPr b="0" i="0" sz="1400" u="none" cap="none" strike="noStrike">
              <a:solidFill>
                <a:srgbClr val="000000"/>
              </a:solidFill>
              <a:latin typeface="Arial"/>
              <a:ea typeface="Arial"/>
              <a:cs typeface="Arial"/>
              <a:sym typeface="Arial"/>
            </a:endParaRPr>
          </a:p>
          <a:p>
            <a:pPr indent="0" lvl="0" marL="114300" marR="0" rtl="0" algn="just">
              <a:lnSpc>
                <a:spcPct val="100000"/>
              </a:lnSpc>
              <a:spcBef>
                <a:spcPts val="0"/>
              </a:spcBef>
              <a:spcAft>
                <a:spcPts val="0"/>
              </a:spcAft>
              <a:buClr>
                <a:srgbClr val="000000"/>
              </a:buClr>
              <a:buSzPct val="100000"/>
              <a:buFont typeface="Arial"/>
              <a:buNone/>
            </a:pPr>
            <a:r>
              <a:rPr b="0" i="0" lang="en-GB" sz="20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a:p>
            <a:pPr indent="-333375" lvl="0" marL="457200" marR="0" rtl="0" algn="just">
              <a:lnSpc>
                <a:spcPct val="100000"/>
              </a:lnSpc>
              <a:spcBef>
                <a:spcPts val="0"/>
              </a:spcBef>
              <a:spcAft>
                <a:spcPts val="0"/>
              </a:spcAft>
              <a:buClr>
                <a:srgbClr val="000000"/>
              </a:buClr>
              <a:buSzPct val="100000"/>
              <a:buFont typeface="Arial"/>
              <a:buChar char="•"/>
            </a:pPr>
            <a:r>
              <a:rPr b="1" i="0" lang="en-GB" sz="2000" u="none" cap="none" strike="noStrike">
                <a:solidFill>
                  <a:srgbClr val="9868BD"/>
                </a:solidFill>
                <a:latin typeface="Arial"/>
                <a:ea typeface="Arial"/>
                <a:cs typeface="Arial"/>
                <a:sym typeface="Arial"/>
              </a:rPr>
              <a:t>Λογισμικό παρακολούθησης χρόνου: </a:t>
            </a:r>
            <a:r>
              <a:rPr b="0" i="0" lang="en-GB" sz="2000" u="none" cap="none" strike="noStrike">
                <a:solidFill>
                  <a:srgbClr val="000000"/>
                </a:solidFill>
                <a:latin typeface="Arial"/>
                <a:ea typeface="Arial"/>
                <a:cs typeface="Arial"/>
                <a:sym typeface="Arial"/>
              </a:rPr>
              <a:t>Εφαρμόστε λογισμικό παρακολούθησης χρόνου για να παρακολουθείτε πώς οι εργαζόμενοι αφιερώνουν το χρόνο τους σε διάφορες εργασίες και έργα και να εκτιμάτε τις προσπάθειες.</a:t>
            </a:r>
            <a:endParaRPr b="0" i="0" sz="1400" u="none" cap="none" strike="noStrike">
              <a:solidFill>
                <a:srgbClr val="000000"/>
              </a:solidFill>
              <a:latin typeface="Arial"/>
              <a:ea typeface="Arial"/>
              <a:cs typeface="Arial"/>
              <a:sym typeface="Arial"/>
            </a:endParaRPr>
          </a:p>
          <a:p>
            <a:pPr indent="-225425" lvl="0" marL="457200" marR="0" rtl="0" algn="just">
              <a:lnSpc>
                <a:spcPct val="100000"/>
              </a:lnSpc>
              <a:spcBef>
                <a:spcPts val="0"/>
              </a:spcBef>
              <a:spcAft>
                <a:spcPts val="0"/>
              </a:spcAft>
              <a:buClr>
                <a:srgbClr val="000000"/>
              </a:buClr>
              <a:buSzPct val="100000"/>
              <a:buFont typeface="Arial"/>
              <a:buNone/>
            </a:pPr>
            <a:r>
              <a:t/>
            </a:r>
            <a:endParaRPr b="0" i="0" sz="2000" u="none" cap="none" strike="noStrike">
              <a:solidFill>
                <a:srgbClr val="000000"/>
              </a:solidFill>
              <a:latin typeface="Arial"/>
              <a:ea typeface="Arial"/>
              <a:cs typeface="Arial"/>
              <a:sym typeface="Arial"/>
            </a:endParaRPr>
          </a:p>
          <a:p>
            <a:pPr indent="-333375" lvl="0" marL="457200" marR="0" rtl="0" algn="just">
              <a:lnSpc>
                <a:spcPct val="100000"/>
              </a:lnSpc>
              <a:spcBef>
                <a:spcPts val="0"/>
              </a:spcBef>
              <a:spcAft>
                <a:spcPts val="0"/>
              </a:spcAft>
              <a:buClr>
                <a:srgbClr val="000000"/>
              </a:buClr>
              <a:buSzPct val="100000"/>
              <a:buFont typeface="Arial"/>
              <a:buChar char="•"/>
            </a:pPr>
            <a:r>
              <a:rPr b="1" i="0" lang="en-GB" sz="2000" u="none" cap="none" strike="noStrike">
                <a:solidFill>
                  <a:srgbClr val="9868BD"/>
                </a:solidFill>
                <a:latin typeface="Arial"/>
                <a:ea typeface="Arial"/>
                <a:cs typeface="Arial"/>
                <a:sym typeface="Arial"/>
              </a:rPr>
              <a:t>Έρευνες και ανατροφοδότηση εργαζομένων: </a:t>
            </a:r>
            <a:r>
              <a:rPr b="0" i="0" lang="en-GB" sz="2000" u="none" cap="none" strike="noStrike">
                <a:solidFill>
                  <a:srgbClr val="000000"/>
                </a:solidFill>
                <a:latin typeface="Arial"/>
                <a:ea typeface="Arial"/>
                <a:cs typeface="Arial"/>
                <a:sym typeface="Arial"/>
              </a:rPr>
              <a:t>Συγκεντρώστε τακτικά ανατροφοδότηση από τους εργαζόμενους για να κατανοήσετε τον φόρτο εργασίας, τις προκλήσεις, τις προτιμήσεις και τις ανάγκες τους σε πόρους σε ένα υβριδικό περιβάλλον εργασίας. </a:t>
            </a:r>
            <a:endParaRPr b="0" i="0" sz="1400" u="none" cap="none" strike="noStrike">
              <a:solidFill>
                <a:srgbClr val="000000"/>
              </a:solidFill>
              <a:latin typeface="Arial"/>
              <a:ea typeface="Arial"/>
              <a:cs typeface="Arial"/>
              <a:sym typeface="Arial"/>
            </a:endParaRPr>
          </a:p>
          <a:p>
            <a:pPr indent="0" lvl="0" marL="114300" marR="0" rtl="0" algn="just">
              <a:lnSpc>
                <a:spcPct val="100000"/>
              </a:lnSpc>
              <a:spcBef>
                <a:spcPts val="0"/>
              </a:spcBef>
              <a:spcAft>
                <a:spcPts val="0"/>
              </a:spcAft>
              <a:buClr>
                <a:srgbClr val="000000"/>
              </a:buClr>
              <a:buSzPct val="100000"/>
              <a:buFont typeface="Arial"/>
              <a:buNone/>
            </a:pPr>
            <a:r>
              <a:rPr b="0" i="0" lang="en-GB" sz="20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a:p>
            <a:pPr indent="-333375" lvl="0" marL="457200" marR="0" rtl="0" algn="just">
              <a:lnSpc>
                <a:spcPct val="100000"/>
              </a:lnSpc>
              <a:spcBef>
                <a:spcPts val="0"/>
              </a:spcBef>
              <a:spcAft>
                <a:spcPts val="0"/>
              </a:spcAft>
              <a:buClr>
                <a:srgbClr val="000000"/>
              </a:buClr>
              <a:buSzPct val="100000"/>
              <a:buFont typeface="Arial"/>
              <a:buChar char="•"/>
            </a:pPr>
            <a:r>
              <a:rPr b="1" i="0" lang="en-GB" sz="2000" u="none" cap="none" strike="noStrike">
                <a:solidFill>
                  <a:srgbClr val="9868BD"/>
                </a:solidFill>
                <a:latin typeface="Arial"/>
                <a:ea typeface="Arial"/>
                <a:cs typeface="Arial"/>
                <a:sym typeface="Arial"/>
              </a:rPr>
              <a:t>Τακτικοί έλεγχοι και συναντήσεις: </a:t>
            </a:r>
            <a:r>
              <a:rPr b="0" i="0" lang="en-GB" sz="2000" u="none" cap="none" strike="noStrike">
                <a:solidFill>
                  <a:srgbClr val="000000"/>
                </a:solidFill>
                <a:latin typeface="Arial"/>
                <a:ea typeface="Arial"/>
                <a:cs typeface="Arial"/>
                <a:sym typeface="Arial"/>
              </a:rPr>
              <a:t>Πραγματοποιήστε τακτικές συναντήσεις ελέγχου και ομαδικές συναντήσεις για να συζητήσετε την κατανομή των πόρων, τις προτεραιότητες του έργου και τυχόν ζητήματα που μπορεί να προκύψουν. </a:t>
            </a:r>
            <a:endParaRPr b="0" i="0" sz="1400" u="none" cap="none" strike="noStrike">
              <a:solidFill>
                <a:srgbClr val="000000"/>
              </a:solidFill>
              <a:latin typeface="Arial"/>
              <a:ea typeface="Arial"/>
              <a:cs typeface="Arial"/>
              <a:sym typeface="Arial"/>
            </a:endParaRPr>
          </a:p>
          <a:p>
            <a:pPr indent="0" lvl="0" marL="114300" marR="0" rtl="0" algn="just">
              <a:lnSpc>
                <a:spcPct val="100000"/>
              </a:lnSpc>
              <a:spcBef>
                <a:spcPts val="0"/>
              </a:spcBef>
              <a:spcAft>
                <a:spcPts val="0"/>
              </a:spcAft>
              <a:buClr>
                <a:srgbClr val="000000"/>
              </a:buClr>
              <a:buSzPct val="100000"/>
              <a:buFont typeface="Arial"/>
              <a:buNone/>
            </a:pPr>
            <a:r>
              <a:rPr b="0" i="0" lang="en-GB" sz="20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a:p>
            <a:pPr indent="-333375" lvl="0" marL="457200" marR="0" rtl="0" algn="just">
              <a:lnSpc>
                <a:spcPct val="100000"/>
              </a:lnSpc>
              <a:spcBef>
                <a:spcPts val="0"/>
              </a:spcBef>
              <a:spcAft>
                <a:spcPts val="0"/>
              </a:spcAft>
              <a:buClr>
                <a:srgbClr val="000000"/>
              </a:buClr>
              <a:buSzPct val="100000"/>
              <a:buFont typeface="Arial"/>
              <a:buChar char="•"/>
            </a:pPr>
            <a:r>
              <a:rPr b="1" i="0" lang="en-GB" sz="2000" u="none" cap="none" strike="noStrike">
                <a:solidFill>
                  <a:srgbClr val="9868BD"/>
                </a:solidFill>
                <a:latin typeface="Arial"/>
                <a:ea typeface="Arial"/>
                <a:cs typeface="Arial"/>
                <a:sym typeface="Arial"/>
              </a:rPr>
              <a:t>Ανάλυση δεδομένων: </a:t>
            </a:r>
            <a:r>
              <a:rPr b="0" i="0" lang="en-GB" sz="2000" u="none" cap="none" strike="noStrike">
                <a:solidFill>
                  <a:srgbClr val="000000"/>
                </a:solidFill>
                <a:latin typeface="Arial"/>
                <a:ea typeface="Arial"/>
                <a:cs typeface="Arial"/>
                <a:sym typeface="Arial"/>
              </a:rPr>
              <a:t>Χρήση εργαλείων ανάλυσης δεδομένων για την ανάλυση προτύπων χρήσης πόρων, τον εντοπισμό τάσεων και τη λήψη τεκμηριωμένων αποφάσεων.</a:t>
            </a:r>
            <a:endParaRPr b="0" i="0" sz="2000" u="none" cap="none" strike="noStrike">
              <a:solidFill>
                <a:srgbClr val="000000"/>
              </a:solidFill>
              <a:latin typeface="Arial"/>
              <a:ea typeface="Arial"/>
              <a:cs typeface="Arial"/>
              <a:sym typeface="Arial"/>
            </a:endParaRPr>
          </a:p>
          <a:p>
            <a:pPr indent="-316230" lvl="0" marL="571500" marR="0" rtl="0" algn="l">
              <a:lnSpc>
                <a:spcPct val="100000"/>
              </a:lnSpc>
              <a:spcBef>
                <a:spcPts val="0"/>
              </a:spcBef>
              <a:spcAft>
                <a:spcPts val="0"/>
              </a:spcAft>
              <a:buClr>
                <a:srgbClr val="000000"/>
              </a:buClr>
              <a:buSzPct val="100000"/>
              <a:buFont typeface="Arial"/>
              <a:buNone/>
            </a:pPr>
            <a:r>
              <a:t/>
            </a:r>
            <a:endParaRPr b="1" i="0" sz="2400" u="none" cap="none" strike="noStrike">
              <a:solidFill>
                <a:srgbClr val="000000"/>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5" name="Shape 285"/>
        <p:cNvGrpSpPr/>
        <p:nvPr/>
      </p:nvGrpSpPr>
      <p:grpSpPr>
        <a:xfrm>
          <a:off x="0" y="0"/>
          <a:ext cx="0" cy="0"/>
          <a:chOff x="0" y="0"/>
          <a:chExt cx="0" cy="0"/>
        </a:xfrm>
      </p:grpSpPr>
      <p:sp>
        <p:nvSpPr>
          <p:cNvPr id="286" name="Google Shape;286;p15"/>
          <p:cNvSpPr txBox="1"/>
          <p:nvPr>
            <p:ph idx="2" type="body"/>
          </p:nvPr>
        </p:nvSpPr>
        <p:spPr>
          <a:xfrm>
            <a:off x="6372225" y="1220089"/>
            <a:ext cx="5670000" cy="5313600"/>
          </a:xfrm>
          <a:prstGeom prst="rect">
            <a:avLst/>
          </a:prstGeom>
          <a:noFill/>
          <a:ln cap="flat" cmpd="sng" w="9525">
            <a:solidFill>
              <a:srgbClr val="9869BD"/>
            </a:solidFill>
            <a:prstDash val="solid"/>
            <a:round/>
            <a:headEnd len="sm" w="sm" type="none"/>
            <a:tailEnd len="sm" w="sm" type="none"/>
          </a:ln>
        </p:spPr>
        <p:txBody>
          <a:bodyPr anchorCtr="0" anchor="t" bIns="45700" lIns="91425" spcFirstLastPara="1" rIns="91425" wrap="square" tIns="45700">
            <a:normAutofit/>
          </a:bodyPr>
          <a:lstStyle/>
          <a:p>
            <a:pPr indent="-114300" lvl="0" marL="228600" rtl="0" algn="l">
              <a:lnSpc>
                <a:spcPct val="90000"/>
              </a:lnSpc>
              <a:spcBef>
                <a:spcPts val="0"/>
              </a:spcBef>
              <a:spcAft>
                <a:spcPts val="0"/>
              </a:spcAft>
              <a:buClr>
                <a:schemeClr val="dk2"/>
              </a:buClr>
              <a:buSzPts val="1800"/>
              <a:buNone/>
            </a:pPr>
            <a:r>
              <a:t/>
            </a:r>
            <a:endParaRPr/>
          </a:p>
          <a:p>
            <a:pPr indent="-114300" lvl="0" marL="228600" rtl="0" algn="l">
              <a:lnSpc>
                <a:spcPct val="90000"/>
              </a:lnSpc>
              <a:spcBef>
                <a:spcPts val="1000"/>
              </a:spcBef>
              <a:spcAft>
                <a:spcPts val="0"/>
              </a:spcAft>
              <a:buClr>
                <a:schemeClr val="dk2"/>
              </a:buClr>
              <a:buSzPts val="1800"/>
              <a:buNone/>
            </a:pPr>
            <a:r>
              <a:t/>
            </a:r>
            <a:endParaRPr/>
          </a:p>
          <a:p>
            <a:pPr indent="-228600" lvl="0" marL="228600" rtl="0" algn="l">
              <a:lnSpc>
                <a:spcPct val="90000"/>
              </a:lnSpc>
              <a:spcBef>
                <a:spcPts val="1000"/>
              </a:spcBef>
              <a:spcAft>
                <a:spcPts val="0"/>
              </a:spcAft>
              <a:buClr>
                <a:schemeClr val="dk2"/>
              </a:buClr>
              <a:buSzPts val="1800"/>
              <a:buChar char="•"/>
            </a:pPr>
            <a:r>
              <a:rPr lang="en-GB"/>
              <a:t> </a:t>
            </a:r>
            <a:endParaRPr/>
          </a:p>
        </p:txBody>
      </p:sp>
      <p:sp>
        <p:nvSpPr>
          <p:cNvPr id="287" name="Google Shape;287;p15"/>
          <p:cNvSpPr txBox="1"/>
          <p:nvPr>
            <p:ph type="title"/>
          </p:nvPr>
        </p:nvSpPr>
        <p:spPr>
          <a:xfrm>
            <a:off x="1469572" y="230395"/>
            <a:ext cx="10474800" cy="7158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accent6"/>
              </a:buClr>
              <a:buSzPts val="2400"/>
              <a:buFont typeface="Arial"/>
              <a:buNone/>
            </a:pPr>
            <a:r>
              <a:rPr b="1" lang="en-GB" sz="2400">
                <a:solidFill>
                  <a:schemeClr val="accent6"/>
                </a:solidFill>
              </a:rPr>
              <a:t>Δραστηριότητα 3: Παρακολούθηση και προσαρμογή του σχεδίου δράσης σας για επιτυχία</a:t>
            </a:r>
            <a:endParaRPr sz="3600">
              <a:solidFill>
                <a:schemeClr val="accent5"/>
              </a:solidFill>
            </a:endParaRPr>
          </a:p>
        </p:txBody>
      </p:sp>
      <p:pic>
        <p:nvPicPr>
          <p:cNvPr descr="Inteligência Artificial com preenchimento sólido" id="288" name="Google Shape;288;p15"/>
          <p:cNvPicPr preferRelativeResize="0"/>
          <p:nvPr/>
        </p:nvPicPr>
        <p:blipFill rotWithShape="1">
          <a:blip r:embed="rId3">
            <a:alphaModFix/>
          </a:blip>
          <a:srcRect b="0" l="0" r="0" t="0"/>
          <a:stretch/>
        </p:blipFill>
        <p:spPr>
          <a:xfrm>
            <a:off x="6543675" y="1561980"/>
            <a:ext cx="914400" cy="914400"/>
          </a:xfrm>
          <a:prstGeom prst="rect">
            <a:avLst/>
          </a:prstGeom>
          <a:noFill/>
          <a:ln>
            <a:noFill/>
          </a:ln>
        </p:spPr>
      </p:pic>
      <p:sp>
        <p:nvSpPr>
          <p:cNvPr id="289" name="Google Shape;289;p15"/>
          <p:cNvSpPr txBox="1"/>
          <p:nvPr/>
        </p:nvSpPr>
        <p:spPr>
          <a:xfrm>
            <a:off x="6543675" y="2419285"/>
            <a:ext cx="5400600" cy="3983700"/>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Clr>
                <a:srgbClr val="000000"/>
              </a:buClr>
              <a:buSzPts val="1800"/>
              <a:buFont typeface="Arial"/>
              <a:buNone/>
            </a:pPr>
            <a:r>
              <a:rPr b="1" i="0" lang="en-GB" sz="1800" u="none" cap="none" strike="noStrike">
                <a:solidFill>
                  <a:schemeClr val="dk1"/>
                </a:solidFill>
                <a:latin typeface="Arial"/>
                <a:ea typeface="Arial"/>
                <a:cs typeface="Arial"/>
                <a:sym typeface="Arial"/>
              </a:rPr>
              <a:t>Μετά την ολοκλήρωση αυτής της δραστηριότητας, θα είστε σε θέση να:</a:t>
            </a:r>
            <a:endParaRPr b="0" i="0" sz="1400" u="none" cap="none" strike="noStrike">
              <a:solidFill>
                <a:schemeClr val="dk1"/>
              </a:solidFill>
              <a:latin typeface="Arial"/>
              <a:ea typeface="Arial"/>
              <a:cs typeface="Arial"/>
              <a:sym typeface="Arial"/>
            </a:endParaRPr>
          </a:p>
          <a:p>
            <a:pPr indent="-342900" lvl="0" marL="457200" marR="0" rtl="0" algn="l">
              <a:lnSpc>
                <a:spcPct val="115000"/>
              </a:lnSpc>
              <a:spcBef>
                <a:spcPts val="1200"/>
              </a:spcBef>
              <a:spcAft>
                <a:spcPts val="0"/>
              </a:spcAft>
              <a:buClr>
                <a:schemeClr val="dk1"/>
              </a:buClr>
              <a:buSzPts val="1800"/>
              <a:buFont typeface="Arial"/>
              <a:buChar char="•"/>
            </a:pPr>
            <a:r>
              <a:rPr b="0" i="1" lang="en-GB" sz="1800" u="none" cap="none" strike="noStrike">
                <a:solidFill>
                  <a:schemeClr val="dk1"/>
                </a:solidFill>
                <a:latin typeface="Arial"/>
                <a:ea typeface="Arial"/>
                <a:cs typeface="Arial"/>
                <a:sym typeface="Arial"/>
              </a:rPr>
              <a:t>Αξιολογήσετε τη σημασία της προσεκτικής κατανομής και προγραμματισμού των πόρων για την επίτευξη των στόχων του έργου σε υβριδικά περιβάλλοντα.</a:t>
            </a:r>
            <a:endParaRPr b="0" i="1" sz="1800" u="none" cap="none" strike="noStrike">
              <a:solidFill>
                <a:schemeClr val="dk1"/>
              </a:solidFill>
              <a:latin typeface="Arial"/>
              <a:ea typeface="Arial"/>
              <a:cs typeface="Arial"/>
              <a:sym typeface="Arial"/>
            </a:endParaRPr>
          </a:p>
          <a:p>
            <a:pPr indent="-342900" lvl="0" marL="457200" marR="0" rtl="0" algn="l">
              <a:lnSpc>
                <a:spcPct val="115000"/>
              </a:lnSpc>
              <a:spcBef>
                <a:spcPts val="0"/>
              </a:spcBef>
              <a:spcAft>
                <a:spcPts val="0"/>
              </a:spcAft>
              <a:buClr>
                <a:schemeClr val="dk1"/>
              </a:buClr>
              <a:buSzPts val="1800"/>
              <a:buFont typeface="Arial"/>
              <a:buChar char="•"/>
            </a:pPr>
            <a:r>
              <a:rPr b="0" i="1" lang="en-GB" sz="1800" u="none" cap="none" strike="noStrike">
                <a:solidFill>
                  <a:schemeClr val="dk1"/>
                </a:solidFill>
                <a:latin typeface="Arial"/>
                <a:ea typeface="Arial"/>
                <a:cs typeface="Arial"/>
                <a:sym typeface="Arial"/>
              </a:rPr>
              <a:t>Δημιουργήσετε ένα αίσθημα ιδιοκτησίας και ευθύνης για τη διαχείριση των πόρων.</a:t>
            </a:r>
            <a:endParaRPr b="0" i="1" sz="1800" u="none" cap="none" strike="noStrike">
              <a:solidFill>
                <a:schemeClr val="dk1"/>
              </a:solidFill>
              <a:latin typeface="Arial"/>
              <a:ea typeface="Arial"/>
              <a:cs typeface="Arial"/>
              <a:sym typeface="Arial"/>
            </a:endParaRPr>
          </a:p>
          <a:p>
            <a:pPr indent="-342900" lvl="0" marL="457200" marR="0" rtl="0" algn="l">
              <a:lnSpc>
                <a:spcPct val="115000"/>
              </a:lnSpc>
              <a:spcBef>
                <a:spcPts val="0"/>
              </a:spcBef>
              <a:spcAft>
                <a:spcPts val="0"/>
              </a:spcAft>
              <a:buClr>
                <a:schemeClr val="dk1"/>
              </a:buClr>
              <a:buSzPts val="1800"/>
              <a:buFont typeface="Arial"/>
              <a:buChar char="•"/>
            </a:pPr>
            <a:r>
              <a:rPr b="0" i="1" lang="en-GB" sz="1800" u="none" cap="none" strike="noStrike">
                <a:solidFill>
                  <a:schemeClr val="dk1"/>
                </a:solidFill>
                <a:latin typeface="Arial"/>
                <a:ea typeface="Arial"/>
                <a:cs typeface="Arial"/>
                <a:sym typeface="Arial"/>
              </a:rPr>
              <a:t>Εφαρμόσετε μια διαδικασία παρακολούθησης της χρήσης των πόρων, εντοπίσετε τις ανεπάρκειες και κάνετε προσαρμογές στην υλοποίηση της υβριδικής εργασίας.</a:t>
            </a:r>
            <a:endParaRPr b="0" i="1" sz="2500" u="none" cap="none" strike="noStrike">
              <a:solidFill>
                <a:schemeClr val="dk1"/>
              </a:solidFill>
              <a:latin typeface="Arial"/>
              <a:ea typeface="Arial"/>
              <a:cs typeface="Arial"/>
              <a:sym typeface="Arial"/>
            </a:endParaRPr>
          </a:p>
        </p:txBody>
      </p:sp>
      <p:sp>
        <p:nvSpPr>
          <p:cNvPr id="290" name="Google Shape;290;p15"/>
          <p:cNvSpPr txBox="1"/>
          <p:nvPr>
            <p:ph idx="1" type="body"/>
          </p:nvPr>
        </p:nvSpPr>
        <p:spPr>
          <a:xfrm>
            <a:off x="149687" y="1488293"/>
            <a:ext cx="5910900" cy="38814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2"/>
              </a:buClr>
              <a:buSzPts val="1800"/>
              <a:buNone/>
            </a:pPr>
            <a:r>
              <a:t/>
            </a:r>
            <a:endParaRPr i="0" u="none" cap="none" strike="noStrike">
              <a:solidFill>
                <a:srgbClr val="868E93"/>
              </a:solidFill>
              <a:latin typeface="Open Sans Light"/>
              <a:ea typeface="Open Sans Light"/>
              <a:cs typeface="Open Sans Light"/>
              <a:sym typeface="Open Sans Light"/>
            </a:endParaRPr>
          </a:p>
          <a:p>
            <a:pPr indent="-114300" lvl="0" marL="228600" rtl="0" algn="l">
              <a:lnSpc>
                <a:spcPct val="90000"/>
              </a:lnSpc>
              <a:spcBef>
                <a:spcPts val="1000"/>
              </a:spcBef>
              <a:spcAft>
                <a:spcPts val="0"/>
              </a:spcAft>
              <a:buClr>
                <a:schemeClr val="dk2"/>
              </a:buClr>
              <a:buSzPts val="1800"/>
              <a:buNone/>
            </a:pPr>
            <a:r>
              <a:t/>
            </a:r>
            <a:endParaRPr>
              <a:solidFill>
                <a:srgbClr val="868E93"/>
              </a:solidFill>
            </a:endParaRPr>
          </a:p>
          <a:p>
            <a:pPr indent="0" lvl="4" marL="1822450" rtl="0" algn="l">
              <a:lnSpc>
                <a:spcPct val="90000"/>
              </a:lnSpc>
              <a:spcBef>
                <a:spcPts val="500"/>
              </a:spcBef>
              <a:spcAft>
                <a:spcPts val="0"/>
              </a:spcAft>
              <a:buClr>
                <a:srgbClr val="868E93"/>
              </a:buClr>
              <a:buSzPts val="2300"/>
              <a:buNone/>
            </a:pPr>
            <a:r>
              <a:rPr b="1" i="1" lang="en-GB" sz="2300" u="none" cap="none" strike="noStrike">
                <a:solidFill>
                  <a:schemeClr val="dk1"/>
                </a:solidFill>
                <a:latin typeface="Open Sans"/>
                <a:ea typeface="Open Sans"/>
                <a:cs typeface="Open Sans"/>
                <a:sym typeface="Open Sans"/>
              </a:rPr>
              <a:t>Στόχος αυτής της δραστηριότητας είναι να αξιολογηθεί η κατανομή των πόρων ενός έργου και να προταθούν προσαρμογές για βελτιστοποίηση</a:t>
            </a:r>
            <a:r>
              <a:rPr b="1" i="1" lang="en-GB" sz="2300" u="none" cap="none" strike="noStrike">
                <a:solidFill>
                  <a:srgbClr val="868E93"/>
                </a:solidFill>
                <a:latin typeface="Open Sans"/>
                <a:ea typeface="Open Sans"/>
                <a:cs typeface="Open Sans"/>
                <a:sym typeface="Open Sans"/>
              </a:rPr>
              <a:t>.</a:t>
            </a:r>
            <a:endParaRPr b="1" sz="2300"/>
          </a:p>
        </p:txBody>
      </p:sp>
      <p:pic>
        <p:nvPicPr>
          <p:cNvPr id="291" name="Google Shape;291;p15"/>
          <p:cNvPicPr preferRelativeResize="0"/>
          <p:nvPr/>
        </p:nvPicPr>
        <p:blipFill rotWithShape="1">
          <a:blip r:embed="rId4">
            <a:alphaModFix/>
          </a:blip>
          <a:srcRect b="22961" l="21298" r="19602" t="23251"/>
          <a:stretch/>
        </p:blipFill>
        <p:spPr>
          <a:xfrm>
            <a:off x="0" y="2365848"/>
            <a:ext cx="1974396" cy="1800225"/>
          </a:xfrm>
          <a:prstGeom prst="rect">
            <a:avLst/>
          </a:prstGeom>
          <a:noFill/>
          <a:ln>
            <a:noFill/>
          </a:ln>
        </p:spPr>
      </p:pic>
      <p:sp>
        <p:nvSpPr>
          <p:cNvPr id="292" name="Google Shape;292;p15"/>
          <p:cNvSpPr txBox="1"/>
          <p:nvPr/>
        </p:nvSpPr>
        <p:spPr>
          <a:xfrm>
            <a:off x="7676125" y="1815825"/>
            <a:ext cx="4268400" cy="477000"/>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Clr>
                <a:srgbClr val="000000"/>
              </a:buClr>
              <a:buSzPts val="2400"/>
              <a:buFont typeface="Arial"/>
              <a:buNone/>
            </a:pPr>
            <a:r>
              <a:rPr b="1" i="0" lang="en-GB" sz="2500" u="none" cap="none" strike="noStrike">
                <a:solidFill>
                  <a:srgbClr val="9868BD"/>
                </a:solidFill>
                <a:latin typeface="Arial"/>
                <a:ea typeface="Arial"/>
                <a:cs typeface="Arial"/>
                <a:sym typeface="Arial"/>
              </a:rPr>
              <a:t>Εκμάθηση νέων γνώσεων</a:t>
            </a:r>
            <a:endParaRPr b="1" i="0" sz="2500" u="none" cap="none" strike="noStrike">
              <a:solidFill>
                <a:srgbClr val="636A6F"/>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7" name="Shape 297"/>
        <p:cNvGrpSpPr/>
        <p:nvPr/>
      </p:nvGrpSpPr>
      <p:grpSpPr>
        <a:xfrm>
          <a:off x="0" y="0"/>
          <a:ext cx="0" cy="0"/>
          <a:chOff x="0" y="0"/>
          <a:chExt cx="0" cy="0"/>
        </a:xfrm>
      </p:grpSpPr>
      <p:sp>
        <p:nvSpPr>
          <p:cNvPr id="298" name="Google Shape;298;p16"/>
          <p:cNvSpPr txBox="1"/>
          <p:nvPr>
            <p:ph type="title"/>
          </p:nvPr>
        </p:nvSpPr>
        <p:spPr>
          <a:xfrm>
            <a:off x="1500673" y="383832"/>
            <a:ext cx="9188347" cy="70950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accent6"/>
              </a:buClr>
              <a:buSzPct val="111111"/>
              <a:buFont typeface="Arial"/>
              <a:buNone/>
            </a:pPr>
            <a:r>
              <a:rPr b="1" lang="en-GB" sz="2400">
                <a:solidFill>
                  <a:schemeClr val="accent6"/>
                </a:solidFill>
              </a:rPr>
              <a:t>Δραστηριότητα 3: Παρακολούθηση και προσαρμογή του σχεδίου δράσης σας για επιτυχία</a:t>
            </a:r>
            <a:endParaRPr sz="3600">
              <a:solidFill>
                <a:schemeClr val="accent5"/>
              </a:solidFill>
            </a:endParaRPr>
          </a:p>
        </p:txBody>
      </p:sp>
      <p:sp>
        <p:nvSpPr>
          <p:cNvPr id="299" name="Google Shape;299;p16"/>
          <p:cNvSpPr txBox="1"/>
          <p:nvPr>
            <p:ph idx="1" type="body"/>
          </p:nvPr>
        </p:nvSpPr>
        <p:spPr>
          <a:xfrm>
            <a:off x="336800" y="1231925"/>
            <a:ext cx="11580600" cy="4919100"/>
          </a:xfrm>
          <a:prstGeom prst="rect">
            <a:avLst/>
          </a:prstGeom>
          <a:noFill/>
          <a:ln cap="flat" cmpd="sng" w="9525">
            <a:solidFill>
              <a:srgbClr val="12501B"/>
            </a:solidFill>
            <a:prstDash val="solid"/>
            <a:round/>
            <a:headEnd len="sm" w="sm" type="none"/>
            <a:tailEnd len="sm" w="sm" type="none"/>
          </a:ln>
        </p:spPr>
        <p:txBody>
          <a:bodyPr anchorCtr="0" anchor="t" bIns="45700" lIns="91425" spcFirstLastPara="1" rIns="91425" wrap="square" tIns="45700">
            <a:normAutofit fontScale="25000" lnSpcReduction="20000"/>
          </a:bodyPr>
          <a:lstStyle/>
          <a:p>
            <a:pPr indent="0" lvl="0" marL="12066" rtl="0" algn="just">
              <a:lnSpc>
                <a:spcPct val="90000"/>
              </a:lnSpc>
              <a:spcBef>
                <a:spcPts val="0"/>
              </a:spcBef>
              <a:spcAft>
                <a:spcPts val="0"/>
              </a:spcAft>
              <a:buClr>
                <a:srgbClr val="9869BD"/>
              </a:buClr>
              <a:buSzPts val="575"/>
              <a:buNone/>
            </a:pPr>
            <a:r>
              <a:rPr b="1" lang="en-GB" sz="9900">
                <a:solidFill>
                  <a:schemeClr val="accent6"/>
                </a:solidFill>
                <a:latin typeface="Arial"/>
                <a:ea typeface="Arial"/>
                <a:cs typeface="Arial"/>
                <a:sym typeface="Arial"/>
              </a:rPr>
              <a:t>Σενάριο</a:t>
            </a:r>
            <a:endParaRPr b="1" sz="9900">
              <a:solidFill>
                <a:schemeClr val="accent6"/>
              </a:solidFill>
              <a:latin typeface="Arial"/>
              <a:ea typeface="Arial"/>
              <a:cs typeface="Arial"/>
              <a:sym typeface="Arial"/>
            </a:endParaRPr>
          </a:p>
          <a:p>
            <a:pPr indent="0" lvl="0" marL="12066" rtl="0" algn="just">
              <a:lnSpc>
                <a:spcPct val="90000"/>
              </a:lnSpc>
              <a:spcBef>
                <a:spcPts val="0"/>
              </a:spcBef>
              <a:spcAft>
                <a:spcPts val="0"/>
              </a:spcAft>
              <a:buClr>
                <a:srgbClr val="9869BD"/>
              </a:buClr>
              <a:buSzPts val="575"/>
              <a:buNone/>
            </a:pPr>
            <a:r>
              <a:t/>
            </a:r>
            <a:endParaRPr b="1" sz="9900">
              <a:solidFill>
                <a:schemeClr val="accent6"/>
              </a:solidFill>
              <a:latin typeface="Arial"/>
              <a:ea typeface="Arial"/>
              <a:cs typeface="Arial"/>
              <a:sym typeface="Arial"/>
            </a:endParaRPr>
          </a:p>
          <a:p>
            <a:pPr indent="0" lvl="0" marL="0" rtl="0" algn="l">
              <a:lnSpc>
                <a:spcPct val="90000"/>
              </a:lnSpc>
              <a:spcBef>
                <a:spcPts val="1000"/>
              </a:spcBef>
              <a:spcAft>
                <a:spcPts val="0"/>
              </a:spcAft>
              <a:buClr>
                <a:srgbClr val="9869BD"/>
              </a:buClr>
              <a:buSzPts val="430"/>
              <a:buNone/>
            </a:pPr>
            <a:r>
              <a:rPr i="0" lang="en-GB" sz="8589" u="none" cap="none" strike="noStrike">
                <a:solidFill>
                  <a:schemeClr val="dk1"/>
                </a:solidFill>
                <a:latin typeface="Arial"/>
                <a:ea typeface="Arial"/>
                <a:cs typeface="Arial"/>
                <a:sym typeface="Arial"/>
              </a:rPr>
              <a:t>Εφαρμόσατε το σχέδιο δράσης που αναπτύξατε από τις δραστηριότητες 1 &amp; 2 προηγουμένως.</a:t>
            </a:r>
            <a:endParaRPr sz="8589">
              <a:latin typeface="Arial"/>
              <a:ea typeface="Arial"/>
              <a:cs typeface="Arial"/>
              <a:sym typeface="Arial"/>
            </a:endParaRPr>
          </a:p>
          <a:p>
            <a:pPr indent="0" lvl="0" marL="0" rtl="0" algn="l">
              <a:lnSpc>
                <a:spcPct val="90000"/>
              </a:lnSpc>
              <a:spcBef>
                <a:spcPts val="1000"/>
              </a:spcBef>
              <a:spcAft>
                <a:spcPts val="0"/>
              </a:spcAft>
              <a:buClr>
                <a:srgbClr val="9869BD"/>
              </a:buClr>
              <a:buSzPts val="430"/>
              <a:buNone/>
            </a:pPr>
            <a:r>
              <a:rPr i="0" lang="en-GB" sz="8589" u="none" cap="none" strike="noStrike">
                <a:solidFill>
                  <a:schemeClr val="dk1"/>
                </a:solidFill>
                <a:latin typeface="Arial"/>
                <a:ea typeface="Arial"/>
                <a:cs typeface="Arial"/>
                <a:sym typeface="Arial"/>
              </a:rPr>
              <a:t>Χρησιμοποιώντας το εργαλείο διαχείρισης έργων που έχετε επιλέξει και έχοντας παρακολουθήσει την απόδοση των μελών της ομάδας για 3 μήνες, παρατηρείτε διαφορετικά επίπεδα παραγωγικότητας που επηρεάζουν τα χρονοδιαγράμματα του έργου. </a:t>
            </a:r>
            <a:endParaRPr i="0" sz="8589" u="none" cap="none" strike="noStrike">
              <a:solidFill>
                <a:schemeClr val="dk1"/>
              </a:solidFill>
              <a:latin typeface="Arial"/>
              <a:ea typeface="Arial"/>
              <a:cs typeface="Arial"/>
              <a:sym typeface="Arial"/>
            </a:endParaRPr>
          </a:p>
          <a:p>
            <a:pPr indent="0" lvl="0" marL="0" rtl="0" algn="l">
              <a:lnSpc>
                <a:spcPct val="90000"/>
              </a:lnSpc>
              <a:spcBef>
                <a:spcPts val="1000"/>
              </a:spcBef>
              <a:spcAft>
                <a:spcPts val="0"/>
              </a:spcAft>
              <a:buClr>
                <a:srgbClr val="9869BD"/>
              </a:buClr>
              <a:buSzPts val="430"/>
              <a:buNone/>
            </a:pPr>
            <a:r>
              <a:rPr i="0" lang="en-GB" sz="8589" u="none" cap="none" strike="noStrike">
                <a:solidFill>
                  <a:schemeClr val="dk1"/>
                </a:solidFill>
                <a:latin typeface="Arial"/>
                <a:ea typeface="Arial"/>
                <a:cs typeface="Arial"/>
                <a:sym typeface="Arial"/>
              </a:rPr>
              <a:t>Θέλετε να στηρίξετε τα μέλη της ομάδας σας, γι' αυτό ζητάτε τα σχόλιά τους, ατομικά, για να εντοπίσετε τη βασική αιτία ή τις αιτίες των αποκλίσεων. Συνειδητοποιείτε τα εξής: </a:t>
            </a:r>
            <a:endParaRPr sz="8589">
              <a:solidFill>
                <a:schemeClr val="dk1"/>
              </a:solidFill>
              <a:latin typeface="Arial"/>
              <a:ea typeface="Arial"/>
              <a:cs typeface="Arial"/>
              <a:sym typeface="Arial"/>
            </a:endParaRPr>
          </a:p>
          <a:p>
            <a:pPr indent="-270362" lvl="0" marL="285750" rtl="0" algn="l">
              <a:lnSpc>
                <a:spcPct val="90000"/>
              </a:lnSpc>
              <a:spcBef>
                <a:spcPts val="1000"/>
              </a:spcBef>
              <a:spcAft>
                <a:spcPts val="0"/>
              </a:spcAft>
              <a:buClr>
                <a:srgbClr val="9869BD"/>
              </a:buClr>
              <a:buSzPct val="100000"/>
              <a:buChar char="-"/>
            </a:pPr>
            <a:r>
              <a:rPr lang="en-GB" sz="8589">
                <a:solidFill>
                  <a:schemeClr val="dk1"/>
                </a:solidFill>
                <a:latin typeface="Arial"/>
                <a:ea typeface="Arial"/>
                <a:cs typeface="Arial"/>
                <a:sym typeface="Arial"/>
              </a:rPr>
              <a:t>2 μέλη της ομάδας αισθάνονται απομονωμένα από την υπόλοιπη ομάδα και δεν αισθάνονται άνετα να ζητήσουν υποστήριξη</a:t>
            </a:r>
            <a:endParaRPr sz="8589">
              <a:solidFill>
                <a:schemeClr val="dk1"/>
              </a:solidFill>
              <a:latin typeface="Arial"/>
              <a:ea typeface="Arial"/>
              <a:cs typeface="Arial"/>
              <a:sym typeface="Arial"/>
            </a:endParaRPr>
          </a:p>
          <a:p>
            <a:pPr indent="-270362" lvl="0" marL="285750" rtl="0" algn="l">
              <a:lnSpc>
                <a:spcPct val="90000"/>
              </a:lnSpc>
              <a:spcBef>
                <a:spcPts val="1000"/>
              </a:spcBef>
              <a:spcAft>
                <a:spcPts val="0"/>
              </a:spcAft>
              <a:buClr>
                <a:srgbClr val="9869BD"/>
              </a:buClr>
              <a:buSzPct val="100000"/>
              <a:buChar char="-"/>
            </a:pPr>
            <a:r>
              <a:rPr i="0" lang="en-GB" sz="8589" u="none" cap="none" strike="noStrike">
                <a:solidFill>
                  <a:schemeClr val="dk1"/>
                </a:solidFill>
                <a:latin typeface="Arial"/>
                <a:ea typeface="Arial"/>
                <a:cs typeface="Arial"/>
                <a:sym typeface="Arial"/>
              </a:rPr>
              <a:t>Το πιο έμπειρο μέλος της ομάδας σας δεν μοιράζεται προληπτικά τις γνώσεις του με τους άλλους, ιδίως με το νέο μέλος.</a:t>
            </a:r>
            <a:endParaRPr sz="8589">
              <a:solidFill>
                <a:schemeClr val="dk1"/>
              </a:solidFill>
              <a:latin typeface="Arial"/>
              <a:ea typeface="Arial"/>
              <a:cs typeface="Arial"/>
              <a:sym typeface="Arial"/>
            </a:endParaRPr>
          </a:p>
          <a:p>
            <a:pPr indent="-270362" lvl="0" marL="285750" rtl="0" algn="l">
              <a:lnSpc>
                <a:spcPct val="90000"/>
              </a:lnSpc>
              <a:spcBef>
                <a:spcPts val="1000"/>
              </a:spcBef>
              <a:spcAft>
                <a:spcPts val="0"/>
              </a:spcAft>
              <a:buClr>
                <a:srgbClr val="9869BD"/>
              </a:buClr>
              <a:buSzPct val="100000"/>
              <a:buChar char="-"/>
            </a:pPr>
            <a:r>
              <a:rPr lang="en-GB" sz="8589">
                <a:solidFill>
                  <a:schemeClr val="dk1"/>
                </a:solidFill>
                <a:latin typeface="Arial"/>
                <a:ea typeface="Arial"/>
                <a:cs typeface="Arial"/>
                <a:sym typeface="Arial"/>
              </a:rPr>
              <a:t>Το μέλος της εξ αποστάσεως ομάδας σας αντιμετωπίζει ένα σοβαρό πρόβλημα υγείας και μόλις σας ενημέρωσε ότι χρειάζεται να έχει τακτικά ραντεβού με το γιατρό του, τα οποία συχνά έρχονται σε σύγκρουση με τις διαδικτυακές συναντήσεις της ομάδας.</a:t>
            </a:r>
            <a:endParaRPr b="1" sz="8589">
              <a:solidFill>
                <a:srgbClr val="7F7F7F"/>
              </a:solidFill>
              <a:latin typeface="Arial"/>
              <a:ea typeface="Arial"/>
              <a:cs typeface="Arial"/>
              <a:sym typeface="Arial"/>
            </a:endParaRPr>
          </a:p>
          <a:p>
            <a:pPr indent="-114300" lvl="0" marL="228600" rtl="0" algn="l">
              <a:lnSpc>
                <a:spcPct val="90000"/>
              </a:lnSpc>
              <a:spcBef>
                <a:spcPts val="1000"/>
              </a:spcBef>
              <a:spcAft>
                <a:spcPts val="0"/>
              </a:spcAft>
              <a:buClr>
                <a:srgbClr val="9869BD"/>
              </a:buClr>
              <a:buSzPct val="100000"/>
              <a:buNone/>
            </a:pPr>
            <a:r>
              <a:t/>
            </a:r>
            <a:endParaRPr>
              <a:solidFill>
                <a:srgbClr val="12501B"/>
              </a:solidFill>
              <a:latin typeface="Arial"/>
              <a:ea typeface="Arial"/>
              <a:cs typeface="Arial"/>
              <a:sym typeface="Arial"/>
            </a:endParaRPr>
          </a:p>
          <a:p>
            <a:pPr indent="-114300" lvl="0" marL="228600" rtl="0" algn="l">
              <a:lnSpc>
                <a:spcPct val="90000"/>
              </a:lnSpc>
              <a:spcBef>
                <a:spcPts val="1000"/>
              </a:spcBef>
              <a:spcAft>
                <a:spcPts val="0"/>
              </a:spcAft>
              <a:buClr>
                <a:srgbClr val="9869BD"/>
              </a:buClr>
              <a:buSzPct val="100000"/>
              <a:buNone/>
            </a:pPr>
            <a:r>
              <a:t/>
            </a:r>
            <a:endParaRPr i="0" u="none" cap="none" strike="noStrike">
              <a:solidFill>
                <a:srgbClr val="12501B"/>
              </a:solidFill>
              <a:latin typeface="Open Sans Light"/>
              <a:ea typeface="Open Sans Light"/>
              <a:cs typeface="Open Sans Light"/>
              <a:sym typeface="Open Sans Light"/>
            </a:endParaRPr>
          </a:p>
          <a:p>
            <a:pPr indent="-114300" lvl="0" marL="228600" rtl="0" algn="l">
              <a:lnSpc>
                <a:spcPct val="90000"/>
              </a:lnSpc>
              <a:spcBef>
                <a:spcPts val="1000"/>
              </a:spcBef>
              <a:spcAft>
                <a:spcPts val="0"/>
              </a:spcAft>
              <a:buClr>
                <a:srgbClr val="9869BD"/>
              </a:buClr>
              <a:buSzPct val="100000"/>
              <a:buNone/>
            </a:pPr>
            <a:r>
              <a:t/>
            </a:r>
            <a:endParaRPr b="1">
              <a:solidFill>
                <a:srgbClr val="12501B"/>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4" name="Shape 304"/>
        <p:cNvGrpSpPr/>
        <p:nvPr/>
      </p:nvGrpSpPr>
      <p:grpSpPr>
        <a:xfrm>
          <a:off x="0" y="0"/>
          <a:ext cx="0" cy="0"/>
          <a:chOff x="0" y="0"/>
          <a:chExt cx="0" cy="0"/>
        </a:xfrm>
      </p:grpSpPr>
      <p:sp>
        <p:nvSpPr>
          <p:cNvPr id="305" name="Google Shape;305;p40"/>
          <p:cNvSpPr txBox="1"/>
          <p:nvPr>
            <p:ph type="title"/>
          </p:nvPr>
        </p:nvSpPr>
        <p:spPr>
          <a:xfrm>
            <a:off x="1500673" y="383832"/>
            <a:ext cx="9188347" cy="70950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accent6"/>
              </a:buClr>
              <a:buSzPct val="111111"/>
              <a:buFont typeface="Arial"/>
              <a:buNone/>
            </a:pPr>
            <a:r>
              <a:rPr b="1" lang="en-GB" sz="2400">
                <a:solidFill>
                  <a:schemeClr val="accent6"/>
                </a:solidFill>
              </a:rPr>
              <a:t>Δραστηριότητα 3: Παρακολούθηση και προσαρμογή του σχεδίου δράσης σας για επιτυχία</a:t>
            </a:r>
            <a:endParaRPr sz="3600">
              <a:solidFill>
                <a:schemeClr val="accent5"/>
              </a:solidFill>
            </a:endParaRPr>
          </a:p>
        </p:txBody>
      </p:sp>
      <p:sp>
        <p:nvSpPr>
          <p:cNvPr id="306" name="Google Shape;306;p40"/>
          <p:cNvSpPr txBox="1"/>
          <p:nvPr>
            <p:ph idx="1" type="body"/>
          </p:nvPr>
        </p:nvSpPr>
        <p:spPr>
          <a:xfrm>
            <a:off x="336795" y="1021233"/>
            <a:ext cx="11580549" cy="5430900"/>
          </a:xfrm>
          <a:prstGeom prst="rect">
            <a:avLst/>
          </a:prstGeom>
          <a:noFill/>
          <a:ln cap="flat" cmpd="sng" w="9525">
            <a:solidFill>
              <a:srgbClr val="12501B"/>
            </a:solidFill>
            <a:prstDash val="solid"/>
            <a:round/>
            <a:headEnd len="sm" w="sm" type="none"/>
            <a:tailEnd len="sm" w="sm" type="none"/>
          </a:ln>
        </p:spPr>
        <p:txBody>
          <a:bodyPr anchorCtr="0" anchor="t" bIns="45700" lIns="91425" spcFirstLastPara="1" rIns="91425" wrap="square" tIns="45700">
            <a:normAutofit/>
          </a:bodyPr>
          <a:lstStyle/>
          <a:p>
            <a:pPr indent="0" lvl="0" marL="12066" rtl="0" algn="just">
              <a:lnSpc>
                <a:spcPct val="90000"/>
              </a:lnSpc>
              <a:spcBef>
                <a:spcPts val="1000"/>
              </a:spcBef>
              <a:spcAft>
                <a:spcPts val="0"/>
              </a:spcAft>
              <a:buClr>
                <a:srgbClr val="9869BD"/>
              </a:buClr>
              <a:buSzPts val="2300"/>
              <a:buNone/>
            </a:pPr>
            <a:r>
              <a:rPr b="1" lang="en-GB" sz="2300">
                <a:solidFill>
                  <a:schemeClr val="accent6"/>
                </a:solidFill>
                <a:latin typeface="Arial"/>
                <a:ea typeface="Arial"/>
                <a:cs typeface="Arial"/>
                <a:sym typeface="Arial"/>
              </a:rPr>
              <a:t>ΒΗΜΑ 1</a:t>
            </a:r>
            <a:endParaRPr b="1" sz="2300">
              <a:solidFill>
                <a:schemeClr val="accent6"/>
              </a:solidFill>
              <a:latin typeface="Open Sans"/>
              <a:ea typeface="Open Sans"/>
              <a:cs typeface="Open Sans"/>
              <a:sym typeface="Open Sans"/>
            </a:endParaRPr>
          </a:p>
          <a:p>
            <a:pPr indent="0" lvl="0" marL="0" rtl="0" algn="just">
              <a:lnSpc>
                <a:spcPct val="90000"/>
              </a:lnSpc>
              <a:spcBef>
                <a:spcPts val="1000"/>
              </a:spcBef>
              <a:spcAft>
                <a:spcPts val="0"/>
              </a:spcAft>
              <a:buClr>
                <a:srgbClr val="9869BD"/>
              </a:buClr>
              <a:buSzPts val="1722"/>
              <a:buNone/>
            </a:pPr>
            <a:r>
              <a:rPr i="0" lang="en-GB" sz="2200" u="none" cap="none" strike="noStrike">
                <a:solidFill>
                  <a:schemeClr val="dk1"/>
                </a:solidFill>
                <a:latin typeface="Arial"/>
                <a:ea typeface="Arial"/>
                <a:cs typeface="Arial"/>
                <a:sym typeface="Arial"/>
              </a:rPr>
              <a:t>Τι θα κάνετε για να διορθώσετε την κατάσταση και να αποφύγετε να χάσετε τις προθεσμίες για το έργο; </a:t>
            </a:r>
            <a:endParaRPr sz="2200">
              <a:solidFill>
                <a:schemeClr val="dk1"/>
              </a:solidFill>
              <a:latin typeface="Open Sans"/>
              <a:ea typeface="Open Sans"/>
              <a:cs typeface="Open Sans"/>
              <a:sym typeface="Open Sans"/>
            </a:endParaRPr>
          </a:p>
          <a:p>
            <a:pPr indent="0" lvl="0" marL="0" rtl="0" algn="just">
              <a:lnSpc>
                <a:spcPct val="90000"/>
              </a:lnSpc>
              <a:spcBef>
                <a:spcPts val="1000"/>
              </a:spcBef>
              <a:spcAft>
                <a:spcPts val="0"/>
              </a:spcAft>
              <a:buClr>
                <a:srgbClr val="9869BD"/>
              </a:buClr>
              <a:buSzPts val="1722"/>
              <a:buNone/>
            </a:pPr>
            <a:r>
              <a:rPr i="0" lang="en-GB" sz="2200" u="none" cap="none" strike="noStrike">
                <a:solidFill>
                  <a:schemeClr val="dk1"/>
                </a:solidFill>
                <a:latin typeface="Arial"/>
                <a:ea typeface="Arial"/>
                <a:cs typeface="Arial"/>
                <a:sym typeface="Arial"/>
              </a:rPr>
              <a:t>Σημειώστε τις επόμενες ενέργει</a:t>
            </a:r>
            <a:r>
              <a:rPr lang="en-GB" sz="2200">
                <a:solidFill>
                  <a:schemeClr val="dk1"/>
                </a:solidFill>
                <a:latin typeface="Arial"/>
                <a:ea typeface="Arial"/>
                <a:cs typeface="Arial"/>
                <a:sym typeface="Arial"/>
              </a:rPr>
              <a:t>ε</a:t>
            </a:r>
            <a:r>
              <a:rPr i="0" lang="en-GB" sz="2200" u="none" cap="none" strike="noStrike">
                <a:solidFill>
                  <a:schemeClr val="dk1"/>
                </a:solidFill>
                <a:latin typeface="Arial"/>
                <a:ea typeface="Arial"/>
                <a:cs typeface="Arial"/>
                <a:sym typeface="Arial"/>
              </a:rPr>
              <a:t>ς σας και επικαιροποιήστε το τρέχον σχέδιο δράσης σας.</a:t>
            </a:r>
            <a:endParaRPr i="0" sz="2200" u="none" cap="none" strike="noStrike">
              <a:solidFill>
                <a:schemeClr val="dk1"/>
              </a:solidFill>
              <a:latin typeface="Arial"/>
              <a:ea typeface="Arial"/>
              <a:cs typeface="Arial"/>
              <a:sym typeface="Arial"/>
            </a:endParaRPr>
          </a:p>
          <a:p>
            <a:pPr indent="0" lvl="0" marL="12066" rtl="0" algn="just">
              <a:lnSpc>
                <a:spcPct val="90000"/>
              </a:lnSpc>
              <a:spcBef>
                <a:spcPts val="1000"/>
              </a:spcBef>
              <a:spcAft>
                <a:spcPts val="0"/>
              </a:spcAft>
              <a:buClr>
                <a:srgbClr val="9869BD"/>
              </a:buClr>
              <a:buSzPts val="2300"/>
              <a:buNone/>
            </a:pPr>
            <a:r>
              <a:t/>
            </a:r>
            <a:endParaRPr b="1" sz="2300">
              <a:solidFill>
                <a:srgbClr val="12501B"/>
              </a:solidFill>
              <a:latin typeface="Arial"/>
              <a:ea typeface="Arial"/>
              <a:cs typeface="Arial"/>
              <a:sym typeface="Arial"/>
            </a:endParaRPr>
          </a:p>
          <a:p>
            <a:pPr indent="0" lvl="0" marL="12066" rtl="0" algn="just">
              <a:lnSpc>
                <a:spcPct val="90000"/>
              </a:lnSpc>
              <a:spcBef>
                <a:spcPts val="1000"/>
              </a:spcBef>
              <a:spcAft>
                <a:spcPts val="0"/>
              </a:spcAft>
              <a:buClr>
                <a:srgbClr val="9869BD"/>
              </a:buClr>
              <a:buSzPts val="2300"/>
              <a:buNone/>
            </a:pPr>
            <a:r>
              <a:rPr b="1" lang="en-GB" sz="2300">
                <a:solidFill>
                  <a:schemeClr val="accent6"/>
                </a:solidFill>
                <a:latin typeface="Arial"/>
                <a:ea typeface="Arial"/>
                <a:cs typeface="Arial"/>
                <a:sym typeface="Arial"/>
              </a:rPr>
              <a:t>ΒΗΜΑ 2</a:t>
            </a:r>
            <a:endParaRPr b="1" sz="2300">
              <a:solidFill>
                <a:schemeClr val="accent6"/>
              </a:solidFill>
              <a:latin typeface="Open Sans"/>
              <a:ea typeface="Open Sans"/>
              <a:cs typeface="Open Sans"/>
              <a:sym typeface="Open Sans"/>
            </a:endParaRPr>
          </a:p>
          <a:p>
            <a:pPr indent="0" lvl="0" marL="0" rtl="0" algn="just">
              <a:lnSpc>
                <a:spcPct val="90000"/>
              </a:lnSpc>
              <a:spcBef>
                <a:spcPts val="1000"/>
              </a:spcBef>
              <a:spcAft>
                <a:spcPts val="0"/>
              </a:spcAft>
              <a:buClr>
                <a:srgbClr val="9869BD"/>
              </a:buClr>
              <a:buSzPts val="1722"/>
              <a:buNone/>
            </a:pPr>
            <a:r>
              <a:rPr i="0" lang="en-GB" sz="2200" u="none" cap="none" strike="noStrike">
                <a:solidFill>
                  <a:schemeClr val="dk1"/>
                </a:solidFill>
                <a:latin typeface="Arial"/>
                <a:ea typeface="Arial"/>
                <a:cs typeface="Arial"/>
                <a:sym typeface="Arial"/>
              </a:rPr>
              <a:t>Παρουσιάστε το προσαρμοσμένο σχέδιο δράσης σας και συζητήστε το στην ομάδα.</a:t>
            </a:r>
            <a:endParaRPr sz="2200">
              <a:solidFill>
                <a:schemeClr val="dk1"/>
              </a:solidFill>
              <a:latin typeface="Open Sans"/>
              <a:ea typeface="Open Sans"/>
              <a:cs typeface="Open Sans"/>
              <a:sym typeface="Open Sans"/>
            </a:endParaRPr>
          </a:p>
          <a:p>
            <a:pPr indent="-114300" lvl="0" marL="228600" rtl="0" algn="l">
              <a:lnSpc>
                <a:spcPct val="90000"/>
              </a:lnSpc>
              <a:spcBef>
                <a:spcPts val="1000"/>
              </a:spcBef>
              <a:spcAft>
                <a:spcPts val="0"/>
              </a:spcAft>
              <a:buClr>
                <a:srgbClr val="9869BD"/>
              </a:buClr>
              <a:buSzPts val="1800"/>
              <a:buNone/>
            </a:pPr>
            <a:r>
              <a:t/>
            </a:r>
            <a:endParaRPr>
              <a:solidFill>
                <a:srgbClr val="12501B"/>
              </a:solidFill>
              <a:latin typeface="Arial"/>
              <a:ea typeface="Arial"/>
              <a:cs typeface="Arial"/>
              <a:sym typeface="Arial"/>
            </a:endParaRPr>
          </a:p>
          <a:p>
            <a:pPr indent="-114300" lvl="0" marL="228600" rtl="0" algn="l">
              <a:lnSpc>
                <a:spcPct val="90000"/>
              </a:lnSpc>
              <a:spcBef>
                <a:spcPts val="1000"/>
              </a:spcBef>
              <a:spcAft>
                <a:spcPts val="0"/>
              </a:spcAft>
              <a:buClr>
                <a:srgbClr val="9869BD"/>
              </a:buClr>
              <a:buSzPts val="1800"/>
              <a:buNone/>
            </a:pPr>
            <a:r>
              <a:t/>
            </a:r>
            <a:endParaRPr i="0" u="none" cap="none" strike="noStrike">
              <a:solidFill>
                <a:srgbClr val="12501B"/>
              </a:solidFill>
              <a:latin typeface="Open Sans Light"/>
              <a:ea typeface="Open Sans Light"/>
              <a:cs typeface="Open Sans Light"/>
              <a:sym typeface="Open Sans Light"/>
            </a:endParaRPr>
          </a:p>
          <a:p>
            <a:pPr indent="-114300" lvl="0" marL="228600" rtl="0" algn="l">
              <a:lnSpc>
                <a:spcPct val="90000"/>
              </a:lnSpc>
              <a:spcBef>
                <a:spcPts val="1000"/>
              </a:spcBef>
              <a:spcAft>
                <a:spcPts val="0"/>
              </a:spcAft>
              <a:buClr>
                <a:srgbClr val="9869BD"/>
              </a:buClr>
              <a:buSzPts val="1800"/>
              <a:buNone/>
            </a:pPr>
            <a:r>
              <a:t/>
            </a:r>
            <a:endParaRPr b="1">
              <a:solidFill>
                <a:srgbClr val="12501B"/>
              </a:solidFill>
            </a:endParaRPr>
          </a:p>
        </p:txBody>
      </p:sp>
      <p:pic>
        <p:nvPicPr>
          <p:cNvPr descr="Ampulheta 90% com preenchimento sólido" id="307" name="Google Shape;307;p40"/>
          <p:cNvPicPr preferRelativeResize="0"/>
          <p:nvPr>
            <p:ph idx="2" type="body"/>
          </p:nvPr>
        </p:nvPicPr>
        <p:blipFill rotWithShape="1">
          <a:blip r:embed="rId3">
            <a:alphaModFix/>
          </a:blip>
          <a:srcRect b="0" l="0" r="0" t="0"/>
          <a:stretch/>
        </p:blipFill>
        <p:spPr>
          <a:xfrm>
            <a:off x="9300026" y="3849950"/>
            <a:ext cx="2258700" cy="2337600"/>
          </a:xfrm>
          <a:prstGeom prst="rect">
            <a:avLst/>
          </a:prstGeom>
          <a:noFill/>
          <a:ln>
            <a:noFill/>
          </a:ln>
        </p:spPr>
      </p:pic>
      <p:sp>
        <p:nvSpPr>
          <p:cNvPr id="308" name="Google Shape;308;p40"/>
          <p:cNvSpPr txBox="1"/>
          <p:nvPr/>
        </p:nvSpPr>
        <p:spPr>
          <a:xfrm>
            <a:off x="9786068" y="6111349"/>
            <a:ext cx="1278300" cy="4002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600"/>
              <a:buFont typeface="Arial"/>
              <a:buNone/>
            </a:pPr>
            <a:r>
              <a:rPr b="1" i="0" lang="en-GB" sz="2000" u="none" cap="none" strike="noStrike">
                <a:solidFill>
                  <a:schemeClr val="accent6"/>
                </a:solidFill>
                <a:latin typeface="Open Sans Light"/>
                <a:ea typeface="Open Sans Light"/>
                <a:cs typeface="Open Sans Light"/>
                <a:sym typeface="Open Sans Light"/>
              </a:rPr>
              <a:t>00h:15m</a:t>
            </a:r>
            <a:endParaRPr b="1" i="0" sz="2000" u="none" cap="none" strike="noStrike">
              <a:solidFill>
                <a:schemeClr val="accent6"/>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3" name="Shape 313"/>
        <p:cNvGrpSpPr/>
        <p:nvPr/>
      </p:nvGrpSpPr>
      <p:grpSpPr>
        <a:xfrm>
          <a:off x="0" y="0"/>
          <a:ext cx="0" cy="0"/>
          <a:chOff x="0" y="0"/>
          <a:chExt cx="0" cy="0"/>
        </a:xfrm>
      </p:grpSpPr>
      <p:sp>
        <p:nvSpPr>
          <p:cNvPr id="314" name="Google Shape;314;p17"/>
          <p:cNvSpPr txBox="1"/>
          <p:nvPr>
            <p:ph type="title"/>
          </p:nvPr>
        </p:nvSpPr>
        <p:spPr>
          <a:xfrm>
            <a:off x="1306868" y="193611"/>
            <a:ext cx="10515600" cy="8793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accent6"/>
              </a:buClr>
              <a:buSzPts val="2400"/>
              <a:buFont typeface="Arial"/>
              <a:buNone/>
            </a:pPr>
            <a:r>
              <a:rPr b="1" lang="en-GB" sz="2400">
                <a:solidFill>
                  <a:schemeClr val="accent6"/>
                </a:solidFill>
              </a:rPr>
              <a:t>Δραστηριότητα 3: Παρακολούθηση και προσαρμογή του σχεδίου δράσης σας για επιτυχία</a:t>
            </a:r>
            <a:endParaRPr b="1" sz="2400">
              <a:solidFill>
                <a:schemeClr val="accent6"/>
              </a:solidFill>
            </a:endParaRPr>
          </a:p>
          <a:p>
            <a:pPr indent="0" lvl="0" marL="0" rtl="0" algn="l">
              <a:lnSpc>
                <a:spcPct val="90000"/>
              </a:lnSpc>
              <a:spcBef>
                <a:spcPts val="0"/>
              </a:spcBef>
              <a:spcAft>
                <a:spcPts val="0"/>
              </a:spcAft>
              <a:buClr>
                <a:schemeClr val="accent5"/>
              </a:buClr>
              <a:buSzPts val="3600"/>
              <a:buFont typeface="Arial"/>
              <a:buNone/>
            </a:pPr>
            <a:r>
              <a:t/>
            </a:r>
            <a:endParaRPr sz="3600">
              <a:solidFill>
                <a:schemeClr val="accent5"/>
              </a:solidFill>
            </a:endParaRPr>
          </a:p>
        </p:txBody>
      </p:sp>
      <p:sp>
        <p:nvSpPr>
          <p:cNvPr id="315" name="Google Shape;315;p17"/>
          <p:cNvSpPr txBox="1"/>
          <p:nvPr>
            <p:ph idx="1" type="body"/>
          </p:nvPr>
        </p:nvSpPr>
        <p:spPr>
          <a:xfrm>
            <a:off x="97971" y="1462685"/>
            <a:ext cx="5910900" cy="4602300"/>
          </a:xfrm>
          <a:prstGeom prst="rect">
            <a:avLst/>
          </a:prstGeom>
          <a:noFill/>
          <a:ln cap="flat" cmpd="sng" w="9525">
            <a:solidFill>
              <a:srgbClr val="12501B"/>
            </a:solidFill>
            <a:prstDash val="solid"/>
            <a:round/>
            <a:headEnd len="sm" w="sm" type="none"/>
            <a:tailEnd len="sm" w="sm" type="none"/>
          </a:ln>
        </p:spPr>
        <p:txBody>
          <a:bodyPr anchorCtr="0" anchor="t" bIns="45700" lIns="91425" spcFirstLastPara="1" rIns="91425" wrap="square" tIns="45700">
            <a:normAutofit/>
          </a:bodyPr>
          <a:lstStyle/>
          <a:p>
            <a:pPr indent="0" lvl="0" marL="0" rtl="0" algn="l">
              <a:lnSpc>
                <a:spcPct val="90000"/>
              </a:lnSpc>
              <a:spcBef>
                <a:spcPts val="0"/>
              </a:spcBef>
              <a:spcAft>
                <a:spcPts val="0"/>
              </a:spcAft>
              <a:buSzPts val="1800"/>
              <a:buNone/>
            </a:pPr>
            <a:r>
              <a:rPr b="1" lang="en-GB" sz="1900">
                <a:solidFill>
                  <a:srgbClr val="12501B"/>
                </a:solidFill>
                <a:latin typeface="Arial"/>
                <a:ea typeface="Arial"/>
                <a:cs typeface="Arial"/>
                <a:sym typeface="Arial"/>
              </a:rPr>
              <a:t>ΠΟΡΟΙ </a:t>
            </a:r>
            <a:endParaRPr b="1" sz="1900">
              <a:latin typeface="Open Sans"/>
              <a:ea typeface="Open Sans"/>
              <a:cs typeface="Open Sans"/>
              <a:sym typeface="Open Sans"/>
            </a:endParaRPr>
          </a:p>
          <a:p>
            <a:pPr indent="0" lvl="0" marL="0" rtl="0" algn="l">
              <a:lnSpc>
                <a:spcPct val="90000"/>
              </a:lnSpc>
              <a:spcBef>
                <a:spcPts val="0"/>
              </a:spcBef>
              <a:spcAft>
                <a:spcPts val="0"/>
              </a:spcAft>
              <a:buClr>
                <a:srgbClr val="9869BD"/>
              </a:buClr>
              <a:buSzPts val="1800"/>
              <a:buNone/>
            </a:pPr>
            <a:r>
              <a:t/>
            </a:r>
            <a:endParaRPr b="1" sz="1900">
              <a:latin typeface="Open Sans"/>
              <a:ea typeface="Open Sans"/>
              <a:cs typeface="Open Sans"/>
              <a:sym typeface="Open Sans"/>
            </a:endParaRPr>
          </a:p>
          <a:p>
            <a:pPr indent="-228600" lvl="0" marL="228600" rtl="0" algn="l">
              <a:lnSpc>
                <a:spcPct val="90000"/>
              </a:lnSpc>
              <a:spcBef>
                <a:spcPts val="1000"/>
              </a:spcBef>
              <a:spcAft>
                <a:spcPts val="0"/>
              </a:spcAft>
              <a:buClr>
                <a:srgbClr val="9869BD"/>
              </a:buClr>
              <a:buSzPts val="1900"/>
              <a:buChar char="•"/>
            </a:pPr>
            <a:r>
              <a:rPr b="1" i="0" lang="en-GB" sz="1900" u="sng" cap="none" strike="noStrike">
                <a:solidFill>
                  <a:srgbClr val="0070C0"/>
                </a:solidFill>
                <a:latin typeface="Arial"/>
                <a:ea typeface="Arial"/>
                <a:cs typeface="Arial"/>
                <a:sym typeface="Arial"/>
                <a:hlinkClick r:id="rId3">
                  <a:extLst>
                    <a:ext uri="{A12FA001-AC4F-418D-AE19-62706E023703}">
                      <ahyp:hlinkClr val="tx"/>
                    </a:ext>
                  </a:extLst>
                </a:hlinkClick>
              </a:rPr>
              <a:t>https://www.hrmagazine.co.uk/content/features/make-hybrid-work-healthy-work/</a:t>
            </a:r>
            <a:endParaRPr b="1" sz="1900">
              <a:solidFill>
                <a:srgbClr val="0070C0"/>
              </a:solidFill>
              <a:latin typeface="Arial"/>
              <a:ea typeface="Arial"/>
              <a:cs typeface="Arial"/>
              <a:sym typeface="Arial"/>
            </a:endParaRPr>
          </a:p>
          <a:p>
            <a:pPr indent="-228600" lvl="0" marL="228600" rtl="0" algn="l">
              <a:lnSpc>
                <a:spcPct val="90000"/>
              </a:lnSpc>
              <a:spcBef>
                <a:spcPts val="1000"/>
              </a:spcBef>
              <a:spcAft>
                <a:spcPts val="0"/>
              </a:spcAft>
              <a:buClr>
                <a:srgbClr val="9869BD"/>
              </a:buClr>
              <a:buSzPts val="1900"/>
              <a:buChar char="•"/>
            </a:pPr>
            <a:r>
              <a:rPr b="1" lang="en-GB" sz="1900">
                <a:solidFill>
                  <a:srgbClr val="0070C0"/>
                </a:solidFill>
                <a:latin typeface="Open Sans"/>
                <a:ea typeface="Open Sans"/>
                <a:cs typeface="Open Sans"/>
                <a:sym typeface="Open Sans"/>
              </a:rPr>
              <a:t>https://www.workstatus.io/blog/project-management/keep-track-of-time-spent-on-projects/#:~:text=By%20taking%20advantage%20of%20time,much%20time%20spent%20on%20projects. </a:t>
            </a:r>
            <a:endParaRPr b="1" sz="1900">
              <a:solidFill>
                <a:srgbClr val="0070C0"/>
              </a:solidFill>
              <a:latin typeface="Arial"/>
              <a:ea typeface="Arial"/>
              <a:cs typeface="Arial"/>
              <a:sym typeface="Arial"/>
            </a:endParaRPr>
          </a:p>
          <a:p>
            <a:pPr indent="-228600" lvl="0" marL="228600" rtl="0" algn="l">
              <a:lnSpc>
                <a:spcPct val="90000"/>
              </a:lnSpc>
              <a:spcBef>
                <a:spcPts val="1000"/>
              </a:spcBef>
              <a:spcAft>
                <a:spcPts val="0"/>
              </a:spcAft>
              <a:buClr>
                <a:srgbClr val="9869BD"/>
              </a:buClr>
              <a:buSzPts val="1900"/>
              <a:buChar char="•"/>
            </a:pPr>
            <a:r>
              <a:rPr b="1" i="0" lang="en-GB" sz="1900" u="sng" cap="none" strike="noStrike">
                <a:solidFill>
                  <a:srgbClr val="0070C0"/>
                </a:solidFill>
                <a:latin typeface="Arial"/>
                <a:ea typeface="Arial"/>
                <a:cs typeface="Arial"/>
                <a:sym typeface="Arial"/>
                <a:hlinkClick r:id="rId4">
                  <a:extLst>
                    <a:ext uri="{A12FA001-AC4F-418D-AE19-62706E023703}">
                      <ahyp:hlinkClr val="tx"/>
                    </a:ext>
                  </a:extLst>
                </a:hlinkClick>
              </a:rPr>
              <a:t>https://www.hrmagazine.co.uk/content/comment/making-the-right-call-on-hybrid-work</a:t>
            </a:r>
            <a:endParaRPr b="1" i="0" sz="1900" u="none" cap="none" strike="noStrike">
              <a:solidFill>
                <a:srgbClr val="0070C0"/>
              </a:solidFill>
              <a:latin typeface="Arial"/>
              <a:ea typeface="Arial"/>
              <a:cs typeface="Arial"/>
              <a:sym typeface="Arial"/>
            </a:endParaRPr>
          </a:p>
          <a:p>
            <a:pPr indent="-228600" lvl="0" marL="228600" rtl="0" algn="l">
              <a:lnSpc>
                <a:spcPct val="90000"/>
              </a:lnSpc>
              <a:spcBef>
                <a:spcPts val="1000"/>
              </a:spcBef>
              <a:spcAft>
                <a:spcPts val="0"/>
              </a:spcAft>
              <a:buClr>
                <a:srgbClr val="9869BD"/>
              </a:buClr>
              <a:buSzPts val="1900"/>
              <a:buChar char="•"/>
            </a:pPr>
            <a:r>
              <a:rPr b="1" i="0" lang="en-GB" sz="1900" u="sng" cap="none" strike="noStrike">
                <a:solidFill>
                  <a:srgbClr val="0070C0"/>
                </a:solidFill>
                <a:latin typeface="Arial"/>
                <a:ea typeface="Arial"/>
                <a:cs typeface="Arial"/>
                <a:sym typeface="Arial"/>
                <a:hlinkClick r:id="rId5">
                  <a:extLst>
                    <a:ext uri="{A12FA001-AC4F-418D-AE19-62706E023703}">
                      <ahyp:hlinkClr val="tx"/>
                    </a:ext>
                  </a:extLst>
                </a:hlinkClick>
              </a:rPr>
              <a:t>https://workleap.com/blog/why-conducting-employee-feedback-analysis-is-so-important/</a:t>
            </a:r>
            <a:endParaRPr b="1" i="0" sz="1900" u="none" cap="none" strike="noStrike">
              <a:solidFill>
                <a:srgbClr val="0070C0"/>
              </a:solidFill>
              <a:latin typeface="Arial"/>
              <a:ea typeface="Arial"/>
              <a:cs typeface="Arial"/>
              <a:sym typeface="Arial"/>
            </a:endParaRPr>
          </a:p>
          <a:p>
            <a:pPr indent="-114300" lvl="0" marL="228600" rtl="0" algn="l">
              <a:lnSpc>
                <a:spcPct val="90000"/>
              </a:lnSpc>
              <a:spcBef>
                <a:spcPts val="1000"/>
              </a:spcBef>
              <a:spcAft>
                <a:spcPts val="0"/>
              </a:spcAft>
              <a:buClr>
                <a:srgbClr val="9869BD"/>
              </a:buClr>
              <a:buSzPts val="1800"/>
              <a:buNone/>
            </a:pPr>
            <a:r>
              <a:t/>
            </a:r>
            <a:endParaRPr i="0" u="none" cap="none" strike="noStrike">
              <a:solidFill>
                <a:srgbClr val="868E93"/>
              </a:solidFill>
              <a:latin typeface="Arial"/>
              <a:ea typeface="Arial"/>
              <a:cs typeface="Arial"/>
              <a:sym typeface="Arial"/>
            </a:endParaRPr>
          </a:p>
          <a:p>
            <a:pPr indent="-114300" lvl="0" marL="228600" rtl="0" algn="l">
              <a:lnSpc>
                <a:spcPct val="90000"/>
              </a:lnSpc>
              <a:spcBef>
                <a:spcPts val="1000"/>
              </a:spcBef>
              <a:spcAft>
                <a:spcPts val="0"/>
              </a:spcAft>
              <a:buClr>
                <a:srgbClr val="9869BD"/>
              </a:buClr>
              <a:buSzPts val="1800"/>
              <a:buNone/>
            </a:pPr>
            <a:r>
              <a:t/>
            </a:r>
            <a:endParaRPr>
              <a:solidFill>
                <a:srgbClr val="868E93"/>
              </a:solidFill>
              <a:latin typeface="Arial"/>
              <a:ea typeface="Arial"/>
              <a:cs typeface="Arial"/>
              <a:sym typeface="Arial"/>
            </a:endParaRPr>
          </a:p>
          <a:p>
            <a:pPr indent="-114300" lvl="0" marL="228600" rtl="0" algn="l">
              <a:lnSpc>
                <a:spcPct val="90000"/>
              </a:lnSpc>
              <a:spcBef>
                <a:spcPts val="1000"/>
              </a:spcBef>
              <a:spcAft>
                <a:spcPts val="0"/>
              </a:spcAft>
              <a:buClr>
                <a:srgbClr val="9869BD"/>
              </a:buClr>
              <a:buSzPts val="1800"/>
              <a:buNone/>
            </a:pPr>
            <a:r>
              <a:t/>
            </a:r>
            <a:endParaRPr i="0" u="none" cap="none" strike="noStrike">
              <a:solidFill>
                <a:srgbClr val="868E93"/>
              </a:solidFill>
              <a:latin typeface="Open Sans Light"/>
              <a:ea typeface="Open Sans Light"/>
              <a:cs typeface="Open Sans Light"/>
              <a:sym typeface="Open Sans Light"/>
            </a:endParaRPr>
          </a:p>
          <a:p>
            <a:pPr indent="-114300" lvl="0" marL="228600" rtl="0" algn="l">
              <a:lnSpc>
                <a:spcPct val="90000"/>
              </a:lnSpc>
              <a:spcBef>
                <a:spcPts val="1000"/>
              </a:spcBef>
              <a:spcAft>
                <a:spcPts val="0"/>
              </a:spcAft>
              <a:buClr>
                <a:srgbClr val="9869BD"/>
              </a:buClr>
              <a:buSzPts val="1800"/>
              <a:buNone/>
            </a:pPr>
            <a:r>
              <a:t/>
            </a:r>
            <a:endParaRPr b="1">
              <a:solidFill>
                <a:srgbClr val="12501B"/>
              </a:solidFill>
            </a:endParaRPr>
          </a:p>
        </p:txBody>
      </p:sp>
      <p:sp>
        <p:nvSpPr>
          <p:cNvPr id="316" name="Google Shape;316;p17"/>
          <p:cNvSpPr txBox="1"/>
          <p:nvPr>
            <p:ph idx="2" type="body"/>
          </p:nvPr>
        </p:nvSpPr>
        <p:spPr>
          <a:xfrm>
            <a:off x="6131377" y="1462684"/>
            <a:ext cx="5910900" cy="4602300"/>
          </a:xfrm>
          <a:prstGeom prst="rect">
            <a:avLst/>
          </a:prstGeom>
          <a:noFill/>
          <a:ln cap="flat" cmpd="sng" w="9525">
            <a:solidFill>
              <a:srgbClr val="12501B"/>
            </a:solidFill>
            <a:prstDash val="solid"/>
            <a:round/>
            <a:headEnd len="sm" w="sm" type="none"/>
            <a:tailEnd len="sm" w="sm" type="none"/>
          </a:ln>
        </p:spPr>
        <p:txBody>
          <a:bodyPr anchorCtr="0" anchor="t" bIns="45700" lIns="91425" spcFirstLastPara="1" rIns="91425" wrap="square" tIns="45700">
            <a:normAutofit/>
          </a:bodyPr>
          <a:lstStyle/>
          <a:p>
            <a:pPr indent="0" lvl="0" marL="0" rtl="0" algn="just">
              <a:lnSpc>
                <a:spcPct val="90000"/>
              </a:lnSpc>
              <a:spcBef>
                <a:spcPts val="0"/>
              </a:spcBef>
              <a:spcAft>
                <a:spcPts val="0"/>
              </a:spcAft>
              <a:buSzPts val="1800"/>
              <a:buNone/>
            </a:pPr>
            <a:r>
              <a:rPr b="1" lang="en-GB" sz="2000">
                <a:solidFill>
                  <a:srgbClr val="12501B"/>
                </a:solidFill>
                <a:latin typeface="Arial"/>
                <a:ea typeface="Arial"/>
                <a:cs typeface="Arial"/>
                <a:sym typeface="Arial"/>
              </a:rPr>
              <a:t>Μάθετε περισσότερα! </a:t>
            </a:r>
            <a:endParaRPr b="1" sz="2000">
              <a:latin typeface="Open Sans"/>
              <a:ea typeface="Open Sans"/>
              <a:cs typeface="Open Sans"/>
              <a:sym typeface="Open Sans"/>
            </a:endParaRPr>
          </a:p>
          <a:p>
            <a:pPr indent="-114300" lvl="0" marL="228600" rtl="0" algn="just">
              <a:lnSpc>
                <a:spcPct val="90000"/>
              </a:lnSpc>
              <a:spcBef>
                <a:spcPts val="1000"/>
              </a:spcBef>
              <a:spcAft>
                <a:spcPts val="0"/>
              </a:spcAft>
              <a:buClr>
                <a:schemeClr val="dk2"/>
              </a:buClr>
              <a:buSzPts val="1800"/>
              <a:buNone/>
            </a:pPr>
            <a:r>
              <a:t/>
            </a:r>
            <a:endParaRPr b="1" sz="2000">
              <a:latin typeface="Open Sans"/>
              <a:ea typeface="Open Sans"/>
              <a:cs typeface="Open Sans"/>
              <a:sym typeface="Open Sans"/>
            </a:endParaRPr>
          </a:p>
          <a:p>
            <a:pPr indent="-355600" lvl="0" marL="457200" rtl="0" algn="just">
              <a:lnSpc>
                <a:spcPct val="90000"/>
              </a:lnSpc>
              <a:spcBef>
                <a:spcPts val="1000"/>
              </a:spcBef>
              <a:spcAft>
                <a:spcPts val="0"/>
              </a:spcAft>
              <a:buClr>
                <a:schemeClr val="dk2"/>
              </a:buClr>
              <a:buSzPts val="2000"/>
              <a:buChar char="•"/>
            </a:pPr>
            <a:r>
              <a:rPr b="1" lang="en-GB" sz="2000" u="sng">
                <a:solidFill>
                  <a:schemeClr val="hlink"/>
                </a:solidFill>
                <a:latin typeface="Open Sans"/>
                <a:ea typeface="Open Sans"/>
                <a:cs typeface="Open Sans"/>
                <a:sym typeface="Open Sans"/>
                <a:hlinkClick r:id="rId6"/>
              </a:rPr>
              <a:t>https://cadabra.studio/the-power-of-data-analytics-for-decision-making/ </a:t>
            </a:r>
            <a:endParaRPr b="1" sz="2000">
              <a:latin typeface="Open Sans"/>
              <a:ea typeface="Open Sans"/>
              <a:cs typeface="Open Sans"/>
              <a:sym typeface="Open Sans"/>
            </a:endParaRPr>
          </a:p>
        </p:txBody>
      </p:sp>
      <p:pic>
        <p:nvPicPr>
          <p:cNvPr id="317" name="Google Shape;317;p17"/>
          <p:cNvPicPr preferRelativeResize="0"/>
          <p:nvPr/>
        </p:nvPicPr>
        <p:blipFill rotWithShape="1">
          <a:blip r:embed="rId7">
            <a:alphaModFix/>
          </a:blip>
          <a:srcRect b="0" l="0" r="0" t="0"/>
          <a:stretch/>
        </p:blipFill>
        <p:spPr>
          <a:xfrm>
            <a:off x="7494911" y="3239814"/>
            <a:ext cx="4547366" cy="2731325"/>
          </a:xfrm>
          <a:prstGeom prst="rect">
            <a:avLst/>
          </a:prstGeom>
          <a:noFill/>
          <a:ln>
            <a:noFill/>
          </a:ln>
        </p:spPr>
      </p:pic>
      <p:pic>
        <p:nvPicPr>
          <p:cNvPr id="318" name="Google Shape;318;p17"/>
          <p:cNvPicPr preferRelativeResize="0"/>
          <p:nvPr/>
        </p:nvPicPr>
        <p:blipFill rotWithShape="1">
          <a:blip r:embed="rId8">
            <a:alphaModFix/>
          </a:blip>
          <a:srcRect b="0" l="0" r="0" t="0"/>
          <a:stretch/>
        </p:blipFill>
        <p:spPr>
          <a:xfrm>
            <a:off x="9353374" y="5733921"/>
            <a:ext cx="2469094" cy="377985"/>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3" name="Shape 323"/>
        <p:cNvGrpSpPr/>
        <p:nvPr/>
      </p:nvGrpSpPr>
      <p:grpSpPr>
        <a:xfrm>
          <a:off x="0" y="0"/>
          <a:ext cx="0" cy="0"/>
          <a:chOff x="0" y="0"/>
          <a:chExt cx="0" cy="0"/>
        </a:xfrm>
      </p:grpSpPr>
      <p:pic>
        <p:nvPicPr>
          <p:cNvPr id="324" name="Google Shape;324;g30fdf9ba9dd_1_0"/>
          <p:cNvPicPr preferRelativeResize="0"/>
          <p:nvPr/>
        </p:nvPicPr>
        <p:blipFill rotWithShape="1">
          <a:blip r:embed="rId3">
            <a:alphaModFix/>
          </a:blip>
          <a:srcRect b="0" l="0" r="0" t="0"/>
          <a:stretch/>
        </p:blipFill>
        <p:spPr>
          <a:xfrm>
            <a:off x="135925" y="1441425"/>
            <a:ext cx="5482650" cy="3768375"/>
          </a:xfrm>
          <a:prstGeom prst="rect">
            <a:avLst/>
          </a:prstGeom>
          <a:noFill/>
          <a:ln>
            <a:noFill/>
          </a:ln>
        </p:spPr>
      </p:pic>
      <p:sp>
        <p:nvSpPr>
          <p:cNvPr id="325" name="Google Shape;325;g30fdf9ba9dd_1_0"/>
          <p:cNvSpPr txBox="1"/>
          <p:nvPr/>
        </p:nvSpPr>
        <p:spPr>
          <a:xfrm>
            <a:off x="5683500" y="857950"/>
            <a:ext cx="6335100" cy="53643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1200"/>
              </a:spcBef>
              <a:spcAft>
                <a:spcPts val="0"/>
              </a:spcAft>
              <a:buClr>
                <a:schemeClr val="dk1"/>
              </a:buClr>
              <a:buSzPts val="1100"/>
              <a:buFont typeface="Arial"/>
              <a:buNone/>
            </a:pPr>
            <a:r>
              <a:rPr b="1" i="0" lang="en-GB" sz="2500" u="none" cap="none" strike="noStrike">
                <a:solidFill>
                  <a:schemeClr val="accent5"/>
                </a:solidFill>
                <a:latin typeface="Arial"/>
                <a:ea typeface="Arial"/>
                <a:cs typeface="Arial"/>
                <a:sym typeface="Arial"/>
              </a:rPr>
              <a:t>Ερωτήσεις για προβληματισμό:</a:t>
            </a:r>
            <a:endParaRPr b="1" i="0" sz="2500" u="none" cap="none" strike="noStrike">
              <a:solidFill>
                <a:schemeClr val="accent5"/>
              </a:solidFill>
              <a:latin typeface="Arial"/>
              <a:ea typeface="Arial"/>
              <a:cs typeface="Arial"/>
              <a:sym typeface="Arial"/>
            </a:endParaRPr>
          </a:p>
          <a:p>
            <a:pPr indent="-355600" lvl="0" marL="457200" marR="0" rtl="0" algn="l">
              <a:lnSpc>
                <a:spcPct val="115000"/>
              </a:lnSpc>
              <a:spcBef>
                <a:spcPts val="1200"/>
              </a:spcBef>
              <a:spcAft>
                <a:spcPts val="0"/>
              </a:spcAft>
              <a:buClr>
                <a:schemeClr val="accent5"/>
              </a:buClr>
              <a:buSzPts val="2000"/>
              <a:buFont typeface="Arial"/>
              <a:buChar char="●"/>
            </a:pPr>
            <a:r>
              <a:rPr b="0" i="0" lang="en-GB" sz="2000" u="none" cap="none" strike="noStrike">
                <a:solidFill>
                  <a:schemeClr val="accent5"/>
                </a:solidFill>
                <a:latin typeface="Arial"/>
                <a:ea typeface="Arial"/>
                <a:cs typeface="Arial"/>
                <a:sym typeface="Arial"/>
              </a:rPr>
              <a:t>Ποια ψηφιακά και άλλα εργαλεία έχετε στη διάθεσή σας για να εξασφαλίσετε ένα υβριδικό εργασιακό περιβάλλον χωρίς αποκλεισμούς;</a:t>
            </a:r>
            <a:endParaRPr b="0" i="0" sz="2000" u="none" cap="none" strike="noStrike">
              <a:solidFill>
                <a:schemeClr val="accent5"/>
              </a:solidFill>
              <a:latin typeface="Arial"/>
              <a:ea typeface="Arial"/>
              <a:cs typeface="Arial"/>
              <a:sym typeface="Arial"/>
            </a:endParaRPr>
          </a:p>
          <a:p>
            <a:pPr indent="-355600" lvl="0" marL="457200" marR="0" rtl="0" algn="l">
              <a:lnSpc>
                <a:spcPct val="115000"/>
              </a:lnSpc>
              <a:spcBef>
                <a:spcPts val="0"/>
              </a:spcBef>
              <a:spcAft>
                <a:spcPts val="0"/>
              </a:spcAft>
              <a:buClr>
                <a:schemeClr val="accent5"/>
              </a:buClr>
              <a:buSzPts val="2000"/>
              <a:buFont typeface="Arial"/>
              <a:buChar char="●"/>
            </a:pPr>
            <a:r>
              <a:rPr b="0" i="0" lang="en-GB" sz="2000" u="none" cap="none" strike="noStrike">
                <a:solidFill>
                  <a:schemeClr val="accent5"/>
                </a:solidFill>
                <a:latin typeface="Arial"/>
                <a:ea typeface="Arial"/>
                <a:cs typeface="Arial"/>
                <a:sym typeface="Arial"/>
              </a:rPr>
              <a:t>Πώς μπορούμε να εξασφαλίσουμε εξοικονόμηση χρόνου σε ένα υβριδικό περιβάλλον;</a:t>
            </a:r>
            <a:endParaRPr b="0" i="0" sz="2000" u="none" cap="none" strike="noStrike">
              <a:solidFill>
                <a:schemeClr val="accent5"/>
              </a:solidFill>
              <a:latin typeface="Arial"/>
              <a:ea typeface="Arial"/>
              <a:cs typeface="Arial"/>
              <a:sym typeface="Arial"/>
            </a:endParaRPr>
          </a:p>
          <a:p>
            <a:pPr indent="-355600" lvl="0" marL="457200" marR="0" rtl="0" algn="l">
              <a:lnSpc>
                <a:spcPct val="115000"/>
              </a:lnSpc>
              <a:spcBef>
                <a:spcPts val="0"/>
              </a:spcBef>
              <a:spcAft>
                <a:spcPts val="0"/>
              </a:spcAft>
              <a:buClr>
                <a:schemeClr val="accent5"/>
              </a:buClr>
              <a:buSzPts val="2000"/>
              <a:buFont typeface="Arial"/>
              <a:buChar char="●"/>
            </a:pPr>
            <a:r>
              <a:rPr b="0" i="0" lang="en-GB" sz="2000" u="none" cap="none" strike="noStrike">
                <a:solidFill>
                  <a:schemeClr val="accent5"/>
                </a:solidFill>
                <a:latin typeface="Arial"/>
                <a:ea typeface="Arial"/>
                <a:cs typeface="Arial"/>
                <a:sym typeface="Arial"/>
              </a:rPr>
              <a:t>Διαφέρουν σημαντικά οι ρόλοι των μελών της ομάδας σε ένα υβριδικό εργασιακό περιβάλλον;</a:t>
            </a:r>
            <a:endParaRPr b="0" i="0" sz="2000" u="none" cap="none" strike="noStrike">
              <a:solidFill>
                <a:schemeClr val="accent5"/>
              </a:solidFill>
              <a:latin typeface="Arial"/>
              <a:ea typeface="Arial"/>
              <a:cs typeface="Arial"/>
              <a:sym typeface="Arial"/>
            </a:endParaRPr>
          </a:p>
          <a:p>
            <a:pPr indent="-355600" lvl="0" marL="457200" marR="0" rtl="0" algn="l">
              <a:lnSpc>
                <a:spcPct val="115000"/>
              </a:lnSpc>
              <a:spcBef>
                <a:spcPts val="0"/>
              </a:spcBef>
              <a:spcAft>
                <a:spcPts val="0"/>
              </a:spcAft>
              <a:buClr>
                <a:schemeClr val="accent5"/>
              </a:buClr>
              <a:buSzPts val="2000"/>
              <a:buFont typeface="Arial"/>
              <a:buChar char="●"/>
            </a:pPr>
            <a:r>
              <a:rPr b="0" i="0" lang="en-GB" sz="2000" u="none" cap="none" strike="noStrike">
                <a:solidFill>
                  <a:schemeClr val="accent5"/>
                </a:solidFill>
                <a:latin typeface="Arial"/>
                <a:ea typeface="Arial"/>
                <a:cs typeface="Arial"/>
                <a:sym typeface="Arial"/>
              </a:rPr>
              <a:t>Ποιες είναι οι οικονομικές επιπτώσεις της εργασίας από το σπίτι ή από το γραφείο;</a:t>
            </a:r>
            <a:endParaRPr b="0" i="0" sz="2000" u="none" cap="none" strike="noStrike">
              <a:solidFill>
                <a:schemeClr val="accent5"/>
              </a:solidFill>
              <a:latin typeface="Arial"/>
              <a:ea typeface="Arial"/>
              <a:cs typeface="Arial"/>
              <a:sym typeface="Arial"/>
            </a:endParaRPr>
          </a:p>
          <a:p>
            <a:pPr indent="-355600" lvl="0" marL="457200" marR="0" rtl="0" algn="l">
              <a:lnSpc>
                <a:spcPct val="115000"/>
              </a:lnSpc>
              <a:spcBef>
                <a:spcPts val="0"/>
              </a:spcBef>
              <a:spcAft>
                <a:spcPts val="0"/>
              </a:spcAft>
              <a:buClr>
                <a:schemeClr val="accent5"/>
              </a:buClr>
              <a:buSzPts val="2000"/>
              <a:buFont typeface="Arial"/>
              <a:buChar char="●"/>
            </a:pPr>
            <a:r>
              <a:rPr b="0" i="0" lang="en-GB" sz="2000" u="none" cap="none" strike="noStrike">
                <a:solidFill>
                  <a:schemeClr val="accent5"/>
                </a:solidFill>
                <a:latin typeface="Arial"/>
                <a:ea typeface="Arial"/>
                <a:cs typeface="Arial"/>
                <a:sym typeface="Arial"/>
              </a:rPr>
              <a:t>Τι μπορεί να αποτελέσει πρόκληση για την κοινωνική ένταξη των απομακρυσμένων εργαζομένων;</a:t>
            </a:r>
            <a:endParaRPr b="0" i="0" sz="2000" u="none" cap="none" strike="noStrike">
              <a:solidFill>
                <a:schemeClr val="accent5"/>
              </a:solidFill>
              <a:latin typeface="Arial"/>
              <a:ea typeface="Arial"/>
              <a:cs typeface="Arial"/>
              <a:sym typeface="Arial"/>
            </a:endParaRPr>
          </a:p>
          <a:p>
            <a:pPr indent="0" lvl="0" marL="0" marR="0" rtl="0" algn="l">
              <a:lnSpc>
                <a:spcPct val="100000"/>
              </a:lnSpc>
              <a:spcBef>
                <a:spcPts val="1200"/>
              </a:spcBef>
              <a:spcAft>
                <a:spcPts val="0"/>
              </a:spcAft>
              <a:buClr>
                <a:srgbClr val="000000"/>
              </a:buClr>
              <a:buSzPts val="2800"/>
              <a:buFont typeface="Arial"/>
              <a:buNone/>
            </a:pPr>
            <a:r>
              <a:t/>
            </a:r>
            <a:endParaRPr b="0" i="0" sz="2800" u="none" cap="none" strike="noStrike">
              <a:solidFill>
                <a:schemeClr val="dk1"/>
              </a:solidFill>
              <a:latin typeface="Arial"/>
              <a:ea typeface="Arial"/>
              <a:cs typeface="Arial"/>
              <a:sym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9" name="Shape 329"/>
        <p:cNvGrpSpPr/>
        <p:nvPr/>
      </p:nvGrpSpPr>
      <p:grpSpPr>
        <a:xfrm>
          <a:off x="0" y="0"/>
          <a:ext cx="0" cy="0"/>
          <a:chOff x="0" y="0"/>
          <a:chExt cx="0" cy="0"/>
        </a:xfrm>
      </p:grpSpPr>
      <p:pic>
        <p:nvPicPr>
          <p:cNvPr id="330" name="Google Shape;330;g3248ff9d290_0_0"/>
          <p:cNvPicPr preferRelativeResize="0"/>
          <p:nvPr>
            <p:ph idx="2" type="pic"/>
          </p:nvPr>
        </p:nvPicPr>
        <p:blipFill rotWithShape="1">
          <a:blip r:embed="rId3">
            <a:alphaModFix/>
          </a:blip>
          <a:srcRect b="5374" l="6370" r="9141" t="7525"/>
          <a:stretch/>
        </p:blipFill>
        <p:spPr>
          <a:xfrm>
            <a:off x="7034400" y="-50162"/>
            <a:ext cx="5157602" cy="3718261"/>
          </a:xfrm>
          <a:prstGeom prst="rect">
            <a:avLst/>
          </a:prstGeom>
          <a:solidFill>
            <a:schemeClr val="lt1"/>
          </a:solidFill>
          <a:ln>
            <a:noFill/>
          </a:ln>
        </p:spPr>
      </p:pic>
      <p:sp>
        <p:nvSpPr>
          <p:cNvPr id="331" name="Google Shape;331;g3248ff9d290_0_0"/>
          <p:cNvSpPr txBox="1"/>
          <p:nvPr/>
        </p:nvSpPr>
        <p:spPr>
          <a:xfrm>
            <a:off x="647665" y="1019550"/>
            <a:ext cx="7039800" cy="5276100"/>
          </a:xfrm>
          <a:prstGeom prst="rect">
            <a:avLst/>
          </a:prstGeom>
          <a:noFill/>
          <a:ln>
            <a:noFill/>
          </a:ln>
        </p:spPr>
        <p:txBody>
          <a:bodyPr anchorCtr="0" anchor="t" bIns="45700" lIns="91425" spcFirstLastPara="1" rIns="91425" wrap="square" tIns="45700">
            <a:noAutofit/>
          </a:bodyPr>
          <a:lstStyle/>
          <a:p>
            <a:pPr indent="0" lvl="0" marL="0" marR="0" rtl="0" algn="just">
              <a:lnSpc>
                <a:spcPct val="107916"/>
              </a:lnSpc>
              <a:spcBef>
                <a:spcPts val="800"/>
              </a:spcBef>
              <a:spcAft>
                <a:spcPts val="0"/>
              </a:spcAft>
              <a:buClr>
                <a:srgbClr val="000000"/>
              </a:buClr>
              <a:buSzPts val="2800"/>
              <a:buFont typeface="Arial"/>
              <a:buNone/>
            </a:pPr>
            <a:r>
              <a:rPr b="1" i="0" lang="en-GB" sz="2800" u="none" cap="none" strike="noStrike">
                <a:solidFill>
                  <a:srgbClr val="7030A0"/>
                </a:solidFill>
                <a:latin typeface="Arial"/>
                <a:ea typeface="Arial"/>
                <a:cs typeface="Arial"/>
                <a:sym typeface="Arial"/>
              </a:rPr>
              <a:t>Δραστηριότητα αξιολόγησης</a:t>
            </a:r>
            <a:endParaRPr b="1" i="0" sz="2800" u="none" cap="none" strike="noStrike">
              <a:solidFill>
                <a:srgbClr val="7030A0"/>
              </a:solidFill>
              <a:latin typeface="Arial"/>
              <a:ea typeface="Arial"/>
              <a:cs typeface="Arial"/>
              <a:sym typeface="Arial"/>
            </a:endParaRPr>
          </a:p>
          <a:p>
            <a:pPr indent="0" lvl="0" marL="0" marR="0" rtl="0" algn="just">
              <a:lnSpc>
                <a:spcPct val="100000"/>
              </a:lnSpc>
              <a:spcBef>
                <a:spcPts val="0"/>
              </a:spcBef>
              <a:spcAft>
                <a:spcPts val="0"/>
              </a:spcAft>
              <a:buClr>
                <a:schemeClr val="dk1"/>
              </a:buClr>
              <a:buSzPts val="1100"/>
              <a:buFont typeface="Arial"/>
              <a:buNone/>
            </a:pPr>
            <a:r>
              <a:t/>
            </a:r>
            <a:endParaRPr b="1" i="0" sz="1800" u="none" cap="none" strike="noStrike">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Clr>
                <a:schemeClr val="dk1"/>
              </a:buClr>
              <a:buSzPts val="1100"/>
              <a:buFont typeface="Arial"/>
              <a:buNone/>
            </a:pPr>
            <a:r>
              <a:rPr b="1" i="0" lang="en-GB" sz="1800" u="none" cap="none" strike="noStrike">
                <a:solidFill>
                  <a:schemeClr val="dk1"/>
                </a:solidFill>
                <a:latin typeface="Calibri"/>
                <a:ea typeface="Calibri"/>
                <a:cs typeface="Calibri"/>
                <a:sym typeface="Calibri"/>
              </a:rPr>
              <a:t>1. "Η κατανομή των πόρων δεν επηρεάζει τη λήψη αποφάσεων". </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chemeClr val="dk1"/>
              </a:buClr>
              <a:buSzPts val="1100"/>
              <a:buFont typeface="Arial"/>
              <a:buNone/>
            </a:pPr>
            <a:r>
              <a:rPr b="1" i="0" lang="en-GB" sz="1800" u="none" cap="none" strike="noStrike">
                <a:solidFill>
                  <a:schemeClr val="dk1"/>
                </a:solidFill>
                <a:latin typeface="Calibri"/>
                <a:ea typeface="Calibri"/>
                <a:cs typeface="Calibri"/>
                <a:sym typeface="Calibri"/>
              </a:rPr>
              <a:t>Είναι αυτή η δήλωση Σωστή ή Λάθος; </a:t>
            </a:r>
            <a:endParaRPr b="1" i="0" sz="1800" u="none" cap="none" strike="noStrike">
              <a:solidFill>
                <a:schemeClr val="dk1"/>
              </a:solidFill>
              <a:latin typeface="Calibri"/>
              <a:ea typeface="Calibri"/>
              <a:cs typeface="Calibri"/>
              <a:sym typeface="Calibri"/>
            </a:endParaRPr>
          </a:p>
          <a:p>
            <a:pPr indent="-298450" lvl="0" marL="457200" marR="0" rtl="0" algn="just">
              <a:lnSpc>
                <a:spcPct val="107916"/>
              </a:lnSpc>
              <a:spcBef>
                <a:spcPts val="1200"/>
              </a:spcBef>
              <a:spcAft>
                <a:spcPts val="0"/>
              </a:spcAft>
              <a:buClr>
                <a:schemeClr val="dk1"/>
              </a:buClr>
              <a:buSzPts val="1100"/>
              <a:buFont typeface="Calibri"/>
              <a:buChar char="●"/>
            </a:pPr>
            <a:r>
              <a:rPr b="0" i="0" lang="en-GB" sz="1800" u="none" cap="none" strike="noStrike">
                <a:solidFill>
                  <a:schemeClr val="dk1"/>
                </a:solidFill>
                <a:latin typeface="Calibri"/>
                <a:ea typeface="Calibri"/>
                <a:cs typeface="Calibri"/>
                <a:sym typeface="Calibri"/>
              </a:rPr>
              <a:t>Α) Σωστή </a:t>
            </a:r>
            <a:endParaRPr b="0" i="0" sz="1800" u="none" cap="none" strike="noStrike">
              <a:solidFill>
                <a:schemeClr val="dk1"/>
              </a:solidFill>
              <a:latin typeface="Calibri"/>
              <a:ea typeface="Calibri"/>
              <a:cs typeface="Calibri"/>
              <a:sym typeface="Calibri"/>
            </a:endParaRPr>
          </a:p>
          <a:p>
            <a:pPr indent="-298450" lvl="0" marL="457200" marR="0" rtl="0" algn="just">
              <a:lnSpc>
                <a:spcPct val="107916"/>
              </a:lnSpc>
              <a:spcBef>
                <a:spcPts val="0"/>
              </a:spcBef>
              <a:spcAft>
                <a:spcPts val="0"/>
              </a:spcAft>
              <a:buClr>
                <a:schemeClr val="dk1"/>
              </a:buClr>
              <a:buSzPts val="1100"/>
              <a:buFont typeface="Calibri"/>
              <a:buChar char="●"/>
            </a:pPr>
            <a:r>
              <a:rPr b="0" i="0" lang="en-GB" sz="1800" u="none" cap="none" strike="noStrike">
                <a:solidFill>
                  <a:schemeClr val="dk1"/>
                </a:solidFill>
                <a:latin typeface="Calibri"/>
                <a:ea typeface="Calibri"/>
                <a:cs typeface="Calibri"/>
                <a:sym typeface="Calibri"/>
              </a:rPr>
              <a:t>Β) Λάθος</a:t>
            </a:r>
            <a:endParaRPr b="0" i="0" sz="1800" u="none" cap="none" strike="noStrike">
              <a:solidFill>
                <a:schemeClr val="dk1"/>
              </a:solidFill>
              <a:latin typeface="Calibri"/>
              <a:ea typeface="Calibri"/>
              <a:cs typeface="Calibri"/>
              <a:sym typeface="Calibri"/>
            </a:endParaRPr>
          </a:p>
          <a:p>
            <a:pPr indent="0" lvl="0" marL="0" marR="0" rtl="0" algn="just">
              <a:lnSpc>
                <a:spcPct val="107916"/>
              </a:lnSpc>
              <a:spcBef>
                <a:spcPts val="1200"/>
              </a:spcBef>
              <a:spcAft>
                <a:spcPts val="0"/>
              </a:spcAft>
              <a:buClr>
                <a:schemeClr val="dk1"/>
              </a:buClr>
              <a:buSzPts val="1100"/>
              <a:buFont typeface="Arial"/>
              <a:buNone/>
            </a:pPr>
            <a:r>
              <a:t/>
            </a:r>
            <a:endParaRPr b="1" i="0" sz="1800" u="none" cap="none" strike="noStrike">
              <a:solidFill>
                <a:schemeClr val="dk1"/>
              </a:solidFill>
              <a:latin typeface="Calibri"/>
              <a:ea typeface="Calibri"/>
              <a:cs typeface="Calibri"/>
              <a:sym typeface="Calibri"/>
            </a:endParaRPr>
          </a:p>
          <a:p>
            <a:pPr indent="0" lvl="0" marL="0" marR="0" rtl="0" algn="just">
              <a:lnSpc>
                <a:spcPct val="107916"/>
              </a:lnSpc>
              <a:spcBef>
                <a:spcPts val="1200"/>
              </a:spcBef>
              <a:spcAft>
                <a:spcPts val="0"/>
              </a:spcAft>
              <a:buClr>
                <a:schemeClr val="dk1"/>
              </a:buClr>
              <a:buSzPts val="1100"/>
              <a:buFont typeface="Arial"/>
              <a:buNone/>
            </a:pPr>
            <a:r>
              <a:rPr b="1" i="0" lang="en-GB" sz="1800" u="none" cap="none" strike="noStrike">
                <a:solidFill>
                  <a:schemeClr val="dk1"/>
                </a:solidFill>
                <a:latin typeface="Calibri"/>
                <a:ea typeface="Calibri"/>
                <a:cs typeface="Calibri"/>
                <a:sym typeface="Calibri"/>
              </a:rPr>
              <a:t>2. Σημειώστε/επιλέξτε ποιες από τις παρακάτω πολιτικές ΔΕΝ είναι σημαντικές για την εφαρμογή ενός επιτυχημένου περιβάλλοντος υβριδικής εργασίας (επιλέξτε όσες είναι εφαρμόσιμες).</a:t>
            </a:r>
            <a:endParaRPr b="1" i="0" sz="1800" u="none" cap="none" strike="noStrike">
              <a:solidFill>
                <a:schemeClr val="dk1"/>
              </a:solidFill>
              <a:latin typeface="Calibri"/>
              <a:ea typeface="Calibri"/>
              <a:cs typeface="Calibri"/>
              <a:sym typeface="Calibri"/>
            </a:endParaRPr>
          </a:p>
          <a:p>
            <a:pPr indent="-298450" lvl="0" marL="457200" marR="0" rtl="0" algn="just">
              <a:lnSpc>
                <a:spcPct val="107916"/>
              </a:lnSpc>
              <a:spcBef>
                <a:spcPts val="1200"/>
              </a:spcBef>
              <a:spcAft>
                <a:spcPts val="0"/>
              </a:spcAft>
              <a:buClr>
                <a:schemeClr val="dk1"/>
              </a:buClr>
              <a:buSzPts val="1100"/>
              <a:buFont typeface="Calibri"/>
              <a:buChar char="●"/>
            </a:pPr>
            <a:r>
              <a:rPr b="0" i="0" lang="en-GB" sz="1800" u="none" cap="none" strike="noStrike">
                <a:solidFill>
                  <a:schemeClr val="dk1"/>
                </a:solidFill>
                <a:latin typeface="Calibri"/>
                <a:ea typeface="Calibri"/>
                <a:cs typeface="Calibri"/>
                <a:sym typeface="Calibri"/>
              </a:rPr>
              <a:t>Α) Σαφής πολιτική επικοινωνία</a:t>
            </a:r>
            <a:endParaRPr b="0" i="0" sz="1800" u="none" cap="none" strike="noStrike">
              <a:solidFill>
                <a:schemeClr val="dk1"/>
              </a:solidFill>
              <a:latin typeface="Calibri"/>
              <a:ea typeface="Calibri"/>
              <a:cs typeface="Calibri"/>
              <a:sym typeface="Calibri"/>
            </a:endParaRPr>
          </a:p>
          <a:p>
            <a:pPr indent="-298450" lvl="0" marL="457200" marR="0" rtl="0" algn="just">
              <a:lnSpc>
                <a:spcPct val="107916"/>
              </a:lnSpc>
              <a:spcBef>
                <a:spcPts val="0"/>
              </a:spcBef>
              <a:spcAft>
                <a:spcPts val="0"/>
              </a:spcAft>
              <a:buClr>
                <a:schemeClr val="dk1"/>
              </a:buClr>
              <a:buSzPts val="1100"/>
              <a:buFont typeface="Calibri"/>
              <a:buChar char="●"/>
            </a:pPr>
            <a:r>
              <a:rPr b="0" i="0" lang="en-GB" sz="1800" u="none" cap="none" strike="noStrike">
                <a:solidFill>
                  <a:schemeClr val="dk1"/>
                </a:solidFill>
                <a:latin typeface="Calibri"/>
                <a:ea typeface="Calibri"/>
                <a:cs typeface="Calibri"/>
                <a:sym typeface="Calibri"/>
              </a:rPr>
              <a:t>Β) Πολιτική ευέλικτου ωραρίου εργασίας</a:t>
            </a:r>
            <a:endParaRPr b="0" i="0" sz="1800" u="none" cap="none" strike="noStrike">
              <a:solidFill>
                <a:schemeClr val="dk1"/>
              </a:solidFill>
              <a:latin typeface="Calibri"/>
              <a:ea typeface="Calibri"/>
              <a:cs typeface="Calibri"/>
              <a:sym typeface="Calibri"/>
            </a:endParaRPr>
          </a:p>
          <a:p>
            <a:pPr indent="-298450" lvl="0" marL="457200" marR="0" rtl="0" algn="l">
              <a:lnSpc>
                <a:spcPct val="115000"/>
              </a:lnSpc>
              <a:spcBef>
                <a:spcPts val="0"/>
              </a:spcBef>
              <a:spcAft>
                <a:spcPts val="0"/>
              </a:spcAft>
              <a:buClr>
                <a:schemeClr val="dk1"/>
              </a:buClr>
              <a:buSzPts val="1100"/>
              <a:buFont typeface="Arial"/>
              <a:buChar char="●"/>
            </a:pPr>
            <a:r>
              <a:rPr b="0" i="0" lang="en-GB" sz="1800" u="none" cap="none" strike="noStrike">
                <a:solidFill>
                  <a:schemeClr val="dk1"/>
                </a:solidFill>
                <a:latin typeface="Calibri"/>
                <a:ea typeface="Calibri"/>
                <a:cs typeface="Calibri"/>
                <a:sym typeface="Calibri"/>
              </a:rPr>
              <a:t>Γ) Πολιτική τεχνολογικής και πληροφορικής υποστήριξης</a:t>
            </a:r>
            <a:endParaRPr b="0" i="0" sz="1800" u="none" cap="none" strike="noStrike">
              <a:solidFill>
                <a:schemeClr val="dk1"/>
              </a:solidFill>
              <a:latin typeface="Calibri"/>
              <a:ea typeface="Calibri"/>
              <a:cs typeface="Calibri"/>
              <a:sym typeface="Calibri"/>
            </a:endParaRPr>
          </a:p>
          <a:p>
            <a:pPr indent="-298450" lvl="0" marL="457200" marR="0" rtl="0" algn="just">
              <a:lnSpc>
                <a:spcPct val="107916"/>
              </a:lnSpc>
              <a:spcBef>
                <a:spcPts val="0"/>
              </a:spcBef>
              <a:spcAft>
                <a:spcPts val="0"/>
              </a:spcAft>
              <a:buClr>
                <a:schemeClr val="dk1"/>
              </a:buClr>
              <a:buSzPts val="1100"/>
              <a:buFont typeface="Calibri"/>
              <a:buChar char="●"/>
            </a:pPr>
            <a:r>
              <a:rPr b="0" i="0" lang="en-GB" sz="1800" u="none" cap="none" strike="noStrike">
                <a:solidFill>
                  <a:schemeClr val="dk1"/>
                </a:solidFill>
                <a:latin typeface="Calibri"/>
                <a:ea typeface="Calibri"/>
                <a:cs typeface="Calibri"/>
                <a:sym typeface="Calibri"/>
              </a:rPr>
              <a:t>Δ) Αυστηρή πολιτική παρουσίας στο γραφείο</a:t>
            </a:r>
            <a:endParaRPr b="0" i="0" sz="1800" u="none" cap="none" strike="noStrike">
              <a:solidFill>
                <a:schemeClr val="dk1"/>
              </a:solidFill>
              <a:latin typeface="Calibri"/>
              <a:ea typeface="Calibri"/>
              <a:cs typeface="Calibri"/>
              <a:sym typeface="Calibri"/>
            </a:endParaRPr>
          </a:p>
          <a:p>
            <a:pPr indent="0" lvl="0" marL="0" marR="0" rtl="0" algn="just">
              <a:lnSpc>
                <a:spcPct val="107916"/>
              </a:lnSpc>
              <a:spcBef>
                <a:spcPts val="1200"/>
              </a:spcBef>
              <a:spcAft>
                <a:spcPts val="0"/>
              </a:spcAft>
              <a:buClr>
                <a:srgbClr val="000000"/>
              </a:buClr>
              <a:buSzPts val="1100"/>
              <a:buFont typeface="Arial"/>
              <a:buNone/>
            </a:pPr>
            <a:r>
              <a:t/>
            </a:r>
            <a:endParaRPr b="0" i="0" sz="1100" u="none" cap="none" strike="noStrike">
              <a:solidFill>
                <a:schemeClr val="dk1"/>
              </a:solidFill>
              <a:latin typeface="Calibri"/>
              <a:ea typeface="Calibri"/>
              <a:cs typeface="Calibri"/>
              <a:sym typeface="Calibri"/>
            </a:endParaRPr>
          </a:p>
          <a:p>
            <a:pPr indent="0" lvl="0" marL="0" marR="0" rtl="0" algn="just">
              <a:lnSpc>
                <a:spcPct val="107916"/>
              </a:lnSpc>
              <a:spcBef>
                <a:spcPts val="1200"/>
              </a:spcBef>
              <a:spcAft>
                <a:spcPts val="0"/>
              </a:spcAft>
              <a:buClr>
                <a:schemeClr val="dk1"/>
              </a:buClr>
              <a:buSzPts val="1100"/>
              <a:buFont typeface="Arial"/>
              <a:buNone/>
            </a:pPr>
            <a:r>
              <a:t/>
            </a:r>
            <a:endParaRPr b="0" i="0" sz="1100" u="none" cap="none" strike="noStrike">
              <a:solidFill>
                <a:schemeClr val="dk1"/>
              </a:solidFill>
              <a:latin typeface="Calibri"/>
              <a:ea typeface="Calibri"/>
              <a:cs typeface="Calibri"/>
              <a:sym typeface="Calibri"/>
            </a:endParaRPr>
          </a:p>
          <a:p>
            <a:pPr indent="0" lvl="0" marL="0" marR="0" rtl="0" algn="just">
              <a:lnSpc>
                <a:spcPct val="107916"/>
              </a:lnSpc>
              <a:spcBef>
                <a:spcPts val="1200"/>
              </a:spcBef>
              <a:spcAft>
                <a:spcPts val="0"/>
              </a:spcAft>
              <a:buClr>
                <a:srgbClr val="000000"/>
              </a:buClr>
              <a:buSzPts val="2800"/>
              <a:buFont typeface="Arial"/>
              <a:buNone/>
            </a:pPr>
            <a:r>
              <a:t/>
            </a:r>
            <a:endParaRPr b="1" i="0" sz="2800" u="none" cap="none" strike="noStrike">
              <a:solidFill>
                <a:srgbClr val="7030A0"/>
              </a:solidFill>
              <a:latin typeface="Arial"/>
              <a:ea typeface="Arial"/>
              <a:cs typeface="Arial"/>
              <a:sym typeface="Arial"/>
            </a:endParaRPr>
          </a:p>
          <a:p>
            <a:pPr indent="0" lvl="0" marL="0" marR="0" rtl="0" algn="just">
              <a:lnSpc>
                <a:spcPct val="107916"/>
              </a:lnSpc>
              <a:spcBef>
                <a:spcPts val="80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2" name="Google Shape;332;g3248ff9d290_0_0"/>
          <p:cNvSpPr txBox="1"/>
          <p:nvPr/>
        </p:nvSpPr>
        <p:spPr>
          <a:xfrm>
            <a:off x="9554627" y="3668112"/>
            <a:ext cx="2451300" cy="3078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Arial"/>
                <a:ea typeface="Arial"/>
                <a:cs typeface="Arial"/>
                <a:sym typeface="Arial"/>
              </a:rPr>
              <a:t>Σχεδιασμένο από </a:t>
            </a:r>
            <a:r>
              <a:rPr b="0" i="0" lang="en-GB" sz="1400" u="sng" cap="none" strike="noStrike">
                <a:solidFill>
                  <a:srgbClr val="000000"/>
                </a:solidFill>
                <a:latin typeface="Arial"/>
                <a:ea typeface="Arial"/>
                <a:cs typeface="Arial"/>
                <a:sym typeface="Arial"/>
                <a:hlinkClick r:id="rId4">
                  <a:extLst>
                    <a:ext uri="{A12FA001-AC4F-418D-AE19-62706E023703}">
                      <ahyp:hlinkClr val="tx"/>
                    </a:ext>
                  </a:extLst>
                </a:hlinkClick>
              </a:rPr>
              <a:t>freepik</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6" name="Shape 336"/>
        <p:cNvGrpSpPr/>
        <p:nvPr/>
      </p:nvGrpSpPr>
      <p:grpSpPr>
        <a:xfrm>
          <a:off x="0" y="0"/>
          <a:ext cx="0" cy="0"/>
          <a:chOff x="0" y="0"/>
          <a:chExt cx="0" cy="0"/>
        </a:xfrm>
      </p:grpSpPr>
      <p:pic>
        <p:nvPicPr>
          <p:cNvPr id="337" name="Google Shape;337;g3248ff9d290_0_6"/>
          <p:cNvPicPr preferRelativeResize="0"/>
          <p:nvPr>
            <p:ph idx="2" type="pic"/>
          </p:nvPr>
        </p:nvPicPr>
        <p:blipFill rotWithShape="1">
          <a:blip r:embed="rId3">
            <a:alphaModFix/>
          </a:blip>
          <a:srcRect b="5374" l="6370" r="9141" t="7525"/>
          <a:stretch/>
        </p:blipFill>
        <p:spPr>
          <a:xfrm>
            <a:off x="7034400" y="-50162"/>
            <a:ext cx="5157602" cy="3718261"/>
          </a:xfrm>
          <a:prstGeom prst="rect">
            <a:avLst/>
          </a:prstGeom>
          <a:solidFill>
            <a:schemeClr val="lt1"/>
          </a:solidFill>
          <a:ln>
            <a:noFill/>
          </a:ln>
        </p:spPr>
      </p:pic>
      <p:sp>
        <p:nvSpPr>
          <p:cNvPr id="338" name="Google Shape;338;g3248ff9d290_0_6"/>
          <p:cNvSpPr txBox="1"/>
          <p:nvPr/>
        </p:nvSpPr>
        <p:spPr>
          <a:xfrm>
            <a:off x="152400" y="965575"/>
            <a:ext cx="7247700" cy="5276100"/>
          </a:xfrm>
          <a:prstGeom prst="rect">
            <a:avLst/>
          </a:prstGeom>
          <a:noFill/>
          <a:ln>
            <a:noFill/>
          </a:ln>
        </p:spPr>
        <p:txBody>
          <a:bodyPr anchorCtr="0" anchor="t" bIns="45700" lIns="91425" spcFirstLastPara="1" rIns="91425" wrap="square" tIns="45700">
            <a:noAutofit/>
          </a:bodyPr>
          <a:lstStyle/>
          <a:p>
            <a:pPr indent="0" lvl="0" marL="0" marR="0" rtl="0" algn="just">
              <a:lnSpc>
                <a:spcPct val="107916"/>
              </a:lnSpc>
              <a:spcBef>
                <a:spcPts val="800"/>
              </a:spcBef>
              <a:spcAft>
                <a:spcPts val="0"/>
              </a:spcAft>
              <a:buClr>
                <a:srgbClr val="000000"/>
              </a:buClr>
              <a:buSzPts val="2800"/>
              <a:buFont typeface="Arial"/>
              <a:buNone/>
            </a:pPr>
            <a:r>
              <a:rPr b="1" i="0" lang="en-GB" sz="2800" u="none" cap="none" strike="noStrike">
                <a:solidFill>
                  <a:srgbClr val="7030A0"/>
                </a:solidFill>
                <a:latin typeface="Arial"/>
                <a:ea typeface="Arial"/>
                <a:cs typeface="Arial"/>
                <a:sym typeface="Arial"/>
              </a:rPr>
              <a:t>Δραστηριότητα αξιολόγησης</a:t>
            </a:r>
            <a:endParaRPr b="0" i="0" sz="1400" u="none" cap="none" strike="noStrike">
              <a:solidFill>
                <a:schemeClr val="dk1"/>
              </a:solidFill>
              <a:latin typeface="Calibri"/>
              <a:ea typeface="Calibri"/>
              <a:cs typeface="Calibri"/>
              <a:sym typeface="Calibri"/>
            </a:endParaRPr>
          </a:p>
          <a:p>
            <a:pPr indent="0" lvl="0" marL="0" marR="0" rtl="0" algn="just">
              <a:lnSpc>
                <a:spcPct val="107916"/>
              </a:lnSpc>
              <a:spcBef>
                <a:spcPts val="1200"/>
              </a:spcBef>
              <a:spcAft>
                <a:spcPts val="0"/>
              </a:spcAft>
              <a:buClr>
                <a:srgbClr val="000000"/>
              </a:buClr>
              <a:buSzPts val="1100"/>
              <a:buFont typeface="Arial"/>
              <a:buNone/>
            </a:pPr>
            <a:r>
              <a:rPr b="1" i="0" lang="en-GB" sz="1800" u="none" cap="none" strike="noStrike">
                <a:solidFill>
                  <a:schemeClr val="dk1"/>
                </a:solidFill>
                <a:latin typeface="Calibri"/>
                <a:ea typeface="Calibri"/>
                <a:cs typeface="Calibri"/>
                <a:sym typeface="Calibri"/>
              </a:rPr>
              <a:t>3. Είναι απαραίτητη η ανάθεση ρόλων και αρμοδιοτήτων σε μέλη ομάδων που εργάζονται σε υβριδικά περιβάλλοντα; Ναι ή Όχι</a:t>
            </a:r>
            <a:endParaRPr b="0" i="0" sz="1400" u="none" cap="none" strike="noStrike">
              <a:solidFill>
                <a:srgbClr val="000000"/>
              </a:solidFill>
              <a:latin typeface="Arial"/>
              <a:ea typeface="Arial"/>
              <a:cs typeface="Arial"/>
              <a:sym typeface="Arial"/>
            </a:endParaRPr>
          </a:p>
          <a:p>
            <a:pPr indent="-298450" lvl="0" marL="457200" marR="0" rtl="0" algn="l">
              <a:lnSpc>
                <a:spcPct val="107916"/>
              </a:lnSpc>
              <a:spcBef>
                <a:spcPts val="1200"/>
              </a:spcBef>
              <a:spcAft>
                <a:spcPts val="0"/>
              </a:spcAft>
              <a:buClr>
                <a:schemeClr val="dk1"/>
              </a:buClr>
              <a:buSzPts val="1100"/>
              <a:buFont typeface="Calibri"/>
              <a:buChar char="●"/>
            </a:pPr>
            <a:r>
              <a:rPr b="0" i="0" lang="en-GB" sz="1800" u="none" cap="none" strike="noStrike">
                <a:solidFill>
                  <a:schemeClr val="dk1"/>
                </a:solidFill>
                <a:latin typeface="Calibri"/>
                <a:ea typeface="Calibri"/>
                <a:cs typeface="Calibri"/>
                <a:sym typeface="Calibri"/>
              </a:rPr>
              <a:t>Α) Ναι</a:t>
            </a:r>
            <a:endParaRPr b="0" i="0" sz="1400" u="none" cap="none" strike="noStrike">
              <a:solidFill>
                <a:srgbClr val="000000"/>
              </a:solidFill>
              <a:latin typeface="Arial"/>
              <a:ea typeface="Arial"/>
              <a:cs typeface="Arial"/>
              <a:sym typeface="Arial"/>
            </a:endParaRPr>
          </a:p>
          <a:p>
            <a:pPr indent="-298450" lvl="0" marL="457200" marR="0" rtl="0" algn="l">
              <a:lnSpc>
                <a:spcPct val="107916"/>
              </a:lnSpc>
              <a:spcBef>
                <a:spcPts val="0"/>
              </a:spcBef>
              <a:spcAft>
                <a:spcPts val="0"/>
              </a:spcAft>
              <a:buClr>
                <a:schemeClr val="dk1"/>
              </a:buClr>
              <a:buSzPts val="1100"/>
              <a:buFont typeface="Calibri"/>
              <a:buChar char="●"/>
            </a:pPr>
            <a:r>
              <a:rPr b="0" i="0" lang="en-GB" sz="1800" u="none" cap="none" strike="noStrike">
                <a:solidFill>
                  <a:schemeClr val="dk1"/>
                </a:solidFill>
                <a:latin typeface="Calibri"/>
                <a:ea typeface="Calibri"/>
                <a:cs typeface="Calibri"/>
                <a:sym typeface="Calibri"/>
              </a:rPr>
              <a:t>Β) Όχι</a:t>
            </a:r>
            <a:endParaRPr b="1" i="0" sz="1800" u="none" cap="none" strike="noStrike">
              <a:solidFill>
                <a:schemeClr val="dk1"/>
              </a:solidFill>
              <a:latin typeface="Calibri"/>
              <a:ea typeface="Calibri"/>
              <a:cs typeface="Calibri"/>
              <a:sym typeface="Calibri"/>
            </a:endParaRPr>
          </a:p>
          <a:p>
            <a:pPr indent="0" lvl="0" marL="0" marR="0" rtl="0" algn="just">
              <a:lnSpc>
                <a:spcPct val="107916"/>
              </a:lnSpc>
              <a:spcBef>
                <a:spcPts val="1200"/>
              </a:spcBef>
              <a:spcAft>
                <a:spcPts val="0"/>
              </a:spcAft>
              <a:buClr>
                <a:srgbClr val="000000"/>
              </a:buClr>
              <a:buSzPts val="1100"/>
              <a:buFont typeface="Arial"/>
              <a:buNone/>
            </a:pPr>
            <a:r>
              <a:rPr b="1" i="0" lang="en-GB" sz="1800" u="none" cap="none" strike="noStrike">
                <a:solidFill>
                  <a:schemeClr val="dk1"/>
                </a:solidFill>
                <a:latin typeface="Calibri"/>
                <a:ea typeface="Calibri"/>
                <a:cs typeface="Calibri"/>
                <a:sym typeface="Calibri"/>
              </a:rPr>
              <a:t>4. Ποια από τα παρακάτω είναι τα βασικά οφέλη της παρακολούθησης και προσαρμογής της χρήσης πόρων στην υβριδική εργασία; (Επιλέξτε όσα από αυτά είναι εφαρμόσιμα)</a:t>
            </a:r>
            <a:endParaRPr b="0" i="0" sz="1400" u="none" cap="none" strike="noStrike">
              <a:solidFill>
                <a:srgbClr val="000000"/>
              </a:solidFill>
              <a:latin typeface="Arial"/>
              <a:ea typeface="Arial"/>
              <a:cs typeface="Arial"/>
              <a:sym typeface="Arial"/>
            </a:endParaRPr>
          </a:p>
          <a:p>
            <a:pPr indent="-298450" lvl="0" marL="457200" marR="0" rtl="0" algn="l">
              <a:lnSpc>
                <a:spcPct val="107916"/>
              </a:lnSpc>
              <a:spcBef>
                <a:spcPts val="1200"/>
              </a:spcBef>
              <a:spcAft>
                <a:spcPts val="0"/>
              </a:spcAft>
              <a:buClr>
                <a:schemeClr val="dk1"/>
              </a:buClr>
              <a:buSzPts val="1100"/>
              <a:buFont typeface="Calibri"/>
              <a:buChar char="●"/>
            </a:pPr>
            <a:r>
              <a:rPr b="0" i="0" lang="en-GB" sz="1800" u="none" cap="none" strike="noStrike">
                <a:solidFill>
                  <a:schemeClr val="dk1"/>
                </a:solidFill>
                <a:latin typeface="Calibri"/>
                <a:ea typeface="Calibri"/>
                <a:cs typeface="Calibri"/>
                <a:sym typeface="Calibri"/>
              </a:rPr>
              <a:t>Α) Βελτίωση της παραγωγικότητας και της αποδοτικότητας</a:t>
            </a:r>
            <a:endParaRPr b="0" i="0" sz="1400" u="none" cap="none" strike="noStrike">
              <a:solidFill>
                <a:srgbClr val="000000"/>
              </a:solidFill>
              <a:latin typeface="Arial"/>
              <a:ea typeface="Arial"/>
              <a:cs typeface="Arial"/>
              <a:sym typeface="Arial"/>
            </a:endParaRPr>
          </a:p>
          <a:p>
            <a:pPr indent="-298450" lvl="0" marL="457200" marR="0" rtl="0" algn="l">
              <a:lnSpc>
                <a:spcPct val="107916"/>
              </a:lnSpc>
              <a:spcBef>
                <a:spcPts val="0"/>
              </a:spcBef>
              <a:spcAft>
                <a:spcPts val="0"/>
              </a:spcAft>
              <a:buClr>
                <a:schemeClr val="dk1"/>
              </a:buClr>
              <a:buSzPts val="1100"/>
              <a:buFont typeface="Calibri"/>
              <a:buChar char="●"/>
            </a:pPr>
            <a:r>
              <a:rPr b="0" i="0" lang="en-GB" sz="1800" u="none" cap="none" strike="noStrike">
                <a:solidFill>
                  <a:schemeClr val="dk1"/>
                </a:solidFill>
                <a:latin typeface="Calibri"/>
                <a:ea typeface="Calibri"/>
                <a:cs typeface="Calibri"/>
                <a:sym typeface="Calibri"/>
              </a:rPr>
              <a:t>Β) Καλύτερη ευθυγράμμιση μεταξύ απομακρυσμένων και εσωτερικών ομάδων</a:t>
            </a:r>
            <a:endParaRPr b="0" i="0" sz="1400" u="none" cap="none" strike="noStrike">
              <a:solidFill>
                <a:srgbClr val="000000"/>
              </a:solidFill>
              <a:latin typeface="Arial"/>
              <a:ea typeface="Arial"/>
              <a:cs typeface="Arial"/>
              <a:sym typeface="Arial"/>
            </a:endParaRPr>
          </a:p>
          <a:p>
            <a:pPr indent="-298450" lvl="0" marL="457200" marR="0" rtl="0" algn="l">
              <a:lnSpc>
                <a:spcPct val="107916"/>
              </a:lnSpc>
              <a:spcBef>
                <a:spcPts val="0"/>
              </a:spcBef>
              <a:spcAft>
                <a:spcPts val="0"/>
              </a:spcAft>
              <a:buClr>
                <a:schemeClr val="dk1"/>
              </a:buClr>
              <a:buSzPts val="1100"/>
              <a:buFont typeface="Calibri"/>
              <a:buChar char="●"/>
            </a:pPr>
            <a:r>
              <a:rPr b="0" i="0" lang="en-GB" sz="1800" u="none" cap="none" strike="noStrike">
                <a:solidFill>
                  <a:schemeClr val="dk1"/>
                </a:solidFill>
                <a:latin typeface="Calibri"/>
                <a:ea typeface="Calibri"/>
                <a:cs typeface="Calibri"/>
                <a:sym typeface="Calibri"/>
              </a:rPr>
              <a:t>Γ) Δυνατότητα γρήγορου εντοπισμού ανεπαρκώς χρησιμοποιούμενων πόρων</a:t>
            </a:r>
            <a:endParaRPr b="0" i="0" sz="1400" u="none" cap="none" strike="noStrike">
              <a:solidFill>
                <a:srgbClr val="000000"/>
              </a:solidFill>
              <a:latin typeface="Arial"/>
              <a:ea typeface="Arial"/>
              <a:cs typeface="Arial"/>
              <a:sym typeface="Arial"/>
            </a:endParaRPr>
          </a:p>
          <a:p>
            <a:pPr indent="-298450" lvl="0" marL="457200" marR="0" rtl="0" algn="l">
              <a:lnSpc>
                <a:spcPct val="107916"/>
              </a:lnSpc>
              <a:spcBef>
                <a:spcPts val="0"/>
              </a:spcBef>
              <a:spcAft>
                <a:spcPts val="0"/>
              </a:spcAft>
              <a:buClr>
                <a:schemeClr val="dk1"/>
              </a:buClr>
              <a:buSzPts val="1100"/>
              <a:buFont typeface="Calibri"/>
              <a:buChar char="●"/>
            </a:pPr>
            <a:r>
              <a:rPr b="0" i="0" lang="en-GB" sz="1800" u="none" cap="none" strike="noStrike">
                <a:solidFill>
                  <a:schemeClr val="dk1"/>
                </a:solidFill>
                <a:latin typeface="Calibri"/>
                <a:ea typeface="Calibri"/>
                <a:cs typeface="Calibri"/>
                <a:sym typeface="Calibri"/>
              </a:rPr>
              <a:t>Δ) Ενισχυμένη ικανοποίηση και δέσμευση των εργαζομένων</a:t>
            </a:r>
            <a:endParaRPr b="0" i="0" sz="1400" u="none" cap="none" strike="noStrike">
              <a:solidFill>
                <a:srgbClr val="000000"/>
              </a:solidFill>
              <a:latin typeface="Arial"/>
              <a:ea typeface="Arial"/>
              <a:cs typeface="Arial"/>
              <a:sym typeface="Arial"/>
            </a:endParaRPr>
          </a:p>
          <a:p>
            <a:pPr indent="-298450" lvl="0" marL="457200" marR="0" rtl="0" algn="l">
              <a:lnSpc>
                <a:spcPct val="107916"/>
              </a:lnSpc>
              <a:spcBef>
                <a:spcPts val="0"/>
              </a:spcBef>
              <a:spcAft>
                <a:spcPts val="0"/>
              </a:spcAft>
              <a:buClr>
                <a:schemeClr val="dk1"/>
              </a:buClr>
              <a:buSzPts val="1100"/>
              <a:buFont typeface="Calibri"/>
              <a:buChar char="●"/>
            </a:pPr>
            <a:r>
              <a:rPr b="0" i="0" lang="en-GB" sz="1800" u="none" cap="none" strike="noStrike">
                <a:solidFill>
                  <a:schemeClr val="dk1"/>
                </a:solidFill>
                <a:latin typeface="Calibri"/>
                <a:ea typeface="Calibri"/>
                <a:cs typeface="Calibri"/>
                <a:sym typeface="Calibri"/>
              </a:rPr>
              <a:t>Ε) Όλα τα παραπάνω</a:t>
            </a:r>
            <a:endParaRPr b="1" i="0" sz="1800" u="none" cap="none" strike="noStrike">
              <a:solidFill>
                <a:schemeClr val="dk1"/>
              </a:solidFill>
              <a:latin typeface="Calibri"/>
              <a:ea typeface="Calibri"/>
              <a:cs typeface="Calibri"/>
              <a:sym typeface="Calibri"/>
            </a:endParaRPr>
          </a:p>
          <a:p>
            <a:pPr indent="0" lvl="0" marL="0" marR="0" rtl="0" algn="just">
              <a:lnSpc>
                <a:spcPct val="107916"/>
              </a:lnSpc>
              <a:spcBef>
                <a:spcPts val="1200"/>
              </a:spcBef>
              <a:spcAft>
                <a:spcPts val="0"/>
              </a:spcAft>
              <a:buClr>
                <a:srgbClr val="000000"/>
              </a:buClr>
              <a:buSzPts val="1100"/>
              <a:buFont typeface="Arial"/>
              <a:buNone/>
            </a:pPr>
            <a:r>
              <a:t/>
            </a:r>
            <a:endParaRPr b="1" i="0" sz="1100" u="none" cap="none" strike="noStrike">
              <a:solidFill>
                <a:schemeClr val="dk1"/>
              </a:solidFill>
              <a:latin typeface="Calibri"/>
              <a:ea typeface="Calibri"/>
              <a:cs typeface="Calibri"/>
              <a:sym typeface="Calibri"/>
            </a:endParaRPr>
          </a:p>
          <a:p>
            <a:pPr indent="0" lvl="0" marL="0" marR="0" rtl="0" algn="just">
              <a:lnSpc>
                <a:spcPct val="107916"/>
              </a:lnSpc>
              <a:spcBef>
                <a:spcPts val="1200"/>
              </a:spcBef>
              <a:spcAft>
                <a:spcPts val="1200"/>
              </a:spcAft>
              <a:buClr>
                <a:srgbClr val="000000"/>
              </a:buClr>
              <a:buSzPts val="1100"/>
              <a:buFont typeface="Arial"/>
              <a:buNone/>
            </a:pPr>
            <a:r>
              <a:t/>
            </a:r>
            <a:endParaRPr b="0" i="0" sz="1400" u="none" cap="none" strike="noStrike">
              <a:solidFill>
                <a:srgbClr val="000000"/>
              </a:solidFill>
              <a:latin typeface="Arial"/>
              <a:ea typeface="Arial"/>
              <a:cs typeface="Arial"/>
              <a:sym typeface="Arial"/>
            </a:endParaRPr>
          </a:p>
        </p:txBody>
      </p:sp>
      <p:sp>
        <p:nvSpPr>
          <p:cNvPr id="339" name="Google Shape;339;g3248ff9d290_0_6"/>
          <p:cNvSpPr txBox="1"/>
          <p:nvPr/>
        </p:nvSpPr>
        <p:spPr>
          <a:xfrm>
            <a:off x="9554627" y="3668112"/>
            <a:ext cx="2451300" cy="3078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Arial"/>
                <a:ea typeface="Arial"/>
                <a:cs typeface="Arial"/>
                <a:sym typeface="Arial"/>
              </a:rPr>
              <a:t>Σχεδιασμένο από </a:t>
            </a:r>
            <a:r>
              <a:rPr b="0" i="0" lang="en-GB" sz="1400" u="sng" cap="none" strike="noStrike">
                <a:solidFill>
                  <a:srgbClr val="000000"/>
                </a:solidFill>
                <a:latin typeface="Arial"/>
                <a:ea typeface="Arial"/>
                <a:cs typeface="Arial"/>
                <a:sym typeface="Arial"/>
                <a:hlinkClick r:id="rId4">
                  <a:extLst>
                    <a:ext uri="{A12FA001-AC4F-418D-AE19-62706E023703}">
                      <ahyp:hlinkClr val="tx"/>
                    </a:ext>
                  </a:extLst>
                </a:hlinkClick>
              </a:rPr>
              <a:t>freepik</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2"/>
          <p:cNvSpPr/>
          <p:nvPr/>
        </p:nvSpPr>
        <p:spPr>
          <a:xfrm>
            <a:off x="10154484" y="0"/>
            <a:ext cx="2363727" cy="6858000"/>
          </a:xfrm>
          <a:prstGeom prst="roundRect">
            <a:avLst>
              <a:gd fmla="val 16667" name="adj"/>
            </a:avLst>
          </a:prstGeom>
          <a:gradFill>
            <a:gsLst>
              <a:gs pos="0">
                <a:srgbClr val="9D76B4"/>
              </a:gs>
              <a:gs pos="100000">
                <a:srgbClr val="262266"/>
              </a:gs>
            </a:gsLst>
            <a:lin ang="189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22" name="Google Shape;122;p2"/>
          <p:cNvSpPr/>
          <p:nvPr/>
        </p:nvSpPr>
        <p:spPr>
          <a:xfrm>
            <a:off x="6736038" y="687600"/>
            <a:ext cx="3670461" cy="548738"/>
          </a:xfrm>
          <a:custGeom>
            <a:rect b="b" l="l" r="r" t="t"/>
            <a:pathLst>
              <a:path extrusionOk="0" h="4754880" w="12192000">
                <a:moveTo>
                  <a:pt x="0" y="0"/>
                </a:moveTo>
                <a:lnTo>
                  <a:pt x="12192000" y="0"/>
                </a:lnTo>
                <a:lnTo>
                  <a:pt x="12192000" y="4754880"/>
                </a:lnTo>
                <a:lnTo>
                  <a:pt x="0" y="4754880"/>
                </a:lnTo>
                <a:close/>
              </a:path>
            </a:pathLst>
          </a:cu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dk1"/>
              </a:buClr>
              <a:buSzPts val="4400"/>
              <a:buFont typeface="Arial"/>
              <a:buNone/>
            </a:pPr>
            <a:r>
              <a:t/>
            </a:r>
            <a:endParaRPr b="1" i="0" sz="4400" u="none" cap="none" strike="noStrike">
              <a:solidFill>
                <a:schemeClr val="dk1"/>
              </a:solidFill>
              <a:latin typeface="Arial"/>
              <a:ea typeface="Arial"/>
              <a:cs typeface="Arial"/>
              <a:sym typeface="Arial"/>
            </a:endParaRPr>
          </a:p>
        </p:txBody>
      </p:sp>
      <p:sp>
        <p:nvSpPr>
          <p:cNvPr id="123" name="Google Shape;123;p2"/>
          <p:cNvSpPr txBox="1"/>
          <p:nvPr/>
        </p:nvSpPr>
        <p:spPr>
          <a:xfrm>
            <a:off x="1493773" y="292100"/>
            <a:ext cx="8660700" cy="1200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0" i="0" lang="en-GB" sz="3600" u="none" cap="none" strike="noStrike">
                <a:solidFill>
                  <a:schemeClr val="accent5"/>
                </a:solidFill>
                <a:latin typeface="Arial"/>
                <a:ea typeface="Arial"/>
                <a:cs typeface="Arial"/>
                <a:sym typeface="Arial"/>
              </a:rPr>
              <a:t>Σκοπός και περιγραφή της θεματικής ενότητας</a:t>
            </a:r>
            <a:endParaRPr b="0" i="0" sz="3600" u="none" cap="none" strike="noStrike">
              <a:solidFill>
                <a:schemeClr val="accent5"/>
              </a:solidFill>
              <a:latin typeface="Arial"/>
              <a:ea typeface="Arial"/>
              <a:cs typeface="Arial"/>
              <a:sym typeface="Arial"/>
            </a:endParaRPr>
          </a:p>
        </p:txBody>
      </p:sp>
      <p:sp>
        <p:nvSpPr>
          <p:cNvPr id="124" name="Google Shape;124;p2"/>
          <p:cNvSpPr txBox="1"/>
          <p:nvPr/>
        </p:nvSpPr>
        <p:spPr>
          <a:xfrm>
            <a:off x="588424" y="1492697"/>
            <a:ext cx="8893200" cy="3061800"/>
          </a:xfrm>
          <a:prstGeom prst="rect">
            <a:avLst/>
          </a:prstGeom>
          <a:noFill/>
          <a:ln>
            <a:noFill/>
          </a:ln>
        </p:spPr>
        <p:txBody>
          <a:bodyPr anchorCtr="0" anchor="t" bIns="45700" lIns="91425" spcFirstLastPara="1" rIns="91425" wrap="square" tIns="45700">
            <a:noAutofit/>
          </a:bodyPr>
          <a:lstStyle/>
          <a:p>
            <a:pPr indent="-342900" lvl="0" marL="342900" marR="0" rtl="0" algn="just">
              <a:lnSpc>
                <a:spcPct val="107000"/>
              </a:lnSpc>
              <a:spcBef>
                <a:spcPts val="1200"/>
              </a:spcBef>
              <a:spcAft>
                <a:spcPts val="0"/>
              </a:spcAft>
              <a:buClr>
                <a:srgbClr val="000000"/>
              </a:buClr>
              <a:buSzPts val="1900"/>
              <a:buFont typeface="Arial"/>
              <a:buChar char="•"/>
            </a:pPr>
            <a:r>
              <a:rPr b="0" i="0" lang="en-GB" sz="1900" u="none" cap="none" strike="noStrike">
                <a:solidFill>
                  <a:schemeClr val="dk1"/>
                </a:solidFill>
                <a:latin typeface="Arial"/>
                <a:ea typeface="Arial"/>
                <a:cs typeface="Arial"/>
                <a:sym typeface="Arial"/>
              </a:rPr>
              <a:t>Ανάπτυξη πρακτικών σχεδίων δράσης με βάση τους πόρους </a:t>
            </a:r>
            <a:endParaRPr b="0" i="0" sz="1400" u="none" cap="none" strike="noStrike">
              <a:solidFill>
                <a:srgbClr val="000000"/>
              </a:solidFill>
              <a:latin typeface="Arial"/>
              <a:ea typeface="Arial"/>
              <a:cs typeface="Arial"/>
              <a:sym typeface="Arial"/>
            </a:endParaRPr>
          </a:p>
          <a:p>
            <a:pPr indent="-342900" lvl="0" marL="342900" marR="0" rtl="0" algn="just">
              <a:lnSpc>
                <a:spcPct val="107000"/>
              </a:lnSpc>
              <a:spcBef>
                <a:spcPts val="2400"/>
              </a:spcBef>
              <a:spcAft>
                <a:spcPts val="0"/>
              </a:spcAft>
              <a:buClr>
                <a:srgbClr val="000000"/>
              </a:buClr>
              <a:buSzPts val="1900"/>
              <a:buFont typeface="Arial"/>
              <a:buChar char="•"/>
            </a:pPr>
            <a:r>
              <a:rPr b="0" i="0" lang="en-GB" sz="1900" u="none" cap="none" strike="noStrike">
                <a:solidFill>
                  <a:schemeClr val="dk1"/>
                </a:solidFill>
                <a:latin typeface="Arial"/>
                <a:ea typeface="Arial"/>
                <a:cs typeface="Arial"/>
                <a:sym typeface="Arial"/>
              </a:rPr>
              <a:t>Αποτελεσματική χρήση των πόρων </a:t>
            </a:r>
            <a:endParaRPr b="0" i="0" sz="1900" u="none" cap="none" strike="noStrike">
              <a:solidFill>
                <a:schemeClr val="dk1"/>
              </a:solidFill>
              <a:latin typeface="Arial"/>
              <a:ea typeface="Arial"/>
              <a:cs typeface="Arial"/>
              <a:sym typeface="Arial"/>
            </a:endParaRPr>
          </a:p>
          <a:p>
            <a:pPr indent="-342900" lvl="0" marL="342900" marR="0" rtl="0" algn="just">
              <a:lnSpc>
                <a:spcPct val="107000"/>
              </a:lnSpc>
              <a:spcBef>
                <a:spcPts val="2400"/>
              </a:spcBef>
              <a:spcAft>
                <a:spcPts val="0"/>
              </a:spcAft>
              <a:buClr>
                <a:srgbClr val="000000"/>
              </a:buClr>
              <a:buSzPts val="1900"/>
              <a:buFont typeface="Arial"/>
              <a:buChar char="•"/>
            </a:pPr>
            <a:r>
              <a:rPr b="0" i="0" lang="en-GB" sz="1900" u="none" cap="none" strike="noStrike">
                <a:solidFill>
                  <a:schemeClr val="dk1"/>
                </a:solidFill>
                <a:latin typeface="Arial"/>
                <a:ea typeface="Arial"/>
                <a:cs typeface="Arial"/>
                <a:sym typeface="Arial"/>
              </a:rPr>
              <a:t>Βελτίωση της παραγωγικότητας, της συνεργασίας και της επιτυχίας του έργου</a:t>
            </a:r>
            <a:endParaRPr b="0" i="0" sz="1900" u="none" cap="none" strike="noStrike">
              <a:solidFill>
                <a:schemeClr val="dk1"/>
              </a:solidFill>
              <a:latin typeface="Arial"/>
              <a:ea typeface="Arial"/>
              <a:cs typeface="Arial"/>
              <a:sym typeface="Arial"/>
            </a:endParaRPr>
          </a:p>
          <a:p>
            <a:pPr indent="-342900" lvl="0" marL="342900" marR="0" rtl="0" algn="just">
              <a:lnSpc>
                <a:spcPct val="107000"/>
              </a:lnSpc>
              <a:spcBef>
                <a:spcPts val="2400"/>
              </a:spcBef>
              <a:spcAft>
                <a:spcPts val="0"/>
              </a:spcAft>
              <a:buClr>
                <a:srgbClr val="000000"/>
              </a:buClr>
              <a:buSzPts val="1900"/>
              <a:buFont typeface="Arial"/>
              <a:buChar char="•"/>
            </a:pPr>
            <a:r>
              <a:rPr b="0" i="0" lang="en-GB" sz="1900" u="none" cap="none" strike="noStrike">
                <a:solidFill>
                  <a:schemeClr val="dk1"/>
                </a:solidFill>
                <a:latin typeface="Arial"/>
                <a:ea typeface="Arial"/>
                <a:cs typeface="Arial"/>
                <a:sym typeface="Arial"/>
              </a:rPr>
              <a:t>Επίτευξη των στόχων της υβριδικής ομάδας</a:t>
            </a:r>
            <a:endParaRPr b="0" i="0" sz="1900" u="none" cap="none" strike="noStrike">
              <a:solidFill>
                <a:schemeClr val="dk1"/>
              </a:solidFill>
              <a:latin typeface="Arial"/>
              <a:ea typeface="Arial"/>
              <a:cs typeface="Arial"/>
              <a:sym typeface="Arial"/>
            </a:endParaRPr>
          </a:p>
        </p:txBody>
      </p:sp>
      <p:sp>
        <p:nvSpPr>
          <p:cNvPr id="125" name="Google Shape;125;p2"/>
          <p:cNvSpPr txBox="1"/>
          <p:nvPr/>
        </p:nvSpPr>
        <p:spPr>
          <a:xfrm>
            <a:off x="587379" y="4003545"/>
            <a:ext cx="8895300" cy="2047200"/>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rgbClr val="000000"/>
              </a:buClr>
              <a:buSzPts val="1800"/>
              <a:buFont typeface="Arial"/>
              <a:buNone/>
            </a:pPr>
            <a:r>
              <a:rPr b="0" i="0" lang="en-GB" sz="1900" u="none" cap="none" strike="noStrike">
                <a:solidFill>
                  <a:srgbClr val="636A6F"/>
                </a:solidFill>
                <a:latin typeface="Arial"/>
                <a:ea typeface="Arial"/>
                <a:cs typeface="Arial"/>
                <a:sym typeface="Arial"/>
              </a:rPr>
              <a:t>Αυτή η θεματική ενότητα χωρίζεται στα ακόλουθα 3 κύρια θέματα:</a:t>
            </a:r>
            <a:endParaRPr b="0" i="0" sz="1500" u="none" cap="none" strike="noStrike">
              <a:solidFill>
                <a:srgbClr val="000000"/>
              </a:solidFill>
              <a:latin typeface="Arial"/>
              <a:ea typeface="Arial"/>
              <a:cs typeface="Arial"/>
              <a:sym typeface="Arial"/>
            </a:endParaRPr>
          </a:p>
          <a:p>
            <a:pPr indent="0" lvl="0" marL="0" marR="0" rtl="0" algn="l">
              <a:lnSpc>
                <a:spcPct val="150000"/>
              </a:lnSpc>
              <a:spcBef>
                <a:spcPts val="0"/>
              </a:spcBef>
              <a:spcAft>
                <a:spcPts val="0"/>
              </a:spcAft>
              <a:buClr>
                <a:srgbClr val="000000"/>
              </a:buClr>
              <a:buSzPts val="1400"/>
              <a:buFont typeface="Arial"/>
              <a:buNone/>
            </a:pPr>
            <a:r>
              <a:t/>
            </a:r>
            <a:endParaRPr b="0" i="0" sz="1500" u="none" cap="none" strike="noStrike">
              <a:solidFill>
                <a:srgbClr val="000000"/>
              </a:solidFill>
              <a:latin typeface="Arial"/>
              <a:ea typeface="Arial"/>
              <a:cs typeface="Arial"/>
              <a:sym typeface="Arial"/>
            </a:endParaRPr>
          </a:p>
          <a:p>
            <a:pPr indent="-285750" lvl="0" marL="285750" marR="0" rtl="0" algn="l">
              <a:lnSpc>
                <a:spcPct val="150000"/>
              </a:lnSpc>
              <a:spcBef>
                <a:spcPts val="0"/>
              </a:spcBef>
              <a:spcAft>
                <a:spcPts val="0"/>
              </a:spcAft>
              <a:buClr>
                <a:srgbClr val="000000"/>
              </a:buClr>
              <a:buSzPts val="1900"/>
              <a:buFont typeface="Arial"/>
              <a:buChar char="•"/>
            </a:pPr>
            <a:r>
              <a:rPr b="1" i="0" lang="en-GB" sz="1900" u="none" cap="none" strike="noStrike">
                <a:solidFill>
                  <a:schemeClr val="accent5"/>
                </a:solidFill>
                <a:latin typeface="Arial"/>
                <a:ea typeface="Arial"/>
                <a:cs typeface="Arial"/>
                <a:sym typeface="Arial"/>
              </a:rPr>
              <a:t>Στρατηγικές κατανομής πόρων για υβριδικά περιβάλλοντα εργασίας</a:t>
            </a:r>
            <a:endParaRPr b="0" i="0" sz="1500" u="none" cap="none" strike="noStrike">
              <a:solidFill>
                <a:srgbClr val="000000"/>
              </a:solidFill>
              <a:latin typeface="Arial"/>
              <a:ea typeface="Arial"/>
              <a:cs typeface="Arial"/>
              <a:sym typeface="Arial"/>
            </a:endParaRPr>
          </a:p>
          <a:p>
            <a:pPr indent="-285750" lvl="0" marL="285750" marR="0" rtl="0" algn="l">
              <a:lnSpc>
                <a:spcPct val="150000"/>
              </a:lnSpc>
              <a:spcBef>
                <a:spcPts val="0"/>
              </a:spcBef>
              <a:spcAft>
                <a:spcPts val="0"/>
              </a:spcAft>
              <a:buClr>
                <a:srgbClr val="000000"/>
              </a:buClr>
              <a:buSzPts val="1900"/>
              <a:buFont typeface="Arial"/>
              <a:buChar char="•"/>
            </a:pPr>
            <a:r>
              <a:rPr b="1" i="0" lang="en-GB" sz="1900" u="none" cap="none" strike="noStrike">
                <a:solidFill>
                  <a:schemeClr val="accent5"/>
                </a:solidFill>
                <a:latin typeface="Arial"/>
                <a:ea typeface="Arial"/>
                <a:cs typeface="Arial"/>
                <a:sym typeface="Arial"/>
              </a:rPr>
              <a:t>Ανάπτυξη σχεδίου δράσης για στρατηγικές υβριδικής εργασίας</a:t>
            </a:r>
            <a:endParaRPr b="1" i="0" sz="1900" u="none" cap="none" strike="noStrike">
              <a:solidFill>
                <a:schemeClr val="accent5"/>
              </a:solidFill>
              <a:latin typeface="Arial"/>
              <a:ea typeface="Arial"/>
              <a:cs typeface="Arial"/>
              <a:sym typeface="Arial"/>
            </a:endParaRPr>
          </a:p>
          <a:p>
            <a:pPr indent="-285750" lvl="0" marL="285750" marR="0" rtl="0" algn="l">
              <a:lnSpc>
                <a:spcPct val="150000"/>
              </a:lnSpc>
              <a:spcBef>
                <a:spcPts val="0"/>
              </a:spcBef>
              <a:spcAft>
                <a:spcPts val="0"/>
              </a:spcAft>
              <a:buClr>
                <a:srgbClr val="000000"/>
              </a:buClr>
              <a:buSzPts val="1900"/>
              <a:buFont typeface="Arial"/>
              <a:buChar char="•"/>
            </a:pPr>
            <a:r>
              <a:rPr b="1" i="0" lang="en-GB" sz="1900" u="none" cap="none" strike="noStrike">
                <a:solidFill>
                  <a:schemeClr val="accent5"/>
                </a:solidFill>
                <a:latin typeface="Arial"/>
                <a:ea typeface="Arial"/>
                <a:cs typeface="Arial"/>
                <a:sym typeface="Arial"/>
              </a:rPr>
              <a:t>Παρακολούθηση και προσαρμογή της χρήσης των πόρων</a:t>
            </a:r>
            <a:endParaRPr b="1" i="0" sz="1900" u="none" cap="none" strike="noStrike">
              <a:solidFill>
                <a:schemeClr val="accent5"/>
              </a:solidFill>
              <a:latin typeface="Arial"/>
              <a:ea typeface="Arial"/>
              <a:cs typeface="Arial"/>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3" name="Shape 343"/>
        <p:cNvGrpSpPr/>
        <p:nvPr/>
      </p:nvGrpSpPr>
      <p:grpSpPr>
        <a:xfrm>
          <a:off x="0" y="0"/>
          <a:ext cx="0" cy="0"/>
          <a:chOff x="0" y="0"/>
          <a:chExt cx="0" cy="0"/>
        </a:xfrm>
      </p:grpSpPr>
      <p:pic>
        <p:nvPicPr>
          <p:cNvPr id="344" name="Google Shape;344;p41"/>
          <p:cNvPicPr preferRelativeResize="0"/>
          <p:nvPr>
            <p:ph idx="2" type="pic"/>
          </p:nvPr>
        </p:nvPicPr>
        <p:blipFill rotWithShape="1">
          <a:blip r:embed="rId3">
            <a:alphaModFix/>
          </a:blip>
          <a:srcRect b="5374" l="6370" r="9141" t="7525"/>
          <a:stretch/>
        </p:blipFill>
        <p:spPr>
          <a:xfrm>
            <a:off x="7034400" y="-50162"/>
            <a:ext cx="5157602" cy="3718261"/>
          </a:xfrm>
          <a:prstGeom prst="rect">
            <a:avLst/>
          </a:prstGeom>
          <a:solidFill>
            <a:schemeClr val="lt1"/>
          </a:solidFill>
          <a:ln>
            <a:noFill/>
          </a:ln>
        </p:spPr>
      </p:pic>
      <p:sp>
        <p:nvSpPr>
          <p:cNvPr id="345" name="Google Shape;345;p41"/>
          <p:cNvSpPr txBox="1"/>
          <p:nvPr/>
        </p:nvSpPr>
        <p:spPr>
          <a:xfrm>
            <a:off x="578200" y="889375"/>
            <a:ext cx="6686400" cy="5276100"/>
          </a:xfrm>
          <a:prstGeom prst="rect">
            <a:avLst/>
          </a:prstGeom>
          <a:noFill/>
          <a:ln>
            <a:noFill/>
          </a:ln>
        </p:spPr>
        <p:txBody>
          <a:bodyPr anchorCtr="0" anchor="t" bIns="45700" lIns="91425" spcFirstLastPara="1" rIns="91425" wrap="square" tIns="45700">
            <a:noAutofit/>
          </a:bodyPr>
          <a:lstStyle/>
          <a:p>
            <a:pPr indent="0" lvl="0" marL="0" marR="0" rtl="0" algn="just">
              <a:lnSpc>
                <a:spcPct val="107916"/>
              </a:lnSpc>
              <a:spcBef>
                <a:spcPts val="800"/>
              </a:spcBef>
              <a:spcAft>
                <a:spcPts val="0"/>
              </a:spcAft>
              <a:buClr>
                <a:srgbClr val="000000"/>
              </a:buClr>
              <a:buSzPts val="2800"/>
              <a:buFont typeface="Arial"/>
              <a:buNone/>
            </a:pPr>
            <a:r>
              <a:rPr b="1" i="0" lang="en-GB" sz="2800" u="none" cap="none" strike="noStrike">
                <a:solidFill>
                  <a:srgbClr val="7030A0"/>
                </a:solidFill>
                <a:latin typeface="Arial"/>
                <a:ea typeface="Arial"/>
                <a:cs typeface="Arial"/>
                <a:sym typeface="Arial"/>
              </a:rPr>
              <a:t>Δραστηριότητα αξιολόγησης</a:t>
            </a:r>
            <a:endParaRPr b="1" i="0" sz="2800" u="none" cap="none" strike="noStrike">
              <a:solidFill>
                <a:srgbClr val="7030A0"/>
              </a:solidFill>
              <a:latin typeface="Arial"/>
              <a:ea typeface="Arial"/>
              <a:cs typeface="Arial"/>
              <a:sym typeface="Arial"/>
            </a:endParaRPr>
          </a:p>
          <a:p>
            <a:pPr indent="0" lvl="0" marL="0" marR="0" rtl="0" algn="just">
              <a:lnSpc>
                <a:spcPct val="107916"/>
              </a:lnSpc>
              <a:spcBef>
                <a:spcPts val="1200"/>
              </a:spcBef>
              <a:spcAft>
                <a:spcPts val="0"/>
              </a:spcAft>
              <a:buClr>
                <a:srgbClr val="000000"/>
              </a:buClr>
              <a:buSzPts val="1100"/>
              <a:buFont typeface="Arial"/>
              <a:buNone/>
            </a:pPr>
            <a:r>
              <a:t/>
            </a:r>
            <a:endParaRPr b="1" i="0" sz="1800" u="none" cap="none" strike="noStrike">
              <a:solidFill>
                <a:schemeClr val="dk1"/>
              </a:solidFill>
              <a:latin typeface="Calibri"/>
              <a:ea typeface="Calibri"/>
              <a:cs typeface="Calibri"/>
              <a:sym typeface="Calibri"/>
            </a:endParaRPr>
          </a:p>
          <a:p>
            <a:pPr indent="0" lvl="0" marL="0" marR="0" rtl="0" algn="just">
              <a:lnSpc>
                <a:spcPct val="107916"/>
              </a:lnSpc>
              <a:spcBef>
                <a:spcPts val="1200"/>
              </a:spcBef>
              <a:spcAft>
                <a:spcPts val="0"/>
              </a:spcAft>
              <a:buClr>
                <a:srgbClr val="000000"/>
              </a:buClr>
              <a:buSzPts val="1100"/>
              <a:buFont typeface="Arial"/>
              <a:buNone/>
            </a:pPr>
            <a:r>
              <a:t/>
            </a:r>
            <a:endParaRPr b="1" i="0" sz="1800" u="none" cap="none" strike="noStrike">
              <a:solidFill>
                <a:schemeClr val="dk1"/>
              </a:solidFill>
              <a:latin typeface="Calibri"/>
              <a:ea typeface="Calibri"/>
              <a:cs typeface="Calibri"/>
              <a:sym typeface="Calibri"/>
            </a:endParaRPr>
          </a:p>
          <a:p>
            <a:pPr indent="0" lvl="0" marL="0" marR="0" rtl="0" algn="l">
              <a:lnSpc>
                <a:spcPct val="115000"/>
              </a:lnSpc>
              <a:spcBef>
                <a:spcPts val="1200"/>
              </a:spcBef>
              <a:spcAft>
                <a:spcPts val="0"/>
              </a:spcAft>
              <a:buClr>
                <a:srgbClr val="000000"/>
              </a:buClr>
              <a:buSzPts val="1800"/>
              <a:buFont typeface="Arial"/>
              <a:buNone/>
            </a:pPr>
            <a:r>
              <a:rPr b="1" i="0" lang="en-GB" sz="1800" u="none" cap="none" strike="noStrike">
                <a:solidFill>
                  <a:schemeClr val="dk1"/>
                </a:solidFill>
                <a:latin typeface="Calibri"/>
                <a:ea typeface="Calibri"/>
                <a:cs typeface="Calibri"/>
                <a:sym typeface="Calibri"/>
              </a:rPr>
              <a:t>5. Επιλέξτε τις μεθόδους που μπορούν να χρησιμοποιηθούν για την παρακολούθηση του σχεδίου δράσης σας για την υλοποίηση ενός υβριδικού εργασιακού περιβάλλοντος.</a:t>
            </a:r>
            <a:endParaRPr b="1" i="0" sz="1800" u="none" cap="none" strike="noStrike">
              <a:solidFill>
                <a:schemeClr val="dk1"/>
              </a:solidFill>
              <a:latin typeface="Calibri"/>
              <a:ea typeface="Calibri"/>
              <a:cs typeface="Calibri"/>
              <a:sym typeface="Calibri"/>
            </a:endParaRPr>
          </a:p>
          <a:p>
            <a:pPr indent="-298450" lvl="0" marL="457200" marR="0" rtl="0" algn="l">
              <a:lnSpc>
                <a:spcPct val="107916"/>
              </a:lnSpc>
              <a:spcBef>
                <a:spcPts val="1200"/>
              </a:spcBef>
              <a:spcAft>
                <a:spcPts val="0"/>
              </a:spcAft>
              <a:buClr>
                <a:schemeClr val="dk1"/>
              </a:buClr>
              <a:buSzPts val="1100"/>
              <a:buFont typeface="Calibri"/>
              <a:buChar char="●"/>
            </a:pPr>
            <a:r>
              <a:rPr b="0" i="0" lang="en-GB" sz="1800" u="none" cap="none" strike="noStrike">
                <a:solidFill>
                  <a:schemeClr val="dk1"/>
                </a:solidFill>
                <a:latin typeface="Calibri"/>
                <a:ea typeface="Calibri"/>
                <a:cs typeface="Calibri"/>
                <a:sym typeface="Calibri"/>
              </a:rPr>
              <a:t>Α) Τακτικές έρευνες ανατροφοδότησης των εργαζομένων</a:t>
            </a:r>
            <a:endParaRPr b="0" i="0" sz="1800" u="none" cap="none" strike="noStrike">
              <a:solidFill>
                <a:schemeClr val="dk1"/>
              </a:solidFill>
              <a:latin typeface="Calibri"/>
              <a:ea typeface="Calibri"/>
              <a:cs typeface="Calibri"/>
              <a:sym typeface="Calibri"/>
            </a:endParaRPr>
          </a:p>
          <a:p>
            <a:pPr indent="-298450" lvl="0" marL="457200" marR="0" rtl="0" algn="l">
              <a:lnSpc>
                <a:spcPct val="107916"/>
              </a:lnSpc>
              <a:spcBef>
                <a:spcPts val="0"/>
              </a:spcBef>
              <a:spcAft>
                <a:spcPts val="0"/>
              </a:spcAft>
              <a:buClr>
                <a:schemeClr val="dk1"/>
              </a:buClr>
              <a:buSzPts val="1100"/>
              <a:buFont typeface="Calibri"/>
              <a:buChar char="●"/>
            </a:pPr>
            <a:r>
              <a:rPr b="0" i="0" lang="en-GB" sz="1800" u="none" cap="none" strike="noStrike">
                <a:solidFill>
                  <a:schemeClr val="dk1"/>
                </a:solidFill>
                <a:latin typeface="Calibri"/>
                <a:ea typeface="Calibri"/>
                <a:cs typeface="Calibri"/>
                <a:sym typeface="Calibri"/>
              </a:rPr>
              <a:t>Β) Χρήση εργαλείων διαχείρισης έργων και πίνακες ελέγχου</a:t>
            </a:r>
            <a:endParaRPr b="0" i="0" sz="1800" u="none" cap="none" strike="noStrike">
              <a:solidFill>
                <a:schemeClr val="dk1"/>
              </a:solidFill>
              <a:latin typeface="Calibri"/>
              <a:ea typeface="Calibri"/>
              <a:cs typeface="Calibri"/>
              <a:sym typeface="Calibri"/>
            </a:endParaRPr>
          </a:p>
          <a:p>
            <a:pPr indent="-298450" lvl="0" marL="457200" marR="0" rtl="0" algn="l">
              <a:lnSpc>
                <a:spcPct val="107916"/>
              </a:lnSpc>
              <a:spcBef>
                <a:spcPts val="0"/>
              </a:spcBef>
              <a:spcAft>
                <a:spcPts val="0"/>
              </a:spcAft>
              <a:buClr>
                <a:schemeClr val="dk1"/>
              </a:buClr>
              <a:buSzPts val="1100"/>
              <a:buFont typeface="Calibri"/>
              <a:buChar char="●"/>
            </a:pPr>
            <a:r>
              <a:rPr b="0" i="0" lang="en-GB" sz="1800" u="none" cap="none" strike="noStrike">
                <a:solidFill>
                  <a:schemeClr val="dk1"/>
                </a:solidFill>
                <a:latin typeface="Calibri"/>
                <a:ea typeface="Calibri"/>
                <a:cs typeface="Calibri"/>
                <a:sym typeface="Calibri"/>
              </a:rPr>
              <a:t>Γ) Παρακολούθηση της παρουσίας στο γραφείο </a:t>
            </a:r>
            <a:endParaRPr b="0" i="0" sz="1800" u="none" cap="none" strike="noStrike">
              <a:solidFill>
                <a:schemeClr val="dk1"/>
              </a:solidFill>
              <a:latin typeface="Calibri"/>
              <a:ea typeface="Calibri"/>
              <a:cs typeface="Calibri"/>
              <a:sym typeface="Calibri"/>
            </a:endParaRPr>
          </a:p>
          <a:p>
            <a:pPr indent="-298450" lvl="0" marL="457200" marR="0" rtl="0" algn="l">
              <a:lnSpc>
                <a:spcPct val="107916"/>
              </a:lnSpc>
              <a:spcBef>
                <a:spcPts val="0"/>
              </a:spcBef>
              <a:spcAft>
                <a:spcPts val="0"/>
              </a:spcAft>
              <a:buClr>
                <a:schemeClr val="dk1"/>
              </a:buClr>
              <a:buSzPts val="1100"/>
              <a:buFont typeface="Calibri"/>
              <a:buChar char="●"/>
            </a:pPr>
            <a:r>
              <a:rPr b="0" i="0" lang="en-GB" sz="1800" u="none" cap="none" strike="noStrike">
                <a:solidFill>
                  <a:schemeClr val="dk1"/>
                </a:solidFill>
                <a:latin typeface="Calibri"/>
                <a:ea typeface="Calibri"/>
                <a:cs typeface="Calibri"/>
                <a:sym typeface="Calibri"/>
              </a:rPr>
              <a:t>Δ) Όλα τα παραπάνω</a:t>
            </a:r>
            <a:endParaRPr b="0" i="0" sz="1800" u="none" cap="none" strike="noStrike">
              <a:solidFill>
                <a:schemeClr val="dk1"/>
              </a:solidFill>
              <a:latin typeface="Calibri"/>
              <a:ea typeface="Calibri"/>
              <a:cs typeface="Calibri"/>
              <a:sym typeface="Calibri"/>
            </a:endParaRPr>
          </a:p>
          <a:p>
            <a:pPr indent="0" lvl="0" marL="0" marR="0" rtl="0" algn="just">
              <a:lnSpc>
                <a:spcPct val="107916"/>
              </a:lnSpc>
              <a:spcBef>
                <a:spcPts val="1200"/>
              </a:spcBef>
              <a:spcAft>
                <a:spcPts val="0"/>
              </a:spcAft>
              <a:buClr>
                <a:srgbClr val="000000"/>
              </a:buClr>
              <a:buSzPts val="1100"/>
              <a:buFont typeface="Arial"/>
              <a:buNone/>
            </a:pPr>
            <a:r>
              <a:t/>
            </a:r>
            <a:endParaRPr b="1" i="0" sz="1100" u="none" cap="none" strike="noStrike">
              <a:solidFill>
                <a:schemeClr val="dk1"/>
              </a:solidFill>
              <a:latin typeface="Calibri"/>
              <a:ea typeface="Calibri"/>
              <a:cs typeface="Calibri"/>
              <a:sym typeface="Calibri"/>
            </a:endParaRPr>
          </a:p>
          <a:p>
            <a:pPr indent="0" lvl="0" marL="0" marR="0" rtl="0" algn="just">
              <a:lnSpc>
                <a:spcPct val="107916"/>
              </a:lnSpc>
              <a:spcBef>
                <a:spcPts val="1200"/>
              </a:spcBef>
              <a:spcAft>
                <a:spcPts val="1200"/>
              </a:spcAft>
              <a:buClr>
                <a:srgbClr val="000000"/>
              </a:buClr>
              <a:buSzPts val="1100"/>
              <a:buFont typeface="Arial"/>
              <a:buNone/>
            </a:pPr>
            <a:r>
              <a:t/>
            </a:r>
            <a:endParaRPr b="0" i="0" sz="1400" u="none" cap="none" strike="noStrike">
              <a:solidFill>
                <a:srgbClr val="000000"/>
              </a:solidFill>
              <a:latin typeface="Arial"/>
              <a:ea typeface="Arial"/>
              <a:cs typeface="Arial"/>
              <a:sym typeface="Arial"/>
            </a:endParaRPr>
          </a:p>
        </p:txBody>
      </p:sp>
      <p:sp>
        <p:nvSpPr>
          <p:cNvPr id="346" name="Google Shape;346;p41"/>
          <p:cNvSpPr txBox="1"/>
          <p:nvPr/>
        </p:nvSpPr>
        <p:spPr>
          <a:xfrm>
            <a:off x="9554627" y="3668112"/>
            <a:ext cx="2451300" cy="3078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Arial"/>
                <a:ea typeface="Arial"/>
                <a:cs typeface="Arial"/>
                <a:sym typeface="Arial"/>
              </a:rPr>
              <a:t>Σχεδιασμένο από </a:t>
            </a:r>
            <a:r>
              <a:rPr b="0" i="0" lang="en-GB" sz="1400" u="sng" cap="none" strike="noStrike">
                <a:solidFill>
                  <a:srgbClr val="000000"/>
                </a:solidFill>
                <a:latin typeface="Arial"/>
                <a:ea typeface="Arial"/>
                <a:cs typeface="Arial"/>
                <a:sym typeface="Arial"/>
                <a:hlinkClick r:id="rId4">
                  <a:extLst>
                    <a:ext uri="{A12FA001-AC4F-418D-AE19-62706E023703}">
                      <ahyp:hlinkClr val="tx"/>
                    </a:ext>
                  </a:extLst>
                </a:hlinkClick>
              </a:rPr>
              <a:t>freepik</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1" name="Shape 351"/>
        <p:cNvGrpSpPr/>
        <p:nvPr/>
      </p:nvGrpSpPr>
      <p:grpSpPr>
        <a:xfrm>
          <a:off x="0" y="0"/>
          <a:ext cx="0" cy="0"/>
          <a:chOff x="0" y="0"/>
          <a:chExt cx="0" cy="0"/>
        </a:xfrm>
      </p:grpSpPr>
      <p:sp>
        <p:nvSpPr>
          <p:cNvPr id="352" name="Google Shape;352;p19"/>
          <p:cNvSpPr txBox="1"/>
          <p:nvPr/>
        </p:nvSpPr>
        <p:spPr>
          <a:xfrm>
            <a:off x="3212840" y="2187021"/>
            <a:ext cx="5084762" cy="1600197"/>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4400"/>
              <a:buFont typeface="Arial"/>
              <a:buNone/>
            </a:pPr>
            <a:r>
              <a:t/>
            </a:r>
            <a:endParaRPr b="0" i="0" sz="4400" u="none" cap="none" strike="noStrike">
              <a:solidFill>
                <a:schemeClr val="accent5"/>
              </a:solidFill>
              <a:latin typeface="Arial"/>
              <a:ea typeface="Arial"/>
              <a:cs typeface="Arial"/>
              <a:sym typeface="Arial"/>
            </a:endParaRPr>
          </a:p>
        </p:txBody>
      </p:sp>
      <p:sp>
        <p:nvSpPr>
          <p:cNvPr id="353" name="Google Shape;353;p19"/>
          <p:cNvSpPr txBox="1"/>
          <p:nvPr/>
        </p:nvSpPr>
        <p:spPr>
          <a:xfrm>
            <a:off x="3412450" y="1735800"/>
            <a:ext cx="8253300" cy="32325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600"/>
              <a:buFont typeface="Arial"/>
              <a:buNone/>
            </a:pPr>
            <a:r>
              <a:rPr b="0" i="0" lang="en-GB" sz="3600" u="none" cap="none" strike="noStrike">
                <a:solidFill>
                  <a:schemeClr val="accent5"/>
                </a:solidFill>
                <a:latin typeface="Arial"/>
                <a:ea typeface="Arial"/>
                <a:cs typeface="Arial"/>
                <a:sym typeface="Arial"/>
              </a:rPr>
              <a:t>Ανάπτυξη περιεχομένου της ενότητας</a:t>
            </a:r>
            <a:br>
              <a:rPr b="0" i="0" lang="en-GB" sz="3600" u="none" cap="none" strike="noStrike">
                <a:solidFill>
                  <a:schemeClr val="accent5"/>
                </a:solidFill>
                <a:latin typeface="Arial"/>
                <a:ea typeface="Arial"/>
                <a:cs typeface="Arial"/>
                <a:sym typeface="Arial"/>
              </a:rPr>
            </a:br>
            <a:r>
              <a:rPr b="0" i="0" lang="en-GB" sz="3600" u="none" cap="none" strike="noStrike">
                <a:solidFill>
                  <a:schemeClr val="accent6"/>
                </a:solidFill>
                <a:latin typeface="Arial"/>
                <a:ea typeface="Arial"/>
                <a:cs typeface="Arial"/>
                <a:sym typeface="Arial"/>
              </a:rPr>
              <a:t>Ινστιτούτο Ανάπτυξης, Κύπρος</a:t>
            </a:r>
            <a:endParaRPr b="0" i="0" sz="1400" u="none" cap="none" strike="noStrike">
              <a:solidFill>
                <a:schemeClr val="accent6"/>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3600"/>
              <a:buFont typeface="Arial"/>
              <a:buNone/>
            </a:pPr>
            <a:r>
              <a:t/>
            </a:r>
            <a:endParaRPr b="0" i="0" sz="3600" u="none" cap="none" strike="noStrike">
              <a:solidFill>
                <a:schemeClr val="accent5"/>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3600"/>
              <a:buFont typeface="Arial"/>
              <a:buNone/>
            </a:pPr>
            <a:r>
              <a:t/>
            </a:r>
            <a:endParaRPr b="0" i="0" sz="3600" u="none" cap="none" strike="noStrike">
              <a:solidFill>
                <a:schemeClr val="accent5"/>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4000"/>
              <a:buFont typeface="Arial"/>
              <a:buNone/>
            </a:pPr>
            <a:r>
              <a:rPr b="1" i="0" lang="en-GB" sz="3000" u="none" cap="none" strike="noStrike">
                <a:solidFill>
                  <a:schemeClr val="dk1"/>
                </a:solidFill>
                <a:latin typeface="Arial"/>
                <a:ea typeface="Arial"/>
                <a:cs typeface="Arial"/>
                <a:sym typeface="Arial"/>
              </a:rPr>
              <a:t>Δικτυακός τόπος: </a:t>
            </a:r>
            <a:r>
              <a:rPr b="1" i="0" lang="en-GB" sz="3000" u="none" cap="none" strike="noStrike">
                <a:solidFill>
                  <a:schemeClr val="accent1"/>
                </a:solidFill>
                <a:latin typeface="Arial"/>
                <a:ea typeface="Arial"/>
                <a:cs typeface="Arial"/>
                <a:sym typeface="Arial"/>
              </a:rPr>
              <a:t>www.instituteofdevelopment.eu  </a:t>
            </a:r>
            <a:br>
              <a:rPr b="1" i="0" lang="en-GB" sz="3000" u="none" cap="none" strike="noStrike">
                <a:solidFill>
                  <a:schemeClr val="dk1"/>
                </a:solidFill>
                <a:latin typeface="Arial"/>
                <a:ea typeface="Arial"/>
                <a:cs typeface="Arial"/>
                <a:sym typeface="Arial"/>
              </a:rPr>
            </a:br>
            <a:r>
              <a:rPr b="1" i="0" lang="en-GB" sz="3000" u="none" cap="none" strike="noStrike">
                <a:solidFill>
                  <a:schemeClr val="dk1"/>
                </a:solidFill>
                <a:latin typeface="Arial"/>
                <a:ea typeface="Arial"/>
                <a:cs typeface="Arial"/>
                <a:sym typeface="Arial"/>
              </a:rPr>
              <a:t>Ηλεκτρονικό ταχυδρομείο: </a:t>
            </a:r>
            <a:r>
              <a:rPr b="1" i="0" lang="en-GB" sz="3000" u="none" cap="none" strike="noStrike">
                <a:solidFill>
                  <a:srgbClr val="5ECBF4"/>
                </a:solidFill>
                <a:latin typeface="Arial"/>
                <a:ea typeface="Arial"/>
                <a:cs typeface="Arial"/>
                <a:sym typeface="Arial"/>
              </a:rPr>
              <a:t>info@iodevelopment.eu  </a:t>
            </a:r>
            <a:endParaRPr b="1" i="0" sz="3000" u="none" cap="none" strike="noStrike">
              <a:solidFill>
                <a:srgbClr val="5ECBF4"/>
              </a:solidFill>
              <a:latin typeface="Arial"/>
              <a:ea typeface="Arial"/>
              <a:cs typeface="Arial"/>
              <a:sym typeface="Arial"/>
            </a:endParaRPr>
          </a:p>
        </p:txBody>
      </p:sp>
      <p:pic>
        <p:nvPicPr>
          <p:cNvPr descr="A logo with a black background&#10;&#10;Description automatically generated" id="354" name="Google Shape;354;p19"/>
          <p:cNvPicPr preferRelativeResize="0"/>
          <p:nvPr/>
        </p:nvPicPr>
        <p:blipFill rotWithShape="1">
          <a:blip r:embed="rId3">
            <a:alphaModFix/>
          </a:blip>
          <a:srcRect b="0" l="0" r="0" t="0"/>
          <a:stretch/>
        </p:blipFill>
        <p:spPr>
          <a:xfrm>
            <a:off x="322172" y="1657016"/>
            <a:ext cx="3381812" cy="2985434"/>
          </a:xfrm>
          <a:prstGeom prst="rect">
            <a:avLst/>
          </a:prstGeom>
          <a:noFill/>
          <a:ln>
            <a:noFill/>
          </a:ln>
        </p:spPr>
      </p:pic>
      <p:pic>
        <p:nvPicPr>
          <p:cNvPr id="355" name="Google Shape;355;p19"/>
          <p:cNvPicPr preferRelativeResize="0"/>
          <p:nvPr/>
        </p:nvPicPr>
        <p:blipFill rotWithShape="1">
          <a:blip r:embed="rId4">
            <a:alphaModFix/>
          </a:blip>
          <a:srcRect b="0" l="0" r="0" t="0"/>
          <a:stretch/>
        </p:blipFill>
        <p:spPr>
          <a:xfrm>
            <a:off x="6594652" y="3081355"/>
            <a:ext cx="1164437" cy="54139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9" name="Shape 359"/>
        <p:cNvGrpSpPr/>
        <p:nvPr/>
      </p:nvGrpSpPr>
      <p:grpSpPr>
        <a:xfrm>
          <a:off x="0" y="0"/>
          <a:ext cx="0" cy="0"/>
          <a:chOff x="0" y="0"/>
          <a:chExt cx="0" cy="0"/>
        </a:xfrm>
      </p:grpSpPr>
      <p:sp>
        <p:nvSpPr>
          <p:cNvPr id="360" name="Google Shape;360;p21"/>
          <p:cNvSpPr/>
          <p:nvPr/>
        </p:nvSpPr>
        <p:spPr>
          <a:xfrm>
            <a:off x="208230" y="217283"/>
            <a:ext cx="1430447" cy="1240325"/>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361" name="Google Shape;361;p21"/>
          <p:cNvSpPr/>
          <p:nvPr/>
        </p:nvSpPr>
        <p:spPr>
          <a:xfrm>
            <a:off x="208229" y="5466784"/>
            <a:ext cx="1883121" cy="1240325"/>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descr="A logo with a black background&#10;&#10;Description automatically generated" id="362" name="Google Shape;362;p21"/>
          <p:cNvPicPr preferRelativeResize="0"/>
          <p:nvPr/>
        </p:nvPicPr>
        <p:blipFill rotWithShape="1">
          <a:blip r:embed="rId3">
            <a:alphaModFix/>
          </a:blip>
          <a:srcRect b="0" l="0" r="0" t="0"/>
          <a:stretch/>
        </p:blipFill>
        <p:spPr>
          <a:xfrm>
            <a:off x="3563292" y="-255761"/>
            <a:ext cx="4745083" cy="4745083"/>
          </a:xfrm>
          <a:prstGeom prst="rect">
            <a:avLst/>
          </a:prstGeom>
          <a:noFill/>
          <a:ln>
            <a:noFill/>
          </a:ln>
        </p:spPr>
      </p:pic>
      <p:pic>
        <p:nvPicPr>
          <p:cNvPr descr="A logo for a university&#10;&#10;Description automatically generated" id="363" name="Google Shape;363;p21"/>
          <p:cNvPicPr preferRelativeResize="0"/>
          <p:nvPr/>
        </p:nvPicPr>
        <p:blipFill rotWithShape="1">
          <a:blip r:embed="rId4">
            <a:alphaModFix/>
          </a:blip>
          <a:srcRect b="0" l="0" r="0" t="0"/>
          <a:stretch/>
        </p:blipFill>
        <p:spPr>
          <a:xfrm>
            <a:off x="10063843" y="4565572"/>
            <a:ext cx="1092711" cy="397349"/>
          </a:xfrm>
          <a:prstGeom prst="rect">
            <a:avLst/>
          </a:prstGeom>
          <a:noFill/>
          <a:ln>
            <a:noFill/>
          </a:ln>
        </p:spPr>
      </p:pic>
      <p:pic>
        <p:nvPicPr>
          <p:cNvPr descr="A logo with text on it&#10;&#10;Description automatically generated" id="364" name="Google Shape;364;p21"/>
          <p:cNvPicPr preferRelativeResize="0"/>
          <p:nvPr/>
        </p:nvPicPr>
        <p:blipFill rotWithShape="1">
          <a:blip r:embed="rId5">
            <a:alphaModFix/>
          </a:blip>
          <a:srcRect b="0" l="0" r="0" t="0"/>
          <a:stretch/>
        </p:blipFill>
        <p:spPr>
          <a:xfrm>
            <a:off x="2238936" y="4659868"/>
            <a:ext cx="927150" cy="397350"/>
          </a:xfrm>
          <a:prstGeom prst="rect">
            <a:avLst/>
          </a:prstGeom>
          <a:noFill/>
          <a:ln>
            <a:noFill/>
          </a:ln>
        </p:spPr>
      </p:pic>
      <p:pic>
        <p:nvPicPr>
          <p:cNvPr descr="A blue and orange logo&#10;&#10;Description automatically generated" id="365" name="Google Shape;365;p21"/>
          <p:cNvPicPr preferRelativeResize="0"/>
          <p:nvPr/>
        </p:nvPicPr>
        <p:blipFill rotWithShape="1">
          <a:blip r:embed="rId6">
            <a:alphaModFix/>
          </a:blip>
          <a:srcRect b="0" l="0" r="0" t="0"/>
          <a:stretch/>
        </p:blipFill>
        <p:spPr>
          <a:xfrm>
            <a:off x="3560875" y="4602520"/>
            <a:ext cx="1039008" cy="489552"/>
          </a:xfrm>
          <a:prstGeom prst="rect">
            <a:avLst/>
          </a:prstGeom>
          <a:noFill/>
          <a:ln>
            <a:noFill/>
          </a:ln>
        </p:spPr>
      </p:pic>
      <p:pic>
        <p:nvPicPr>
          <p:cNvPr descr="A blue triangle with black text&#10;&#10;Description automatically generated" id="366" name="Google Shape;366;p21"/>
          <p:cNvPicPr preferRelativeResize="0"/>
          <p:nvPr/>
        </p:nvPicPr>
        <p:blipFill rotWithShape="1">
          <a:blip r:embed="rId7">
            <a:alphaModFix/>
          </a:blip>
          <a:srcRect b="0" l="0" r="0" t="0"/>
          <a:stretch/>
        </p:blipFill>
        <p:spPr>
          <a:xfrm>
            <a:off x="6927702" y="4459474"/>
            <a:ext cx="706268" cy="706268"/>
          </a:xfrm>
          <a:prstGeom prst="rect">
            <a:avLst/>
          </a:prstGeom>
          <a:noFill/>
          <a:ln>
            <a:noFill/>
          </a:ln>
        </p:spPr>
      </p:pic>
      <p:pic>
        <p:nvPicPr>
          <p:cNvPr descr="A black background with a black square&#10;&#10;Description automatically generated with medium confidence" id="367" name="Google Shape;367;p21"/>
          <p:cNvPicPr preferRelativeResize="0"/>
          <p:nvPr/>
        </p:nvPicPr>
        <p:blipFill rotWithShape="1">
          <a:blip r:embed="rId8">
            <a:alphaModFix/>
          </a:blip>
          <a:srcRect b="0" l="0" r="0" t="0"/>
          <a:stretch/>
        </p:blipFill>
        <p:spPr>
          <a:xfrm>
            <a:off x="8172822" y="4565572"/>
            <a:ext cx="1534390" cy="494073"/>
          </a:xfrm>
          <a:prstGeom prst="rect">
            <a:avLst/>
          </a:prstGeom>
          <a:noFill/>
          <a:ln>
            <a:noFill/>
          </a:ln>
        </p:spPr>
      </p:pic>
      <p:pic>
        <p:nvPicPr>
          <p:cNvPr descr="A logo with blue and red lines&#10;&#10;Description automatically generated" id="368" name="Google Shape;368;p21"/>
          <p:cNvPicPr preferRelativeResize="0"/>
          <p:nvPr/>
        </p:nvPicPr>
        <p:blipFill rotWithShape="1">
          <a:blip r:embed="rId9">
            <a:alphaModFix/>
          </a:blip>
          <a:srcRect b="0" l="0" r="0" t="0"/>
          <a:stretch/>
        </p:blipFill>
        <p:spPr>
          <a:xfrm>
            <a:off x="950251" y="4679419"/>
            <a:ext cx="928419" cy="425989"/>
          </a:xfrm>
          <a:prstGeom prst="rect">
            <a:avLst/>
          </a:prstGeom>
          <a:noFill/>
          <a:ln>
            <a:noFill/>
          </a:ln>
        </p:spPr>
      </p:pic>
      <p:graphicFrame>
        <p:nvGraphicFramePr>
          <p:cNvPr id="369" name="Google Shape;369;p21"/>
          <p:cNvGraphicFramePr/>
          <p:nvPr/>
        </p:nvGraphicFramePr>
        <p:xfrm>
          <a:off x="5390165" y="5740397"/>
          <a:ext cx="3000000" cy="3000000"/>
        </p:xfrm>
        <a:graphic>
          <a:graphicData uri="http://schemas.openxmlformats.org/drawingml/2006/table">
            <a:tbl>
              <a:tblPr>
                <a:noFill/>
                <a:tableStyleId>{06F4CB89-8D28-4BAA-A12F-A5CCEC55E0D1}</a:tableStyleId>
              </a:tblPr>
              <a:tblGrid>
                <a:gridCol w="6046100"/>
              </a:tblGrid>
              <a:tr h="522800">
                <a:tc>
                  <a:txBody>
                    <a:bodyPr/>
                    <a:lstStyle/>
                    <a:p>
                      <a:pPr indent="0" lvl="0" marL="0" marR="0" rtl="0" algn="ctr">
                        <a:lnSpc>
                          <a:spcPct val="115000"/>
                        </a:lnSpc>
                        <a:spcBef>
                          <a:spcPts val="0"/>
                        </a:spcBef>
                        <a:spcAft>
                          <a:spcPts val="0"/>
                        </a:spcAft>
                        <a:buClr>
                          <a:srgbClr val="000000"/>
                        </a:buClr>
                        <a:buSzPts val="800"/>
                        <a:buFont typeface="Arial"/>
                        <a:buNone/>
                      </a:pPr>
                      <a:r>
                        <a:rPr lang="en-GB" sz="800" u="none" cap="none" strike="noStrike">
                          <a:solidFill>
                            <a:srgbClr val="00002E"/>
                          </a:solidFill>
                        </a:rPr>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κατ'ανάγκη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sz="800" u="none" cap="none" strike="noStrike">
                        <a:latin typeface="Arial"/>
                        <a:ea typeface="Arial"/>
                        <a:cs typeface="Arial"/>
                        <a:sym typeface="Arial"/>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CFCFCF"/>
                      </a:solidFill>
                      <a:prstDash val="solid"/>
                      <a:round/>
                      <a:headEnd len="sm" w="sm" type="none"/>
                      <a:tailEnd len="sm" w="sm" type="none"/>
                    </a:lnT>
                    <a:lnB cap="flat" cmpd="sng" w="9525">
                      <a:solidFill>
                        <a:srgbClr val="CFCFCF"/>
                      </a:solidFill>
                      <a:prstDash val="solid"/>
                      <a:round/>
                      <a:headEnd len="sm" w="sm" type="none"/>
                      <a:tailEnd len="sm" w="sm" type="none"/>
                    </a:lnB>
                  </a:tcPr>
                </a:tc>
              </a:tr>
            </a:tbl>
          </a:graphicData>
        </a:graphic>
      </p:graphicFrame>
      <p:pic>
        <p:nvPicPr>
          <p:cNvPr descr="A blue text on a black background&#10;&#10;Description automatically generated" id="370" name="Google Shape;370;p21"/>
          <p:cNvPicPr preferRelativeResize="0"/>
          <p:nvPr/>
        </p:nvPicPr>
        <p:blipFill rotWithShape="1">
          <a:blip r:embed="rId10">
            <a:alphaModFix/>
          </a:blip>
          <a:srcRect b="0" l="0" r="0" t="0"/>
          <a:stretch/>
        </p:blipFill>
        <p:spPr>
          <a:xfrm>
            <a:off x="884633" y="5779969"/>
            <a:ext cx="2413433" cy="506327"/>
          </a:xfrm>
          <a:prstGeom prst="rect">
            <a:avLst/>
          </a:prstGeom>
          <a:noFill/>
          <a:ln>
            <a:noFill/>
          </a:ln>
        </p:spPr>
      </p:pic>
      <p:pic>
        <p:nvPicPr>
          <p:cNvPr descr="A black background with orange and green text&#10;&#10;Description automatically generated" id="371" name="Google Shape;371;p21"/>
          <p:cNvPicPr preferRelativeResize="0"/>
          <p:nvPr/>
        </p:nvPicPr>
        <p:blipFill rotWithShape="1">
          <a:blip r:embed="rId11">
            <a:alphaModFix/>
          </a:blip>
          <a:srcRect b="0" l="0" r="0" t="0"/>
          <a:stretch/>
        </p:blipFill>
        <p:spPr>
          <a:xfrm>
            <a:off x="5138735" y="4615208"/>
            <a:ext cx="1164813" cy="41572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p4"/>
          <p:cNvSpPr txBox="1"/>
          <p:nvPr>
            <p:ph idx="4294967295" type="body"/>
          </p:nvPr>
        </p:nvSpPr>
        <p:spPr>
          <a:xfrm>
            <a:off x="5283326" y="1519253"/>
            <a:ext cx="6400500" cy="4353000"/>
          </a:xfrm>
          <a:prstGeom prst="rect">
            <a:avLst/>
          </a:prstGeom>
          <a:noFill/>
          <a:ln>
            <a:noFill/>
          </a:ln>
        </p:spPr>
        <p:txBody>
          <a:bodyPr anchorCtr="0" anchor="t" bIns="45700" lIns="91425" spcFirstLastPara="1" rIns="91425" wrap="square" tIns="45700">
            <a:normAutofit fontScale="25000" lnSpcReduction="20000"/>
          </a:bodyPr>
          <a:lstStyle/>
          <a:p>
            <a:pPr indent="0" lvl="0" marL="0" rtl="0" algn="l">
              <a:lnSpc>
                <a:spcPct val="107000"/>
              </a:lnSpc>
              <a:spcBef>
                <a:spcPts val="1000"/>
              </a:spcBef>
              <a:spcAft>
                <a:spcPts val="0"/>
              </a:spcAft>
              <a:buSzPct val="137592"/>
              <a:buNone/>
            </a:pPr>
            <a:r>
              <a:t/>
            </a:r>
            <a:endParaRPr sz="2200">
              <a:solidFill>
                <a:srgbClr val="7F7F7F"/>
              </a:solidFill>
              <a:latin typeface="Arial"/>
              <a:ea typeface="Arial"/>
              <a:cs typeface="Arial"/>
              <a:sym typeface="Arial"/>
            </a:endParaRPr>
          </a:p>
          <a:p>
            <a:pPr indent="0" lvl="0" marL="0" rtl="0" algn="just">
              <a:lnSpc>
                <a:spcPct val="107000"/>
              </a:lnSpc>
              <a:spcBef>
                <a:spcPts val="2200"/>
              </a:spcBef>
              <a:spcAft>
                <a:spcPts val="0"/>
              </a:spcAft>
              <a:buSzPct val="33790"/>
              <a:buNone/>
            </a:pPr>
            <a:r>
              <a:rPr lang="en-GB" sz="8957">
                <a:solidFill>
                  <a:schemeClr val="dk1"/>
                </a:solidFill>
                <a:latin typeface="Arial"/>
                <a:ea typeface="Arial"/>
                <a:cs typeface="Arial"/>
                <a:sym typeface="Arial"/>
              </a:rPr>
              <a:t>Η εργαλειοθήκη STAY CONNECTED και οι προηγούμενες </a:t>
            </a:r>
            <a:r>
              <a:rPr lang="en-GB" sz="8957"/>
              <a:t>θεματικές</a:t>
            </a:r>
            <a:r>
              <a:rPr lang="en-GB" sz="8957">
                <a:solidFill>
                  <a:schemeClr val="dk1"/>
                </a:solidFill>
                <a:latin typeface="Arial"/>
                <a:ea typeface="Arial"/>
                <a:cs typeface="Arial"/>
                <a:sym typeface="Arial"/>
              </a:rPr>
              <a:t> ενότητες </a:t>
            </a:r>
            <a:r>
              <a:rPr lang="en-GB" sz="8957"/>
              <a:t>κατάρτισης</a:t>
            </a:r>
            <a:r>
              <a:rPr lang="en-GB" sz="8957">
                <a:solidFill>
                  <a:schemeClr val="dk1"/>
                </a:solidFill>
                <a:latin typeface="Arial"/>
                <a:ea typeface="Arial"/>
                <a:cs typeface="Arial"/>
                <a:sym typeface="Arial"/>
              </a:rPr>
              <a:t> κάλυψαν τους παράγοντες επιτυχίας για την υβριδική εργασία και τις υβριδικές ομάδες.</a:t>
            </a:r>
            <a:endParaRPr sz="8957">
              <a:solidFill>
                <a:schemeClr val="dk1"/>
              </a:solidFill>
            </a:endParaRPr>
          </a:p>
          <a:p>
            <a:pPr indent="0" lvl="0" marL="0" rtl="0" algn="just">
              <a:lnSpc>
                <a:spcPct val="107000"/>
              </a:lnSpc>
              <a:spcBef>
                <a:spcPts val="2200"/>
              </a:spcBef>
              <a:spcAft>
                <a:spcPts val="0"/>
              </a:spcAft>
              <a:buSzPct val="33790"/>
              <a:buNone/>
            </a:pPr>
            <a:r>
              <a:rPr lang="en-GB" sz="8957">
                <a:solidFill>
                  <a:schemeClr val="dk1"/>
                </a:solidFill>
                <a:latin typeface="Arial"/>
                <a:ea typeface="Arial"/>
                <a:cs typeface="Arial"/>
                <a:sym typeface="Arial"/>
              </a:rPr>
              <a:t>Σε ένα υβριδικό περιβάλλον εργασίας, είναι επίσης ζωτικής σημασίας να γνωρίζετε πώς να χρησιμοποιείτε αποτελεσματικά τους διαθέσιμους πόρους του έργου (όπως ο χρόνος, οι άνθρωποι, τα εργαλεία και ο προϋπολογισμός) για την υποστήριξη των καθημερινών διαδικασιών και στόχων εργασίας. </a:t>
            </a:r>
            <a:endParaRPr sz="8957">
              <a:solidFill>
                <a:schemeClr val="dk1"/>
              </a:solidFill>
            </a:endParaRPr>
          </a:p>
          <a:p>
            <a:pPr indent="0" lvl="0" marL="0" rtl="0" algn="l">
              <a:lnSpc>
                <a:spcPct val="107000"/>
              </a:lnSpc>
              <a:spcBef>
                <a:spcPts val="2200"/>
              </a:spcBef>
              <a:spcAft>
                <a:spcPts val="0"/>
              </a:spcAft>
              <a:buSzPct val="168168"/>
              <a:buNone/>
            </a:pPr>
            <a:r>
              <a:t/>
            </a:r>
            <a:endParaRPr sz="1800" u="none" strike="noStrike">
              <a:solidFill>
                <a:srgbClr val="002060"/>
              </a:solidFill>
              <a:latin typeface="Calibri"/>
              <a:ea typeface="Calibri"/>
              <a:cs typeface="Calibri"/>
              <a:sym typeface="Calibri"/>
            </a:endParaRPr>
          </a:p>
          <a:p>
            <a:pPr indent="0" lvl="0" marL="0" rtl="0" algn="l">
              <a:lnSpc>
                <a:spcPct val="107000"/>
              </a:lnSpc>
              <a:spcBef>
                <a:spcPts val="2200"/>
              </a:spcBef>
              <a:spcAft>
                <a:spcPts val="0"/>
              </a:spcAft>
              <a:buSzPct val="168168"/>
              <a:buNone/>
            </a:pPr>
            <a:r>
              <a:t/>
            </a:r>
            <a:endParaRPr sz="1800">
              <a:solidFill>
                <a:srgbClr val="002060"/>
              </a:solidFill>
              <a:latin typeface="Calibri"/>
              <a:ea typeface="Calibri"/>
              <a:cs typeface="Calibri"/>
              <a:sym typeface="Calibri"/>
            </a:endParaRPr>
          </a:p>
          <a:p>
            <a:pPr indent="0" lvl="0" marL="0" rtl="0" algn="l">
              <a:lnSpc>
                <a:spcPct val="107000"/>
              </a:lnSpc>
              <a:spcBef>
                <a:spcPts val="2200"/>
              </a:spcBef>
              <a:spcAft>
                <a:spcPts val="0"/>
              </a:spcAft>
              <a:buSzPct val="168168"/>
              <a:buNone/>
            </a:pPr>
            <a:r>
              <a:t/>
            </a:r>
            <a:endParaRPr sz="1800" u="none" strike="noStrike">
              <a:solidFill>
                <a:srgbClr val="002060"/>
              </a:solidFill>
              <a:latin typeface="Calibri"/>
              <a:ea typeface="Calibri"/>
              <a:cs typeface="Calibri"/>
              <a:sym typeface="Calibri"/>
            </a:endParaRPr>
          </a:p>
          <a:p>
            <a:pPr indent="0" lvl="0" marL="114300" rtl="0" algn="l">
              <a:lnSpc>
                <a:spcPct val="90000"/>
              </a:lnSpc>
              <a:spcBef>
                <a:spcPts val="2200"/>
              </a:spcBef>
              <a:spcAft>
                <a:spcPts val="0"/>
              </a:spcAft>
              <a:buSzPct val="108108"/>
              <a:buNone/>
            </a:pPr>
            <a:r>
              <a:t/>
            </a:r>
            <a:endParaRPr/>
          </a:p>
        </p:txBody>
      </p:sp>
      <p:pic>
        <p:nvPicPr>
          <p:cNvPr id="131" name="Google Shape;131;p4"/>
          <p:cNvPicPr preferRelativeResize="0"/>
          <p:nvPr/>
        </p:nvPicPr>
        <p:blipFill rotWithShape="1">
          <a:blip r:embed="rId3">
            <a:alphaModFix/>
          </a:blip>
          <a:srcRect b="0" l="1467" r="1360" t="0"/>
          <a:stretch/>
        </p:blipFill>
        <p:spPr>
          <a:xfrm>
            <a:off x="225575" y="936250"/>
            <a:ext cx="4837624" cy="49855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g34701be1344_0_0"/>
          <p:cNvSpPr txBox="1"/>
          <p:nvPr/>
        </p:nvSpPr>
        <p:spPr>
          <a:xfrm>
            <a:off x="4894162" y="2858825"/>
            <a:ext cx="6456900" cy="1600200"/>
          </a:xfrm>
          <a:prstGeom prst="rect">
            <a:avLst/>
          </a:prstGeom>
          <a:noFill/>
          <a:ln>
            <a:noFill/>
          </a:ln>
        </p:spPr>
        <p:txBody>
          <a:bodyPr anchorCtr="0" anchor="t" bIns="45700" lIns="91425" spcFirstLastPara="1" rIns="91425" wrap="square" tIns="45700">
            <a:noAutofit/>
          </a:bodyPr>
          <a:lstStyle/>
          <a:p>
            <a:pPr indent="0" lvl="0" marL="0" marR="0" rtl="0" algn="just">
              <a:lnSpc>
                <a:spcPct val="90000"/>
              </a:lnSpc>
              <a:spcBef>
                <a:spcPts val="0"/>
              </a:spcBef>
              <a:spcAft>
                <a:spcPts val="0"/>
              </a:spcAft>
              <a:buClr>
                <a:schemeClr val="accent5"/>
              </a:buClr>
              <a:buSzPts val="3600"/>
              <a:buFont typeface="Arial"/>
              <a:buNone/>
            </a:pPr>
            <a:r>
              <a:rPr b="1" i="0" lang="en-GB" sz="3600" u="none" cap="none" strike="noStrike">
                <a:solidFill>
                  <a:schemeClr val="accent4"/>
                </a:solidFill>
                <a:latin typeface="Arial"/>
                <a:ea typeface="Arial"/>
                <a:cs typeface="Arial"/>
                <a:sym typeface="Arial"/>
              </a:rPr>
              <a:t>Ενότητα 1</a:t>
            </a:r>
            <a:endParaRPr b="1" i="0" sz="3600" u="none" cap="none" strike="noStrike">
              <a:solidFill>
                <a:schemeClr val="accent4"/>
              </a:solidFill>
              <a:latin typeface="Arial"/>
              <a:ea typeface="Arial"/>
              <a:cs typeface="Arial"/>
              <a:sym typeface="Arial"/>
            </a:endParaRPr>
          </a:p>
          <a:p>
            <a:pPr indent="0" lvl="0" marL="0" marR="0" rtl="0" algn="l">
              <a:lnSpc>
                <a:spcPct val="90000"/>
              </a:lnSpc>
              <a:spcBef>
                <a:spcPts val="0"/>
              </a:spcBef>
              <a:spcAft>
                <a:spcPts val="0"/>
              </a:spcAft>
              <a:buClr>
                <a:schemeClr val="accent5"/>
              </a:buClr>
              <a:buSzPts val="3600"/>
              <a:buFont typeface="Arial"/>
              <a:buNone/>
            </a:pPr>
            <a:br>
              <a:rPr b="0" i="0" lang="en-GB" sz="3600" u="none" cap="none" strike="noStrike">
                <a:solidFill>
                  <a:schemeClr val="accent5"/>
                </a:solidFill>
                <a:latin typeface="Arial"/>
                <a:ea typeface="Arial"/>
                <a:cs typeface="Arial"/>
                <a:sym typeface="Arial"/>
              </a:rPr>
            </a:br>
            <a:r>
              <a:rPr b="1" i="0" lang="en-GB" sz="3600" u="none" cap="none" strike="noStrike">
                <a:solidFill>
                  <a:schemeClr val="accent5"/>
                </a:solidFill>
                <a:latin typeface="Arial"/>
                <a:ea typeface="Arial"/>
                <a:cs typeface="Arial"/>
                <a:sym typeface="Arial"/>
              </a:rPr>
              <a:t>Προσδιορισμός και κατανομή πόρων</a:t>
            </a:r>
            <a:endParaRPr b="1" i="0" sz="1400" u="none" cap="none" strike="noStrike">
              <a:solidFill>
                <a:srgbClr val="000000"/>
              </a:solidFill>
              <a:latin typeface="Arial"/>
              <a:ea typeface="Arial"/>
              <a:cs typeface="Arial"/>
              <a:sym typeface="Arial"/>
            </a:endParaRPr>
          </a:p>
        </p:txBody>
      </p:sp>
      <p:pic>
        <p:nvPicPr>
          <p:cNvPr descr="A logo with a black background&#10;&#10;Description automatically generated" id="138" name="Google Shape;138;g34701be1344_0_0"/>
          <p:cNvPicPr preferRelativeResize="0"/>
          <p:nvPr/>
        </p:nvPicPr>
        <p:blipFill rotWithShape="1">
          <a:blip r:embed="rId3">
            <a:alphaModFix/>
          </a:blip>
          <a:srcRect b="0" l="0" r="0" t="0"/>
          <a:stretch/>
        </p:blipFill>
        <p:spPr>
          <a:xfrm>
            <a:off x="574098" y="1936283"/>
            <a:ext cx="3381812" cy="2985433"/>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p8"/>
          <p:cNvSpPr txBox="1"/>
          <p:nvPr/>
        </p:nvSpPr>
        <p:spPr>
          <a:xfrm>
            <a:off x="1771151" y="452200"/>
            <a:ext cx="10692300" cy="58020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accent5"/>
              </a:buClr>
              <a:buSzPts val="3600"/>
              <a:buFont typeface="Arial"/>
              <a:buNone/>
            </a:pPr>
            <a:r>
              <a:rPr b="0" i="0" lang="en-GB" sz="3600" u="none" cap="none" strike="noStrike">
                <a:solidFill>
                  <a:schemeClr val="accent5"/>
                </a:solidFill>
                <a:latin typeface="Arial"/>
                <a:ea typeface="Arial"/>
                <a:cs typeface="Arial"/>
                <a:sym typeface="Arial"/>
              </a:rPr>
              <a:t>Ενότητα 1: Προσδιορισμός και κατανομή πόρων</a:t>
            </a:r>
            <a:br>
              <a:rPr b="0" i="0" lang="en-GB" sz="3600" u="none" cap="none" strike="noStrike">
                <a:solidFill>
                  <a:schemeClr val="accent5"/>
                </a:solidFill>
                <a:latin typeface="Arial"/>
                <a:ea typeface="Arial"/>
                <a:cs typeface="Arial"/>
                <a:sym typeface="Arial"/>
              </a:rPr>
            </a:br>
            <a:endParaRPr b="0" i="0" sz="3600" u="none" cap="none" strike="noStrike">
              <a:solidFill>
                <a:schemeClr val="accent5"/>
              </a:solidFill>
              <a:latin typeface="Arial"/>
              <a:ea typeface="Arial"/>
              <a:cs typeface="Arial"/>
              <a:sym typeface="Arial"/>
            </a:endParaRPr>
          </a:p>
        </p:txBody>
      </p:sp>
      <p:sp>
        <p:nvSpPr>
          <p:cNvPr id="145" name="Google Shape;145;p8"/>
          <p:cNvSpPr txBox="1"/>
          <p:nvPr>
            <p:ph idx="1" type="body"/>
          </p:nvPr>
        </p:nvSpPr>
        <p:spPr>
          <a:xfrm>
            <a:off x="235232" y="1443056"/>
            <a:ext cx="10807200" cy="5308500"/>
          </a:xfrm>
          <a:prstGeom prst="rect">
            <a:avLst/>
          </a:prstGeom>
          <a:noFill/>
          <a:ln>
            <a:noFill/>
          </a:ln>
        </p:spPr>
        <p:txBody>
          <a:bodyPr anchorCtr="0" anchor="t" bIns="45700" lIns="91425" spcFirstLastPara="1" rIns="91425" wrap="square" tIns="45700">
            <a:normAutofit/>
          </a:bodyPr>
          <a:lstStyle/>
          <a:p>
            <a:pPr indent="0" lvl="0" marL="114300" rtl="0" algn="l">
              <a:lnSpc>
                <a:spcPct val="90000"/>
              </a:lnSpc>
              <a:spcBef>
                <a:spcPts val="1000"/>
              </a:spcBef>
              <a:spcAft>
                <a:spcPts val="0"/>
              </a:spcAft>
              <a:buSzPts val="1800"/>
              <a:buNone/>
            </a:pPr>
            <a:r>
              <a:rPr i="1" lang="en-GB" sz="2800">
                <a:solidFill>
                  <a:srgbClr val="28303D"/>
                </a:solidFill>
                <a:latin typeface="Arial"/>
                <a:ea typeface="Arial"/>
                <a:cs typeface="Arial"/>
                <a:sym typeface="Arial"/>
              </a:rPr>
              <a:t>Τα οφέλη του περιλαμβάνουν:</a:t>
            </a:r>
            <a:endParaRPr/>
          </a:p>
          <a:p>
            <a:pPr indent="0" lvl="0" marL="114300" rtl="0" algn="l">
              <a:lnSpc>
                <a:spcPct val="90000"/>
              </a:lnSpc>
              <a:spcBef>
                <a:spcPts val="1000"/>
              </a:spcBef>
              <a:spcAft>
                <a:spcPts val="0"/>
              </a:spcAft>
              <a:buSzPts val="1800"/>
              <a:buNone/>
            </a:pPr>
            <a:r>
              <a:t/>
            </a:r>
            <a:endParaRPr i="1" sz="2400">
              <a:solidFill>
                <a:srgbClr val="28303D"/>
              </a:solidFill>
              <a:latin typeface="Arial"/>
              <a:ea typeface="Arial"/>
              <a:cs typeface="Arial"/>
              <a:sym typeface="Arial"/>
            </a:endParaRPr>
          </a:p>
          <a:p>
            <a:pPr indent="0" lvl="0" marL="114300" rtl="0" algn="l">
              <a:lnSpc>
                <a:spcPct val="90000"/>
              </a:lnSpc>
              <a:spcBef>
                <a:spcPts val="1000"/>
              </a:spcBef>
              <a:spcAft>
                <a:spcPts val="0"/>
              </a:spcAft>
              <a:buSzPts val="1800"/>
              <a:buNone/>
            </a:pPr>
            <a:r>
              <a:t/>
            </a:r>
            <a:endParaRPr i="1" sz="2400">
              <a:solidFill>
                <a:srgbClr val="28303D"/>
              </a:solidFill>
              <a:latin typeface="Arial"/>
              <a:ea typeface="Arial"/>
              <a:cs typeface="Arial"/>
              <a:sym typeface="Arial"/>
            </a:endParaRPr>
          </a:p>
          <a:p>
            <a:pPr indent="-368300" lvl="1" marL="914400" rtl="0" algn="l">
              <a:lnSpc>
                <a:spcPct val="90000"/>
              </a:lnSpc>
              <a:spcBef>
                <a:spcPts val="500"/>
              </a:spcBef>
              <a:spcAft>
                <a:spcPts val="0"/>
              </a:spcAft>
              <a:buSzPts val="2200"/>
              <a:buChar char="•"/>
            </a:pPr>
            <a:r>
              <a:rPr lang="en-GB" sz="2400">
                <a:solidFill>
                  <a:schemeClr val="accent4"/>
                </a:solidFill>
              </a:rPr>
              <a:t>Βελτιστοποιημένη </a:t>
            </a:r>
            <a:r>
              <a:rPr lang="en-GB" sz="2400">
                <a:solidFill>
                  <a:schemeClr val="accent4"/>
                </a:solidFill>
                <a:latin typeface="Arial"/>
                <a:ea typeface="Arial"/>
                <a:cs typeface="Arial"/>
                <a:sym typeface="Arial"/>
              </a:rPr>
              <a:t>παραγωγικότητα</a:t>
            </a:r>
            <a:endParaRPr>
              <a:solidFill>
                <a:schemeClr val="accent4"/>
              </a:solidFill>
            </a:endParaRPr>
          </a:p>
          <a:p>
            <a:pPr indent="-368300" lvl="1" marL="914400" rtl="0" algn="l">
              <a:lnSpc>
                <a:spcPct val="90000"/>
              </a:lnSpc>
              <a:spcBef>
                <a:spcPts val="500"/>
              </a:spcBef>
              <a:spcAft>
                <a:spcPts val="0"/>
              </a:spcAft>
              <a:buSzPts val="2200"/>
              <a:buChar char="•"/>
            </a:pPr>
            <a:r>
              <a:rPr lang="en-GB" sz="2400">
                <a:solidFill>
                  <a:schemeClr val="accent5"/>
                </a:solidFill>
                <a:latin typeface="Arial"/>
                <a:ea typeface="Arial"/>
                <a:cs typeface="Arial"/>
                <a:sym typeface="Arial"/>
              </a:rPr>
              <a:t>Ιεράρχηση της εργασίας</a:t>
            </a:r>
            <a:endParaRPr>
              <a:solidFill>
                <a:schemeClr val="accent5"/>
              </a:solidFill>
            </a:endParaRPr>
          </a:p>
          <a:p>
            <a:pPr indent="-368300" lvl="1" marL="914400" rtl="0" algn="just">
              <a:lnSpc>
                <a:spcPct val="90000"/>
              </a:lnSpc>
              <a:spcBef>
                <a:spcPts val="500"/>
              </a:spcBef>
              <a:spcAft>
                <a:spcPts val="0"/>
              </a:spcAft>
              <a:buSzPts val="2200"/>
              <a:buChar char="•"/>
            </a:pPr>
            <a:r>
              <a:rPr lang="en-GB" sz="2400">
                <a:solidFill>
                  <a:srgbClr val="FFC000"/>
                </a:solidFill>
                <a:latin typeface="Arial"/>
                <a:ea typeface="Arial"/>
                <a:cs typeface="Arial"/>
                <a:sym typeface="Arial"/>
              </a:rPr>
              <a:t>Διαχείριση κινδύνων</a:t>
            </a:r>
            <a:endParaRPr>
              <a:solidFill>
                <a:srgbClr val="FFC000"/>
              </a:solidFill>
            </a:endParaRPr>
          </a:p>
          <a:p>
            <a:pPr indent="-368300" lvl="1" marL="914400" rtl="0" algn="l">
              <a:lnSpc>
                <a:spcPct val="90000"/>
              </a:lnSpc>
              <a:spcBef>
                <a:spcPts val="500"/>
              </a:spcBef>
              <a:spcAft>
                <a:spcPts val="0"/>
              </a:spcAft>
              <a:buSzPts val="2200"/>
              <a:buChar char="•"/>
            </a:pPr>
            <a:r>
              <a:rPr lang="en-GB" sz="2400">
                <a:solidFill>
                  <a:schemeClr val="accent6"/>
                </a:solidFill>
                <a:latin typeface="Arial"/>
                <a:ea typeface="Arial"/>
                <a:cs typeface="Arial"/>
                <a:sym typeface="Arial"/>
              </a:rPr>
              <a:t>Ενίσχυση των αποφάσεων</a:t>
            </a:r>
            <a:endParaRPr>
              <a:solidFill>
                <a:schemeClr val="accent6"/>
              </a:solidFill>
            </a:endParaRPr>
          </a:p>
          <a:p>
            <a:pPr indent="-368300" lvl="1" marL="914400" rtl="0" algn="l">
              <a:lnSpc>
                <a:spcPct val="90000"/>
              </a:lnSpc>
              <a:spcBef>
                <a:spcPts val="500"/>
              </a:spcBef>
              <a:spcAft>
                <a:spcPts val="0"/>
              </a:spcAft>
              <a:buSzPts val="2200"/>
              <a:buChar char="•"/>
            </a:pPr>
            <a:r>
              <a:rPr lang="en-GB" sz="2400">
                <a:solidFill>
                  <a:schemeClr val="accent1"/>
                </a:solidFill>
                <a:latin typeface="Arial"/>
                <a:ea typeface="Arial"/>
                <a:cs typeface="Arial"/>
                <a:sym typeface="Arial"/>
              </a:rPr>
              <a:t>Ανάπτυξη και καινοτομία</a:t>
            </a:r>
            <a:endParaRPr>
              <a:solidFill>
                <a:schemeClr val="accent1"/>
              </a:solidFill>
            </a:endParaRPr>
          </a:p>
        </p:txBody>
      </p:sp>
      <p:pic>
        <p:nvPicPr>
          <p:cNvPr id="146" name="Google Shape;146;p8"/>
          <p:cNvPicPr preferRelativeResize="0"/>
          <p:nvPr/>
        </p:nvPicPr>
        <p:blipFill rotWithShape="1">
          <a:blip r:embed="rId3">
            <a:alphaModFix/>
          </a:blip>
          <a:srcRect b="14190" l="-4010" r="4009" t="-14190"/>
          <a:stretch/>
        </p:blipFill>
        <p:spPr>
          <a:xfrm>
            <a:off x="5993543" y="1443043"/>
            <a:ext cx="5962650" cy="3971925"/>
          </a:xfrm>
          <a:prstGeom prst="rect">
            <a:avLst/>
          </a:prstGeom>
          <a:noFill/>
          <a:ln>
            <a:noFill/>
          </a:ln>
        </p:spPr>
      </p:pic>
      <p:pic>
        <p:nvPicPr>
          <p:cNvPr id="147" name="Google Shape;147;p8"/>
          <p:cNvPicPr preferRelativeResize="0"/>
          <p:nvPr/>
        </p:nvPicPr>
        <p:blipFill rotWithShape="1">
          <a:blip r:embed="rId4">
            <a:alphaModFix/>
          </a:blip>
          <a:srcRect b="0" l="0" r="0" t="0"/>
          <a:stretch/>
        </p:blipFill>
        <p:spPr>
          <a:xfrm>
            <a:off x="8924120" y="4997202"/>
            <a:ext cx="2469094" cy="37798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g30fd5a3148a_2_0"/>
          <p:cNvSpPr txBox="1"/>
          <p:nvPr/>
        </p:nvSpPr>
        <p:spPr>
          <a:xfrm>
            <a:off x="1207476" y="452200"/>
            <a:ext cx="10812000" cy="58020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accent5"/>
              </a:buClr>
              <a:buSzPts val="3600"/>
              <a:buFont typeface="Arial"/>
              <a:buNone/>
            </a:pPr>
            <a:r>
              <a:rPr b="1" i="0" lang="en-GB" sz="3600" u="none" cap="none" strike="noStrike">
                <a:solidFill>
                  <a:schemeClr val="accent5"/>
                </a:solidFill>
                <a:latin typeface="Arial"/>
                <a:ea typeface="Arial"/>
                <a:cs typeface="Arial"/>
                <a:sym typeface="Arial"/>
              </a:rPr>
              <a:t>Ενότητα</a:t>
            </a:r>
            <a:r>
              <a:rPr b="0" i="0" lang="en-GB" sz="3600" u="none" cap="none" strike="noStrike">
                <a:solidFill>
                  <a:schemeClr val="accent5"/>
                </a:solidFill>
                <a:latin typeface="Arial"/>
                <a:ea typeface="Arial"/>
                <a:cs typeface="Arial"/>
                <a:sym typeface="Arial"/>
              </a:rPr>
              <a:t> </a:t>
            </a:r>
            <a:r>
              <a:rPr b="1" i="0" lang="en-GB" sz="3600" u="none" cap="none" strike="noStrike">
                <a:solidFill>
                  <a:schemeClr val="accent5"/>
                </a:solidFill>
                <a:latin typeface="Arial"/>
                <a:ea typeface="Arial"/>
                <a:cs typeface="Arial"/>
                <a:sym typeface="Arial"/>
              </a:rPr>
              <a:t>1: Προσδιορισμός και κατανομή πόρων για τη δημιουργία ενός σχεδίου δράσης</a:t>
            </a:r>
            <a:br>
              <a:rPr b="0" i="0" lang="en-GB" sz="3600" u="none" cap="none" strike="noStrike">
                <a:solidFill>
                  <a:schemeClr val="accent5"/>
                </a:solidFill>
                <a:latin typeface="Arial"/>
                <a:ea typeface="Arial"/>
                <a:cs typeface="Arial"/>
                <a:sym typeface="Arial"/>
              </a:rPr>
            </a:br>
            <a:endParaRPr b="0" i="0" sz="3600" u="none" cap="none" strike="noStrike">
              <a:solidFill>
                <a:schemeClr val="accent5"/>
              </a:solidFill>
              <a:latin typeface="Arial"/>
              <a:ea typeface="Arial"/>
              <a:cs typeface="Arial"/>
              <a:sym typeface="Arial"/>
            </a:endParaRPr>
          </a:p>
        </p:txBody>
      </p:sp>
      <p:sp>
        <p:nvSpPr>
          <p:cNvPr id="154" name="Google Shape;154;g30fd5a3148a_2_0"/>
          <p:cNvSpPr txBox="1"/>
          <p:nvPr>
            <p:ph idx="1" type="body"/>
          </p:nvPr>
        </p:nvSpPr>
        <p:spPr>
          <a:xfrm>
            <a:off x="518634" y="1676030"/>
            <a:ext cx="10700400" cy="5266200"/>
          </a:xfrm>
          <a:prstGeom prst="rect">
            <a:avLst/>
          </a:prstGeom>
          <a:noFill/>
          <a:ln>
            <a:noFill/>
          </a:ln>
        </p:spPr>
        <p:txBody>
          <a:bodyPr anchorCtr="0" anchor="t" bIns="45700" lIns="91425" spcFirstLastPara="1" rIns="91425" wrap="square" tIns="45700">
            <a:normAutofit/>
          </a:bodyPr>
          <a:lstStyle/>
          <a:p>
            <a:pPr indent="0" lvl="0" marL="114300" rtl="0" algn="just">
              <a:lnSpc>
                <a:spcPct val="90000"/>
              </a:lnSpc>
              <a:spcBef>
                <a:spcPts val="1000"/>
              </a:spcBef>
              <a:spcAft>
                <a:spcPts val="0"/>
              </a:spcAft>
              <a:buSzPts val="1800"/>
              <a:buNone/>
            </a:pPr>
            <a:r>
              <a:rPr b="0" i="1" lang="en-GB" sz="2400">
                <a:solidFill>
                  <a:schemeClr val="dk1"/>
                </a:solidFill>
                <a:latin typeface="Arial"/>
                <a:ea typeface="Arial"/>
                <a:cs typeface="Arial"/>
                <a:sym typeface="Arial"/>
              </a:rPr>
              <a:t>Η κατανομή πόρων είναι η </a:t>
            </a:r>
            <a:r>
              <a:rPr b="1" i="1" lang="en-GB" sz="2400">
                <a:solidFill>
                  <a:schemeClr val="dk1"/>
                </a:solidFill>
                <a:latin typeface="Arial"/>
                <a:ea typeface="Arial"/>
                <a:cs typeface="Arial"/>
                <a:sym typeface="Arial"/>
              </a:rPr>
              <a:t>ανάθεση </a:t>
            </a:r>
            <a:r>
              <a:rPr b="0" i="1" lang="en-GB" sz="2400">
                <a:solidFill>
                  <a:schemeClr val="dk1"/>
                </a:solidFill>
                <a:latin typeface="Arial"/>
                <a:ea typeface="Arial"/>
                <a:cs typeface="Arial"/>
                <a:sym typeface="Arial"/>
              </a:rPr>
              <a:t>και η </a:t>
            </a:r>
            <a:r>
              <a:rPr b="1" i="1" lang="en-GB" sz="2400">
                <a:solidFill>
                  <a:schemeClr val="dk1"/>
                </a:solidFill>
                <a:latin typeface="Arial"/>
                <a:ea typeface="Arial"/>
                <a:cs typeface="Arial"/>
                <a:sym typeface="Arial"/>
              </a:rPr>
              <a:t>κατανομή </a:t>
            </a:r>
            <a:r>
              <a:rPr b="0" i="1" lang="en-GB" sz="2400">
                <a:solidFill>
                  <a:schemeClr val="dk1"/>
                </a:solidFill>
                <a:latin typeface="Arial"/>
                <a:ea typeface="Arial"/>
                <a:cs typeface="Arial"/>
                <a:sym typeface="Arial"/>
              </a:rPr>
              <a:t>των </a:t>
            </a:r>
            <a:r>
              <a:rPr b="1" i="1" lang="en-GB" sz="2400">
                <a:solidFill>
                  <a:schemeClr val="dk1"/>
                </a:solidFill>
                <a:latin typeface="Arial"/>
                <a:ea typeface="Arial"/>
                <a:cs typeface="Arial"/>
                <a:sym typeface="Arial"/>
              </a:rPr>
              <a:t>διαθέσιμων πόρων</a:t>
            </a:r>
            <a:r>
              <a:rPr b="0" i="1" lang="en-GB" sz="2400">
                <a:solidFill>
                  <a:schemeClr val="dk1"/>
                </a:solidFill>
                <a:latin typeface="Arial"/>
                <a:ea typeface="Arial"/>
                <a:cs typeface="Arial"/>
                <a:sym typeface="Arial"/>
              </a:rPr>
              <a:t>, όπως:</a:t>
            </a:r>
            <a:endParaRPr/>
          </a:p>
          <a:p>
            <a:pPr indent="-342900" lvl="0" marL="457200" rtl="0" algn="just">
              <a:lnSpc>
                <a:spcPct val="90000"/>
              </a:lnSpc>
              <a:spcBef>
                <a:spcPts val="1000"/>
              </a:spcBef>
              <a:spcAft>
                <a:spcPts val="0"/>
              </a:spcAft>
              <a:buSzPts val="1800"/>
              <a:buChar char="•"/>
            </a:pPr>
            <a:r>
              <a:rPr b="0" i="1" lang="en-GB" sz="2000">
                <a:solidFill>
                  <a:schemeClr val="dk1"/>
                </a:solidFill>
                <a:latin typeface="Arial"/>
                <a:ea typeface="Arial"/>
                <a:cs typeface="Arial"/>
                <a:sym typeface="Arial"/>
              </a:rPr>
              <a:t>χρηματοοικονομικό κεφάλαιο</a:t>
            </a:r>
            <a:endParaRPr/>
          </a:p>
          <a:p>
            <a:pPr indent="-342900" lvl="0" marL="457200" rtl="0" algn="just">
              <a:lnSpc>
                <a:spcPct val="90000"/>
              </a:lnSpc>
              <a:spcBef>
                <a:spcPts val="1000"/>
              </a:spcBef>
              <a:spcAft>
                <a:spcPts val="0"/>
              </a:spcAft>
              <a:buSzPts val="1800"/>
              <a:buChar char="•"/>
            </a:pPr>
            <a:r>
              <a:rPr i="1" lang="en-GB" sz="2000">
                <a:solidFill>
                  <a:schemeClr val="dk1"/>
                </a:solidFill>
                <a:latin typeface="Arial"/>
                <a:ea typeface="Arial"/>
                <a:cs typeface="Arial"/>
                <a:sym typeface="Arial"/>
              </a:rPr>
              <a:t>εργατικό</a:t>
            </a:r>
            <a:r>
              <a:rPr b="0" i="1" lang="en-GB" sz="2000">
                <a:solidFill>
                  <a:schemeClr val="dk1"/>
                </a:solidFill>
                <a:latin typeface="Arial"/>
                <a:ea typeface="Arial"/>
                <a:cs typeface="Arial"/>
                <a:sym typeface="Arial"/>
              </a:rPr>
              <a:t> δυναμικό </a:t>
            </a:r>
            <a:endParaRPr/>
          </a:p>
          <a:p>
            <a:pPr indent="-342900" lvl="0" marL="457200" rtl="0" algn="just">
              <a:lnSpc>
                <a:spcPct val="90000"/>
              </a:lnSpc>
              <a:spcBef>
                <a:spcPts val="1000"/>
              </a:spcBef>
              <a:spcAft>
                <a:spcPts val="0"/>
              </a:spcAft>
              <a:buSzPts val="1800"/>
              <a:buChar char="•"/>
            </a:pPr>
            <a:r>
              <a:rPr b="0" i="1" lang="en-GB" sz="2000">
                <a:solidFill>
                  <a:schemeClr val="dk1"/>
                </a:solidFill>
                <a:latin typeface="Arial"/>
                <a:ea typeface="Arial"/>
                <a:cs typeface="Arial"/>
                <a:sym typeface="Arial"/>
              </a:rPr>
              <a:t>εξοπλισμός και </a:t>
            </a:r>
            <a:endParaRPr/>
          </a:p>
          <a:p>
            <a:pPr indent="-342900" lvl="0" marL="457200" rtl="0" algn="just">
              <a:lnSpc>
                <a:spcPct val="90000"/>
              </a:lnSpc>
              <a:spcBef>
                <a:spcPts val="1000"/>
              </a:spcBef>
              <a:spcAft>
                <a:spcPts val="0"/>
              </a:spcAft>
              <a:buSzPts val="1800"/>
              <a:buChar char="•"/>
            </a:pPr>
            <a:r>
              <a:rPr b="0" i="1" lang="en-GB" sz="2000">
                <a:solidFill>
                  <a:schemeClr val="dk1"/>
                </a:solidFill>
                <a:latin typeface="Arial"/>
                <a:ea typeface="Arial"/>
                <a:cs typeface="Arial"/>
                <a:sym typeface="Arial"/>
              </a:rPr>
              <a:t>χρόνος </a:t>
            </a:r>
            <a:endParaRPr/>
          </a:p>
          <a:p>
            <a:pPr indent="0" lvl="0" marL="114300" rtl="0" algn="just">
              <a:lnSpc>
                <a:spcPct val="90000"/>
              </a:lnSpc>
              <a:spcBef>
                <a:spcPts val="1000"/>
              </a:spcBef>
              <a:spcAft>
                <a:spcPts val="0"/>
              </a:spcAft>
              <a:buSzPts val="1800"/>
              <a:buNone/>
            </a:pPr>
            <a:r>
              <a:rPr b="0" i="1" lang="en-GB" sz="2400">
                <a:solidFill>
                  <a:schemeClr val="dk1"/>
                </a:solidFill>
                <a:latin typeface="Arial"/>
                <a:ea typeface="Arial"/>
                <a:cs typeface="Arial"/>
                <a:sym typeface="Arial"/>
              </a:rPr>
              <a:t>μεταξύ διαφορετικών δραστηριοτήτων, έργων ή τμημάτων εντός ενός οργανισμού.</a:t>
            </a:r>
            <a:endParaRPr>
              <a:solidFill>
                <a:schemeClr val="dk1"/>
              </a:solidFill>
            </a:endParaRPr>
          </a:p>
          <a:p>
            <a:pPr indent="0" lvl="0" marL="114300" rtl="0" algn="just">
              <a:lnSpc>
                <a:spcPct val="90000"/>
              </a:lnSpc>
              <a:spcBef>
                <a:spcPts val="1000"/>
              </a:spcBef>
              <a:spcAft>
                <a:spcPts val="0"/>
              </a:spcAft>
              <a:buSzPts val="1800"/>
              <a:buNone/>
            </a:pPr>
            <a:r>
              <a:t/>
            </a:r>
            <a:endParaRPr i="1" sz="2400">
              <a:solidFill>
                <a:srgbClr val="28303D"/>
              </a:solidFill>
              <a:latin typeface="Arial"/>
              <a:ea typeface="Arial"/>
              <a:cs typeface="Arial"/>
              <a:sym typeface="Arial"/>
            </a:endParaRPr>
          </a:p>
          <a:p>
            <a:pPr indent="0" lvl="0" marL="114300" rtl="0" algn="l">
              <a:lnSpc>
                <a:spcPct val="90000"/>
              </a:lnSpc>
              <a:spcBef>
                <a:spcPts val="1000"/>
              </a:spcBef>
              <a:spcAft>
                <a:spcPts val="0"/>
              </a:spcAft>
              <a:buSzPts val="1800"/>
              <a:buNone/>
            </a:pPr>
            <a:r>
              <a:t/>
            </a:r>
            <a:endParaRPr/>
          </a:p>
        </p:txBody>
      </p:sp>
      <p:pic>
        <p:nvPicPr>
          <p:cNvPr id="155" name="Google Shape;155;g30fd5a3148a_2_0"/>
          <p:cNvPicPr preferRelativeResize="0"/>
          <p:nvPr/>
        </p:nvPicPr>
        <p:blipFill rotWithShape="1">
          <a:blip r:embed="rId3">
            <a:alphaModFix/>
          </a:blip>
          <a:srcRect b="3137" l="6307" r="6309" t="3130"/>
          <a:stretch/>
        </p:blipFill>
        <p:spPr>
          <a:xfrm>
            <a:off x="3422616" y="4525818"/>
            <a:ext cx="3648186" cy="2332182"/>
          </a:xfrm>
          <a:prstGeom prst="rect">
            <a:avLst/>
          </a:prstGeom>
          <a:noFill/>
          <a:ln>
            <a:noFill/>
          </a:ln>
        </p:spPr>
      </p:pic>
      <p:pic>
        <p:nvPicPr>
          <p:cNvPr id="156" name="Google Shape;156;g30fd5a3148a_2_0"/>
          <p:cNvPicPr preferRelativeResize="0"/>
          <p:nvPr/>
        </p:nvPicPr>
        <p:blipFill rotWithShape="1">
          <a:blip r:embed="rId4">
            <a:alphaModFix/>
          </a:blip>
          <a:srcRect b="0" l="0" r="0" t="0"/>
          <a:stretch/>
        </p:blipFill>
        <p:spPr>
          <a:xfrm>
            <a:off x="6438989" y="6416677"/>
            <a:ext cx="2469094" cy="37798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p6"/>
          <p:cNvSpPr txBox="1"/>
          <p:nvPr/>
        </p:nvSpPr>
        <p:spPr>
          <a:xfrm>
            <a:off x="1518901" y="389150"/>
            <a:ext cx="10673100" cy="64689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accent5"/>
              </a:buClr>
              <a:buSzPts val="3600"/>
              <a:buFont typeface="Arial"/>
              <a:buNone/>
            </a:pPr>
            <a:r>
              <a:rPr b="0" i="0" lang="en-GB" sz="3600" u="none" cap="none" strike="noStrike">
                <a:solidFill>
                  <a:schemeClr val="accent5"/>
                </a:solidFill>
                <a:latin typeface="Arial"/>
                <a:ea typeface="Arial"/>
                <a:cs typeface="Arial"/>
                <a:sym typeface="Arial"/>
              </a:rPr>
              <a:t>Ενότητα </a:t>
            </a:r>
            <a:r>
              <a:rPr b="0" i="0" lang="en-GB" sz="3600" u="none" cap="none" strike="noStrike">
                <a:solidFill>
                  <a:schemeClr val="accent5"/>
                </a:solidFill>
                <a:latin typeface="Arial"/>
                <a:ea typeface="Arial"/>
                <a:cs typeface="Arial"/>
                <a:sym typeface="Arial"/>
                <a:extLst>
                  <a:ext uri="http://customooxmlschemas.google.com/">
                    <go:slidesCustomData xmlns:go="http://customooxmlschemas.google.com/" textRoundtripDataId="0"/>
                  </a:ext>
                </a:extLst>
              </a:rPr>
              <a:t>1: Προσδιορισμός και κατανομή πόρων</a:t>
            </a:r>
            <a:br>
              <a:rPr b="0" i="0" lang="en-GB" sz="3600" u="none" cap="none" strike="noStrike">
                <a:solidFill>
                  <a:schemeClr val="accent5"/>
                </a:solidFill>
                <a:latin typeface="Arial"/>
                <a:ea typeface="Arial"/>
                <a:cs typeface="Arial"/>
                <a:sym typeface="Arial"/>
                <a:extLst>
                  <a:ext uri="http://customooxmlschemas.google.com/">
                    <go:slidesCustomData xmlns:go="http://customooxmlschemas.google.com/" textRoundtripDataId="0"/>
                  </a:ext>
                </a:extLst>
              </a:rPr>
            </a:br>
            <a:endParaRPr b="0" i="0" sz="3600" u="none" cap="none" strike="noStrike">
              <a:solidFill>
                <a:schemeClr val="accent5"/>
              </a:solidFill>
              <a:latin typeface="Arial"/>
              <a:ea typeface="Arial"/>
              <a:cs typeface="Arial"/>
              <a:sym typeface="Arial"/>
            </a:endParaRPr>
          </a:p>
        </p:txBody>
      </p:sp>
      <p:sp>
        <p:nvSpPr>
          <p:cNvPr id="163" name="Google Shape;163;p6"/>
          <p:cNvSpPr txBox="1"/>
          <p:nvPr>
            <p:ph idx="1" type="body"/>
          </p:nvPr>
        </p:nvSpPr>
        <p:spPr>
          <a:xfrm>
            <a:off x="170700" y="1108175"/>
            <a:ext cx="11850600" cy="5308500"/>
          </a:xfrm>
          <a:prstGeom prst="rect">
            <a:avLst/>
          </a:prstGeom>
          <a:noFill/>
          <a:ln>
            <a:noFill/>
          </a:ln>
        </p:spPr>
        <p:txBody>
          <a:bodyPr anchorCtr="0" anchor="t" bIns="45700" lIns="91425" spcFirstLastPara="1" rIns="91425" wrap="square" tIns="45700">
            <a:normAutofit/>
          </a:bodyPr>
          <a:lstStyle/>
          <a:p>
            <a:pPr indent="0" lvl="0" marL="114300" rtl="0" algn="just">
              <a:lnSpc>
                <a:spcPct val="90000"/>
              </a:lnSpc>
              <a:spcBef>
                <a:spcPts val="1000"/>
              </a:spcBef>
              <a:spcAft>
                <a:spcPts val="0"/>
              </a:spcAft>
              <a:buSzPts val="1800"/>
              <a:buNone/>
            </a:pPr>
            <a:r>
              <a:rPr lang="en-GB" sz="2400">
                <a:solidFill>
                  <a:schemeClr val="dk1"/>
                </a:solidFill>
                <a:latin typeface="Arial"/>
                <a:ea typeface="Arial"/>
                <a:cs typeface="Arial"/>
                <a:sym typeface="Arial"/>
              </a:rPr>
              <a:t>Η αποτελεσματική κατανομή των πόρων σε υβριδικά περιβάλλοντα εργασίας είναι ζωτικής σημασίας για </a:t>
            </a:r>
            <a:r>
              <a:rPr b="1" lang="en-GB" sz="2400">
                <a:solidFill>
                  <a:schemeClr val="accent5"/>
                </a:solidFill>
                <a:latin typeface="Arial"/>
                <a:ea typeface="Arial"/>
                <a:cs typeface="Arial"/>
                <a:sym typeface="Arial"/>
              </a:rPr>
              <a:t>τη μεγιστοποίηση της παραγωγικότητας </a:t>
            </a:r>
            <a:r>
              <a:rPr lang="en-GB" sz="2400">
                <a:solidFill>
                  <a:schemeClr val="dk1"/>
                </a:solidFill>
                <a:latin typeface="Arial"/>
                <a:ea typeface="Arial"/>
                <a:cs typeface="Arial"/>
                <a:sym typeface="Arial"/>
              </a:rPr>
              <a:t>και </a:t>
            </a:r>
            <a:r>
              <a:rPr b="1" lang="en-GB" sz="2400">
                <a:solidFill>
                  <a:schemeClr val="accent5"/>
                </a:solidFill>
                <a:latin typeface="Arial"/>
                <a:ea typeface="Arial"/>
                <a:cs typeface="Arial"/>
                <a:sym typeface="Arial"/>
              </a:rPr>
              <a:t>τη διασφάλιση της απρόσκοπτης συνεργασίας </a:t>
            </a:r>
            <a:r>
              <a:rPr lang="en-GB" sz="2400">
                <a:solidFill>
                  <a:schemeClr val="dk1"/>
                </a:solidFill>
                <a:latin typeface="Arial"/>
                <a:ea typeface="Arial"/>
                <a:cs typeface="Arial"/>
                <a:sym typeface="Arial"/>
              </a:rPr>
              <a:t>μεταξύ εξ αποστάσεως και εντός γραφείου ομάδες.</a:t>
            </a:r>
            <a:endParaRPr sz="2400">
              <a:solidFill>
                <a:schemeClr val="dk1"/>
              </a:solidFill>
              <a:latin typeface="Arial"/>
              <a:ea typeface="Arial"/>
              <a:cs typeface="Arial"/>
              <a:sym typeface="Arial"/>
            </a:endParaRPr>
          </a:p>
          <a:p>
            <a:pPr indent="0" lvl="0" marL="114300" rtl="0" algn="just">
              <a:lnSpc>
                <a:spcPct val="90000"/>
              </a:lnSpc>
              <a:spcBef>
                <a:spcPts val="2200"/>
              </a:spcBef>
              <a:spcAft>
                <a:spcPts val="0"/>
              </a:spcAft>
              <a:buSzPts val="1800"/>
              <a:buNone/>
            </a:pPr>
            <a:r>
              <a:rPr lang="en-GB" sz="2400">
                <a:solidFill>
                  <a:schemeClr val="dk1"/>
                </a:solidFill>
                <a:latin typeface="Arial"/>
                <a:ea typeface="Arial"/>
                <a:cs typeface="Arial"/>
                <a:sym typeface="Arial"/>
              </a:rPr>
              <a:t>Η στρατηγική κατανομή των πόρων, όπως ο χρόνος, τα εργαλεία, ο προϋπολογισμός και το προσωπικό, μπορεί να αντιμετωπίσει τις μοναδικές προκλήσεις της υβριδικής εργασίας σε οργανισμούς, να μειώσει τις συμφορήσεις και να </a:t>
            </a:r>
            <a:r>
              <a:rPr b="1" lang="en-GB" sz="2400">
                <a:solidFill>
                  <a:schemeClr val="accent1"/>
                </a:solidFill>
                <a:latin typeface="Arial"/>
                <a:ea typeface="Arial"/>
                <a:cs typeface="Arial"/>
                <a:sym typeface="Arial"/>
              </a:rPr>
              <a:t>ενισχύσει τη συνολική αποδοτικότητα</a:t>
            </a:r>
            <a:r>
              <a:rPr lang="en-GB" sz="2400">
                <a:solidFill>
                  <a:schemeClr val="dk1"/>
                </a:solidFill>
                <a:latin typeface="Arial"/>
                <a:ea typeface="Arial"/>
                <a:cs typeface="Arial"/>
                <a:sym typeface="Arial"/>
              </a:rPr>
              <a:t>. </a:t>
            </a:r>
            <a:endParaRPr sz="2400">
              <a:solidFill>
                <a:schemeClr val="dk1"/>
              </a:solidFill>
              <a:latin typeface="Arial"/>
              <a:ea typeface="Arial"/>
              <a:cs typeface="Arial"/>
              <a:sym typeface="Arial"/>
            </a:endParaRPr>
          </a:p>
          <a:p>
            <a:pPr indent="0" lvl="0" marL="114300" rtl="0" algn="just">
              <a:lnSpc>
                <a:spcPct val="90000"/>
              </a:lnSpc>
              <a:spcBef>
                <a:spcPts val="1600"/>
              </a:spcBef>
              <a:spcAft>
                <a:spcPts val="0"/>
              </a:spcAft>
              <a:buSzPts val="1800"/>
              <a:buNone/>
            </a:pPr>
            <a:r>
              <a:rPr lang="en-GB" sz="2400">
                <a:solidFill>
                  <a:schemeClr val="dk1"/>
                </a:solidFill>
                <a:latin typeface="Arial"/>
                <a:ea typeface="Arial"/>
                <a:cs typeface="Arial"/>
                <a:sym typeface="Arial"/>
              </a:rPr>
              <a:t>Η ορθή κατανομή των πόρων </a:t>
            </a:r>
            <a:r>
              <a:rPr b="1" lang="en-GB" sz="2400">
                <a:solidFill>
                  <a:schemeClr val="accent5"/>
                </a:solidFill>
                <a:latin typeface="Arial"/>
                <a:ea typeface="Arial"/>
                <a:cs typeface="Arial"/>
                <a:sym typeface="Arial"/>
              </a:rPr>
              <a:t>προάγει την αίσθηση ισότητας </a:t>
            </a:r>
            <a:r>
              <a:rPr lang="en-GB" sz="2400">
                <a:solidFill>
                  <a:schemeClr val="dk1"/>
                </a:solidFill>
                <a:latin typeface="Arial"/>
                <a:ea typeface="Arial"/>
                <a:cs typeface="Arial"/>
                <a:sym typeface="Arial"/>
              </a:rPr>
              <a:t>και υποστήριξης μεταξύ των μελών της ομάδας, επιτρέποντάς τους να επιτελέσουν αποτελεσματικά τους ρόλους τους και να συμβάλουν στην επίτευξη των στόχων του έργου. </a:t>
            </a:r>
            <a:endParaRPr sz="2400">
              <a:solidFill>
                <a:schemeClr val="dk1"/>
              </a:solidFill>
              <a:latin typeface="Arial"/>
              <a:ea typeface="Arial"/>
              <a:cs typeface="Arial"/>
              <a:sym typeface="Arial"/>
            </a:endParaRPr>
          </a:p>
          <a:p>
            <a:pPr indent="0" lvl="0" marL="114300" rtl="0" algn="just">
              <a:lnSpc>
                <a:spcPct val="90000"/>
              </a:lnSpc>
              <a:spcBef>
                <a:spcPts val="1600"/>
              </a:spcBef>
              <a:spcAft>
                <a:spcPts val="600"/>
              </a:spcAft>
              <a:buSzPts val="1800"/>
              <a:buNone/>
            </a:pPr>
            <a:r>
              <a:rPr lang="en-GB" sz="2400">
                <a:solidFill>
                  <a:schemeClr val="dk1"/>
                </a:solidFill>
                <a:latin typeface="Arial"/>
                <a:ea typeface="Arial"/>
                <a:cs typeface="Arial"/>
                <a:sym typeface="Arial"/>
              </a:rPr>
              <a:t>Τελικά, συμβάλλει στη δημιουργία ενός ισορροπημένου και προσαρμόσιμου εργασιακού περιβάλλοντος που μπορεί να </a:t>
            </a:r>
            <a:r>
              <a:rPr b="1" lang="en-GB" sz="2400">
                <a:solidFill>
                  <a:schemeClr val="accent1"/>
                </a:solidFill>
                <a:latin typeface="Arial"/>
                <a:ea typeface="Arial"/>
                <a:cs typeface="Arial"/>
                <a:sym typeface="Arial"/>
              </a:rPr>
              <a:t>ανταποκρίνεται στις μεταβαλλόμενες απαιτήσεις και ευκαιρίες</a:t>
            </a:r>
            <a:r>
              <a:rPr lang="en-GB" sz="2000">
                <a:solidFill>
                  <a:schemeClr val="dk1"/>
                </a:solidFill>
                <a:latin typeface="Arial"/>
                <a:ea typeface="Arial"/>
                <a:cs typeface="Arial"/>
                <a:sym typeface="Arial"/>
              </a:rPr>
              <a:t>.</a:t>
            </a:r>
            <a:endParaRPr sz="2000">
              <a:solidFill>
                <a:schemeClr val="dk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p7"/>
          <p:cNvSpPr txBox="1"/>
          <p:nvPr>
            <p:ph idx="2" type="body"/>
          </p:nvPr>
        </p:nvSpPr>
        <p:spPr>
          <a:xfrm>
            <a:off x="6372225" y="1220089"/>
            <a:ext cx="5670096" cy="5313673"/>
          </a:xfrm>
          <a:prstGeom prst="rect">
            <a:avLst/>
          </a:prstGeom>
          <a:noFill/>
          <a:ln cap="flat" cmpd="sng" w="9525">
            <a:solidFill>
              <a:srgbClr val="9869BD"/>
            </a:solidFill>
            <a:prstDash val="solid"/>
            <a:round/>
            <a:headEnd len="sm" w="sm" type="none"/>
            <a:tailEnd len="sm" w="sm" type="none"/>
          </a:ln>
        </p:spPr>
        <p:txBody>
          <a:bodyPr anchorCtr="0" anchor="t" bIns="45700" lIns="91425" spcFirstLastPara="1" rIns="91425" wrap="square" tIns="45700">
            <a:normAutofit/>
          </a:bodyPr>
          <a:lstStyle/>
          <a:p>
            <a:pPr indent="-114300" lvl="0" marL="228600" rtl="0" algn="l">
              <a:lnSpc>
                <a:spcPct val="90000"/>
              </a:lnSpc>
              <a:spcBef>
                <a:spcPts val="0"/>
              </a:spcBef>
              <a:spcAft>
                <a:spcPts val="0"/>
              </a:spcAft>
              <a:buClr>
                <a:schemeClr val="dk2"/>
              </a:buClr>
              <a:buSzPts val="1800"/>
              <a:buNone/>
            </a:pPr>
            <a:r>
              <a:t/>
            </a:r>
            <a:endParaRPr/>
          </a:p>
          <a:p>
            <a:pPr indent="-114300" lvl="0" marL="228600" rtl="0" algn="l">
              <a:lnSpc>
                <a:spcPct val="90000"/>
              </a:lnSpc>
              <a:spcBef>
                <a:spcPts val="1000"/>
              </a:spcBef>
              <a:spcAft>
                <a:spcPts val="0"/>
              </a:spcAft>
              <a:buClr>
                <a:schemeClr val="dk2"/>
              </a:buClr>
              <a:buSzPts val="1800"/>
              <a:buNone/>
            </a:pPr>
            <a:r>
              <a:t/>
            </a:r>
            <a:endParaRPr/>
          </a:p>
          <a:p>
            <a:pPr indent="-228600" lvl="0" marL="228600" rtl="0" algn="l">
              <a:lnSpc>
                <a:spcPct val="90000"/>
              </a:lnSpc>
              <a:spcBef>
                <a:spcPts val="1000"/>
              </a:spcBef>
              <a:spcAft>
                <a:spcPts val="0"/>
              </a:spcAft>
              <a:buClr>
                <a:schemeClr val="dk2"/>
              </a:buClr>
              <a:buSzPts val="1800"/>
              <a:buChar char="•"/>
            </a:pPr>
            <a:r>
              <a:rPr lang="en-GB"/>
              <a:t> </a:t>
            </a:r>
            <a:endParaRPr/>
          </a:p>
        </p:txBody>
      </p:sp>
      <p:sp>
        <p:nvSpPr>
          <p:cNvPr id="170" name="Google Shape;170;p7"/>
          <p:cNvSpPr txBox="1"/>
          <p:nvPr>
            <p:ph type="title"/>
          </p:nvPr>
        </p:nvSpPr>
        <p:spPr>
          <a:xfrm>
            <a:off x="1469572" y="230395"/>
            <a:ext cx="10474778" cy="715879"/>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accent6"/>
              </a:buClr>
              <a:buSzPts val="2400"/>
              <a:buFont typeface="Arial"/>
              <a:buNone/>
            </a:pPr>
            <a:r>
              <a:rPr b="1" lang="en-GB" sz="2400">
                <a:solidFill>
                  <a:schemeClr val="accent6"/>
                </a:solidFill>
              </a:rPr>
              <a:t>Δραστηριότητα 1: </a:t>
            </a:r>
            <a:r>
              <a:rPr b="1" lang="en-GB" sz="2400">
                <a:solidFill>
                  <a:schemeClr val="accent6"/>
                </a:solidFill>
                <a:latin typeface="Arial"/>
                <a:ea typeface="Arial"/>
                <a:cs typeface="Arial"/>
                <a:sym typeface="Arial"/>
              </a:rPr>
              <a:t>Ομαδική άσκηση - Κατανομή πόρων σε μια υβριδική ομάδα.</a:t>
            </a:r>
            <a:endParaRPr b="1" sz="2400">
              <a:solidFill>
                <a:schemeClr val="accent6"/>
              </a:solidFill>
              <a:latin typeface="Arial"/>
              <a:ea typeface="Arial"/>
              <a:cs typeface="Arial"/>
              <a:sym typeface="Arial"/>
            </a:endParaRPr>
          </a:p>
        </p:txBody>
      </p:sp>
      <p:pic>
        <p:nvPicPr>
          <p:cNvPr descr="Inteligência Artificial com preenchimento sólido" id="171" name="Google Shape;171;p7"/>
          <p:cNvPicPr preferRelativeResize="0"/>
          <p:nvPr/>
        </p:nvPicPr>
        <p:blipFill rotWithShape="1">
          <a:blip r:embed="rId3">
            <a:alphaModFix/>
          </a:blip>
          <a:srcRect b="0" l="0" r="0" t="0"/>
          <a:stretch/>
        </p:blipFill>
        <p:spPr>
          <a:xfrm>
            <a:off x="6543675" y="1561980"/>
            <a:ext cx="914400" cy="914400"/>
          </a:xfrm>
          <a:prstGeom prst="rect">
            <a:avLst/>
          </a:prstGeom>
          <a:noFill/>
          <a:ln>
            <a:noFill/>
          </a:ln>
        </p:spPr>
      </p:pic>
      <p:sp>
        <p:nvSpPr>
          <p:cNvPr id="172" name="Google Shape;172;p7"/>
          <p:cNvSpPr txBox="1"/>
          <p:nvPr/>
        </p:nvSpPr>
        <p:spPr>
          <a:xfrm>
            <a:off x="6543675" y="2724085"/>
            <a:ext cx="5400600" cy="2846100"/>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Clr>
                <a:srgbClr val="000000"/>
              </a:buClr>
              <a:buSzPts val="1800"/>
              <a:buFont typeface="Arial"/>
              <a:buNone/>
            </a:pPr>
            <a:r>
              <a:rPr b="0" i="0" lang="en-GB" sz="1900" u="none" cap="none" strike="noStrike">
                <a:solidFill>
                  <a:schemeClr val="dk1"/>
                </a:solidFill>
                <a:latin typeface="Arial"/>
                <a:ea typeface="Arial"/>
                <a:cs typeface="Arial"/>
                <a:sym typeface="Arial"/>
              </a:rPr>
              <a:t>Μετά την ολοκλήρωση αυτής της δραστηριότητας, θα είστε σε θέση να:</a:t>
            </a:r>
            <a:endParaRPr b="0" i="0" sz="1500" u="none" cap="none" strike="noStrike">
              <a:solidFill>
                <a:schemeClr val="dk1"/>
              </a:solidFill>
              <a:latin typeface="Arial"/>
              <a:ea typeface="Arial"/>
              <a:cs typeface="Arial"/>
              <a:sym typeface="Arial"/>
            </a:endParaRPr>
          </a:p>
          <a:p>
            <a:pPr indent="-349250" lvl="0" marL="457200" marR="0" rtl="0" algn="l">
              <a:lnSpc>
                <a:spcPct val="115000"/>
              </a:lnSpc>
              <a:spcBef>
                <a:spcPts val="1200"/>
              </a:spcBef>
              <a:spcAft>
                <a:spcPts val="0"/>
              </a:spcAft>
              <a:buClr>
                <a:schemeClr val="dk1"/>
              </a:buClr>
              <a:buSzPts val="1900"/>
              <a:buFont typeface="Arial"/>
              <a:buChar char="•"/>
            </a:pPr>
            <a:r>
              <a:rPr b="0" i="1" lang="en-GB" sz="1900" u="none" cap="none" strike="noStrike">
                <a:solidFill>
                  <a:schemeClr val="dk1"/>
                </a:solidFill>
                <a:latin typeface="Arial"/>
                <a:ea typeface="Arial"/>
                <a:cs typeface="Arial"/>
                <a:sym typeface="Arial"/>
              </a:rPr>
              <a:t>Αναφέρετε διάφορους πόρους που είναι διαθέσιμοι στην υβριδική εργασία</a:t>
            </a:r>
            <a:endParaRPr b="0" i="1" sz="1900" u="none" cap="none" strike="noStrike">
              <a:solidFill>
                <a:schemeClr val="dk1"/>
              </a:solidFill>
              <a:latin typeface="Arial"/>
              <a:ea typeface="Arial"/>
              <a:cs typeface="Arial"/>
              <a:sym typeface="Arial"/>
            </a:endParaRPr>
          </a:p>
          <a:p>
            <a:pPr indent="-349250" lvl="0" marL="457200" marR="0" rtl="0" algn="l">
              <a:lnSpc>
                <a:spcPct val="115000"/>
              </a:lnSpc>
              <a:spcBef>
                <a:spcPts val="0"/>
              </a:spcBef>
              <a:spcAft>
                <a:spcPts val="0"/>
              </a:spcAft>
              <a:buClr>
                <a:schemeClr val="dk1"/>
              </a:buClr>
              <a:buSzPts val="1900"/>
              <a:buFont typeface="Arial"/>
              <a:buChar char="•"/>
            </a:pPr>
            <a:r>
              <a:rPr b="0" i="1" lang="en-GB" sz="1900" u="none" cap="none" strike="noStrike">
                <a:solidFill>
                  <a:schemeClr val="dk1"/>
                </a:solidFill>
                <a:latin typeface="Arial"/>
                <a:ea typeface="Arial"/>
                <a:cs typeface="Arial"/>
                <a:sym typeface="Arial"/>
              </a:rPr>
              <a:t>Επιλέξετε αποτελεσματικές μεθόδους για την κατανομή και τη διαχείριση των πόρων σε υβριδικά περιβάλλοντα</a:t>
            </a:r>
            <a:endParaRPr b="0" i="1" sz="1900" u="none" cap="none" strike="noStrike">
              <a:solidFill>
                <a:schemeClr val="dk1"/>
              </a:solidFill>
              <a:latin typeface="Arial"/>
              <a:ea typeface="Arial"/>
              <a:cs typeface="Arial"/>
              <a:sym typeface="Arial"/>
            </a:endParaRPr>
          </a:p>
          <a:p>
            <a:pPr indent="-349250" lvl="0" marL="457200" marR="0" rtl="0" algn="l">
              <a:lnSpc>
                <a:spcPct val="115000"/>
              </a:lnSpc>
              <a:spcBef>
                <a:spcPts val="0"/>
              </a:spcBef>
              <a:spcAft>
                <a:spcPts val="0"/>
              </a:spcAft>
              <a:buClr>
                <a:schemeClr val="dk1"/>
              </a:buClr>
              <a:buSzPts val="1900"/>
              <a:buFont typeface="Arial"/>
              <a:buChar char="•"/>
            </a:pPr>
            <a:r>
              <a:rPr b="0" i="1" lang="en-GB" sz="1900" u="none" cap="none" strike="noStrike">
                <a:solidFill>
                  <a:schemeClr val="dk1"/>
                </a:solidFill>
                <a:latin typeface="Arial"/>
                <a:ea typeface="Arial"/>
                <a:cs typeface="Arial"/>
                <a:sym typeface="Arial"/>
              </a:rPr>
              <a:t>Προσαρμόζεστε στη δυναμική της ομάδας</a:t>
            </a:r>
            <a:endParaRPr b="0" i="1" sz="1900" u="none" cap="none" strike="noStrike">
              <a:solidFill>
                <a:schemeClr val="dk1"/>
              </a:solidFill>
              <a:latin typeface="Arial"/>
              <a:ea typeface="Arial"/>
              <a:cs typeface="Arial"/>
              <a:sym typeface="Arial"/>
            </a:endParaRPr>
          </a:p>
        </p:txBody>
      </p:sp>
      <p:sp>
        <p:nvSpPr>
          <p:cNvPr id="173" name="Google Shape;173;p7"/>
          <p:cNvSpPr txBox="1"/>
          <p:nvPr>
            <p:ph idx="1" type="body"/>
          </p:nvPr>
        </p:nvSpPr>
        <p:spPr>
          <a:xfrm>
            <a:off x="1622775" y="1815825"/>
            <a:ext cx="4287900" cy="38814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2"/>
              </a:buClr>
              <a:buSzPts val="1800"/>
              <a:buNone/>
            </a:pPr>
            <a:r>
              <a:t/>
            </a:r>
            <a:endParaRPr i="0" u="none" cap="none" strike="noStrike">
              <a:solidFill>
                <a:srgbClr val="868E93"/>
              </a:solidFill>
              <a:latin typeface="Open Sans Light"/>
              <a:ea typeface="Open Sans Light"/>
              <a:cs typeface="Open Sans Light"/>
              <a:sym typeface="Open Sans Light"/>
            </a:endParaRPr>
          </a:p>
          <a:p>
            <a:pPr indent="0" lvl="0" marL="88900" rtl="0" algn="l">
              <a:lnSpc>
                <a:spcPct val="90000"/>
              </a:lnSpc>
              <a:spcBef>
                <a:spcPts val="500"/>
              </a:spcBef>
              <a:spcAft>
                <a:spcPts val="0"/>
              </a:spcAft>
              <a:buClr>
                <a:srgbClr val="868E93"/>
              </a:buClr>
              <a:buSzPts val="2200"/>
              <a:buNone/>
            </a:pPr>
            <a:r>
              <a:rPr b="1" i="1" lang="en-GB" sz="2200" u="none" cap="none" strike="noStrike">
                <a:solidFill>
                  <a:schemeClr val="dk1"/>
                </a:solidFill>
                <a:latin typeface="Open Sans"/>
                <a:ea typeface="Open Sans"/>
                <a:cs typeface="Open Sans"/>
                <a:sym typeface="Open Sans"/>
              </a:rPr>
              <a:t>Σκοπός αυτής της δραστηριότητας είναι να κατανοήσουν οι συμμετέχοντες πώς να κατανέμουν τους πόρους σε ένα έργο, κάνοντας τις απαραίτητες προσαρμογές για την προσαρμογή στη δυναμική της υβριδικής ομάδας.</a:t>
            </a:r>
            <a:endParaRPr b="1" sz="2200">
              <a:solidFill>
                <a:schemeClr val="dk1"/>
              </a:solidFill>
            </a:endParaRPr>
          </a:p>
        </p:txBody>
      </p:sp>
      <p:pic>
        <p:nvPicPr>
          <p:cNvPr id="174" name="Google Shape;174;p7"/>
          <p:cNvPicPr preferRelativeResize="0"/>
          <p:nvPr/>
        </p:nvPicPr>
        <p:blipFill rotWithShape="1">
          <a:blip r:embed="rId4">
            <a:alphaModFix/>
          </a:blip>
          <a:srcRect b="22964" l="21301" r="19599" t="23250"/>
          <a:stretch/>
        </p:blipFill>
        <p:spPr>
          <a:xfrm>
            <a:off x="185351" y="1815823"/>
            <a:ext cx="1501575" cy="1369111"/>
          </a:xfrm>
          <a:prstGeom prst="rect">
            <a:avLst/>
          </a:prstGeom>
          <a:noFill/>
          <a:ln>
            <a:noFill/>
          </a:ln>
        </p:spPr>
      </p:pic>
      <p:sp>
        <p:nvSpPr>
          <p:cNvPr id="175" name="Google Shape;175;p7"/>
          <p:cNvSpPr txBox="1"/>
          <p:nvPr/>
        </p:nvSpPr>
        <p:spPr>
          <a:xfrm>
            <a:off x="7676125" y="1815825"/>
            <a:ext cx="4175100" cy="477000"/>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Clr>
                <a:srgbClr val="000000"/>
              </a:buClr>
              <a:buSzPts val="2400"/>
              <a:buFont typeface="Arial"/>
              <a:buNone/>
            </a:pPr>
            <a:r>
              <a:rPr b="1" i="0" lang="en-GB" sz="2500" u="none" cap="none" strike="noStrike">
                <a:solidFill>
                  <a:srgbClr val="9868BD"/>
                </a:solidFill>
                <a:latin typeface="Arial"/>
                <a:ea typeface="Arial"/>
                <a:cs typeface="Arial"/>
                <a:sym typeface="Arial"/>
              </a:rPr>
              <a:t>Εκμάθηση νέων γνώσεων</a:t>
            </a:r>
            <a:endParaRPr b="1" i="0" sz="2500" u="none" cap="none" strike="noStrike">
              <a:solidFill>
                <a:srgbClr val="636A6F"/>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Θέμα του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2022-05-19T03:08:28.0000000Z</dcterms:created>
  <dc:creator>asus</dc:creator>
</cp:coreProperties>
</file>