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Noto Sans Symbols" panose="020B0604020202020204" charset="0"/>
      <p:regular r:id="rId35"/>
      <p:bold r:id="rId36"/>
    </p:embeddedFont>
    <p:embeddedFont>
      <p:font typeface="Open Sans" panose="020B0606030504020204" pitchFamily="34" charset="0"/>
      <p:regular r:id="rId37"/>
      <p:bold r:id="rId38"/>
      <p:italic r:id="rId39"/>
      <p:boldItalic r:id="rId40"/>
    </p:embeddedFont>
    <p:embeddedFont>
      <p:font typeface="Open Sans Light" panose="020B03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6cfzh2QZyGxuMZGP0XYBZCLaW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142AE3-642B-47BB-AE5D-06ED84706A9B}">
  <a:tblStyle styleId="{31142AE3-642B-47BB-AE5D-06ED84706A9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02" autoAdjust="0"/>
  </p:normalViewPr>
  <p:slideViewPr>
    <p:cSldViewPr snapToGrid="0">
      <p:cViewPr varScale="1">
        <p:scale>
          <a:sx n="79" d="100"/>
          <a:sy n="79" d="100"/>
        </p:scale>
        <p:origin x="821" y="77"/>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ru-RU" b="1" dirty="0"/>
              <a:t>Бележка за фасилитатора: При обсъждането на ситуацията, подчертайте необходимостта от гъвкавост и адаптивност при управлението на ресурсите. Обмислете дали участниците са идентифицирали неща като работа в различни часови зони, адаптация в хибриден режим, културна чувствителност и използване на общ език в комуникацията.</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88" name="Google Shape;1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0fd5a3148a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30fd5a3148a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a:p>
        </p:txBody>
      </p:sp>
      <p:sp>
        <p:nvSpPr>
          <p:cNvPr id="205" name="Google Shape;205;g30fd5a3148a_2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a:p>
        </p:txBody>
      </p:sp>
      <p:sp>
        <p:nvSpPr>
          <p:cNvPr id="212" name="Google Shape;212;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0"/>
              </a:spcBef>
              <a:spcAft>
                <a:spcPts val="0"/>
              </a:spcAft>
              <a:buSzPts val="1400"/>
              <a:buNone/>
            </a:pPr>
            <a:endParaRPr/>
          </a:p>
        </p:txBody>
      </p:sp>
      <p:sp>
        <p:nvSpPr>
          <p:cNvPr id="219" name="Google Shape;21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0fd5a3148a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30fd5a3148a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26" name="Google Shape;226;g30fd5a3148a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0fd5a3148a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0fd5a3148a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38" name="Google Shape;238;g30fd5a3148a_2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47" name="Google Shape;247;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bg-BG" sz="1100" b="1" dirty="0">
                <a:latin typeface="Arial"/>
                <a:ea typeface="Arial"/>
                <a:cs typeface="Arial"/>
                <a:sym typeface="Arial"/>
              </a:rPr>
              <a:t>Въведение </a:t>
            </a:r>
            <a:r>
              <a:rPr lang="en-GB" sz="1100" b="1" dirty="0">
                <a:latin typeface="Arial"/>
                <a:ea typeface="Arial"/>
                <a:cs typeface="Arial"/>
                <a:sym typeface="Arial"/>
              </a:rPr>
              <a:t>(1</a:t>
            </a:r>
            <a:r>
              <a:rPr lang="bg-BG" sz="1100" b="1" dirty="0">
                <a:latin typeface="Arial"/>
                <a:ea typeface="Arial"/>
                <a:cs typeface="Arial"/>
                <a:sym typeface="Arial"/>
              </a:rPr>
              <a:t>минута</a:t>
            </a:r>
            <a:r>
              <a:rPr lang="en-GB" sz="1100" b="1" dirty="0">
                <a:latin typeface="Arial"/>
                <a:ea typeface="Arial"/>
                <a:cs typeface="Arial"/>
                <a:sym typeface="Arial"/>
              </a:rPr>
              <a:t>):</a:t>
            </a:r>
            <a:endParaRPr sz="1100" b="1"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ru-RU" sz="1100" dirty="0">
                <a:latin typeface="Arial"/>
                <a:ea typeface="Arial"/>
                <a:cs typeface="Arial"/>
                <a:sym typeface="Arial"/>
              </a:rPr>
              <a:t>„Предстои ни да се потопим в планирането на действията за хибридна работа, което е свързано с намирането на най-добрия начин за свързване и сътрудничество, независимо къде се намираме. За да се енергизираме, нека направим едно бързо упражнение, наречено „Хибридни връзки за сътрудничество“.“</a:t>
            </a:r>
          </a:p>
          <a:p>
            <a:pPr marL="457200" lvl="0" indent="-298450" algn="l" rtl="0">
              <a:lnSpc>
                <a:spcPct val="115000"/>
              </a:lnSpc>
              <a:spcBef>
                <a:spcPts val="1200"/>
              </a:spcBef>
              <a:spcAft>
                <a:spcPts val="0"/>
              </a:spcAft>
              <a:buClr>
                <a:schemeClr val="dk1"/>
              </a:buClr>
              <a:buSzPts val="1100"/>
              <a:buChar char="●"/>
            </a:pPr>
            <a:r>
              <a:rPr lang="ru-RU" sz="1100" dirty="0">
                <a:latin typeface="Arial"/>
                <a:ea typeface="Arial"/>
                <a:cs typeface="Arial"/>
                <a:sym typeface="Arial"/>
              </a:rPr>
              <a:t>„Ще използваме комбинация от физически и виртуални действия, за да намерим обща основа.“</a:t>
            </a:r>
          </a:p>
          <a:p>
            <a:pPr marL="158750" lvl="0" indent="0" algn="l" rtl="0">
              <a:lnSpc>
                <a:spcPct val="115000"/>
              </a:lnSpc>
              <a:spcBef>
                <a:spcPts val="1200"/>
              </a:spcBef>
              <a:spcAft>
                <a:spcPts val="0"/>
              </a:spcAft>
              <a:buClr>
                <a:schemeClr val="dk1"/>
              </a:buClr>
              <a:buSzPts val="1100"/>
              <a:buNone/>
            </a:pPr>
            <a:r>
              <a:rPr lang="bg-BG" sz="1100" b="1" dirty="0">
                <a:latin typeface="Arial"/>
                <a:ea typeface="Arial"/>
                <a:cs typeface="Arial"/>
                <a:sym typeface="Arial"/>
              </a:rPr>
              <a:t>Дейност </a:t>
            </a:r>
            <a:r>
              <a:rPr lang="en-GB" sz="1100" b="1" dirty="0">
                <a:latin typeface="Arial"/>
                <a:ea typeface="Arial"/>
                <a:cs typeface="Arial"/>
                <a:sym typeface="Arial"/>
              </a:rPr>
              <a:t>(5-7 </a:t>
            </a:r>
            <a:r>
              <a:rPr lang="bg-BG" sz="1100" b="1" dirty="0">
                <a:latin typeface="Arial"/>
                <a:ea typeface="Arial"/>
                <a:cs typeface="Arial"/>
                <a:sym typeface="Arial"/>
              </a:rPr>
              <a:t>минути</a:t>
            </a:r>
            <a:r>
              <a:rPr lang="en-GB" sz="1100" b="1" dirty="0">
                <a:latin typeface="Arial"/>
                <a:ea typeface="Arial"/>
                <a:cs typeface="Arial"/>
                <a:sym typeface="Arial"/>
              </a:rPr>
              <a:t>):</a:t>
            </a:r>
            <a:endParaRPr sz="1100" b="1" dirty="0">
              <a:latin typeface="Arial"/>
              <a:ea typeface="Arial"/>
              <a:cs typeface="Arial"/>
              <a:sym typeface="Arial"/>
            </a:endParaRPr>
          </a:p>
          <a:p>
            <a:pPr marL="158750" lvl="0" indent="0" algn="l" rtl="0">
              <a:lnSpc>
                <a:spcPct val="115000"/>
              </a:lnSpc>
              <a:spcBef>
                <a:spcPts val="1200"/>
              </a:spcBef>
              <a:spcAft>
                <a:spcPts val="0"/>
              </a:spcAft>
              <a:buClr>
                <a:schemeClr val="dk1"/>
              </a:buClr>
              <a:buSzPts val="1100"/>
              <a:buNone/>
            </a:pPr>
            <a:r>
              <a:rPr lang="bg-BG" sz="1100" b="1" dirty="0">
                <a:latin typeface="Arial"/>
                <a:ea typeface="Arial"/>
                <a:cs typeface="Arial"/>
                <a:sym typeface="Arial"/>
              </a:rPr>
              <a:t>            Етап</a:t>
            </a:r>
            <a:r>
              <a:rPr lang="en-GB" sz="1100" b="1" dirty="0">
                <a:latin typeface="Arial"/>
                <a:ea typeface="Arial"/>
                <a:cs typeface="Arial"/>
                <a:sym typeface="Arial"/>
              </a:rPr>
              <a:t> 1: „</a:t>
            </a:r>
            <a:r>
              <a:rPr lang="bg-BG" sz="1100" b="1" dirty="0">
                <a:latin typeface="Arial"/>
                <a:ea typeface="Arial"/>
                <a:cs typeface="Arial"/>
                <a:sym typeface="Arial"/>
              </a:rPr>
              <a:t>Физическа връзка</a:t>
            </a:r>
            <a:r>
              <a:rPr lang="en-GB" sz="1100" b="1" dirty="0">
                <a:latin typeface="Arial"/>
                <a:ea typeface="Arial"/>
                <a:cs typeface="Arial"/>
                <a:sym typeface="Arial"/>
              </a:rPr>
              <a:t>"</a:t>
            </a:r>
            <a:endParaRPr sz="1100" b="1"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ru-RU" sz="1100" dirty="0">
                <a:latin typeface="Arial"/>
                <a:ea typeface="Arial"/>
                <a:cs typeface="Arial"/>
                <a:sym typeface="Arial"/>
              </a:rPr>
              <a:t>„Ако сте в стаята, станете. Ако работите дистанционно, включете камерата си. Сега, ако някога сте работили от нетрадиционно работно място (като кафене, парк или диван), вдигнете ръка (или използвайте функцията за вдигане на ръка). Ако имате домашен любимец, който е прекъснал среща, помахайте. Ако се е наложило да се заглушите поради фонов шум, направете „разтърсване на раменете“.</a:t>
            </a:r>
          </a:p>
          <a:p>
            <a:pPr marL="914400" lvl="1" indent="-298450" algn="l" rtl="0">
              <a:lnSpc>
                <a:spcPct val="115000"/>
              </a:lnSpc>
              <a:spcBef>
                <a:spcPts val="0"/>
              </a:spcBef>
              <a:spcAft>
                <a:spcPts val="0"/>
              </a:spcAft>
              <a:buClr>
                <a:schemeClr val="dk1"/>
              </a:buClr>
              <a:buSzPts val="1100"/>
              <a:buChar char="○"/>
            </a:pPr>
            <a:r>
              <a:rPr lang="ru-RU" sz="1100" dirty="0">
                <a:latin typeface="Arial"/>
                <a:ea typeface="Arial"/>
                <a:cs typeface="Arial"/>
                <a:sym typeface="Arial"/>
              </a:rPr>
              <a:t>Помолете хората да споделят кратък отговор от 1-2 думи за това как са се чувствали по време на тези преживявания.</a:t>
            </a:r>
          </a:p>
          <a:p>
            <a:pPr marL="615950" lvl="1" indent="0" algn="l" rtl="0">
              <a:lnSpc>
                <a:spcPct val="115000"/>
              </a:lnSpc>
              <a:spcBef>
                <a:spcPts val="0"/>
              </a:spcBef>
              <a:spcAft>
                <a:spcPts val="0"/>
              </a:spcAft>
              <a:buClr>
                <a:schemeClr val="dk1"/>
              </a:buClr>
              <a:buSzPts val="1100"/>
              <a:buNone/>
            </a:pPr>
            <a:r>
              <a:rPr lang="bg-BG" sz="1100" b="1" dirty="0">
                <a:latin typeface="Arial"/>
                <a:ea typeface="Arial"/>
                <a:cs typeface="Arial"/>
                <a:sym typeface="Arial"/>
              </a:rPr>
              <a:t>Етап</a:t>
            </a:r>
            <a:r>
              <a:rPr lang="en-GB" sz="1100" b="1" dirty="0">
                <a:latin typeface="Arial"/>
                <a:ea typeface="Arial"/>
                <a:cs typeface="Arial"/>
                <a:sym typeface="Arial"/>
              </a:rPr>
              <a:t> 2: „</a:t>
            </a:r>
            <a:r>
              <a:rPr lang="bg-BG" sz="1100" b="1" dirty="0">
                <a:latin typeface="Arial"/>
                <a:ea typeface="Arial"/>
                <a:cs typeface="Arial"/>
                <a:sym typeface="Arial"/>
              </a:rPr>
              <a:t>Виртуална връзка</a:t>
            </a:r>
            <a:r>
              <a:rPr lang="en-GB" sz="1100" b="1" dirty="0">
                <a:latin typeface="Arial"/>
                <a:ea typeface="Arial"/>
                <a:cs typeface="Arial"/>
                <a:sym typeface="Arial"/>
              </a:rPr>
              <a:t>"</a:t>
            </a:r>
            <a:endParaRPr sz="1100" b="1" dirty="0">
              <a:latin typeface="Arial"/>
              <a:ea typeface="Arial"/>
              <a:cs typeface="Arial"/>
              <a:sym typeface="Arial"/>
            </a:endParaRPr>
          </a:p>
          <a:p>
            <a:pPr marL="914400" lvl="1" indent="-298450" algn="l" rtl="0">
              <a:lnSpc>
                <a:spcPct val="115000"/>
              </a:lnSpc>
              <a:spcBef>
                <a:spcPts val="0"/>
              </a:spcBef>
              <a:spcAft>
                <a:spcPts val="0"/>
              </a:spcAft>
              <a:buClr>
                <a:schemeClr val="dk1"/>
              </a:buClr>
              <a:buSzPts val="1100"/>
              <a:buChar char="○"/>
            </a:pPr>
            <a:r>
              <a:rPr lang="ru-RU" sz="1100" dirty="0">
                <a:latin typeface="Arial"/>
                <a:ea typeface="Arial"/>
                <a:cs typeface="Arial"/>
                <a:sym typeface="Arial"/>
              </a:rPr>
              <a:t>„Сега, нека опитаме с някои виртуални връзки. В чата напишете една дума, която описва идеалната ви хибридна работна конфигурация. Или използвайте емоджи, което представлява любимия ви инструмент за дистанционна работа. Сега, ако сте използвали бутоните за реакция на среща днес, дайте ни реакция с палец нагоре.“</a:t>
            </a:r>
          </a:p>
          <a:p>
            <a:pPr marL="914400" lvl="1" indent="-298450" algn="l" rtl="0">
              <a:lnSpc>
                <a:spcPct val="115000"/>
              </a:lnSpc>
              <a:spcBef>
                <a:spcPts val="0"/>
              </a:spcBef>
              <a:spcAft>
                <a:spcPts val="0"/>
              </a:spcAft>
              <a:buClr>
                <a:schemeClr val="dk1"/>
              </a:buClr>
              <a:buSzPts val="1100"/>
              <a:buChar char="○"/>
            </a:pPr>
            <a:r>
              <a:rPr lang="ru-RU" sz="1100" dirty="0">
                <a:latin typeface="Arial"/>
                <a:ea typeface="Arial"/>
                <a:cs typeface="Arial"/>
                <a:sym typeface="Arial"/>
              </a:rPr>
              <a:t>Бързо прегледайте чата и подберете няколко интересни отговора.</a:t>
            </a:r>
          </a:p>
          <a:p>
            <a:pPr marL="615950" lvl="1" indent="0" algn="l" rtl="0">
              <a:lnSpc>
                <a:spcPct val="115000"/>
              </a:lnSpc>
              <a:spcBef>
                <a:spcPts val="0"/>
              </a:spcBef>
              <a:spcAft>
                <a:spcPts val="0"/>
              </a:spcAft>
              <a:buClr>
                <a:schemeClr val="dk1"/>
              </a:buClr>
              <a:buSzPts val="1100"/>
              <a:buNone/>
            </a:pPr>
            <a:r>
              <a:rPr lang="bg-BG" sz="1100" b="1" dirty="0">
                <a:latin typeface="Arial"/>
                <a:ea typeface="Arial"/>
                <a:cs typeface="Arial"/>
                <a:sym typeface="Arial"/>
              </a:rPr>
              <a:t>Обобщение</a:t>
            </a:r>
            <a:r>
              <a:rPr lang="en-GB" sz="1100" b="1" dirty="0">
                <a:latin typeface="Arial"/>
                <a:ea typeface="Arial"/>
                <a:cs typeface="Arial"/>
                <a:sym typeface="Arial"/>
              </a:rPr>
              <a:t> (1-2 </a:t>
            </a:r>
            <a:r>
              <a:rPr lang="bg-BG" sz="1100" b="1" dirty="0">
                <a:latin typeface="Arial"/>
                <a:ea typeface="Arial"/>
                <a:cs typeface="Arial"/>
                <a:sym typeface="Arial"/>
              </a:rPr>
              <a:t>минути</a:t>
            </a:r>
            <a:r>
              <a:rPr lang="en-GB" sz="1100" b="1" dirty="0">
                <a:latin typeface="Arial"/>
                <a:ea typeface="Arial"/>
                <a:cs typeface="Arial"/>
                <a:sym typeface="Arial"/>
              </a:rPr>
              <a:t>):</a:t>
            </a:r>
            <a:endParaRPr sz="1100" b="1"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ru-RU" sz="1100" dirty="0">
                <a:latin typeface="Arial"/>
                <a:ea typeface="Arial"/>
                <a:cs typeface="Arial"/>
                <a:sym typeface="Arial"/>
              </a:rPr>
              <a:t>Какво забелязахте? Какво беше чувството да се свържем по тези различни начини? Това ни показва колко разнообразни са нашите преживявания и колко е важно да бъдем гъвкави и приобщаващи в нашите хибридни работни планове. Нека пренесем този дух на свързаност в нашата сесия за планиране на действията.</a:t>
            </a:r>
            <a:endParaRPr dirty="0"/>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a:t>Monitoring and adjusting resource usage in a hybrid work setting is crucial for maximizing productivity, employee satisfaction, and overall business efficiency.</a:t>
            </a:r>
            <a:endParaRPr/>
          </a:p>
          <a:p>
            <a:pPr marL="0" lvl="0" indent="0" algn="l" rtl="0">
              <a:lnSpc>
                <a:spcPct val="100000"/>
              </a:lnSpc>
              <a:spcBef>
                <a:spcPts val="0"/>
              </a:spcBef>
              <a:spcAft>
                <a:spcPts val="0"/>
              </a:spcAft>
              <a:buSzPts val="1400"/>
              <a:buNone/>
            </a:pPr>
            <a:endParaRPr/>
          </a:p>
        </p:txBody>
      </p:sp>
      <p:sp>
        <p:nvSpPr>
          <p:cNvPr id="263" name="Google Shape;263;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284" name="Google Shape;284;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96" name="Google Shape;29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03" name="Google Shape;303;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2" name="Google Shape;312;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0fdf9ba9d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30fdf9ba9dd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30fdf9ba9dd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248ff9d2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g3248ff9d2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248ff9d29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3248ff9d29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1200"/>
              </a:spcBef>
              <a:spcAft>
                <a:spcPts val="0"/>
              </a:spcAft>
              <a:buClr>
                <a:srgbClr val="000000"/>
              </a:buClr>
              <a:buSzPts val="1900"/>
              <a:buFont typeface="Arial"/>
              <a:buNone/>
            </a:pPr>
            <a:r>
              <a:rPr lang="ru-RU" sz="1200" b="0" i="0" u="none" strike="noStrike" cap="none" dirty="0">
                <a:solidFill>
                  <a:schemeClr val="dk1"/>
                </a:solidFill>
                <a:latin typeface="Arial"/>
                <a:ea typeface="Arial"/>
                <a:cs typeface="Arial"/>
                <a:sym typeface="Arial"/>
              </a:rPr>
              <a:t>Този модул обучава участниците да разработват практически планове за действие за интегриране на проектни ресурси в ежедневните си хибридни работни практики, като гарантират ефективното им използване и постигането на целите на екипа. С цел създаване на изпълними, ориентирани към ресурсите планове, които им помагат да използват ефективно проектните ресурси в своите хибридни работни рутини, повишавайки производителността, сътрудничеството и успеха на проектите.</a:t>
            </a:r>
            <a:endParaRPr dirty="0"/>
          </a:p>
        </p:txBody>
      </p:sp>
      <p:sp>
        <p:nvSpPr>
          <p:cNvPr id="119" name="Google Shape;11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701be134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4701be134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5" name="Google Shape;135;g34701be134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67" name="Google Shape;16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9"/>
        <p:cNvGrpSpPr/>
        <p:nvPr/>
      </p:nvGrpSpPr>
      <p:grpSpPr>
        <a:xfrm>
          <a:off x="0" y="0"/>
          <a:ext cx="0" cy="0"/>
          <a:chOff x="0" y="0"/>
          <a:chExt cx="0" cy="0"/>
        </a:xfrm>
      </p:grpSpPr>
      <p:sp>
        <p:nvSpPr>
          <p:cNvPr id="30" name="Google Shape;30;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31" name="Google Shape;31;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chisellabs.com/glossary/what-is-resource-allocation/"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thedigitalprojectmanager.com/projects/pm-methodology/resource-allocation-methods-in-project-management/" TargetMode="External"/><Relationship Id="rId5" Type="http://schemas.openxmlformats.org/officeDocument/2006/relationships/hyperlink" Target="https://www.bighand.com/en-us/resources/case-studies/taylor-wessing-optimises-work-allocation-to-support-hybrid-working-and-career-development-with-resource-management/" TargetMode="External"/><Relationship Id="rId4" Type="http://schemas.openxmlformats.org/officeDocument/2006/relationships/hyperlink" Target="https://www.workast.com/blog/why-understanding-resource-allocation-helps-in-hybrid-work-mode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rbes.com/councils/forbesbusinesscouncil/2024/04/23/succeeding-in-the-new-normal-strategies-for-creating-an-effective-hybrid-work-model/"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robinpowered.com/blog/whats-a-modern-hybrid-workplace-strategy" TargetMode="External"/><Relationship Id="rId5" Type="http://schemas.openxmlformats.org/officeDocument/2006/relationships/hyperlink" Target="https://www.forbes.com/councils/forbeshumanresourcescouncil/2021/08/12/10-first-steps-to-creating-a-productive-hybrid-work-environment/" TargetMode="External"/><Relationship Id="rId4" Type="http://schemas.openxmlformats.org/officeDocument/2006/relationships/hyperlink" Target="https://www.cipd.org/uk/knowledge/guides/planning-hybrid-work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hrmagazine.co.uk/content/features/make-hybrid-work-healthy-work/" TargetMode="External"/><Relationship Id="rId7" Type="http://schemas.openxmlformats.org/officeDocument/2006/relationships/hyperlink" Target="https://cadabra.studio/the-power-of-data-analytics-for-decision-makin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orkleap.com/blog/why-conducting-employee-feedback-analysis-is-so-important/" TargetMode="External"/><Relationship Id="rId5" Type="http://schemas.openxmlformats.org/officeDocument/2006/relationships/hyperlink" Target="https://www.hrmagazine.co.uk/content/comment/making-the-right-call-on-hybrid-work" TargetMode="External"/><Relationship Id="rId4" Type="http://schemas.openxmlformats.org/officeDocument/2006/relationships/hyperlink" Target="https://www.workstatus.io/blog/project-management/keep-track-of-time-spent-on-projects/#:~:text=By%20taking%20advantage%20of%20time,much%20time%20spent%20on%20projects" TargetMode="External"/><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www.freepik.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www.freepik.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http://www.freepik.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instituteofdevelopment.e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hyperlink" Target="mailto:info@iodevelopment.eu"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107" name="Google Shape;107;p1"/>
          <p:cNvSpPr txBox="1"/>
          <p:nvPr/>
        </p:nvSpPr>
        <p:spPr>
          <a:xfrm>
            <a:off x="845064" y="1320176"/>
            <a:ext cx="4695444"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chemeClr val="accent5"/>
                </a:solidFill>
                <a:latin typeface="Arial"/>
                <a:ea typeface="Arial"/>
                <a:cs typeface="Arial"/>
                <a:sym typeface="Arial"/>
              </a:rPr>
              <a:t>STAY CONNECTED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ru-RU" sz="3200" b="1" i="0" u="none" strike="noStrike" cap="none">
                <a:solidFill>
                  <a:srgbClr val="458187"/>
                </a:solidFill>
                <a:latin typeface="Arial"/>
                <a:ea typeface="Arial"/>
                <a:cs typeface="Arial"/>
                <a:sym typeface="Arial"/>
              </a:rPr>
              <a:t>Обучителна програма за специалисти по човешки ресурси и мениджъри</a:t>
            </a:r>
            <a:endParaRPr sz="3200" b="1" i="0" u="none" strike="noStrike" cap="none">
              <a:solidFill>
                <a:srgbClr val="458187"/>
              </a:solidFill>
              <a:latin typeface="Arial"/>
              <a:ea typeface="Arial"/>
              <a:cs typeface="Arial"/>
              <a:sym typeface="Arial"/>
            </a:endParaRPr>
          </a:p>
        </p:txBody>
      </p:sp>
      <p:sp>
        <p:nvSpPr>
          <p:cNvPr id="108" name="Google Shape;108;p1"/>
          <p:cNvSpPr txBox="1"/>
          <p:nvPr/>
        </p:nvSpPr>
        <p:spPr>
          <a:xfrm>
            <a:off x="0" y="4083474"/>
            <a:ext cx="6678592" cy="1862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bg-BG" sz="4000" b="1" i="0" u="none" strike="noStrike" cap="none">
                <a:solidFill>
                  <a:schemeClr val="dk1"/>
                </a:solidFill>
                <a:latin typeface="Arial"/>
                <a:ea typeface="Arial"/>
                <a:cs typeface="Arial"/>
                <a:sym typeface="Arial"/>
              </a:rPr>
              <a:t>Модул</a:t>
            </a:r>
            <a:r>
              <a:rPr lang="en-GB" sz="4000" b="1" i="0" u="none" strike="noStrike" cap="none">
                <a:solidFill>
                  <a:schemeClr val="dk1"/>
                </a:solidFill>
                <a:latin typeface="Arial"/>
                <a:ea typeface="Arial"/>
                <a:cs typeface="Arial"/>
                <a:sym typeface="Arial"/>
              </a:rPr>
              <a:t> 6</a:t>
            </a:r>
            <a:endParaRPr sz="4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ru-RU" sz="2500" b="1" i="0" u="none" strike="noStrike" cap="none">
                <a:solidFill>
                  <a:schemeClr val="accent5"/>
                </a:solidFill>
                <a:latin typeface="Arial"/>
                <a:ea typeface="Arial"/>
                <a:cs typeface="Arial"/>
                <a:sym typeface="Arial"/>
              </a:rPr>
              <a:t>Планиране на дейностите: Използване на ресурсите по проекта в ежедневната практика на хибридна работа</a:t>
            </a:r>
            <a:endParaRPr sz="2500" b="1" i="0" u="none" strike="noStrike" cap="none">
              <a:solidFill>
                <a:schemeClr val="accent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1500673" y="383832"/>
            <a:ext cx="9818355" cy="709388"/>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accent6"/>
              </a:buClr>
              <a:buSzPts val="2400"/>
              <a:buFont typeface="Arial"/>
              <a:buNone/>
            </a:pPr>
            <a:r>
              <a:rPr lang="ru-RU" sz="2360" b="1">
                <a:solidFill>
                  <a:schemeClr val="accent6"/>
                </a:solidFill>
              </a:rPr>
              <a:t>Дейност 1: Установяване и разпределяне </a:t>
            </a:r>
            <a:br>
              <a:rPr lang="ru-RU" sz="2360" b="1">
                <a:solidFill>
                  <a:schemeClr val="accent6"/>
                </a:solidFill>
              </a:rPr>
            </a:br>
            <a:r>
              <a:rPr lang="ru-RU" sz="2360" b="1">
                <a:solidFill>
                  <a:schemeClr val="accent6"/>
                </a:solidFill>
              </a:rPr>
              <a:t>на ресурсите в хибриден екип</a:t>
            </a:r>
            <a:endParaRPr sz="3440">
              <a:solidFill>
                <a:schemeClr val="accent5"/>
              </a:solidFill>
            </a:endParaRPr>
          </a:p>
        </p:txBody>
      </p:sp>
      <p:sp>
        <p:nvSpPr>
          <p:cNvPr id="182" name="Google Shape;182;p9"/>
          <p:cNvSpPr txBox="1">
            <a:spLocks noGrp="1"/>
          </p:cNvSpPr>
          <p:nvPr>
            <p:ph type="body" idx="1"/>
          </p:nvPr>
        </p:nvSpPr>
        <p:spPr>
          <a:xfrm>
            <a:off x="392150" y="1231553"/>
            <a:ext cx="11016900" cy="49851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9869BD"/>
              </a:buClr>
              <a:buSzPts val="1800"/>
              <a:buNone/>
            </a:pPr>
            <a:r>
              <a:rPr lang="bg-BG" b="1" dirty="0">
                <a:solidFill>
                  <a:schemeClr val="accent6"/>
                </a:solidFill>
                <a:latin typeface="Arial"/>
                <a:ea typeface="Arial"/>
                <a:cs typeface="Arial"/>
                <a:sym typeface="Arial"/>
              </a:rPr>
              <a:t>Сценарий</a:t>
            </a:r>
            <a:endParaRPr dirty="0"/>
          </a:p>
          <a:p>
            <a:pPr marL="0" lvl="0" indent="0" algn="l" rtl="0">
              <a:lnSpc>
                <a:spcPct val="90000"/>
              </a:lnSpc>
              <a:spcBef>
                <a:spcPts val="0"/>
              </a:spcBef>
              <a:spcAft>
                <a:spcPts val="0"/>
              </a:spcAft>
              <a:buClr>
                <a:srgbClr val="9869BD"/>
              </a:buClr>
              <a:buSzPts val="1800"/>
              <a:buNone/>
            </a:pPr>
            <a:endParaRPr b="1" dirty="0">
              <a:latin typeface="Open Sans"/>
              <a:ea typeface="Open Sans"/>
              <a:cs typeface="Open Sans"/>
              <a:sym typeface="Open Sans"/>
            </a:endParaRPr>
          </a:p>
          <a:p>
            <a:pPr marL="0" lvl="0" indent="0" algn="just" rtl="0">
              <a:lnSpc>
                <a:spcPct val="90000"/>
              </a:lnSpc>
              <a:spcBef>
                <a:spcPts val="0"/>
              </a:spcBef>
              <a:spcAft>
                <a:spcPts val="0"/>
              </a:spcAft>
              <a:buClr>
                <a:srgbClr val="9869BD"/>
              </a:buClr>
              <a:buSzPts val="1800"/>
              <a:buNone/>
            </a:pPr>
            <a:r>
              <a:rPr lang="ru-RU" dirty="0">
                <a:solidFill>
                  <a:schemeClr val="dk1"/>
                </a:solidFill>
                <a:latin typeface="Arial"/>
                <a:ea typeface="Arial"/>
                <a:cs typeface="Arial"/>
                <a:sym typeface="Arial"/>
              </a:rPr>
              <a:t>Като проектен мениджър сте назначен да ръководите в рамките на 2 години хибриден екип от 5 ИТ служители с различен опит, които работят върху нова платформа. Един от членовете на екипа е местен, новоназначен служител, друг е чужденец, който работи напълно дистанционно от друга държава с различна часова зона, а останалите членове работят в някои дни от вкъщи, а в други – от офиса</a:t>
            </a:r>
            <a:r>
              <a:rPr lang="en-GB"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0" lvl="0" indent="0" algn="just" rtl="0">
              <a:lnSpc>
                <a:spcPct val="90000"/>
              </a:lnSpc>
              <a:spcBef>
                <a:spcPts val="100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1</a:t>
            </a:r>
            <a:endParaRPr b="1" dirty="0">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800"/>
              <a:buNone/>
            </a:pPr>
            <a:r>
              <a:rPr lang="ru-RU" dirty="0">
                <a:solidFill>
                  <a:schemeClr val="dk1"/>
                </a:solidFill>
                <a:latin typeface="Arial"/>
                <a:ea typeface="Arial"/>
                <a:cs typeface="Arial"/>
                <a:sym typeface="Arial"/>
              </a:rPr>
              <a:t>По групи, като се базирате на информацията от предишните модули и използвате Инструментариума, открийте различните ресурси във вашата хибридна работна среда (напр. дигитални инструменти, роли на членовете на екипа и др.) и направете списък от тях</a:t>
            </a:r>
            <a:r>
              <a:rPr lang="en-GB" dirty="0">
                <a:solidFill>
                  <a:schemeClr val="dk1"/>
                </a:solidFill>
                <a:latin typeface="Arial"/>
                <a:ea typeface="Arial"/>
                <a:cs typeface="Arial"/>
                <a:sym typeface="Arial"/>
              </a:rPr>
              <a:t>.</a:t>
            </a:r>
            <a:endParaRPr dirty="0">
              <a:solidFill>
                <a:schemeClr val="dk1"/>
              </a:solidFill>
              <a:latin typeface="Arial"/>
              <a:ea typeface="Arial"/>
              <a:cs typeface="Arial"/>
              <a:sym typeface="Arial"/>
            </a:endParaRPr>
          </a:p>
          <a:p>
            <a:pPr marL="0" lvl="0" indent="0" algn="just" rtl="0">
              <a:lnSpc>
                <a:spcPct val="90000"/>
              </a:lnSpc>
              <a:spcBef>
                <a:spcPts val="100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2</a:t>
            </a:r>
            <a:endParaRPr b="1" dirty="0">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800"/>
              <a:buNone/>
            </a:pPr>
            <a:r>
              <a:rPr lang="ru-RU" dirty="0">
                <a:solidFill>
                  <a:schemeClr val="dk1"/>
                </a:solidFill>
                <a:latin typeface="Arial"/>
                <a:ea typeface="Arial"/>
                <a:cs typeface="Arial"/>
                <a:sym typeface="Arial"/>
              </a:rPr>
              <a:t>Всяка група представя своя списък и обсъжда методите за ефективно разпределение и управление на ресурси с цел повишаване на продуктивността. </a:t>
            </a:r>
          </a:p>
          <a:p>
            <a:pPr marL="0" lvl="0" indent="0" algn="just" rtl="0">
              <a:lnSpc>
                <a:spcPct val="90000"/>
              </a:lnSpc>
              <a:spcBef>
                <a:spcPts val="1000"/>
              </a:spcBef>
              <a:spcAft>
                <a:spcPts val="0"/>
              </a:spcAft>
              <a:buClr>
                <a:srgbClr val="9869BD"/>
              </a:buClr>
              <a:buSzPts val="1800"/>
              <a:buNone/>
            </a:pPr>
            <a:r>
              <a:rPr lang="bg-BG" b="1" dirty="0">
                <a:solidFill>
                  <a:schemeClr val="accent6"/>
                </a:solidFill>
                <a:latin typeface="Arial"/>
                <a:ea typeface="Arial"/>
                <a:cs typeface="Arial"/>
                <a:sym typeface="Arial"/>
              </a:rPr>
              <a:t>СТЪПКА</a:t>
            </a:r>
            <a:r>
              <a:rPr lang="en-GB" b="1" dirty="0">
                <a:solidFill>
                  <a:schemeClr val="accent6"/>
                </a:solidFill>
                <a:latin typeface="Arial"/>
                <a:ea typeface="Arial"/>
                <a:cs typeface="Arial"/>
                <a:sym typeface="Arial"/>
              </a:rPr>
              <a:t> 3</a:t>
            </a:r>
            <a:endParaRPr b="1" dirty="0">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800"/>
              <a:buNone/>
            </a:pPr>
            <a:r>
              <a:rPr lang="ru-RU" dirty="0">
                <a:solidFill>
                  <a:schemeClr val="dk1"/>
                </a:solidFill>
                <a:latin typeface="Arial"/>
                <a:ea typeface="Arial"/>
                <a:cs typeface="Arial"/>
                <a:sym typeface="Arial"/>
              </a:rPr>
              <a:t>Разсъждавайте върху представеното и обобщете ключовите изводи.</a:t>
            </a:r>
            <a:endParaRPr dirty="0">
              <a:solidFill>
                <a:schemeClr val="dk1"/>
              </a:solidFill>
              <a:latin typeface="Open Sans"/>
              <a:ea typeface="Open Sans"/>
              <a:cs typeface="Open Sans"/>
              <a:sym typeface="Open Sans"/>
            </a:endParaRPr>
          </a:p>
          <a:p>
            <a:pPr marL="0" lvl="0" indent="0" algn="l" rtl="0">
              <a:lnSpc>
                <a:spcPct val="90000"/>
              </a:lnSpc>
              <a:spcBef>
                <a:spcPts val="1000"/>
              </a:spcBef>
              <a:spcAft>
                <a:spcPts val="0"/>
              </a:spcAft>
              <a:buClr>
                <a:srgbClr val="9869BD"/>
              </a:buClr>
              <a:buSzPts val="1800"/>
              <a:buNone/>
            </a:pPr>
            <a:endParaRPr b="1" i="0" u="none" strike="noStrike" cap="none" dirty="0">
              <a:solidFill>
                <a:srgbClr val="12501B"/>
              </a:solidFill>
              <a:latin typeface="Open Sans"/>
              <a:ea typeface="Open Sans"/>
              <a:cs typeface="Open Sans"/>
              <a:sym typeface="Open Sans"/>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latin typeface="Open Sans"/>
              <a:ea typeface="Open Sans"/>
              <a:cs typeface="Open Sans"/>
              <a:sym typeface="Open Sans"/>
            </a:endParaRPr>
          </a:p>
        </p:txBody>
      </p:sp>
      <p:pic>
        <p:nvPicPr>
          <p:cNvPr id="183" name="Google Shape;183;p9" descr="Ampulheta 90% com preenchimento sólido"/>
          <p:cNvPicPr preferRelativeResize="0">
            <a:picLocks noGrp="1"/>
          </p:cNvPicPr>
          <p:nvPr>
            <p:ph type="body" idx="2"/>
          </p:nvPr>
        </p:nvPicPr>
        <p:blipFill rotWithShape="1">
          <a:blip r:embed="rId3">
            <a:alphaModFix/>
          </a:blip>
          <a:srcRect/>
          <a:stretch/>
        </p:blipFill>
        <p:spPr>
          <a:xfrm>
            <a:off x="10573965" y="4854101"/>
            <a:ext cx="1618029" cy="1562569"/>
          </a:xfrm>
          <a:prstGeom prst="rect">
            <a:avLst/>
          </a:prstGeom>
          <a:noFill/>
          <a:ln>
            <a:noFill/>
          </a:ln>
        </p:spPr>
      </p:pic>
      <p:sp>
        <p:nvSpPr>
          <p:cNvPr id="184" name="Google Shape;184;p9"/>
          <p:cNvSpPr txBox="1"/>
          <p:nvPr/>
        </p:nvSpPr>
        <p:spPr>
          <a:xfrm>
            <a:off x="10648541" y="6332400"/>
            <a:ext cx="127820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00:20</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1306868" y="193611"/>
            <a:ext cx="10515600" cy="8794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ru-RU" sz="2400" b="1">
                <a:solidFill>
                  <a:schemeClr val="accent6"/>
                </a:solidFill>
              </a:rPr>
              <a:t>Дейност 1: Установяване и разпределяне </a:t>
            </a:r>
            <a:br>
              <a:rPr lang="ru-RU" sz="2400" b="1">
                <a:solidFill>
                  <a:schemeClr val="accent6"/>
                </a:solidFill>
              </a:rPr>
            </a:br>
            <a:r>
              <a:rPr lang="ru-RU" sz="2400" b="1">
                <a:solidFill>
                  <a:schemeClr val="accent6"/>
                </a:solidFill>
              </a:rPr>
              <a:t>на ресурсите в хибриден екип</a:t>
            </a:r>
            <a:endParaRPr sz="3600">
              <a:solidFill>
                <a:schemeClr val="accent5"/>
              </a:solidFill>
            </a:endParaRPr>
          </a:p>
        </p:txBody>
      </p:sp>
      <p:sp>
        <p:nvSpPr>
          <p:cNvPr id="191" name="Google Shape;191;p10"/>
          <p:cNvSpPr txBox="1">
            <a:spLocks noGrp="1"/>
          </p:cNvSpPr>
          <p:nvPr>
            <p:ph type="body" idx="1"/>
          </p:nvPr>
        </p:nvSpPr>
        <p:spPr>
          <a:xfrm>
            <a:off x="97971" y="1462685"/>
            <a:ext cx="5910944" cy="4602214"/>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bg-BG" b="1">
                <a:solidFill>
                  <a:srgbClr val="12501B"/>
                </a:solidFill>
                <a:latin typeface="Arial"/>
                <a:ea typeface="Arial"/>
                <a:cs typeface="Arial"/>
                <a:sym typeface="Arial"/>
              </a:rPr>
              <a:t>РЕСУРСИ</a:t>
            </a:r>
            <a:r>
              <a:rPr lang="en-GB" b="1">
                <a:solidFill>
                  <a:srgbClr val="12501B"/>
                </a:solidFill>
                <a:latin typeface="Arial"/>
                <a:ea typeface="Arial"/>
                <a:cs typeface="Arial"/>
                <a:sym typeface="Arial"/>
              </a:rPr>
              <a:t> </a:t>
            </a:r>
            <a:endParaRPr/>
          </a:p>
          <a:p>
            <a:pPr marL="228600" lvl="0" indent="-114300" algn="l" rtl="0">
              <a:lnSpc>
                <a:spcPct val="90000"/>
              </a:lnSpc>
              <a:spcBef>
                <a:spcPts val="0"/>
              </a:spcBef>
              <a:spcAft>
                <a:spcPts val="0"/>
              </a:spcAft>
              <a:buClr>
                <a:srgbClr val="9869BD"/>
              </a:buClr>
              <a:buSzPts val="1800"/>
              <a:buNone/>
            </a:pPr>
            <a:endParaRPr b="1">
              <a:solidFill>
                <a:srgbClr val="12501B"/>
              </a:solidFill>
              <a:latin typeface="Arial"/>
              <a:ea typeface="Arial"/>
              <a:cs typeface="Arial"/>
              <a:sym typeface="Arial"/>
            </a:endParaRPr>
          </a:p>
          <a:p>
            <a:pPr marL="0" lvl="0" indent="0" algn="l" rtl="0">
              <a:lnSpc>
                <a:spcPct val="90000"/>
              </a:lnSpc>
              <a:spcBef>
                <a:spcPts val="0"/>
              </a:spcBef>
              <a:spcAft>
                <a:spcPts val="0"/>
              </a:spcAft>
              <a:buClr>
                <a:srgbClr val="9869BD"/>
              </a:buClr>
              <a:buSzPts val="1800"/>
              <a:buNone/>
            </a:pPr>
            <a:endParaRPr u="sng">
              <a:solidFill>
                <a:schemeClr val="hlink"/>
              </a:solidFill>
              <a:hlinkClick r:id="rId3"/>
            </a:endParaRPr>
          </a:p>
          <a:p>
            <a:pPr marL="228600" lvl="0" indent="-228600" algn="l" rtl="0">
              <a:lnSpc>
                <a:spcPct val="90000"/>
              </a:lnSpc>
              <a:spcBef>
                <a:spcPts val="0"/>
              </a:spcBef>
              <a:spcAft>
                <a:spcPts val="0"/>
              </a:spcAft>
              <a:buClr>
                <a:srgbClr val="9869BD"/>
              </a:buClr>
              <a:buSzPts val="1800"/>
              <a:buChar char="•"/>
            </a:pPr>
            <a:r>
              <a:rPr lang="en-GB" b="1" u="sng">
                <a:solidFill>
                  <a:schemeClr val="hlink"/>
                </a:solidFill>
                <a:hlinkClick r:id="rId3"/>
              </a:rPr>
              <a:t>https://asana.com/resources/resource-allocation</a:t>
            </a:r>
            <a:endParaRPr b="1"/>
          </a:p>
          <a:p>
            <a:pPr marL="228600" lvl="0" indent="-114300" algn="l" rtl="0">
              <a:lnSpc>
                <a:spcPct val="90000"/>
              </a:lnSpc>
              <a:spcBef>
                <a:spcPts val="0"/>
              </a:spcBef>
              <a:spcAft>
                <a:spcPts val="0"/>
              </a:spcAft>
              <a:buClr>
                <a:srgbClr val="9869BD"/>
              </a:buClr>
              <a:buSzPts val="1800"/>
              <a:buNone/>
            </a:pPr>
            <a:endParaRPr b="1" u="sng">
              <a:solidFill>
                <a:schemeClr val="hlink"/>
              </a:solidFill>
              <a:hlinkClick r:id="rId3"/>
            </a:endParaRPr>
          </a:p>
          <a:p>
            <a:pPr marL="228600" lvl="0" indent="-228600" algn="l" rtl="0">
              <a:lnSpc>
                <a:spcPct val="90000"/>
              </a:lnSpc>
              <a:spcBef>
                <a:spcPts val="0"/>
              </a:spcBef>
              <a:spcAft>
                <a:spcPts val="0"/>
              </a:spcAft>
              <a:buClr>
                <a:srgbClr val="9869BD"/>
              </a:buClr>
              <a:buSzPts val="1800"/>
              <a:buChar char="•"/>
            </a:pPr>
            <a:r>
              <a:rPr lang="en-GB" b="1" u="sng">
                <a:solidFill>
                  <a:schemeClr val="hlink"/>
                </a:solidFill>
                <a:hlinkClick r:id="rId3"/>
              </a:rPr>
              <a:t>Resource Allocation: Definition, Methods and Examples | Glossary</a:t>
            </a:r>
            <a:endParaRPr b="1"/>
          </a:p>
          <a:p>
            <a:pPr marL="228600" lvl="0" indent="-114300" algn="l" rtl="0">
              <a:lnSpc>
                <a:spcPct val="90000"/>
              </a:lnSpc>
              <a:spcBef>
                <a:spcPts val="0"/>
              </a:spcBef>
              <a:spcAft>
                <a:spcPts val="0"/>
              </a:spcAft>
              <a:buClr>
                <a:srgbClr val="9869BD"/>
              </a:buClr>
              <a:buSzPts val="1800"/>
              <a:buNone/>
            </a:pPr>
            <a:endParaRPr b="1" u="sng">
              <a:solidFill>
                <a:schemeClr val="hlink"/>
              </a:solidFill>
              <a:hlinkClick r:id="rId4"/>
            </a:endParaRPr>
          </a:p>
          <a:p>
            <a:pPr marL="228600" lvl="0" indent="-228600" algn="l" rtl="0">
              <a:lnSpc>
                <a:spcPct val="90000"/>
              </a:lnSpc>
              <a:spcBef>
                <a:spcPts val="0"/>
              </a:spcBef>
              <a:spcAft>
                <a:spcPts val="0"/>
              </a:spcAft>
              <a:buClr>
                <a:srgbClr val="9869BD"/>
              </a:buClr>
              <a:buSzPts val="1800"/>
              <a:buChar char="•"/>
            </a:pPr>
            <a:r>
              <a:rPr lang="en-GB" b="1" u="sng">
                <a:solidFill>
                  <a:schemeClr val="hlink"/>
                </a:solidFill>
                <a:hlinkClick r:id="rId4"/>
              </a:rPr>
              <a:t>https://www.workast.com/blog/why-understanding-resource-allocation-helps-in-hybrid-work-models/</a:t>
            </a:r>
            <a:endParaRPr b="1"/>
          </a:p>
          <a:p>
            <a:pPr marL="228600" lvl="0" indent="-114300" algn="l" rtl="0">
              <a:lnSpc>
                <a:spcPct val="90000"/>
              </a:lnSpc>
              <a:spcBef>
                <a:spcPts val="0"/>
              </a:spcBef>
              <a:spcAft>
                <a:spcPts val="0"/>
              </a:spcAft>
              <a:buClr>
                <a:srgbClr val="9869BD"/>
              </a:buClr>
              <a:buSzPts val="1800"/>
              <a:buNone/>
            </a:pPr>
            <a:endParaRPr b="1"/>
          </a:p>
          <a:p>
            <a:pPr marL="228600" lvl="0" indent="-228600" algn="l" rtl="0">
              <a:lnSpc>
                <a:spcPct val="90000"/>
              </a:lnSpc>
              <a:spcBef>
                <a:spcPts val="0"/>
              </a:spcBef>
              <a:spcAft>
                <a:spcPts val="0"/>
              </a:spcAft>
              <a:buClr>
                <a:srgbClr val="9869BD"/>
              </a:buClr>
              <a:buSzPts val="1800"/>
              <a:buChar char="•"/>
            </a:pPr>
            <a:r>
              <a:rPr lang="en-GB" b="1" u="sng">
                <a:solidFill>
                  <a:schemeClr val="hlink"/>
                </a:solidFill>
                <a:hlinkClick r:id="rId5"/>
              </a:rPr>
              <a:t>https://www.bighand.com/en-us/resources/case-studies/taylor-wessing-optimises-work-allocation-to-support-hybrid-working-and-career-development-with-resource-management/</a:t>
            </a:r>
            <a:endParaRPr b="1"/>
          </a:p>
          <a:p>
            <a:pPr marL="228600" lvl="0" indent="-114300" algn="l" rtl="0">
              <a:lnSpc>
                <a:spcPct val="90000"/>
              </a:lnSpc>
              <a:spcBef>
                <a:spcPts val="0"/>
              </a:spcBef>
              <a:spcAft>
                <a:spcPts val="0"/>
              </a:spcAft>
              <a:buClr>
                <a:srgbClr val="9869BD"/>
              </a:buClr>
              <a:buSzPts val="1800"/>
              <a:buNone/>
            </a:pPr>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192" name="Google Shape;192;p10"/>
          <p:cNvSpPr txBox="1">
            <a:spLocks noGrp="1"/>
          </p:cNvSpPr>
          <p:nvPr>
            <p:ph type="body" idx="2"/>
          </p:nvPr>
        </p:nvSpPr>
        <p:spPr>
          <a:xfrm>
            <a:off x="6131377" y="1462684"/>
            <a:ext cx="5910944" cy="4602215"/>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bg-BG" b="1">
                <a:solidFill>
                  <a:srgbClr val="12501B"/>
                </a:solidFill>
                <a:latin typeface="Arial"/>
                <a:ea typeface="Arial"/>
                <a:cs typeface="Arial"/>
                <a:sym typeface="Arial"/>
              </a:rPr>
              <a:t>Научете повече</a:t>
            </a:r>
            <a:r>
              <a:rPr lang="en-GB" b="1">
                <a:solidFill>
                  <a:srgbClr val="12501B"/>
                </a:solidFill>
                <a:latin typeface="Arial"/>
                <a:ea typeface="Arial"/>
                <a:cs typeface="Arial"/>
                <a:sym typeface="Arial"/>
              </a:rPr>
              <a:t>! </a:t>
            </a:r>
            <a:endParaRPr/>
          </a:p>
          <a:p>
            <a:pPr marL="228600" lvl="0" indent="-114300" algn="l" rtl="0">
              <a:lnSpc>
                <a:spcPct val="90000"/>
              </a:lnSpc>
              <a:spcBef>
                <a:spcPts val="0"/>
              </a:spcBef>
              <a:spcAft>
                <a:spcPts val="0"/>
              </a:spcAft>
              <a:buClr>
                <a:srgbClr val="12501B"/>
              </a:buClr>
              <a:buSzPts val="1800"/>
              <a:buNone/>
            </a:pPr>
            <a:endParaRPr/>
          </a:p>
          <a:p>
            <a:pPr marL="228600" lvl="0" indent="-228600" algn="l" rtl="0">
              <a:lnSpc>
                <a:spcPct val="90000"/>
              </a:lnSpc>
              <a:spcBef>
                <a:spcPts val="1000"/>
              </a:spcBef>
              <a:spcAft>
                <a:spcPts val="0"/>
              </a:spcAft>
              <a:buClr>
                <a:srgbClr val="868E93"/>
              </a:buClr>
              <a:buSzPts val="1800"/>
              <a:buChar char="•"/>
            </a:pPr>
            <a:r>
              <a:rPr lang="en-GB" b="1" u="sng">
                <a:solidFill>
                  <a:schemeClr val="hlink"/>
                </a:solidFill>
                <a:hlinkClick r:id="rId6"/>
              </a:rPr>
              <a:t>4 Best Resource Allocation Methods In Project Management</a:t>
            </a:r>
            <a:endParaRPr b="1" i="0" u="none" strike="noStrike" cap="none">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ts val="1800"/>
              <a:buNone/>
            </a:pPr>
            <a:endParaRPr/>
          </a:p>
        </p:txBody>
      </p:sp>
      <p:pic>
        <p:nvPicPr>
          <p:cNvPr id="193" name="Google Shape;193;p10"/>
          <p:cNvPicPr preferRelativeResize="0"/>
          <p:nvPr/>
        </p:nvPicPr>
        <p:blipFill rotWithShape="1">
          <a:blip r:embed="rId7">
            <a:alphaModFix/>
          </a:blip>
          <a:srcRect/>
          <a:stretch/>
        </p:blipFill>
        <p:spPr>
          <a:xfrm>
            <a:off x="8370541" y="6064899"/>
            <a:ext cx="2469094" cy="431940"/>
          </a:xfrm>
          <a:prstGeom prst="rect">
            <a:avLst/>
          </a:prstGeom>
          <a:noFill/>
          <a:ln>
            <a:noFill/>
          </a:ln>
        </p:spPr>
      </p:pic>
      <p:pic>
        <p:nvPicPr>
          <p:cNvPr id="194" name="Google Shape;194;p10"/>
          <p:cNvPicPr preferRelativeResize="0"/>
          <p:nvPr/>
        </p:nvPicPr>
        <p:blipFill rotWithShape="1">
          <a:blip r:embed="rId8">
            <a:alphaModFix/>
          </a:blip>
          <a:srcRect/>
          <a:stretch/>
        </p:blipFill>
        <p:spPr>
          <a:xfrm>
            <a:off x="7415726" y="2934552"/>
            <a:ext cx="2909775" cy="2909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8"/>
          <p:cNvSpPr txBox="1"/>
          <p:nvPr/>
        </p:nvSpPr>
        <p:spPr>
          <a:xfrm>
            <a:off x="3955910" y="2628901"/>
            <a:ext cx="8236090" cy="160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bg-BG" sz="3600" b="1" i="0" u="none" strike="noStrike" cap="none">
                <a:solidFill>
                  <a:schemeClr val="accent4"/>
                </a:solidFill>
                <a:latin typeface="Arial"/>
                <a:ea typeface="Arial"/>
                <a:cs typeface="Arial"/>
                <a:sym typeface="Arial"/>
              </a:rPr>
              <a:t>Тема</a:t>
            </a:r>
            <a:r>
              <a:rPr lang="en-GB" sz="3600" b="1" i="0" u="none" strike="noStrike" cap="none">
                <a:solidFill>
                  <a:schemeClr val="accent4"/>
                </a:solidFill>
                <a:latin typeface="Arial"/>
                <a:ea typeface="Arial"/>
                <a:cs typeface="Arial"/>
                <a:sym typeface="Arial"/>
              </a:rPr>
              <a:t> 2</a:t>
            </a:r>
            <a:endParaRPr sz="3600" b="1" i="0" u="none" strike="noStrike" cap="none">
              <a:solidFill>
                <a:schemeClr val="accent4"/>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br>
              <a:rPr lang="en-GB" sz="3600" b="0" i="0" u="none" strike="noStrike" cap="none">
                <a:solidFill>
                  <a:schemeClr val="accent5"/>
                </a:solidFill>
                <a:latin typeface="Arial"/>
                <a:ea typeface="Arial"/>
                <a:cs typeface="Arial"/>
                <a:sym typeface="Arial"/>
              </a:rPr>
            </a:br>
            <a:r>
              <a:rPr lang="bg-BG" sz="3600" b="1" i="0" u="none" strike="noStrike" cap="none">
                <a:solidFill>
                  <a:schemeClr val="accent5"/>
                </a:solidFill>
                <a:latin typeface="Arial"/>
                <a:ea typeface="Arial"/>
                <a:cs typeface="Arial"/>
                <a:sym typeface="Arial"/>
              </a:rPr>
              <a:t>Разработване на план за действие</a:t>
            </a:r>
            <a:endParaRPr sz="3600" b="1" i="0" u="none" strike="noStrike" cap="none">
              <a:solidFill>
                <a:srgbClr val="000000"/>
              </a:solidFill>
              <a:latin typeface="Arial"/>
              <a:ea typeface="Arial"/>
              <a:cs typeface="Arial"/>
              <a:sym typeface="Arial"/>
            </a:endParaRPr>
          </a:p>
        </p:txBody>
      </p:sp>
      <p:pic>
        <p:nvPicPr>
          <p:cNvPr id="201" name="Google Shape;201;p18"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30fd5a3148a_2_14"/>
          <p:cNvSpPr txBox="1"/>
          <p:nvPr/>
        </p:nvSpPr>
        <p:spPr>
          <a:xfrm>
            <a:off x="1541088" y="331488"/>
            <a:ext cx="10650912"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bg-BG" sz="3700" b="0" i="0" u="none" strike="noStrike" cap="none">
                <a:solidFill>
                  <a:schemeClr val="accent5"/>
                </a:solidFill>
                <a:latin typeface="Arial"/>
                <a:ea typeface="Arial"/>
                <a:cs typeface="Arial"/>
                <a:sym typeface="Arial"/>
              </a:rPr>
              <a:t>Тема</a:t>
            </a:r>
            <a:r>
              <a:rPr lang="en-GB" sz="3700" b="0" i="0" u="none" strike="noStrike" cap="none">
                <a:solidFill>
                  <a:schemeClr val="accent5"/>
                </a:solidFill>
                <a:latin typeface="Arial"/>
                <a:ea typeface="Arial"/>
                <a:cs typeface="Arial"/>
                <a:sym typeface="Arial"/>
              </a:rPr>
              <a:t> 2: </a:t>
            </a:r>
            <a:r>
              <a:rPr lang="ru-RU" sz="3700" b="0" i="0" u="none" strike="noStrike" cap="none">
                <a:solidFill>
                  <a:schemeClr val="accent5"/>
                </a:solidFill>
                <a:latin typeface="Arial"/>
                <a:ea typeface="Arial"/>
                <a:cs typeface="Arial"/>
                <a:sym typeface="Arial"/>
              </a:rPr>
              <a:t>Разработване на план за действие</a:t>
            </a:r>
            <a:br>
              <a:rPr lang="en-GB" sz="3700" b="0" i="0" u="none" strike="noStrike" cap="none">
                <a:solidFill>
                  <a:schemeClr val="accent5"/>
                </a:solidFill>
                <a:latin typeface="Arial"/>
                <a:ea typeface="Arial"/>
                <a:cs typeface="Arial"/>
                <a:sym typeface="Arial"/>
              </a:rPr>
            </a:br>
            <a:endParaRPr sz="3700" b="0" i="0" u="none" strike="noStrike" cap="none">
              <a:solidFill>
                <a:schemeClr val="accent5"/>
              </a:solidFill>
              <a:latin typeface="Arial"/>
              <a:ea typeface="Arial"/>
              <a:cs typeface="Arial"/>
              <a:sym typeface="Arial"/>
            </a:endParaRPr>
          </a:p>
        </p:txBody>
      </p:sp>
      <p:sp>
        <p:nvSpPr>
          <p:cNvPr id="208" name="Google Shape;208;g30fd5a3148a_2_14"/>
          <p:cNvSpPr txBox="1">
            <a:spLocks noGrp="1"/>
          </p:cNvSpPr>
          <p:nvPr>
            <p:ph type="body" idx="1"/>
          </p:nvPr>
        </p:nvSpPr>
        <p:spPr>
          <a:xfrm>
            <a:off x="201600" y="1092047"/>
            <a:ext cx="11788800" cy="5870100"/>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ru-RU" sz="2400" dirty="0">
                <a:solidFill>
                  <a:schemeClr val="dk1"/>
                </a:solidFill>
                <a:latin typeface="Arial"/>
                <a:ea typeface="Arial"/>
                <a:cs typeface="Arial"/>
                <a:sym typeface="Arial"/>
              </a:rPr>
              <a:t>Чрез очертаване на конкретни задачи и определяне на отговорниците за всяка от тях, планът за действие гарантира, че всички членове на екипа разбират своите роли и крайни срокове, което гарантира </a:t>
            </a:r>
            <a:r>
              <a:rPr lang="ru-RU" sz="2400" b="1" dirty="0">
                <a:solidFill>
                  <a:schemeClr val="dk1"/>
                </a:solidFill>
                <a:latin typeface="Arial"/>
                <a:ea typeface="Arial"/>
                <a:cs typeface="Arial"/>
                <a:sym typeface="Arial"/>
              </a:rPr>
              <a:t>отговорност</a:t>
            </a:r>
            <a:r>
              <a:rPr lang="ru-RU" sz="2400" dirty="0">
                <a:solidFill>
                  <a:schemeClr val="dk1"/>
                </a:solidFill>
                <a:latin typeface="Arial"/>
                <a:ea typeface="Arial"/>
                <a:cs typeface="Arial"/>
                <a:sym typeface="Arial"/>
              </a:rPr>
              <a:t> и </a:t>
            </a:r>
            <a:r>
              <a:rPr lang="ru-RU" sz="2400" b="1" dirty="0">
                <a:solidFill>
                  <a:schemeClr val="dk1"/>
                </a:solidFill>
                <a:latin typeface="Arial"/>
                <a:ea typeface="Arial"/>
                <a:cs typeface="Arial"/>
                <a:sym typeface="Arial"/>
              </a:rPr>
              <a:t>прозрачност</a:t>
            </a:r>
            <a:r>
              <a:rPr lang="en-GB" sz="2400" dirty="0">
                <a:solidFill>
                  <a:schemeClr val="dk1"/>
                </a:solidFill>
                <a:latin typeface="Arial"/>
                <a:ea typeface="Arial"/>
                <a:cs typeface="Arial"/>
                <a:sym typeface="Arial"/>
              </a:rPr>
              <a:t>. </a:t>
            </a:r>
            <a:endParaRPr sz="1000" dirty="0">
              <a:solidFill>
                <a:schemeClr val="dk1"/>
              </a:solidFill>
              <a:latin typeface="Arial"/>
              <a:ea typeface="Arial"/>
              <a:cs typeface="Arial"/>
              <a:sym typeface="Arial"/>
            </a:endParaRPr>
          </a:p>
          <a:p>
            <a:pPr marL="114300" lvl="0" indent="0" algn="just" rtl="0">
              <a:lnSpc>
                <a:spcPct val="90000"/>
              </a:lnSpc>
              <a:spcBef>
                <a:spcPts val="1000"/>
              </a:spcBef>
              <a:spcAft>
                <a:spcPts val="0"/>
              </a:spcAft>
              <a:buSzPts val="1800"/>
              <a:buNone/>
            </a:pPr>
            <a:r>
              <a:rPr lang="ru-RU" sz="2400" dirty="0">
                <a:solidFill>
                  <a:schemeClr val="dk1"/>
                </a:solidFill>
                <a:latin typeface="Arial"/>
                <a:ea typeface="Arial"/>
                <a:cs typeface="Arial"/>
                <a:sym typeface="Arial"/>
              </a:rPr>
              <a:t>Това подобрява сътрудничеството и комуникацията, тъй като членовете на екипа лесно могат да </a:t>
            </a:r>
            <a:r>
              <a:rPr lang="ru-RU" sz="2400" b="1" dirty="0">
                <a:solidFill>
                  <a:schemeClr val="dk1"/>
                </a:solidFill>
                <a:latin typeface="Arial"/>
                <a:ea typeface="Arial"/>
                <a:cs typeface="Arial"/>
                <a:sym typeface="Arial"/>
              </a:rPr>
              <a:t>проследяват напредъка</a:t>
            </a:r>
            <a:r>
              <a:rPr lang="ru-RU" sz="2400" dirty="0">
                <a:solidFill>
                  <a:schemeClr val="dk1"/>
                </a:solidFill>
                <a:latin typeface="Arial"/>
                <a:ea typeface="Arial"/>
                <a:cs typeface="Arial"/>
                <a:sym typeface="Arial"/>
              </a:rPr>
              <a:t> и </a:t>
            </a:r>
            <a:r>
              <a:rPr lang="ru-RU" sz="2400" b="1" dirty="0">
                <a:solidFill>
                  <a:schemeClr val="dk1"/>
                </a:solidFill>
                <a:latin typeface="Arial"/>
                <a:ea typeface="Arial"/>
                <a:cs typeface="Arial"/>
                <a:sym typeface="Arial"/>
              </a:rPr>
              <a:t>координират</a:t>
            </a:r>
            <a:r>
              <a:rPr lang="ru-RU" sz="2400" dirty="0">
                <a:solidFill>
                  <a:schemeClr val="dk1"/>
                </a:solidFill>
                <a:latin typeface="Arial"/>
                <a:ea typeface="Arial"/>
                <a:cs typeface="Arial"/>
                <a:sym typeface="Arial"/>
              </a:rPr>
              <a:t> </a:t>
            </a:r>
            <a:r>
              <a:rPr lang="ru-RU" sz="2400" b="1" dirty="0">
                <a:solidFill>
                  <a:schemeClr val="dk1"/>
                </a:solidFill>
                <a:latin typeface="Arial"/>
                <a:ea typeface="Arial"/>
                <a:cs typeface="Arial"/>
                <a:sym typeface="Arial"/>
              </a:rPr>
              <a:t>усилията</a:t>
            </a:r>
            <a:r>
              <a:rPr lang="ru-RU" sz="2400" dirty="0">
                <a:solidFill>
                  <a:schemeClr val="dk1"/>
                </a:solidFill>
                <a:latin typeface="Arial"/>
                <a:ea typeface="Arial"/>
                <a:cs typeface="Arial"/>
                <a:sym typeface="Arial"/>
              </a:rPr>
              <a:t> си</a:t>
            </a:r>
            <a:r>
              <a:rPr lang="en-GB" sz="2400" dirty="0">
                <a:solidFill>
                  <a:schemeClr val="dk1"/>
                </a:solidFill>
                <a:latin typeface="Arial"/>
                <a:ea typeface="Arial"/>
                <a:cs typeface="Arial"/>
                <a:sym typeface="Arial"/>
              </a:rPr>
              <a:t>. </a:t>
            </a:r>
            <a:endParaRPr sz="1000" dirty="0">
              <a:solidFill>
                <a:schemeClr val="dk1"/>
              </a:solidFill>
              <a:latin typeface="Arial"/>
              <a:ea typeface="Arial"/>
              <a:cs typeface="Arial"/>
              <a:sym typeface="Arial"/>
            </a:endParaRPr>
          </a:p>
          <a:p>
            <a:pPr marL="114300" lvl="0" indent="0" algn="just" rtl="0">
              <a:lnSpc>
                <a:spcPct val="90000"/>
              </a:lnSpc>
              <a:spcBef>
                <a:spcPts val="1000"/>
              </a:spcBef>
              <a:spcAft>
                <a:spcPts val="0"/>
              </a:spcAft>
              <a:buSzPts val="1800"/>
              <a:buNone/>
            </a:pPr>
            <a:r>
              <a:rPr lang="ru-RU" sz="2400" dirty="0">
                <a:solidFill>
                  <a:schemeClr val="dk1"/>
                </a:solidFill>
                <a:latin typeface="Arial"/>
                <a:ea typeface="Arial"/>
                <a:cs typeface="Arial"/>
                <a:sym typeface="Arial"/>
              </a:rPr>
              <a:t>Освен това, чрез стратегическо разпределение на ресурси като време, инструменти и персонал, планът за действие помага за </a:t>
            </a:r>
            <a:r>
              <a:rPr lang="ru-RU" sz="2400" b="1" dirty="0">
                <a:solidFill>
                  <a:schemeClr val="dk1"/>
                </a:solidFill>
                <a:latin typeface="Arial"/>
                <a:ea typeface="Arial"/>
                <a:cs typeface="Arial"/>
                <a:sym typeface="Arial"/>
              </a:rPr>
              <a:t>оптимизиране на използването на ресурсите</a:t>
            </a:r>
            <a:r>
              <a:rPr lang="ru-RU" sz="2400" dirty="0">
                <a:solidFill>
                  <a:schemeClr val="dk1"/>
                </a:solidFill>
                <a:latin typeface="Arial"/>
                <a:ea typeface="Arial"/>
                <a:cs typeface="Arial"/>
                <a:sym typeface="Arial"/>
              </a:rPr>
              <a:t>, като повишава ефективността и осигурява нужното за успех както на служителите в офиса така и на тези, които работят дистанционно</a:t>
            </a:r>
            <a:r>
              <a:rPr lang="en-GB" sz="2400" dirty="0">
                <a:solidFill>
                  <a:schemeClr val="dk1"/>
                </a:solidFill>
                <a:latin typeface="Arial"/>
                <a:ea typeface="Arial"/>
                <a:cs typeface="Arial"/>
                <a:sym typeface="Arial"/>
              </a:rPr>
              <a:t>. </a:t>
            </a:r>
            <a:endParaRPr sz="1000" dirty="0">
              <a:solidFill>
                <a:schemeClr val="dk1"/>
              </a:solidFill>
              <a:latin typeface="Arial"/>
              <a:ea typeface="Arial"/>
              <a:cs typeface="Arial"/>
              <a:sym typeface="Arial"/>
            </a:endParaRPr>
          </a:p>
          <a:p>
            <a:pPr marL="114300" lvl="0" indent="0" algn="just" rtl="0">
              <a:lnSpc>
                <a:spcPct val="90000"/>
              </a:lnSpc>
              <a:spcBef>
                <a:spcPts val="1000"/>
              </a:spcBef>
              <a:spcAft>
                <a:spcPts val="0"/>
              </a:spcAft>
              <a:buSzPts val="1800"/>
              <a:buNone/>
            </a:pPr>
            <a:r>
              <a:rPr lang="ru-RU" sz="2400" dirty="0">
                <a:solidFill>
                  <a:schemeClr val="accent5"/>
                </a:solidFill>
                <a:latin typeface="Arial"/>
                <a:ea typeface="Arial"/>
                <a:cs typeface="Arial"/>
                <a:sym typeface="Arial"/>
              </a:rPr>
              <a:t>В крайна сметка добре изготвеният план за действие изгражда сплотена и продуктивна хибридна работна среда, като позволява ефективно постигане на целите</a:t>
            </a:r>
            <a:r>
              <a:rPr lang="en-GB" sz="2400" dirty="0">
                <a:solidFill>
                  <a:schemeClr val="accent5"/>
                </a:solidFill>
                <a:latin typeface="Arial"/>
                <a:ea typeface="Arial"/>
                <a:cs typeface="Arial"/>
                <a:sym typeface="Arial"/>
              </a:rPr>
              <a:t>.</a:t>
            </a:r>
            <a:endParaRPr sz="1600" dirty="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p:nvPr/>
        </p:nvSpPr>
        <p:spPr>
          <a:xfrm>
            <a:off x="1782825" y="415571"/>
            <a:ext cx="9815007" cy="5310000"/>
          </a:xfrm>
          <a:prstGeom prst="rect">
            <a:avLst/>
          </a:prstGeom>
          <a:noFill/>
          <a:ln>
            <a:noFill/>
          </a:ln>
        </p:spPr>
        <p:txBody>
          <a:bodyPr spcFirstLastPara="1" wrap="square" lIns="91425" tIns="45700" rIns="91425" bIns="45700" anchor="t" anchorCtr="0">
            <a:noAutofit/>
          </a:bodyPr>
          <a:lstStyle/>
          <a:p>
            <a:pPr lvl="0">
              <a:lnSpc>
                <a:spcPct val="90000"/>
              </a:lnSpc>
              <a:buClr>
                <a:schemeClr val="accent5"/>
              </a:buClr>
              <a:buSzPts val="3600"/>
            </a:pPr>
            <a:r>
              <a:rPr lang="bg-BG" sz="3600">
                <a:solidFill>
                  <a:schemeClr val="accent5"/>
                </a:solidFill>
              </a:rPr>
              <a:t>Тема</a:t>
            </a:r>
            <a:r>
              <a:rPr lang="en-GB" sz="3600">
                <a:solidFill>
                  <a:schemeClr val="accent5"/>
                </a:solidFill>
              </a:rPr>
              <a:t> 2: </a:t>
            </a:r>
            <a:r>
              <a:rPr lang="ru-RU" sz="3600">
                <a:solidFill>
                  <a:schemeClr val="accent5"/>
                </a:solidFill>
              </a:rPr>
              <a:t>Разработване на план за действие</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215" name="Google Shape;215;p11"/>
          <p:cNvSpPr txBox="1">
            <a:spLocks noGrp="1"/>
          </p:cNvSpPr>
          <p:nvPr>
            <p:ph type="body" idx="1"/>
          </p:nvPr>
        </p:nvSpPr>
        <p:spPr>
          <a:xfrm>
            <a:off x="460156" y="1417419"/>
            <a:ext cx="10764892" cy="587012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ru-RU" sz="2600">
                <a:latin typeface="Arial"/>
                <a:ea typeface="Arial"/>
                <a:cs typeface="Arial"/>
                <a:sym typeface="Arial"/>
              </a:rPr>
              <a:t>Добре разработеният план за действие трябва да включва</a:t>
            </a:r>
            <a:r>
              <a:rPr lang="en-GB" sz="2600">
                <a:latin typeface="Arial"/>
                <a:ea typeface="Arial"/>
                <a:cs typeface="Arial"/>
                <a:sym typeface="Arial"/>
              </a:rPr>
              <a:t>:</a:t>
            </a:r>
            <a:endParaRPr sz="2000"/>
          </a:p>
          <a:p>
            <a:pPr marL="114300" lvl="0" indent="0" algn="l" rtl="0">
              <a:lnSpc>
                <a:spcPct val="90000"/>
              </a:lnSpc>
              <a:spcBef>
                <a:spcPts val="1000"/>
              </a:spcBef>
              <a:spcAft>
                <a:spcPts val="0"/>
              </a:spcAft>
              <a:buSzPts val="1800"/>
              <a:buNone/>
            </a:pPr>
            <a:endParaRPr sz="2600">
              <a:latin typeface="Arial"/>
              <a:ea typeface="Arial"/>
              <a:cs typeface="Arial"/>
              <a:sym typeface="Arial"/>
            </a:endParaRPr>
          </a:p>
          <a:p>
            <a:pPr marL="457200" lvl="0" indent="-355600" algn="l" rtl="0">
              <a:lnSpc>
                <a:spcPct val="90000"/>
              </a:lnSpc>
              <a:spcBef>
                <a:spcPts val="1000"/>
              </a:spcBef>
              <a:spcAft>
                <a:spcPts val="0"/>
              </a:spcAft>
              <a:buSzPts val="2000"/>
              <a:buChar char="•"/>
            </a:pPr>
            <a:r>
              <a:rPr lang="bg-BG" sz="2600">
                <a:solidFill>
                  <a:schemeClr val="accent1"/>
                </a:solidFill>
                <a:latin typeface="Arial"/>
                <a:ea typeface="Arial"/>
                <a:cs typeface="Arial"/>
                <a:sym typeface="Arial"/>
              </a:rPr>
              <a:t>Ясни цели</a:t>
            </a:r>
            <a:endParaRPr sz="2000">
              <a:solidFill>
                <a:schemeClr val="accent1"/>
              </a:solidFill>
            </a:endParaRPr>
          </a:p>
          <a:p>
            <a:pPr marL="457200" lvl="0" indent="-355600" algn="l" rtl="0">
              <a:lnSpc>
                <a:spcPct val="90000"/>
              </a:lnSpc>
              <a:spcBef>
                <a:spcPts val="1000"/>
              </a:spcBef>
              <a:spcAft>
                <a:spcPts val="0"/>
              </a:spcAft>
              <a:buSzPts val="2000"/>
              <a:buChar char="•"/>
            </a:pPr>
            <a:r>
              <a:rPr lang="bg-BG" sz="2600">
                <a:solidFill>
                  <a:schemeClr val="accent6"/>
                </a:solidFill>
                <a:latin typeface="Arial"/>
                <a:ea typeface="Arial"/>
                <a:cs typeface="Arial"/>
                <a:sym typeface="Arial"/>
              </a:rPr>
              <a:t>Подробни насоки</a:t>
            </a:r>
            <a:endParaRPr sz="2000">
              <a:solidFill>
                <a:schemeClr val="accent6"/>
              </a:solidFill>
            </a:endParaRPr>
          </a:p>
          <a:p>
            <a:pPr marL="457200" lvl="0" indent="-355600" algn="l" rtl="0">
              <a:lnSpc>
                <a:spcPct val="90000"/>
              </a:lnSpc>
              <a:spcBef>
                <a:spcPts val="1000"/>
              </a:spcBef>
              <a:spcAft>
                <a:spcPts val="0"/>
              </a:spcAft>
              <a:buSzPts val="2000"/>
              <a:buChar char="•"/>
            </a:pPr>
            <a:r>
              <a:rPr lang="ru-RU" sz="2600">
                <a:solidFill>
                  <a:srgbClr val="FFC000"/>
                </a:solidFill>
                <a:latin typeface="Arial"/>
                <a:ea typeface="Arial"/>
                <a:cs typeface="Arial"/>
                <a:sym typeface="Arial"/>
              </a:rPr>
              <a:t>Фиксирани роли и отговорности (кой какво прави)</a:t>
            </a:r>
            <a:endParaRPr lang="en-GB" sz="2000">
              <a:solidFill>
                <a:srgbClr val="FFC000"/>
              </a:solidFill>
            </a:endParaRPr>
          </a:p>
          <a:p>
            <a:pPr marL="457200" lvl="0" indent="-355600" algn="l" rtl="0">
              <a:lnSpc>
                <a:spcPct val="90000"/>
              </a:lnSpc>
              <a:spcBef>
                <a:spcPts val="1000"/>
              </a:spcBef>
              <a:spcAft>
                <a:spcPts val="0"/>
              </a:spcAft>
              <a:buSzPts val="2000"/>
              <a:buChar char="•"/>
            </a:pPr>
            <a:r>
              <a:rPr lang="bg-BG" sz="2600">
                <a:latin typeface="Arial"/>
                <a:ea typeface="Arial"/>
                <a:cs typeface="Arial"/>
                <a:sym typeface="Arial"/>
              </a:rPr>
              <a:t>График</a:t>
            </a:r>
            <a:r>
              <a:rPr lang="en-GB" sz="2600">
                <a:latin typeface="Arial"/>
                <a:ea typeface="Arial"/>
                <a:cs typeface="Arial"/>
                <a:sym typeface="Arial"/>
              </a:rPr>
              <a:t> (</a:t>
            </a:r>
            <a:r>
              <a:rPr lang="ru-RU" sz="2600">
                <a:latin typeface="Arial"/>
                <a:ea typeface="Arial"/>
                <a:cs typeface="Arial"/>
                <a:sym typeface="Arial"/>
              </a:rPr>
              <a:t>очаквано време за изпълнение, междинни цели, крайни срокове</a:t>
            </a:r>
            <a:r>
              <a:rPr lang="en-GB" sz="2600">
                <a:latin typeface="Arial"/>
                <a:ea typeface="Arial"/>
                <a:cs typeface="Arial"/>
                <a:sym typeface="Arial"/>
              </a:rPr>
              <a:t>)</a:t>
            </a:r>
            <a:endParaRPr lang="en-GB" sz="2000"/>
          </a:p>
          <a:p>
            <a:pPr marL="457200" lvl="0" indent="-355600" algn="l" rtl="0">
              <a:lnSpc>
                <a:spcPct val="90000"/>
              </a:lnSpc>
              <a:spcBef>
                <a:spcPts val="1000"/>
              </a:spcBef>
              <a:spcAft>
                <a:spcPts val="0"/>
              </a:spcAft>
              <a:buSzPts val="2000"/>
              <a:buChar char="•"/>
            </a:pPr>
            <a:r>
              <a:rPr lang="ru-RU" sz="2600">
                <a:solidFill>
                  <a:schemeClr val="accent5"/>
                </a:solidFill>
                <a:latin typeface="Arial"/>
                <a:ea typeface="Arial"/>
                <a:cs typeface="Arial"/>
                <a:sym typeface="Arial"/>
              </a:rPr>
              <a:t>Идентифициране на ресурсите (напр. време, инструменти, инфраструктура, служители</a:t>
            </a:r>
            <a:r>
              <a:rPr lang="en-GB" sz="2600">
                <a:solidFill>
                  <a:schemeClr val="accent5"/>
                </a:solidFill>
                <a:latin typeface="Arial"/>
                <a:ea typeface="Arial"/>
                <a:cs typeface="Arial"/>
                <a:sym typeface="Arial"/>
              </a:rPr>
              <a:t>) </a:t>
            </a:r>
            <a:endParaRPr sz="2000">
              <a:solidFill>
                <a:schemeClr val="accent5"/>
              </a:solidFill>
            </a:endParaRPr>
          </a:p>
          <a:p>
            <a:pPr marL="457200" lvl="0" indent="-355600" algn="l" rtl="0">
              <a:lnSpc>
                <a:spcPct val="90000"/>
              </a:lnSpc>
              <a:spcBef>
                <a:spcPts val="1000"/>
              </a:spcBef>
              <a:spcAft>
                <a:spcPts val="0"/>
              </a:spcAft>
              <a:buSzPts val="2000"/>
              <a:buChar char="•"/>
            </a:pPr>
            <a:r>
              <a:rPr lang="bg-BG" sz="2600">
                <a:solidFill>
                  <a:schemeClr val="accent4"/>
                </a:solidFill>
                <a:latin typeface="Arial"/>
                <a:ea typeface="Arial"/>
                <a:cs typeface="Arial"/>
                <a:sym typeface="Arial"/>
              </a:rPr>
              <a:t>Ясно разпределение на ресурсите </a:t>
            </a:r>
            <a:endParaRPr sz="2000">
              <a:solidFill>
                <a:schemeClr val="accent4"/>
              </a:solidFill>
            </a:endParaRPr>
          </a:p>
          <a:p>
            <a:pPr marL="114300" lvl="0" indent="0" algn="l" rtl="0">
              <a:lnSpc>
                <a:spcPct val="90000"/>
              </a:lnSpc>
              <a:spcBef>
                <a:spcPts val="1000"/>
              </a:spcBef>
              <a:spcAft>
                <a:spcPts val="0"/>
              </a:spcAft>
              <a:buSzPts val="1800"/>
              <a:buNone/>
            </a:pPr>
            <a:endParaRPr sz="26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p:nvPr/>
        </p:nvSpPr>
        <p:spPr>
          <a:xfrm>
            <a:off x="1541087" y="331488"/>
            <a:ext cx="10509537" cy="5310000"/>
          </a:xfrm>
          <a:prstGeom prst="rect">
            <a:avLst/>
          </a:prstGeom>
          <a:noFill/>
          <a:ln>
            <a:noFill/>
          </a:ln>
        </p:spPr>
        <p:txBody>
          <a:bodyPr spcFirstLastPara="1" wrap="square" lIns="91425" tIns="45700" rIns="91425" bIns="45700" anchor="t" anchorCtr="0">
            <a:noAutofit/>
          </a:bodyPr>
          <a:lstStyle/>
          <a:p>
            <a:pPr lvl="0">
              <a:lnSpc>
                <a:spcPct val="90000"/>
              </a:lnSpc>
              <a:buClr>
                <a:schemeClr val="accent5"/>
              </a:buClr>
              <a:buSzPts val="3600"/>
            </a:pPr>
            <a:r>
              <a:rPr lang="bg-BG" sz="3600">
                <a:solidFill>
                  <a:schemeClr val="accent5"/>
                </a:solidFill>
              </a:rPr>
              <a:t>Тема</a:t>
            </a:r>
            <a:r>
              <a:rPr lang="en-GB" sz="3600">
                <a:solidFill>
                  <a:schemeClr val="accent5"/>
                </a:solidFill>
              </a:rPr>
              <a:t> 2: </a:t>
            </a:r>
            <a:r>
              <a:rPr lang="ru-RU" sz="3600">
                <a:solidFill>
                  <a:schemeClr val="accent5"/>
                </a:solidFill>
              </a:rPr>
              <a:t>Разработване на план за действие</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222" name="Google Shape;222;p12"/>
          <p:cNvSpPr txBox="1">
            <a:spLocks noGrp="1"/>
          </p:cNvSpPr>
          <p:nvPr>
            <p:ph type="body" idx="1"/>
          </p:nvPr>
        </p:nvSpPr>
        <p:spPr>
          <a:xfrm>
            <a:off x="418124" y="999750"/>
            <a:ext cx="11632500" cy="4858500"/>
          </a:xfrm>
          <a:prstGeom prst="rect">
            <a:avLst/>
          </a:prstGeom>
          <a:noFill/>
          <a:ln>
            <a:noFill/>
          </a:ln>
        </p:spPr>
        <p:txBody>
          <a:bodyPr spcFirstLastPara="1" wrap="square" lIns="91425" tIns="45700" rIns="91425" bIns="45700" anchor="t" anchorCtr="0">
            <a:noAutofit/>
          </a:bodyPr>
          <a:lstStyle/>
          <a:p>
            <a:pPr marL="114300" lvl="0" indent="0" algn="just">
              <a:lnSpc>
                <a:spcPct val="70000"/>
              </a:lnSpc>
              <a:buSzPts val="1654"/>
              <a:buNone/>
            </a:pPr>
            <a:r>
              <a:rPr lang="ru-RU" sz="2240" b="1" dirty="0">
                <a:solidFill>
                  <a:schemeClr val="dk1"/>
                </a:solidFill>
                <a:latin typeface="Arial"/>
                <a:ea typeface="Arial"/>
                <a:cs typeface="Arial"/>
                <a:sym typeface="Arial"/>
              </a:rPr>
              <a:t>Контролен списък на необходимите елементи за приобщаваща и успешна хибридна работна среда</a:t>
            </a:r>
            <a:r>
              <a:rPr lang="en-GB" sz="2240" b="1" dirty="0">
                <a:solidFill>
                  <a:schemeClr val="dk1"/>
                </a:solidFill>
                <a:latin typeface="Arial"/>
                <a:ea typeface="Arial"/>
                <a:cs typeface="Arial"/>
                <a:sym typeface="Arial"/>
              </a:rPr>
              <a:t>:</a:t>
            </a:r>
            <a:endParaRPr sz="1729" dirty="0">
              <a:solidFill>
                <a:schemeClr val="dk1"/>
              </a:solidFill>
            </a:endParaRPr>
          </a:p>
          <a:p>
            <a:pPr marL="114300" lvl="0" indent="0" algn="just" rtl="0">
              <a:lnSpc>
                <a:spcPct val="70000"/>
              </a:lnSpc>
              <a:spcBef>
                <a:spcPts val="1000"/>
              </a:spcBef>
              <a:spcAft>
                <a:spcPts val="0"/>
              </a:spcAft>
              <a:buSzPts val="1654"/>
              <a:buNone/>
            </a:pPr>
            <a:endParaRPr sz="2240" b="1" dirty="0">
              <a:solidFill>
                <a:schemeClr val="dk1"/>
              </a:solidFill>
              <a:latin typeface="Arial"/>
              <a:ea typeface="Arial"/>
              <a:cs typeface="Arial"/>
              <a:sym typeface="Arial"/>
            </a:endParaRP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Имате ли ясни политики за дистанционна/хибридна работа и гъвкаво работно време</a:t>
            </a:r>
            <a:r>
              <a:rPr lang="en-GB" sz="2070" dirty="0">
                <a:solidFill>
                  <a:schemeClr val="dk1"/>
                </a:solidFill>
                <a:latin typeface="Arial"/>
                <a:ea typeface="Arial"/>
                <a:cs typeface="Arial"/>
                <a:sym typeface="Arial"/>
              </a:rPr>
              <a:t>?</a:t>
            </a:r>
            <a:endParaRPr sz="1729" dirty="0">
              <a:solidFill>
                <a:schemeClr val="dk1"/>
              </a:solidFill>
            </a:endParaRP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Разполагате ли с технологиите и инфраструктурата за хибридната работа?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Имате ли ясни комуникационни правила?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Имате ли мерки за гарантиране на здравето и безопасността на хибридните служители?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Насърчава ли фирмената ви култура доверието и отговорността?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Подкрепя ли ръководството благополучието и включването на служителите?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Подкрепят ли вашите ръководители и политики равните възможности, многообразието и приобщаването?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Достъпни ли са работните ресурси за всички? </a:t>
            </a:r>
          </a:p>
          <a:p>
            <a:pPr marL="571500" lvl="0" indent="-460631" algn="just" rtl="0">
              <a:lnSpc>
                <a:spcPct val="70000"/>
              </a:lnSpc>
              <a:spcBef>
                <a:spcPts val="1000"/>
              </a:spcBef>
              <a:spcAft>
                <a:spcPts val="0"/>
              </a:spcAft>
              <a:buClr>
                <a:schemeClr val="dk1"/>
              </a:buClr>
              <a:buSzPts val="1854"/>
              <a:buFont typeface="Arial"/>
              <a:buAutoNum type="arabicPeriod"/>
            </a:pPr>
            <a:r>
              <a:rPr lang="ru-RU" sz="2070" dirty="0">
                <a:solidFill>
                  <a:schemeClr val="dk1"/>
                </a:solidFill>
                <a:latin typeface="Arial"/>
                <a:ea typeface="Arial"/>
                <a:cs typeface="Arial"/>
                <a:sym typeface="Arial"/>
              </a:rPr>
              <a:t>Ясни ли са целите, ролите, ценностите и процедурите на хибридния екип?</a:t>
            </a:r>
          </a:p>
          <a:p>
            <a:pPr marL="571500" lvl="0" indent="-460631" algn="just" rtl="0">
              <a:lnSpc>
                <a:spcPct val="70000"/>
              </a:lnSpc>
              <a:spcBef>
                <a:spcPts val="1000"/>
              </a:spcBef>
              <a:spcAft>
                <a:spcPts val="0"/>
              </a:spcAft>
              <a:buClr>
                <a:schemeClr val="dk1"/>
              </a:buClr>
              <a:buSzPts val="1854"/>
              <a:buFont typeface="Arial"/>
              <a:buAutoNum type="arabicPeriod"/>
            </a:pPr>
            <a:r>
              <a:rPr lang="bg-BG" sz="2070" dirty="0">
                <a:solidFill>
                  <a:schemeClr val="dk1"/>
                </a:solidFill>
                <a:latin typeface="Arial"/>
                <a:ea typeface="Arial"/>
                <a:cs typeface="Arial"/>
                <a:sym typeface="Arial"/>
              </a:rPr>
              <a:t>Имате ли организационен капацитет за </a:t>
            </a:r>
            <a:r>
              <a:rPr lang="ru-RU" sz="2070" dirty="0">
                <a:solidFill>
                  <a:schemeClr val="dk1"/>
                </a:solidFill>
                <a:latin typeface="Arial"/>
                <a:ea typeface="Arial"/>
                <a:cs typeface="Arial"/>
                <a:sym typeface="Arial"/>
              </a:rPr>
              <a:t>хибридните срещи?</a:t>
            </a:r>
            <a:endParaRPr sz="2040" b="1"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30fd5a3148a_2_19"/>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229" name="Google Shape;229;g30fd5a3148a_2_19"/>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ru-RU" sz="2400" b="1">
                <a:solidFill>
                  <a:schemeClr val="accent6"/>
                </a:solidFill>
              </a:rPr>
              <a:t>Тема 2: Разработване на план за действие</a:t>
            </a:r>
            <a:endParaRPr sz="3600">
              <a:solidFill>
                <a:schemeClr val="accent5"/>
              </a:solidFill>
            </a:endParaRPr>
          </a:p>
        </p:txBody>
      </p:sp>
      <p:pic>
        <p:nvPicPr>
          <p:cNvPr id="230" name="Google Shape;230;g30fd5a3148a_2_19"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231" name="Google Shape;231;g30fd5a3148a_2_19"/>
          <p:cNvSpPr txBox="1"/>
          <p:nvPr/>
        </p:nvSpPr>
        <p:spPr>
          <a:xfrm>
            <a:off x="6543675" y="2724085"/>
            <a:ext cx="5400600" cy="385383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Arial"/>
              <a:buNone/>
            </a:pPr>
            <a:r>
              <a:rPr lang="ru-RU" sz="1800" b="1" i="0" u="none" strike="noStrike" cap="none">
                <a:solidFill>
                  <a:schemeClr val="dk1"/>
                </a:solidFill>
                <a:latin typeface="Arial"/>
                <a:ea typeface="Arial"/>
                <a:cs typeface="Arial"/>
                <a:sym typeface="Arial"/>
              </a:rPr>
              <a:t>След завършване на тази дейност ще можете да</a:t>
            </a:r>
            <a:r>
              <a:rPr lang="en-GB" sz="1800" b="1"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rgbClr val="53BAAE"/>
              </a:buClr>
              <a:buSzPts val="1800"/>
              <a:buFont typeface="Arial"/>
              <a:buChar char="•"/>
            </a:pPr>
            <a:r>
              <a:rPr lang="ru-RU" sz="1800" b="0" i="1" u="none" strike="noStrike" cap="none">
                <a:solidFill>
                  <a:schemeClr val="dk1"/>
                </a:solidFill>
                <a:latin typeface="Arial"/>
                <a:ea typeface="Arial"/>
                <a:cs typeface="Arial"/>
                <a:sym typeface="Arial"/>
              </a:rPr>
              <a:t>Демонстрирате как добре дефинираните планове за действие допринасят за постигане на целите на проекта, намаляват затрудненията и подобряват използването на ресурсите</a:t>
            </a:r>
            <a:endParaRPr sz="1400" b="0" i="0" u="none" strike="noStrike" cap="none">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rgbClr val="53BAAE"/>
              </a:buClr>
              <a:buSzPts val="1800"/>
              <a:buFont typeface="Arial"/>
              <a:buChar char="•"/>
            </a:pPr>
            <a:r>
              <a:rPr lang="ru-RU" sz="1800" b="0" i="1" u="none" strike="noStrike" cap="none">
                <a:solidFill>
                  <a:schemeClr val="dk1"/>
                </a:solidFill>
                <a:latin typeface="Arial"/>
                <a:ea typeface="Arial"/>
                <a:cs typeface="Arial"/>
                <a:sym typeface="Arial"/>
              </a:rPr>
              <a:t>Създавате конкретни планове за действие, които описват как проектните ресурси ще се използват за изпълнение на задачи и постигане на цели както в офиса, така и в дистанционна среда</a:t>
            </a:r>
            <a:endParaRPr sz="1400" b="0" i="0" u="none" strike="noStrike" cap="none">
              <a:solidFill>
                <a:schemeClr val="dk1"/>
              </a:solidFill>
              <a:latin typeface="Arial"/>
              <a:ea typeface="Arial"/>
              <a:cs typeface="Arial"/>
              <a:sym typeface="Arial"/>
            </a:endParaRPr>
          </a:p>
        </p:txBody>
      </p:sp>
      <p:sp>
        <p:nvSpPr>
          <p:cNvPr id="232" name="Google Shape;232;g30fd5a3148a_2_19"/>
          <p:cNvSpPr txBox="1">
            <a:spLocks noGrp="1"/>
          </p:cNvSpPr>
          <p:nvPr>
            <p:ph type="body" idx="1"/>
          </p:nvPr>
        </p:nvSpPr>
        <p:spPr>
          <a:xfrm>
            <a:off x="185112" y="1345718"/>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dirty="0">
              <a:solidFill>
                <a:srgbClr val="868E93"/>
              </a:solidFill>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i="0" u="none" strike="noStrike" cap="none" dirty="0">
              <a:solidFill>
                <a:srgbClr val="868E93"/>
              </a:solidFill>
              <a:latin typeface="Open Sans Light"/>
              <a:ea typeface="Open Sans Light"/>
              <a:cs typeface="Open Sans Light"/>
              <a:sym typeface="Open Sans Light"/>
            </a:endParaRPr>
          </a:p>
          <a:p>
            <a:pPr marL="1816100" lvl="4" indent="0" algn="just" rtl="0">
              <a:lnSpc>
                <a:spcPct val="90000"/>
              </a:lnSpc>
              <a:spcBef>
                <a:spcPts val="500"/>
              </a:spcBef>
              <a:spcAft>
                <a:spcPts val="0"/>
              </a:spcAft>
              <a:buClr>
                <a:srgbClr val="868E93"/>
              </a:buClr>
              <a:buSzPts val="2400"/>
              <a:buNone/>
            </a:pPr>
            <a:r>
              <a:rPr lang="ru-RU" sz="2400" b="1" i="1" u="none" strike="noStrike" cap="none" dirty="0">
                <a:solidFill>
                  <a:schemeClr val="dk1"/>
                </a:solidFill>
                <a:latin typeface="Open Sans"/>
                <a:ea typeface="Open Sans"/>
                <a:cs typeface="Open Sans"/>
                <a:sym typeface="Open Sans"/>
              </a:rPr>
              <a:t>Целта на тази дейност е да се упражни разработването на планове за действие за хибридни екипи</a:t>
            </a:r>
            <a:r>
              <a:rPr lang="en-GB" sz="2400" b="1" i="1" u="none" strike="noStrike" cap="none" dirty="0">
                <a:solidFill>
                  <a:schemeClr val="dk1"/>
                </a:solidFill>
                <a:latin typeface="Open Sans"/>
                <a:ea typeface="Open Sans"/>
                <a:cs typeface="Open Sans"/>
                <a:sym typeface="Open Sans"/>
              </a:rPr>
              <a:t>.</a:t>
            </a:r>
            <a:endParaRPr sz="2400" b="1" dirty="0">
              <a:solidFill>
                <a:schemeClr val="dk1"/>
              </a:solidFill>
            </a:endParaRPr>
          </a:p>
        </p:txBody>
      </p:sp>
      <p:pic>
        <p:nvPicPr>
          <p:cNvPr id="233" name="Google Shape;233;g30fd5a3148a_2_19"/>
          <p:cNvPicPr preferRelativeResize="0"/>
          <p:nvPr/>
        </p:nvPicPr>
        <p:blipFill rotWithShape="1">
          <a:blip r:embed="rId4">
            <a:alphaModFix/>
          </a:blip>
          <a:srcRect l="21298" t="23251" r="19602" b="22961"/>
          <a:stretch/>
        </p:blipFill>
        <p:spPr>
          <a:xfrm>
            <a:off x="149679" y="2476381"/>
            <a:ext cx="1809846" cy="1618964"/>
          </a:xfrm>
          <a:prstGeom prst="rect">
            <a:avLst/>
          </a:prstGeom>
          <a:noFill/>
          <a:ln>
            <a:noFill/>
          </a:ln>
        </p:spPr>
      </p:pic>
      <p:sp>
        <p:nvSpPr>
          <p:cNvPr id="234" name="Google Shape;234;g30fd5a3148a_2_19"/>
          <p:cNvSpPr txBox="1"/>
          <p:nvPr/>
        </p:nvSpPr>
        <p:spPr>
          <a:xfrm>
            <a:off x="7676125" y="1815825"/>
            <a:ext cx="4268100" cy="5039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bg-BG" sz="2500" b="1" i="0" u="none" strike="noStrike" cap="none">
                <a:solidFill>
                  <a:srgbClr val="9868BD"/>
                </a:solidFill>
                <a:latin typeface="Arial"/>
                <a:ea typeface="Arial"/>
                <a:cs typeface="Arial"/>
                <a:sym typeface="Arial"/>
              </a:rPr>
              <a:t>Нови знания</a:t>
            </a:r>
            <a:endParaRPr sz="2500" b="1" i="0" u="none" strike="noStrike" cap="none">
              <a:solidFill>
                <a:srgbClr val="636A6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0fd5a3148a_2_30"/>
          <p:cNvSpPr txBox="1">
            <a:spLocks noGrp="1"/>
          </p:cNvSpPr>
          <p:nvPr>
            <p:ph type="title"/>
          </p:nvPr>
        </p:nvSpPr>
        <p:spPr>
          <a:xfrm>
            <a:off x="1500674" y="383832"/>
            <a:ext cx="9409064" cy="70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Font typeface="Arial"/>
              <a:buNone/>
            </a:pPr>
            <a:r>
              <a:rPr lang="ru-RU" sz="2400" b="1">
                <a:solidFill>
                  <a:schemeClr val="accent6"/>
                </a:solidFill>
              </a:rPr>
              <a:t>Дейност 2: Създаване на примерен план за действие</a:t>
            </a:r>
            <a:endParaRPr sz="3600">
              <a:solidFill>
                <a:schemeClr val="accent5"/>
              </a:solidFill>
            </a:endParaRPr>
          </a:p>
        </p:txBody>
      </p:sp>
      <p:sp>
        <p:nvSpPr>
          <p:cNvPr id="241" name="Google Shape;241;g30fd5a3148a_2_30"/>
          <p:cNvSpPr txBox="1">
            <a:spLocks noGrp="1"/>
          </p:cNvSpPr>
          <p:nvPr>
            <p:ph type="body" idx="1"/>
          </p:nvPr>
        </p:nvSpPr>
        <p:spPr>
          <a:xfrm>
            <a:off x="377900" y="1229700"/>
            <a:ext cx="11226600" cy="48486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9869BD"/>
              </a:buClr>
              <a:buSzPts val="2000"/>
              <a:buNone/>
            </a:pPr>
            <a:r>
              <a:rPr lang="bg-BG" sz="2000" b="1" dirty="0">
                <a:solidFill>
                  <a:schemeClr val="accent6"/>
                </a:solidFill>
                <a:latin typeface="Arial"/>
                <a:ea typeface="Arial"/>
                <a:cs typeface="Arial"/>
                <a:sym typeface="Arial"/>
              </a:rPr>
              <a:t>Сценарий</a:t>
            </a:r>
            <a:endParaRPr dirty="0"/>
          </a:p>
          <a:p>
            <a:pPr marL="0" lvl="0" indent="0" algn="just" rtl="0">
              <a:lnSpc>
                <a:spcPct val="90000"/>
              </a:lnSpc>
              <a:spcBef>
                <a:spcPts val="0"/>
              </a:spcBef>
              <a:spcAft>
                <a:spcPts val="0"/>
              </a:spcAft>
              <a:buClr>
                <a:srgbClr val="9869BD"/>
              </a:buClr>
              <a:buSzPts val="2000"/>
              <a:buNone/>
            </a:pPr>
            <a:endParaRPr sz="2000" b="1" dirty="0">
              <a:latin typeface="Open Sans"/>
              <a:ea typeface="Open Sans"/>
              <a:cs typeface="Open Sans"/>
              <a:sym typeface="Open Sans"/>
            </a:endParaRPr>
          </a:p>
          <a:p>
            <a:pPr marL="0" lvl="0" indent="0" algn="just" rtl="0">
              <a:lnSpc>
                <a:spcPct val="90000"/>
              </a:lnSpc>
              <a:spcBef>
                <a:spcPts val="0"/>
              </a:spcBef>
              <a:spcAft>
                <a:spcPts val="0"/>
              </a:spcAft>
              <a:buClr>
                <a:srgbClr val="9869BD"/>
              </a:buClr>
              <a:buSzPts val="1800"/>
              <a:buNone/>
            </a:pPr>
            <a:r>
              <a:rPr lang="ru-RU" sz="2000" dirty="0">
                <a:solidFill>
                  <a:schemeClr val="dk1"/>
                </a:solidFill>
                <a:latin typeface="Arial"/>
                <a:ea typeface="Arial"/>
                <a:cs typeface="Arial"/>
                <a:sym typeface="Arial"/>
              </a:rPr>
              <a:t>Въз основа на сценария и резултатите от Дейност 1, и използвайки предоставения </a:t>
            </a:r>
            <a:r>
              <a:rPr lang="ru-RU" sz="2000" b="1" dirty="0">
                <a:solidFill>
                  <a:schemeClr val="dk1"/>
                </a:solidFill>
                <a:latin typeface="Arial"/>
                <a:ea typeface="Arial"/>
                <a:cs typeface="Arial"/>
                <a:sym typeface="Arial"/>
              </a:rPr>
              <a:t>шаблон за план за действие</a:t>
            </a:r>
            <a:r>
              <a:rPr lang="ru-RU" sz="2000" dirty="0">
                <a:solidFill>
                  <a:schemeClr val="dk1"/>
                </a:solidFill>
                <a:latin typeface="Arial"/>
                <a:ea typeface="Arial"/>
                <a:cs typeface="Arial"/>
                <a:sym typeface="Arial"/>
              </a:rPr>
              <a:t> (разпечатка), всеки участник трябва да създаде план за действие за своя новосформиран проектен екип. Лидерите на екипи трябва да опишат как ще използват ресурсите за постигане на групови задачи и цели както в офис, така и в дистанционна среда, като същевременно поддържат благополучието, ангажираността и настроението на служителите в екипа, без никой да се чувства изключен</a:t>
            </a:r>
            <a:r>
              <a:rPr lang="en-GB"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a:p>
            <a:pPr marL="0" lvl="0" indent="0" algn="just" rtl="0">
              <a:lnSpc>
                <a:spcPct val="90000"/>
              </a:lnSpc>
              <a:spcBef>
                <a:spcPts val="1000"/>
              </a:spcBef>
              <a:spcAft>
                <a:spcPts val="0"/>
              </a:spcAft>
              <a:buClr>
                <a:srgbClr val="9869BD"/>
              </a:buClr>
              <a:buSzPts val="2000"/>
              <a:buNone/>
            </a:pPr>
            <a:r>
              <a:rPr lang="bg-BG" sz="2000" b="1" dirty="0">
                <a:solidFill>
                  <a:schemeClr val="accent6"/>
                </a:solidFill>
                <a:latin typeface="Arial"/>
                <a:ea typeface="Arial"/>
                <a:cs typeface="Arial"/>
                <a:sym typeface="Arial"/>
              </a:rPr>
              <a:t>Стъпка</a:t>
            </a:r>
            <a:r>
              <a:rPr lang="en-GB" sz="2000" b="1" dirty="0">
                <a:solidFill>
                  <a:schemeClr val="accent6"/>
                </a:solidFill>
                <a:latin typeface="Arial"/>
                <a:ea typeface="Arial"/>
                <a:cs typeface="Arial"/>
                <a:sym typeface="Arial"/>
              </a:rPr>
              <a:t> 1</a:t>
            </a:r>
            <a:endParaRPr sz="2000" b="1" dirty="0">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800"/>
              <a:buNone/>
            </a:pPr>
            <a:r>
              <a:rPr lang="ru-RU" sz="2000" i="0" u="none" strike="noStrike" cap="none" dirty="0">
                <a:solidFill>
                  <a:schemeClr val="dk1"/>
                </a:solidFill>
                <a:latin typeface="Arial"/>
                <a:ea typeface="Arial"/>
                <a:cs typeface="Arial"/>
                <a:sym typeface="Arial"/>
              </a:rPr>
              <a:t>По двойки всеки споделя и представя своите план за действие и стратегия</a:t>
            </a:r>
            <a:r>
              <a:rPr lang="en-GB" sz="2000" i="0" u="none" strike="noStrike" cap="none" dirty="0">
                <a:solidFill>
                  <a:schemeClr val="dk1"/>
                </a:solidFill>
                <a:latin typeface="Arial"/>
                <a:ea typeface="Arial"/>
                <a:cs typeface="Arial"/>
                <a:sym typeface="Arial"/>
              </a:rPr>
              <a:t>.</a:t>
            </a:r>
            <a:endParaRPr sz="2000" i="0" u="none" strike="noStrike" cap="none" dirty="0">
              <a:solidFill>
                <a:schemeClr val="dk1"/>
              </a:solidFill>
              <a:latin typeface="Arial"/>
              <a:ea typeface="Arial"/>
              <a:cs typeface="Arial"/>
              <a:sym typeface="Arial"/>
            </a:endParaRPr>
          </a:p>
          <a:p>
            <a:pPr marL="0" lvl="0" indent="0" algn="just" rtl="0">
              <a:lnSpc>
                <a:spcPct val="90000"/>
              </a:lnSpc>
              <a:spcBef>
                <a:spcPts val="1000"/>
              </a:spcBef>
              <a:spcAft>
                <a:spcPts val="0"/>
              </a:spcAft>
              <a:buClr>
                <a:srgbClr val="9869BD"/>
              </a:buClr>
              <a:buSzPts val="2000"/>
              <a:buNone/>
            </a:pPr>
            <a:r>
              <a:rPr lang="bg-BG" sz="2000" b="1" dirty="0">
                <a:solidFill>
                  <a:schemeClr val="accent6"/>
                </a:solidFill>
                <a:latin typeface="Arial"/>
                <a:ea typeface="Arial"/>
                <a:cs typeface="Arial"/>
                <a:sym typeface="Arial"/>
              </a:rPr>
              <a:t>Стъпка</a:t>
            </a:r>
            <a:r>
              <a:rPr lang="en-GB" sz="2000" b="1" dirty="0">
                <a:solidFill>
                  <a:schemeClr val="accent6"/>
                </a:solidFill>
                <a:latin typeface="Arial"/>
                <a:ea typeface="Arial"/>
                <a:cs typeface="Arial"/>
                <a:sym typeface="Arial"/>
              </a:rPr>
              <a:t> 2</a:t>
            </a:r>
            <a:endParaRPr sz="2000" b="1" dirty="0">
              <a:solidFill>
                <a:schemeClr val="accent6"/>
              </a:solidFill>
              <a:latin typeface="Open Sans"/>
              <a:ea typeface="Open Sans"/>
              <a:cs typeface="Open Sans"/>
              <a:sym typeface="Open Sans"/>
            </a:endParaRPr>
          </a:p>
          <a:p>
            <a:pPr marL="0" lvl="0" indent="0" algn="just">
              <a:buClr>
                <a:srgbClr val="9869BD"/>
              </a:buClr>
              <a:buNone/>
            </a:pPr>
            <a:r>
              <a:rPr lang="ru-RU" sz="2000" dirty="0">
                <a:solidFill>
                  <a:schemeClr val="dk1"/>
                </a:solidFill>
                <a:latin typeface="Arial"/>
                <a:ea typeface="Arial"/>
                <a:cs typeface="Arial"/>
                <a:sym typeface="Arial"/>
              </a:rPr>
              <a:t>Всеки дава на партньора си обратна връзка и предложения за подобрение</a:t>
            </a:r>
            <a:r>
              <a:rPr lang="en-GB"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a:p>
            <a:pPr marL="0" lvl="0" indent="0" algn="just" rtl="0">
              <a:lnSpc>
                <a:spcPct val="90000"/>
              </a:lnSpc>
              <a:spcBef>
                <a:spcPts val="1000"/>
              </a:spcBef>
              <a:spcAft>
                <a:spcPts val="0"/>
              </a:spcAft>
              <a:buClr>
                <a:srgbClr val="9869BD"/>
              </a:buClr>
              <a:buSzPts val="2000"/>
              <a:buNone/>
            </a:pPr>
            <a:r>
              <a:rPr lang="bg-BG" sz="2000" b="1" dirty="0">
                <a:solidFill>
                  <a:schemeClr val="accent6"/>
                </a:solidFill>
                <a:latin typeface="Arial"/>
                <a:ea typeface="Arial"/>
                <a:cs typeface="Arial"/>
                <a:sym typeface="Arial"/>
              </a:rPr>
              <a:t>Стъпка</a:t>
            </a:r>
            <a:r>
              <a:rPr lang="en-GB" sz="2000" b="1" dirty="0">
                <a:solidFill>
                  <a:schemeClr val="accent6"/>
                </a:solidFill>
                <a:latin typeface="Arial"/>
                <a:ea typeface="Arial"/>
                <a:cs typeface="Arial"/>
                <a:sym typeface="Arial"/>
              </a:rPr>
              <a:t> 3</a:t>
            </a:r>
            <a:endParaRPr sz="2000" b="1" dirty="0">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800"/>
              <a:buNone/>
            </a:pPr>
            <a:r>
              <a:rPr lang="ru-RU" sz="2000" dirty="0">
                <a:solidFill>
                  <a:schemeClr val="dk1"/>
                </a:solidFill>
                <a:latin typeface="Arial"/>
                <a:ea typeface="Arial"/>
                <a:cs typeface="Arial"/>
                <a:sym typeface="Arial"/>
              </a:rPr>
              <a:t>Всички участват в дискусия на тема как изглежда оптималният план за действие</a:t>
            </a:r>
            <a:r>
              <a:rPr lang="en-GB" sz="2000" dirty="0">
                <a:solidFill>
                  <a:srgbClr val="7F7F7F"/>
                </a:solidFill>
                <a:latin typeface="Arial"/>
                <a:ea typeface="Arial"/>
                <a:cs typeface="Arial"/>
                <a:sym typeface="Arial"/>
              </a:rPr>
              <a:t>.</a:t>
            </a:r>
            <a:endParaRPr sz="2000" dirty="0">
              <a:solidFill>
                <a:srgbClr val="7F7F7F"/>
              </a:solidFill>
              <a:latin typeface="Arial"/>
              <a:ea typeface="Arial"/>
              <a:cs typeface="Arial"/>
              <a:sym typeface="Arial"/>
            </a:endParaRPr>
          </a:p>
        </p:txBody>
      </p:sp>
      <p:pic>
        <p:nvPicPr>
          <p:cNvPr id="242" name="Google Shape;242;g30fd5a3148a_2_30" descr="Ampulheta 90% com preenchimento sólido"/>
          <p:cNvPicPr preferRelativeResize="0">
            <a:picLocks noGrp="1"/>
          </p:cNvPicPr>
          <p:nvPr>
            <p:ph type="body" idx="2"/>
          </p:nvPr>
        </p:nvPicPr>
        <p:blipFill rotWithShape="1">
          <a:blip r:embed="rId3">
            <a:alphaModFix/>
          </a:blip>
          <a:srcRect/>
          <a:stretch/>
        </p:blipFill>
        <p:spPr>
          <a:xfrm>
            <a:off x="10909749" y="4870424"/>
            <a:ext cx="1319400" cy="1319400"/>
          </a:xfrm>
          <a:prstGeom prst="rect">
            <a:avLst/>
          </a:prstGeom>
          <a:noFill/>
          <a:ln>
            <a:noFill/>
          </a:ln>
        </p:spPr>
      </p:pic>
      <p:sp>
        <p:nvSpPr>
          <p:cNvPr id="243" name="Google Shape;243;g30fd5a3148a_2_30"/>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chemeClr val="accent6"/>
                </a:solidFill>
                <a:latin typeface="Open Sans Light"/>
                <a:ea typeface="Open Sans Light"/>
                <a:cs typeface="Open Sans Light"/>
                <a:sym typeface="Open Sans Light"/>
              </a:rPr>
              <a:t>00h:20m</a:t>
            </a:r>
            <a:endParaRPr sz="1600" b="1" i="0" u="none" strike="noStrike" cap="none">
              <a:solidFill>
                <a:schemeClr val="accent6"/>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0fd5a3148a_2_39"/>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ru-RU" sz="2400" b="1">
                <a:solidFill>
                  <a:schemeClr val="accent6"/>
                </a:solidFill>
              </a:rPr>
              <a:t>Дейност 2: Създаване на примерен план за действие</a:t>
            </a:r>
            <a:endParaRPr sz="3600">
              <a:solidFill>
                <a:schemeClr val="accent5"/>
              </a:solidFill>
            </a:endParaRPr>
          </a:p>
        </p:txBody>
      </p:sp>
      <p:sp>
        <p:nvSpPr>
          <p:cNvPr id="250" name="Google Shape;250;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800"/>
              <a:buNone/>
            </a:pPr>
            <a:r>
              <a:rPr lang="bg-BG" sz="1900" b="1">
                <a:solidFill>
                  <a:srgbClr val="12501B"/>
                </a:solidFill>
                <a:latin typeface="Arial"/>
                <a:ea typeface="Arial"/>
                <a:cs typeface="Arial"/>
                <a:sym typeface="Arial"/>
              </a:rPr>
              <a:t>РЕСУРСИ</a:t>
            </a:r>
            <a:r>
              <a:rPr lang="en-GB" sz="1900" b="1">
                <a:solidFill>
                  <a:srgbClr val="12501B"/>
                </a:solidFill>
                <a:latin typeface="Arial"/>
                <a:ea typeface="Arial"/>
                <a:cs typeface="Arial"/>
                <a:sym typeface="Arial"/>
              </a:rPr>
              <a:t> </a:t>
            </a:r>
            <a:endParaRPr sz="1900" b="1">
              <a:latin typeface="Open Sans"/>
              <a:ea typeface="Open Sans"/>
              <a:cs typeface="Open Sans"/>
              <a:sym typeface="Open Sans"/>
            </a:endParaRPr>
          </a:p>
          <a:p>
            <a:pPr marL="228600" lvl="0" indent="-114300" algn="just" rtl="0">
              <a:lnSpc>
                <a:spcPct val="90000"/>
              </a:lnSpc>
              <a:spcBef>
                <a:spcPts val="1000"/>
              </a:spcBef>
              <a:spcAft>
                <a:spcPts val="0"/>
              </a:spcAft>
              <a:buClr>
                <a:srgbClr val="9869BD"/>
              </a:buClr>
              <a:buSzPts val="1800"/>
              <a:buNone/>
            </a:pPr>
            <a:endParaRPr sz="1900" b="1" u="sng">
              <a:solidFill>
                <a:schemeClr val="hlink"/>
              </a:solidFill>
              <a:latin typeface="Open Sans"/>
              <a:ea typeface="Open Sans"/>
              <a:cs typeface="Open Sans"/>
              <a:sym typeface="Open Sans"/>
              <a:hlinkClick r:id="rId3"/>
            </a:endParaRPr>
          </a:p>
          <a:p>
            <a:pPr marL="228600" lvl="0" indent="-228600" algn="just" rtl="0">
              <a:lnSpc>
                <a:spcPct val="90000"/>
              </a:lnSpc>
              <a:spcBef>
                <a:spcPts val="1000"/>
              </a:spcBef>
              <a:spcAft>
                <a:spcPts val="0"/>
              </a:spcAft>
              <a:buClr>
                <a:srgbClr val="9869BD"/>
              </a:buClr>
              <a:buSzPts val="1900"/>
              <a:buChar char="•"/>
            </a:pPr>
            <a:r>
              <a:rPr lang="en-GB" sz="1900" b="1" u="sng">
                <a:solidFill>
                  <a:schemeClr val="hlink"/>
                </a:solidFill>
                <a:latin typeface="Open Sans"/>
                <a:ea typeface="Open Sans"/>
                <a:cs typeface="Open Sans"/>
                <a:sym typeface="Open Sans"/>
                <a:hlinkClick r:id="rId4"/>
              </a:rPr>
              <a:t>Hybrid working: Guidance for people professionals | CIPD</a:t>
            </a:r>
            <a:endParaRPr sz="1900" b="1" u="sng">
              <a:solidFill>
                <a:schemeClr val="hlink"/>
              </a:solidFill>
              <a:latin typeface="Open Sans"/>
              <a:ea typeface="Open Sans"/>
              <a:cs typeface="Open Sans"/>
              <a:sym typeface="Open Sans"/>
              <a:hlinkClick r:id="rId5"/>
            </a:endParaRPr>
          </a:p>
          <a:p>
            <a:pPr marL="228600" lvl="0" indent="-228600" algn="just" rtl="0">
              <a:lnSpc>
                <a:spcPct val="90000"/>
              </a:lnSpc>
              <a:spcBef>
                <a:spcPts val="1000"/>
              </a:spcBef>
              <a:spcAft>
                <a:spcPts val="0"/>
              </a:spcAft>
              <a:buClr>
                <a:srgbClr val="9869BD"/>
              </a:buClr>
              <a:buSzPts val="1900"/>
              <a:buChar char="•"/>
            </a:pPr>
            <a:r>
              <a:rPr lang="en-GB" sz="1900" b="1" u="sng">
                <a:solidFill>
                  <a:schemeClr val="hlink"/>
                </a:solidFill>
                <a:latin typeface="Open Sans"/>
                <a:ea typeface="Open Sans"/>
                <a:cs typeface="Open Sans"/>
                <a:sym typeface="Open Sans"/>
                <a:hlinkClick r:id="rId5"/>
              </a:rPr>
              <a:t>10 First Steps To Creating A Productive Hybrid Work Environment</a:t>
            </a:r>
            <a:endParaRPr sz="1900" b="1" u="sng">
              <a:solidFill>
                <a:schemeClr val="hlink"/>
              </a:solidFill>
              <a:latin typeface="Open Sans"/>
              <a:ea typeface="Open Sans"/>
              <a:cs typeface="Open Sans"/>
              <a:sym typeface="Open Sans"/>
              <a:hlinkClick r:id="rId3"/>
            </a:endParaRPr>
          </a:p>
          <a:p>
            <a:pPr marL="228600" lvl="0" indent="-228600" algn="just" rtl="0">
              <a:lnSpc>
                <a:spcPct val="90000"/>
              </a:lnSpc>
              <a:spcBef>
                <a:spcPts val="1000"/>
              </a:spcBef>
              <a:spcAft>
                <a:spcPts val="0"/>
              </a:spcAft>
              <a:buClr>
                <a:srgbClr val="9869BD"/>
              </a:buClr>
              <a:buSzPts val="1900"/>
              <a:buChar char="•"/>
            </a:pPr>
            <a:r>
              <a:rPr lang="en-GB" sz="1900" b="1" u="sng">
                <a:solidFill>
                  <a:schemeClr val="hlink"/>
                </a:solidFill>
                <a:latin typeface="Open Sans"/>
                <a:ea typeface="Open Sans"/>
                <a:cs typeface="Open Sans"/>
                <a:sym typeface="Open Sans"/>
                <a:hlinkClick r:id="rId3"/>
              </a:rPr>
              <a:t>6 Ways To Create A Successful Hybrid Work Model</a:t>
            </a:r>
            <a:endParaRPr sz="1900" b="1">
              <a:latin typeface="Open Sans"/>
              <a:ea typeface="Open Sans"/>
              <a:cs typeface="Open Sans"/>
              <a:sym typeface="Open Sans"/>
            </a:endParaRPr>
          </a:p>
          <a:p>
            <a:pPr marL="228600" lvl="0" indent="-228600" algn="just" rtl="0">
              <a:lnSpc>
                <a:spcPct val="90000"/>
              </a:lnSpc>
              <a:spcBef>
                <a:spcPts val="1000"/>
              </a:spcBef>
              <a:spcAft>
                <a:spcPts val="0"/>
              </a:spcAft>
              <a:buClr>
                <a:srgbClr val="9869BD"/>
              </a:buClr>
              <a:buSzPts val="1900"/>
              <a:buChar char="•"/>
            </a:pPr>
            <a:r>
              <a:rPr lang="en-GB" sz="1900" b="1" u="sng">
                <a:solidFill>
                  <a:schemeClr val="hlink"/>
                </a:solidFill>
                <a:latin typeface="Open Sans"/>
                <a:ea typeface="Open Sans"/>
                <a:cs typeface="Open Sans"/>
                <a:sym typeface="Open Sans"/>
                <a:hlinkClick r:id="rId6"/>
              </a:rPr>
              <a:t>What’s a Modern Hybrid Workplace Strategy? (and How to Create One) | Robin</a:t>
            </a:r>
            <a:endParaRPr sz="1900" b="1">
              <a:solidFill>
                <a:srgbClr val="868E93"/>
              </a:solidFill>
              <a:latin typeface="Arial"/>
              <a:ea typeface="Arial"/>
              <a:cs typeface="Arial"/>
              <a:sym typeface="Arial"/>
            </a:endParaRPr>
          </a:p>
          <a:p>
            <a:pPr marL="228600" lvl="0" indent="-114300" algn="just" rtl="0">
              <a:lnSpc>
                <a:spcPct val="90000"/>
              </a:lnSpc>
              <a:spcBef>
                <a:spcPts val="1000"/>
              </a:spcBef>
              <a:spcAft>
                <a:spcPts val="0"/>
              </a:spcAft>
              <a:buClr>
                <a:srgbClr val="9869BD"/>
              </a:buClr>
              <a:buSzPts val="1800"/>
              <a:buNone/>
            </a:pPr>
            <a:endParaRPr sz="1900" b="1" i="0" u="none" strike="noStrike" cap="none">
              <a:solidFill>
                <a:srgbClr val="868E93"/>
              </a:solidFill>
              <a:latin typeface="Open Sans"/>
              <a:ea typeface="Open Sans"/>
              <a:cs typeface="Open Sans"/>
              <a:sym typeface="Open Sans"/>
            </a:endParaRPr>
          </a:p>
          <a:p>
            <a:pPr marL="228600" lvl="0" indent="-114300" algn="just" rtl="0">
              <a:lnSpc>
                <a:spcPct val="90000"/>
              </a:lnSpc>
              <a:spcBef>
                <a:spcPts val="1000"/>
              </a:spcBef>
              <a:spcAft>
                <a:spcPts val="0"/>
              </a:spcAft>
              <a:buClr>
                <a:srgbClr val="9869BD"/>
              </a:buClr>
              <a:buSzPts val="1800"/>
              <a:buNone/>
            </a:pPr>
            <a:endParaRPr sz="1900" b="1">
              <a:solidFill>
                <a:srgbClr val="12501B"/>
              </a:solidFill>
              <a:latin typeface="Open Sans"/>
              <a:ea typeface="Open Sans"/>
              <a:cs typeface="Open Sans"/>
              <a:sym typeface="Open Sans"/>
            </a:endParaRPr>
          </a:p>
        </p:txBody>
      </p:sp>
      <p:sp>
        <p:nvSpPr>
          <p:cNvPr id="251" name="Google Shape;251;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800"/>
              <a:buNone/>
            </a:pPr>
            <a:r>
              <a:rPr lang="bg-BG" sz="1900" b="1">
                <a:solidFill>
                  <a:srgbClr val="12501B"/>
                </a:solidFill>
                <a:latin typeface="Arial"/>
                <a:ea typeface="Arial"/>
                <a:cs typeface="Arial"/>
                <a:sym typeface="Arial"/>
              </a:rPr>
              <a:t>Научете повече!</a:t>
            </a:r>
            <a:endParaRPr sz="1900" b="1">
              <a:latin typeface="Open Sans"/>
              <a:ea typeface="Open Sans"/>
              <a:cs typeface="Open Sans"/>
              <a:sym typeface="Open Sans"/>
            </a:endParaRPr>
          </a:p>
          <a:p>
            <a:pPr marL="0" lvl="0" indent="0" algn="just" rtl="0">
              <a:lnSpc>
                <a:spcPct val="90000"/>
              </a:lnSpc>
              <a:spcBef>
                <a:spcPts val="1000"/>
              </a:spcBef>
              <a:spcAft>
                <a:spcPts val="0"/>
              </a:spcAft>
              <a:buClr>
                <a:schemeClr val="dk2"/>
              </a:buClr>
              <a:buSzPts val="1800"/>
              <a:buNone/>
            </a:pPr>
            <a:endParaRPr sz="1900" b="1" u="sng">
              <a:solidFill>
                <a:schemeClr val="hlink"/>
              </a:solidFill>
              <a:latin typeface="Open Sans"/>
              <a:ea typeface="Open Sans"/>
              <a:cs typeface="Open Sans"/>
              <a:sym typeface="Open Sans"/>
              <a:hlinkClick r:id="rId6"/>
            </a:endParaRPr>
          </a:p>
          <a:p>
            <a:pPr marL="457200" lvl="0" indent="-349250" algn="just" rtl="0">
              <a:lnSpc>
                <a:spcPct val="90000"/>
              </a:lnSpc>
              <a:spcBef>
                <a:spcPts val="1000"/>
              </a:spcBef>
              <a:spcAft>
                <a:spcPts val="0"/>
              </a:spcAft>
              <a:buClr>
                <a:schemeClr val="dk2"/>
              </a:buClr>
              <a:buSzPts val="1900"/>
              <a:buChar char="•"/>
            </a:pPr>
            <a:r>
              <a:rPr lang="en-GB" sz="1900" b="1" u="sng">
                <a:solidFill>
                  <a:schemeClr val="hlink"/>
                </a:solidFill>
                <a:latin typeface="Open Sans"/>
                <a:ea typeface="Open Sans"/>
                <a:cs typeface="Open Sans"/>
                <a:sym typeface="Open Sans"/>
                <a:hlinkClick r:id="rId6"/>
              </a:rPr>
              <a:t>What’s a Modern Hybrid Workplace Strategy? (and How to Create One) | Robin</a:t>
            </a:r>
            <a:endParaRPr sz="1900" b="1">
              <a:latin typeface="Open Sans"/>
              <a:ea typeface="Open Sans"/>
              <a:cs typeface="Open Sans"/>
              <a:sym typeface="Open Sans"/>
            </a:endParaRPr>
          </a:p>
        </p:txBody>
      </p:sp>
      <p:pic>
        <p:nvPicPr>
          <p:cNvPr id="252" name="Google Shape;252;g30fd5a3148a_2_39"/>
          <p:cNvPicPr preferRelativeResize="0"/>
          <p:nvPr/>
        </p:nvPicPr>
        <p:blipFill rotWithShape="1">
          <a:blip r:embed="rId7">
            <a:alphaModFix/>
          </a:blip>
          <a:srcRect/>
          <a:stretch/>
        </p:blipFill>
        <p:spPr>
          <a:xfrm>
            <a:off x="6850175" y="2995935"/>
            <a:ext cx="4754450" cy="28979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p:nvPr/>
        </p:nvSpPr>
        <p:spPr>
          <a:xfrm>
            <a:off x="4381796" y="2824100"/>
            <a:ext cx="7236106" cy="160019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bg-BG" sz="3600" b="1" i="0" u="none" strike="noStrike" cap="none">
                <a:solidFill>
                  <a:schemeClr val="accent4"/>
                </a:solidFill>
                <a:latin typeface="Arial"/>
                <a:ea typeface="Arial"/>
                <a:cs typeface="Arial"/>
                <a:sym typeface="Arial"/>
              </a:rPr>
              <a:t>Тема</a:t>
            </a:r>
            <a:r>
              <a:rPr lang="en-GB" sz="3600" b="1" i="0" u="none" strike="noStrike" cap="none">
                <a:solidFill>
                  <a:schemeClr val="accent4"/>
                </a:solidFill>
                <a:latin typeface="Arial"/>
                <a:ea typeface="Arial"/>
                <a:cs typeface="Arial"/>
                <a:sym typeface="Arial"/>
              </a:rPr>
              <a:t> 3</a:t>
            </a:r>
            <a:endParaRPr sz="3600" b="1" i="0" u="none" strike="noStrike" cap="none">
              <a:solidFill>
                <a:schemeClr val="accent4"/>
              </a:solidFill>
              <a:latin typeface="Arial"/>
              <a:ea typeface="Arial"/>
              <a:cs typeface="Arial"/>
              <a:sym typeface="Arial"/>
            </a:endParaRPr>
          </a:p>
          <a:p>
            <a:pPr marL="0" marR="0" lvl="0" indent="0" algn="just" rtl="0">
              <a:lnSpc>
                <a:spcPct val="90000"/>
              </a:lnSpc>
              <a:spcBef>
                <a:spcPts val="0"/>
              </a:spcBef>
              <a:spcAft>
                <a:spcPts val="0"/>
              </a:spcAft>
              <a:buClr>
                <a:schemeClr val="accent5"/>
              </a:buClr>
              <a:buSzPts val="3600"/>
              <a:buFont typeface="Arial"/>
              <a:buNone/>
            </a:pPr>
            <a:br>
              <a:rPr lang="en-GB" sz="3600" b="0" i="0" u="none" strike="noStrike" cap="none">
                <a:solidFill>
                  <a:schemeClr val="accent5"/>
                </a:solidFill>
                <a:latin typeface="Arial"/>
                <a:ea typeface="Arial"/>
                <a:cs typeface="Arial"/>
                <a:sym typeface="Arial"/>
              </a:rPr>
            </a:br>
            <a:r>
              <a:rPr lang="bg-BG" sz="3600" b="1" i="0" u="none" strike="noStrike" cap="none">
                <a:solidFill>
                  <a:schemeClr val="accent5"/>
                </a:solidFill>
                <a:latin typeface="Arial"/>
                <a:ea typeface="Arial"/>
                <a:cs typeface="Arial"/>
                <a:sym typeface="Arial"/>
              </a:rPr>
              <a:t>Проследяване и корекция на използването на ресурси</a:t>
            </a:r>
            <a:endParaRPr sz="3600" b="1" i="0" u="none" strike="noStrike" cap="none">
              <a:solidFill>
                <a:srgbClr val="000000"/>
              </a:solidFill>
              <a:latin typeface="Arial"/>
              <a:ea typeface="Arial"/>
              <a:cs typeface="Arial"/>
              <a:sym typeface="Arial"/>
            </a:endParaRPr>
          </a:p>
        </p:txBody>
      </p:sp>
      <p:pic>
        <p:nvPicPr>
          <p:cNvPr id="259" name="Google Shape;259;p20"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p:nvPr/>
        </p:nvSpPr>
        <p:spPr>
          <a:xfrm>
            <a:off x="4266110" y="2858825"/>
            <a:ext cx="7939963" cy="1600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en-GB" sz="3600" b="1">
                <a:solidFill>
                  <a:schemeClr val="accent4"/>
                </a:solidFill>
              </a:rPr>
              <a:t>Energizer</a:t>
            </a:r>
            <a:endParaRPr sz="3600" b="1">
              <a:solidFill>
                <a:schemeClr val="accent4"/>
              </a:solidFill>
            </a:endParaRPr>
          </a:p>
          <a:p>
            <a:pPr marL="0" marR="0" lvl="0" indent="0" algn="just" rtl="0">
              <a:lnSpc>
                <a:spcPct val="90000"/>
              </a:lnSpc>
              <a:spcBef>
                <a:spcPts val="0"/>
              </a:spcBef>
              <a:spcAft>
                <a:spcPts val="0"/>
              </a:spcAft>
              <a:buClr>
                <a:schemeClr val="accent5"/>
              </a:buClr>
              <a:buSzPts val="3600"/>
              <a:buFont typeface="Arial"/>
              <a:buNone/>
            </a:pPr>
            <a:endParaRPr sz="3600" b="1">
              <a:solidFill>
                <a:schemeClr val="accent4"/>
              </a:solidFill>
            </a:endParaRPr>
          </a:p>
          <a:p>
            <a:pPr marL="0" lvl="0" indent="0" algn="l" rtl="0">
              <a:lnSpc>
                <a:spcPct val="115000"/>
              </a:lnSpc>
              <a:spcBef>
                <a:spcPts val="1200"/>
              </a:spcBef>
              <a:spcAft>
                <a:spcPts val="0"/>
              </a:spcAft>
              <a:buNone/>
            </a:pPr>
            <a:r>
              <a:rPr lang="bg-BG" sz="3200" b="1">
                <a:solidFill>
                  <a:srgbClr val="9868BD"/>
                </a:solidFill>
              </a:rPr>
              <a:t>Връзки за хибридно сътрудничество</a:t>
            </a:r>
            <a:endParaRPr sz="3200" b="1">
              <a:solidFill>
                <a:srgbClr val="9868BD"/>
              </a:solidFill>
            </a:endParaRPr>
          </a:p>
          <a:p>
            <a:pPr marL="0" marR="0" lvl="0" indent="0" algn="just" rtl="0">
              <a:lnSpc>
                <a:spcPct val="90000"/>
              </a:lnSpc>
              <a:spcBef>
                <a:spcPts val="1200"/>
              </a:spcBef>
              <a:spcAft>
                <a:spcPts val="0"/>
              </a:spcAft>
              <a:buClr>
                <a:schemeClr val="accent5"/>
              </a:buClr>
              <a:buSzPts val="3600"/>
              <a:buFont typeface="Arial"/>
              <a:buNone/>
            </a:pPr>
            <a:endParaRPr sz="3600" b="1">
              <a:solidFill>
                <a:schemeClr val="accent4"/>
              </a:solidFill>
            </a:endParaRPr>
          </a:p>
          <a:p>
            <a:pPr marL="0" marR="0" lvl="0" indent="0" algn="just" rtl="0">
              <a:lnSpc>
                <a:spcPct val="90000"/>
              </a:lnSpc>
              <a:spcBef>
                <a:spcPts val="0"/>
              </a:spcBef>
              <a:spcAft>
                <a:spcPts val="0"/>
              </a:spcAft>
              <a:buClr>
                <a:schemeClr val="accent5"/>
              </a:buClr>
              <a:buSzPts val="3600"/>
              <a:buFont typeface="Arial"/>
              <a:buNone/>
            </a:pPr>
            <a:br>
              <a:rPr lang="en-GB" sz="3600" b="0" i="0" u="none" strike="noStrike" cap="none">
                <a:solidFill>
                  <a:schemeClr val="accent5"/>
                </a:solidFill>
                <a:latin typeface="Arial"/>
                <a:ea typeface="Arial"/>
                <a:cs typeface="Arial"/>
                <a:sym typeface="Arial"/>
              </a:rPr>
            </a:br>
            <a:endParaRPr sz="1400" b="1" i="0" u="none" strike="noStrike" cap="none">
              <a:solidFill>
                <a:srgbClr val="000000"/>
              </a:solidFill>
              <a:latin typeface="Arial"/>
              <a:ea typeface="Arial"/>
              <a:cs typeface="Arial"/>
              <a:sym typeface="Arial"/>
            </a:endParaRPr>
          </a:p>
        </p:txBody>
      </p:sp>
      <p:pic>
        <p:nvPicPr>
          <p:cNvPr id="115" name="Google Shape;115;p5"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3"/>
          <p:cNvSpPr txBox="1"/>
          <p:nvPr/>
        </p:nvSpPr>
        <p:spPr>
          <a:xfrm>
            <a:off x="1406390" y="219761"/>
            <a:ext cx="9138147"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bg-BG" sz="3600" b="0" i="0" u="none" strike="noStrike" cap="none">
                <a:solidFill>
                  <a:schemeClr val="accent5"/>
                </a:solidFill>
                <a:latin typeface="Arial"/>
                <a:ea typeface="Arial"/>
                <a:cs typeface="Arial"/>
                <a:sym typeface="Arial"/>
              </a:rPr>
              <a:t>Тема</a:t>
            </a:r>
            <a:r>
              <a:rPr lang="en-GB" sz="3600" b="0" i="0" u="none" strike="noStrike" cap="none">
                <a:solidFill>
                  <a:schemeClr val="accent5"/>
                </a:solidFill>
                <a:latin typeface="Arial"/>
                <a:ea typeface="Arial"/>
                <a:cs typeface="Arial"/>
                <a:sym typeface="Arial"/>
              </a:rPr>
              <a:t> 3: </a:t>
            </a:r>
            <a:r>
              <a:rPr lang="ru-RU" sz="3600" b="0" i="0" u="none" strike="noStrike" cap="none">
                <a:solidFill>
                  <a:schemeClr val="accent5"/>
                </a:solidFill>
                <a:latin typeface="Arial"/>
                <a:ea typeface="Arial"/>
                <a:cs typeface="Arial"/>
                <a:sym typeface="Arial"/>
              </a:rPr>
              <a:t>Проследяване и корекция </a:t>
            </a:r>
          </a:p>
          <a:p>
            <a:pPr marL="0" marR="0" lvl="0" indent="0" algn="l" rtl="0">
              <a:lnSpc>
                <a:spcPct val="90000"/>
              </a:lnSpc>
              <a:spcBef>
                <a:spcPts val="0"/>
              </a:spcBef>
              <a:spcAft>
                <a:spcPts val="0"/>
              </a:spcAft>
              <a:buClr>
                <a:schemeClr val="accent5"/>
              </a:buClr>
              <a:buSzPts val="3600"/>
              <a:buFont typeface="Arial"/>
              <a:buNone/>
            </a:pPr>
            <a:r>
              <a:rPr lang="ru-RU" sz="3600" b="0" i="0" u="none" strike="noStrike" cap="none">
                <a:solidFill>
                  <a:schemeClr val="accent5"/>
                </a:solidFill>
                <a:latin typeface="Arial"/>
                <a:ea typeface="Arial"/>
                <a:cs typeface="Arial"/>
                <a:sym typeface="Arial"/>
              </a:rPr>
              <a:t>на използването на ресурси</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266" name="Google Shape;266;p13"/>
          <p:cNvSpPr txBox="1"/>
          <p:nvPr/>
        </p:nvSpPr>
        <p:spPr>
          <a:xfrm>
            <a:off x="155748" y="1328239"/>
            <a:ext cx="12036251" cy="5234152"/>
          </a:xfrm>
          <a:prstGeom prst="rect">
            <a:avLst/>
          </a:prstGeom>
          <a:noFill/>
          <a:ln>
            <a:noFill/>
          </a:ln>
        </p:spPr>
        <p:txBody>
          <a:bodyPr spcFirstLastPara="1" wrap="square" lIns="91425" tIns="45700" rIns="91425" bIns="45700" anchor="t" anchorCtr="0">
            <a:normAutofit fontScale="32500" lnSpcReduction="20000"/>
          </a:bodyPr>
          <a:lstStyle/>
          <a:p>
            <a:pPr marL="114300" marR="0" lvl="0" indent="0" algn="just" rtl="0">
              <a:lnSpc>
                <a:spcPct val="100000"/>
              </a:lnSpc>
              <a:spcBef>
                <a:spcPts val="0"/>
              </a:spcBef>
              <a:spcAft>
                <a:spcPts val="0"/>
              </a:spcAft>
              <a:buClr>
                <a:srgbClr val="000000"/>
              </a:buClr>
              <a:buSzPct val="100000"/>
              <a:buFont typeface="Arial"/>
              <a:buNone/>
            </a:pPr>
            <a:r>
              <a:rPr lang="bg-BG" sz="9600" b="1" i="0" u="none" strike="noStrike" cap="none">
                <a:solidFill>
                  <a:srgbClr val="000000"/>
                </a:solidFill>
                <a:latin typeface="Arial"/>
                <a:ea typeface="Arial"/>
                <a:cs typeface="Arial"/>
                <a:sym typeface="Arial"/>
              </a:rPr>
              <a:t>Четири</a:t>
            </a:r>
            <a:r>
              <a:rPr lang="en-GB" sz="9600" b="1" i="0" u="none" strike="noStrike" cap="none">
                <a:solidFill>
                  <a:srgbClr val="000000"/>
                </a:solidFill>
                <a:latin typeface="Arial"/>
                <a:ea typeface="Arial"/>
                <a:cs typeface="Arial"/>
                <a:sym typeface="Arial"/>
              </a:rPr>
              <a:t> </a:t>
            </a:r>
            <a:r>
              <a:rPr lang="ru-RU" sz="9600" b="1" i="0" u="none" strike="noStrike" cap="none">
                <a:solidFill>
                  <a:srgbClr val="000000"/>
                </a:solidFill>
                <a:latin typeface="Arial"/>
                <a:ea typeface="Arial"/>
                <a:cs typeface="Arial"/>
                <a:sym typeface="Arial"/>
              </a:rPr>
              <a:t>ключови ползи от проследяването и коригирането на използването на ресурсите при хибридна работа</a:t>
            </a:r>
            <a:endParaRPr/>
          </a:p>
          <a:p>
            <a:pPr marL="114300" marR="0" lvl="0" indent="0" algn="just" rtl="0">
              <a:lnSpc>
                <a:spcPct val="100000"/>
              </a:lnSpc>
              <a:spcBef>
                <a:spcPts val="0"/>
              </a:spcBef>
              <a:spcAft>
                <a:spcPts val="0"/>
              </a:spcAft>
              <a:buClr>
                <a:srgbClr val="000000"/>
              </a:buClr>
              <a:buSzPct val="100000"/>
              <a:buFont typeface="Arial"/>
              <a:buNone/>
            </a:pPr>
            <a:endParaRPr sz="3400" b="1"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endParaRPr sz="4500" b="1"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7200" b="1" i="0" u="none" strike="noStrike" cap="none">
                <a:solidFill>
                  <a:srgbClr val="D86CCC"/>
                </a:solidFill>
                <a:latin typeface="Arial"/>
                <a:ea typeface="Arial"/>
                <a:cs typeface="Arial"/>
                <a:sym typeface="Arial"/>
              </a:rPr>
              <a:t>1. </a:t>
            </a:r>
            <a:r>
              <a:rPr lang="bg-BG" sz="7200" b="1" i="0" u="none" strike="noStrike" cap="none">
                <a:solidFill>
                  <a:srgbClr val="D86CCC"/>
                </a:solidFill>
                <a:latin typeface="Arial"/>
                <a:ea typeface="Arial"/>
                <a:cs typeface="Arial"/>
                <a:sym typeface="Arial"/>
              </a:rPr>
              <a:t>Оптимизирано разпределение на ресурсите</a:t>
            </a:r>
            <a:r>
              <a:rPr lang="en-GB" sz="7200" b="1" i="0" u="none" strike="noStrike" cap="none">
                <a:solidFill>
                  <a:srgbClr val="D86C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571500" marR="0" lvl="0" indent="-457200" algn="just" rtl="0">
              <a:lnSpc>
                <a:spcPct val="100000"/>
              </a:lnSpc>
              <a:spcBef>
                <a:spcPts val="0"/>
              </a:spcBef>
              <a:spcAft>
                <a:spcPts val="0"/>
              </a:spcAft>
              <a:buClr>
                <a:srgbClr val="000000"/>
              </a:buClr>
              <a:buSzPct val="100000"/>
              <a:buFont typeface="Arial"/>
              <a:buChar char="•"/>
            </a:pPr>
            <a:r>
              <a:rPr lang="ru-RU" sz="7200" b="1" i="0" u="none" strike="noStrike" cap="none">
                <a:solidFill>
                  <a:srgbClr val="000000"/>
                </a:solidFill>
                <a:latin typeface="Arial"/>
                <a:ea typeface="Arial"/>
                <a:cs typeface="Arial"/>
                <a:sym typeface="Arial"/>
              </a:rPr>
              <a:t>Идентифициране на недостатъчно използвани ресурси: </a:t>
            </a:r>
            <a:r>
              <a:rPr lang="ru-RU" sz="7200" i="0" u="none" strike="noStrike" cap="none">
                <a:solidFill>
                  <a:srgbClr val="000000"/>
                </a:solidFill>
                <a:latin typeface="Arial"/>
                <a:ea typeface="Arial"/>
                <a:cs typeface="Arial"/>
                <a:sym typeface="Arial"/>
              </a:rPr>
              <a:t>чрез проследяване на използването на ресурсите могат да се открият области, където ресурсите не се използват пълноценно</a:t>
            </a:r>
            <a:r>
              <a:rPr lang="en-GB" sz="7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571500" marR="0" lvl="0" indent="-457200" algn="just" rtl="0">
              <a:lnSpc>
                <a:spcPct val="100000"/>
              </a:lnSpc>
              <a:spcBef>
                <a:spcPts val="0"/>
              </a:spcBef>
              <a:spcAft>
                <a:spcPts val="0"/>
              </a:spcAft>
              <a:buClr>
                <a:srgbClr val="000000"/>
              </a:buClr>
              <a:buSzPct val="100000"/>
              <a:buFont typeface="Arial"/>
              <a:buChar char="•"/>
            </a:pPr>
            <a:r>
              <a:rPr lang="ru-RU" sz="7200" b="1" i="0" u="none" strike="noStrike" cap="none">
                <a:solidFill>
                  <a:srgbClr val="000000"/>
                </a:solidFill>
                <a:latin typeface="Arial"/>
                <a:ea typeface="Arial"/>
                <a:cs typeface="Arial"/>
                <a:sym typeface="Arial"/>
              </a:rPr>
              <a:t>Пренасочване на ресурсите </a:t>
            </a:r>
            <a:r>
              <a:rPr lang="ru-RU" sz="7200" i="0" u="none" strike="noStrike" cap="none">
                <a:solidFill>
                  <a:srgbClr val="000000"/>
                </a:solidFill>
                <a:latin typeface="Arial"/>
                <a:ea typeface="Arial"/>
                <a:cs typeface="Arial"/>
                <a:sym typeface="Arial"/>
              </a:rPr>
              <a:t>позволява насочване към приоритетни проекти или екипи, които се нуждаят от допълнителна подкрепа</a:t>
            </a:r>
            <a:r>
              <a:rPr lang="en-GB" sz="72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endParaRPr sz="7200" b="1"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7200" b="1" i="0" u="none" strike="noStrike" cap="none">
                <a:solidFill>
                  <a:srgbClr val="D86CCC"/>
                </a:solidFill>
                <a:latin typeface="Arial"/>
                <a:ea typeface="Arial"/>
                <a:cs typeface="Arial"/>
                <a:sym typeface="Arial"/>
              </a:rPr>
              <a:t>2. </a:t>
            </a:r>
            <a:r>
              <a:rPr lang="bg-BG" sz="7200" b="1" i="0" u="none" strike="noStrike" cap="none">
                <a:solidFill>
                  <a:srgbClr val="D86CCC"/>
                </a:solidFill>
                <a:latin typeface="Arial"/>
                <a:ea typeface="Arial"/>
                <a:cs typeface="Arial"/>
                <a:sym typeface="Arial"/>
              </a:rPr>
              <a:t>Подобрена продуктивност</a:t>
            </a:r>
            <a:r>
              <a:rPr lang="en-GB" sz="7200" b="1" i="0" u="none" strike="noStrike" cap="none">
                <a:solidFill>
                  <a:srgbClr val="D86C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bg-BG" sz="7200" b="1" i="0" u="none" strike="noStrike" cap="none">
                <a:solidFill>
                  <a:srgbClr val="000000"/>
                </a:solidFill>
                <a:latin typeface="Arial"/>
                <a:ea typeface="Arial"/>
                <a:cs typeface="Arial"/>
                <a:sym typeface="Arial"/>
              </a:rPr>
              <a:t>Повишена ефективност</a:t>
            </a:r>
            <a:r>
              <a:rPr lang="en-GB" sz="7200" b="1" i="0" u="none" strike="noStrike" cap="none">
                <a:solidFill>
                  <a:srgbClr val="000000"/>
                </a:solidFill>
                <a:latin typeface="Arial"/>
                <a:ea typeface="Arial"/>
                <a:cs typeface="Arial"/>
                <a:sym typeface="Arial"/>
              </a:rPr>
              <a:t>: </a:t>
            </a:r>
            <a:r>
              <a:rPr lang="ru-RU" sz="7200" b="0" i="0" u="none" strike="noStrike" cap="none">
                <a:solidFill>
                  <a:srgbClr val="000000"/>
                </a:solidFill>
                <a:latin typeface="Arial"/>
                <a:ea typeface="Arial"/>
                <a:cs typeface="Arial"/>
                <a:sym typeface="Arial"/>
              </a:rPr>
              <a:t>чрез мониторинг на използването на ресурсите могат да се установят затруднения и неефективности в работните процеси</a:t>
            </a:r>
            <a:r>
              <a:rPr lang="en-GB" sz="7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bg-BG" sz="7200" b="1" i="0" u="none" strike="noStrike" cap="none">
                <a:solidFill>
                  <a:srgbClr val="000000"/>
                </a:solidFill>
                <a:latin typeface="Arial"/>
                <a:ea typeface="Arial"/>
                <a:cs typeface="Arial"/>
                <a:sym typeface="Arial"/>
              </a:rPr>
              <a:t>Оптимизирано разпределение на натоварването</a:t>
            </a:r>
            <a:r>
              <a:rPr lang="en-GB" sz="7200" b="1" i="0" u="none" strike="noStrike" cap="none">
                <a:solidFill>
                  <a:srgbClr val="000000"/>
                </a:solidFill>
                <a:latin typeface="Arial"/>
                <a:ea typeface="Arial"/>
                <a:cs typeface="Arial"/>
                <a:sym typeface="Arial"/>
              </a:rPr>
              <a:t>: </a:t>
            </a:r>
            <a:r>
              <a:rPr lang="ru-RU" sz="7200" b="0" i="0" u="none" strike="noStrike" cap="none">
                <a:solidFill>
                  <a:srgbClr val="000000"/>
                </a:solidFill>
                <a:latin typeface="Arial"/>
                <a:ea typeface="Arial"/>
                <a:cs typeface="Arial"/>
                <a:sym typeface="Arial"/>
              </a:rPr>
              <a:t>за осигуряване на справедливо и ефективно разпределение на задачите между членовете на екипа</a:t>
            </a:r>
            <a:r>
              <a:rPr lang="en-GB" sz="7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endParaRPr sz="72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ct val="100000"/>
              <a:buFont typeface="Arial"/>
              <a:buNone/>
            </a:pP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p:nvPr/>
        </p:nvSpPr>
        <p:spPr>
          <a:xfrm>
            <a:off x="1464263" y="157768"/>
            <a:ext cx="10615449" cy="5310000"/>
          </a:xfrm>
          <a:prstGeom prst="rect">
            <a:avLst/>
          </a:prstGeom>
          <a:noFill/>
          <a:ln>
            <a:noFill/>
          </a:ln>
        </p:spPr>
        <p:txBody>
          <a:bodyPr spcFirstLastPara="1" wrap="square" lIns="91425" tIns="45700" rIns="91425" bIns="45700" anchor="t" anchorCtr="0">
            <a:noAutofit/>
          </a:bodyPr>
          <a:lstStyle/>
          <a:p>
            <a:pPr lvl="0">
              <a:lnSpc>
                <a:spcPct val="90000"/>
              </a:lnSpc>
              <a:buClr>
                <a:schemeClr val="accent5"/>
              </a:buClr>
              <a:buSzPts val="3600"/>
            </a:pPr>
            <a:r>
              <a:rPr lang="bg-BG" sz="3600">
                <a:solidFill>
                  <a:schemeClr val="accent5"/>
                </a:solidFill>
              </a:rPr>
              <a:t>Тема</a:t>
            </a:r>
            <a:r>
              <a:rPr lang="en-GB" sz="3600">
                <a:solidFill>
                  <a:schemeClr val="accent5"/>
                </a:solidFill>
              </a:rPr>
              <a:t> 3: </a:t>
            </a:r>
            <a:r>
              <a:rPr lang="ru-RU" sz="3600">
                <a:solidFill>
                  <a:schemeClr val="accent5"/>
                </a:solidFill>
              </a:rPr>
              <a:t>Проследяване и корекция </a:t>
            </a:r>
          </a:p>
          <a:p>
            <a:pPr lvl="0">
              <a:lnSpc>
                <a:spcPct val="90000"/>
              </a:lnSpc>
              <a:buClr>
                <a:schemeClr val="accent5"/>
              </a:buClr>
              <a:buSzPts val="3600"/>
            </a:pPr>
            <a:r>
              <a:rPr lang="ru-RU" sz="3600">
                <a:solidFill>
                  <a:schemeClr val="accent5"/>
                </a:solidFill>
              </a:rPr>
              <a:t>на използването на ресурси</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273" name="Google Shape;273;p39"/>
          <p:cNvSpPr txBox="1"/>
          <p:nvPr/>
        </p:nvSpPr>
        <p:spPr>
          <a:xfrm>
            <a:off x="533728" y="1390232"/>
            <a:ext cx="11395513" cy="5234152"/>
          </a:xfrm>
          <a:prstGeom prst="rect">
            <a:avLst/>
          </a:prstGeom>
          <a:noFill/>
          <a:ln>
            <a:noFill/>
          </a:ln>
        </p:spPr>
        <p:txBody>
          <a:bodyPr spcFirstLastPara="1" wrap="square" lIns="91425" tIns="45700" rIns="91425" bIns="45700" anchor="t" anchorCtr="0">
            <a:normAutofit fontScale="32500" lnSpcReduction="20000"/>
          </a:bodyPr>
          <a:lstStyle/>
          <a:p>
            <a:pPr marL="114300" lvl="0" algn="just">
              <a:buSzPct val="100000"/>
            </a:pPr>
            <a:r>
              <a:rPr lang="ru-RU" sz="9600" b="1"/>
              <a:t>Четири ключови ползи от проследяването и коригирането на използването на ресурсите при хибридна работа</a:t>
            </a:r>
            <a:endParaRPr lang="ru-RU" sz="9600"/>
          </a:p>
          <a:p>
            <a:pPr marL="114300" marR="0" lvl="0" indent="0" algn="just" rtl="0">
              <a:lnSpc>
                <a:spcPct val="100000"/>
              </a:lnSpc>
              <a:spcBef>
                <a:spcPts val="0"/>
              </a:spcBef>
              <a:spcAft>
                <a:spcPts val="0"/>
              </a:spcAft>
              <a:buClr>
                <a:srgbClr val="000000"/>
              </a:buClr>
              <a:buSzPct val="100000"/>
              <a:buFont typeface="Arial"/>
              <a:buNone/>
            </a:pPr>
            <a:endParaRPr sz="4500" b="1"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endParaRPr sz="72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7200" b="1" i="0" u="none" strike="noStrike" cap="none">
                <a:solidFill>
                  <a:srgbClr val="D86CCC"/>
                </a:solidFill>
                <a:latin typeface="Arial"/>
                <a:ea typeface="Arial"/>
                <a:cs typeface="Arial"/>
                <a:sym typeface="Arial"/>
              </a:rPr>
              <a:t>3. </a:t>
            </a:r>
            <a:r>
              <a:rPr lang="bg-BG" sz="7200" b="1" i="0" u="none" strike="noStrike" cap="none">
                <a:solidFill>
                  <a:srgbClr val="D86CCC"/>
                </a:solidFill>
                <a:latin typeface="Arial"/>
                <a:ea typeface="Arial"/>
                <a:cs typeface="Arial"/>
                <a:sym typeface="Arial"/>
              </a:rPr>
              <a:t>Повишено удовлетворение на служителите</a:t>
            </a:r>
            <a:r>
              <a:rPr lang="en-GB" sz="7200" b="1" i="0" u="none" strike="noStrike" cap="none">
                <a:solidFill>
                  <a:srgbClr val="D86C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bg-BG" sz="7200" b="1" i="0" u="none" strike="noStrike" cap="none">
                <a:solidFill>
                  <a:srgbClr val="000000"/>
                </a:solidFill>
                <a:latin typeface="Arial"/>
                <a:ea typeface="Arial"/>
                <a:cs typeface="Arial"/>
                <a:sym typeface="Arial"/>
              </a:rPr>
              <a:t>Без „бърнаут“</a:t>
            </a:r>
            <a:r>
              <a:rPr lang="en-GB" sz="7200" b="1" i="0" u="none" strike="noStrike" cap="none">
                <a:solidFill>
                  <a:srgbClr val="000000"/>
                </a:solidFill>
                <a:latin typeface="Arial"/>
                <a:ea typeface="Arial"/>
                <a:cs typeface="Arial"/>
                <a:sym typeface="Arial"/>
              </a:rPr>
              <a:t>: </a:t>
            </a:r>
            <a:r>
              <a:rPr lang="ru-RU" sz="7200" b="0" i="0" u="none" strike="noStrike" cap="none">
                <a:solidFill>
                  <a:srgbClr val="000000"/>
                </a:solidFill>
                <a:latin typeface="Arial"/>
                <a:ea typeface="Arial"/>
                <a:cs typeface="Arial"/>
                <a:sym typeface="Arial"/>
              </a:rPr>
              <a:t>Мониторингът на натоварването може да предотврати претоварване и прегаряне на служителите</a:t>
            </a:r>
            <a:r>
              <a:rPr lang="en-GB" sz="72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bg-BG" sz="7200" b="1" i="0" u="none" strike="noStrike" cap="none">
                <a:solidFill>
                  <a:srgbClr val="000000"/>
                </a:solidFill>
                <a:latin typeface="Arial"/>
                <a:ea typeface="Arial"/>
                <a:cs typeface="Arial"/>
                <a:sym typeface="Arial"/>
              </a:rPr>
              <a:t>Повишена гъвкавост</a:t>
            </a:r>
            <a:r>
              <a:rPr lang="en-GB" sz="7200" b="1" i="0" u="none" strike="noStrike" cap="none">
                <a:solidFill>
                  <a:srgbClr val="000000"/>
                </a:solidFill>
                <a:latin typeface="Arial"/>
                <a:ea typeface="Arial"/>
                <a:cs typeface="Arial"/>
                <a:sym typeface="Arial"/>
              </a:rPr>
              <a:t>: </a:t>
            </a:r>
            <a:r>
              <a:rPr lang="ru-RU" sz="7200" b="0" i="0" u="none" strike="noStrike" cap="none">
                <a:solidFill>
                  <a:srgbClr val="000000"/>
                </a:solidFill>
                <a:latin typeface="Arial"/>
                <a:ea typeface="Arial"/>
                <a:cs typeface="Arial"/>
                <a:sym typeface="Arial"/>
              </a:rPr>
              <a:t>Чрез оптимизация на разпределението на ресурсите, служителите могат да получат по-гъвкава работа</a:t>
            </a:r>
            <a:r>
              <a:rPr lang="en-GB" sz="7200" b="1"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endParaRPr sz="7200" b="1"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7200" b="1" i="0" u="none" strike="noStrike" cap="none">
                <a:solidFill>
                  <a:srgbClr val="D86CCC"/>
                </a:solidFill>
                <a:latin typeface="Arial"/>
                <a:ea typeface="Arial"/>
                <a:cs typeface="Arial"/>
                <a:sym typeface="Arial"/>
              </a:rPr>
              <a:t>4. </a:t>
            </a:r>
            <a:r>
              <a:rPr lang="bg-BG" sz="7200" b="1" i="0" u="none" strike="noStrike" cap="none">
                <a:solidFill>
                  <a:srgbClr val="D86CCC"/>
                </a:solidFill>
                <a:latin typeface="Arial"/>
                <a:ea typeface="Arial"/>
                <a:cs typeface="Arial"/>
                <a:sym typeface="Arial"/>
              </a:rPr>
              <a:t>Намаляване на разходите</a:t>
            </a:r>
            <a:r>
              <a:rPr lang="en-GB" sz="7200" b="1" i="0" u="none" strike="noStrike" cap="none">
                <a:solidFill>
                  <a:srgbClr val="D86CCC"/>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ru-RU" sz="7200" b="1" i="0" u="none" strike="noStrike" cap="none">
                <a:solidFill>
                  <a:srgbClr val="000000"/>
                </a:solidFill>
                <a:latin typeface="Arial"/>
                <a:ea typeface="Arial"/>
                <a:cs typeface="Arial"/>
                <a:sym typeface="Arial"/>
              </a:rPr>
              <a:t>Намалени оперативни разходи: </a:t>
            </a:r>
            <a:r>
              <a:rPr lang="ru-RU" sz="7200" i="0" u="none" strike="noStrike" cap="none">
                <a:solidFill>
                  <a:srgbClr val="000000"/>
                </a:solidFill>
                <a:latin typeface="Arial"/>
                <a:ea typeface="Arial"/>
                <a:cs typeface="Arial"/>
                <a:sym typeface="Arial"/>
              </a:rPr>
              <a:t>Чрез идентифициране и премахване на ненужно използване на ресурси, оперативните разходи могат да се понижат</a:t>
            </a:r>
            <a:r>
              <a:rPr lang="en-GB" sz="7200" b="0" i="0" u="none" strike="noStrike" cap="none">
                <a:solidFill>
                  <a:srgbClr val="000000"/>
                </a:solidFill>
                <a:latin typeface="Arial"/>
                <a:ea typeface="Arial"/>
                <a:cs typeface="Arial"/>
                <a:sym typeface="Arial"/>
              </a:rPr>
              <a:t>.</a:t>
            </a:r>
            <a:endParaRPr sz="72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Clr>
                <a:srgbClr val="000000"/>
              </a:buClr>
              <a:buSzPct val="100000"/>
              <a:buFont typeface="Arial"/>
              <a:buNone/>
            </a:pPr>
            <a:endParaRPr sz="2000" b="1"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txBox="1"/>
          <p:nvPr/>
        </p:nvSpPr>
        <p:spPr>
          <a:xfrm>
            <a:off x="1487412" y="165185"/>
            <a:ext cx="10615449" cy="5310000"/>
          </a:xfrm>
          <a:prstGeom prst="rect">
            <a:avLst/>
          </a:prstGeom>
          <a:noFill/>
          <a:ln>
            <a:noFill/>
          </a:ln>
        </p:spPr>
        <p:txBody>
          <a:bodyPr spcFirstLastPara="1" wrap="square" lIns="91425" tIns="45700" rIns="91425" bIns="45700" anchor="t" anchorCtr="0">
            <a:noAutofit/>
          </a:bodyPr>
          <a:lstStyle/>
          <a:p>
            <a:pPr lvl="0">
              <a:lnSpc>
                <a:spcPct val="90000"/>
              </a:lnSpc>
              <a:buClr>
                <a:schemeClr val="accent5"/>
              </a:buClr>
              <a:buSzPts val="3600"/>
            </a:pPr>
            <a:r>
              <a:rPr lang="bg-BG" sz="3600">
                <a:solidFill>
                  <a:schemeClr val="accent5"/>
                </a:solidFill>
              </a:rPr>
              <a:t>Тема</a:t>
            </a:r>
            <a:r>
              <a:rPr lang="en-GB" sz="3600">
                <a:solidFill>
                  <a:schemeClr val="accent5"/>
                </a:solidFill>
              </a:rPr>
              <a:t> 3: </a:t>
            </a:r>
            <a:r>
              <a:rPr lang="ru-RU" sz="3600">
                <a:solidFill>
                  <a:schemeClr val="accent5"/>
                </a:solidFill>
              </a:rPr>
              <a:t>Проследяване и корекция </a:t>
            </a:r>
          </a:p>
          <a:p>
            <a:pPr lvl="0">
              <a:lnSpc>
                <a:spcPct val="90000"/>
              </a:lnSpc>
              <a:buClr>
                <a:schemeClr val="accent5"/>
              </a:buClr>
              <a:buSzPts val="3600"/>
            </a:pPr>
            <a:r>
              <a:rPr lang="ru-RU" sz="3600">
                <a:solidFill>
                  <a:schemeClr val="accent5"/>
                </a:solidFill>
              </a:rPr>
              <a:t>на използването на ресурси</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280" name="Google Shape;280;p14"/>
          <p:cNvSpPr txBox="1"/>
          <p:nvPr/>
        </p:nvSpPr>
        <p:spPr>
          <a:xfrm>
            <a:off x="554748" y="1269064"/>
            <a:ext cx="11395513" cy="4595710"/>
          </a:xfrm>
          <a:prstGeom prst="rect">
            <a:avLst/>
          </a:prstGeom>
          <a:noFill/>
          <a:ln>
            <a:noFill/>
          </a:ln>
        </p:spPr>
        <p:txBody>
          <a:bodyPr spcFirstLastPara="1" wrap="square" lIns="91425" tIns="45700" rIns="91425" bIns="45700" anchor="t" anchorCtr="0">
            <a:normAutofit fontScale="92500" lnSpcReduction="20000"/>
          </a:bodyPr>
          <a:lstStyle/>
          <a:p>
            <a:pPr marL="114300" marR="0" lvl="0" indent="0" algn="just" rtl="0">
              <a:lnSpc>
                <a:spcPct val="100000"/>
              </a:lnSpc>
              <a:spcBef>
                <a:spcPts val="0"/>
              </a:spcBef>
              <a:spcAft>
                <a:spcPts val="0"/>
              </a:spcAft>
              <a:buClr>
                <a:srgbClr val="000000"/>
              </a:buClr>
              <a:buSzPct val="100000"/>
              <a:buFont typeface="Arial"/>
              <a:buNone/>
            </a:pPr>
            <a:r>
              <a:rPr lang="ru-RU" sz="2400" b="1" i="0" u="none" strike="noStrike" cap="none">
                <a:solidFill>
                  <a:srgbClr val="000000"/>
                </a:solidFill>
                <a:latin typeface="Arial"/>
                <a:ea typeface="Arial"/>
                <a:cs typeface="Arial"/>
                <a:sym typeface="Arial"/>
              </a:rPr>
              <a:t>Методи за проследяване и коригиране на използването на ресурси</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endParaRPr sz="2000" b="1"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ru-RU" sz="2000" b="1" i="0" u="none" strike="noStrike" cap="none">
                <a:solidFill>
                  <a:srgbClr val="9868BD"/>
                </a:solidFill>
                <a:latin typeface="Arial"/>
                <a:ea typeface="Arial"/>
                <a:cs typeface="Arial"/>
                <a:sym typeface="Arial"/>
              </a:rPr>
              <a:t>Инструменти за управление на проекти</a:t>
            </a:r>
            <a:r>
              <a:rPr lang="en-GB" sz="2000" b="1" i="0" u="none" strike="noStrike" cap="none">
                <a:solidFill>
                  <a:srgbClr val="9868BD"/>
                </a:solidFill>
                <a:latin typeface="Arial"/>
                <a:ea typeface="Arial"/>
                <a:cs typeface="Arial"/>
                <a:sym typeface="Arial"/>
              </a:rPr>
              <a:t>: </a:t>
            </a:r>
            <a:r>
              <a:rPr lang="ru-RU" sz="2000" b="0" i="0" u="none" strike="noStrike" cap="none">
                <a:solidFill>
                  <a:srgbClr val="000000"/>
                </a:solidFill>
                <a:latin typeface="Arial"/>
                <a:ea typeface="Arial"/>
                <a:cs typeface="Arial"/>
                <a:sym typeface="Arial"/>
              </a:rPr>
              <a:t>Използвайте инструменти като Asana, Trello или Teamwork за проследяване на напредъка на проекта, разпределяне на ресурсите и възлагане на задачи</a:t>
            </a:r>
            <a:r>
              <a:rPr lang="en-GB"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ru-RU" sz="2000" b="1" i="0" u="none" strike="noStrike" cap="none">
                <a:solidFill>
                  <a:srgbClr val="9868BD"/>
                </a:solidFill>
                <a:latin typeface="Arial"/>
                <a:ea typeface="Arial"/>
                <a:cs typeface="Arial"/>
                <a:sym typeface="Arial"/>
              </a:rPr>
              <a:t>Софтуер за проследяване на времето</a:t>
            </a:r>
            <a:r>
              <a:rPr lang="en-GB" sz="2000" b="1" i="0" u="none" strike="noStrike" cap="none">
                <a:solidFill>
                  <a:srgbClr val="9868BD"/>
                </a:solidFill>
                <a:latin typeface="Arial"/>
                <a:ea typeface="Arial"/>
                <a:cs typeface="Arial"/>
                <a:sym typeface="Arial"/>
              </a:rPr>
              <a:t>: </a:t>
            </a:r>
            <a:r>
              <a:rPr lang="ru-RU" sz="2000" b="0" i="0" u="none" strike="noStrike" cap="none">
                <a:solidFill>
                  <a:srgbClr val="000000"/>
                </a:solidFill>
                <a:latin typeface="Arial"/>
                <a:ea typeface="Arial"/>
                <a:cs typeface="Arial"/>
                <a:sym typeface="Arial"/>
              </a:rPr>
              <a:t>Прилагайте това решение, за да наблюдавате как служителите разпределят времето си между различни задачи и проекти</a:t>
            </a:r>
            <a:r>
              <a:rPr lang="en-GB" sz="20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457200" marR="0" lvl="0" indent="-225425" algn="just" rtl="0">
              <a:lnSpc>
                <a:spcPct val="100000"/>
              </a:lnSpc>
              <a:spcBef>
                <a:spcPts val="0"/>
              </a:spcBef>
              <a:spcAft>
                <a:spcPts val="0"/>
              </a:spcAft>
              <a:buClr>
                <a:srgbClr val="000000"/>
              </a:buClr>
              <a:buSzPct val="100000"/>
              <a:buFont typeface="Arial"/>
              <a:buNone/>
            </a:pPr>
            <a:endParaRPr sz="20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ru-RU" sz="2000" b="1" i="0" u="none" strike="noStrike" cap="none">
                <a:solidFill>
                  <a:srgbClr val="9868BD"/>
                </a:solidFill>
                <a:latin typeface="Arial"/>
                <a:ea typeface="Arial"/>
                <a:cs typeface="Arial"/>
                <a:sym typeface="Arial"/>
              </a:rPr>
              <a:t>Анкети и обратна връзка от служителите</a:t>
            </a:r>
            <a:r>
              <a:rPr lang="en-GB" sz="2000" b="1" i="0" u="none" strike="noStrike" cap="none">
                <a:solidFill>
                  <a:srgbClr val="9868BD"/>
                </a:solidFill>
                <a:latin typeface="Arial"/>
                <a:ea typeface="Arial"/>
                <a:cs typeface="Arial"/>
                <a:sym typeface="Arial"/>
              </a:rPr>
              <a:t>: </a:t>
            </a:r>
            <a:r>
              <a:rPr lang="ru-RU" sz="2000" b="0" i="0" u="none" strike="noStrike" cap="none">
                <a:solidFill>
                  <a:srgbClr val="000000"/>
                </a:solidFill>
                <a:latin typeface="Arial"/>
                <a:ea typeface="Arial"/>
                <a:cs typeface="Arial"/>
                <a:sym typeface="Arial"/>
              </a:rPr>
              <a:t>Редовно събирайте мнения от служителите, за да разберете тяхното натоварване, предизвикателства, предпочитания и нужди от ресурси в хибридна работна среда</a:t>
            </a:r>
            <a:r>
              <a:rPr lang="en-GB"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bg-BG" sz="2000" b="1" i="0" u="none" strike="noStrike" cap="none">
                <a:solidFill>
                  <a:srgbClr val="9868BD"/>
                </a:solidFill>
                <a:latin typeface="Arial"/>
                <a:ea typeface="Arial"/>
                <a:cs typeface="Arial"/>
                <a:sym typeface="Arial"/>
              </a:rPr>
              <a:t>Редовни срещи, сверяване на напредъка</a:t>
            </a:r>
            <a:r>
              <a:rPr lang="en-GB" sz="2000" b="1" i="0" u="none" strike="noStrike" cap="none">
                <a:solidFill>
                  <a:srgbClr val="9868BD"/>
                </a:solidFill>
                <a:latin typeface="Arial"/>
                <a:ea typeface="Arial"/>
                <a:cs typeface="Arial"/>
                <a:sym typeface="Arial"/>
              </a:rPr>
              <a:t>: </a:t>
            </a:r>
            <a:r>
              <a:rPr lang="ru-RU" sz="2000" b="0" i="0" u="none" strike="noStrike" cap="none">
                <a:solidFill>
                  <a:srgbClr val="000000"/>
                </a:solidFill>
                <a:latin typeface="Arial"/>
                <a:ea typeface="Arial"/>
                <a:cs typeface="Arial"/>
                <a:sym typeface="Arial"/>
              </a:rPr>
              <a:t>Провеждайте редовни срещи за обсъждане на разпределението на ресурсите, приоритетите на проектите и възникналите проблеми</a:t>
            </a:r>
            <a:r>
              <a:rPr lang="en-GB"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114300" marR="0" lvl="0" indent="0" algn="just" rtl="0">
              <a:lnSpc>
                <a:spcPct val="100000"/>
              </a:lnSpc>
              <a:spcBef>
                <a:spcPts val="0"/>
              </a:spcBef>
              <a:spcAft>
                <a:spcPts val="0"/>
              </a:spcAft>
              <a:buClr>
                <a:srgbClr val="000000"/>
              </a:buClr>
              <a:buSzPct val="100000"/>
              <a:buFont typeface="Arial"/>
              <a:buNone/>
            </a:pPr>
            <a:r>
              <a:rPr lang="en-GB" sz="20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rgbClr val="000000"/>
              </a:buClr>
              <a:buSzPct val="100000"/>
              <a:buFont typeface="Arial"/>
              <a:buChar char="•"/>
            </a:pPr>
            <a:r>
              <a:rPr lang="bg-BG" sz="2000" b="1" i="0" u="none" strike="noStrike" cap="none">
                <a:solidFill>
                  <a:srgbClr val="9868BD"/>
                </a:solidFill>
                <a:latin typeface="Arial"/>
                <a:ea typeface="Arial"/>
                <a:cs typeface="Arial"/>
                <a:sym typeface="Arial"/>
              </a:rPr>
              <a:t>Анализ на данни</a:t>
            </a:r>
            <a:r>
              <a:rPr lang="en-GB" sz="2000" b="1" i="0" u="none" strike="noStrike" cap="none">
                <a:solidFill>
                  <a:srgbClr val="9868BD"/>
                </a:solidFill>
                <a:latin typeface="Arial"/>
                <a:ea typeface="Arial"/>
                <a:cs typeface="Arial"/>
                <a:sym typeface="Arial"/>
              </a:rPr>
              <a:t>:</a:t>
            </a:r>
            <a:r>
              <a:rPr lang="en-GB" sz="2000" b="1" i="0" u="none" strike="noStrike" cap="none">
                <a:solidFill>
                  <a:srgbClr val="D86CCC"/>
                </a:solidFill>
                <a:latin typeface="Arial"/>
                <a:ea typeface="Arial"/>
                <a:cs typeface="Arial"/>
                <a:sym typeface="Arial"/>
              </a:rPr>
              <a:t> </a:t>
            </a:r>
            <a:r>
              <a:rPr lang="ru-RU" sz="2000" b="0" i="0" u="none" strike="noStrike" cap="none">
                <a:solidFill>
                  <a:srgbClr val="000000"/>
                </a:solidFill>
                <a:latin typeface="Arial"/>
                <a:ea typeface="Arial"/>
                <a:cs typeface="Arial"/>
                <a:sym typeface="Arial"/>
              </a:rPr>
              <a:t>Използвайте инструменти за анализ на данните, за да разберете моделите на използване на ресурсите, идентифицирате тенденции и вземате информирани решения</a:t>
            </a:r>
            <a:r>
              <a:rPr lang="en-GB" sz="2000" b="0" i="0" u="none" strike="noStrike" cap="none">
                <a:solidFill>
                  <a:srgbClr val="000000"/>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571500" marR="0" lvl="0" indent="-316230" algn="l" rtl="0">
              <a:lnSpc>
                <a:spcPct val="100000"/>
              </a:lnSpc>
              <a:spcBef>
                <a:spcPts val="0"/>
              </a:spcBef>
              <a:spcAft>
                <a:spcPts val="0"/>
              </a:spcAft>
              <a:buClr>
                <a:srgbClr val="000000"/>
              </a:buClr>
              <a:buSzPct val="100000"/>
              <a:buFont typeface="Arial"/>
              <a:buNone/>
            </a:pPr>
            <a:endParaRPr sz="2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15"/>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ts val="2400"/>
              <a:buFont typeface="Arial"/>
              <a:buNone/>
            </a:pPr>
            <a:r>
              <a:rPr lang="ru-RU" sz="2400" b="1">
                <a:solidFill>
                  <a:schemeClr val="accent6"/>
                </a:solidFill>
              </a:rPr>
              <a:t>Дейност 3: Проследяване и коригиране на плана за действие за постигане на успех</a:t>
            </a:r>
            <a:endParaRPr sz="3600">
              <a:solidFill>
                <a:schemeClr val="accent5"/>
              </a:solidFill>
            </a:endParaRPr>
          </a:p>
        </p:txBody>
      </p:sp>
      <p:pic>
        <p:nvPicPr>
          <p:cNvPr id="288" name="Google Shape;288;p15" descr="Inteligência Artificial com preenchimento sólido"/>
          <p:cNvPicPr preferRelativeResize="0"/>
          <p:nvPr/>
        </p:nvPicPr>
        <p:blipFill rotWithShape="1">
          <a:blip r:embed="rId3">
            <a:alphaModFix/>
          </a:blip>
          <a:srcRect/>
          <a:stretch/>
        </p:blipFill>
        <p:spPr>
          <a:xfrm>
            <a:off x="6543675" y="1125968"/>
            <a:ext cx="914400" cy="914400"/>
          </a:xfrm>
          <a:prstGeom prst="rect">
            <a:avLst/>
          </a:prstGeom>
          <a:noFill/>
          <a:ln>
            <a:noFill/>
          </a:ln>
        </p:spPr>
      </p:pic>
      <p:sp>
        <p:nvSpPr>
          <p:cNvPr id="289" name="Google Shape;289;p15"/>
          <p:cNvSpPr txBox="1"/>
          <p:nvPr/>
        </p:nvSpPr>
        <p:spPr>
          <a:xfrm>
            <a:off x="6543675" y="2220141"/>
            <a:ext cx="5400600" cy="425279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Arial"/>
              <a:buNone/>
            </a:pPr>
            <a:r>
              <a:rPr lang="ru-RU" sz="1800" b="1" i="0" u="none" strike="noStrike" cap="none">
                <a:solidFill>
                  <a:schemeClr val="dk1"/>
                </a:solidFill>
                <a:latin typeface="Arial"/>
                <a:ea typeface="Arial"/>
                <a:cs typeface="Arial"/>
                <a:sym typeface="Arial"/>
              </a:rPr>
              <a:t>След завършване на тази дейност ще можете да</a:t>
            </a:r>
            <a:r>
              <a:rPr lang="en-GB" sz="1800" b="1"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rgbClr val="53BAAE"/>
              </a:buClr>
              <a:buSzPts val="1800"/>
              <a:buFont typeface="Arial"/>
              <a:buChar char="•"/>
            </a:pPr>
            <a:r>
              <a:rPr lang="ru-RU" sz="1800" b="0" i="1" u="none" strike="noStrike" cap="none">
                <a:solidFill>
                  <a:schemeClr val="dk1"/>
                </a:solidFill>
                <a:latin typeface="Arial"/>
                <a:ea typeface="Arial"/>
                <a:cs typeface="Arial"/>
                <a:sym typeface="Arial"/>
              </a:rPr>
              <a:t>Оцените значението на внимателното разпределение и планиране на ресурсите за постигане на проектните цели в хибридна среда</a:t>
            </a:r>
            <a:r>
              <a:rPr lang="en-GB" sz="1800" b="0" i="1"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rgbClr val="53BAAE"/>
              </a:buClr>
              <a:buSzPts val="1800"/>
              <a:buFont typeface="Arial"/>
              <a:buChar char="•"/>
            </a:pPr>
            <a:r>
              <a:rPr lang="ru-RU" sz="1800" b="0" i="1" u="none" strike="noStrike" cap="none">
                <a:solidFill>
                  <a:schemeClr val="dk1"/>
                </a:solidFill>
                <a:latin typeface="Arial"/>
                <a:ea typeface="Arial"/>
                <a:cs typeface="Arial"/>
                <a:sym typeface="Arial"/>
              </a:rPr>
              <a:t>Изградите усещане за отговорност при управлението на ресурсите</a:t>
            </a:r>
            <a:r>
              <a:rPr lang="en-GB" sz="1800" b="0" i="1"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285750" marR="0" lvl="0" indent="-285750" algn="just" rtl="0">
              <a:lnSpc>
                <a:spcPct val="107000"/>
              </a:lnSpc>
              <a:spcBef>
                <a:spcPts val="800"/>
              </a:spcBef>
              <a:spcAft>
                <a:spcPts val="0"/>
              </a:spcAft>
              <a:buClr>
                <a:srgbClr val="53BAAE"/>
              </a:buClr>
              <a:buSzPts val="1800"/>
              <a:buFont typeface="Arial"/>
              <a:buChar char="•"/>
            </a:pPr>
            <a:r>
              <a:rPr lang="ru-RU" sz="1800" b="0" i="1" u="none" strike="noStrike" cap="none">
                <a:solidFill>
                  <a:schemeClr val="dk1"/>
                </a:solidFill>
                <a:latin typeface="Arial"/>
                <a:ea typeface="Arial"/>
                <a:cs typeface="Arial"/>
                <a:sym typeface="Arial"/>
              </a:rPr>
              <a:t>Внедрите процес за проследяване на използването на ресурсите, да идентифицирате неефективности и да правите корекции при изпълнението на хибридната работа</a:t>
            </a:r>
            <a:r>
              <a:rPr lang="en-GB" sz="1800" b="0" i="1" u="none" strike="noStrike" cap="none">
                <a:solidFill>
                  <a:schemeClr val="dk1"/>
                </a:solidFill>
                <a:latin typeface="Arial"/>
                <a:ea typeface="Arial"/>
                <a:cs typeface="Arial"/>
                <a:sym typeface="Arial"/>
              </a:rPr>
              <a:t>.</a:t>
            </a:r>
            <a:endParaRPr sz="1800" b="0" i="0" u="none" strike="noStrike" cap="none">
              <a:solidFill>
                <a:schemeClr val="dk1"/>
              </a:solidFill>
              <a:latin typeface="Noto Sans Symbols"/>
              <a:ea typeface="Noto Sans Symbols"/>
              <a:cs typeface="Noto Sans Symbols"/>
              <a:sym typeface="Noto Sans Symbols"/>
            </a:endParaRPr>
          </a:p>
        </p:txBody>
      </p:sp>
      <p:sp>
        <p:nvSpPr>
          <p:cNvPr id="290" name="Google Shape;290;p15"/>
          <p:cNvSpPr txBox="1">
            <a:spLocks noGrp="1"/>
          </p:cNvSpPr>
          <p:nvPr>
            <p:ph type="body" idx="1"/>
          </p:nvPr>
        </p:nvSpPr>
        <p:spPr>
          <a:xfrm>
            <a:off x="149687" y="14882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a:solidFill>
                <a:srgbClr val="868E93"/>
              </a:solidFill>
            </a:endParaRPr>
          </a:p>
          <a:p>
            <a:pPr marL="1822450" lvl="4" indent="0" algn="just" rtl="0">
              <a:lnSpc>
                <a:spcPct val="90000"/>
              </a:lnSpc>
              <a:spcBef>
                <a:spcPts val="500"/>
              </a:spcBef>
              <a:spcAft>
                <a:spcPts val="0"/>
              </a:spcAft>
              <a:buClr>
                <a:srgbClr val="868E93"/>
              </a:buClr>
              <a:buSzPts val="2300"/>
              <a:buNone/>
            </a:pPr>
            <a:r>
              <a:rPr lang="ru-RU" sz="2300" b="1" i="1" u="none" strike="noStrike" cap="none">
                <a:solidFill>
                  <a:schemeClr val="dk1"/>
                </a:solidFill>
                <a:latin typeface="Open Sans"/>
                <a:ea typeface="Open Sans"/>
                <a:cs typeface="Open Sans"/>
                <a:sym typeface="Open Sans"/>
              </a:rPr>
              <a:t>Целта на тази дейност е да се оцени разпределението на ресурсите в проекта и да се предложат корекции за оптимизация</a:t>
            </a:r>
            <a:r>
              <a:rPr lang="en-GB" sz="2300" b="1" i="1" u="none" strike="noStrike" cap="none">
                <a:solidFill>
                  <a:srgbClr val="868E93"/>
                </a:solidFill>
                <a:latin typeface="Open Sans"/>
                <a:ea typeface="Open Sans"/>
                <a:cs typeface="Open Sans"/>
                <a:sym typeface="Open Sans"/>
              </a:rPr>
              <a:t>.</a:t>
            </a:r>
            <a:endParaRPr sz="2300" b="1"/>
          </a:p>
        </p:txBody>
      </p:sp>
      <p:pic>
        <p:nvPicPr>
          <p:cNvPr id="291" name="Google Shape;291;p15"/>
          <p:cNvPicPr preferRelativeResize="0"/>
          <p:nvPr/>
        </p:nvPicPr>
        <p:blipFill rotWithShape="1">
          <a:blip r:embed="rId4">
            <a:alphaModFix/>
          </a:blip>
          <a:srcRect l="21298" t="23251" r="19602" b="22961"/>
          <a:stretch/>
        </p:blipFill>
        <p:spPr>
          <a:xfrm>
            <a:off x="0" y="2365848"/>
            <a:ext cx="1974396" cy="1800225"/>
          </a:xfrm>
          <a:prstGeom prst="rect">
            <a:avLst/>
          </a:prstGeom>
          <a:noFill/>
          <a:ln>
            <a:noFill/>
          </a:ln>
        </p:spPr>
      </p:pic>
      <p:sp>
        <p:nvSpPr>
          <p:cNvPr id="292" name="Google Shape;292;p15"/>
          <p:cNvSpPr txBox="1"/>
          <p:nvPr/>
        </p:nvSpPr>
        <p:spPr>
          <a:xfrm>
            <a:off x="7675875" y="1331196"/>
            <a:ext cx="4268400" cy="5039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bg-BG" sz="2500" b="1" i="0" u="none" strike="noStrike" cap="none">
                <a:solidFill>
                  <a:srgbClr val="9868BD"/>
                </a:solidFill>
                <a:latin typeface="Arial"/>
                <a:ea typeface="Arial"/>
                <a:cs typeface="Arial"/>
                <a:sym typeface="Arial"/>
              </a:rPr>
              <a:t>Нови знания</a:t>
            </a:r>
            <a:endParaRPr sz="2500" b="1" i="0" u="none" strike="noStrike" cap="none">
              <a:solidFill>
                <a:srgbClr val="636A6F"/>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6"/>
          <p:cNvSpPr txBox="1">
            <a:spLocks noGrp="1"/>
          </p:cNvSpPr>
          <p:nvPr>
            <p:ph type="title"/>
          </p:nvPr>
        </p:nvSpPr>
        <p:spPr>
          <a:xfrm>
            <a:off x="1500673" y="383832"/>
            <a:ext cx="9188347" cy="709500"/>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ct val="111111"/>
            </a:pPr>
            <a:r>
              <a:rPr lang="ru-RU" sz="2400" b="1">
                <a:solidFill>
                  <a:schemeClr val="accent6"/>
                </a:solidFill>
              </a:rPr>
              <a:t>Дейност 3: Проследяване и коригиране на плана за действие за постигане на успех</a:t>
            </a:r>
            <a:endParaRPr sz="3600">
              <a:solidFill>
                <a:schemeClr val="accent5"/>
              </a:solidFill>
            </a:endParaRPr>
          </a:p>
        </p:txBody>
      </p:sp>
      <p:sp>
        <p:nvSpPr>
          <p:cNvPr id="299" name="Google Shape;299;p16"/>
          <p:cNvSpPr txBox="1">
            <a:spLocks noGrp="1"/>
          </p:cNvSpPr>
          <p:nvPr>
            <p:ph type="body" idx="1"/>
          </p:nvPr>
        </p:nvSpPr>
        <p:spPr>
          <a:xfrm>
            <a:off x="336795" y="1021233"/>
            <a:ext cx="11580549" cy="54309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12066" lvl="0" indent="0" algn="just" rtl="0">
              <a:lnSpc>
                <a:spcPct val="90000"/>
              </a:lnSpc>
              <a:spcBef>
                <a:spcPts val="0"/>
              </a:spcBef>
              <a:spcAft>
                <a:spcPts val="0"/>
              </a:spcAft>
              <a:buClr>
                <a:srgbClr val="9869BD"/>
              </a:buClr>
              <a:buSzPts val="2300"/>
              <a:buNone/>
            </a:pPr>
            <a:r>
              <a:rPr lang="bg-BG" sz="2300" b="1" dirty="0">
                <a:solidFill>
                  <a:schemeClr val="accent6"/>
                </a:solidFill>
                <a:latin typeface="Arial"/>
                <a:ea typeface="Arial"/>
                <a:cs typeface="Arial"/>
                <a:sym typeface="Arial"/>
              </a:rPr>
              <a:t>Сценарий</a:t>
            </a:r>
            <a:endParaRPr sz="2300" b="1" dirty="0">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722"/>
              <a:buNone/>
            </a:pPr>
            <a:r>
              <a:rPr lang="ru-RU" sz="2200" i="0" u="none" strike="noStrike" cap="none" dirty="0">
                <a:solidFill>
                  <a:schemeClr val="dk1"/>
                </a:solidFill>
                <a:latin typeface="Arial"/>
                <a:ea typeface="Arial"/>
                <a:cs typeface="Arial"/>
                <a:sym typeface="Arial"/>
              </a:rPr>
              <a:t>Вече сте приложили своя план за действие, разработен в дейности 1 и 2. </a:t>
            </a:r>
          </a:p>
          <a:p>
            <a:pPr marL="0" lvl="0" indent="0" algn="just" rtl="0">
              <a:lnSpc>
                <a:spcPct val="90000"/>
              </a:lnSpc>
              <a:spcBef>
                <a:spcPts val="1000"/>
              </a:spcBef>
              <a:spcAft>
                <a:spcPts val="0"/>
              </a:spcAft>
              <a:buClr>
                <a:srgbClr val="9869BD"/>
              </a:buClr>
              <a:buSzPts val="1722"/>
              <a:buNone/>
            </a:pPr>
            <a:r>
              <a:rPr lang="ru-RU" sz="2200" i="0" u="none" strike="noStrike" cap="none" dirty="0">
                <a:solidFill>
                  <a:schemeClr val="dk1"/>
                </a:solidFill>
                <a:latin typeface="Arial"/>
                <a:ea typeface="Arial"/>
                <a:cs typeface="Arial"/>
                <a:sym typeface="Arial"/>
              </a:rPr>
              <a:t>Като използвате предпочитания инструмент за управление на проекти и след като сте наблюдавали работата на екипа в продължение на 3 месеца, забелязвате различни нива на продуктивност, които влияят на графика на проекта.</a:t>
            </a:r>
          </a:p>
          <a:p>
            <a:pPr marL="0" lvl="0" indent="0" algn="just" rtl="0">
              <a:lnSpc>
                <a:spcPct val="90000"/>
              </a:lnSpc>
              <a:spcBef>
                <a:spcPts val="1000"/>
              </a:spcBef>
              <a:spcAft>
                <a:spcPts val="0"/>
              </a:spcAft>
              <a:buClr>
                <a:srgbClr val="9869BD"/>
              </a:buClr>
              <a:buSzPts val="1722"/>
              <a:buNone/>
            </a:pPr>
            <a:r>
              <a:rPr lang="ru-RU" sz="2200" i="0" u="none" strike="noStrike" cap="none" dirty="0">
                <a:solidFill>
                  <a:schemeClr val="dk1"/>
                </a:solidFill>
                <a:latin typeface="Arial"/>
                <a:ea typeface="Arial"/>
                <a:cs typeface="Arial"/>
                <a:sym typeface="Arial"/>
              </a:rPr>
              <a:t>Желаете да помогнете на колегите си, затова взимате индивидуална обратна връзка, за да установите дълбоките причини за разликите. Откривате следното</a:t>
            </a:r>
            <a:r>
              <a:rPr lang="en-GB" sz="2200" i="0" u="none" strike="noStrike" cap="none" dirty="0">
                <a:solidFill>
                  <a:schemeClr val="dk1"/>
                </a:solidFill>
                <a:latin typeface="Arial"/>
                <a:ea typeface="Arial"/>
                <a:cs typeface="Arial"/>
                <a:sym typeface="Arial"/>
              </a:rPr>
              <a:t>:</a:t>
            </a:r>
            <a:endParaRPr sz="2200" dirty="0">
              <a:solidFill>
                <a:schemeClr val="dk1"/>
              </a:solidFill>
              <a:latin typeface="Open Sans"/>
              <a:ea typeface="Open Sans"/>
              <a:cs typeface="Open Sans"/>
              <a:sym typeface="Open Sans"/>
            </a:endParaRPr>
          </a:p>
          <a:p>
            <a:pPr marL="285750" lvl="0" indent="-273685" algn="just" rtl="0">
              <a:lnSpc>
                <a:spcPct val="90000"/>
              </a:lnSpc>
              <a:spcBef>
                <a:spcPts val="1000"/>
              </a:spcBef>
              <a:spcAft>
                <a:spcPts val="0"/>
              </a:spcAft>
              <a:buClr>
                <a:srgbClr val="9869BD"/>
              </a:buClr>
              <a:buSzPts val="2200"/>
              <a:buChar char="-"/>
            </a:pPr>
            <a:r>
              <a:rPr lang="ru-RU" sz="2200" dirty="0">
                <a:solidFill>
                  <a:schemeClr val="dk1"/>
                </a:solidFill>
                <a:latin typeface="Arial"/>
                <a:ea typeface="Arial"/>
                <a:cs typeface="Arial"/>
                <a:sym typeface="Arial"/>
              </a:rPr>
              <a:t>Двама членове на екипа се чувстват изолирани от останалите и не им е удобно да поискат</a:t>
            </a:r>
            <a:r>
              <a:rPr lang="en-GB" sz="2200" dirty="0">
                <a:solidFill>
                  <a:schemeClr val="dk1"/>
                </a:solidFill>
                <a:latin typeface="Arial"/>
                <a:ea typeface="Arial"/>
                <a:cs typeface="Arial"/>
                <a:sym typeface="Arial"/>
              </a:rPr>
              <a:t> </a:t>
            </a:r>
            <a:r>
              <a:rPr lang="bg-BG" sz="2200" dirty="0">
                <a:solidFill>
                  <a:schemeClr val="dk1"/>
                </a:solidFill>
                <a:latin typeface="Arial"/>
                <a:ea typeface="Arial"/>
                <a:cs typeface="Arial"/>
                <a:sym typeface="Arial"/>
              </a:rPr>
              <a:t>помощ.</a:t>
            </a:r>
            <a:endParaRPr sz="2200" dirty="0">
              <a:solidFill>
                <a:schemeClr val="dk1"/>
              </a:solidFill>
              <a:latin typeface="Open Sans"/>
              <a:ea typeface="Open Sans"/>
              <a:cs typeface="Open Sans"/>
              <a:sym typeface="Open Sans"/>
            </a:endParaRPr>
          </a:p>
          <a:p>
            <a:pPr marL="285750" lvl="0" indent="-273685" algn="just" rtl="0">
              <a:lnSpc>
                <a:spcPct val="90000"/>
              </a:lnSpc>
              <a:spcBef>
                <a:spcPts val="1000"/>
              </a:spcBef>
              <a:spcAft>
                <a:spcPts val="0"/>
              </a:spcAft>
              <a:buClr>
                <a:srgbClr val="9869BD"/>
              </a:buClr>
              <a:buSzPts val="2200"/>
              <a:buChar char="-"/>
            </a:pPr>
            <a:r>
              <a:rPr lang="ru-RU" sz="2200" i="0" u="none" strike="noStrike" cap="none" dirty="0">
                <a:solidFill>
                  <a:schemeClr val="dk1"/>
                </a:solidFill>
                <a:latin typeface="Arial"/>
                <a:ea typeface="Arial"/>
                <a:cs typeface="Arial"/>
                <a:sym typeface="Arial"/>
              </a:rPr>
              <a:t>Най-опитният член на екипа не споделя по своя инициатива знанията си с останалите, особено с новоприсъединилия се</a:t>
            </a:r>
            <a:r>
              <a:rPr lang="en-GB" sz="2200" i="0" u="none" strike="noStrike" cap="none" dirty="0">
                <a:solidFill>
                  <a:schemeClr val="dk1"/>
                </a:solidFill>
                <a:latin typeface="Arial"/>
                <a:ea typeface="Arial"/>
                <a:cs typeface="Arial"/>
                <a:sym typeface="Arial"/>
              </a:rPr>
              <a:t>.</a:t>
            </a:r>
            <a:endParaRPr sz="2200" dirty="0">
              <a:solidFill>
                <a:schemeClr val="dk1"/>
              </a:solidFill>
              <a:latin typeface="Open Sans"/>
              <a:ea typeface="Open Sans"/>
              <a:cs typeface="Open Sans"/>
              <a:sym typeface="Open Sans"/>
            </a:endParaRPr>
          </a:p>
          <a:p>
            <a:pPr marL="285750" lvl="0" indent="-273685" algn="just" rtl="0">
              <a:lnSpc>
                <a:spcPct val="90000"/>
              </a:lnSpc>
              <a:spcBef>
                <a:spcPts val="1000"/>
              </a:spcBef>
              <a:spcAft>
                <a:spcPts val="0"/>
              </a:spcAft>
              <a:buClr>
                <a:srgbClr val="9869BD"/>
              </a:buClr>
              <a:buSzPts val="2200"/>
              <a:buChar char="-"/>
            </a:pPr>
            <a:r>
              <a:rPr lang="ru-RU" sz="2200" dirty="0">
                <a:solidFill>
                  <a:schemeClr val="dk1"/>
                </a:solidFill>
                <a:latin typeface="Arial"/>
                <a:ea typeface="Arial"/>
                <a:cs typeface="Arial"/>
                <a:sym typeface="Arial"/>
              </a:rPr>
              <a:t>Дистанционният служител има сериозен здравословен проблем и току-що ви е информирал, че трябва да посещава редовни прегледи, които често са в конфликт с онлайн срещите на екипа</a:t>
            </a:r>
            <a:r>
              <a:rPr lang="en-GB" sz="2200" dirty="0">
                <a:solidFill>
                  <a:schemeClr val="dk1"/>
                </a:solidFill>
                <a:latin typeface="Arial"/>
                <a:ea typeface="Arial"/>
                <a:cs typeface="Arial"/>
                <a:sym typeface="Arial"/>
              </a:rPr>
              <a:t>.</a:t>
            </a:r>
            <a:endParaRPr sz="2200" b="1" dirty="0">
              <a:solidFill>
                <a:srgbClr val="7F7F7F"/>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dirty="0">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1500673" y="383832"/>
            <a:ext cx="9188347" cy="709500"/>
          </a:xfrm>
          <a:prstGeom prst="rect">
            <a:avLst/>
          </a:prstGeom>
          <a:noFill/>
          <a:ln>
            <a:noFill/>
          </a:ln>
        </p:spPr>
        <p:txBody>
          <a:bodyPr spcFirstLastPara="1" wrap="square" lIns="91425" tIns="45700" rIns="91425" bIns="45700" anchor="ctr" anchorCtr="0">
            <a:normAutofit fontScale="90000"/>
          </a:bodyPr>
          <a:lstStyle/>
          <a:p>
            <a:pPr lvl="0">
              <a:buClr>
                <a:schemeClr val="accent6"/>
              </a:buClr>
              <a:buSzPct val="111111"/>
            </a:pPr>
            <a:r>
              <a:rPr lang="ru-RU" sz="2400" b="1">
                <a:solidFill>
                  <a:schemeClr val="accent6"/>
                </a:solidFill>
              </a:rPr>
              <a:t>Дейност 3: Проследяване и коригиране на плана за действие за постигане на успех</a:t>
            </a:r>
            <a:endParaRPr sz="3600">
              <a:solidFill>
                <a:schemeClr val="accent5"/>
              </a:solidFill>
            </a:endParaRPr>
          </a:p>
        </p:txBody>
      </p:sp>
      <p:sp>
        <p:nvSpPr>
          <p:cNvPr id="306" name="Google Shape;306;p40"/>
          <p:cNvSpPr txBox="1">
            <a:spLocks noGrp="1"/>
          </p:cNvSpPr>
          <p:nvPr>
            <p:ph type="body" idx="1"/>
          </p:nvPr>
        </p:nvSpPr>
        <p:spPr>
          <a:xfrm>
            <a:off x="336795" y="1021233"/>
            <a:ext cx="11580549" cy="54309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12066" lvl="0" indent="0" algn="just" rtl="0">
              <a:lnSpc>
                <a:spcPct val="90000"/>
              </a:lnSpc>
              <a:spcBef>
                <a:spcPts val="1000"/>
              </a:spcBef>
              <a:spcAft>
                <a:spcPts val="0"/>
              </a:spcAft>
              <a:buClr>
                <a:srgbClr val="9869BD"/>
              </a:buClr>
              <a:buSzPts val="2300"/>
              <a:buNone/>
            </a:pPr>
            <a:r>
              <a:rPr lang="bg-BG" sz="2300" b="1">
                <a:solidFill>
                  <a:schemeClr val="accent6"/>
                </a:solidFill>
                <a:latin typeface="Arial"/>
                <a:ea typeface="Arial"/>
                <a:cs typeface="Arial"/>
                <a:sym typeface="Arial"/>
              </a:rPr>
              <a:t>СТЪПКА</a:t>
            </a:r>
            <a:r>
              <a:rPr lang="en-GB" sz="2300" b="1">
                <a:solidFill>
                  <a:schemeClr val="accent6"/>
                </a:solidFill>
                <a:latin typeface="Arial"/>
                <a:ea typeface="Arial"/>
                <a:cs typeface="Arial"/>
                <a:sym typeface="Arial"/>
              </a:rPr>
              <a:t> 1</a:t>
            </a:r>
            <a:endParaRPr sz="2300" b="1">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722"/>
              <a:buNone/>
            </a:pPr>
            <a:r>
              <a:rPr lang="ru-RU" sz="2200" i="0" u="none" strike="noStrike" cap="none">
                <a:solidFill>
                  <a:schemeClr val="dk1"/>
                </a:solidFill>
                <a:latin typeface="Arial"/>
                <a:ea typeface="Arial"/>
                <a:cs typeface="Arial"/>
                <a:sym typeface="Arial"/>
              </a:rPr>
              <a:t>Какво ще предприемете, за да коригирате ситуацията и да избегнете пропуснати срокове за проекта</a:t>
            </a:r>
            <a:r>
              <a:rPr lang="en-GB" sz="2200" i="0" u="none" strike="noStrike" cap="none">
                <a:solidFill>
                  <a:schemeClr val="dk1"/>
                </a:solidFill>
                <a:latin typeface="Arial"/>
                <a:ea typeface="Arial"/>
                <a:cs typeface="Arial"/>
                <a:sym typeface="Arial"/>
              </a:rPr>
              <a:t>? </a:t>
            </a:r>
            <a:endParaRPr sz="2200">
              <a:solidFill>
                <a:schemeClr val="dk1"/>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722"/>
              <a:buNone/>
            </a:pPr>
            <a:r>
              <a:rPr lang="ru-RU" sz="2200" i="0" u="none" strike="noStrike" cap="none">
                <a:solidFill>
                  <a:schemeClr val="dk1"/>
                </a:solidFill>
                <a:latin typeface="Arial"/>
                <a:ea typeface="Arial"/>
                <a:cs typeface="Arial"/>
                <a:sym typeface="Arial"/>
              </a:rPr>
              <a:t>Запишете следващите си действия и актуализирайте текущия план за действие</a:t>
            </a:r>
            <a:r>
              <a:rPr lang="en-GB" sz="2200" i="0" u="none" strike="noStrike" cap="none">
                <a:solidFill>
                  <a:schemeClr val="dk1"/>
                </a:solidFill>
                <a:latin typeface="Arial"/>
                <a:ea typeface="Arial"/>
                <a:cs typeface="Arial"/>
                <a:sym typeface="Arial"/>
              </a:rPr>
              <a:t>.</a:t>
            </a:r>
            <a:endParaRPr sz="2200" i="0" u="none" strike="noStrike" cap="none">
              <a:solidFill>
                <a:schemeClr val="dk1"/>
              </a:solidFill>
              <a:latin typeface="Arial"/>
              <a:ea typeface="Arial"/>
              <a:cs typeface="Arial"/>
              <a:sym typeface="Arial"/>
            </a:endParaRPr>
          </a:p>
          <a:p>
            <a:pPr marL="12066" lvl="0" indent="0" algn="just" rtl="0">
              <a:lnSpc>
                <a:spcPct val="90000"/>
              </a:lnSpc>
              <a:spcBef>
                <a:spcPts val="1000"/>
              </a:spcBef>
              <a:spcAft>
                <a:spcPts val="0"/>
              </a:spcAft>
              <a:buClr>
                <a:srgbClr val="9869BD"/>
              </a:buClr>
              <a:buSzPts val="2300"/>
              <a:buNone/>
            </a:pPr>
            <a:endParaRPr sz="2300" b="1">
              <a:solidFill>
                <a:srgbClr val="12501B"/>
              </a:solidFill>
              <a:latin typeface="Arial"/>
              <a:ea typeface="Arial"/>
              <a:cs typeface="Arial"/>
              <a:sym typeface="Arial"/>
            </a:endParaRPr>
          </a:p>
          <a:p>
            <a:pPr marL="12066" lvl="0" indent="0" algn="just">
              <a:buClr>
                <a:srgbClr val="9869BD"/>
              </a:buClr>
              <a:buSzPts val="2300"/>
              <a:buNone/>
            </a:pPr>
            <a:r>
              <a:rPr lang="bg-BG" sz="2300" b="1">
                <a:solidFill>
                  <a:schemeClr val="accent6"/>
                </a:solidFill>
                <a:latin typeface="Arial"/>
                <a:ea typeface="Arial"/>
                <a:cs typeface="Arial"/>
                <a:sym typeface="Arial"/>
              </a:rPr>
              <a:t>СТЪПКА</a:t>
            </a:r>
            <a:r>
              <a:rPr lang="en-GB" sz="2300" b="1">
                <a:solidFill>
                  <a:schemeClr val="accent6"/>
                </a:solidFill>
                <a:latin typeface="Arial"/>
                <a:ea typeface="Arial"/>
                <a:cs typeface="Arial"/>
                <a:sym typeface="Arial"/>
              </a:rPr>
              <a:t> 2</a:t>
            </a:r>
            <a:endParaRPr sz="2300" b="1">
              <a:solidFill>
                <a:schemeClr val="accent6"/>
              </a:solidFill>
              <a:latin typeface="Open Sans"/>
              <a:ea typeface="Open Sans"/>
              <a:cs typeface="Open Sans"/>
              <a:sym typeface="Open Sans"/>
            </a:endParaRPr>
          </a:p>
          <a:p>
            <a:pPr marL="0" lvl="0" indent="0" algn="just" rtl="0">
              <a:lnSpc>
                <a:spcPct val="90000"/>
              </a:lnSpc>
              <a:spcBef>
                <a:spcPts val="1000"/>
              </a:spcBef>
              <a:spcAft>
                <a:spcPts val="0"/>
              </a:spcAft>
              <a:buClr>
                <a:srgbClr val="9869BD"/>
              </a:buClr>
              <a:buSzPts val="1722"/>
              <a:buNone/>
            </a:pPr>
            <a:r>
              <a:rPr lang="ru-RU" sz="2200" i="0" u="none" strike="noStrike" cap="none">
                <a:solidFill>
                  <a:schemeClr val="dk1"/>
                </a:solidFill>
                <a:latin typeface="Arial"/>
                <a:ea typeface="Arial"/>
                <a:cs typeface="Arial"/>
                <a:sym typeface="Arial"/>
              </a:rPr>
              <a:t>Представете коригирания план за действие и го обсъдете в групата</a:t>
            </a:r>
            <a:r>
              <a:rPr lang="en-GB" sz="2200" i="0" u="none" strike="noStrike" cap="none">
                <a:solidFill>
                  <a:schemeClr val="dk1"/>
                </a:solidFill>
                <a:latin typeface="Arial"/>
                <a:ea typeface="Arial"/>
                <a:cs typeface="Arial"/>
                <a:sym typeface="Arial"/>
              </a:rPr>
              <a:t>.</a:t>
            </a:r>
            <a:endParaRPr sz="2200">
              <a:solidFill>
                <a:schemeClr val="dk1"/>
              </a:solidFill>
              <a:latin typeface="Open Sans"/>
              <a:ea typeface="Open Sans"/>
              <a:cs typeface="Open Sans"/>
              <a:sym typeface="Open Sans"/>
            </a:endParaRPr>
          </a:p>
          <a:p>
            <a:pPr marL="228600" lvl="0" indent="-114300" algn="l" rtl="0">
              <a:lnSpc>
                <a:spcPct val="90000"/>
              </a:lnSpc>
              <a:spcBef>
                <a:spcPts val="1000"/>
              </a:spcBef>
              <a:spcAft>
                <a:spcPts val="0"/>
              </a:spcAft>
              <a:buClr>
                <a:srgbClr val="9869BD"/>
              </a:buClr>
              <a:buSzPts val="1800"/>
              <a:buNone/>
            </a:pPr>
            <a:endParaRPr>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pic>
        <p:nvPicPr>
          <p:cNvPr id="307" name="Google Shape;307;p40" descr="Ampulheta 90% com preenchimento sólido"/>
          <p:cNvPicPr preferRelativeResize="0">
            <a:picLocks noGrp="1"/>
          </p:cNvPicPr>
          <p:nvPr>
            <p:ph type="body" idx="2"/>
          </p:nvPr>
        </p:nvPicPr>
        <p:blipFill rotWithShape="1">
          <a:blip r:embed="rId3">
            <a:alphaModFix/>
          </a:blip>
          <a:srcRect/>
          <a:stretch/>
        </p:blipFill>
        <p:spPr>
          <a:xfrm>
            <a:off x="8995231" y="2922745"/>
            <a:ext cx="2859974" cy="2960004"/>
          </a:xfrm>
          <a:prstGeom prst="rect">
            <a:avLst/>
          </a:prstGeom>
          <a:noFill/>
          <a:ln>
            <a:noFill/>
          </a:ln>
        </p:spPr>
      </p:pic>
      <p:sp>
        <p:nvSpPr>
          <p:cNvPr id="308" name="Google Shape;308;p40"/>
          <p:cNvSpPr txBox="1"/>
          <p:nvPr/>
        </p:nvSpPr>
        <p:spPr>
          <a:xfrm>
            <a:off x="9786068" y="5882749"/>
            <a:ext cx="12783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000" b="1" i="0" u="none" strike="noStrike" cap="none">
                <a:solidFill>
                  <a:schemeClr val="accent6"/>
                </a:solidFill>
                <a:latin typeface="Open Sans Light"/>
                <a:ea typeface="Open Sans Light"/>
                <a:cs typeface="Open Sans Light"/>
                <a:sym typeface="Open Sans Light"/>
              </a:rPr>
              <a:t>00h:15m</a:t>
            </a:r>
            <a:endParaRPr sz="2000" b="1" i="0" u="none" strike="noStrike" cap="none">
              <a:solidFill>
                <a:schemeClr val="accent6"/>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7"/>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lvl="0">
              <a:buClr>
                <a:schemeClr val="accent6"/>
              </a:buClr>
              <a:buSzPts val="2400"/>
            </a:pPr>
            <a:r>
              <a:rPr lang="ru-RU" sz="2400" b="1">
                <a:solidFill>
                  <a:schemeClr val="accent6"/>
                </a:solidFill>
              </a:rPr>
              <a:t>Дейност 3: Проследяване и коригиране на плана за действие за постигане на успех</a:t>
            </a:r>
            <a:endParaRPr sz="3600">
              <a:solidFill>
                <a:schemeClr val="accent5"/>
              </a:solidFill>
            </a:endParaRPr>
          </a:p>
        </p:txBody>
      </p:sp>
      <p:sp>
        <p:nvSpPr>
          <p:cNvPr id="315" name="Google Shape;315;p17"/>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00"/>
              <a:buNone/>
            </a:pPr>
            <a:r>
              <a:rPr lang="bg-BG" sz="1900" b="1">
                <a:solidFill>
                  <a:srgbClr val="12501B"/>
                </a:solidFill>
                <a:latin typeface="Arial"/>
                <a:ea typeface="Arial"/>
                <a:cs typeface="Arial"/>
                <a:sym typeface="Arial"/>
              </a:rPr>
              <a:t>РЕСУРСИ</a:t>
            </a:r>
            <a:r>
              <a:rPr lang="en-GB" sz="1900" b="1">
                <a:solidFill>
                  <a:srgbClr val="12501B"/>
                </a:solidFill>
                <a:latin typeface="Arial"/>
                <a:ea typeface="Arial"/>
                <a:cs typeface="Arial"/>
                <a:sym typeface="Arial"/>
              </a:rPr>
              <a:t> </a:t>
            </a:r>
            <a:endParaRPr sz="1900" b="1">
              <a:latin typeface="Open Sans"/>
              <a:ea typeface="Open Sans"/>
              <a:cs typeface="Open Sans"/>
              <a:sym typeface="Open Sans"/>
            </a:endParaRPr>
          </a:p>
          <a:p>
            <a:pPr marL="0" lvl="0" indent="0" algn="l" rtl="0">
              <a:lnSpc>
                <a:spcPct val="90000"/>
              </a:lnSpc>
              <a:spcBef>
                <a:spcPts val="0"/>
              </a:spcBef>
              <a:spcAft>
                <a:spcPts val="0"/>
              </a:spcAft>
              <a:buClr>
                <a:srgbClr val="9869BD"/>
              </a:buClr>
              <a:buSzPts val="1800"/>
              <a:buNone/>
            </a:pPr>
            <a:endParaRPr sz="1900" b="1">
              <a:latin typeface="Open Sans"/>
              <a:ea typeface="Open Sans"/>
              <a:cs typeface="Open Sans"/>
              <a:sym typeface="Open Sans"/>
            </a:endParaRPr>
          </a:p>
          <a:p>
            <a:pPr marL="228600" lvl="0" indent="-228600" algn="l" rtl="0">
              <a:lnSpc>
                <a:spcPct val="90000"/>
              </a:lnSpc>
              <a:spcBef>
                <a:spcPts val="1000"/>
              </a:spcBef>
              <a:spcAft>
                <a:spcPts val="0"/>
              </a:spcAft>
              <a:buClr>
                <a:srgbClr val="9869BD"/>
              </a:buClr>
              <a:buSzPts val="1900"/>
              <a:buChar char="•"/>
            </a:pPr>
            <a:r>
              <a:rPr lang="en-GB" sz="1900" b="1" i="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https://www.hrmagazine.co.uk/content/features/make-hybrid-work-healthy-work/</a:t>
            </a:r>
            <a:endParaRPr sz="1900" b="1">
              <a:solidFill>
                <a:srgbClr val="0070C0"/>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900"/>
              <a:buChar char="•"/>
            </a:pPr>
            <a:r>
              <a:rPr lang="en-GB" sz="1900" b="1" u="sng">
                <a:solidFill>
                  <a:srgbClr val="0070C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https://www.workstatus.io/blog/project-management/keep-track-of-time-spent-on-projects/#:~:text=By%20taking%20advantage%20of%20time,much%20time%20spent%20on%20projects</a:t>
            </a:r>
            <a:r>
              <a:rPr lang="en-GB" sz="1900" b="1">
                <a:solidFill>
                  <a:srgbClr val="0070C0"/>
                </a:solidFill>
                <a:latin typeface="Open Sans"/>
                <a:ea typeface="Open Sans"/>
                <a:cs typeface="Open Sans"/>
                <a:sym typeface="Open Sans"/>
              </a:rPr>
              <a:t>. </a:t>
            </a:r>
            <a:endParaRPr sz="1900" b="1">
              <a:solidFill>
                <a:srgbClr val="0070C0"/>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900"/>
              <a:buChar char="•"/>
            </a:pPr>
            <a:r>
              <a:rPr lang="en-GB" sz="1900" b="1" i="0" u="sng" strike="noStrike" cap="none">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https://www.hrmagazine.co.uk/content/comment/making-the-right-call-on-hybrid-work</a:t>
            </a:r>
            <a:endParaRPr sz="1900" b="1" i="0" u="none" strike="noStrike" cap="none">
              <a:solidFill>
                <a:srgbClr val="0070C0"/>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900"/>
              <a:buChar char="•"/>
            </a:pPr>
            <a:r>
              <a:rPr lang="en-GB" sz="1900" b="1" i="0" u="sng" strike="noStrike" cap="none">
                <a:solidFill>
                  <a:srgbClr val="0070C0"/>
                </a:solidFill>
                <a:latin typeface="Arial"/>
                <a:ea typeface="Arial"/>
                <a:cs typeface="Arial"/>
                <a:sym typeface="Arial"/>
                <a:hlinkClick r:id="rId6">
                  <a:extLst>
                    <a:ext uri="{A12FA001-AC4F-418D-AE19-62706E023703}">
                      <ahyp:hlinkClr xmlns:ahyp="http://schemas.microsoft.com/office/drawing/2018/hyperlinkcolor" val="tx"/>
                    </a:ext>
                  </a:extLst>
                </a:hlinkClick>
              </a:rPr>
              <a:t>https://workleap.com/blog/why-conducting-employee-feedback-analysis-is-so-important/</a:t>
            </a:r>
            <a:endParaRPr sz="1900" b="1" i="0" u="none" strike="noStrike" cap="none">
              <a:solidFill>
                <a:srgbClr val="0070C0"/>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a:solidFill>
                <a:srgbClr val="12501B"/>
              </a:solidFill>
            </a:endParaRPr>
          </a:p>
        </p:txBody>
      </p:sp>
      <p:sp>
        <p:nvSpPr>
          <p:cNvPr id="316" name="Google Shape;316;p17"/>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0" lvl="0" indent="0" algn="just" rtl="0">
              <a:lnSpc>
                <a:spcPct val="90000"/>
              </a:lnSpc>
              <a:spcBef>
                <a:spcPts val="0"/>
              </a:spcBef>
              <a:spcAft>
                <a:spcPts val="0"/>
              </a:spcAft>
              <a:buSzPts val="1800"/>
              <a:buNone/>
            </a:pPr>
            <a:r>
              <a:rPr lang="bg-BG" sz="2000" b="1">
                <a:solidFill>
                  <a:srgbClr val="12501B"/>
                </a:solidFill>
                <a:latin typeface="Arial"/>
                <a:ea typeface="Arial"/>
                <a:cs typeface="Arial"/>
                <a:sym typeface="Arial"/>
              </a:rPr>
              <a:t>Научете повече</a:t>
            </a:r>
            <a:r>
              <a:rPr lang="en-GB" sz="2000" b="1">
                <a:solidFill>
                  <a:srgbClr val="12501B"/>
                </a:solidFill>
                <a:latin typeface="Arial"/>
                <a:ea typeface="Arial"/>
                <a:cs typeface="Arial"/>
                <a:sym typeface="Arial"/>
              </a:rPr>
              <a:t>! </a:t>
            </a:r>
            <a:endParaRPr sz="2000" b="1">
              <a:latin typeface="Open Sans"/>
              <a:ea typeface="Open Sans"/>
              <a:cs typeface="Open Sans"/>
              <a:sym typeface="Open Sans"/>
            </a:endParaRPr>
          </a:p>
          <a:p>
            <a:pPr marL="228600" lvl="0" indent="-114300" algn="just" rtl="0">
              <a:lnSpc>
                <a:spcPct val="90000"/>
              </a:lnSpc>
              <a:spcBef>
                <a:spcPts val="1000"/>
              </a:spcBef>
              <a:spcAft>
                <a:spcPts val="0"/>
              </a:spcAft>
              <a:buClr>
                <a:schemeClr val="dk2"/>
              </a:buClr>
              <a:buSzPts val="1800"/>
              <a:buNone/>
            </a:pPr>
            <a:endParaRPr sz="2000" b="1">
              <a:latin typeface="Open Sans"/>
              <a:ea typeface="Open Sans"/>
              <a:cs typeface="Open Sans"/>
              <a:sym typeface="Open Sans"/>
            </a:endParaRPr>
          </a:p>
          <a:p>
            <a:pPr marL="457200" lvl="0" indent="-355600" algn="just" rtl="0">
              <a:lnSpc>
                <a:spcPct val="90000"/>
              </a:lnSpc>
              <a:spcBef>
                <a:spcPts val="1000"/>
              </a:spcBef>
              <a:spcAft>
                <a:spcPts val="0"/>
              </a:spcAft>
              <a:buClr>
                <a:schemeClr val="dk2"/>
              </a:buClr>
              <a:buSzPts val="2000"/>
              <a:buChar char="•"/>
            </a:pPr>
            <a:r>
              <a:rPr lang="en-GB" sz="2000" b="1" u="sng">
                <a:solidFill>
                  <a:schemeClr val="hlink"/>
                </a:solidFill>
                <a:latin typeface="Open Sans"/>
                <a:ea typeface="Open Sans"/>
                <a:cs typeface="Open Sans"/>
                <a:sym typeface="Open Sans"/>
                <a:hlinkClick r:id="rId7"/>
              </a:rPr>
              <a:t>https://cadabra.studio/the-power-of-data-analytics-for-decision-making/</a:t>
            </a:r>
            <a:r>
              <a:rPr lang="en-GB" sz="2000" b="1">
                <a:latin typeface="Open Sans"/>
                <a:ea typeface="Open Sans"/>
                <a:cs typeface="Open Sans"/>
                <a:sym typeface="Open Sans"/>
              </a:rPr>
              <a:t> </a:t>
            </a:r>
            <a:endParaRPr sz="2000" b="1">
              <a:latin typeface="Open Sans"/>
              <a:ea typeface="Open Sans"/>
              <a:cs typeface="Open Sans"/>
              <a:sym typeface="Open Sans"/>
            </a:endParaRPr>
          </a:p>
        </p:txBody>
      </p:sp>
      <p:pic>
        <p:nvPicPr>
          <p:cNvPr id="317" name="Google Shape;317;p17"/>
          <p:cNvPicPr preferRelativeResize="0"/>
          <p:nvPr/>
        </p:nvPicPr>
        <p:blipFill rotWithShape="1">
          <a:blip r:embed="rId8">
            <a:alphaModFix/>
          </a:blip>
          <a:srcRect/>
          <a:stretch/>
        </p:blipFill>
        <p:spPr>
          <a:xfrm>
            <a:off x="7494911" y="3239814"/>
            <a:ext cx="4547366" cy="2731325"/>
          </a:xfrm>
          <a:prstGeom prst="rect">
            <a:avLst/>
          </a:prstGeom>
          <a:noFill/>
          <a:ln>
            <a:noFill/>
          </a:ln>
        </p:spPr>
      </p:pic>
      <p:pic>
        <p:nvPicPr>
          <p:cNvPr id="318" name="Google Shape;318;p17"/>
          <p:cNvPicPr preferRelativeResize="0"/>
          <p:nvPr/>
        </p:nvPicPr>
        <p:blipFill rotWithShape="1">
          <a:blip r:embed="rId9">
            <a:alphaModFix/>
          </a:blip>
          <a:srcRect/>
          <a:stretch/>
        </p:blipFill>
        <p:spPr>
          <a:xfrm>
            <a:off x="9353374" y="5733921"/>
            <a:ext cx="2469094" cy="3779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5" name="Google Shape;325;g30fdf9ba9dd_1_0"/>
          <p:cNvPicPr preferRelativeResize="0"/>
          <p:nvPr/>
        </p:nvPicPr>
        <p:blipFill rotWithShape="1">
          <a:blip r:embed="rId3">
            <a:alphaModFix/>
          </a:blip>
          <a:srcRect/>
          <a:stretch/>
        </p:blipFill>
        <p:spPr>
          <a:xfrm>
            <a:off x="135925" y="1441425"/>
            <a:ext cx="5482650" cy="3768375"/>
          </a:xfrm>
          <a:prstGeom prst="rect">
            <a:avLst/>
          </a:prstGeom>
          <a:noFill/>
          <a:ln>
            <a:noFill/>
          </a:ln>
        </p:spPr>
      </p:pic>
      <p:sp>
        <p:nvSpPr>
          <p:cNvPr id="2" name="Google Shape;299;p16">
            <a:extLst>
              <a:ext uri="{FF2B5EF4-FFF2-40B4-BE49-F238E27FC236}">
                <a16:creationId xmlns:a16="http://schemas.microsoft.com/office/drawing/2014/main" id="{E8D80F62-768D-793F-6CB5-1320F506840A}"/>
              </a:ext>
            </a:extLst>
          </p:cNvPr>
          <p:cNvSpPr txBox="1">
            <a:spLocks noGrp="1"/>
          </p:cNvSpPr>
          <p:nvPr>
            <p:ph type="body" idx="1"/>
          </p:nvPr>
        </p:nvSpPr>
        <p:spPr>
          <a:xfrm>
            <a:off x="6367205" y="882337"/>
            <a:ext cx="5201355" cy="54309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just" rtl="0">
              <a:lnSpc>
                <a:spcPct val="90000"/>
              </a:lnSpc>
              <a:spcBef>
                <a:spcPts val="1000"/>
              </a:spcBef>
              <a:spcAft>
                <a:spcPts val="0"/>
              </a:spcAft>
              <a:buClr>
                <a:srgbClr val="9869BD"/>
              </a:buClr>
              <a:buSzPts val="1722"/>
              <a:buNone/>
            </a:pPr>
            <a:r>
              <a:rPr lang="bg-BG" sz="2200" b="1" dirty="0">
                <a:solidFill>
                  <a:srgbClr val="7030A0"/>
                </a:solidFill>
                <a:latin typeface="Arial"/>
                <a:ea typeface="Arial"/>
                <a:cs typeface="Arial"/>
                <a:sym typeface="Arial"/>
              </a:rPr>
              <a:t>Въпроси за размисъл: </a:t>
            </a:r>
          </a:p>
          <a:p>
            <a:pPr marL="342900" lvl="0" rtl="0">
              <a:lnSpc>
                <a:spcPct val="90000"/>
              </a:lnSpc>
              <a:spcBef>
                <a:spcPts val="1000"/>
              </a:spcBef>
              <a:spcAft>
                <a:spcPts val="0"/>
              </a:spcAft>
              <a:buClr>
                <a:srgbClr val="9869BD"/>
              </a:buClr>
              <a:buSzPts val="1722"/>
              <a:buFont typeface="Arial" panose="020B0604020202020204" pitchFamily="34" charset="0"/>
              <a:buChar char="•"/>
            </a:pPr>
            <a:r>
              <a:rPr lang="bg-BG" sz="2200" dirty="0">
                <a:solidFill>
                  <a:srgbClr val="7030A0"/>
                </a:solidFill>
                <a:latin typeface="Arial"/>
                <a:ea typeface="Arial"/>
                <a:cs typeface="Arial"/>
                <a:sym typeface="Arial"/>
              </a:rPr>
              <a:t>С какви дигитални и др. инструменти разполагате, за да осигурите приобщаваща среда за хибридна работа? </a:t>
            </a:r>
          </a:p>
          <a:p>
            <a:pPr marL="342900" lvl="0" rtl="0">
              <a:lnSpc>
                <a:spcPct val="90000"/>
              </a:lnSpc>
              <a:spcBef>
                <a:spcPts val="1000"/>
              </a:spcBef>
              <a:spcAft>
                <a:spcPts val="0"/>
              </a:spcAft>
              <a:buClr>
                <a:srgbClr val="9869BD"/>
              </a:buClr>
              <a:buSzPts val="1722"/>
              <a:buFont typeface="Arial" panose="020B0604020202020204" pitchFamily="34" charset="0"/>
              <a:buChar char="•"/>
            </a:pPr>
            <a:r>
              <a:rPr lang="bg-BG" sz="2200" dirty="0">
                <a:solidFill>
                  <a:srgbClr val="7030A0"/>
                </a:solidFill>
                <a:latin typeface="Arial"/>
                <a:ea typeface="Arial"/>
                <a:cs typeface="Arial"/>
                <a:sym typeface="Arial"/>
              </a:rPr>
              <a:t>Как може да се спести време при хибридна работа? </a:t>
            </a:r>
          </a:p>
          <a:p>
            <a:pPr marL="342900" lvl="0" rtl="0">
              <a:lnSpc>
                <a:spcPct val="90000"/>
              </a:lnSpc>
              <a:spcBef>
                <a:spcPts val="1000"/>
              </a:spcBef>
              <a:spcAft>
                <a:spcPts val="0"/>
              </a:spcAft>
              <a:buClr>
                <a:srgbClr val="9869BD"/>
              </a:buClr>
              <a:buSzPts val="1722"/>
              <a:buFont typeface="Arial" panose="020B0604020202020204" pitchFamily="34" charset="0"/>
              <a:buChar char="•"/>
            </a:pPr>
            <a:r>
              <a:rPr lang="bg-BG" sz="2200" dirty="0">
                <a:solidFill>
                  <a:srgbClr val="7030A0"/>
                </a:solidFill>
                <a:latin typeface="Arial"/>
                <a:ea typeface="Arial"/>
                <a:cs typeface="Arial"/>
                <a:sym typeface="Arial"/>
              </a:rPr>
              <a:t>Различават ли се много отговорностите в екипа при хибридна работа?</a:t>
            </a:r>
          </a:p>
          <a:p>
            <a:pPr marL="342900" lvl="0" rtl="0">
              <a:lnSpc>
                <a:spcPct val="90000"/>
              </a:lnSpc>
              <a:spcBef>
                <a:spcPts val="1000"/>
              </a:spcBef>
              <a:spcAft>
                <a:spcPts val="0"/>
              </a:spcAft>
              <a:buClr>
                <a:srgbClr val="9869BD"/>
              </a:buClr>
              <a:buSzPts val="1722"/>
              <a:buFont typeface="Arial" panose="020B0604020202020204" pitchFamily="34" charset="0"/>
              <a:buChar char="•"/>
            </a:pPr>
            <a:r>
              <a:rPr lang="bg-BG" sz="2200" dirty="0">
                <a:solidFill>
                  <a:srgbClr val="7030A0"/>
                </a:solidFill>
                <a:latin typeface="Arial"/>
                <a:ea typeface="Arial"/>
                <a:cs typeface="Arial"/>
                <a:sym typeface="Arial"/>
              </a:rPr>
              <a:t>Как се отразява на разходите работата от вкъщи? </a:t>
            </a:r>
          </a:p>
          <a:p>
            <a:pPr marL="342900" lvl="0" rtl="0">
              <a:lnSpc>
                <a:spcPct val="90000"/>
              </a:lnSpc>
              <a:spcBef>
                <a:spcPts val="1000"/>
              </a:spcBef>
              <a:spcAft>
                <a:spcPts val="0"/>
              </a:spcAft>
              <a:buClr>
                <a:srgbClr val="9869BD"/>
              </a:buClr>
              <a:buSzPts val="1722"/>
              <a:buFont typeface="Arial" panose="020B0604020202020204" pitchFamily="34" charset="0"/>
              <a:buChar char="•"/>
            </a:pPr>
            <a:r>
              <a:rPr lang="bg-BG" sz="2200" dirty="0">
                <a:solidFill>
                  <a:srgbClr val="7030A0"/>
                </a:solidFill>
                <a:latin typeface="Arial"/>
                <a:ea typeface="Arial"/>
                <a:cs typeface="Arial"/>
                <a:sym typeface="Arial"/>
              </a:rPr>
              <a:t>Какви могат да бъдат предизвикателствата пред социалното приобщаване на дистанционните работници?</a:t>
            </a:r>
            <a:endParaRPr dirty="0">
              <a:solidFill>
                <a:srgbClr val="7030A0"/>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i="0" u="none" strike="noStrike" cap="none"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b="1" dirty="0">
              <a:solidFill>
                <a:srgbClr val="12501B"/>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g3248ff9d290_0_0"/>
          <p:cNvPicPr preferRelativeResize="0">
            <a:picLocks noGrp="1"/>
          </p:cNvPicPr>
          <p:nvPr>
            <p:ph type="pic" idx="2"/>
          </p:nvPr>
        </p:nvPicPr>
        <p:blipFill rotWithShape="1">
          <a:blip r:embed="rId3">
            <a:alphaModFix/>
          </a:blip>
          <a:srcRect l="6370" t="7525" r="9141" b="5374"/>
          <a:stretch/>
        </p:blipFill>
        <p:spPr>
          <a:xfrm>
            <a:off x="7034400" y="-50162"/>
            <a:ext cx="5157602" cy="3718261"/>
          </a:xfrm>
          <a:prstGeom prst="rect">
            <a:avLst/>
          </a:prstGeom>
          <a:solidFill>
            <a:schemeClr val="lt1"/>
          </a:solidFill>
          <a:ln>
            <a:noFill/>
          </a:ln>
        </p:spPr>
      </p:pic>
      <p:sp>
        <p:nvSpPr>
          <p:cNvPr id="331" name="Google Shape;331;g3248ff9d290_0_0"/>
          <p:cNvSpPr txBox="1"/>
          <p:nvPr/>
        </p:nvSpPr>
        <p:spPr>
          <a:xfrm>
            <a:off x="647665" y="790950"/>
            <a:ext cx="7039800" cy="5276100"/>
          </a:xfrm>
          <a:prstGeom prst="rect">
            <a:avLst/>
          </a:prstGeom>
          <a:noFill/>
          <a:ln>
            <a:noFill/>
          </a:ln>
        </p:spPr>
        <p:txBody>
          <a:bodyPr spcFirstLastPara="1" wrap="square" lIns="91425" tIns="45700" rIns="91425" bIns="45700" anchor="t" anchorCtr="0">
            <a:noAutofit/>
          </a:bodyPr>
          <a:lstStyle/>
          <a:p>
            <a:pPr marL="0" marR="0" lvl="0" indent="0" algn="just" rtl="0">
              <a:lnSpc>
                <a:spcPct val="107916"/>
              </a:lnSpc>
              <a:spcBef>
                <a:spcPts val="800"/>
              </a:spcBef>
              <a:spcAft>
                <a:spcPts val="0"/>
              </a:spcAft>
              <a:buClr>
                <a:srgbClr val="000000"/>
              </a:buClr>
              <a:buSzPts val="2800"/>
              <a:buFont typeface="Arial"/>
              <a:buNone/>
            </a:pPr>
            <a:r>
              <a:rPr lang="bg-BG" sz="2800" b="1" i="0" u="none" strike="noStrike" cap="none" dirty="0">
                <a:solidFill>
                  <a:srgbClr val="7030A0"/>
                </a:solidFill>
                <a:latin typeface="Arial"/>
                <a:ea typeface="Arial"/>
                <a:cs typeface="Arial"/>
                <a:sym typeface="Arial"/>
              </a:rPr>
              <a:t>Оценка на наученото </a:t>
            </a:r>
            <a:endParaRPr lang="en-GB" sz="2800" b="1" i="0" u="none" strike="noStrike" cap="none" dirty="0">
              <a:solidFill>
                <a:srgbClr val="7030A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lang="en-GB" sz="18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GB" sz="1800" b="1" i="0" u="none" strike="noStrike" cap="none" dirty="0">
                <a:solidFill>
                  <a:schemeClr val="dk1"/>
                </a:solidFill>
                <a:latin typeface="Calibri"/>
                <a:ea typeface="Calibri"/>
                <a:cs typeface="Calibri"/>
                <a:sym typeface="Calibri"/>
              </a:rPr>
              <a:t>1</a:t>
            </a:r>
            <a:r>
              <a:rPr lang="ru-RU" sz="1800" b="1" i="0" u="none" strike="noStrike" cap="none" dirty="0">
                <a:solidFill>
                  <a:schemeClr val="dk1"/>
                </a:solidFill>
                <a:latin typeface="Calibri"/>
                <a:ea typeface="Calibri"/>
                <a:cs typeface="Calibri"/>
                <a:sym typeface="Calibri"/>
              </a:rPr>
              <a:t>„Разпределението на ресурсите не влияе върху процеса </a:t>
            </a:r>
          </a:p>
          <a:p>
            <a:pPr marL="0" marR="0" lvl="0" indent="0" algn="just" rtl="0">
              <a:lnSpc>
                <a:spcPct val="100000"/>
              </a:lnSpc>
              <a:spcBef>
                <a:spcPts val="0"/>
              </a:spcBef>
              <a:spcAft>
                <a:spcPts val="0"/>
              </a:spcAft>
              <a:buClr>
                <a:schemeClr val="dk1"/>
              </a:buClr>
              <a:buSzPts val="1100"/>
              <a:buFont typeface="Arial"/>
              <a:buNone/>
            </a:pPr>
            <a:r>
              <a:rPr lang="ru-RU" sz="1800" b="1" i="0" u="none" strike="noStrike" cap="none" dirty="0">
                <a:solidFill>
                  <a:schemeClr val="dk1"/>
                </a:solidFill>
                <a:latin typeface="Calibri"/>
                <a:ea typeface="Calibri"/>
                <a:cs typeface="Calibri"/>
                <a:sym typeface="Calibri"/>
              </a:rPr>
              <a:t>на вземане на решения.“ Това твърдение е вярно или грешно? </a:t>
            </a:r>
            <a:r>
              <a:rPr lang="en-GB"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a:p>
            <a:pPr marL="158750" marR="0" lvl="0" algn="just" rtl="0">
              <a:lnSpc>
                <a:spcPct val="107916"/>
              </a:lnSpc>
              <a:spcBef>
                <a:spcPts val="1200"/>
              </a:spcBef>
              <a:spcAft>
                <a:spcPts val="0"/>
              </a:spcAft>
              <a:buClr>
                <a:schemeClr val="dk1"/>
              </a:buClr>
              <a:buSzPts val="1100"/>
            </a:pPr>
            <a:r>
              <a:rPr lang="en-GB" sz="1800" b="0" i="0" u="none" strike="noStrike" cap="none" dirty="0">
                <a:solidFill>
                  <a:schemeClr val="dk1"/>
                </a:solidFill>
                <a:latin typeface="Calibri"/>
                <a:ea typeface="Calibri"/>
                <a:cs typeface="Calibri"/>
                <a:sym typeface="Calibri"/>
              </a:rPr>
              <a:t>A) </a:t>
            </a:r>
            <a:r>
              <a:rPr lang="bg-BG" sz="1800" b="0" i="0" u="none" strike="noStrike" cap="none" dirty="0">
                <a:solidFill>
                  <a:schemeClr val="dk1"/>
                </a:solidFill>
                <a:latin typeface="Calibri"/>
                <a:ea typeface="Calibri"/>
                <a:cs typeface="Calibri"/>
                <a:sym typeface="Calibri"/>
              </a:rPr>
              <a:t>Вярно</a:t>
            </a:r>
            <a:endParaRPr sz="1800" b="0" i="0" u="none" strike="noStrike" cap="none" dirty="0">
              <a:solidFill>
                <a:schemeClr val="dk1"/>
              </a:solidFill>
              <a:latin typeface="Calibri"/>
              <a:ea typeface="Calibri"/>
              <a:cs typeface="Calibri"/>
              <a:sym typeface="Calibri"/>
            </a:endParaRPr>
          </a:p>
          <a:p>
            <a:pPr marL="158750" marR="0" lvl="0" algn="just"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Б</a:t>
            </a:r>
            <a:r>
              <a:rPr lang="en-GB" sz="1800" b="0" i="0" u="none" strike="noStrike" cap="none" dirty="0">
                <a:solidFill>
                  <a:schemeClr val="dk1"/>
                </a:solidFill>
                <a:latin typeface="Calibri"/>
                <a:ea typeface="Calibri"/>
                <a:cs typeface="Calibri"/>
                <a:sym typeface="Calibri"/>
              </a:rPr>
              <a:t>) </a:t>
            </a:r>
            <a:r>
              <a:rPr lang="bg-BG" sz="1800" b="0" i="0" u="none" strike="noStrike" cap="none" dirty="0">
                <a:solidFill>
                  <a:schemeClr val="dk1"/>
                </a:solidFill>
                <a:latin typeface="Calibri"/>
                <a:ea typeface="Calibri"/>
                <a:cs typeface="Calibri"/>
                <a:sym typeface="Calibri"/>
              </a:rPr>
              <a:t>Грешно</a:t>
            </a:r>
            <a:endParaRPr sz="18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chemeClr val="dk1"/>
              </a:buClr>
              <a:buSzPts val="1100"/>
              <a:buFont typeface="Arial"/>
              <a:buNone/>
            </a:pPr>
            <a:r>
              <a:rPr lang="en-GB" sz="1800" b="1" i="0" u="none" strike="noStrike" cap="none" dirty="0">
                <a:solidFill>
                  <a:schemeClr val="dk1"/>
                </a:solidFill>
                <a:latin typeface="Calibri"/>
                <a:ea typeface="Calibri"/>
                <a:cs typeface="Calibri"/>
                <a:sym typeface="Calibri"/>
              </a:rPr>
              <a:t>2. </a:t>
            </a:r>
            <a:r>
              <a:rPr lang="ru-RU" sz="1800" b="1" i="0" u="none" strike="noStrike" cap="none" dirty="0">
                <a:solidFill>
                  <a:schemeClr val="dk1"/>
                </a:solidFill>
                <a:latin typeface="Calibri"/>
                <a:ea typeface="Calibri"/>
                <a:cs typeface="Calibri"/>
                <a:sym typeface="Calibri"/>
              </a:rPr>
              <a:t>Отбележете кои от изброените политики НЕ са важни за успешното внедряване на хибридна работна среда (изберете всички отговори, които смятате за верни)</a:t>
            </a:r>
            <a:r>
              <a:rPr lang="en-GB" sz="1800" b="1" i="0" u="none" strike="noStrike" cap="none" dirty="0">
                <a:solidFill>
                  <a:schemeClr val="dk1"/>
                </a:solidFill>
                <a:latin typeface="Calibri"/>
                <a:ea typeface="Calibri"/>
                <a:cs typeface="Calibri"/>
                <a:sym typeface="Calibri"/>
              </a:rPr>
              <a:t>.</a:t>
            </a:r>
            <a:endParaRPr sz="1800" b="1" i="0" u="none" strike="noStrike" cap="none" dirty="0">
              <a:solidFill>
                <a:schemeClr val="dk1"/>
              </a:solidFill>
              <a:latin typeface="Calibri"/>
              <a:ea typeface="Calibri"/>
              <a:cs typeface="Calibri"/>
              <a:sym typeface="Calibri"/>
            </a:endParaRPr>
          </a:p>
          <a:p>
            <a:pPr marL="158750" marR="0" lvl="0" algn="just" rtl="0">
              <a:lnSpc>
                <a:spcPct val="107916"/>
              </a:lnSpc>
              <a:spcBef>
                <a:spcPts val="1200"/>
              </a:spcBef>
              <a:spcAft>
                <a:spcPts val="0"/>
              </a:spcAft>
              <a:buClr>
                <a:schemeClr val="dk1"/>
              </a:buClr>
              <a:buSzPts val="1100"/>
            </a:pPr>
            <a:r>
              <a:rPr lang="en-GB" sz="1800" b="0" i="0" u="none" strike="noStrike" cap="none" dirty="0">
                <a:solidFill>
                  <a:schemeClr val="dk1"/>
                </a:solidFill>
                <a:latin typeface="Calibri"/>
                <a:ea typeface="Calibri"/>
                <a:cs typeface="Calibri"/>
                <a:sym typeface="Calibri"/>
              </a:rPr>
              <a:t>A) </a:t>
            </a:r>
            <a:r>
              <a:rPr lang="bg-BG" sz="1800" b="0" i="0" u="none" strike="noStrike" cap="none" dirty="0">
                <a:solidFill>
                  <a:schemeClr val="dk1"/>
                </a:solidFill>
                <a:latin typeface="Calibri"/>
                <a:ea typeface="Calibri"/>
                <a:cs typeface="Calibri"/>
                <a:sym typeface="Calibri"/>
              </a:rPr>
              <a:t>Ясна комуникация </a:t>
            </a:r>
            <a:endParaRPr lang="en-GB" sz="1800" b="0" i="0" u="none" strike="noStrike" cap="none" dirty="0">
              <a:solidFill>
                <a:schemeClr val="dk1"/>
              </a:solidFill>
              <a:latin typeface="Calibri"/>
              <a:ea typeface="Calibri"/>
              <a:cs typeface="Calibri"/>
              <a:sym typeface="Calibri"/>
            </a:endParaRPr>
          </a:p>
          <a:p>
            <a:pPr marL="158750" marR="0" lvl="0" algn="just"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Б</a:t>
            </a:r>
            <a:r>
              <a:rPr lang="en-GB" sz="1800" b="0" i="0" u="none" strike="noStrike" cap="none" dirty="0">
                <a:solidFill>
                  <a:schemeClr val="dk1"/>
                </a:solidFill>
                <a:latin typeface="Calibri"/>
                <a:ea typeface="Calibri"/>
                <a:cs typeface="Calibri"/>
                <a:sym typeface="Calibri"/>
              </a:rPr>
              <a:t>) </a:t>
            </a:r>
            <a:r>
              <a:rPr lang="bg-BG" sz="1800" b="0" i="0" u="none" strike="noStrike" cap="none" dirty="0">
                <a:solidFill>
                  <a:schemeClr val="dk1"/>
                </a:solidFill>
                <a:latin typeface="Calibri"/>
                <a:ea typeface="Calibri"/>
                <a:cs typeface="Calibri"/>
                <a:sym typeface="Calibri"/>
              </a:rPr>
              <a:t>Гъвкав работен график</a:t>
            </a:r>
            <a:endParaRPr lang="en-GB" sz="1800" b="0" i="0" u="none" strike="noStrike" cap="none" dirty="0">
              <a:solidFill>
                <a:schemeClr val="dk1"/>
              </a:solidFill>
              <a:latin typeface="Calibri"/>
              <a:ea typeface="Calibri"/>
              <a:cs typeface="Calibri"/>
              <a:sym typeface="Calibri"/>
            </a:endParaRPr>
          </a:p>
          <a:p>
            <a:pPr marL="158750" marR="0" lvl="0" algn="just"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В</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Осигуряване на технологии и IT поддръжка</a:t>
            </a:r>
            <a:endParaRPr sz="1800" b="0" i="0" u="none" strike="noStrike" cap="none" dirty="0">
              <a:solidFill>
                <a:schemeClr val="dk1"/>
              </a:solidFill>
              <a:latin typeface="Calibri"/>
              <a:ea typeface="Calibri"/>
              <a:cs typeface="Calibri"/>
              <a:sym typeface="Calibri"/>
            </a:endParaRPr>
          </a:p>
          <a:p>
            <a:pPr marL="158750" marR="0" lvl="0" algn="just"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Г</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Строга политика за присъствена работа в офиса</a:t>
            </a:r>
            <a:endParaRPr sz="18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chemeClr val="dk1"/>
              </a:buClr>
              <a:buSzPts val="1100"/>
              <a:buFont typeface="Arial"/>
              <a:buNone/>
            </a:pPr>
            <a:endParaRPr sz="11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2800"/>
              <a:buFont typeface="Arial"/>
              <a:buNone/>
            </a:pPr>
            <a:endParaRPr sz="2800" b="1" i="0" u="none" strike="noStrike" cap="none" dirty="0">
              <a:solidFill>
                <a:srgbClr val="7030A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2" name="Google Shape;332;g3248ff9d290_0_0"/>
          <p:cNvSpPr txBox="1"/>
          <p:nvPr/>
        </p:nvSpPr>
        <p:spPr>
          <a:xfrm>
            <a:off x="9554627" y="3668112"/>
            <a:ext cx="2451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Designed by </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g3248ff9d290_0_6"/>
          <p:cNvPicPr preferRelativeResize="0">
            <a:picLocks noGrp="1"/>
          </p:cNvPicPr>
          <p:nvPr>
            <p:ph type="pic" idx="2"/>
          </p:nvPr>
        </p:nvPicPr>
        <p:blipFill rotWithShape="1">
          <a:blip r:embed="rId3">
            <a:alphaModFix/>
          </a:blip>
          <a:srcRect l="6370" t="7525" r="9141" b="5374"/>
          <a:stretch/>
        </p:blipFill>
        <p:spPr>
          <a:xfrm>
            <a:off x="7034400" y="-50162"/>
            <a:ext cx="5157602" cy="3718261"/>
          </a:xfrm>
          <a:prstGeom prst="rect">
            <a:avLst/>
          </a:prstGeom>
          <a:solidFill>
            <a:schemeClr val="lt1"/>
          </a:solidFill>
          <a:ln>
            <a:noFill/>
          </a:ln>
        </p:spPr>
      </p:pic>
      <p:sp>
        <p:nvSpPr>
          <p:cNvPr id="338" name="Google Shape;338;g3248ff9d290_0_6"/>
          <p:cNvSpPr txBox="1"/>
          <p:nvPr/>
        </p:nvSpPr>
        <p:spPr>
          <a:xfrm>
            <a:off x="324968" y="1030049"/>
            <a:ext cx="7036531" cy="5276100"/>
          </a:xfrm>
          <a:prstGeom prst="rect">
            <a:avLst/>
          </a:prstGeom>
          <a:noFill/>
          <a:ln>
            <a:noFill/>
          </a:ln>
        </p:spPr>
        <p:txBody>
          <a:bodyPr spcFirstLastPara="1" wrap="square" lIns="91425" tIns="45700" rIns="91425" bIns="45700" anchor="t" anchorCtr="0">
            <a:noAutofit/>
          </a:bodyPr>
          <a:lstStyle/>
          <a:p>
            <a:pPr marL="0" marR="0" lvl="0" indent="0" algn="just" rtl="0">
              <a:lnSpc>
                <a:spcPct val="107916"/>
              </a:lnSpc>
              <a:spcBef>
                <a:spcPts val="800"/>
              </a:spcBef>
              <a:spcAft>
                <a:spcPts val="0"/>
              </a:spcAft>
              <a:buClr>
                <a:srgbClr val="000000"/>
              </a:buClr>
              <a:buSzPts val="2800"/>
              <a:buFont typeface="Arial"/>
              <a:buNone/>
            </a:pPr>
            <a:r>
              <a:rPr lang="bg-BG" sz="2800" b="1" i="0" u="none" strike="noStrike" cap="none" dirty="0">
                <a:solidFill>
                  <a:srgbClr val="7030A0"/>
                </a:solidFill>
                <a:latin typeface="Arial"/>
                <a:ea typeface="Arial"/>
                <a:cs typeface="Arial"/>
                <a:sym typeface="Arial"/>
              </a:rPr>
              <a:t>Оценка на наученото</a:t>
            </a:r>
            <a:endParaRPr lang="en-GB" sz="1400" b="0" i="0" u="none" strike="noStrike" cap="none" dirty="0">
              <a:solidFill>
                <a:schemeClr val="dk1"/>
              </a:solidFill>
              <a:latin typeface="Calibri"/>
              <a:ea typeface="Calibri"/>
              <a:cs typeface="Calibri"/>
              <a:sym typeface="Calibri"/>
            </a:endParaRPr>
          </a:p>
          <a:p>
            <a:pPr marL="0" marR="0" lvl="0" indent="0" rtl="0">
              <a:lnSpc>
                <a:spcPct val="107916"/>
              </a:lnSpc>
              <a:spcBef>
                <a:spcPts val="1200"/>
              </a:spcBef>
              <a:spcAft>
                <a:spcPts val="0"/>
              </a:spcAft>
              <a:buClr>
                <a:srgbClr val="000000"/>
              </a:buClr>
              <a:buSzPts val="1100"/>
              <a:buFont typeface="Arial"/>
              <a:buNone/>
            </a:pPr>
            <a:r>
              <a:rPr lang="en-GB" sz="1800" b="1" i="0" u="none" strike="noStrike" cap="none" dirty="0">
                <a:solidFill>
                  <a:schemeClr val="dk1"/>
                </a:solidFill>
                <a:latin typeface="Calibri"/>
                <a:ea typeface="Calibri"/>
                <a:cs typeface="Calibri"/>
                <a:sym typeface="Calibri"/>
              </a:rPr>
              <a:t>3. </a:t>
            </a:r>
            <a:r>
              <a:rPr lang="ru-RU" sz="1800" b="1" i="0" u="none" strike="noStrike" cap="none" dirty="0">
                <a:solidFill>
                  <a:schemeClr val="dk1"/>
                </a:solidFill>
                <a:latin typeface="Calibri"/>
                <a:ea typeface="Calibri"/>
                <a:cs typeface="Calibri"/>
                <a:sym typeface="Calibri"/>
              </a:rPr>
              <a:t>Нужно ли е да се разпределят роли и отговорности </a:t>
            </a:r>
            <a:br>
              <a:rPr lang="ru-RU" sz="1800" b="1" i="0" u="none" strike="noStrike" cap="none" dirty="0">
                <a:solidFill>
                  <a:schemeClr val="dk1"/>
                </a:solidFill>
                <a:latin typeface="Calibri"/>
                <a:ea typeface="Calibri"/>
                <a:cs typeface="Calibri"/>
                <a:sym typeface="Calibri"/>
              </a:rPr>
            </a:br>
            <a:r>
              <a:rPr lang="ru-RU" sz="1800" b="1" i="0" u="none" strike="noStrike" cap="none" dirty="0">
                <a:solidFill>
                  <a:schemeClr val="dk1"/>
                </a:solidFill>
                <a:latin typeface="Calibri"/>
                <a:ea typeface="Calibri"/>
                <a:cs typeface="Calibri"/>
                <a:sym typeface="Calibri"/>
              </a:rPr>
              <a:t>сред членовете на екипа при хибридна работа? Да или не?</a:t>
            </a:r>
            <a:endParaRPr dirty="0"/>
          </a:p>
          <a:p>
            <a:pPr marL="158750" marR="0" lvl="0" algn="l" rtl="0">
              <a:lnSpc>
                <a:spcPct val="107916"/>
              </a:lnSpc>
              <a:spcBef>
                <a:spcPts val="1200"/>
              </a:spcBef>
              <a:spcAft>
                <a:spcPts val="0"/>
              </a:spcAft>
              <a:buClr>
                <a:schemeClr val="dk1"/>
              </a:buClr>
              <a:buSzPts val="1100"/>
            </a:pPr>
            <a:r>
              <a:rPr lang="en-GB" sz="1800" b="0" i="0" u="none" strike="noStrike" cap="none" dirty="0">
                <a:solidFill>
                  <a:schemeClr val="dk1"/>
                </a:solidFill>
                <a:latin typeface="Calibri"/>
                <a:ea typeface="Calibri"/>
                <a:cs typeface="Calibri"/>
                <a:sym typeface="Calibri"/>
              </a:rPr>
              <a:t>A) </a:t>
            </a:r>
            <a:r>
              <a:rPr lang="bg-BG" sz="1800" b="0" i="0" u="none" strike="noStrike" cap="none" dirty="0">
                <a:solidFill>
                  <a:schemeClr val="dk1"/>
                </a:solidFill>
                <a:latin typeface="Calibri"/>
                <a:ea typeface="Calibri"/>
                <a:cs typeface="Calibri"/>
                <a:sym typeface="Calibri"/>
              </a:rPr>
              <a:t>Да</a:t>
            </a:r>
            <a:endParaRPr dirty="0"/>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Б</a:t>
            </a:r>
            <a:r>
              <a:rPr lang="en-GB" sz="1800" b="0" i="0" u="none" strike="noStrike" cap="none" dirty="0">
                <a:solidFill>
                  <a:schemeClr val="dk1"/>
                </a:solidFill>
                <a:latin typeface="Calibri"/>
                <a:ea typeface="Calibri"/>
                <a:cs typeface="Calibri"/>
                <a:sym typeface="Calibri"/>
              </a:rPr>
              <a:t>) </a:t>
            </a:r>
            <a:r>
              <a:rPr lang="bg-BG" sz="1800" b="0" i="0" u="none" strike="noStrike" cap="none" dirty="0">
                <a:solidFill>
                  <a:schemeClr val="dk1"/>
                </a:solidFill>
                <a:latin typeface="Calibri"/>
                <a:ea typeface="Calibri"/>
                <a:cs typeface="Calibri"/>
                <a:sym typeface="Calibri"/>
              </a:rPr>
              <a:t>Не</a:t>
            </a:r>
            <a:endParaRPr sz="1800" b="1"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1100"/>
              <a:buFont typeface="Arial"/>
              <a:buNone/>
            </a:pPr>
            <a:r>
              <a:rPr lang="en-GB" sz="1800" b="1" i="0" u="none" strike="noStrike" cap="none" dirty="0">
                <a:solidFill>
                  <a:schemeClr val="dk1"/>
                </a:solidFill>
                <a:latin typeface="Calibri"/>
                <a:ea typeface="Calibri"/>
                <a:cs typeface="Calibri"/>
                <a:sym typeface="Calibri"/>
              </a:rPr>
              <a:t>4. </a:t>
            </a:r>
            <a:r>
              <a:rPr lang="ru-RU" sz="1800" b="1" i="0" u="none" strike="noStrike" cap="none" dirty="0">
                <a:solidFill>
                  <a:schemeClr val="dk1"/>
                </a:solidFill>
                <a:latin typeface="Calibri"/>
                <a:ea typeface="Calibri"/>
                <a:cs typeface="Calibri"/>
                <a:sym typeface="Calibri"/>
              </a:rPr>
              <a:t>Кои от изброените са основни ползи от проследяването и коригирането на използването на ресурси при хибридна работа? (Изберете всички отговори, които смятате за верни</a:t>
            </a:r>
            <a:r>
              <a:rPr lang="en-GB" sz="1800" b="1" i="0" u="none" strike="noStrike" cap="none" dirty="0">
                <a:solidFill>
                  <a:schemeClr val="dk1"/>
                </a:solidFill>
                <a:latin typeface="Calibri"/>
                <a:ea typeface="Calibri"/>
                <a:cs typeface="Calibri"/>
                <a:sym typeface="Calibri"/>
              </a:rPr>
              <a:t>)</a:t>
            </a:r>
            <a:endParaRPr dirty="0"/>
          </a:p>
          <a:p>
            <a:pPr marL="158750" marR="0" lvl="0" algn="l" rtl="0">
              <a:lnSpc>
                <a:spcPct val="107916"/>
              </a:lnSpc>
              <a:spcBef>
                <a:spcPts val="1200"/>
              </a:spcBef>
              <a:spcAft>
                <a:spcPts val="0"/>
              </a:spcAft>
              <a:buClr>
                <a:schemeClr val="dk1"/>
              </a:buClr>
              <a:buSzPts val="1100"/>
            </a:pPr>
            <a:r>
              <a:rPr lang="en-GB" sz="1800" b="0" i="0" u="none" strike="noStrike" cap="none" dirty="0">
                <a:solidFill>
                  <a:schemeClr val="dk1"/>
                </a:solidFill>
                <a:latin typeface="Calibri"/>
                <a:ea typeface="Calibri"/>
                <a:cs typeface="Calibri"/>
                <a:sym typeface="Calibri"/>
              </a:rPr>
              <a:t>A) </a:t>
            </a:r>
            <a:r>
              <a:rPr lang="bg-BG" sz="1800" b="0" i="0" u="none" strike="noStrike" cap="none" dirty="0">
                <a:solidFill>
                  <a:schemeClr val="dk1"/>
                </a:solidFill>
                <a:latin typeface="Calibri"/>
                <a:ea typeface="Calibri"/>
                <a:cs typeface="Calibri"/>
                <a:sym typeface="Calibri"/>
              </a:rPr>
              <a:t>Повишена продуктивност и ефективност</a:t>
            </a:r>
            <a:endParaRPr dirty="0"/>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Б</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По-добро сътрудничество между служителите в офиса и вкъщи</a:t>
            </a:r>
            <a:endParaRPr dirty="0"/>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В</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Бързо идентифициране на пропуските в използването на ресурси</a:t>
            </a:r>
            <a:endParaRPr dirty="0"/>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Г</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Повишено удовлетворение и ангажираност на служителите</a:t>
            </a:r>
            <a:endParaRPr dirty="0"/>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Д</a:t>
            </a:r>
            <a:r>
              <a:rPr lang="en-GB" sz="1800" b="0" i="0" u="none" strike="noStrike" cap="none" dirty="0">
                <a:solidFill>
                  <a:schemeClr val="dk1"/>
                </a:solidFill>
                <a:latin typeface="Calibri"/>
                <a:ea typeface="Calibri"/>
                <a:cs typeface="Calibri"/>
                <a:sym typeface="Calibri"/>
              </a:rPr>
              <a:t>) </a:t>
            </a:r>
            <a:r>
              <a:rPr lang="bg-BG" sz="1800" b="0" i="0" u="none" strike="noStrike" cap="none" dirty="0">
                <a:solidFill>
                  <a:schemeClr val="dk1"/>
                </a:solidFill>
                <a:latin typeface="Calibri"/>
                <a:ea typeface="Calibri"/>
                <a:cs typeface="Calibri"/>
                <a:sym typeface="Calibri"/>
              </a:rPr>
              <a:t>Всички горепосочени</a:t>
            </a:r>
            <a:endParaRPr sz="1100" b="1"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120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p:txBody>
      </p:sp>
      <p:sp>
        <p:nvSpPr>
          <p:cNvPr id="339" name="Google Shape;339;g3248ff9d290_0_6"/>
          <p:cNvSpPr txBox="1"/>
          <p:nvPr/>
        </p:nvSpPr>
        <p:spPr>
          <a:xfrm>
            <a:off x="9554627" y="3668112"/>
            <a:ext cx="2451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Designed by </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1" i="0" u="none" strike="noStrike" cap="none">
              <a:solidFill>
                <a:schemeClr val="dk1"/>
              </a:solidFill>
              <a:latin typeface="Arial"/>
              <a:ea typeface="Arial"/>
              <a:cs typeface="Arial"/>
              <a:sym typeface="Arial"/>
            </a:endParaRPr>
          </a:p>
        </p:txBody>
      </p:sp>
      <p:sp>
        <p:nvSpPr>
          <p:cNvPr id="123" name="Google Shape;123;p2"/>
          <p:cNvSpPr txBox="1"/>
          <p:nvPr/>
        </p:nvSpPr>
        <p:spPr>
          <a:xfrm>
            <a:off x="1493906" y="514100"/>
            <a:ext cx="626084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ru-RU" sz="3600" b="0" i="0" u="none" strike="noStrike" cap="none">
                <a:solidFill>
                  <a:schemeClr val="accent5"/>
                </a:solidFill>
                <a:latin typeface="Arial"/>
                <a:ea typeface="Arial"/>
                <a:cs typeface="Arial"/>
                <a:sym typeface="Arial"/>
              </a:rPr>
              <a:t>Цел и обхват на модула</a:t>
            </a:r>
            <a:endParaRPr sz="3600" b="0" i="0" u="none" strike="noStrike" cap="none">
              <a:solidFill>
                <a:schemeClr val="accent5"/>
              </a:solidFill>
              <a:latin typeface="Arial"/>
              <a:ea typeface="Arial"/>
              <a:cs typeface="Arial"/>
              <a:sym typeface="Arial"/>
            </a:endParaRPr>
          </a:p>
        </p:txBody>
      </p:sp>
      <p:sp>
        <p:nvSpPr>
          <p:cNvPr id="124" name="Google Shape;124;p2"/>
          <p:cNvSpPr txBox="1"/>
          <p:nvPr/>
        </p:nvSpPr>
        <p:spPr>
          <a:xfrm>
            <a:off x="630474" y="1099047"/>
            <a:ext cx="8893146" cy="3061662"/>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7000"/>
              </a:lnSpc>
              <a:spcBef>
                <a:spcPts val="1200"/>
              </a:spcBef>
              <a:spcAft>
                <a:spcPts val="0"/>
              </a:spcAft>
              <a:buClr>
                <a:srgbClr val="000000"/>
              </a:buClr>
              <a:buSzPts val="1900"/>
              <a:buFont typeface="Arial"/>
              <a:buChar char="•"/>
            </a:pPr>
            <a:r>
              <a:rPr lang="ru-RU" sz="1900" b="0" i="0" u="none" strike="noStrike" cap="none">
                <a:solidFill>
                  <a:schemeClr val="dk1"/>
                </a:solidFill>
                <a:latin typeface="Arial"/>
                <a:ea typeface="Arial"/>
                <a:cs typeface="Arial"/>
                <a:sym typeface="Arial"/>
              </a:rPr>
              <a:t>Разработване на практични и ефективни планове за действие</a:t>
            </a:r>
          </a:p>
          <a:p>
            <a:pPr marL="342900" marR="0" lvl="0" indent="-342900" algn="just" rtl="0">
              <a:lnSpc>
                <a:spcPct val="107000"/>
              </a:lnSpc>
              <a:spcBef>
                <a:spcPts val="2400"/>
              </a:spcBef>
              <a:spcAft>
                <a:spcPts val="0"/>
              </a:spcAft>
              <a:buClr>
                <a:srgbClr val="000000"/>
              </a:buClr>
              <a:buSzPts val="1900"/>
              <a:buFont typeface="Arial"/>
              <a:buChar char="•"/>
            </a:pPr>
            <a:r>
              <a:rPr lang="bg-BG" sz="1900" b="0" i="0" u="none" strike="noStrike" cap="none">
                <a:solidFill>
                  <a:schemeClr val="dk1"/>
                </a:solidFill>
                <a:latin typeface="Arial"/>
                <a:ea typeface="Arial"/>
                <a:cs typeface="Arial"/>
                <a:sym typeface="Arial"/>
              </a:rPr>
              <a:t>Ефективно използване на ресурсите</a:t>
            </a:r>
            <a:endParaRPr sz="1900" b="0" i="0" u="none" strike="noStrike" cap="none">
              <a:solidFill>
                <a:schemeClr val="dk1"/>
              </a:solidFill>
              <a:latin typeface="Arial"/>
              <a:ea typeface="Arial"/>
              <a:cs typeface="Arial"/>
              <a:sym typeface="Arial"/>
            </a:endParaRPr>
          </a:p>
          <a:p>
            <a:pPr marL="342900" marR="0" lvl="0" indent="-342900" algn="just" rtl="0">
              <a:lnSpc>
                <a:spcPct val="107000"/>
              </a:lnSpc>
              <a:spcBef>
                <a:spcPts val="2400"/>
              </a:spcBef>
              <a:spcAft>
                <a:spcPts val="0"/>
              </a:spcAft>
              <a:buClr>
                <a:srgbClr val="000000"/>
              </a:buClr>
              <a:buSzPts val="1900"/>
              <a:buFont typeface="Arial"/>
              <a:buChar char="•"/>
            </a:pPr>
            <a:r>
              <a:rPr lang="ru-RU" sz="1900" b="0" i="0" u="none" strike="noStrike" cap="none">
                <a:solidFill>
                  <a:schemeClr val="dk1"/>
                </a:solidFill>
                <a:latin typeface="Arial"/>
                <a:ea typeface="Arial"/>
                <a:cs typeface="Arial"/>
                <a:sym typeface="Arial"/>
              </a:rPr>
              <a:t>Повишаване на продуктивността, сътрудничеството и шансовете за успех на проектите</a:t>
            </a:r>
            <a:endParaRPr lang="en-GB" sz="1900" b="0" i="0" u="none" strike="noStrike" cap="none">
              <a:solidFill>
                <a:schemeClr val="dk1"/>
              </a:solidFill>
              <a:latin typeface="Arial"/>
              <a:ea typeface="Arial"/>
              <a:cs typeface="Arial"/>
              <a:sym typeface="Arial"/>
            </a:endParaRPr>
          </a:p>
          <a:p>
            <a:pPr marL="342900" marR="0" lvl="0" indent="-342900" algn="just" rtl="0">
              <a:lnSpc>
                <a:spcPct val="107000"/>
              </a:lnSpc>
              <a:spcBef>
                <a:spcPts val="2400"/>
              </a:spcBef>
              <a:spcAft>
                <a:spcPts val="1200"/>
              </a:spcAft>
              <a:buClr>
                <a:srgbClr val="000000"/>
              </a:buClr>
              <a:buSzPts val="1900"/>
              <a:buFont typeface="Arial"/>
              <a:buChar char="•"/>
            </a:pPr>
            <a:r>
              <a:rPr lang="ru-RU" sz="1900" b="0" i="0" u="none" strike="noStrike" cap="none">
                <a:solidFill>
                  <a:schemeClr val="dk1"/>
                </a:solidFill>
                <a:latin typeface="Arial"/>
                <a:ea typeface="Arial"/>
                <a:cs typeface="Arial"/>
                <a:sym typeface="Arial"/>
              </a:rPr>
              <a:t>Постигане на целите на хибридния екип</a:t>
            </a:r>
            <a:r>
              <a:rPr lang="en-GB" sz="1900" b="0" i="0" u="none" strike="noStrike" cap="none">
                <a:solidFill>
                  <a:schemeClr val="dk1"/>
                </a:solidFill>
                <a:latin typeface="Arial"/>
                <a:ea typeface="Arial"/>
                <a:cs typeface="Arial"/>
                <a:sym typeface="Arial"/>
              </a:rPr>
              <a:t> </a:t>
            </a:r>
            <a:endParaRPr lang="en-GB"/>
          </a:p>
        </p:txBody>
      </p:sp>
      <p:sp>
        <p:nvSpPr>
          <p:cNvPr id="125" name="Google Shape;125;p2"/>
          <p:cNvSpPr txBox="1"/>
          <p:nvPr/>
        </p:nvSpPr>
        <p:spPr>
          <a:xfrm>
            <a:off x="628320" y="3862593"/>
            <a:ext cx="9221736" cy="21928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ru-RU" sz="1900" b="0" i="0" u="none" strike="noStrike" cap="none">
                <a:solidFill>
                  <a:srgbClr val="636A6F"/>
                </a:solidFill>
                <a:latin typeface="Arial"/>
                <a:ea typeface="Arial"/>
                <a:cs typeface="Arial"/>
                <a:sym typeface="Arial"/>
              </a:rPr>
              <a:t>Този модул е разделен на следните 3 основни теми</a:t>
            </a:r>
            <a:r>
              <a:rPr lang="en-GB" sz="1900" b="0" i="0" u="none" strike="noStrike" cap="none">
                <a:solidFill>
                  <a:srgbClr val="636A6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5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900"/>
              <a:buFont typeface="Arial"/>
              <a:buChar char="•"/>
            </a:pPr>
            <a:r>
              <a:rPr lang="ru-RU" sz="1900" b="1" i="0" u="none" strike="noStrike" cap="none">
                <a:solidFill>
                  <a:schemeClr val="accent5"/>
                </a:solidFill>
                <a:latin typeface="Arial"/>
                <a:ea typeface="Arial"/>
                <a:cs typeface="Arial"/>
                <a:sym typeface="Arial"/>
              </a:rPr>
              <a:t>Стратегии за разпределение на ресурси в хибридна работна среда</a:t>
            </a:r>
            <a:endParaRPr sz="15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900"/>
              <a:buFont typeface="Arial"/>
              <a:buChar char="•"/>
            </a:pPr>
            <a:r>
              <a:rPr lang="ru-RU" sz="1900" b="1" i="0" u="none" strike="noStrike" cap="none">
                <a:solidFill>
                  <a:schemeClr val="accent5"/>
                </a:solidFill>
                <a:latin typeface="Arial"/>
                <a:ea typeface="Arial"/>
                <a:cs typeface="Arial"/>
                <a:sym typeface="Arial"/>
              </a:rPr>
              <a:t>Разработване на план за действие със стратегии при хибридна работа</a:t>
            </a:r>
            <a:endParaRPr sz="1900" b="1" i="0" u="none" strike="noStrike" cap="none">
              <a:solidFill>
                <a:schemeClr val="accent5"/>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900"/>
              <a:buFont typeface="Arial"/>
              <a:buChar char="•"/>
            </a:pPr>
            <a:r>
              <a:rPr lang="ru-RU" sz="1900" b="1" i="0" u="none" strike="noStrike" cap="none">
                <a:solidFill>
                  <a:schemeClr val="accent5"/>
                </a:solidFill>
                <a:latin typeface="Arial"/>
                <a:ea typeface="Arial"/>
                <a:cs typeface="Arial"/>
                <a:sym typeface="Arial"/>
              </a:rPr>
              <a:t>Проследяване и корекция на използването на ресурси</a:t>
            </a:r>
            <a:endParaRPr sz="1900" b="1" i="0" u="none" strike="noStrike" cap="none">
              <a:solidFill>
                <a:schemeClr val="accent5"/>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1"/>
          <p:cNvPicPr preferRelativeResize="0">
            <a:picLocks noGrp="1"/>
          </p:cNvPicPr>
          <p:nvPr>
            <p:ph type="pic" idx="2"/>
          </p:nvPr>
        </p:nvPicPr>
        <p:blipFill rotWithShape="1">
          <a:blip r:embed="rId3">
            <a:alphaModFix/>
          </a:blip>
          <a:srcRect l="6370" t="7525" r="9141" b="5374"/>
          <a:stretch/>
        </p:blipFill>
        <p:spPr>
          <a:xfrm>
            <a:off x="7034400" y="-50162"/>
            <a:ext cx="5157602" cy="3718261"/>
          </a:xfrm>
          <a:prstGeom prst="rect">
            <a:avLst/>
          </a:prstGeom>
          <a:solidFill>
            <a:schemeClr val="lt1"/>
          </a:solidFill>
          <a:ln>
            <a:noFill/>
          </a:ln>
        </p:spPr>
      </p:pic>
      <p:sp>
        <p:nvSpPr>
          <p:cNvPr id="345" name="Google Shape;345;p41"/>
          <p:cNvSpPr txBox="1"/>
          <p:nvPr/>
        </p:nvSpPr>
        <p:spPr>
          <a:xfrm>
            <a:off x="566619" y="1898157"/>
            <a:ext cx="8079670" cy="5276100"/>
          </a:xfrm>
          <a:prstGeom prst="rect">
            <a:avLst/>
          </a:prstGeom>
          <a:noFill/>
          <a:ln>
            <a:noFill/>
          </a:ln>
        </p:spPr>
        <p:txBody>
          <a:bodyPr spcFirstLastPara="1" wrap="square" lIns="91425" tIns="45700" rIns="91425" bIns="45700" anchor="t" anchorCtr="0">
            <a:noAutofit/>
          </a:bodyPr>
          <a:lstStyle/>
          <a:p>
            <a:pPr marL="0" marR="0" lvl="0" indent="0" algn="just" rtl="0">
              <a:lnSpc>
                <a:spcPct val="107916"/>
              </a:lnSpc>
              <a:spcBef>
                <a:spcPts val="800"/>
              </a:spcBef>
              <a:spcAft>
                <a:spcPts val="0"/>
              </a:spcAft>
              <a:buClr>
                <a:srgbClr val="000000"/>
              </a:buClr>
              <a:buSzPts val="2800"/>
              <a:buFont typeface="Arial"/>
              <a:buNone/>
            </a:pPr>
            <a:r>
              <a:rPr lang="bg-BG" sz="2800" b="1" i="0" u="none" strike="noStrike" cap="none" dirty="0">
                <a:solidFill>
                  <a:srgbClr val="7030A0"/>
                </a:solidFill>
                <a:latin typeface="Arial"/>
                <a:ea typeface="Arial"/>
                <a:cs typeface="Arial"/>
                <a:sym typeface="Arial"/>
              </a:rPr>
              <a:t>Оценка на наученото</a:t>
            </a:r>
            <a:endParaRPr sz="1800" b="1"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1100"/>
              <a:buFont typeface="Arial"/>
              <a:buNone/>
            </a:pPr>
            <a:endParaRPr sz="1800" b="1" i="0" u="none" strike="noStrike" cap="none" dirty="0">
              <a:solidFill>
                <a:schemeClr val="dk1"/>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100"/>
              <a:buFont typeface="Arial"/>
              <a:buNone/>
            </a:pPr>
            <a:r>
              <a:rPr lang="en-GB" sz="1800" b="1" i="0" u="none" strike="noStrike" cap="none" dirty="0">
                <a:solidFill>
                  <a:schemeClr val="dk1"/>
                </a:solidFill>
                <a:latin typeface="Calibri"/>
                <a:ea typeface="Calibri"/>
                <a:cs typeface="Calibri"/>
                <a:sym typeface="Calibri"/>
              </a:rPr>
              <a:t>5. </a:t>
            </a:r>
            <a:r>
              <a:rPr lang="ru-RU" sz="1800" b="1" i="0" u="none" strike="noStrike" cap="none" dirty="0">
                <a:solidFill>
                  <a:schemeClr val="dk1"/>
                </a:solidFill>
                <a:latin typeface="Calibri"/>
                <a:ea typeface="Calibri"/>
                <a:cs typeface="Calibri"/>
                <a:sym typeface="Calibri"/>
              </a:rPr>
              <a:t>Кои методи могат да се използват за проследяване на </a:t>
            </a:r>
            <a:br>
              <a:rPr lang="ru-RU" sz="1800" b="1" i="0" u="none" strike="noStrike" cap="none" dirty="0">
                <a:solidFill>
                  <a:schemeClr val="dk1"/>
                </a:solidFill>
                <a:latin typeface="Calibri"/>
                <a:ea typeface="Calibri"/>
                <a:cs typeface="Calibri"/>
                <a:sym typeface="Calibri"/>
              </a:rPr>
            </a:br>
            <a:r>
              <a:rPr lang="ru-RU" sz="1800" b="1" i="0" u="none" strike="noStrike" cap="none" dirty="0">
                <a:solidFill>
                  <a:schemeClr val="dk1"/>
                </a:solidFill>
                <a:latin typeface="Calibri"/>
                <a:ea typeface="Calibri"/>
                <a:cs typeface="Calibri"/>
                <a:sym typeface="Calibri"/>
              </a:rPr>
              <a:t>вашия план за действие за внедряване на хибридна работна среда?</a:t>
            </a:r>
            <a:endParaRPr sz="1800" b="1" i="0" u="none" strike="noStrike" cap="none" dirty="0">
              <a:solidFill>
                <a:schemeClr val="dk1"/>
              </a:solidFill>
              <a:latin typeface="Calibri"/>
              <a:ea typeface="Calibri"/>
              <a:cs typeface="Calibri"/>
              <a:sym typeface="Calibri"/>
            </a:endParaRPr>
          </a:p>
          <a:p>
            <a:pPr marL="158750" marR="0" lvl="0" algn="l" rtl="0">
              <a:lnSpc>
                <a:spcPct val="107916"/>
              </a:lnSpc>
              <a:spcBef>
                <a:spcPts val="1200"/>
              </a:spcBef>
              <a:spcAft>
                <a:spcPts val="0"/>
              </a:spcAft>
              <a:buClr>
                <a:schemeClr val="dk1"/>
              </a:buClr>
              <a:buSzPts val="1100"/>
            </a:pPr>
            <a:r>
              <a:rPr lang="en-GB" sz="1800" b="0" i="0" u="none" strike="noStrike" cap="none" dirty="0">
                <a:solidFill>
                  <a:schemeClr val="dk1"/>
                </a:solidFill>
                <a:latin typeface="Calibri"/>
                <a:ea typeface="Calibri"/>
                <a:cs typeface="Calibri"/>
                <a:sym typeface="Calibri"/>
              </a:rPr>
              <a:t>A) </a:t>
            </a:r>
            <a:r>
              <a:rPr lang="ru-RU" sz="1800" b="0" i="0" u="none" strike="noStrike" cap="none" dirty="0">
                <a:solidFill>
                  <a:schemeClr val="dk1"/>
                </a:solidFill>
                <a:latin typeface="Calibri"/>
                <a:ea typeface="Calibri"/>
                <a:cs typeface="Calibri"/>
                <a:sym typeface="Calibri"/>
              </a:rPr>
              <a:t>Редовни анкети за обратна връзка от служителите</a:t>
            </a:r>
            <a:endParaRPr sz="1800" b="0" i="0" u="none" strike="noStrike" cap="none" dirty="0">
              <a:solidFill>
                <a:schemeClr val="dk1"/>
              </a:solidFill>
              <a:latin typeface="Calibri"/>
              <a:ea typeface="Calibri"/>
              <a:cs typeface="Calibri"/>
              <a:sym typeface="Calibri"/>
            </a:endParaRPr>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Б</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Използване на инструменти за управление на проекти и контролни табла</a:t>
            </a:r>
            <a:endParaRPr sz="1800" b="0" i="0" u="none" strike="noStrike" cap="none" dirty="0">
              <a:solidFill>
                <a:schemeClr val="dk1"/>
              </a:solidFill>
              <a:latin typeface="Calibri"/>
              <a:ea typeface="Calibri"/>
              <a:cs typeface="Calibri"/>
              <a:sym typeface="Calibri"/>
            </a:endParaRPr>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В</a:t>
            </a:r>
            <a:r>
              <a:rPr lang="en-GB" sz="1800" b="0" i="0" u="none" strike="noStrike" cap="none" dirty="0">
                <a:solidFill>
                  <a:schemeClr val="dk1"/>
                </a:solidFill>
                <a:latin typeface="Calibri"/>
                <a:ea typeface="Calibri"/>
                <a:cs typeface="Calibri"/>
                <a:sym typeface="Calibri"/>
              </a:rPr>
              <a:t>) </a:t>
            </a:r>
            <a:r>
              <a:rPr lang="ru-RU" sz="1800" b="0" i="0" u="none" strike="noStrike" cap="none" dirty="0">
                <a:solidFill>
                  <a:schemeClr val="dk1"/>
                </a:solidFill>
                <a:latin typeface="Calibri"/>
                <a:ea typeface="Calibri"/>
                <a:cs typeface="Calibri"/>
                <a:sym typeface="Calibri"/>
              </a:rPr>
              <a:t>Проследяване на присъствието в офиса</a:t>
            </a:r>
            <a:endParaRPr sz="1800" b="0" i="0" u="none" strike="noStrike" cap="none" dirty="0">
              <a:solidFill>
                <a:schemeClr val="dk1"/>
              </a:solidFill>
              <a:latin typeface="Calibri"/>
              <a:ea typeface="Calibri"/>
              <a:cs typeface="Calibri"/>
              <a:sym typeface="Calibri"/>
            </a:endParaRPr>
          </a:p>
          <a:p>
            <a:pPr marL="158750" marR="0" lvl="0" algn="l" rtl="0">
              <a:lnSpc>
                <a:spcPct val="107916"/>
              </a:lnSpc>
              <a:spcBef>
                <a:spcPts val="0"/>
              </a:spcBef>
              <a:spcAft>
                <a:spcPts val="0"/>
              </a:spcAft>
              <a:buClr>
                <a:schemeClr val="dk1"/>
              </a:buClr>
              <a:buSzPts val="1100"/>
            </a:pPr>
            <a:r>
              <a:rPr lang="bg-BG" sz="1800" b="0" i="0" u="none" strike="noStrike" cap="none" dirty="0">
                <a:solidFill>
                  <a:schemeClr val="dk1"/>
                </a:solidFill>
                <a:latin typeface="Calibri"/>
                <a:ea typeface="Calibri"/>
                <a:cs typeface="Calibri"/>
                <a:sym typeface="Calibri"/>
              </a:rPr>
              <a:t>Г</a:t>
            </a:r>
            <a:r>
              <a:rPr lang="en-GB" sz="1800" b="0" i="0" u="none" strike="noStrike" cap="none" dirty="0">
                <a:solidFill>
                  <a:schemeClr val="dk1"/>
                </a:solidFill>
                <a:latin typeface="Calibri"/>
                <a:ea typeface="Calibri"/>
                <a:cs typeface="Calibri"/>
                <a:sym typeface="Calibri"/>
              </a:rPr>
              <a:t>) </a:t>
            </a:r>
            <a:r>
              <a:rPr lang="bg-BG" sz="1800" b="0" i="0" u="none" strike="noStrike" cap="none" dirty="0">
                <a:solidFill>
                  <a:schemeClr val="dk1"/>
                </a:solidFill>
                <a:latin typeface="Calibri"/>
                <a:ea typeface="Calibri"/>
                <a:cs typeface="Calibri"/>
                <a:sym typeface="Calibri"/>
              </a:rPr>
              <a:t>Всички горепосочени</a:t>
            </a:r>
            <a:endParaRPr sz="1800" b="0"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0"/>
              </a:spcAft>
              <a:buClr>
                <a:srgbClr val="000000"/>
              </a:buClr>
              <a:buSzPts val="1100"/>
              <a:buFont typeface="Arial"/>
              <a:buNone/>
            </a:pPr>
            <a:endParaRPr sz="1100" b="1" i="0" u="none" strike="noStrike" cap="none" dirty="0">
              <a:solidFill>
                <a:schemeClr val="dk1"/>
              </a:solidFill>
              <a:latin typeface="Calibri"/>
              <a:ea typeface="Calibri"/>
              <a:cs typeface="Calibri"/>
              <a:sym typeface="Calibri"/>
            </a:endParaRPr>
          </a:p>
          <a:p>
            <a:pPr marL="0" marR="0" lvl="0" indent="0" algn="just" rtl="0">
              <a:lnSpc>
                <a:spcPct val="107916"/>
              </a:lnSpc>
              <a:spcBef>
                <a:spcPts val="1200"/>
              </a:spcBef>
              <a:spcAft>
                <a:spcPts val="1200"/>
              </a:spcAft>
              <a:buClr>
                <a:srgbClr val="000000"/>
              </a:buClr>
              <a:buSzPts val="1100"/>
              <a:buFont typeface="Arial"/>
              <a:buNone/>
            </a:pPr>
            <a:endParaRPr sz="1400" b="0" i="0" u="none" strike="noStrike" cap="none" dirty="0">
              <a:solidFill>
                <a:srgbClr val="000000"/>
              </a:solidFill>
              <a:latin typeface="Arial"/>
              <a:ea typeface="Arial"/>
              <a:cs typeface="Arial"/>
              <a:sym typeface="Arial"/>
            </a:endParaRPr>
          </a:p>
        </p:txBody>
      </p:sp>
      <p:sp>
        <p:nvSpPr>
          <p:cNvPr id="346" name="Google Shape;346;p41"/>
          <p:cNvSpPr txBox="1"/>
          <p:nvPr/>
        </p:nvSpPr>
        <p:spPr>
          <a:xfrm>
            <a:off x="9554627" y="3668112"/>
            <a:ext cx="2451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Designed by </a:t>
            </a:r>
            <a:r>
              <a:rPr lang="en-GB"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sz="4400" b="0" i="0" u="none" strike="noStrike" cap="none">
              <a:solidFill>
                <a:schemeClr val="accent5"/>
              </a:solidFill>
              <a:latin typeface="Arial"/>
              <a:ea typeface="Arial"/>
              <a:cs typeface="Arial"/>
              <a:sym typeface="Arial"/>
            </a:endParaRPr>
          </a:p>
        </p:txBody>
      </p:sp>
      <p:sp>
        <p:nvSpPr>
          <p:cNvPr id="353" name="Google Shape;353;p19"/>
          <p:cNvSpPr txBox="1"/>
          <p:nvPr/>
        </p:nvSpPr>
        <p:spPr>
          <a:xfrm>
            <a:off x="3424025" y="1188549"/>
            <a:ext cx="8253300" cy="378561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bg-BG" sz="3600" b="0" i="0" u="none" strike="noStrike" cap="none">
                <a:solidFill>
                  <a:schemeClr val="accent5"/>
                </a:solidFill>
                <a:latin typeface="Arial"/>
                <a:ea typeface="Arial"/>
                <a:cs typeface="Arial"/>
                <a:sym typeface="Arial"/>
              </a:rPr>
              <a:t>Съдържанието на модула е разработено от</a:t>
            </a:r>
            <a:br>
              <a:rPr lang="en-GB" sz="3600" b="0" i="0" u="none" strike="noStrike" cap="none">
                <a:solidFill>
                  <a:schemeClr val="accent5"/>
                </a:solidFill>
                <a:latin typeface="Arial"/>
                <a:ea typeface="Arial"/>
                <a:cs typeface="Arial"/>
                <a:sym typeface="Arial"/>
              </a:rPr>
            </a:br>
            <a:r>
              <a:rPr lang="bg-BG" sz="3600" b="0" i="0" u="none" strike="noStrike" cap="none">
                <a:solidFill>
                  <a:schemeClr val="accent6"/>
                </a:solidFill>
                <a:latin typeface="Arial"/>
                <a:ea typeface="Arial"/>
                <a:cs typeface="Arial"/>
                <a:sym typeface="Arial"/>
              </a:rPr>
              <a:t>Институт за развитие</a:t>
            </a:r>
            <a:r>
              <a:rPr lang="en-GB" sz="3600" b="0" i="0" u="none" strike="noStrike" cap="none">
                <a:solidFill>
                  <a:schemeClr val="accent6"/>
                </a:solidFill>
                <a:latin typeface="Arial"/>
                <a:ea typeface="Arial"/>
                <a:cs typeface="Arial"/>
                <a:sym typeface="Arial"/>
              </a:rPr>
              <a:t>, </a:t>
            </a:r>
            <a:r>
              <a:rPr lang="bg-BG" sz="3600" b="0" i="0" u="none" strike="noStrike" cap="none">
                <a:solidFill>
                  <a:schemeClr val="accent6"/>
                </a:solidFill>
                <a:latin typeface="Arial"/>
                <a:ea typeface="Arial"/>
                <a:cs typeface="Arial"/>
                <a:sym typeface="Arial"/>
              </a:rPr>
              <a:t>Кипър</a:t>
            </a:r>
            <a:endParaRPr sz="1400" b="0" i="0" u="none" strike="noStrike" cap="none">
              <a:solidFill>
                <a:schemeClr val="accent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bg-BG" sz="3000" b="1" i="0" u="none" strike="noStrike" cap="none">
                <a:solidFill>
                  <a:schemeClr val="dk1"/>
                </a:solidFill>
                <a:latin typeface="Arial"/>
                <a:ea typeface="Arial"/>
                <a:cs typeface="Arial"/>
                <a:sym typeface="Arial"/>
              </a:rPr>
              <a:t>Уебсайт</a:t>
            </a:r>
            <a:r>
              <a:rPr lang="en-GB" sz="3000" b="1" i="0" u="none" strike="noStrike" cap="none">
                <a:solidFill>
                  <a:schemeClr val="dk1"/>
                </a:solidFill>
                <a:latin typeface="Arial"/>
                <a:ea typeface="Arial"/>
                <a:cs typeface="Arial"/>
                <a:sym typeface="Arial"/>
              </a:rPr>
              <a:t>: </a:t>
            </a:r>
            <a:r>
              <a:rPr lang="en-GB" sz="3000" b="1" i="0" u="sng" strike="noStrike" cap="none">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www.instituteofdevelopment.eu</a:t>
            </a:r>
            <a:r>
              <a:rPr lang="en-GB" sz="3000" b="1" i="0" u="none" strike="noStrike" cap="none">
                <a:solidFill>
                  <a:schemeClr val="accent1"/>
                </a:solidFill>
                <a:latin typeface="Arial"/>
                <a:ea typeface="Arial"/>
                <a:cs typeface="Arial"/>
                <a:sym typeface="Arial"/>
              </a:rPr>
              <a:t>  </a:t>
            </a:r>
            <a:br>
              <a:rPr lang="en-GB" sz="3000" b="1" i="0" u="none" strike="noStrike" cap="none">
                <a:solidFill>
                  <a:schemeClr val="dk1"/>
                </a:solidFill>
                <a:latin typeface="Arial"/>
                <a:ea typeface="Arial"/>
                <a:cs typeface="Arial"/>
                <a:sym typeface="Arial"/>
              </a:rPr>
            </a:br>
            <a:r>
              <a:rPr lang="bg-BG" sz="3000" b="1" i="0" u="none" strike="noStrike" cap="none">
                <a:solidFill>
                  <a:schemeClr val="dk1"/>
                </a:solidFill>
                <a:latin typeface="Arial"/>
                <a:ea typeface="Arial"/>
                <a:cs typeface="Arial"/>
                <a:sym typeface="Arial"/>
              </a:rPr>
              <a:t>Електронен адрес</a:t>
            </a:r>
            <a:r>
              <a:rPr lang="en-GB" sz="3000" b="1" i="0" u="none" strike="noStrike" cap="none">
                <a:solidFill>
                  <a:schemeClr val="dk1"/>
                </a:solidFill>
                <a:latin typeface="Arial"/>
                <a:ea typeface="Arial"/>
                <a:cs typeface="Arial"/>
                <a:sym typeface="Arial"/>
              </a:rPr>
              <a:t>: </a:t>
            </a:r>
            <a:r>
              <a:rPr lang="en-GB" sz="3000" b="1" i="0" u="sng" strike="noStrike" cap="none">
                <a:solidFill>
                  <a:srgbClr val="5ECBF4"/>
                </a:solidFill>
                <a:latin typeface="Arial"/>
                <a:ea typeface="Arial"/>
                <a:cs typeface="Arial"/>
                <a:sym typeface="Arial"/>
                <a:hlinkClick r:id="rId4">
                  <a:extLst>
                    <a:ext uri="{A12FA001-AC4F-418D-AE19-62706E023703}">
                      <ahyp:hlinkClr xmlns:ahyp="http://schemas.microsoft.com/office/drawing/2018/hyperlinkcolor" val="tx"/>
                    </a:ext>
                  </a:extLst>
                </a:hlinkClick>
              </a:rPr>
              <a:t>info@iodevelopment.eu</a:t>
            </a:r>
            <a:r>
              <a:rPr lang="en-GB" sz="3000" b="1" i="0" u="none" strike="noStrike" cap="none">
                <a:solidFill>
                  <a:srgbClr val="5ECBF4"/>
                </a:solidFill>
                <a:latin typeface="Arial"/>
                <a:ea typeface="Arial"/>
                <a:cs typeface="Arial"/>
                <a:sym typeface="Arial"/>
              </a:rPr>
              <a:t>  </a:t>
            </a:r>
            <a:endParaRPr sz="3000" b="1" i="0" u="none" strike="noStrike" cap="none">
              <a:solidFill>
                <a:srgbClr val="5ECBF4"/>
              </a:solidFill>
              <a:latin typeface="Arial"/>
              <a:ea typeface="Arial"/>
              <a:cs typeface="Arial"/>
              <a:sym typeface="Arial"/>
            </a:endParaRPr>
          </a:p>
        </p:txBody>
      </p:sp>
      <p:pic>
        <p:nvPicPr>
          <p:cNvPr id="354" name="Google Shape;354;p19" descr="A logo with a black background&#10;&#10;Description automatically generated"/>
          <p:cNvPicPr preferRelativeResize="0"/>
          <p:nvPr/>
        </p:nvPicPr>
        <p:blipFill rotWithShape="1">
          <a:blip r:embed="rId5">
            <a:alphaModFix/>
          </a:blip>
          <a:srcRect/>
          <a:stretch/>
        </p:blipFill>
        <p:spPr>
          <a:xfrm>
            <a:off x="322172" y="1657016"/>
            <a:ext cx="3381812" cy="2985434"/>
          </a:xfrm>
          <a:prstGeom prst="rect">
            <a:avLst/>
          </a:prstGeom>
          <a:noFill/>
          <a:ln>
            <a:noFill/>
          </a:ln>
        </p:spPr>
      </p:pic>
      <p:pic>
        <p:nvPicPr>
          <p:cNvPr id="355" name="Google Shape;355;p19"/>
          <p:cNvPicPr preferRelativeResize="0"/>
          <p:nvPr/>
        </p:nvPicPr>
        <p:blipFill rotWithShape="1">
          <a:blip r:embed="rId6">
            <a:alphaModFix/>
          </a:blip>
          <a:srcRect/>
          <a:stretch/>
        </p:blipFill>
        <p:spPr>
          <a:xfrm>
            <a:off x="6968456" y="3081354"/>
            <a:ext cx="1164437" cy="54139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62" name="Google Shape;362;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363" name="Google Shape;363;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364" name="Google Shape;364;p21" descr="A logo with text on it&#10;&#10;Description automatically generated"/>
          <p:cNvPicPr preferRelativeResize="0"/>
          <p:nvPr/>
        </p:nvPicPr>
        <p:blipFill rotWithShape="1">
          <a:blip r:embed="rId5">
            <a:alphaModFix/>
          </a:blip>
          <a:srcRect/>
          <a:stretch/>
        </p:blipFill>
        <p:spPr>
          <a:xfrm>
            <a:off x="2238936" y="4659868"/>
            <a:ext cx="927150" cy="397350"/>
          </a:xfrm>
          <a:prstGeom prst="rect">
            <a:avLst/>
          </a:prstGeom>
          <a:noFill/>
          <a:ln>
            <a:noFill/>
          </a:ln>
        </p:spPr>
      </p:pic>
      <p:pic>
        <p:nvPicPr>
          <p:cNvPr id="365" name="Google Shape;365;p21" descr="A blue and orange logo&#10;&#10;Description automatically generated"/>
          <p:cNvPicPr preferRelativeResize="0"/>
          <p:nvPr/>
        </p:nvPicPr>
        <p:blipFill rotWithShape="1">
          <a:blip r:embed="rId6">
            <a:alphaModFix/>
          </a:blip>
          <a:srcRect/>
          <a:stretch/>
        </p:blipFill>
        <p:spPr>
          <a:xfrm>
            <a:off x="3560875" y="4602520"/>
            <a:ext cx="1039008" cy="489552"/>
          </a:xfrm>
          <a:prstGeom prst="rect">
            <a:avLst/>
          </a:prstGeom>
          <a:noFill/>
          <a:ln>
            <a:noFill/>
          </a:ln>
        </p:spPr>
      </p:pic>
      <p:pic>
        <p:nvPicPr>
          <p:cNvPr id="366" name="Google Shape;366;p21" descr="A blue triangle with black text&#10;&#10;Description automatically generated"/>
          <p:cNvPicPr preferRelativeResize="0"/>
          <p:nvPr/>
        </p:nvPicPr>
        <p:blipFill rotWithShape="1">
          <a:blip r:embed="rId7">
            <a:alphaModFix/>
          </a:blip>
          <a:srcRect/>
          <a:stretch/>
        </p:blipFill>
        <p:spPr>
          <a:xfrm>
            <a:off x="6927702" y="4459474"/>
            <a:ext cx="706268" cy="706268"/>
          </a:xfrm>
          <a:prstGeom prst="rect">
            <a:avLst/>
          </a:prstGeom>
          <a:noFill/>
          <a:ln>
            <a:noFill/>
          </a:ln>
        </p:spPr>
      </p:pic>
      <p:pic>
        <p:nvPicPr>
          <p:cNvPr id="367" name="Google Shape;367;p21" descr="A black background with a black square&#10;&#10;Description automatically generated with medium confidence"/>
          <p:cNvPicPr preferRelativeResize="0"/>
          <p:nvPr/>
        </p:nvPicPr>
        <p:blipFill rotWithShape="1">
          <a:blip r:embed="rId8">
            <a:alphaModFix/>
          </a:blip>
          <a:srcRect/>
          <a:stretch/>
        </p:blipFill>
        <p:spPr>
          <a:xfrm>
            <a:off x="8172822" y="4565572"/>
            <a:ext cx="1534390" cy="494073"/>
          </a:xfrm>
          <a:prstGeom prst="rect">
            <a:avLst/>
          </a:prstGeom>
          <a:noFill/>
          <a:ln>
            <a:noFill/>
          </a:ln>
        </p:spPr>
      </p:pic>
      <p:pic>
        <p:nvPicPr>
          <p:cNvPr id="368" name="Google Shape;368;p21" descr="A logo with blue and red lines&#10;&#10;Description automatically generated"/>
          <p:cNvPicPr preferRelativeResize="0"/>
          <p:nvPr/>
        </p:nvPicPr>
        <p:blipFill rotWithShape="1">
          <a:blip r:embed="rId9">
            <a:alphaModFix/>
          </a:blip>
          <a:srcRect/>
          <a:stretch/>
        </p:blipFill>
        <p:spPr>
          <a:xfrm>
            <a:off x="950251" y="4679419"/>
            <a:ext cx="928419" cy="425989"/>
          </a:xfrm>
          <a:prstGeom prst="rect">
            <a:avLst/>
          </a:prstGeom>
          <a:noFill/>
          <a:ln>
            <a:noFill/>
          </a:ln>
        </p:spPr>
      </p:pic>
      <p:graphicFrame>
        <p:nvGraphicFramePr>
          <p:cNvPr id="369" name="Google Shape;369;p21"/>
          <p:cNvGraphicFramePr/>
          <p:nvPr/>
        </p:nvGraphicFramePr>
        <p:xfrm>
          <a:off x="5390165" y="5740397"/>
          <a:ext cx="6046100" cy="585480"/>
        </p:xfrm>
        <a:graphic>
          <a:graphicData uri="http://schemas.openxmlformats.org/drawingml/2006/table">
            <a:tbl>
              <a:tblPr>
                <a:noFill/>
                <a:tableStyleId>{31142AE3-642B-47BB-AE5D-06ED84706A9B}</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u="none" strike="noStrike" cap="none"/>
                    </a:p>
                    <a:p>
                      <a:pPr marL="0" marR="0" lvl="0" indent="0" algn="ctr" rtl="0">
                        <a:lnSpc>
                          <a:spcPct val="115000"/>
                        </a:lnSpc>
                        <a:spcBef>
                          <a:spcPts val="0"/>
                        </a:spcBef>
                        <a:spcAft>
                          <a:spcPts val="0"/>
                        </a:spcAft>
                        <a:buClr>
                          <a:srgbClr val="000000"/>
                        </a:buClr>
                        <a:buSzPts val="800"/>
                        <a:buFont typeface="Arial"/>
                        <a:buNone/>
                      </a:pPr>
                      <a:r>
                        <a:rPr lang="en-GB" sz="800" u="none" strike="noStrike" cap="none">
                          <a:solidFill>
                            <a:schemeClr val="dk1"/>
                          </a:solidFill>
                          <a:latin typeface="Arial"/>
                          <a:ea typeface="Arial"/>
                          <a:cs typeface="Arial"/>
                          <a:sym typeface="Arial"/>
                        </a:rPr>
                        <a:t>Project Number: 2023-1-BG01-KA220-VET-000153460</a:t>
                      </a:r>
                      <a:endParaRPr sz="8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70" name="Google Shape;370;p21" descr="A blue text on a black background&#10;&#10;Description automatically generated"/>
          <p:cNvPicPr preferRelativeResize="0"/>
          <p:nvPr/>
        </p:nvPicPr>
        <p:blipFill rotWithShape="1">
          <a:blip r:embed="rId10">
            <a:alphaModFix/>
          </a:blip>
          <a:srcRect/>
          <a:stretch/>
        </p:blipFill>
        <p:spPr>
          <a:xfrm>
            <a:off x="884633" y="5779969"/>
            <a:ext cx="2413433" cy="506327"/>
          </a:xfrm>
          <a:prstGeom prst="rect">
            <a:avLst/>
          </a:prstGeom>
          <a:noFill/>
          <a:ln>
            <a:noFill/>
          </a:ln>
        </p:spPr>
      </p:pic>
      <p:pic>
        <p:nvPicPr>
          <p:cNvPr id="371" name="Google Shape;371;p21" descr="A black background with orange and green text&#10;&#10;Description automatically generated"/>
          <p:cNvPicPr preferRelativeResize="0"/>
          <p:nvPr/>
        </p:nvPicPr>
        <p:blipFill rotWithShape="1">
          <a:blip r:embed="rId11">
            <a:alphaModFix/>
          </a:blip>
          <a:srcRect/>
          <a:stretch/>
        </p:blipFill>
        <p:spPr>
          <a:xfrm>
            <a:off x="5138735" y="4615208"/>
            <a:ext cx="1164813" cy="4157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p:cNvPicPr preferRelativeResize="0">
            <a:picLocks noGrp="1"/>
          </p:cNvPicPr>
          <p:nvPr>
            <p:ph type="pic" idx="2"/>
          </p:nvPr>
        </p:nvPicPr>
        <p:blipFill rotWithShape="1">
          <a:blip r:embed="rId3">
            <a:alphaModFix/>
          </a:blip>
          <a:srcRect t="14737" b="14737"/>
          <a:stretch/>
        </p:blipFill>
        <p:spPr>
          <a:xfrm>
            <a:off x="400050" y="1519238"/>
            <a:ext cx="4114800" cy="4114800"/>
          </a:xfrm>
          <a:prstGeom prst="roundRect">
            <a:avLst>
              <a:gd name="adj" fmla="val 16203"/>
            </a:avLst>
          </a:prstGeom>
          <a:solidFill>
            <a:schemeClr val="lt1"/>
          </a:solidFill>
          <a:ln>
            <a:noFill/>
          </a:ln>
        </p:spPr>
      </p:pic>
      <p:sp>
        <p:nvSpPr>
          <p:cNvPr id="131" name="Google Shape;131;p4"/>
          <p:cNvSpPr txBox="1">
            <a:spLocks noGrp="1"/>
          </p:cNvSpPr>
          <p:nvPr>
            <p:ph type="body" idx="4294967295"/>
          </p:nvPr>
        </p:nvSpPr>
        <p:spPr>
          <a:xfrm>
            <a:off x="5391450" y="1252500"/>
            <a:ext cx="6400500" cy="435300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7000"/>
              </a:lnSpc>
              <a:spcBef>
                <a:spcPts val="1000"/>
              </a:spcBef>
              <a:spcAft>
                <a:spcPts val="0"/>
              </a:spcAft>
              <a:buSzPct val="137592"/>
              <a:buNone/>
            </a:pPr>
            <a:endParaRPr sz="2200">
              <a:solidFill>
                <a:srgbClr val="7F7F7F"/>
              </a:solidFill>
              <a:latin typeface="Arial"/>
              <a:ea typeface="Arial"/>
              <a:cs typeface="Arial"/>
              <a:sym typeface="Arial"/>
            </a:endParaRPr>
          </a:p>
          <a:p>
            <a:pPr marL="0" lvl="0" indent="0" algn="l" rtl="0">
              <a:lnSpc>
                <a:spcPct val="107000"/>
              </a:lnSpc>
              <a:spcBef>
                <a:spcPts val="2200"/>
              </a:spcBef>
              <a:spcAft>
                <a:spcPts val="0"/>
              </a:spcAft>
              <a:buSzPct val="137592"/>
              <a:buNone/>
            </a:pPr>
            <a:endParaRPr sz="2200">
              <a:solidFill>
                <a:srgbClr val="7F7F7F"/>
              </a:solidFill>
              <a:latin typeface="Arial"/>
              <a:ea typeface="Arial"/>
              <a:cs typeface="Arial"/>
              <a:sym typeface="Arial"/>
            </a:endParaRPr>
          </a:p>
          <a:p>
            <a:pPr marL="0" lvl="0" indent="0" algn="just" rtl="0">
              <a:lnSpc>
                <a:spcPct val="107000"/>
              </a:lnSpc>
              <a:spcBef>
                <a:spcPts val="2200"/>
              </a:spcBef>
              <a:spcAft>
                <a:spcPts val="0"/>
              </a:spcAft>
              <a:buSzPct val="52573"/>
              <a:buNone/>
            </a:pPr>
            <a:r>
              <a:rPr lang="ru-RU" sz="5757">
                <a:solidFill>
                  <a:schemeClr val="dk1"/>
                </a:solidFill>
                <a:latin typeface="Arial"/>
                <a:ea typeface="Arial"/>
                <a:cs typeface="Arial"/>
                <a:sym typeface="Arial"/>
              </a:rPr>
              <a:t>Инструментариумът на STAY CONNECTED и предишните обучителни модули разгледаха факторите за успех при хибридна работа и хибридни екипи. </a:t>
            </a:r>
          </a:p>
          <a:p>
            <a:pPr marL="0" lvl="0" indent="0" algn="just" rtl="0">
              <a:lnSpc>
                <a:spcPct val="107000"/>
              </a:lnSpc>
              <a:spcBef>
                <a:spcPts val="2200"/>
              </a:spcBef>
              <a:spcAft>
                <a:spcPts val="0"/>
              </a:spcAft>
              <a:buSzPct val="52573"/>
              <a:buNone/>
            </a:pPr>
            <a:r>
              <a:rPr lang="ru-RU" sz="5757">
                <a:solidFill>
                  <a:schemeClr val="dk1"/>
                </a:solidFill>
                <a:latin typeface="Arial"/>
                <a:ea typeface="Arial"/>
                <a:cs typeface="Arial"/>
                <a:sym typeface="Arial"/>
              </a:rPr>
              <a:t>В хибридна работна среда също е от съществено значение как ефективно да се използват наличните проектни ресурси (</a:t>
            </a:r>
            <a:r>
              <a:rPr lang="bg-BG" sz="5757"/>
              <a:t>например</a:t>
            </a:r>
            <a:r>
              <a:rPr lang="ru-RU" sz="5757">
                <a:solidFill>
                  <a:schemeClr val="dk1"/>
                </a:solidFill>
                <a:latin typeface="Arial"/>
                <a:ea typeface="Arial"/>
                <a:cs typeface="Arial"/>
                <a:sym typeface="Arial"/>
              </a:rPr>
              <a:t> време, персонал, инструменти и бюджет), за да се подкрепят ежедневните работни процеси и цели</a:t>
            </a:r>
            <a:r>
              <a:rPr lang="en-GB" sz="5757">
                <a:solidFill>
                  <a:schemeClr val="dk1"/>
                </a:solidFill>
                <a:latin typeface="Arial"/>
                <a:ea typeface="Arial"/>
                <a:cs typeface="Arial"/>
                <a:sym typeface="Arial"/>
              </a:rPr>
              <a:t>. </a:t>
            </a:r>
            <a:endParaRPr sz="5757">
              <a:solidFill>
                <a:schemeClr val="dk1"/>
              </a:solidFill>
            </a:endParaRPr>
          </a:p>
          <a:p>
            <a:pPr marL="0" lvl="0" indent="0" algn="l" rtl="0">
              <a:lnSpc>
                <a:spcPct val="107000"/>
              </a:lnSpc>
              <a:spcBef>
                <a:spcPts val="2200"/>
              </a:spcBef>
              <a:spcAft>
                <a:spcPts val="0"/>
              </a:spcAft>
              <a:buSzPct val="168168"/>
              <a:buNone/>
            </a:pPr>
            <a:endParaRPr sz="1800" u="none" strike="noStrike">
              <a:solidFill>
                <a:srgbClr val="002060"/>
              </a:solidFill>
              <a:latin typeface="Calibri"/>
              <a:ea typeface="Calibri"/>
              <a:cs typeface="Calibri"/>
              <a:sym typeface="Calibri"/>
            </a:endParaRPr>
          </a:p>
          <a:p>
            <a:pPr marL="0" lvl="0" indent="0" algn="l" rtl="0">
              <a:lnSpc>
                <a:spcPct val="107000"/>
              </a:lnSpc>
              <a:spcBef>
                <a:spcPts val="2200"/>
              </a:spcBef>
              <a:spcAft>
                <a:spcPts val="0"/>
              </a:spcAft>
              <a:buSzPct val="168168"/>
              <a:buNone/>
            </a:pPr>
            <a:endParaRPr sz="1800">
              <a:solidFill>
                <a:srgbClr val="002060"/>
              </a:solidFill>
              <a:latin typeface="Calibri"/>
              <a:ea typeface="Calibri"/>
              <a:cs typeface="Calibri"/>
              <a:sym typeface="Calibri"/>
            </a:endParaRPr>
          </a:p>
          <a:p>
            <a:pPr marL="0" lvl="0" indent="0" algn="l" rtl="0">
              <a:lnSpc>
                <a:spcPct val="107000"/>
              </a:lnSpc>
              <a:spcBef>
                <a:spcPts val="2200"/>
              </a:spcBef>
              <a:spcAft>
                <a:spcPts val="0"/>
              </a:spcAft>
              <a:buSzPct val="168168"/>
              <a:buNone/>
            </a:pPr>
            <a:endParaRPr sz="1800" u="none" strike="noStrike">
              <a:solidFill>
                <a:srgbClr val="002060"/>
              </a:solidFill>
              <a:latin typeface="Calibri"/>
              <a:ea typeface="Calibri"/>
              <a:cs typeface="Calibri"/>
              <a:sym typeface="Calibri"/>
            </a:endParaRPr>
          </a:p>
          <a:p>
            <a:pPr marL="114300" lvl="0" indent="0" algn="l" rtl="0">
              <a:lnSpc>
                <a:spcPct val="90000"/>
              </a:lnSpc>
              <a:spcBef>
                <a:spcPts val="2200"/>
              </a:spcBef>
              <a:spcAft>
                <a:spcPts val="0"/>
              </a:spcAft>
              <a:buSzPct val="108108"/>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4701be1344_0_0"/>
          <p:cNvSpPr txBox="1"/>
          <p:nvPr/>
        </p:nvSpPr>
        <p:spPr>
          <a:xfrm>
            <a:off x="4936342" y="2628899"/>
            <a:ext cx="6599499" cy="1600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accent5"/>
              </a:buClr>
              <a:buSzPts val="3600"/>
              <a:buFont typeface="Arial"/>
              <a:buNone/>
            </a:pPr>
            <a:r>
              <a:rPr lang="bg-BG" sz="3600" b="1" i="0" u="none" strike="noStrike" cap="none">
                <a:solidFill>
                  <a:schemeClr val="accent4"/>
                </a:solidFill>
                <a:latin typeface="Arial"/>
                <a:ea typeface="Arial"/>
                <a:cs typeface="Arial"/>
                <a:sym typeface="Arial"/>
              </a:rPr>
              <a:t>Тема</a:t>
            </a:r>
            <a:r>
              <a:rPr lang="en-GB" sz="3600" b="1" i="0" u="none" strike="noStrike" cap="none">
                <a:solidFill>
                  <a:schemeClr val="accent4"/>
                </a:solidFill>
                <a:latin typeface="Arial"/>
                <a:ea typeface="Arial"/>
                <a:cs typeface="Arial"/>
                <a:sym typeface="Arial"/>
              </a:rPr>
              <a:t> 1</a:t>
            </a:r>
            <a:endParaRPr sz="3600" b="1" i="0" u="none" strike="noStrike" cap="none">
              <a:solidFill>
                <a:schemeClr val="accent4"/>
              </a:solidFill>
              <a:latin typeface="Arial"/>
              <a:ea typeface="Arial"/>
              <a:cs typeface="Arial"/>
              <a:sym typeface="Arial"/>
            </a:endParaRPr>
          </a:p>
          <a:p>
            <a:pPr marL="0" marR="0" lvl="0" indent="0" rtl="0">
              <a:lnSpc>
                <a:spcPct val="90000"/>
              </a:lnSpc>
              <a:spcBef>
                <a:spcPts val="0"/>
              </a:spcBef>
              <a:spcAft>
                <a:spcPts val="0"/>
              </a:spcAft>
              <a:buClr>
                <a:schemeClr val="accent5"/>
              </a:buClr>
              <a:buSzPts val="3600"/>
              <a:buFont typeface="Arial"/>
              <a:buNone/>
            </a:pPr>
            <a:br>
              <a:rPr lang="en-GB" sz="3600" b="0" i="0" u="none" strike="noStrike" cap="none">
                <a:solidFill>
                  <a:schemeClr val="accent5"/>
                </a:solidFill>
                <a:latin typeface="Arial"/>
                <a:ea typeface="Arial"/>
                <a:cs typeface="Arial"/>
                <a:sym typeface="Arial"/>
              </a:rPr>
            </a:br>
            <a:r>
              <a:rPr lang="bg-BG" sz="3600" b="1" i="0" u="none" strike="noStrike" cap="none">
                <a:solidFill>
                  <a:schemeClr val="accent5"/>
                </a:solidFill>
                <a:latin typeface="Arial"/>
                <a:ea typeface="Arial"/>
                <a:cs typeface="Arial"/>
                <a:sym typeface="Arial"/>
              </a:rPr>
              <a:t>Установяване и разпределяне на ресурсите</a:t>
            </a:r>
            <a:endParaRPr sz="1400" b="1" i="0" u="none" strike="noStrike" cap="none">
              <a:solidFill>
                <a:srgbClr val="000000"/>
              </a:solidFill>
              <a:latin typeface="Arial"/>
              <a:ea typeface="Arial"/>
              <a:cs typeface="Arial"/>
              <a:sym typeface="Arial"/>
            </a:endParaRPr>
          </a:p>
        </p:txBody>
      </p:sp>
      <p:pic>
        <p:nvPicPr>
          <p:cNvPr id="138" name="Google Shape;138;g34701be1344_0_0" descr="A logo with a black background&#10;&#10;Description automatically generated"/>
          <p:cNvPicPr preferRelativeResize="0"/>
          <p:nvPr/>
        </p:nvPicPr>
        <p:blipFill rotWithShape="1">
          <a:blip r:embed="rId3">
            <a:alphaModFix/>
          </a:blip>
          <a:srcRect/>
          <a:stretch/>
        </p:blipFill>
        <p:spPr>
          <a:xfrm>
            <a:off x="574098" y="1936283"/>
            <a:ext cx="3381812" cy="298543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8"/>
          <p:cNvSpPr txBox="1"/>
          <p:nvPr/>
        </p:nvSpPr>
        <p:spPr>
          <a:xfrm>
            <a:off x="1902956" y="313308"/>
            <a:ext cx="9716664" cy="58020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bg-BG" sz="3600" b="0" i="0" u="none" strike="noStrike" cap="none">
                <a:solidFill>
                  <a:schemeClr val="accent5"/>
                </a:solidFill>
                <a:latin typeface="Arial"/>
                <a:ea typeface="Arial"/>
                <a:cs typeface="Arial"/>
                <a:sym typeface="Arial"/>
              </a:rPr>
              <a:t>Тема</a:t>
            </a:r>
            <a:r>
              <a:rPr lang="en-GB" sz="3600" b="0" i="0" u="none" strike="noStrike" cap="none">
                <a:solidFill>
                  <a:schemeClr val="accent5"/>
                </a:solidFill>
                <a:latin typeface="Arial"/>
                <a:ea typeface="Arial"/>
                <a:cs typeface="Arial"/>
                <a:sym typeface="Arial"/>
              </a:rPr>
              <a:t> 1: </a:t>
            </a:r>
            <a:r>
              <a:rPr lang="ru-RU" sz="3600" b="0" i="0" u="none" strike="noStrike" cap="none">
                <a:solidFill>
                  <a:schemeClr val="accent5"/>
                </a:solidFill>
                <a:latin typeface="Arial"/>
                <a:ea typeface="Arial"/>
                <a:cs typeface="Arial"/>
                <a:sym typeface="Arial"/>
              </a:rPr>
              <a:t>Установяване и разпределяне </a:t>
            </a:r>
            <a:br>
              <a:rPr lang="ru-RU" sz="3600" b="0" i="0" u="none" strike="noStrike" cap="none">
                <a:solidFill>
                  <a:schemeClr val="accent5"/>
                </a:solidFill>
                <a:latin typeface="Arial"/>
                <a:ea typeface="Arial"/>
                <a:cs typeface="Arial"/>
                <a:sym typeface="Arial"/>
              </a:rPr>
            </a:br>
            <a:r>
              <a:rPr lang="ru-RU" sz="3600" b="0" i="0" u="none" strike="noStrike" cap="none">
                <a:solidFill>
                  <a:schemeClr val="accent5"/>
                </a:solidFill>
                <a:latin typeface="Arial"/>
                <a:ea typeface="Arial"/>
                <a:cs typeface="Arial"/>
                <a:sym typeface="Arial"/>
              </a:rPr>
              <a:t>на ресурсите</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145" name="Google Shape;145;p8"/>
          <p:cNvSpPr txBox="1">
            <a:spLocks noGrp="1"/>
          </p:cNvSpPr>
          <p:nvPr>
            <p:ph type="body" idx="1"/>
          </p:nvPr>
        </p:nvSpPr>
        <p:spPr>
          <a:xfrm>
            <a:off x="504605" y="2052032"/>
            <a:ext cx="10807264" cy="5308599"/>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bg-BG" sz="2800" i="1">
                <a:solidFill>
                  <a:srgbClr val="28303D"/>
                </a:solidFill>
                <a:latin typeface="Arial"/>
                <a:ea typeface="Arial"/>
                <a:cs typeface="Arial"/>
                <a:sym typeface="Arial"/>
              </a:rPr>
              <a:t>Ползите включват</a:t>
            </a:r>
            <a:r>
              <a:rPr lang="en-GB" sz="2800" i="1">
                <a:solidFill>
                  <a:srgbClr val="28303D"/>
                </a:solidFill>
                <a:latin typeface="Arial"/>
                <a:ea typeface="Arial"/>
                <a:cs typeface="Arial"/>
                <a:sym typeface="Arial"/>
              </a:rPr>
              <a:t>:</a:t>
            </a:r>
            <a:endParaRPr sz="2400" i="1">
              <a:solidFill>
                <a:srgbClr val="28303D"/>
              </a:solidFill>
              <a:latin typeface="Arial"/>
              <a:ea typeface="Arial"/>
              <a:cs typeface="Arial"/>
              <a:sym typeface="Arial"/>
            </a:endParaRPr>
          </a:p>
          <a:p>
            <a:pPr marL="114300" lvl="0" indent="0" algn="l" rtl="0">
              <a:lnSpc>
                <a:spcPct val="90000"/>
              </a:lnSpc>
              <a:spcBef>
                <a:spcPts val="1000"/>
              </a:spcBef>
              <a:spcAft>
                <a:spcPts val="0"/>
              </a:spcAft>
              <a:buSzPts val="1800"/>
              <a:buNone/>
            </a:pPr>
            <a:endParaRPr sz="2400" i="1">
              <a:solidFill>
                <a:srgbClr val="28303D"/>
              </a:solidFill>
              <a:latin typeface="Arial"/>
              <a:ea typeface="Arial"/>
              <a:cs typeface="Arial"/>
              <a:sym typeface="Arial"/>
            </a:endParaRPr>
          </a:p>
          <a:p>
            <a:pPr marL="914400" lvl="1" indent="-368300" algn="l" rtl="0">
              <a:lnSpc>
                <a:spcPct val="90000"/>
              </a:lnSpc>
              <a:spcBef>
                <a:spcPts val="500"/>
              </a:spcBef>
              <a:spcAft>
                <a:spcPts val="0"/>
              </a:spcAft>
              <a:buSzPts val="2200"/>
              <a:buChar char="•"/>
            </a:pPr>
            <a:r>
              <a:rPr lang="bg-BG" sz="2400">
                <a:solidFill>
                  <a:schemeClr val="accent4"/>
                </a:solidFill>
                <a:latin typeface="Arial"/>
                <a:ea typeface="Arial"/>
                <a:cs typeface="Arial"/>
                <a:sym typeface="Arial"/>
              </a:rPr>
              <a:t>Оптимизирана продуктивност</a:t>
            </a:r>
            <a:endParaRPr>
              <a:solidFill>
                <a:schemeClr val="accent4"/>
              </a:solidFill>
            </a:endParaRPr>
          </a:p>
          <a:p>
            <a:pPr marL="914400" lvl="1" indent="-368300" algn="l" rtl="0">
              <a:lnSpc>
                <a:spcPct val="90000"/>
              </a:lnSpc>
              <a:spcBef>
                <a:spcPts val="500"/>
              </a:spcBef>
              <a:spcAft>
                <a:spcPts val="0"/>
              </a:spcAft>
              <a:buSzPts val="2200"/>
              <a:buChar char="•"/>
            </a:pPr>
            <a:r>
              <a:rPr lang="bg-BG" sz="2400">
                <a:solidFill>
                  <a:schemeClr val="accent5"/>
                </a:solidFill>
                <a:latin typeface="Arial"/>
                <a:ea typeface="Arial"/>
                <a:cs typeface="Arial"/>
                <a:sym typeface="Arial"/>
              </a:rPr>
              <a:t>Приоритизиране на работата</a:t>
            </a:r>
            <a:endParaRPr>
              <a:solidFill>
                <a:schemeClr val="accent5"/>
              </a:solidFill>
            </a:endParaRPr>
          </a:p>
          <a:p>
            <a:pPr marL="914400" lvl="1" indent="-368300" algn="just" rtl="0">
              <a:lnSpc>
                <a:spcPct val="90000"/>
              </a:lnSpc>
              <a:spcBef>
                <a:spcPts val="500"/>
              </a:spcBef>
              <a:spcAft>
                <a:spcPts val="0"/>
              </a:spcAft>
              <a:buSzPts val="2200"/>
              <a:buChar char="•"/>
            </a:pPr>
            <a:r>
              <a:rPr lang="bg-BG" sz="2400">
                <a:solidFill>
                  <a:srgbClr val="FFC000"/>
                </a:solidFill>
              </a:rPr>
              <a:t>Управление на рисковете</a:t>
            </a:r>
            <a:endParaRPr>
              <a:solidFill>
                <a:srgbClr val="FFC000"/>
              </a:solidFill>
            </a:endParaRPr>
          </a:p>
          <a:p>
            <a:pPr marL="914400" lvl="1" indent="-368300" algn="l" rtl="0">
              <a:lnSpc>
                <a:spcPct val="90000"/>
              </a:lnSpc>
              <a:spcBef>
                <a:spcPts val="500"/>
              </a:spcBef>
              <a:spcAft>
                <a:spcPts val="0"/>
              </a:spcAft>
              <a:buSzPts val="2200"/>
              <a:buChar char="•"/>
            </a:pPr>
            <a:r>
              <a:rPr lang="bg-BG" sz="2400">
                <a:solidFill>
                  <a:schemeClr val="accent6"/>
                </a:solidFill>
                <a:latin typeface="Arial"/>
                <a:ea typeface="Arial"/>
                <a:cs typeface="Arial"/>
                <a:sym typeface="Arial"/>
              </a:rPr>
              <a:t>Подобрен процес </a:t>
            </a:r>
            <a:br>
              <a:rPr lang="bg-BG" sz="2400">
                <a:solidFill>
                  <a:schemeClr val="accent6"/>
                </a:solidFill>
                <a:latin typeface="Arial"/>
                <a:ea typeface="Arial"/>
                <a:cs typeface="Arial"/>
                <a:sym typeface="Arial"/>
              </a:rPr>
            </a:br>
            <a:r>
              <a:rPr lang="bg-BG" sz="2400">
                <a:solidFill>
                  <a:schemeClr val="accent6"/>
                </a:solidFill>
                <a:latin typeface="Arial"/>
                <a:ea typeface="Arial"/>
                <a:cs typeface="Arial"/>
                <a:sym typeface="Arial"/>
              </a:rPr>
              <a:t>по взимане на решения</a:t>
            </a:r>
            <a:endParaRPr>
              <a:solidFill>
                <a:schemeClr val="accent6"/>
              </a:solidFill>
            </a:endParaRPr>
          </a:p>
          <a:p>
            <a:pPr marL="914400" lvl="1" indent="-368300" algn="l" rtl="0">
              <a:lnSpc>
                <a:spcPct val="90000"/>
              </a:lnSpc>
              <a:spcBef>
                <a:spcPts val="500"/>
              </a:spcBef>
              <a:spcAft>
                <a:spcPts val="0"/>
              </a:spcAft>
              <a:buSzPts val="2200"/>
              <a:buChar char="•"/>
            </a:pPr>
            <a:r>
              <a:rPr lang="bg-BG" sz="2400">
                <a:solidFill>
                  <a:schemeClr val="accent1"/>
                </a:solidFill>
                <a:latin typeface="Arial"/>
                <a:ea typeface="Arial"/>
                <a:cs typeface="Arial"/>
                <a:sym typeface="Arial"/>
              </a:rPr>
              <a:t>Постигане на растеж и иновации</a:t>
            </a:r>
            <a:endParaRPr>
              <a:solidFill>
                <a:schemeClr val="accent1"/>
              </a:solidFill>
            </a:endParaRPr>
          </a:p>
        </p:txBody>
      </p:sp>
      <p:pic>
        <p:nvPicPr>
          <p:cNvPr id="146" name="Google Shape;146;p8"/>
          <p:cNvPicPr preferRelativeResize="0"/>
          <p:nvPr/>
        </p:nvPicPr>
        <p:blipFill rotWithShape="1">
          <a:blip r:embed="rId3">
            <a:alphaModFix/>
          </a:blip>
          <a:srcRect/>
          <a:stretch/>
        </p:blipFill>
        <p:spPr>
          <a:xfrm>
            <a:off x="6229350" y="1025277"/>
            <a:ext cx="5962650" cy="3971925"/>
          </a:xfrm>
          <a:prstGeom prst="rect">
            <a:avLst/>
          </a:prstGeom>
          <a:noFill/>
          <a:ln>
            <a:noFill/>
          </a:ln>
        </p:spPr>
      </p:pic>
      <p:pic>
        <p:nvPicPr>
          <p:cNvPr id="147" name="Google Shape;147;p8"/>
          <p:cNvPicPr preferRelativeResize="0"/>
          <p:nvPr/>
        </p:nvPicPr>
        <p:blipFill rotWithShape="1">
          <a:blip r:embed="rId4">
            <a:alphaModFix/>
          </a:blip>
          <a:srcRect/>
          <a:stretch/>
        </p:blipFill>
        <p:spPr>
          <a:xfrm>
            <a:off x="8924120" y="4997202"/>
            <a:ext cx="2469094" cy="3779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0fd5a3148a_2_0"/>
          <p:cNvSpPr txBox="1"/>
          <p:nvPr/>
        </p:nvSpPr>
        <p:spPr>
          <a:xfrm>
            <a:off x="1375949" y="382754"/>
            <a:ext cx="10280342" cy="580206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ru-RU" sz="3600" b="1" i="0" u="none" strike="noStrike" cap="none">
                <a:solidFill>
                  <a:schemeClr val="accent5"/>
                </a:solidFill>
                <a:latin typeface="Arial"/>
                <a:ea typeface="Arial"/>
                <a:cs typeface="Arial"/>
                <a:sym typeface="Arial"/>
              </a:rPr>
              <a:t>Тема 1: Установяване и разпределяне </a:t>
            </a:r>
            <a:br>
              <a:rPr lang="ru-RU" sz="3600" b="1" i="0" u="none" strike="noStrike" cap="none">
                <a:solidFill>
                  <a:schemeClr val="accent5"/>
                </a:solidFill>
                <a:latin typeface="Arial"/>
                <a:ea typeface="Arial"/>
                <a:cs typeface="Arial"/>
                <a:sym typeface="Arial"/>
              </a:rPr>
            </a:br>
            <a:r>
              <a:rPr lang="ru-RU" sz="3600" b="1" i="0" u="none" strike="noStrike" cap="none">
                <a:solidFill>
                  <a:schemeClr val="accent5"/>
                </a:solidFill>
                <a:latin typeface="Arial"/>
                <a:ea typeface="Arial"/>
                <a:cs typeface="Arial"/>
                <a:sym typeface="Arial"/>
              </a:rPr>
              <a:t>на ресурсите</a:t>
            </a:r>
            <a:br>
              <a:rPr lang="en-GB" sz="3600" b="0" i="0" u="none" strike="noStrike" cap="none">
                <a:solidFill>
                  <a:schemeClr val="accent5"/>
                </a:solidFill>
                <a:latin typeface="Arial"/>
                <a:ea typeface="Arial"/>
                <a:cs typeface="Arial"/>
                <a:sym typeface="Arial"/>
              </a:rPr>
            </a:br>
            <a:endParaRPr sz="3600" b="0" i="0" u="none" strike="noStrike" cap="none">
              <a:solidFill>
                <a:schemeClr val="accent5"/>
              </a:solidFill>
              <a:latin typeface="Arial"/>
              <a:ea typeface="Arial"/>
              <a:cs typeface="Arial"/>
              <a:sym typeface="Arial"/>
            </a:endParaRPr>
          </a:p>
        </p:txBody>
      </p:sp>
      <p:sp>
        <p:nvSpPr>
          <p:cNvPr id="154" name="Google Shape;154;g30fd5a3148a_2_0"/>
          <p:cNvSpPr txBox="1">
            <a:spLocks noGrp="1"/>
          </p:cNvSpPr>
          <p:nvPr>
            <p:ph type="body" idx="1"/>
          </p:nvPr>
        </p:nvSpPr>
        <p:spPr>
          <a:xfrm>
            <a:off x="95870" y="1487054"/>
            <a:ext cx="12096130" cy="5266240"/>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ru-RU" sz="2400" b="0" i="1">
                <a:solidFill>
                  <a:schemeClr val="dk1"/>
                </a:solidFill>
                <a:latin typeface="Arial"/>
                <a:ea typeface="Arial"/>
                <a:cs typeface="Arial"/>
                <a:sym typeface="Arial"/>
              </a:rPr>
              <a:t>Управлението на ресурсите е процесът по </a:t>
            </a:r>
            <a:r>
              <a:rPr lang="ru-RU" sz="2400" b="1" i="1">
                <a:solidFill>
                  <a:schemeClr val="dk1"/>
                </a:solidFill>
                <a:latin typeface="Arial"/>
                <a:ea typeface="Arial"/>
                <a:cs typeface="Arial"/>
                <a:sym typeface="Arial"/>
              </a:rPr>
              <a:t>насочване</a:t>
            </a:r>
            <a:r>
              <a:rPr lang="ru-RU" sz="2400" b="0" i="1">
                <a:solidFill>
                  <a:schemeClr val="dk1"/>
                </a:solidFill>
                <a:latin typeface="Arial"/>
                <a:ea typeface="Arial"/>
                <a:cs typeface="Arial"/>
                <a:sym typeface="Arial"/>
              </a:rPr>
              <a:t> и </a:t>
            </a:r>
            <a:r>
              <a:rPr lang="ru-RU" sz="2400" b="1" i="1">
                <a:solidFill>
                  <a:schemeClr val="dk1"/>
                </a:solidFill>
                <a:latin typeface="Arial"/>
                <a:ea typeface="Arial"/>
                <a:cs typeface="Arial"/>
                <a:sym typeface="Arial"/>
              </a:rPr>
              <a:t>разпределение</a:t>
            </a:r>
            <a:r>
              <a:rPr lang="ru-RU" sz="2400" b="0" i="1">
                <a:solidFill>
                  <a:schemeClr val="dk1"/>
                </a:solidFill>
                <a:latin typeface="Arial"/>
                <a:ea typeface="Arial"/>
                <a:cs typeface="Arial"/>
                <a:sym typeface="Arial"/>
              </a:rPr>
              <a:t> на </a:t>
            </a:r>
            <a:r>
              <a:rPr lang="ru-RU" sz="2400" b="1" i="1">
                <a:solidFill>
                  <a:schemeClr val="dk1"/>
                </a:solidFill>
                <a:latin typeface="Arial"/>
                <a:ea typeface="Arial"/>
                <a:cs typeface="Arial"/>
                <a:sym typeface="Arial"/>
              </a:rPr>
              <a:t>наличните</a:t>
            </a:r>
            <a:r>
              <a:rPr lang="ru-RU" sz="2400" b="0" i="1">
                <a:solidFill>
                  <a:schemeClr val="dk1"/>
                </a:solidFill>
                <a:latin typeface="Arial"/>
                <a:ea typeface="Arial"/>
                <a:cs typeface="Arial"/>
                <a:sym typeface="Arial"/>
              </a:rPr>
              <a:t> </a:t>
            </a:r>
            <a:r>
              <a:rPr lang="ru-RU" sz="2400" b="1" i="1">
                <a:solidFill>
                  <a:schemeClr val="dk1"/>
                </a:solidFill>
                <a:latin typeface="Arial"/>
                <a:ea typeface="Arial"/>
                <a:cs typeface="Arial"/>
                <a:sym typeface="Arial"/>
              </a:rPr>
              <a:t>ресурси</a:t>
            </a:r>
            <a:r>
              <a:rPr lang="ru-RU" sz="2400" b="0" i="1">
                <a:solidFill>
                  <a:schemeClr val="dk1"/>
                </a:solidFill>
                <a:latin typeface="Arial"/>
                <a:ea typeface="Arial"/>
                <a:cs typeface="Arial"/>
                <a:sym typeface="Arial"/>
              </a:rPr>
              <a:t>, включително</a:t>
            </a:r>
            <a:r>
              <a:rPr lang="en-GB" sz="2400" b="0" i="1">
                <a:solidFill>
                  <a:schemeClr val="dk1"/>
                </a:solidFill>
                <a:latin typeface="Arial"/>
                <a:ea typeface="Arial"/>
                <a:cs typeface="Arial"/>
                <a:sym typeface="Arial"/>
              </a:rPr>
              <a:t>:</a:t>
            </a:r>
            <a:endParaRPr/>
          </a:p>
          <a:p>
            <a:pPr marL="457200" lvl="0" indent="-342900" algn="just" rtl="0">
              <a:lnSpc>
                <a:spcPct val="90000"/>
              </a:lnSpc>
              <a:spcBef>
                <a:spcPts val="1000"/>
              </a:spcBef>
              <a:spcAft>
                <a:spcPts val="0"/>
              </a:spcAft>
              <a:buSzPts val="1800"/>
              <a:buChar char="•"/>
            </a:pPr>
            <a:r>
              <a:rPr lang="bg-BG" sz="2000" b="0" i="1">
                <a:solidFill>
                  <a:schemeClr val="dk1"/>
                </a:solidFill>
                <a:latin typeface="Arial"/>
                <a:ea typeface="Arial"/>
                <a:cs typeface="Arial"/>
                <a:sym typeface="Arial"/>
              </a:rPr>
              <a:t>финанси</a:t>
            </a:r>
            <a:endParaRPr/>
          </a:p>
          <a:p>
            <a:pPr marL="457200" lvl="0" indent="-342900" algn="just" rtl="0">
              <a:lnSpc>
                <a:spcPct val="90000"/>
              </a:lnSpc>
              <a:spcBef>
                <a:spcPts val="1000"/>
              </a:spcBef>
              <a:spcAft>
                <a:spcPts val="0"/>
              </a:spcAft>
              <a:buSzPts val="1800"/>
              <a:buChar char="•"/>
            </a:pPr>
            <a:r>
              <a:rPr lang="bg-BG" sz="2000" b="0" i="1">
                <a:solidFill>
                  <a:schemeClr val="dk1"/>
                </a:solidFill>
                <a:latin typeface="Arial"/>
                <a:ea typeface="Arial"/>
                <a:cs typeface="Arial"/>
                <a:sym typeface="Arial"/>
              </a:rPr>
              <a:t>работна сила</a:t>
            </a:r>
            <a:r>
              <a:rPr lang="en-GB" sz="2000" b="0" i="1">
                <a:solidFill>
                  <a:schemeClr val="dk1"/>
                </a:solidFill>
                <a:latin typeface="Arial"/>
                <a:ea typeface="Arial"/>
                <a:cs typeface="Arial"/>
                <a:sym typeface="Arial"/>
              </a:rPr>
              <a:t> </a:t>
            </a:r>
            <a:endParaRPr/>
          </a:p>
          <a:p>
            <a:pPr marL="457200" lvl="0" indent="-342900" algn="just" rtl="0">
              <a:lnSpc>
                <a:spcPct val="90000"/>
              </a:lnSpc>
              <a:spcBef>
                <a:spcPts val="1000"/>
              </a:spcBef>
              <a:spcAft>
                <a:spcPts val="0"/>
              </a:spcAft>
              <a:buSzPts val="1800"/>
              <a:buChar char="•"/>
            </a:pPr>
            <a:r>
              <a:rPr lang="bg-BG" sz="2000" i="1">
                <a:solidFill>
                  <a:schemeClr val="dk1"/>
                </a:solidFill>
                <a:latin typeface="Arial"/>
                <a:ea typeface="Arial"/>
                <a:cs typeface="Arial"/>
                <a:sym typeface="Arial"/>
              </a:rPr>
              <a:t>о</a:t>
            </a:r>
            <a:r>
              <a:rPr lang="bg-BG" sz="2000" b="0" i="1">
                <a:solidFill>
                  <a:schemeClr val="dk1"/>
                </a:solidFill>
                <a:latin typeface="Arial"/>
                <a:ea typeface="Arial"/>
                <a:cs typeface="Arial"/>
                <a:sym typeface="Arial"/>
              </a:rPr>
              <a:t>борудване </a:t>
            </a:r>
            <a:endParaRPr/>
          </a:p>
          <a:p>
            <a:pPr marL="457200" lvl="0" indent="-342900" algn="just" rtl="0">
              <a:lnSpc>
                <a:spcPct val="90000"/>
              </a:lnSpc>
              <a:spcBef>
                <a:spcPts val="1000"/>
              </a:spcBef>
              <a:spcAft>
                <a:spcPts val="0"/>
              </a:spcAft>
              <a:buSzPts val="1800"/>
              <a:buChar char="•"/>
            </a:pPr>
            <a:r>
              <a:rPr lang="bg-BG" sz="2000" b="0" i="1">
                <a:solidFill>
                  <a:schemeClr val="dk1"/>
                </a:solidFill>
                <a:latin typeface="Arial"/>
                <a:ea typeface="Arial"/>
                <a:cs typeface="Arial"/>
                <a:sym typeface="Arial"/>
              </a:rPr>
              <a:t>време</a:t>
            </a:r>
            <a:r>
              <a:rPr lang="en-GB" sz="2000" b="0" i="1">
                <a:solidFill>
                  <a:schemeClr val="dk1"/>
                </a:solidFill>
                <a:latin typeface="Arial"/>
                <a:ea typeface="Arial"/>
                <a:cs typeface="Arial"/>
                <a:sym typeface="Arial"/>
              </a:rPr>
              <a:t> </a:t>
            </a:r>
            <a:endParaRPr/>
          </a:p>
          <a:p>
            <a:pPr marL="114300" lvl="0" indent="0" algn="just" rtl="0">
              <a:lnSpc>
                <a:spcPct val="90000"/>
              </a:lnSpc>
              <a:spcBef>
                <a:spcPts val="1000"/>
              </a:spcBef>
              <a:spcAft>
                <a:spcPts val="0"/>
              </a:spcAft>
              <a:buSzPts val="1800"/>
              <a:buNone/>
            </a:pPr>
            <a:r>
              <a:rPr lang="bg-BG" sz="2400" i="1">
                <a:solidFill>
                  <a:schemeClr val="dk1"/>
                </a:solidFill>
                <a:latin typeface="Arial"/>
                <a:ea typeface="Arial"/>
                <a:cs typeface="Arial"/>
                <a:sym typeface="Arial"/>
              </a:rPr>
              <a:t>сред</a:t>
            </a:r>
            <a:r>
              <a:rPr lang="ru-RU" sz="2400" b="0" i="1">
                <a:solidFill>
                  <a:schemeClr val="dk1"/>
                </a:solidFill>
                <a:latin typeface="Arial"/>
                <a:ea typeface="Arial"/>
                <a:cs typeface="Arial"/>
                <a:sym typeface="Arial"/>
              </a:rPr>
              <a:t> различни дейности, проекти или отдели в рамките на една организация</a:t>
            </a:r>
            <a:r>
              <a:rPr lang="en-GB" sz="2400" b="0" i="1">
                <a:solidFill>
                  <a:schemeClr val="dk1"/>
                </a:solidFill>
                <a:latin typeface="Arial"/>
                <a:ea typeface="Arial"/>
                <a:cs typeface="Arial"/>
                <a:sym typeface="Arial"/>
              </a:rPr>
              <a:t>.</a:t>
            </a:r>
            <a:endParaRPr>
              <a:solidFill>
                <a:schemeClr val="dk1"/>
              </a:solidFill>
            </a:endParaRPr>
          </a:p>
          <a:p>
            <a:pPr marL="114300" lvl="0" indent="0" algn="just" rtl="0">
              <a:lnSpc>
                <a:spcPct val="90000"/>
              </a:lnSpc>
              <a:spcBef>
                <a:spcPts val="1000"/>
              </a:spcBef>
              <a:spcAft>
                <a:spcPts val="0"/>
              </a:spcAft>
              <a:buSzPts val="1800"/>
              <a:buNone/>
            </a:pPr>
            <a:endParaRPr sz="2400" i="1">
              <a:solidFill>
                <a:srgbClr val="28303D"/>
              </a:solidFill>
              <a:latin typeface="Arial"/>
              <a:ea typeface="Arial"/>
              <a:cs typeface="Arial"/>
              <a:sym typeface="Arial"/>
            </a:endParaRPr>
          </a:p>
          <a:p>
            <a:pPr marL="114300" lvl="0" indent="0" algn="l" rtl="0">
              <a:lnSpc>
                <a:spcPct val="90000"/>
              </a:lnSpc>
              <a:spcBef>
                <a:spcPts val="1000"/>
              </a:spcBef>
              <a:spcAft>
                <a:spcPts val="0"/>
              </a:spcAft>
              <a:buSzPts val="1800"/>
              <a:buNone/>
            </a:pPr>
            <a:endParaRPr/>
          </a:p>
        </p:txBody>
      </p:sp>
      <p:pic>
        <p:nvPicPr>
          <p:cNvPr id="155" name="Google Shape;155;g30fd5a3148a_2_0"/>
          <p:cNvPicPr preferRelativeResize="0"/>
          <p:nvPr/>
        </p:nvPicPr>
        <p:blipFill rotWithShape="1">
          <a:blip r:embed="rId3">
            <a:alphaModFix/>
          </a:blip>
          <a:srcRect l="5807" t="6268" r="6811"/>
          <a:stretch/>
        </p:blipFill>
        <p:spPr>
          <a:xfrm>
            <a:off x="2207491" y="4525818"/>
            <a:ext cx="3648185" cy="2332182"/>
          </a:xfrm>
          <a:prstGeom prst="rect">
            <a:avLst/>
          </a:prstGeom>
          <a:noFill/>
          <a:ln>
            <a:noFill/>
          </a:ln>
        </p:spPr>
      </p:pic>
      <p:pic>
        <p:nvPicPr>
          <p:cNvPr id="156" name="Google Shape;156;g30fd5a3148a_2_0"/>
          <p:cNvPicPr preferRelativeResize="0"/>
          <p:nvPr/>
        </p:nvPicPr>
        <p:blipFill rotWithShape="1">
          <a:blip r:embed="rId4">
            <a:alphaModFix/>
          </a:blip>
          <a:srcRect/>
          <a:stretch/>
        </p:blipFill>
        <p:spPr>
          <a:xfrm>
            <a:off x="5113089" y="6564302"/>
            <a:ext cx="2469094" cy="3779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txBox="1"/>
          <p:nvPr/>
        </p:nvSpPr>
        <p:spPr>
          <a:xfrm>
            <a:off x="1553618" y="235722"/>
            <a:ext cx="12336002" cy="6468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ru-RU" sz="3200" b="0" i="0" u="none" strike="noStrike" cap="none">
                <a:solidFill>
                  <a:schemeClr val="accent5"/>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Тема 1: Установяване и разпределяне на ресурсите</a:t>
            </a:r>
            <a:br>
              <a:rPr lang="en-GB" sz="3600" b="0" i="0" u="none" strike="noStrike" cap="none">
                <a:solidFill>
                  <a:schemeClr val="accent5"/>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br>
            <a:endParaRPr sz="3600" b="0" i="0" u="none" strike="noStrike" cap="none">
              <a:solidFill>
                <a:schemeClr val="accent5"/>
              </a:solidFill>
              <a:latin typeface="Arial"/>
              <a:ea typeface="Arial"/>
              <a:cs typeface="Arial"/>
              <a:sym typeface="Arial"/>
            </a:endParaRPr>
          </a:p>
        </p:txBody>
      </p:sp>
      <p:sp>
        <p:nvSpPr>
          <p:cNvPr id="163" name="Google Shape;163;p6"/>
          <p:cNvSpPr txBox="1">
            <a:spLocks noGrp="1"/>
          </p:cNvSpPr>
          <p:nvPr>
            <p:ph type="body" idx="1"/>
          </p:nvPr>
        </p:nvSpPr>
        <p:spPr>
          <a:xfrm>
            <a:off x="616515" y="908565"/>
            <a:ext cx="11148685" cy="5308599"/>
          </a:xfrm>
          <a:prstGeom prst="rect">
            <a:avLst/>
          </a:prstGeom>
          <a:noFill/>
          <a:ln>
            <a:noFill/>
          </a:ln>
        </p:spPr>
        <p:txBody>
          <a:bodyPr spcFirstLastPara="1" wrap="square" lIns="91425" tIns="45700" rIns="91425" bIns="45700" anchor="t" anchorCtr="0">
            <a:normAutofit/>
          </a:bodyPr>
          <a:lstStyle/>
          <a:p>
            <a:pPr marL="114300" lvl="0" indent="0" algn="just">
              <a:buNone/>
            </a:pPr>
            <a:r>
              <a:rPr lang="ru-RU" sz="2400">
                <a:solidFill>
                  <a:schemeClr val="dk1"/>
                </a:solidFill>
                <a:latin typeface="Arial"/>
                <a:ea typeface="Arial"/>
                <a:cs typeface="Arial"/>
                <a:sym typeface="Arial"/>
              </a:rPr>
              <a:t>Ефективното разпределение на ресурсите в хибридна работна среда е от ключово значение за</a:t>
            </a:r>
            <a:r>
              <a:rPr lang="en-GB" sz="2400">
                <a:solidFill>
                  <a:schemeClr val="dk1"/>
                </a:solidFill>
                <a:latin typeface="Arial"/>
                <a:ea typeface="Arial"/>
                <a:cs typeface="Arial"/>
                <a:sym typeface="Arial"/>
              </a:rPr>
              <a:t> </a:t>
            </a:r>
            <a:r>
              <a:rPr lang="bg-BG" sz="2400">
                <a:solidFill>
                  <a:schemeClr val="dk1"/>
                </a:solidFill>
                <a:latin typeface="Arial"/>
                <a:ea typeface="Arial"/>
                <a:cs typeface="Arial"/>
                <a:sym typeface="Arial"/>
              </a:rPr>
              <a:t>постигане на</a:t>
            </a:r>
            <a:r>
              <a:rPr lang="ru-RU" sz="2400">
                <a:solidFill>
                  <a:schemeClr val="dk1"/>
                </a:solidFill>
                <a:latin typeface="Arial"/>
                <a:ea typeface="Arial"/>
                <a:cs typeface="Arial"/>
                <a:sym typeface="Arial"/>
              </a:rPr>
              <a:t> </a:t>
            </a:r>
            <a:r>
              <a:rPr lang="bg-BG" sz="2400" b="1">
                <a:solidFill>
                  <a:schemeClr val="accent5"/>
                </a:solidFill>
                <a:latin typeface="Arial"/>
                <a:ea typeface="Arial"/>
                <a:cs typeface="Arial"/>
                <a:sym typeface="Arial"/>
              </a:rPr>
              <a:t>максимална продуктивност</a:t>
            </a:r>
            <a:r>
              <a:rPr lang="en-GB" sz="2400" b="1">
                <a:solidFill>
                  <a:schemeClr val="accent5"/>
                </a:solidFill>
                <a:latin typeface="Arial"/>
                <a:ea typeface="Arial"/>
                <a:cs typeface="Arial"/>
                <a:sym typeface="Arial"/>
              </a:rPr>
              <a:t> </a:t>
            </a:r>
            <a:r>
              <a:rPr lang="ru-RU" sz="2400">
                <a:solidFill>
                  <a:schemeClr val="dk1"/>
                </a:solidFill>
                <a:latin typeface="Arial"/>
                <a:ea typeface="Arial"/>
                <a:cs typeface="Arial"/>
                <a:sym typeface="Arial"/>
              </a:rPr>
              <a:t>и </a:t>
            </a:r>
            <a:r>
              <a:rPr lang="bg-BG" sz="2400" b="1">
                <a:solidFill>
                  <a:schemeClr val="accent5"/>
                </a:solidFill>
                <a:latin typeface="Arial"/>
                <a:ea typeface="Arial"/>
                <a:cs typeface="Arial"/>
                <a:sym typeface="Arial"/>
              </a:rPr>
              <a:t>безпроблемно сътрудничество  </a:t>
            </a:r>
            <a:r>
              <a:rPr lang="ru-RU" sz="2400">
                <a:solidFill>
                  <a:schemeClr val="dk1"/>
                </a:solidFill>
                <a:latin typeface="Arial"/>
                <a:ea typeface="Arial"/>
                <a:cs typeface="Arial"/>
                <a:sym typeface="Arial"/>
              </a:rPr>
              <a:t>между екипа в офиса и от разстояние</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114300" lvl="0" indent="0" algn="just">
              <a:spcBef>
                <a:spcPts val="2200"/>
              </a:spcBef>
              <a:buNone/>
            </a:pPr>
            <a:r>
              <a:rPr lang="ru-RU" sz="2400">
                <a:solidFill>
                  <a:schemeClr val="dk1"/>
                </a:solidFill>
                <a:latin typeface="Arial"/>
                <a:ea typeface="Arial"/>
                <a:cs typeface="Arial"/>
                <a:sym typeface="Arial"/>
              </a:rPr>
              <a:t>Стратегическото разпределение на ресурси като време, инструменти, бюджет и персонал може да отговори на уникалните предизвикателства на хибридната работа, да намали затрудненията и да </a:t>
            </a:r>
            <a:r>
              <a:rPr lang="bg-BG" sz="2400" b="1">
                <a:solidFill>
                  <a:schemeClr val="accent1"/>
                </a:solidFill>
                <a:latin typeface="Arial"/>
                <a:ea typeface="Arial"/>
                <a:cs typeface="Arial"/>
                <a:sym typeface="Arial"/>
              </a:rPr>
              <a:t>повиши общата ефективност </a:t>
            </a:r>
            <a:r>
              <a:rPr lang="ru-RU" sz="2400">
                <a:solidFill>
                  <a:schemeClr val="dk1"/>
                </a:solidFill>
                <a:latin typeface="Arial"/>
                <a:ea typeface="Arial"/>
                <a:cs typeface="Arial"/>
                <a:sym typeface="Arial"/>
              </a:rPr>
              <a:t>в организацията</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114300" lvl="0" indent="0" algn="just" rtl="0">
              <a:lnSpc>
                <a:spcPct val="90000"/>
              </a:lnSpc>
              <a:spcBef>
                <a:spcPts val="1600"/>
              </a:spcBef>
              <a:spcAft>
                <a:spcPts val="0"/>
              </a:spcAft>
              <a:buSzPts val="1800"/>
              <a:buNone/>
            </a:pPr>
            <a:r>
              <a:rPr lang="bg-BG" sz="2400">
                <a:solidFill>
                  <a:schemeClr val="dk1"/>
                </a:solidFill>
                <a:latin typeface="Arial"/>
                <a:ea typeface="Arial"/>
                <a:cs typeface="Arial"/>
                <a:sym typeface="Arial"/>
              </a:rPr>
              <a:t>Правилното разпределение на ресурсите </a:t>
            </a:r>
            <a:r>
              <a:rPr lang="bg-BG" sz="2400" b="1">
                <a:solidFill>
                  <a:schemeClr val="accent5"/>
                </a:solidFill>
                <a:latin typeface="Arial"/>
                <a:ea typeface="Arial"/>
                <a:cs typeface="Arial"/>
                <a:sym typeface="Arial"/>
              </a:rPr>
              <a:t>създава усещане за справедливост</a:t>
            </a:r>
            <a:r>
              <a:rPr lang="en-GB" sz="2400" b="1">
                <a:solidFill>
                  <a:schemeClr val="accent5"/>
                </a:solidFill>
                <a:latin typeface="Arial"/>
                <a:ea typeface="Arial"/>
                <a:cs typeface="Arial"/>
                <a:sym typeface="Arial"/>
              </a:rPr>
              <a:t> </a:t>
            </a:r>
            <a:r>
              <a:rPr lang="ru-RU" sz="2400">
                <a:solidFill>
                  <a:schemeClr val="dk1"/>
                </a:solidFill>
                <a:latin typeface="Arial"/>
                <a:ea typeface="Arial"/>
                <a:cs typeface="Arial"/>
                <a:sym typeface="Arial"/>
              </a:rPr>
              <a:t>и подкрепа сред членовете на екипа, като им позволява да изпълняват ролите си ефективно и да допринасят за постигането на проектните цели</a:t>
            </a:r>
            <a:r>
              <a:rPr lang="en-GB"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114300" lvl="0" indent="0" algn="just" rtl="0">
              <a:lnSpc>
                <a:spcPct val="90000"/>
              </a:lnSpc>
              <a:spcBef>
                <a:spcPts val="1600"/>
              </a:spcBef>
              <a:spcAft>
                <a:spcPts val="600"/>
              </a:spcAft>
              <a:buSzPts val="1800"/>
              <a:buNone/>
            </a:pPr>
            <a:r>
              <a:rPr lang="ru-RU" sz="2400">
                <a:solidFill>
                  <a:schemeClr val="dk1"/>
                </a:solidFill>
                <a:latin typeface="Arial"/>
                <a:ea typeface="Arial"/>
                <a:cs typeface="Arial"/>
                <a:sym typeface="Arial"/>
              </a:rPr>
              <a:t>В крайна сметка това помага да се създаде балансирана и гъвкава работна среда, която </a:t>
            </a:r>
            <a:r>
              <a:rPr lang="ru-RU" sz="2400" b="1">
                <a:solidFill>
                  <a:schemeClr val="accent1"/>
                </a:solidFill>
                <a:latin typeface="Arial"/>
                <a:ea typeface="Arial"/>
                <a:cs typeface="Arial"/>
                <a:sym typeface="Arial"/>
              </a:rPr>
              <a:t>реагира на различните нужди и възможности</a:t>
            </a:r>
            <a:r>
              <a:rPr lang="en-GB" sz="2000">
                <a:solidFill>
                  <a:schemeClr val="dk1"/>
                </a:solidFill>
                <a:latin typeface="Arial"/>
                <a:ea typeface="Arial"/>
                <a:cs typeface="Arial"/>
                <a:sym typeface="Arial"/>
              </a:rPr>
              <a:t>.</a:t>
            </a:r>
            <a:endParaRPr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body" idx="2"/>
          </p:nvPr>
        </p:nvSpPr>
        <p:spPr>
          <a:xfrm>
            <a:off x="6354277" y="1231663"/>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a:p>
          <a:p>
            <a:pPr marL="228600" lvl="0" indent="-114300" algn="l" rtl="0">
              <a:lnSpc>
                <a:spcPct val="90000"/>
              </a:lnSpc>
              <a:spcBef>
                <a:spcPts val="1000"/>
              </a:spcBef>
              <a:spcAft>
                <a:spcPts val="0"/>
              </a:spcAft>
              <a:buClr>
                <a:schemeClr val="dk2"/>
              </a:buClr>
              <a:buSzPts val="1800"/>
              <a:buNone/>
            </a:pPr>
            <a:endParaRPr/>
          </a:p>
          <a:p>
            <a:pPr marL="228600" lvl="0" indent="-228600" algn="l" rtl="0">
              <a:lnSpc>
                <a:spcPct val="90000"/>
              </a:lnSpc>
              <a:spcBef>
                <a:spcPts val="1000"/>
              </a:spcBef>
              <a:spcAft>
                <a:spcPts val="0"/>
              </a:spcAft>
              <a:buClr>
                <a:schemeClr val="dk2"/>
              </a:buClr>
              <a:buSzPts val="1800"/>
              <a:buChar char="•"/>
            </a:pPr>
            <a:r>
              <a:rPr lang="en-GB"/>
              <a:t> </a:t>
            </a:r>
            <a:endParaRPr/>
          </a:p>
        </p:txBody>
      </p:sp>
      <p:sp>
        <p:nvSpPr>
          <p:cNvPr id="170" name="Google Shape;170;p7"/>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6"/>
              </a:buClr>
              <a:buSzPts val="2400"/>
              <a:buFont typeface="Arial"/>
              <a:buNone/>
            </a:pPr>
            <a:r>
              <a:rPr lang="bg-BG" sz="2400" b="1">
                <a:solidFill>
                  <a:schemeClr val="accent6"/>
                </a:solidFill>
              </a:rPr>
              <a:t>Дейност</a:t>
            </a:r>
            <a:r>
              <a:rPr lang="en-GB" sz="2400" b="1">
                <a:solidFill>
                  <a:schemeClr val="accent6"/>
                </a:solidFill>
              </a:rPr>
              <a:t> 1: </a:t>
            </a:r>
            <a:r>
              <a:rPr lang="bg-BG" sz="2400" b="1">
                <a:solidFill>
                  <a:schemeClr val="accent6"/>
                </a:solidFill>
                <a:latin typeface="Arial"/>
                <a:ea typeface="Arial"/>
                <a:cs typeface="Arial"/>
                <a:sym typeface="Arial"/>
              </a:rPr>
              <a:t>Групово упражнение </a:t>
            </a:r>
            <a:r>
              <a:rPr lang="en-GB" sz="2400" b="1">
                <a:solidFill>
                  <a:schemeClr val="accent6"/>
                </a:solidFill>
                <a:latin typeface="Arial"/>
                <a:ea typeface="Arial"/>
                <a:cs typeface="Arial"/>
                <a:sym typeface="Arial"/>
              </a:rPr>
              <a:t>-  </a:t>
            </a:r>
            <a:br>
              <a:rPr lang="bg-BG" sz="2400" b="1">
                <a:solidFill>
                  <a:schemeClr val="accent6"/>
                </a:solidFill>
                <a:latin typeface="Arial"/>
                <a:ea typeface="Arial"/>
                <a:cs typeface="Arial"/>
                <a:sym typeface="Arial"/>
              </a:rPr>
            </a:br>
            <a:r>
              <a:rPr lang="bg-BG" sz="2400" b="1">
                <a:solidFill>
                  <a:schemeClr val="accent6"/>
                </a:solidFill>
                <a:latin typeface="Arial"/>
                <a:ea typeface="Arial"/>
                <a:cs typeface="Arial"/>
                <a:sym typeface="Arial"/>
              </a:rPr>
              <a:t>Разпределяне на ресурсите в хибриден екип</a:t>
            </a:r>
            <a:r>
              <a:rPr lang="en-GB" sz="2400" b="1">
                <a:solidFill>
                  <a:schemeClr val="accent6"/>
                </a:solidFill>
                <a:latin typeface="Arial"/>
                <a:ea typeface="Arial"/>
                <a:cs typeface="Arial"/>
                <a:sym typeface="Arial"/>
              </a:rPr>
              <a:t>.</a:t>
            </a:r>
            <a:endParaRPr sz="2400" b="1">
              <a:solidFill>
                <a:schemeClr val="accent6"/>
              </a:solidFill>
              <a:latin typeface="Arial"/>
              <a:ea typeface="Arial"/>
              <a:cs typeface="Arial"/>
              <a:sym typeface="Arial"/>
            </a:endParaRPr>
          </a:p>
        </p:txBody>
      </p:sp>
      <p:pic>
        <p:nvPicPr>
          <p:cNvPr id="171" name="Google Shape;171;p7"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72" name="Google Shape;172;p7"/>
          <p:cNvSpPr txBox="1"/>
          <p:nvPr/>
        </p:nvSpPr>
        <p:spPr>
          <a:xfrm>
            <a:off x="6543675" y="2724085"/>
            <a:ext cx="5400600" cy="321564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ru-RU" sz="1900" b="0" i="0" u="none" strike="noStrike" cap="none">
                <a:solidFill>
                  <a:schemeClr val="dk1"/>
                </a:solidFill>
                <a:latin typeface="Arial"/>
                <a:ea typeface="Arial"/>
                <a:cs typeface="Arial"/>
                <a:sym typeface="Arial"/>
              </a:rPr>
              <a:t>След завършване на тази дейност ще можете да</a:t>
            </a:r>
            <a:r>
              <a:rPr lang="en-GB" sz="1900" b="0" i="0" u="none" strike="noStrike" cap="none">
                <a:solidFill>
                  <a:schemeClr val="dk1"/>
                </a:solidFill>
                <a:latin typeface="Arial"/>
                <a:ea typeface="Arial"/>
                <a:cs typeface="Arial"/>
                <a:sym typeface="Arial"/>
              </a:rPr>
              <a:t>:</a:t>
            </a:r>
            <a:endParaRPr sz="1500" b="0" i="0" u="none" strike="noStrike" cap="none">
              <a:solidFill>
                <a:schemeClr val="dk1"/>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900"/>
              <a:buFont typeface="Arial"/>
              <a:buChar char="•"/>
            </a:pPr>
            <a:r>
              <a:rPr lang="ru-RU" sz="1900" b="0" i="1" u="none" strike="noStrike" cap="none">
                <a:solidFill>
                  <a:schemeClr val="dk1"/>
                </a:solidFill>
                <a:latin typeface="Arial"/>
                <a:ea typeface="Arial"/>
                <a:cs typeface="Arial"/>
                <a:sym typeface="Arial"/>
              </a:rPr>
              <a:t>Изброите различни ресурси за хибридна работа </a:t>
            </a:r>
          </a:p>
          <a:p>
            <a:pPr marL="285750" marR="0" lvl="0" indent="-285750" algn="l" rtl="0">
              <a:lnSpc>
                <a:spcPct val="107000"/>
              </a:lnSpc>
              <a:spcBef>
                <a:spcPts val="800"/>
              </a:spcBef>
              <a:spcAft>
                <a:spcPts val="0"/>
              </a:spcAft>
              <a:buClr>
                <a:srgbClr val="53BAAE"/>
              </a:buClr>
              <a:buSzPts val="1900"/>
              <a:buFont typeface="Arial"/>
              <a:buChar char="•"/>
            </a:pPr>
            <a:r>
              <a:rPr lang="ru-RU" sz="1900" b="0" i="1" u="none" strike="noStrike" cap="none">
                <a:solidFill>
                  <a:schemeClr val="dk1"/>
                </a:solidFill>
                <a:highlight>
                  <a:srgbClr val="FFFFFF"/>
                </a:highlight>
                <a:latin typeface="Arial"/>
                <a:ea typeface="Arial"/>
                <a:cs typeface="Arial"/>
                <a:sym typeface="Arial"/>
              </a:rPr>
              <a:t>Изберете ефективни методи за разпределение и управление на ресурсите в хибридна среда</a:t>
            </a:r>
            <a:endParaRPr sz="1900" b="0" i="1" u="none" strike="noStrike" cap="none">
              <a:solidFill>
                <a:schemeClr val="dk1"/>
              </a:solidFill>
              <a:latin typeface="Arial"/>
              <a:ea typeface="Arial"/>
              <a:cs typeface="Arial"/>
              <a:sym typeface="Arial"/>
            </a:endParaRPr>
          </a:p>
          <a:p>
            <a:pPr marL="285750" marR="0" lvl="0" indent="-285750" algn="l" rtl="0">
              <a:lnSpc>
                <a:spcPct val="107000"/>
              </a:lnSpc>
              <a:spcBef>
                <a:spcPts val="800"/>
              </a:spcBef>
              <a:spcAft>
                <a:spcPts val="0"/>
              </a:spcAft>
              <a:buClr>
                <a:srgbClr val="53BAAE"/>
              </a:buClr>
              <a:buSzPts val="1900"/>
              <a:buFont typeface="Arial"/>
              <a:buChar char="•"/>
            </a:pPr>
            <a:r>
              <a:rPr lang="bg-BG" sz="1900" b="0" i="1" u="none" strike="noStrike" cap="none">
                <a:solidFill>
                  <a:schemeClr val="dk1"/>
                </a:solidFill>
                <a:latin typeface="Arial"/>
                <a:ea typeface="Arial"/>
                <a:cs typeface="Arial"/>
                <a:sym typeface="Arial"/>
              </a:rPr>
              <a:t>Да се адаптирате спрямо динамиката на екипа</a:t>
            </a:r>
            <a:endParaRPr sz="1500" b="0" i="0" u="none" strike="noStrike" cap="none">
              <a:solidFill>
                <a:schemeClr val="dk1"/>
              </a:solidFill>
              <a:latin typeface="Arial"/>
              <a:ea typeface="Arial"/>
              <a:cs typeface="Arial"/>
              <a:sym typeface="Arial"/>
            </a:endParaRPr>
          </a:p>
        </p:txBody>
      </p:sp>
      <p:sp>
        <p:nvSpPr>
          <p:cNvPr id="173" name="Google Shape;173;p7"/>
          <p:cNvSpPr txBox="1">
            <a:spLocks noGrp="1"/>
          </p:cNvSpPr>
          <p:nvPr>
            <p:ph type="body" idx="1"/>
          </p:nvPr>
        </p:nvSpPr>
        <p:spPr>
          <a:xfrm>
            <a:off x="1622775" y="1815825"/>
            <a:ext cx="4287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i="0" u="none" strike="noStrike" cap="none">
              <a:solidFill>
                <a:srgbClr val="868E93"/>
              </a:solidFill>
              <a:latin typeface="Open Sans Light"/>
              <a:ea typeface="Open Sans Light"/>
              <a:cs typeface="Open Sans Light"/>
              <a:sym typeface="Open Sans Light"/>
            </a:endParaRPr>
          </a:p>
          <a:p>
            <a:pPr marL="88900" lvl="0" indent="0" algn="just" rtl="0">
              <a:lnSpc>
                <a:spcPct val="90000"/>
              </a:lnSpc>
              <a:spcBef>
                <a:spcPts val="500"/>
              </a:spcBef>
              <a:spcAft>
                <a:spcPts val="0"/>
              </a:spcAft>
              <a:buClr>
                <a:srgbClr val="868E93"/>
              </a:buClr>
              <a:buSzPts val="2200"/>
              <a:buNone/>
            </a:pPr>
            <a:r>
              <a:rPr lang="ru-RU" sz="2200" b="1" i="1" u="none" strike="noStrike" cap="none">
                <a:solidFill>
                  <a:schemeClr val="dk1"/>
                </a:solidFill>
                <a:latin typeface="Open Sans"/>
                <a:ea typeface="Open Sans"/>
                <a:cs typeface="Open Sans"/>
                <a:sym typeface="Open Sans"/>
              </a:rPr>
              <a:t>Целта на тази дейност е участниците да разберат как да осигурят ресурси за проектна задача, като правят необходимите корекции, за да се съобразят с динамиката на хибридния екип</a:t>
            </a:r>
            <a:r>
              <a:rPr lang="en-GB" sz="2200" b="1" i="1" u="none" strike="noStrike" cap="none">
                <a:solidFill>
                  <a:schemeClr val="dk1"/>
                </a:solidFill>
                <a:latin typeface="Open Sans"/>
                <a:ea typeface="Open Sans"/>
                <a:cs typeface="Open Sans"/>
                <a:sym typeface="Open Sans"/>
              </a:rPr>
              <a:t>.</a:t>
            </a:r>
            <a:endParaRPr sz="2200" b="1">
              <a:solidFill>
                <a:schemeClr val="dk1"/>
              </a:solidFill>
            </a:endParaRPr>
          </a:p>
        </p:txBody>
      </p:sp>
      <p:pic>
        <p:nvPicPr>
          <p:cNvPr id="174" name="Google Shape;174;p7"/>
          <p:cNvPicPr preferRelativeResize="0"/>
          <p:nvPr/>
        </p:nvPicPr>
        <p:blipFill rotWithShape="1">
          <a:blip r:embed="rId4">
            <a:alphaModFix/>
          </a:blip>
          <a:srcRect l="21301" t="23250" r="19599" b="22964"/>
          <a:stretch/>
        </p:blipFill>
        <p:spPr>
          <a:xfrm>
            <a:off x="185351" y="1815823"/>
            <a:ext cx="1501575" cy="1369111"/>
          </a:xfrm>
          <a:prstGeom prst="rect">
            <a:avLst/>
          </a:prstGeom>
          <a:noFill/>
          <a:ln>
            <a:noFill/>
          </a:ln>
        </p:spPr>
      </p:pic>
      <p:sp>
        <p:nvSpPr>
          <p:cNvPr id="175" name="Google Shape;175;p7"/>
          <p:cNvSpPr txBox="1"/>
          <p:nvPr/>
        </p:nvSpPr>
        <p:spPr>
          <a:xfrm>
            <a:off x="7676125" y="1815825"/>
            <a:ext cx="4175100" cy="50394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rgbClr val="000000"/>
              </a:buClr>
              <a:buSzPts val="2400"/>
              <a:buFont typeface="Arial"/>
              <a:buNone/>
            </a:pPr>
            <a:r>
              <a:rPr lang="bg-BG" sz="2500" b="1" i="0" u="none" strike="noStrike" cap="none">
                <a:solidFill>
                  <a:srgbClr val="9868BD"/>
                </a:solidFill>
                <a:latin typeface="Arial"/>
                <a:ea typeface="Arial"/>
                <a:cs typeface="Arial"/>
                <a:sym typeface="Arial"/>
              </a:rPr>
              <a:t>Нови знания</a:t>
            </a:r>
            <a:endParaRPr sz="2500" b="1" i="0" u="none" strike="noStrike" cap="none">
              <a:solidFill>
                <a:srgbClr val="636A6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2990</Words>
  <Application>Microsoft Office PowerPoint</Application>
  <PresentationFormat>Widescreen</PresentationFormat>
  <Paragraphs>313</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Open Sans Light</vt:lpstr>
      <vt:lpstr>Calibri</vt:lpstr>
      <vt:lpstr>Noto Sans Symbols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Дейност 1: Групово упражнение -   Разпределяне на ресурсите в хибриден екип.</vt:lpstr>
      <vt:lpstr>Дейност 1: Установяване и разпределяне  на ресурсите в хибриден екип</vt:lpstr>
      <vt:lpstr>Дейност 1: Установяване и разпределяне  на ресурсите в хибриден екип</vt:lpstr>
      <vt:lpstr>PowerPoint Presentation</vt:lpstr>
      <vt:lpstr>PowerPoint Presentation</vt:lpstr>
      <vt:lpstr>PowerPoint Presentation</vt:lpstr>
      <vt:lpstr>PowerPoint Presentation</vt:lpstr>
      <vt:lpstr>Тема 2: Разработване на план за действие</vt:lpstr>
      <vt:lpstr>Дейност 2: Създаване на примерен план за действие</vt:lpstr>
      <vt:lpstr>Дейност 2: Създаване на примерен план за действие</vt:lpstr>
      <vt:lpstr>PowerPoint Presentation</vt:lpstr>
      <vt:lpstr>PowerPoint Presentation</vt:lpstr>
      <vt:lpstr>PowerPoint Presentation</vt:lpstr>
      <vt:lpstr>PowerPoint Presentation</vt:lpstr>
      <vt:lpstr>Дейност 3: Проследяване и коригиране на плана за действие за постигане на успех</vt:lpstr>
      <vt:lpstr>Дейност 3: Проследяване и коригиране на плана за действие за постигане на успех</vt:lpstr>
      <vt:lpstr>Дейност 3: Проследяване и коригиране на плана за действие за постигане на успех</vt:lpstr>
      <vt:lpstr>Дейност 3: Проследяване и коригиране на плана за действие за постигане на успех</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asus</dc:creator>
  <cp:lastModifiedBy>D.Pencheva</cp:lastModifiedBy>
  <cp:revision>26</cp:revision>
  <dcterms:created xsi:type="dcterms:W3CDTF">2022-05-19T03:08:28Z</dcterms:created>
  <dcterms:modified xsi:type="dcterms:W3CDTF">2025-07-09T14:13:46Z</dcterms:modified>
</cp:coreProperties>
</file>