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10287000" cx="18288000"/>
  <p:notesSz cx="6858000" cy="9144000"/>
  <p:embeddedFontLst>
    <p:embeddedFont>
      <p:font typeface="Poppins"/>
      <p:regular r:id="rId55"/>
      <p:bold r:id="rId56"/>
      <p:italic r:id="rId57"/>
      <p:boldItalic r:id="rId58"/>
    </p:embeddedFont>
    <p:embeddedFont>
      <p:font typeface="Open Sans Light"/>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7" roundtripDataSignature="AMtx7mg6J0Am3B34FSBu9gQVP0q3veyq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CFA1EBD-75E4-44BC-9DB6-9088B974A422}">
  <a:tblStyle styleId="{1CFA1EBD-75E4-44BC-9DB6-9088B974A42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BF173C4-8423-4367-8313-1A74A3161DD4}"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Light-boldItalic.fntdata"/><Relationship Id="rId61" Type="http://schemas.openxmlformats.org/officeDocument/2006/relationships/font" Target="fonts/OpenSansLight-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OpenSans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Poppins-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Poppins-italic.fntdata"/><Relationship Id="rId12" Type="http://schemas.openxmlformats.org/officeDocument/2006/relationships/slide" Target="slides/slide6.xml"/><Relationship Id="rId56" Type="http://schemas.openxmlformats.org/officeDocument/2006/relationships/font" Target="fonts/Poppins-bold.fntdata"/><Relationship Id="rId15" Type="http://schemas.openxmlformats.org/officeDocument/2006/relationships/slide" Target="slides/slide9.xml"/><Relationship Id="rId59" Type="http://schemas.openxmlformats.org/officeDocument/2006/relationships/font" Target="fonts/OpenSansLight-regular.fntdata"/><Relationship Id="rId14" Type="http://schemas.openxmlformats.org/officeDocument/2006/relationships/slide" Target="slides/slide8.xml"/><Relationship Id="rId58" Type="http://schemas.openxmlformats.org/officeDocument/2006/relationships/font" Target="fonts/Poppi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bf68f3037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4bf68f3037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18" name="Google Shape;218;g34bf68f3037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bf68f3037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34bf68f3037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34" name="Google Shape;234;g34bf68f3037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2" name="Google Shape;31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2" name="Google Shape;342;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5" name="Google Shape;35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4746078ff3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6" name="Google Shape;366;g34746078ff3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4746078ff3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8" name="Google Shape;378;g34746078ff3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34746078ff3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g34746078ff3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1" name="Google Shape;401;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2" name="Google Shape;432;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3" name="Google Shape;443;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34746078ff3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7" name="Google Shape;467;g34746078ff3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4746078ff3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9" name="Google Shape;479;g34746078ff3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4746078ff3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2" name="Google Shape;492;g34746078ff3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4746078ff3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5" name="Google Shape;505;g34746078ff3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4746078ff3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8" name="Google Shape;518;g34746078ff3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7" name="Google Shape;53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34bf68f3037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9" name="Google Shape;549;g34bf68f3037_0_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1" name="Google Shape;56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3" name="Google Shape;573;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34bf68f3037_0_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6" name="Google Shape;586;g34bf68f3037_0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4bf68f3037_0_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2" name="Google Shape;602;g34bf68f3037_0_5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4bf68f3037_0_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7" name="Google Shape;617;g34bf68f3037_0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0" name="Google Shape;630;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5" name="Google Shape;645;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7" name="Google Shape;657;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34bf68f3037_0_7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0" name="Google Shape;670;g34bf68f3037_0_7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9" name="Google Shape;679;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9" name="Google Shape;689;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bf68f303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34bf68f303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bf68f303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4bf68f303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4" name="Google Shape;64;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0"/>
          <p:cNvSpPr/>
          <p:nvPr>
            <p:ph idx="2" type="pic"/>
          </p:nvPr>
        </p:nvSpPr>
        <p:spPr>
          <a:xfrm>
            <a:off x="1792288" y="612775"/>
            <a:ext cx="5486400" cy="4114800"/>
          </a:xfrm>
          <a:prstGeom prst="rect">
            <a:avLst/>
          </a:prstGeom>
          <a:noFill/>
          <a:ln>
            <a:noFill/>
          </a:ln>
        </p:spPr>
      </p:sp>
      <p:sp>
        <p:nvSpPr>
          <p:cNvPr id="71" name="Google Shape;71;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2" name="Google Shape;7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4" name="Google Shape;8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64"/>
          <p:cNvSpPr/>
          <p:nvPr>
            <p:ph idx="2" type="pic"/>
          </p:nvPr>
        </p:nvSpPr>
        <p:spPr>
          <a:xfrm>
            <a:off x="1516857" y="2468007"/>
            <a:ext cx="6172200" cy="61722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17" name="Shape 17"/>
        <p:cNvGrpSpPr/>
        <p:nvPr/>
      </p:nvGrpSpPr>
      <p:grpSpPr>
        <a:xfrm>
          <a:off x="0" y="0"/>
          <a:ext cx="0" cy="0"/>
          <a:chOff x="0" y="0"/>
          <a:chExt cx="0" cy="0"/>
        </a:xfrm>
      </p:grpSpPr>
      <p:sp>
        <p:nvSpPr>
          <p:cNvPr id="18" name="Google Shape;18;p65"/>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 type="body"/>
          </p:nvPr>
        </p:nvSpPr>
        <p:spPr>
          <a:xfrm>
            <a:off x="146957" y="2194027"/>
            <a:ext cx="8866416" cy="79705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indent="-368300" lvl="1" marL="914400" algn="l">
              <a:lnSpc>
                <a:spcPct val="90000"/>
              </a:lnSpc>
              <a:spcBef>
                <a:spcPts val="750"/>
              </a:spcBef>
              <a:spcAft>
                <a:spcPts val="0"/>
              </a:spcAft>
              <a:buClr>
                <a:schemeClr val="dk1"/>
              </a:buClr>
              <a:buSzPts val="2200"/>
              <a:buChar char="•"/>
              <a:defRPr sz="3300"/>
            </a:lvl2pPr>
            <a:lvl3pPr indent="-368300" lvl="2" marL="1371600" algn="l">
              <a:lnSpc>
                <a:spcPct val="90000"/>
              </a:lnSpc>
              <a:spcBef>
                <a:spcPts val="750"/>
              </a:spcBef>
              <a:spcAft>
                <a:spcPts val="0"/>
              </a:spcAft>
              <a:buClr>
                <a:schemeClr val="dk1"/>
              </a:buClr>
              <a:buSzPts val="2200"/>
              <a:buChar char="•"/>
              <a:defRPr sz="3300"/>
            </a:lvl3pPr>
            <a:lvl4pPr indent="-368300" lvl="3" marL="1828800" algn="l">
              <a:lnSpc>
                <a:spcPct val="90000"/>
              </a:lnSpc>
              <a:spcBef>
                <a:spcPts val="750"/>
              </a:spcBef>
              <a:spcAft>
                <a:spcPts val="0"/>
              </a:spcAft>
              <a:buClr>
                <a:schemeClr val="dk1"/>
              </a:buClr>
              <a:buSzPts val="2200"/>
              <a:buChar char="•"/>
              <a:defRPr sz="3300"/>
            </a:lvl4pPr>
            <a:lvl5pPr indent="-368300" lvl="4" marL="2286000" algn="l">
              <a:lnSpc>
                <a:spcPct val="90000"/>
              </a:lnSpc>
              <a:spcBef>
                <a:spcPts val="750"/>
              </a:spcBef>
              <a:spcAft>
                <a:spcPts val="0"/>
              </a:spcAft>
              <a:buClr>
                <a:schemeClr val="dk1"/>
              </a:buClr>
              <a:buSzPts val="2200"/>
              <a:buChar char="•"/>
              <a:defRPr sz="3300"/>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 name="Google Shape;20;p65"/>
          <p:cNvSpPr txBox="1"/>
          <p:nvPr>
            <p:ph idx="2" type="body"/>
          </p:nvPr>
        </p:nvSpPr>
        <p:spPr>
          <a:xfrm>
            <a:off x="9197066" y="2194027"/>
            <a:ext cx="8866416" cy="79705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indent="-368300" lvl="1" marL="914400" algn="l">
              <a:lnSpc>
                <a:spcPct val="90000"/>
              </a:lnSpc>
              <a:spcBef>
                <a:spcPts val="750"/>
              </a:spcBef>
              <a:spcAft>
                <a:spcPts val="0"/>
              </a:spcAft>
              <a:buClr>
                <a:schemeClr val="dk1"/>
              </a:buClr>
              <a:buSzPts val="2200"/>
              <a:buChar char="•"/>
              <a:defRPr sz="3300"/>
            </a:lvl2pPr>
            <a:lvl3pPr indent="-368300" lvl="2" marL="1371600" algn="l">
              <a:lnSpc>
                <a:spcPct val="90000"/>
              </a:lnSpc>
              <a:spcBef>
                <a:spcPts val="750"/>
              </a:spcBef>
              <a:spcAft>
                <a:spcPts val="0"/>
              </a:spcAft>
              <a:buClr>
                <a:schemeClr val="dk1"/>
              </a:buClr>
              <a:buSzPts val="2200"/>
              <a:buChar char="•"/>
              <a:defRPr sz="3300"/>
            </a:lvl3pPr>
            <a:lvl4pPr indent="-368300" lvl="3" marL="1828800" algn="l">
              <a:lnSpc>
                <a:spcPct val="90000"/>
              </a:lnSpc>
              <a:spcBef>
                <a:spcPts val="750"/>
              </a:spcBef>
              <a:spcAft>
                <a:spcPts val="0"/>
              </a:spcAft>
              <a:buClr>
                <a:schemeClr val="dk1"/>
              </a:buClr>
              <a:buSzPts val="2200"/>
              <a:buChar char="•"/>
              <a:defRPr sz="3300"/>
            </a:lvl4pPr>
            <a:lvl5pPr indent="-368300" lvl="4" marL="2286000" algn="l">
              <a:lnSpc>
                <a:spcPct val="90000"/>
              </a:lnSpc>
              <a:spcBef>
                <a:spcPts val="750"/>
              </a:spcBef>
              <a:spcAft>
                <a:spcPts val="0"/>
              </a:spcAft>
              <a:buClr>
                <a:schemeClr val="dk1"/>
              </a:buClr>
              <a:buSzPts val="2200"/>
              <a:buChar char="•"/>
              <a:defRPr sz="3300"/>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 name="Google Shape;21;p65"/>
          <p:cNvSpPr txBox="1"/>
          <p:nvPr>
            <p:ph idx="3" type="body"/>
          </p:nvPr>
        </p:nvSpPr>
        <p:spPr>
          <a:xfrm>
            <a:off x="146956" y="1282008"/>
            <a:ext cx="17916527" cy="826293"/>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500"/>
              </a:spcBef>
              <a:spcAft>
                <a:spcPts val="0"/>
              </a:spcAft>
              <a:buClr>
                <a:schemeClr val="accent6"/>
              </a:buClr>
              <a:buSzPts val="2400"/>
              <a:buChar char="•"/>
              <a:defRPr b="1" sz="3600">
                <a:solidFill>
                  <a:schemeClr val="accent6"/>
                </a:solidFill>
                <a:latin typeface="Arial"/>
                <a:ea typeface="Arial"/>
                <a:cs typeface="Arial"/>
                <a:sym typeface="Aria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5" name="Google Shape;2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0" name="Google Shape;50;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5.png"/><Relationship Id="rId6"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20.png"/><Relationship Id="rId7" Type="http://schemas.openxmlformats.org/officeDocument/2006/relationships/hyperlink" Target="https://support.zoom.us/hc/en-us/articles/201362423" TargetMode="External"/><Relationship Id="rId8"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39.png"/><Relationship Id="rId7" Type="http://schemas.openxmlformats.org/officeDocument/2006/relationships/image" Target="../media/image26.png"/><Relationship Id="rId8" Type="http://schemas.openxmlformats.org/officeDocument/2006/relationships/image" Target="../media/image4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7.png"/><Relationship Id="rId6" Type="http://schemas.openxmlformats.org/officeDocument/2006/relationships/image" Target="../media/image46.png"/><Relationship Id="rId7"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4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2.png"/><Relationship Id="rId6"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4.png"/><Relationship Id="rId6"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3.png"/><Relationship Id="rId6"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37.png"/><Relationship Id="rId7"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8.png"/><Relationship Id="rId6"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3.png"/><Relationship Id="rId4"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5.png"/><Relationship Id="rId6"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5.png"/><Relationship Id="rId6" Type="http://schemas.openxmlformats.org/officeDocument/2006/relationships/image" Target="../media/image5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48.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5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hyperlink" Target="https://www.linkedin.com/business/talent/blog/talent-management/best-practices-for-successful-hybrid-work-culture" TargetMode="External"/><Relationship Id="rId5" Type="http://schemas.openxmlformats.org/officeDocument/2006/relationships/hyperlink" Target="https://www.nber.org/papers/w18871" TargetMode="External"/><Relationship Id="rId6" Type="http://schemas.openxmlformats.org/officeDocument/2006/relationships/hyperlink" Target="https://hbr.org/2021/05/how-to-do-hybrid-right" TargetMode="External"/><Relationship Id="rId7" Type="http://schemas.openxmlformats.org/officeDocument/2006/relationships/hyperlink" Target="https://www.techtarget.com/searchhrsoftware/tip/Best-practices-to-build-a-sustainable-hybrid-work-model" TargetMode="External"/><Relationship Id="rId8" Type="http://schemas.openxmlformats.org/officeDocument/2006/relationships/hyperlink" Target="https://www.mckinsey.com/capabilities/people-and-organizational-performance/our-insights/its-time-for-leaders-to-get-real-about-hybri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2.jpg"/><Relationship Id="rId6" Type="http://schemas.openxmlformats.org/officeDocument/2006/relationships/image" Target="../media/image52.png"/></Relationships>
</file>

<file path=ppt/slides/_rels/slide48.xml.rels><?xml version="1.0" encoding="UTF-8" standalone="yes"?><Relationships xmlns="http://schemas.openxmlformats.org/package/2006/relationships"><Relationship Id="rId11" Type="http://schemas.openxmlformats.org/officeDocument/2006/relationships/image" Target="../media/image64.png"/><Relationship Id="rId10" Type="http://schemas.openxmlformats.org/officeDocument/2006/relationships/image" Target="../media/image52.png"/><Relationship Id="rId13" Type="http://schemas.openxmlformats.org/officeDocument/2006/relationships/image" Target="../media/image66.png"/><Relationship Id="rId12" Type="http://schemas.openxmlformats.org/officeDocument/2006/relationships/image" Target="../media/image59.png"/><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60.jpg"/><Relationship Id="rId5" Type="http://schemas.openxmlformats.org/officeDocument/2006/relationships/image" Target="../media/image55.png"/><Relationship Id="rId6" Type="http://schemas.openxmlformats.org/officeDocument/2006/relationships/image" Target="../media/image61.png"/><Relationship Id="rId7" Type="http://schemas.openxmlformats.org/officeDocument/2006/relationships/image" Target="../media/image45.jpg"/><Relationship Id="rId8" Type="http://schemas.openxmlformats.org/officeDocument/2006/relationships/image" Target="../media/image5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3.jpg"/><Relationship Id="rId6"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582903" y="5553614"/>
            <a:ext cx="7062900" cy="2832300"/>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Θεματική Ενότητα 5</a:t>
            </a:r>
            <a:br>
              <a:rPr b="0" i="0" lang="en-US" sz="4000" u="none" cap="none" strike="noStrike">
                <a:solidFill>
                  <a:schemeClr val="dk1"/>
                </a:solidFill>
                <a:latin typeface="Arial"/>
                <a:ea typeface="Arial"/>
                <a:cs typeface="Arial"/>
                <a:sym typeface="Arial"/>
              </a:rPr>
            </a:br>
            <a:r>
              <a:rPr b="1" i="0" lang="en-US" sz="4000" u="none" cap="none" strike="noStrike">
                <a:solidFill>
                  <a:schemeClr val="dk1"/>
                </a:solidFill>
                <a:latin typeface="Arial"/>
                <a:ea typeface="Arial"/>
                <a:cs typeface="Arial"/>
                <a:sym typeface="Arial"/>
              </a:rPr>
              <a:t>Βέλτιστες πρακτικές για την εφαρμογή της τεχνολογίας σε υβριδικές ομάδες</a:t>
            </a:r>
            <a:endParaRPr b="1" i="0" sz="4000" u="none" cap="none" strike="noStrike">
              <a:solidFill>
                <a:schemeClr val="dk1"/>
              </a:solidFill>
              <a:latin typeface="Arial"/>
              <a:ea typeface="Arial"/>
              <a:cs typeface="Arial"/>
              <a:sym typeface="Arial"/>
            </a:endParaRPr>
          </a:p>
        </p:txBody>
      </p:sp>
      <p:sp>
        <p:nvSpPr>
          <p:cNvPr id="95" name="Google Shape;95;p1"/>
          <p:cNvSpPr txBox="1"/>
          <p:nvPr/>
        </p:nvSpPr>
        <p:spPr>
          <a:xfrm>
            <a:off x="2207829" y="2621130"/>
            <a:ext cx="5505900" cy="25581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0"/>
              </a:spcBef>
              <a:spcAft>
                <a:spcPts val="0"/>
              </a:spcAft>
              <a:buClr>
                <a:schemeClr val="dk1"/>
              </a:buClr>
              <a:buSzPts val="1100"/>
              <a:buFont typeface="Arial"/>
              <a:buNone/>
            </a:pPr>
            <a:r>
              <a:rPr lang="en-US" sz="3600">
                <a:solidFill>
                  <a:schemeClr val="dk1"/>
                </a:solidFill>
                <a:highlight>
                  <a:srgbClr val="FFFF00"/>
                </a:highlight>
              </a:rPr>
              <a:t>Εκπαιδευτικό πρόγραμμα για Στελέχη Διοίκησης Ανθρώπινου Δυναμικού και Διευθυντικά Στελέχη</a:t>
            </a:r>
            <a:endParaRPr sz="4000">
              <a:solidFill>
                <a:schemeClr val="dk1"/>
              </a:solidFill>
              <a:highlight>
                <a:srgbClr val="FFFF00"/>
              </a:highlight>
            </a:endParaRPr>
          </a:p>
        </p:txBody>
      </p:sp>
      <p:pic>
        <p:nvPicPr>
          <p:cNvPr descr="A logo with a black background&#10;&#10;Description automatically generated" id="96" name="Google Shape;96;p1"/>
          <p:cNvPicPr preferRelativeResize="0"/>
          <p:nvPr/>
        </p:nvPicPr>
        <p:blipFill rotWithShape="1">
          <a:blip r:embed="rId5">
            <a:alphaModFix/>
          </a:blip>
          <a:srcRect b="28042" l="0" r="0" t="0"/>
          <a:stretch/>
        </p:blipFill>
        <p:spPr>
          <a:xfrm>
            <a:off x="8346831" y="0"/>
            <a:ext cx="12077170" cy="8860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62337" r="-6232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
          <p:cNvSpPr txBox="1"/>
          <p:nvPr/>
        </p:nvSpPr>
        <p:spPr>
          <a:xfrm>
            <a:off x="5705670" y="3428997"/>
            <a:ext cx="110976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Πλεονεκτήματα</a:t>
            </a:r>
            <a:endParaRPr b="0" i="0" sz="1400" u="none" cap="none" strike="noStrike">
              <a:solidFill>
                <a:srgbClr val="000000"/>
              </a:solidFill>
              <a:latin typeface="Arial"/>
              <a:ea typeface="Arial"/>
              <a:cs typeface="Arial"/>
              <a:sym typeface="Arial"/>
            </a:endParaRPr>
          </a:p>
        </p:txBody>
      </p:sp>
      <p:sp>
        <p:nvSpPr>
          <p:cNvPr id="209" name="Google Shape;209;p6"/>
          <p:cNvSpPr txBox="1"/>
          <p:nvPr/>
        </p:nvSpPr>
        <p:spPr>
          <a:xfrm>
            <a:off x="7111638" y="4175378"/>
            <a:ext cx="9928842" cy="3863497"/>
          </a:xfrm>
          <a:prstGeom prst="rect">
            <a:avLst/>
          </a:prstGeom>
          <a:noFill/>
          <a:ln>
            <a:noFill/>
          </a:ln>
        </p:spPr>
        <p:txBody>
          <a:bodyPr anchorCtr="0" anchor="t" bIns="0" lIns="0" spcFirstLastPara="1" rIns="0" wrap="square" tIns="0">
            <a:spAutoFit/>
          </a:bodyPr>
          <a:lstStyle/>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Παρέχει ευελιξία</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Επιτρέπει την καλύτερη συγκέντρωση</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Μειώνει τη διακοπή της ροής εργασιών</a:t>
            </a:r>
            <a:endParaRPr b="0" i="0" sz="1400"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p:txBody>
      </p:sp>
      <p:sp>
        <p:nvSpPr>
          <p:cNvPr id="210" name="Google Shape;210;p6"/>
          <p:cNvSpPr txBox="1"/>
          <p:nvPr/>
        </p:nvSpPr>
        <p:spPr>
          <a:xfrm>
            <a:off x="7158405" y="593915"/>
            <a:ext cx="9835309"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Ασύγχρονες μέθοδοι</a:t>
            </a:r>
            <a:endParaRPr b="0" i="0" sz="1400" u="none" cap="none" strike="noStrike">
              <a:solidFill>
                <a:srgbClr val="A02B93"/>
              </a:solidFill>
              <a:latin typeface="Arial"/>
              <a:ea typeface="Arial"/>
              <a:cs typeface="Arial"/>
              <a:sym typeface="Arial"/>
            </a:endParaRPr>
          </a:p>
        </p:txBody>
      </p:sp>
      <p:sp>
        <p:nvSpPr>
          <p:cNvPr id="211" name="Google Shape;211;p6"/>
          <p:cNvSpPr txBox="1"/>
          <p:nvPr/>
        </p:nvSpPr>
        <p:spPr>
          <a:xfrm>
            <a:off x="5705670" y="6590177"/>
            <a:ext cx="110976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Μειονεκτήματα</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7001733" y="7558550"/>
            <a:ext cx="9928842" cy="3325639"/>
          </a:xfrm>
          <a:prstGeom prst="rect">
            <a:avLst/>
          </a:prstGeom>
          <a:noFill/>
          <a:ln>
            <a:noFill/>
          </a:ln>
        </p:spPr>
        <p:txBody>
          <a:bodyPr anchorCtr="0" anchor="t" bIns="0" lIns="0" spcFirstLastPara="1" rIns="0" wrap="square" tIns="0">
            <a:spAutoFit/>
          </a:bodyPr>
          <a:lstStyle/>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Δύσκολο να διατηρηθεί η σαφήνεια</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Καθυστερήσεις στην οικοδόμηση συναίνεσης</a:t>
            </a:r>
            <a:endParaRPr b="0" i="0" sz="1400"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p:txBody>
      </p:sp>
      <p:sp>
        <p:nvSpPr>
          <p:cNvPr id="213" name="Google Shape;213;p6"/>
          <p:cNvSpPr txBox="1"/>
          <p:nvPr/>
        </p:nvSpPr>
        <p:spPr>
          <a:xfrm>
            <a:off x="7158400" y="1853925"/>
            <a:ext cx="10128000" cy="890400"/>
          </a:xfrm>
          <a:prstGeom prst="rect">
            <a:avLst/>
          </a:prstGeom>
          <a:noFill/>
          <a:ln>
            <a:noFill/>
          </a:ln>
        </p:spPr>
        <p:txBody>
          <a:bodyPr anchorCtr="0" anchor="t" bIns="0" lIns="0" spcFirstLastPara="1" rIns="0" wrap="square" tIns="0">
            <a:noAutofit/>
          </a:bodyPr>
          <a:lstStyle/>
          <a:p>
            <a:pPr indent="0" lvl="0" marL="0" marR="0" rtl="0" algn="l">
              <a:lnSpc>
                <a:spcPct val="108004"/>
              </a:lnSpc>
              <a:spcBef>
                <a:spcPts val="0"/>
              </a:spcBef>
              <a:spcAft>
                <a:spcPts val="0"/>
              </a:spcAft>
              <a:buClr>
                <a:srgbClr val="000000"/>
              </a:buClr>
              <a:buSzPts val="3773"/>
              <a:buFont typeface="Arial"/>
              <a:buNone/>
            </a:pPr>
            <a:r>
              <a:rPr b="0" i="0" lang="en-US" sz="3773" u="none" cap="none" strike="noStrike">
                <a:solidFill>
                  <a:srgbClr val="000000"/>
                </a:solidFill>
                <a:latin typeface="Arial"/>
                <a:ea typeface="Arial"/>
                <a:cs typeface="Arial"/>
                <a:sym typeface="Arial"/>
              </a:rPr>
              <a:t>Τα μέλη της ομάδας έχουν όλες τις πληροφορίες που μοιράζονται</a:t>
            </a:r>
            <a:endParaRPr b="0" i="0" sz="3773" u="none" cap="none" strike="noStrike">
              <a:solidFill>
                <a:srgbClr val="000000"/>
              </a:solidFill>
              <a:latin typeface="Arial"/>
              <a:ea typeface="Arial"/>
              <a:cs typeface="Arial"/>
              <a:sym typeface="Arial"/>
            </a:endParaRPr>
          </a:p>
        </p:txBody>
      </p:sp>
      <p:sp>
        <p:nvSpPr>
          <p:cNvPr id="214" name="Google Shape;214;p6"/>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4bf68f3037_0_184"/>
          <p:cNvSpPr txBox="1"/>
          <p:nvPr>
            <p:ph idx="2" type="body"/>
          </p:nvPr>
        </p:nvSpPr>
        <p:spPr>
          <a:xfrm>
            <a:off x="9558338" y="1830134"/>
            <a:ext cx="8505000" cy="7970400"/>
          </a:xfrm>
          <a:prstGeom prst="rect">
            <a:avLst/>
          </a:prstGeom>
          <a:noFill/>
          <a:ln cap="flat" cmpd="sng" w="9525">
            <a:solidFill>
              <a:srgbClr val="9869BD"/>
            </a:solidFill>
            <a:prstDash val="solid"/>
            <a:round/>
            <a:headEnd len="sm" w="sm" type="none"/>
            <a:tailEnd len="sm" w="sm" type="none"/>
          </a:ln>
        </p:spPr>
        <p:txBody>
          <a:bodyPr anchorCtr="0" anchor="t" bIns="68550" lIns="137125" spcFirstLastPara="1" rIns="137125" wrap="square" tIns="68550">
            <a:normAutofit/>
          </a:bodyPr>
          <a:lstStyle/>
          <a:p>
            <a:pPr indent="-171450" lvl="0" marL="342900" rtl="0" algn="l">
              <a:lnSpc>
                <a:spcPct val="90000"/>
              </a:lnSpc>
              <a:spcBef>
                <a:spcPts val="0"/>
              </a:spcBef>
              <a:spcAft>
                <a:spcPts val="0"/>
              </a:spcAft>
              <a:buSzPts val="1800"/>
              <a:buNone/>
            </a:pPr>
            <a:r>
              <a:t/>
            </a:r>
            <a:endParaRPr/>
          </a:p>
          <a:p>
            <a:pPr indent="-171450" lvl="0" marL="342900" rtl="0" algn="l">
              <a:lnSpc>
                <a:spcPct val="90000"/>
              </a:lnSpc>
              <a:spcBef>
                <a:spcPts val="1500"/>
              </a:spcBef>
              <a:spcAft>
                <a:spcPts val="0"/>
              </a:spcAft>
              <a:buSzPts val="1800"/>
              <a:buNone/>
            </a:pPr>
            <a:r>
              <a:t/>
            </a:r>
            <a:endParaRPr/>
          </a:p>
          <a:p>
            <a:pPr indent="-342900" lvl="0" marL="342900" rtl="0" algn="l">
              <a:lnSpc>
                <a:spcPct val="90000"/>
              </a:lnSpc>
              <a:spcBef>
                <a:spcPts val="1500"/>
              </a:spcBef>
              <a:spcAft>
                <a:spcPts val="0"/>
              </a:spcAft>
              <a:buSzPts val="1800"/>
              <a:buChar char="•"/>
            </a:pPr>
            <a:r>
              <a:rPr lang="en-US"/>
              <a:t> </a:t>
            </a:r>
            <a:endParaRPr/>
          </a:p>
        </p:txBody>
      </p:sp>
      <p:sp>
        <p:nvSpPr>
          <p:cNvPr id="221" name="Google Shape;221;g34bf68f3037_0_184"/>
          <p:cNvSpPr txBox="1"/>
          <p:nvPr>
            <p:ph type="title"/>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accent6"/>
              </a:buClr>
              <a:buSzPts val="4444"/>
              <a:buNone/>
            </a:pPr>
            <a:r>
              <a:rPr b="1" lang="en-US" sz="4000">
                <a:solidFill>
                  <a:srgbClr val="4EA72E"/>
                </a:solidFill>
              </a:rPr>
              <a:t>Δραστηριότητα #1: Συζήτηση για τη χρήση της τεχνολογίας</a:t>
            </a:r>
            <a:endParaRPr sz="6000">
              <a:solidFill>
                <a:srgbClr val="4EA72E"/>
              </a:solidFill>
            </a:endParaRPr>
          </a:p>
        </p:txBody>
      </p:sp>
      <p:pic>
        <p:nvPicPr>
          <p:cNvPr descr="Inteligência Artificial com preenchimento sólido" id="222" name="Google Shape;222;g34bf68f3037_0_184"/>
          <p:cNvPicPr preferRelativeResize="0"/>
          <p:nvPr/>
        </p:nvPicPr>
        <p:blipFill rotWithShape="1">
          <a:blip r:embed="rId3">
            <a:alphaModFix/>
          </a:blip>
          <a:srcRect b="0" l="0" r="0" t="0"/>
          <a:stretch/>
        </p:blipFill>
        <p:spPr>
          <a:xfrm>
            <a:off x="9815513" y="2342970"/>
            <a:ext cx="1371600" cy="1371600"/>
          </a:xfrm>
          <a:prstGeom prst="rect">
            <a:avLst/>
          </a:prstGeom>
          <a:noFill/>
          <a:ln>
            <a:noFill/>
          </a:ln>
        </p:spPr>
      </p:pic>
      <p:sp>
        <p:nvSpPr>
          <p:cNvPr id="223" name="Google Shape;223;g34bf68f3037_0_184"/>
          <p:cNvSpPr txBox="1"/>
          <p:nvPr/>
        </p:nvSpPr>
        <p:spPr>
          <a:xfrm>
            <a:off x="9815513" y="4086128"/>
            <a:ext cx="8100900" cy="42501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Σε μικρές ομάδες, οι συμμετέχοντες μοιράζονται παραδείγματα τεχνολογιών που χρησιμοποιούν σε υβριδικές ομάδες και συζητούν τον αντίκτυπό τους στη συνεργασία και την παραγωγικότητα. Κάθε ομάδα παρουσιάζει μια εικόνα στην ευρύτερη ομάδα, προωθώντας την κοινή μάθηση και τη δέσμευση.</a:t>
            </a:r>
            <a:endParaRPr b="0" i="0" sz="2100" u="none" cap="none" strike="noStrike">
              <a:solidFill>
                <a:srgbClr val="000000"/>
              </a:solidFill>
              <a:latin typeface="Arial"/>
              <a:ea typeface="Arial"/>
              <a:cs typeface="Arial"/>
              <a:sym typeface="Arial"/>
            </a:endParaRPr>
          </a:p>
        </p:txBody>
      </p:sp>
      <p:sp>
        <p:nvSpPr>
          <p:cNvPr id="224" name="Google Shape;224;g34bf68f3037_0_184"/>
          <p:cNvSpPr txBox="1"/>
          <p:nvPr>
            <p:ph idx="1" type="body"/>
          </p:nvPr>
        </p:nvSpPr>
        <p:spPr>
          <a:xfrm>
            <a:off x="-1332965" y="3089350"/>
            <a:ext cx="10435800" cy="5822100"/>
          </a:xfrm>
          <a:prstGeom prst="rect">
            <a:avLst/>
          </a:prstGeom>
          <a:noFill/>
          <a:ln>
            <a:noFill/>
          </a:ln>
        </p:spPr>
        <p:txBody>
          <a:bodyPr anchorCtr="0" anchor="t" bIns="68550" lIns="137125" spcFirstLastPara="1" rIns="137125" wrap="square" tIns="68550">
            <a:normAutofit/>
          </a:bodyPr>
          <a:lstStyle/>
          <a:p>
            <a:pPr indent="-171450" lvl="0" marL="342900" rtl="0" algn="l">
              <a:lnSpc>
                <a:spcPct val="90000"/>
              </a:lnSpc>
              <a:spcBef>
                <a:spcPts val="1500"/>
              </a:spcBef>
              <a:spcAft>
                <a:spcPts val="0"/>
              </a:spcAft>
              <a:buSzPts val="1800"/>
              <a:buNone/>
            </a:pPr>
            <a:r>
              <a:t/>
            </a:r>
            <a:endParaRPr i="0" u="none" cap="none" strike="noStrike">
              <a:solidFill>
                <a:srgbClr val="868E93"/>
              </a:solidFill>
              <a:latin typeface="Open Sans Light"/>
              <a:ea typeface="Open Sans Light"/>
              <a:cs typeface="Open Sans Light"/>
              <a:sym typeface="Open Sans Light"/>
            </a:endParaRPr>
          </a:p>
          <a:p>
            <a:pPr indent="-171450" lvl="0" marL="342900" rtl="0" algn="l">
              <a:lnSpc>
                <a:spcPct val="90000"/>
              </a:lnSpc>
              <a:spcBef>
                <a:spcPts val="1500"/>
              </a:spcBef>
              <a:spcAft>
                <a:spcPts val="0"/>
              </a:spcAft>
              <a:buSzPts val="1800"/>
              <a:buNone/>
            </a:pPr>
            <a:r>
              <a:t/>
            </a:r>
            <a:endParaRPr i="0" u="none" cap="none" strike="noStrike">
              <a:solidFill>
                <a:srgbClr val="868E93"/>
              </a:solidFill>
              <a:latin typeface="Open Sans Light"/>
              <a:ea typeface="Open Sans Light"/>
              <a:cs typeface="Open Sans Light"/>
              <a:sym typeface="Open Sans Light"/>
            </a:endParaRPr>
          </a:p>
          <a:p>
            <a:pPr indent="0" lvl="4" marL="2743200" rtl="0" algn="l">
              <a:lnSpc>
                <a:spcPct val="90000"/>
              </a:lnSpc>
              <a:spcBef>
                <a:spcPts val="750"/>
              </a:spcBef>
              <a:spcAft>
                <a:spcPts val="0"/>
              </a:spcAft>
              <a:buClr>
                <a:srgbClr val="868E93"/>
              </a:buClr>
              <a:buSzPts val="2200"/>
              <a:buNone/>
            </a:pPr>
            <a:r>
              <a:rPr b="1" lang="en-US" u="none" cap="none" strike="noStrike">
                <a:solidFill>
                  <a:schemeClr val="dk1"/>
                </a:solidFill>
                <a:latin typeface="Open Sans Light"/>
                <a:ea typeface="Open Sans Light"/>
                <a:cs typeface="Open Sans Light"/>
                <a:sym typeface="Open Sans Light"/>
              </a:rPr>
              <a:t>Αυτή η δραστηριότητα ενθαρρύνει τους</a:t>
            </a:r>
            <a:r>
              <a:rPr b="1" lang="en-US">
                <a:latin typeface="Open Sans Light"/>
                <a:ea typeface="Open Sans Light"/>
                <a:cs typeface="Open Sans Light"/>
                <a:sym typeface="Open Sans Light"/>
              </a:rPr>
              <a:t>/ις </a:t>
            </a:r>
            <a:r>
              <a:rPr b="1" lang="en-US" u="none" cap="none" strike="noStrike">
                <a:solidFill>
                  <a:schemeClr val="dk1"/>
                </a:solidFill>
                <a:latin typeface="Open Sans Light"/>
                <a:ea typeface="Open Sans Light"/>
                <a:cs typeface="Open Sans Light"/>
                <a:sym typeface="Open Sans Light"/>
              </a:rPr>
              <a:t>συμμετέχοντες/ο</a:t>
            </a:r>
            <a:r>
              <a:rPr b="1" lang="en-US">
                <a:latin typeface="Open Sans Light"/>
                <a:ea typeface="Open Sans Light"/>
                <a:cs typeface="Open Sans Light"/>
                <a:sym typeface="Open Sans Light"/>
              </a:rPr>
              <a:t>υσες</a:t>
            </a:r>
            <a:r>
              <a:rPr b="1" lang="en-US" u="none" cap="none" strike="noStrike">
                <a:solidFill>
                  <a:schemeClr val="dk1"/>
                </a:solidFill>
                <a:latin typeface="Open Sans Light"/>
                <a:ea typeface="Open Sans Light"/>
                <a:cs typeface="Open Sans Light"/>
                <a:sym typeface="Open Sans Light"/>
              </a:rPr>
              <a:t> να προβληματιστούν σχετικά με τις εμπειρίες τους με την τεχνολογία σε υβριδικά εργασιακά περιβάλλοντα. Τους βοηθά να </a:t>
            </a:r>
            <a:r>
              <a:rPr b="1" lang="en-US" u="none" cap="none" strike="noStrike">
                <a:solidFill>
                  <a:schemeClr val="dk1"/>
                </a:solidFill>
                <a:latin typeface="Open Sans"/>
                <a:ea typeface="Open Sans"/>
                <a:cs typeface="Open Sans"/>
                <a:sym typeface="Open Sans"/>
              </a:rPr>
              <a:t>εντοπίσουν τόσο τα οφέλη όσο και τις προκλήσεις αυτών των εργαλείων</a:t>
            </a:r>
            <a:r>
              <a:rPr b="1" lang="en-US" u="none" cap="none" strike="noStrike">
                <a:solidFill>
                  <a:schemeClr val="dk1"/>
                </a:solidFill>
                <a:latin typeface="Open Sans Light"/>
                <a:ea typeface="Open Sans Light"/>
                <a:cs typeface="Open Sans Light"/>
                <a:sym typeface="Open Sans Light"/>
              </a:rPr>
              <a:t>, θέτοντας τις βάσεις για βαθύτερη διερεύνηση της δυναμικής της επικοινωνίας.</a:t>
            </a:r>
            <a:endParaRPr>
              <a:solidFill>
                <a:schemeClr val="dk1"/>
              </a:solidFill>
            </a:endParaRPr>
          </a:p>
        </p:txBody>
      </p:sp>
      <p:sp>
        <p:nvSpPr>
          <p:cNvPr id="225" name="Google Shape;225;g34bf68f3037_0_184"/>
          <p:cNvSpPr txBox="1"/>
          <p:nvPr/>
        </p:nvSpPr>
        <p:spPr>
          <a:xfrm>
            <a:off x="11514194" y="2723735"/>
            <a:ext cx="5924700" cy="12855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rgbClr val="9868BD"/>
                </a:solidFill>
                <a:latin typeface="Arial"/>
                <a:ea typeface="Arial"/>
                <a:cs typeface="Arial"/>
                <a:sym typeface="Arial"/>
              </a:rPr>
              <a:t>Περιγραφή δραστηριότητας </a:t>
            </a:r>
            <a:endParaRPr b="1" i="0" sz="3600" u="none" cap="none" strike="noStrike">
              <a:solidFill>
                <a:srgbClr val="636A6F"/>
              </a:solidFill>
              <a:latin typeface="Arial"/>
              <a:ea typeface="Arial"/>
              <a:cs typeface="Arial"/>
              <a:sym typeface="Arial"/>
            </a:endParaRPr>
          </a:p>
        </p:txBody>
      </p:sp>
      <p:sp>
        <p:nvSpPr>
          <p:cNvPr id="226" name="Google Shape;226;g34bf68f3037_0_18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34bf68f3037_0_18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34bf68f3037_0_184"/>
          <p:cNvSpPr txBox="1"/>
          <p:nvPr/>
        </p:nvSpPr>
        <p:spPr>
          <a:xfrm>
            <a:off x="1704240" y="2983340"/>
            <a:ext cx="5924700" cy="6927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rgbClr val="9868BD"/>
                </a:solidFill>
                <a:latin typeface="Arial"/>
                <a:ea typeface="Arial"/>
                <a:cs typeface="Arial"/>
                <a:sym typeface="Arial"/>
              </a:rPr>
              <a:t>Στόχος δραστηριότητας</a:t>
            </a:r>
            <a:endParaRPr b="1" i="0" sz="3600" u="none" cap="none" strike="noStrike">
              <a:solidFill>
                <a:srgbClr val="636A6F"/>
              </a:solidFill>
              <a:latin typeface="Arial"/>
              <a:ea typeface="Arial"/>
              <a:cs typeface="Arial"/>
              <a:sym typeface="Arial"/>
            </a:endParaRPr>
          </a:p>
        </p:txBody>
      </p:sp>
      <p:pic>
        <p:nvPicPr>
          <p:cNvPr descr="Ampulheta 90% com preenchimento sólido" id="229" name="Google Shape;229;g34bf68f3037_0_184"/>
          <p:cNvPicPr preferRelativeResize="0"/>
          <p:nvPr>
            <p:ph idx="2" type="body"/>
          </p:nvPr>
        </p:nvPicPr>
        <p:blipFill rotWithShape="1">
          <a:blip r:embed="rId6">
            <a:alphaModFix/>
          </a:blip>
          <a:srcRect b="0" l="0" r="0" t="0"/>
          <a:stretch/>
        </p:blipFill>
        <p:spPr>
          <a:xfrm>
            <a:off x="15254920" y="8801003"/>
            <a:ext cx="1383300" cy="1161900"/>
          </a:xfrm>
          <a:prstGeom prst="rect">
            <a:avLst/>
          </a:prstGeom>
          <a:noFill/>
          <a:ln>
            <a:noFill/>
          </a:ln>
        </p:spPr>
      </p:pic>
      <p:sp>
        <p:nvSpPr>
          <p:cNvPr id="230" name="Google Shape;230;g34bf68f3037_0_184"/>
          <p:cNvSpPr txBox="1"/>
          <p:nvPr/>
        </p:nvSpPr>
        <p:spPr>
          <a:xfrm>
            <a:off x="16638214" y="919729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0h:10m</a:t>
            </a:r>
            <a:endParaRPr b="1" i="0" sz="1800" u="none" cap="none" strike="noStrike">
              <a:solidFill>
                <a:srgbClr val="4EA72E"/>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4bf68f3037_0_281"/>
          <p:cNvSpPr txBox="1"/>
          <p:nvPr>
            <p:ph idx="2" type="body"/>
          </p:nvPr>
        </p:nvSpPr>
        <p:spPr>
          <a:xfrm>
            <a:off x="9558338" y="1830134"/>
            <a:ext cx="8505000" cy="7970400"/>
          </a:xfrm>
          <a:prstGeom prst="rect">
            <a:avLst/>
          </a:prstGeom>
          <a:noFill/>
          <a:ln cap="flat" cmpd="sng" w="9525">
            <a:solidFill>
              <a:srgbClr val="9869BD"/>
            </a:solidFill>
            <a:prstDash val="solid"/>
            <a:round/>
            <a:headEnd len="sm" w="sm" type="none"/>
            <a:tailEnd len="sm" w="sm" type="none"/>
          </a:ln>
        </p:spPr>
        <p:txBody>
          <a:bodyPr anchorCtr="0" anchor="t" bIns="68550" lIns="137125" spcFirstLastPara="1" rIns="137125" wrap="square" tIns="68550">
            <a:normAutofit/>
          </a:bodyPr>
          <a:lstStyle/>
          <a:p>
            <a:pPr indent="-171450" lvl="0" marL="342900" rtl="0" algn="l">
              <a:lnSpc>
                <a:spcPct val="90000"/>
              </a:lnSpc>
              <a:spcBef>
                <a:spcPts val="0"/>
              </a:spcBef>
              <a:spcAft>
                <a:spcPts val="0"/>
              </a:spcAft>
              <a:buSzPts val="1800"/>
              <a:buNone/>
            </a:pPr>
            <a:r>
              <a:t/>
            </a:r>
            <a:endParaRPr/>
          </a:p>
          <a:p>
            <a:pPr indent="-171450" lvl="0" marL="342900" rtl="0" algn="l">
              <a:lnSpc>
                <a:spcPct val="90000"/>
              </a:lnSpc>
              <a:spcBef>
                <a:spcPts val="1500"/>
              </a:spcBef>
              <a:spcAft>
                <a:spcPts val="0"/>
              </a:spcAft>
              <a:buSzPts val="1800"/>
              <a:buNone/>
            </a:pPr>
            <a:r>
              <a:t/>
            </a:r>
            <a:endParaRPr/>
          </a:p>
          <a:p>
            <a:pPr indent="-342900" lvl="0" marL="342900" rtl="0" algn="l">
              <a:lnSpc>
                <a:spcPct val="90000"/>
              </a:lnSpc>
              <a:spcBef>
                <a:spcPts val="1500"/>
              </a:spcBef>
              <a:spcAft>
                <a:spcPts val="0"/>
              </a:spcAft>
              <a:buSzPts val="1800"/>
              <a:buChar char="•"/>
            </a:pPr>
            <a:r>
              <a:rPr lang="en-US"/>
              <a:t> </a:t>
            </a:r>
            <a:endParaRPr/>
          </a:p>
        </p:txBody>
      </p:sp>
      <p:sp>
        <p:nvSpPr>
          <p:cNvPr id="237" name="Google Shape;237;g34bf68f3037_0_281"/>
          <p:cNvSpPr txBox="1"/>
          <p:nvPr>
            <p:ph type="title"/>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accent6"/>
              </a:buClr>
              <a:buSzPts val="4444"/>
              <a:buNone/>
            </a:pPr>
            <a:r>
              <a:rPr b="1" lang="en-US" sz="4000">
                <a:solidFill>
                  <a:srgbClr val="4EA72E"/>
                </a:solidFill>
              </a:rPr>
              <a:t>Δραστηριότητα #1: Συζήτηση για τη χρήση της τεχνολογίας</a:t>
            </a:r>
            <a:endParaRPr sz="6000">
              <a:solidFill>
                <a:srgbClr val="4EA72E"/>
              </a:solidFill>
            </a:endParaRPr>
          </a:p>
        </p:txBody>
      </p:sp>
      <p:pic>
        <p:nvPicPr>
          <p:cNvPr descr="Inteligência Artificial com preenchimento sólido" id="238" name="Google Shape;238;g34bf68f3037_0_281"/>
          <p:cNvPicPr preferRelativeResize="0"/>
          <p:nvPr/>
        </p:nvPicPr>
        <p:blipFill rotWithShape="1">
          <a:blip r:embed="rId3">
            <a:alphaModFix/>
          </a:blip>
          <a:srcRect b="0" l="0" r="0" t="0"/>
          <a:stretch/>
        </p:blipFill>
        <p:spPr>
          <a:xfrm>
            <a:off x="9760388" y="2058520"/>
            <a:ext cx="1371600" cy="1371600"/>
          </a:xfrm>
          <a:prstGeom prst="rect">
            <a:avLst/>
          </a:prstGeom>
          <a:noFill/>
          <a:ln>
            <a:noFill/>
          </a:ln>
        </p:spPr>
      </p:pic>
      <p:sp>
        <p:nvSpPr>
          <p:cNvPr id="239" name="Google Shape;239;g34bf68f3037_0_281"/>
          <p:cNvSpPr txBox="1"/>
          <p:nvPr/>
        </p:nvSpPr>
        <p:spPr>
          <a:xfrm>
            <a:off x="9760388" y="3430128"/>
            <a:ext cx="8100900" cy="54360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Σε μικρές ομάδες, οι συμμετέχοντες</a:t>
            </a:r>
            <a:r>
              <a:rPr lang="en-US" sz="3600"/>
              <a:t>/ουσες </a:t>
            </a:r>
            <a:r>
              <a:rPr b="0" i="0" lang="en-US" sz="3600" u="none" cap="none" strike="noStrike">
                <a:solidFill>
                  <a:srgbClr val="000000"/>
                </a:solidFill>
                <a:latin typeface="Arial"/>
                <a:ea typeface="Arial"/>
                <a:cs typeface="Arial"/>
                <a:sym typeface="Arial"/>
              </a:rPr>
              <a:t>μοιράζονται παραδείγματα τεχνολογιών που χρησιμοποιούν σε υβριδικές ομάδες και συζητούν τον αντίκτυπό τους στη συνεργασία και την παραγωγικότητα. Κάθε ομάδα παρουσιάζει μια εικόνα στην ευρύτερη ομάδα, προωθώντας την κοινή μάθηση και τη δέσμευση.</a:t>
            </a:r>
            <a:endParaRPr b="0" i="0" sz="2100" u="none" cap="none" strike="noStrike">
              <a:solidFill>
                <a:srgbClr val="000000"/>
              </a:solidFill>
              <a:latin typeface="Arial"/>
              <a:ea typeface="Arial"/>
              <a:cs typeface="Arial"/>
              <a:sym typeface="Arial"/>
            </a:endParaRPr>
          </a:p>
        </p:txBody>
      </p:sp>
      <p:sp>
        <p:nvSpPr>
          <p:cNvPr id="240" name="Google Shape;240;g34bf68f3037_0_281"/>
          <p:cNvSpPr txBox="1"/>
          <p:nvPr/>
        </p:nvSpPr>
        <p:spPr>
          <a:xfrm>
            <a:off x="11492819" y="2101585"/>
            <a:ext cx="5924700" cy="12855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rgbClr val="9868BD"/>
                </a:solidFill>
                <a:latin typeface="Arial"/>
                <a:ea typeface="Arial"/>
                <a:cs typeface="Arial"/>
                <a:sym typeface="Arial"/>
              </a:rPr>
              <a:t>Περιγραφή δραστηριότητας </a:t>
            </a:r>
            <a:endParaRPr b="1" i="0" sz="3600" u="none" cap="none" strike="noStrike">
              <a:solidFill>
                <a:srgbClr val="636A6F"/>
              </a:solidFill>
              <a:latin typeface="Arial"/>
              <a:ea typeface="Arial"/>
              <a:cs typeface="Arial"/>
              <a:sym typeface="Arial"/>
            </a:endParaRPr>
          </a:p>
        </p:txBody>
      </p:sp>
      <p:sp>
        <p:nvSpPr>
          <p:cNvPr id="241" name="Google Shape;241;g34bf68f3037_0_28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34bf68f3037_0_28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243" name="Google Shape;243;g34bf68f3037_0_281"/>
          <p:cNvPicPr preferRelativeResize="0"/>
          <p:nvPr>
            <p:ph idx="2" type="body"/>
          </p:nvPr>
        </p:nvPicPr>
        <p:blipFill rotWithShape="1">
          <a:blip r:embed="rId6">
            <a:alphaModFix/>
          </a:blip>
          <a:srcRect b="0" l="0" r="0" t="0"/>
          <a:stretch/>
        </p:blipFill>
        <p:spPr>
          <a:xfrm>
            <a:off x="15119270" y="8801003"/>
            <a:ext cx="1383300" cy="1161900"/>
          </a:xfrm>
          <a:prstGeom prst="rect">
            <a:avLst/>
          </a:prstGeom>
          <a:noFill/>
          <a:ln>
            <a:noFill/>
          </a:ln>
        </p:spPr>
      </p:pic>
      <p:sp>
        <p:nvSpPr>
          <p:cNvPr id="244" name="Google Shape;244;g34bf68f3037_0_281"/>
          <p:cNvSpPr txBox="1"/>
          <p:nvPr/>
        </p:nvSpPr>
        <p:spPr>
          <a:xfrm>
            <a:off x="16638214" y="919729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0h:10m</a:t>
            </a:r>
            <a:endParaRPr b="1" i="0" sz="1800" u="none" cap="none" strike="noStrike">
              <a:solidFill>
                <a:srgbClr val="4EA72E"/>
              </a:solidFill>
              <a:latin typeface="Arial"/>
              <a:ea typeface="Arial"/>
              <a:cs typeface="Arial"/>
              <a:sym typeface="Arial"/>
            </a:endParaRPr>
          </a:p>
        </p:txBody>
      </p:sp>
      <p:sp>
        <p:nvSpPr>
          <p:cNvPr id="245" name="Google Shape;245;g34bf68f3037_0_281"/>
          <p:cNvSpPr txBox="1"/>
          <p:nvPr/>
        </p:nvSpPr>
        <p:spPr>
          <a:xfrm>
            <a:off x="1379594" y="3262735"/>
            <a:ext cx="5924700" cy="30642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Πώς βοήθησε τη συνεργασία της ομάδας σας;</a:t>
            </a:r>
            <a:br>
              <a:rPr b="1" i="0" lang="en-US" sz="3600" u="none" cap="none" strike="noStrike">
                <a:solidFill>
                  <a:schemeClr val="dk1"/>
                </a:solidFill>
                <a:latin typeface="Arial"/>
                <a:ea typeface="Arial"/>
                <a:cs typeface="Arial"/>
                <a:sym typeface="Arial"/>
              </a:rPr>
            </a:br>
            <a:endParaRPr b="1" i="0" sz="36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Ποιες προκλήσεις έχει παρουσιάσει;</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7"/>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150000"/>
              </a:lnSpc>
              <a:spcBef>
                <a:spcPts val="0"/>
              </a:spcBef>
              <a:spcAft>
                <a:spcPts val="0"/>
              </a:spcAft>
              <a:buClr>
                <a:srgbClr val="000000"/>
              </a:buClr>
              <a:buSzPts val="1800"/>
              <a:buFont typeface="Arial"/>
              <a:buNone/>
            </a:pPr>
            <a:r>
              <a:rPr b="1" i="0" lang="en-US" sz="5400" u="none" cap="none" strike="noStrike">
                <a:solidFill>
                  <a:schemeClr val="accent5"/>
                </a:solidFill>
                <a:latin typeface="Arial"/>
                <a:ea typeface="Arial"/>
                <a:cs typeface="Arial"/>
                <a:sym typeface="Arial"/>
              </a:rPr>
              <a:t>Ενότητα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4800" u="none" cap="none" strike="noStrike">
                <a:solidFill>
                  <a:schemeClr val="accent5"/>
                </a:solidFill>
                <a:latin typeface="Arial"/>
                <a:ea typeface="Arial"/>
                <a:cs typeface="Arial"/>
                <a:sym typeface="Arial"/>
              </a:rPr>
              <a:t>Εργαλεία για υβριδική συνεργασία, επικοινωνία και διαχείριση εργασιών</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252" name="Google Shape;252;p57"/>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253" name="Google Shape;253;p5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8"/>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11058981" y="4260763"/>
            <a:ext cx="5273223" cy="4351497"/>
          </a:xfrm>
          <a:custGeom>
            <a:rect b="b" l="l" r="r" t="t"/>
            <a:pathLst>
              <a:path extrusionOk="0" h="5391734" w="5907278">
                <a:moveTo>
                  <a:pt x="0" y="0"/>
                </a:moveTo>
                <a:lnTo>
                  <a:pt x="5907278" y="0"/>
                </a:lnTo>
                <a:lnTo>
                  <a:pt x="5907278" y="5391735"/>
                </a:lnTo>
                <a:lnTo>
                  <a:pt x="0" y="539173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8"/>
          <p:cNvSpPr txBox="1"/>
          <p:nvPr/>
        </p:nvSpPr>
        <p:spPr>
          <a:xfrm>
            <a:off x="-756953" y="2587967"/>
            <a:ext cx="12788532" cy="731290"/>
          </a:xfrm>
          <a:prstGeom prst="rect">
            <a:avLst/>
          </a:prstGeom>
          <a:noFill/>
          <a:ln>
            <a:noFill/>
          </a:ln>
        </p:spPr>
        <p:txBody>
          <a:bodyPr anchorCtr="0" anchor="t" bIns="0" lIns="0" spcFirstLastPara="1" rIns="0" wrap="square" tIns="0">
            <a:spAutoFit/>
          </a:bodyPr>
          <a:lstStyle/>
          <a:p>
            <a:pPr indent="-712470" lvl="1" marL="1424940" marR="0" rtl="0" algn="ctr">
              <a:lnSpc>
                <a:spcPct val="108000"/>
              </a:lnSpc>
              <a:spcBef>
                <a:spcPts val="0"/>
              </a:spcBef>
              <a:spcAft>
                <a:spcPts val="0"/>
              </a:spcAft>
              <a:buClr>
                <a:srgbClr val="FFFFFF"/>
              </a:buClr>
              <a:buSzPts val="6600"/>
              <a:buFont typeface="Arial"/>
              <a:buAutoNum type="arabicPeriod"/>
            </a:pPr>
            <a:r>
              <a:rPr b="1" i="0" lang="en-US" sz="4400" u="none" cap="none" strike="noStrike">
                <a:solidFill>
                  <a:srgbClr val="A02B93"/>
                </a:solidFill>
                <a:latin typeface="Arial"/>
                <a:ea typeface="Arial"/>
                <a:cs typeface="Arial"/>
                <a:sym typeface="Arial"/>
              </a:rPr>
              <a:t>Εργαλεία επικοινωνίας και συνεργασίας</a:t>
            </a:r>
            <a:endParaRPr b="0" i="0" sz="1000" u="none" cap="none" strike="noStrike">
              <a:solidFill>
                <a:srgbClr val="A02B93"/>
              </a:solidFill>
              <a:latin typeface="Arial"/>
              <a:ea typeface="Arial"/>
              <a:cs typeface="Arial"/>
              <a:sym typeface="Arial"/>
            </a:endParaRPr>
          </a:p>
        </p:txBody>
      </p:sp>
      <p:sp>
        <p:nvSpPr>
          <p:cNvPr id="264" name="Google Shape;264;p8"/>
          <p:cNvSpPr txBox="1"/>
          <p:nvPr/>
        </p:nvSpPr>
        <p:spPr>
          <a:xfrm>
            <a:off x="935109" y="3950990"/>
            <a:ext cx="892548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Θα επικεντρωθούμε σε...</a:t>
            </a:r>
            <a:endParaRPr b="0" i="0" sz="1100" u="none" cap="none" strike="noStrike">
              <a:solidFill>
                <a:srgbClr val="000000"/>
              </a:solidFill>
              <a:latin typeface="Arial"/>
              <a:ea typeface="Arial"/>
              <a:cs typeface="Arial"/>
              <a:sym typeface="Arial"/>
            </a:endParaRPr>
          </a:p>
        </p:txBody>
      </p:sp>
      <p:sp>
        <p:nvSpPr>
          <p:cNvPr id="265" name="Google Shape;265;p8"/>
          <p:cNvSpPr txBox="1"/>
          <p:nvPr/>
        </p:nvSpPr>
        <p:spPr>
          <a:xfrm>
            <a:off x="631800" y="5174185"/>
            <a:ext cx="8581500" cy="6156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Χώρος εργασίας Zoom</a:t>
            </a:r>
            <a:endParaRPr b="1" i="0" sz="1400" u="none" cap="none" strike="noStrike">
              <a:solidFill>
                <a:schemeClr val="dk1"/>
              </a:solidFill>
              <a:latin typeface="Arial"/>
              <a:ea typeface="Arial"/>
              <a:cs typeface="Arial"/>
              <a:sym typeface="Arial"/>
            </a:endParaRPr>
          </a:p>
        </p:txBody>
      </p:sp>
      <p:sp>
        <p:nvSpPr>
          <p:cNvPr id="266" name="Google Shape;266;p8"/>
          <p:cNvSpPr/>
          <p:nvPr/>
        </p:nvSpPr>
        <p:spPr>
          <a:xfrm>
            <a:off x="16560540" y="892539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8"/>
          <p:cNvSpPr txBox="1"/>
          <p:nvPr/>
        </p:nvSpPr>
        <p:spPr>
          <a:xfrm>
            <a:off x="2613169" y="662599"/>
            <a:ext cx="137190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2: </a:t>
            </a:r>
            <a:r>
              <a:rPr b="1" i="0" lang="en-US" sz="4000" u="none" cap="none" strike="noStrike">
                <a:solidFill>
                  <a:srgbClr val="4EA72E"/>
                </a:solidFill>
                <a:latin typeface="Arial"/>
                <a:ea typeface="Arial"/>
                <a:cs typeface="Arial"/>
                <a:sym typeface="Arial"/>
              </a:rPr>
              <a:t>Εργαλεία για υβριδική συνεργασία, επικοινωνία και διαχείριση εργασιών</a:t>
            </a:r>
            <a:endParaRPr b="0" i="0" sz="1400" u="none" cap="none" strike="noStrike">
              <a:solidFill>
                <a:srgbClr val="000000"/>
              </a:solidFill>
              <a:latin typeface="Arial"/>
              <a:ea typeface="Arial"/>
              <a:cs typeface="Arial"/>
              <a:sym typeface="Arial"/>
            </a:endParaRPr>
          </a:p>
        </p:txBody>
      </p:sp>
      <p:sp>
        <p:nvSpPr>
          <p:cNvPr id="268" name="Google Shape;268;p8"/>
          <p:cNvSpPr txBox="1"/>
          <p:nvPr/>
        </p:nvSpPr>
        <p:spPr>
          <a:xfrm>
            <a:off x="631800" y="5899990"/>
            <a:ext cx="8581500" cy="31524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Πρόκειται για μια ισχυρή πλατφόρμα συνεργασίας που έχει σχεδιαστεί για την υποστήριξη υβριδικών και εξ αποστάσεως περιβαλλόντων εργασίας. Ενσωματώνει εργαλεία επικοινωνίας και κοινής χρήσης αρχείων σε έναν ενιαίο χώρο εργασίας</a:t>
            </a:r>
            <a:endParaRPr b="0" i="0" sz="24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txBox="1"/>
          <p:nvPr/>
        </p:nvSpPr>
        <p:spPr>
          <a:xfrm>
            <a:off x="-332661" y="2062466"/>
            <a:ext cx="95883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Χώρος εργασίας Zoom</a:t>
            </a:r>
            <a:endParaRPr b="0" i="0" sz="1400" u="none" cap="none" strike="noStrike">
              <a:solidFill>
                <a:srgbClr val="A02B93"/>
              </a:solidFill>
              <a:latin typeface="Arial"/>
              <a:ea typeface="Arial"/>
              <a:cs typeface="Arial"/>
              <a:sym typeface="Arial"/>
            </a:endParaRPr>
          </a:p>
        </p:txBody>
      </p:sp>
      <p:sp>
        <p:nvSpPr>
          <p:cNvPr id="277" name="Google Shape;277;p10"/>
          <p:cNvSpPr txBox="1"/>
          <p:nvPr/>
        </p:nvSpPr>
        <p:spPr>
          <a:xfrm>
            <a:off x="9155724" y="6253051"/>
            <a:ext cx="133485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Περιγραφή δραστηριότητας </a:t>
            </a:r>
            <a:endParaRPr b="0" i="0" sz="1100" u="none" cap="none" strike="noStrike">
              <a:solidFill>
                <a:srgbClr val="000000"/>
              </a:solidFill>
              <a:latin typeface="Arial"/>
              <a:ea typeface="Arial"/>
              <a:cs typeface="Arial"/>
              <a:sym typeface="Arial"/>
            </a:endParaRPr>
          </a:p>
        </p:txBody>
      </p:sp>
      <p:sp>
        <p:nvSpPr>
          <p:cNvPr id="278" name="Google Shape;278;p10"/>
          <p:cNvSpPr txBox="1"/>
          <p:nvPr/>
        </p:nvSpPr>
        <p:spPr>
          <a:xfrm>
            <a:off x="8748412" y="7293766"/>
            <a:ext cx="8328300" cy="22929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Στη συνέχεια, οι συμμετέχοντες</a:t>
            </a:r>
            <a:r>
              <a:rPr lang="en-US" sz="2800"/>
              <a:t>/ουσες </a:t>
            </a:r>
            <a:r>
              <a:rPr b="0" i="0" lang="en-US" sz="2800" u="none" cap="none" strike="noStrike">
                <a:solidFill>
                  <a:srgbClr val="000000"/>
                </a:solidFill>
                <a:latin typeface="Arial"/>
                <a:ea typeface="Arial"/>
                <a:cs typeface="Arial"/>
                <a:sym typeface="Arial"/>
              </a:rPr>
              <a:t>συμμετέχουν σε μια καθοδηγούμενη άσκηση όπου εξασκούνται στη δημιουργία ενός καναλιού, στον προγραμματισμό μιας συνάντησης και στη χρήση του καθηλωτικού χώρου.</a:t>
            </a:r>
            <a:endParaRPr b="0" i="0" sz="2800" u="none" cap="none" strike="noStrike">
              <a:solidFill>
                <a:srgbClr val="4EA72E"/>
              </a:solidFill>
              <a:latin typeface="Arial"/>
              <a:ea typeface="Arial"/>
              <a:cs typeface="Arial"/>
              <a:sym typeface="Arial"/>
            </a:endParaRPr>
          </a:p>
        </p:txBody>
      </p:sp>
      <p:sp>
        <p:nvSpPr>
          <p:cNvPr id="279" name="Google Shape;279;p10"/>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sp>
        <p:nvSpPr>
          <p:cNvPr id="280" name="Google Shape;280;p10"/>
          <p:cNvSpPr txBox="1"/>
          <p:nvPr/>
        </p:nvSpPr>
        <p:spPr>
          <a:xfrm>
            <a:off x="9144000" y="3026108"/>
            <a:ext cx="1334849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Στόχος δραστηριότητας</a:t>
            </a:r>
            <a:endParaRPr b="0" i="0" sz="1100" u="none" cap="none" strike="noStrike">
              <a:solidFill>
                <a:srgbClr val="000000"/>
              </a:solidFill>
              <a:latin typeface="Arial"/>
              <a:ea typeface="Arial"/>
              <a:cs typeface="Arial"/>
              <a:sym typeface="Arial"/>
            </a:endParaRPr>
          </a:p>
        </p:txBody>
      </p:sp>
      <p:sp>
        <p:nvSpPr>
          <p:cNvPr id="281" name="Google Shape;281;p10"/>
          <p:cNvSpPr txBox="1"/>
          <p:nvPr/>
        </p:nvSpPr>
        <p:spPr>
          <a:xfrm>
            <a:off x="9144000" y="4005326"/>
            <a:ext cx="81252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Αυτή η δραστηριότητα παρουσιάζει τα βασικά χαρακτηριστικά του χώρου εργασίας Zoom, τονίζοντας πώς υποστηρίζει τόσο τη σύγχρονη όσο και την ασύγχρονη επικοινωνία σε υβριδικές ομάδες.</a:t>
            </a:r>
            <a:endParaRPr b="0" i="0" sz="1400" u="none" cap="none" strike="noStrike">
              <a:solidFill>
                <a:srgbClr val="000000"/>
              </a:solidFill>
              <a:latin typeface="Arial"/>
              <a:ea typeface="Arial"/>
              <a:cs typeface="Arial"/>
              <a:sym typeface="Arial"/>
            </a:endParaRPr>
          </a:p>
        </p:txBody>
      </p:sp>
      <p:pic>
        <p:nvPicPr>
          <p:cNvPr descr="Ampulheta 90% com preenchimento sólido" id="282" name="Google Shape;282;p10"/>
          <p:cNvPicPr preferRelativeResize="0"/>
          <p:nvPr>
            <p:ph idx="4294967295" type="body"/>
          </p:nvPr>
        </p:nvPicPr>
        <p:blipFill rotWithShape="1">
          <a:blip r:embed="rId5">
            <a:alphaModFix/>
          </a:blip>
          <a:srcRect b="0" l="0" r="0" t="0"/>
          <a:stretch/>
        </p:blipFill>
        <p:spPr>
          <a:xfrm>
            <a:off x="14771495" y="1646453"/>
            <a:ext cx="1383300" cy="1161900"/>
          </a:xfrm>
          <a:prstGeom prst="rect">
            <a:avLst/>
          </a:prstGeom>
          <a:noFill/>
          <a:ln>
            <a:noFill/>
          </a:ln>
        </p:spPr>
      </p:pic>
      <p:sp>
        <p:nvSpPr>
          <p:cNvPr id="283" name="Google Shape;283;p10"/>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pic>
        <p:nvPicPr>
          <p:cNvPr id="284" name="Google Shape;284;p10" title="image.png"/>
          <p:cNvPicPr preferRelativeResize="0"/>
          <p:nvPr/>
        </p:nvPicPr>
        <p:blipFill rotWithShape="1">
          <a:blip r:embed="rId6">
            <a:alphaModFix/>
          </a:blip>
          <a:srcRect b="0" l="0" r="0" t="0"/>
          <a:stretch/>
        </p:blipFill>
        <p:spPr>
          <a:xfrm>
            <a:off x="2723073" y="4038225"/>
            <a:ext cx="3476850" cy="347685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1881900" y="2267655"/>
            <a:ext cx="13348490" cy="9750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400"/>
              <a:buFont typeface="Arial"/>
              <a:buNone/>
            </a:pPr>
            <a:r>
              <a:rPr b="1" i="0" lang="en-US" sz="4400" u="none" cap="none" strike="noStrike">
                <a:solidFill>
                  <a:srgbClr val="926FB1"/>
                </a:solidFill>
                <a:latin typeface="Arial"/>
                <a:ea typeface="Arial"/>
                <a:cs typeface="Arial"/>
                <a:sym typeface="Arial"/>
              </a:rPr>
              <a:t>Πώς να συμμετάσχετε σε μια συνάντηση;</a:t>
            </a:r>
            <a:endParaRPr b="0" i="0" sz="1400" u="none" cap="none" strike="noStrike">
              <a:solidFill>
                <a:srgbClr val="000000"/>
              </a:solidFill>
              <a:latin typeface="Arial"/>
              <a:ea typeface="Arial"/>
              <a:cs typeface="Arial"/>
              <a:sym typeface="Arial"/>
            </a:endParaRPr>
          </a:p>
        </p:txBody>
      </p:sp>
      <p:sp>
        <p:nvSpPr>
          <p:cNvPr id="293" name="Google Shape;293;p11"/>
          <p:cNvSpPr txBox="1"/>
          <p:nvPr/>
        </p:nvSpPr>
        <p:spPr>
          <a:xfrm>
            <a:off x="1516844" y="3426975"/>
            <a:ext cx="15601200" cy="12804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AutoNum type="arabicPeriod"/>
            </a:pPr>
            <a:r>
              <a:rPr b="0" i="0" lang="en-US" sz="3999" u="none" cap="none" strike="noStrike">
                <a:solidFill>
                  <a:srgbClr val="000000"/>
                </a:solidFill>
                <a:latin typeface="Arial"/>
                <a:ea typeface="Arial"/>
                <a:cs typeface="Arial"/>
                <a:sym typeface="Arial"/>
              </a:rPr>
              <a:t>Από το σύνδεσμο στο email ή το ημερολόγιο</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294" name="Google Shape;294;p11"/>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295" name="Google Shape;295;p11" title="image.png"/>
          <p:cNvPicPr preferRelativeResize="0"/>
          <p:nvPr/>
        </p:nvPicPr>
        <p:blipFill rotWithShape="1">
          <a:blip r:embed="rId5">
            <a:alphaModFix/>
          </a:blip>
          <a:srcRect b="0" l="0" r="0" t="0"/>
          <a:stretch/>
        </p:blipFill>
        <p:spPr>
          <a:xfrm>
            <a:off x="16420575" y="8684425"/>
            <a:ext cx="1250100" cy="1250100"/>
          </a:xfrm>
          <a:prstGeom prst="rect">
            <a:avLst/>
          </a:prstGeom>
          <a:noFill/>
          <a:ln>
            <a:noFill/>
          </a:ln>
        </p:spPr>
      </p:pic>
      <p:pic>
        <p:nvPicPr>
          <p:cNvPr id="296" name="Google Shape;296;p11" title="how-to-join-a-zoom-meeting-09.png"/>
          <p:cNvPicPr preferRelativeResize="0"/>
          <p:nvPr/>
        </p:nvPicPr>
        <p:blipFill rotWithShape="1">
          <a:blip r:embed="rId6">
            <a:alphaModFix/>
          </a:blip>
          <a:srcRect b="0" l="0" r="0" t="0"/>
          <a:stretch/>
        </p:blipFill>
        <p:spPr>
          <a:xfrm>
            <a:off x="3927001" y="4308150"/>
            <a:ext cx="9258298" cy="4985249"/>
          </a:xfrm>
          <a:prstGeom prst="rect">
            <a:avLst/>
          </a:prstGeom>
          <a:noFill/>
          <a:ln cap="flat" cmpd="sng" w="19050">
            <a:solidFill>
              <a:srgbClr val="9868BD"/>
            </a:solidFill>
            <a:prstDash val="solid"/>
            <a:round/>
            <a:headEnd len="sm" w="sm" type="none"/>
            <a:tailEnd len="sm" w="sm" type="none"/>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2"/>
          <p:cNvSpPr txBox="1"/>
          <p:nvPr/>
        </p:nvSpPr>
        <p:spPr>
          <a:xfrm>
            <a:off x="2242860" y="2467806"/>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Πώς να συμμετάσχετε σε μια συνάντηση;</a:t>
            </a:r>
            <a:endParaRPr b="0" i="0" sz="1400" u="none" cap="none" strike="noStrike">
              <a:solidFill>
                <a:srgbClr val="000000"/>
              </a:solidFill>
              <a:latin typeface="Arial"/>
              <a:ea typeface="Arial"/>
              <a:cs typeface="Arial"/>
              <a:sym typeface="Arial"/>
            </a:endParaRPr>
          </a:p>
        </p:txBody>
      </p:sp>
      <p:sp>
        <p:nvSpPr>
          <p:cNvPr id="304" name="Google Shape;304;p12"/>
          <p:cNvSpPr txBox="1"/>
          <p:nvPr/>
        </p:nvSpPr>
        <p:spPr>
          <a:xfrm>
            <a:off x="1881900" y="3484011"/>
            <a:ext cx="9642000" cy="12804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AutoNum type="arabicPeriod"/>
            </a:pPr>
            <a:r>
              <a:rPr b="0" i="0" lang="en-US" sz="3999" u="none" cap="none" strike="noStrike">
                <a:solidFill>
                  <a:srgbClr val="000000"/>
                </a:solidFill>
                <a:latin typeface="Arial"/>
                <a:ea typeface="Arial"/>
                <a:cs typeface="Arial"/>
                <a:sym typeface="Arial"/>
              </a:rPr>
              <a:t>Από μια συνάντηση ID </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305" name="Google Shape;305;p1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2"/>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308" name="Google Shape;308;p12" title="image.png"/>
          <p:cNvPicPr preferRelativeResize="0"/>
          <p:nvPr/>
        </p:nvPicPr>
        <p:blipFill rotWithShape="1">
          <a:blip r:embed="rId5">
            <a:alphaModFix/>
          </a:blip>
          <a:srcRect b="0" l="0" r="0" t="0"/>
          <a:stretch/>
        </p:blipFill>
        <p:spPr>
          <a:xfrm>
            <a:off x="16420575" y="8684425"/>
            <a:ext cx="1250100" cy="1250100"/>
          </a:xfrm>
          <a:prstGeom prst="rect">
            <a:avLst/>
          </a:prstGeom>
          <a:noFill/>
          <a:ln>
            <a:noFill/>
          </a:ln>
        </p:spPr>
      </p:pic>
      <p:pic>
        <p:nvPicPr>
          <p:cNvPr id="309" name="Google Shape;309;p12" title="how-to-join-a-zoom-meeting-02.png"/>
          <p:cNvPicPr preferRelativeResize="0"/>
          <p:nvPr/>
        </p:nvPicPr>
        <p:blipFill rotWithShape="1">
          <a:blip r:embed="rId6">
            <a:alphaModFix/>
          </a:blip>
          <a:srcRect b="0" l="0" r="0" t="0"/>
          <a:stretch/>
        </p:blipFill>
        <p:spPr>
          <a:xfrm>
            <a:off x="4562837" y="4329024"/>
            <a:ext cx="9162325" cy="4933576"/>
          </a:xfrm>
          <a:prstGeom prst="rect">
            <a:avLst/>
          </a:prstGeom>
          <a:noFill/>
          <a:ln cap="flat" cmpd="sng" w="19050">
            <a:solidFill>
              <a:srgbClr val="9868BD"/>
            </a:solidFill>
            <a:prstDash val="solid"/>
            <a:round/>
            <a:headEnd len="sm" w="sm" type="none"/>
            <a:tailEnd len="sm" w="sm" type="none"/>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3"/>
          <p:cNvSpPr txBox="1"/>
          <p:nvPr/>
        </p:nvSpPr>
        <p:spPr>
          <a:xfrm>
            <a:off x="2567562" y="1965005"/>
            <a:ext cx="13348500" cy="6774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400"/>
              <a:buFont typeface="Arial"/>
              <a:buNone/>
            </a:pPr>
            <a:r>
              <a:rPr b="1" i="0" lang="en-US" sz="4400" u="none" cap="none" strike="noStrike">
                <a:solidFill>
                  <a:srgbClr val="926FB1"/>
                </a:solidFill>
                <a:latin typeface="Arial"/>
                <a:ea typeface="Arial"/>
                <a:cs typeface="Arial"/>
                <a:sym typeface="Arial"/>
              </a:rPr>
              <a:t>Έλεγχος συνεδριάσεων</a:t>
            </a:r>
            <a:endParaRPr b="0" i="0" sz="1200" u="none" cap="none" strike="noStrike">
              <a:solidFill>
                <a:srgbClr val="000000"/>
              </a:solidFill>
              <a:latin typeface="Arial"/>
              <a:ea typeface="Arial"/>
              <a:cs typeface="Arial"/>
              <a:sym typeface="Arial"/>
            </a:endParaRPr>
          </a:p>
        </p:txBody>
      </p:sp>
      <p:sp>
        <p:nvSpPr>
          <p:cNvPr id="317" name="Google Shape;317;p13"/>
          <p:cNvSpPr txBox="1"/>
          <p:nvPr/>
        </p:nvSpPr>
        <p:spPr>
          <a:xfrm>
            <a:off x="1516844" y="2940025"/>
            <a:ext cx="15687900" cy="12804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Ελέγξτε ποιος </a:t>
            </a:r>
            <a:r>
              <a:rPr b="0" i="0" lang="en-US" sz="2800" u="none" cap="none" strike="noStrike">
                <a:solidFill>
                  <a:srgbClr val="000000"/>
                </a:solidFill>
                <a:latin typeface="Arial"/>
                <a:ea typeface="Arial"/>
                <a:cs typeface="Arial"/>
                <a:sym typeface="Arial"/>
              </a:rPr>
              <a:t>βρίσκεται </a:t>
            </a:r>
            <a:r>
              <a:rPr b="0" i="0" lang="en-US" sz="3200" u="none" cap="none" strike="noStrike">
                <a:solidFill>
                  <a:srgbClr val="000000"/>
                </a:solidFill>
                <a:latin typeface="Arial"/>
                <a:ea typeface="Arial"/>
                <a:cs typeface="Arial"/>
                <a:sym typeface="Arial"/>
              </a:rPr>
              <a:t>στην αίθουσα συνεδριάσεων</a:t>
            </a:r>
            <a:endParaRPr b="0" i="0" sz="11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Τα μέλη μπορούν να αντιδρούν στη συνάντηση με εικονίδια (emojis)</a:t>
            </a:r>
            <a:endParaRPr b="0" i="0" sz="1100" u="none" cap="none" strike="noStrike">
              <a:solidFill>
                <a:srgbClr val="000000"/>
              </a:solidFill>
              <a:latin typeface="Arial"/>
              <a:ea typeface="Arial"/>
              <a:cs typeface="Arial"/>
              <a:sym typeface="Arial"/>
            </a:endParaRPr>
          </a:p>
        </p:txBody>
      </p:sp>
      <p:sp>
        <p:nvSpPr>
          <p:cNvPr id="318" name="Google Shape;318;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3"/>
          <p:cNvSpPr txBox="1"/>
          <p:nvPr/>
        </p:nvSpPr>
        <p:spPr>
          <a:xfrm>
            <a:off x="2567548" y="150668"/>
            <a:ext cx="14265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sp>
        <p:nvSpPr>
          <p:cNvPr id="323" name="Google Shape;323;p13"/>
          <p:cNvSpPr txBox="1"/>
          <p:nvPr/>
        </p:nvSpPr>
        <p:spPr>
          <a:xfrm>
            <a:off x="2242851" y="4622850"/>
            <a:ext cx="158928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Πώς να κρατάτε σημειώσεις στις συνεδριάσεις;</a:t>
            </a:r>
            <a:endParaRPr b="0" i="0" sz="1400" u="none" cap="none" strike="noStrike">
              <a:solidFill>
                <a:srgbClr val="000000"/>
              </a:solidFill>
              <a:latin typeface="Arial"/>
              <a:ea typeface="Arial"/>
              <a:cs typeface="Arial"/>
              <a:sym typeface="Arial"/>
            </a:endParaRPr>
          </a:p>
        </p:txBody>
      </p:sp>
      <p:pic>
        <p:nvPicPr>
          <p:cNvPr id="324" name="Google Shape;324;p13" title="image.png"/>
          <p:cNvPicPr preferRelativeResize="0"/>
          <p:nvPr/>
        </p:nvPicPr>
        <p:blipFill rotWithShape="1">
          <a:blip r:embed="rId5">
            <a:alphaModFix/>
          </a:blip>
          <a:srcRect b="0" l="0" r="0" t="0"/>
          <a:stretch/>
        </p:blipFill>
        <p:spPr>
          <a:xfrm>
            <a:off x="16685150" y="396350"/>
            <a:ext cx="1250100" cy="1250100"/>
          </a:xfrm>
          <a:prstGeom prst="rect">
            <a:avLst/>
          </a:prstGeom>
          <a:noFill/>
          <a:ln>
            <a:noFill/>
          </a:ln>
        </p:spPr>
      </p:pic>
      <p:pic>
        <p:nvPicPr>
          <p:cNvPr id="325" name="Google Shape;325;p13"/>
          <p:cNvPicPr preferRelativeResize="0"/>
          <p:nvPr/>
        </p:nvPicPr>
        <p:blipFill rotWithShape="1">
          <a:blip r:embed="rId6">
            <a:alphaModFix/>
          </a:blip>
          <a:srcRect b="0" l="0" r="0" t="0"/>
          <a:stretch/>
        </p:blipFill>
        <p:spPr>
          <a:xfrm>
            <a:off x="152400" y="152400"/>
            <a:ext cx="238125" cy="238125"/>
          </a:xfrm>
          <a:prstGeom prst="rect">
            <a:avLst/>
          </a:prstGeom>
          <a:noFill/>
          <a:ln>
            <a:noFill/>
          </a:ln>
        </p:spPr>
      </p:pic>
      <p:sp>
        <p:nvSpPr>
          <p:cNvPr id="326" name="Google Shape;326;p13"/>
          <p:cNvSpPr txBox="1"/>
          <p:nvPr/>
        </p:nvSpPr>
        <p:spPr>
          <a:xfrm>
            <a:off x="2242850" y="5853525"/>
            <a:ext cx="14442300" cy="3315600"/>
          </a:xfrm>
          <a:prstGeom prst="rect">
            <a:avLst/>
          </a:prstGeom>
          <a:noFill/>
          <a:ln>
            <a:noFill/>
          </a:ln>
        </p:spPr>
        <p:txBody>
          <a:bodyPr anchorCtr="0" anchor="ctr" bIns="91425" lIns="91425" spcFirstLastPara="1" rIns="91425" wrap="square" tIns="91425">
            <a:noAutofit/>
          </a:bodyPr>
          <a:lstStyle/>
          <a:p>
            <a:pPr indent="-457200" lvl="0" marL="457200" marR="0" rtl="0" algn="l">
              <a:lnSpc>
                <a:spcPct val="120000"/>
              </a:lnSpc>
              <a:spcBef>
                <a:spcPts val="800"/>
              </a:spcBef>
              <a:spcAft>
                <a:spcPts val="0"/>
              </a:spcAft>
              <a:buClr>
                <a:srgbClr val="00053D"/>
              </a:buClr>
              <a:buSzPts val="3600"/>
              <a:buFont typeface="Arial"/>
              <a:buAutoNum type="arabicPeriod"/>
            </a:pPr>
            <a:r>
              <a:rPr b="0" i="0" lang="en-US" sz="3600" u="none" cap="none" strike="noStrike">
                <a:solidFill>
                  <a:srgbClr val="0B5CFF"/>
                </a:solidFill>
                <a:highlight>
                  <a:srgbClr val="FFFFFF"/>
                </a:highlight>
                <a:uFill>
                  <a:noFill/>
                </a:uFill>
                <a:latin typeface="Arial"/>
                <a:ea typeface="Arial"/>
                <a:cs typeface="Arial"/>
                <a:sym typeface="Arial"/>
                <a:hlinkClick r:id="rId7">
                  <a:extLst>
                    <a:ext uri="{A12FA001-AC4F-418D-AE19-62706E023703}">
                      <ahyp:hlinkClr val="tx"/>
                    </a:ext>
                  </a:extLst>
                </a:hlinkClick>
              </a:rPr>
              <a:t>Ξεκινήστε μια συνάντηση </a:t>
            </a:r>
            <a:r>
              <a:rPr b="0" i="0" lang="en-US" sz="3600" u="none" cap="none" strike="noStrike">
                <a:solidFill>
                  <a:srgbClr val="00053D"/>
                </a:solidFill>
                <a:highlight>
                  <a:srgbClr val="FFFFFF"/>
                </a:highlight>
                <a:latin typeface="Arial"/>
                <a:ea typeface="Arial"/>
                <a:cs typeface="Arial"/>
                <a:sym typeface="Arial"/>
              </a:rPr>
              <a:t>από την εφαρμογή Zoom desktop.</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Στα στοιχεία ελέγχου εντός της συνεδρίασης, κάντε κλικ στο κουμπί </a:t>
            </a:r>
            <a:r>
              <a:rPr b="1" i="0" lang="en-US" sz="3600" u="none" cap="none" strike="noStrike">
                <a:solidFill>
                  <a:srgbClr val="00053D"/>
                </a:solidFill>
                <a:highlight>
                  <a:srgbClr val="FFFFFF"/>
                </a:highlight>
                <a:latin typeface="Arial"/>
                <a:ea typeface="Arial"/>
                <a:cs typeface="Arial"/>
                <a:sym typeface="Arial"/>
              </a:rPr>
              <a:t>Σημειώσεις</a:t>
            </a:r>
            <a:r>
              <a:rPr b="0" i="0" lang="en-US" sz="3600" u="none" cap="none" strike="noStrike">
                <a:solidFill>
                  <a:srgbClr val="00053D"/>
                </a:solidFill>
                <a:highlight>
                  <a:srgbClr val="FFFFFF"/>
                </a:highlight>
                <a:latin typeface="Arial"/>
                <a:ea typeface="Arial"/>
                <a:cs typeface="Arial"/>
                <a:sym typeface="Arial"/>
              </a:rPr>
              <a:t>.     </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Στην επάνω δεξιά γωνία, κάντε κλικ στο </a:t>
            </a:r>
            <a:r>
              <a:rPr b="1" i="0" lang="en-US" sz="3600" u="none" cap="none" strike="noStrike">
                <a:solidFill>
                  <a:srgbClr val="00053D"/>
                </a:solidFill>
                <a:highlight>
                  <a:srgbClr val="FFFFFF"/>
                </a:highlight>
                <a:latin typeface="Arial"/>
                <a:ea typeface="Arial"/>
                <a:cs typeface="Arial"/>
                <a:sym typeface="Arial"/>
              </a:rPr>
              <a:t>New</a:t>
            </a:r>
            <a:r>
              <a:rPr b="0" i="0" lang="en-US" sz="3600" u="none" cap="none" strike="noStrike">
                <a:solidFill>
                  <a:srgbClr val="00053D"/>
                </a:solidFill>
                <a:highlight>
                  <a:srgbClr val="FFFFFF"/>
                </a:highlight>
                <a:latin typeface="Arial"/>
                <a:ea typeface="Arial"/>
                <a:cs typeface="Arial"/>
                <a:sym typeface="Arial"/>
              </a:rPr>
              <a:t>.</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Θα ανοίξει μια νέα σημείωση, την οποία μπορείτε να επεξεργαστείτε ή να μοιραστείτε με τη συνάντηση. </a:t>
            </a:r>
            <a:endParaRPr b="0" i="0" sz="3600" u="none" cap="none" strike="noStrike">
              <a:solidFill>
                <a:srgbClr val="00053D"/>
              </a:solidFill>
              <a:highlight>
                <a:srgbClr val="FFFFFF"/>
              </a:highlight>
              <a:latin typeface="Arial"/>
              <a:ea typeface="Arial"/>
              <a:cs typeface="Arial"/>
              <a:sym typeface="Arial"/>
            </a:endParaRPr>
          </a:p>
        </p:txBody>
      </p:sp>
      <p:pic>
        <p:nvPicPr>
          <p:cNvPr id="327" name="Google Shape;327;p13"/>
          <p:cNvPicPr preferRelativeResize="0"/>
          <p:nvPr/>
        </p:nvPicPr>
        <p:blipFill rotWithShape="1">
          <a:blip r:embed="rId8">
            <a:alphaModFix/>
          </a:blip>
          <a:srcRect b="0" l="0" r="0" t="0"/>
          <a:stretch/>
        </p:blipFill>
        <p:spPr>
          <a:xfrm>
            <a:off x="16451521" y="6047700"/>
            <a:ext cx="975025" cy="975025"/>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5"/>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5"/>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5"/>
          <p:cNvSpPr txBox="1"/>
          <p:nvPr/>
        </p:nvSpPr>
        <p:spPr>
          <a:xfrm>
            <a:off x="477349" y="2101000"/>
            <a:ext cx="168411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Τι είναι η καθηλωτική προβολή (immersive view);</a:t>
            </a:r>
            <a:endParaRPr b="0" i="0" sz="1400" u="none" cap="none" strike="noStrike">
              <a:solidFill>
                <a:srgbClr val="000000"/>
              </a:solidFill>
              <a:latin typeface="Arial"/>
              <a:ea typeface="Arial"/>
              <a:cs typeface="Arial"/>
              <a:sym typeface="Arial"/>
            </a:endParaRPr>
          </a:p>
        </p:txBody>
      </p:sp>
      <p:sp>
        <p:nvSpPr>
          <p:cNvPr id="336" name="Google Shape;336;p15"/>
          <p:cNvSpPr txBox="1"/>
          <p:nvPr/>
        </p:nvSpPr>
        <p:spPr>
          <a:xfrm>
            <a:off x="181784" y="3278849"/>
            <a:ext cx="9579300" cy="5235000"/>
          </a:xfrm>
          <a:prstGeom prst="rect">
            <a:avLst/>
          </a:prstGeom>
          <a:noFill/>
          <a:ln>
            <a:noFill/>
          </a:ln>
        </p:spPr>
        <p:txBody>
          <a:bodyPr anchorCtr="0" anchor="t" bIns="0" lIns="0" spcFirstLastPara="1" rIns="0" wrap="square" tIns="0">
            <a:spAutoFit/>
          </a:bodyPr>
          <a:lstStyle/>
          <a:p>
            <a:pPr indent="-428982" lvl="1" marL="857963" marR="0" rtl="0" algn="l">
              <a:lnSpc>
                <a:spcPct val="108004"/>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Τρισδιάστατος χώρος για τη διεξαγωγή συνεδριάσεων</a:t>
            </a:r>
            <a:endParaRPr b="0" i="0" sz="1400" u="none" cap="none" strike="noStrike">
              <a:solidFill>
                <a:srgbClr val="000000"/>
              </a:solidFill>
              <a:latin typeface="Arial"/>
              <a:ea typeface="Arial"/>
              <a:cs typeface="Arial"/>
              <a:sym typeface="Arial"/>
            </a:endParaRPr>
          </a:p>
          <a:p>
            <a:pPr indent="-428982" lvl="1" marL="857963" marR="0" rtl="0" algn="l">
              <a:lnSpc>
                <a:spcPct val="108004"/>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Αντίληψη μιας πρόσωπο με πρόσωπο συνάντησης</a:t>
            </a:r>
            <a:endParaRPr b="0" i="0" sz="1400" u="none" cap="none" strike="noStrike">
              <a:solidFill>
                <a:srgbClr val="000000"/>
              </a:solidFill>
              <a:latin typeface="Arial"/>
              <a:ea typeface="Arial"/>
              <a:cs typeface="Arial"/>
              <a:sym typeface="Arial"/>
            </a:endParaRPr>
          </a:p>
          <a:p>
            <a:pPr indent="-428982" lvl="1" marL="857963" marR="0" rtl="0" algn="l">
              <a:lnSpc>
                <a:spcPct val="108004"/>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Εύκολος τρόπος οικοδόμησης σχέσεων</a:t>
            </a:r>
            <a:endParaRPr b="0" i="0" sz="1400"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973"/>
              <a:buFont typeface="Arial"/>
              <a:buNone/>
            </a:pPr>
            <a:r>
              <a:t/>
            </a:r>
            <a:endParaRPr b="0" i="0" sz="39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973"/>
              <a:buFont typeface="Arial"/>
              <a:buNone/>
            </a:pPr>
            <a:r>
              <a:t/>
            </a:r>
            <a:endParaRPr b="0" i="0" sz="3973" u="none" cap="none" strike="noStrike">
              <a:solidFill>
                <a:srgbClr val="000000"/>
              </a:solidFill>
              <a:latin typeface="Arial"/>
              <a:ea typeface="Arial"/>
              <a:cs typeface="Arial"/>
              <a:sym typeface="Arial"/>
            </a:endParaRPr>
          </a:p>
        </p:txBody>
      </p:sp>
      <p:sp>
        <p:nvSpPr>
          <p:cNvPr id="337" name="Google Shape;337;p15"/>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338" name="Google Shape;338;p15"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39" name="Google Shape;339;p15" title="immersive.png"/>
          <p:cNvPicPr preferRelativeResize="0"/>
          <p:nvPr/>
        </p:nvPicPr>
        <p:blipFill rotWithShape="1">
          <a:blip r:embed="rId6">
            <a:alphaModFix/>
          </a:blip>
          <a:srcRect b="0" l="0" r="0" t="0"/>
          <a:stretch/>
        </p:blipFill>
        <p:spPr>
          <a:xfrm>
            <a:off x="10231524" y="3396424"/>
            <a:ext cx="6903075" cy="4314386"/>
          </a:xfrm>
          <a:prstGeom prst="rect">
            <a:avLst/>
          </a:prstGeom>
          <a:noFill/>
          <a:ln cap="flat" cmpd="sng" w="114300">
            <a:solidFill>
              <a:srgbClr val="9868BD"/>
            </a:solidFill>
            <a:prstDash val="solid"/>
            <a:round/>
            <a:headEnd len="sm" w="sm" type="none"/>
            <a:tailEnd len="sm" w="sm" type="none"/>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3"/>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3"/>
          <p:cNvSpPr/>
          <p:nvPr/>
        </p:nvSpPr>
        <p:spPr>
          <a:xfrm>
            <a:off x="16583760" y="0"/>
            <a:ext cx="2363727" cy="10287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53"/>
          <p:cNvSpPr txBox="1"/>
          <p:nvPr/>
        </p:nvSpPr>
        <p:spPr>
          <a:xfrm>
            <a:off x="2353556" y="1646460"/>
            <a:ext cx="9468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A02B93"/>
                </a:solidFill>
                <a:latin typeface="Arial"/>
                <a:ea typeface="Arial"/>
                <a:cs typeface="Arial"/>
                <a:sym typeface="Arial"/>
              </a:rPr>
              <a:t>Στόχος και περιγραφή της θεματικής ενότητας</a:t>
            </a:r>
            <a:endParaRPr b="0" i="0" sz="1400" u="none" cap="none" strike="noStrike">
              <a:solidFill>
                <a:srgbClr val="000000"/>
              </a:solidFill>
              <a:latin typeface="Arial"/>
              <a:ea typeface="Arial"/>
              <a:cs typeface="Arial"/>
              <a:sym typeface="Arial"/>
            </a:endParaRPr>
          </a:p>
        </p:txBody>
      </p:sp>
      <p:sp>
        <p:nvSpPr>
          <p:cNvPr id="106" name="Google Shape;106;p53"/>
          <p:cNvSpPr txBox="1"/>
          <p:nvPr/>
        </p:nvSpPr>
        <p:spPr>
          <a:xfrm>
            <a:off x="2353555" y="2467800"/>
            <a:ext cx="13624500" cy="3278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Αυτή η ενότητα έχει σχεδιαστεί για να εφοδιάσει τους/ις συμμετέχοντες/ουσες με τις γνώσεις, τις δεξιότητες και τις στάσεις που απαιτούνται για την αποτελεσματική ενσωμάτωση της τεχνολογίας σε υβριδικά περιβάλλοντα εργασίας. Προσφέρει μια πρακτική προσέγγιση για τη διερεύνηση εργαλείων και τεχνικών που ενισχύουν την παραγωγικότητα, την επικοινωνία και τη συνεργασία. Στο τέλος της ενότητας, οι εκπαιδευόμενοι θα έχουν αποκτήσει εξοικείωση με βασικά εργαλεία όπως το Zoom και το Asana, επιτρέποντάς τους να βελτιστοποιήσουν την απόδοση της ομάδας. Οι συμμετέχοντες/ουσες θα αναπτύξουν πρακτικές δεξιότητες, όπως η δημιουργία εικονικών χώρων συνεργασίας, η διαχείριση εργασιών και η εξισορρόπηση της σύγχρονης και ασύγχρονης επικοινωνίας. Θα καλλιεργήσουν επίσης μια θετική και προσαρμοστική νοοτροπία, αναγνωρίζοντας τη σημασία του πειραματισμού με τις νέες τεχνολογίες για τη δημιουργία περιεκτικών και βιώσιμων υβριδικών διαδικασιών εργασίας.</a:t>
            </a:r>
            <a:endParaRPr b="0" i="0" sz="1800" u="none" cap="none" strike="noStrike">
              <a:solidFill>
                <a:srgbClr val="000000"/>
              </a:solidFill>
              <a:latin typeface="Arial"/>
              <a:ea typeface="Arial"/>
              <a:cs typeface="Arial"/>
              <a:sym typeface="Arial"/>
            </a:endParaRPr>
          </a:p>
        </p:txBody>
      </p:sp>
      <p:sp>
        <p:nvSpPr>
          <p:cNvPr id="107" name="Google Shape;107;p53"/>
          <p:cNvSpPr txBox="1"/>
          <p:nvPr/>
        </p:nvSpPr>
        <p:spPr>
          <a:xfrm>
            <a:off x="2353555" y="5749186"/>
            <a:ext cx="118917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2400" u="none" cap="none" strike="noStrike">
                <a:solidFill>
                  <a:srgbClr val="636A6F"/>
                </a:solidFill>
                <a:latin typeface="Arial"/>
                <a:ea typeface="Arial"/>
                <a:cs typeface="Arial"/>
                <a:sym typeface="Arial"/>
              </a:rPr>
              <a:t>Αυτή η ενότητα χωρίζεται στις ακόλουθες ενότητες:</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accent5"/>
                </a:solidFill>
                <a:latin typeface="Arial"/>
                <a:ea typeface="Arial"/>
                <a:cs typeface="Arial"/>
                <a:sym typeface="Arial"/>
              </a:rPr>
              <a:t>Ενότητες 1 Ο ρόλος της τεχνολογίας στην υβριδική εργασία</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2400" u="none" cap="none" strike="noStrike">
                <a:solidFill>
                  <a:schemeClr val="accent5"/>
                </a:solidFill>
                <a:latin typeface="Arial"/>
                <a:ea typeface="Arial"/>
                <a:cs typeface="Arial"/>
                <a:sym typeface="Arial"/>
              </a:rPr>
              <a:t>Ενότητες 2 Εργαλεία για υβριδική συνεργασία, επικοινωνία και διαχείριση εργασιών</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2400" u="none" cap="none" strike="noStrike">
                <a:solidFill>
                  <a:schemeClr val="accent5"/>
                </a:solidFill>
                <a:latin typeface="Arial"/>
                <a:ea typeface="Arial"/>
                <a:cs typeface="Arial"/>
                <a:sym typeface="Arial"/>
              </a:rPr>
              <a:t>Ενότητες 3 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1" i="0" sz="24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6"/>
          <p:cNvSpPr txBox="1"/>
          <p:nvPr/>
        </p:nvSpPr>
        <p:spPr>
          <a:xfrm>
            <a:off x="802055" y="2146263"/>
            <a:ext cx="166839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Πώς να ξεκινήσετε την καθηλωτική προβολή σε μια συνάντηση;</a:t>
            </a:r>
            <a:endParaRPr b="1" i="0" sz="4000" u="none" cap="none" strike="noStrike">
              <a:solidFill>
                <a:srgbClr val="926FB1"/>
              </a:solidFill>
              <a:latin typeface="Arial"/>
              <a:ea typeface="Arial"/>
              <a:cs typeface="Arial"/>
              <a:sym typeface="Arial"/>
            </a:endParaRPr>
          </a:p>
        </p:txBody>
      </p:sp>
      <p:sp>
        <p:nvSpPr>
          <p:cNvPr id="347" name="Google Shape;347;p16"/>
          <p:cNvSpPr txBox="1"/>
          <p:nvPr/>
        </p:nvSpPr>
        <p:spPr>
          <a:xfrm>
            <a:off x="0" y="3261675"/>
            <a:ext cx="10995000" cy="6446700"/>
          </a:xfrm>
          <a:prstGeom prst="rect">
            <a:avLst/>
          </a:prstGeom>
          <a:noFill/>
          <a:ln>
            <a:noFill/>
          </a:ln>
        </p:spPr>
        <p:txBody>
          <a:bodyPr anchorCtr="0" anchor="t" bIns="0" lIns="0" spcFirstLastPara="1" rIns="0" wrap="square" tIns="0">
            <a:spAutoFit/>
          </a:bodyPr>
          <a:lstStyle/>
          <a:p>
            <a:pPr indent="-367193"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Ξεκινήστε μια συνάντηση ή ένα διαδικτυακό σεμινάριο ως οικοδεσπότης.</a:t>
            </a:r>
            <a:endParaRPr b="0" i="0" sz="3000" u="none" cap="none" strike="noStrike">
              <a:solidFill>
                <a:srgbClr val="00053D"/>
              </a:solidFill>
              <a:latin typeface="Arial"/>
              <a:ea typeface="Arial"/>
              <a:cs typeface="Arial"/>
              <a:sym typeface="Arial"/>
            </a:endParaRPr>
          </a:p>
          <a:p>
            <a:pPr indent="-367193"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Στην επάνω δεξιά γωνία, κάντε κλικ στην επιλογή </a:t>
            </a:r>
            <a:r>
              <a:rPr b="1" i="0" lang="en-US" sz="3000" u="none" cap="none" strike="noStrike">
                <a:solidFill>
                  <a:srgbClr val="00053D"/>
                </a:solidFill>
                <a:latin typeface="Arial"/>
                <a:ea typeface="Arial"/>
                <a:cs typeface="Arial"/>
                <a:sym typeface="Arial"/>
              </a:rPr>
              <a:t>Προβολή</a:t>
            </a:r>
            <a:r>
              <a:rPr b="0" i="0" lang="en-US" sz="3000" u="none" cap="none" strike="noStrike">
                <a:solidFill>
                  <a:srgbClr val="00053D"/>
                </a:solidFill>
                <a:latin typeface="Arial"/>
                <a:ea typeface="Arial"/>
                <a:cs typeface="Arial"/>
                <a:sym typeface="Arial"/>
              </a:rPr>
              <a:t>.</a:t>
            </a:r>
            <a:endParaRPr b="0" i="0" sz="3000" u="none" cap="none" strike="noStrike">
              <a:solidFill>
                <a:srgbClr val="00053D"/>
              </a:solidFill>
              <a:latin typeface="Arial"/>
              <a:ea typeface="Arial"/>
              <a:cs typeface="Arial"/>
              <a:sym typeface="Arial"/>
            </a:endParaRPr>
          </a:p>
          <a:p>
            <a:pPr indent="-367193"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Κάντε κλικ στο </a:t>
            </a:r>
            <a:r>
              <a:rPr b="1" i="0" lang="en-US" sz="3000" u="none" cap="none" strike="noStrike">
                <a:solidFill>
                  <a:srgbClr val="00053D"/>
                </a:solidFill>
                <a:latin typeface="Arial"/>
                <a:ea typeface="Arial"/>
                <a:cs typeface="Arial"/>
                <a:sym typeface="Arial"/>
              </a:rPr>
              <a:t>Immersive</a:t>
            </a:r>
            <a:r>
              <a:rPr b="0" i="0" lang="en-US" sz="3000" u="none" cap="none" strike="noStrike">
                <a:solidFill>
                  <a:srgbClr val="00053D"/>
                </a:solidFill>
                <a:latin typeface="Arial"/>
                <a:ea typeface="Arial"/>
                <a:cs typeface="Arial"/>
                <a:sym typeface="Arial"/>
              </a:rPr>
              <a:t>.</a:t>
            </a:r>
            <a:r>
              <a:rPr b="1" i="0" lang="en-US" sz="3000" u="none" cap="none" strike="noStrike">
                <a:solidFill>
                  <a:srgbClr val="00053D"/>
                </a:solidFill>
                <a:latin typeface="Arial"/>
                <a:ea typeface="Arial"/>
                <a:cs typeface="Arial"/>
                <a:sym typeface="Arial"/>
              </a:rPr>
              <a:t>   </a:t>
            </a:r>
            <a:endParaRPr b="1" i="0" sz="3000" u="none" cap="none" strike="noStrike">
              <a:solidFill>
                <a:srgbClr val="00053D"/>
              </a:solidFill>
              <a:latin typeface="Arial"/>
              <a:ea typeface="Arial"/>
              <a:cs typeface="Arial"/>
              <a:sym typeface="Arial"/>
            </a:endParaRPr>
          </a:p>
          <a:p>
            <a:pPr indent="-367193"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Επιλέξτε μία από τις παρακάτω επιλογές για την τοποθέτηση των συμμετεχόντων στη σκηνή: </a:t>
            </a:r>
            <a:r>
              <a:rPr b="1" i="1" lang="en-US" sz="3000" u="none" cap="none" strike="noStrike">
                <a:solidFill>
                  <a:srgbClr val="00053D"/>
                </a:solidFill>
                <a:latin typeface="Arial"/>
                <a:ea typeface="Arial"/>
                <a:cs typeface="Arial"/>
                <a:sym typeface="Arial"/>
              </a:rPr>
              <a:t>Αυτόματα </a:t>
            </a:r>
            <a:r>
              <a:rPr b="0" i="0" lang="en-US" sz="3000" u="none" cap="none" strike="noStrike">
                <a:solidFill>
                  <a:srgbClr val="00053D"/>
                </a:solidFill>
                <a:latin typeface="Arial"/>
                <a:ea typeface="Arial"/>
                <a:cs typeface="Arial"/>
                <a:sym typeface="Arial"/>
              </a:rPr>
              <a:t>ή </a:t>
            </a:r>
            <a:r>
              <a:rPr b="1" i="1" lang="en-US" sz="3000" u="none" cap="none" strike="noStrike">
                <a:solidFill>
                  <a:srgbClr val="00053D"/>
                </a:solidFill>
                <a:latin typeface="Arial"/>
                <a:ea typeface="Arial"/>
                <a:cs typeface="Arial"/>
                <a:sym typeface="Arial"/>
              </a:rPr>
              <a:t>Χειροκίνητα</a:t>
            </a:r>
            <a:endParaRPr b="1" i="1" sz="3000" u="none" cap="none" strike="noStrike">
              <a:solidFill>
                <a:srgbClr val="00053D"/>
              </a:solidFill>
              <a:latin typeface="Arial"/>
              <a:ea typeface="Arial"/>
              <a:cs typeface="Arial"/>
              <a:sym typeface="Arial"/>
            </a:endParaRPr>
          </a:p>
          <a:p>
            <a:pPr indent="-367193"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Επιλέξτε τη σκηνή που θέλετε να χρησιμοποιήσετε. Κάθε σκηνή ορίζει τον μέγιστο αριθμό προκαθορισμένων θέσεων για τους παρευρισκόμενους.</a:t>
            </a:r>
            <a:endParaRPr b="0" i="0" sz="3000" u="none" cap="none" strike="noStrike">
              <a:solidFill>
                <a:srgbClr val="00053D"/>
              </a:solidFill>
              <a:latin typeface="Arial"/>
              <a:ea typeface="Arial"/>
              <a:cs typeface="Arial"/>
              <a:sym typeface="Arial"/>
            </a:endParaRPr>
          </a:p>
          <a:p>
            <a:pPr indent="-367193"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Κάντε κλικ στο κουμπί </a:t>
            </a:r>
            <a:r>
              <a:rPr b="1" i="0" lang="en-US" sz="3000" u="none" cap="none" strike="noStrike">
                <a:solidFill>
                  <a:srgbClr val="00053D"/>
                </a:solidFill>
                <a:latin typeface="Arial"/>
                <a:ea typeface="Arial"/>
                <a:cs typeface="Arial"/>
                <a:sym typeface="Arial"/>
              </a:rPr>
              <a:t>Έναρξη </a:t>
            </a:r>
            <a:r>
              <a:rPr b="0" i="0" lang="en-US" sz="3000" u="none" cap="none" strike="noStrike">
                <a:solidFill>
                  <a:srgbClr val="00053D"/>
                </a:solidFill>
                <a:latin typeface="Arial"/>
                <a:ea typeface="Arial"/>
                <a:cs typeface="Arial"/>
                <a:sym typeface="Arial"/>
              </a:rPr>
              <a:t>για να ξεκινήσετε το Immersive View.</a:t>
            </a:r>
            <a:endParaRPr b="0" i="0" sz="3000" u="none" cap="none" strike="noStrike">
              <a:solidFill>
                <a:srgbClr val="00053D"/>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600"/>
              <a:buFont typeface="Arial"/>
              <a:buNone/>
            </a:pPr>
            <a:r>
              <a:t/>
            </a:r>
            <a:endParaRPr b="1" i="0" sz="3000" u="none" cap="none" strike="noStrike">
              <a:solidFill>
                <a:srgbClr val="00053D"/>
              </a:solidFill>
              <a:latin typeface="Arial"/>
              <a:ea typeface="Arial"/>
              <a:cs typeface="Arial"/>
              <a:sym typeface="Arial"/>
            </a:endParaRPr>
          </a:p>
        </p:txBody>
      </p:sp>
      <p:sp>
        <p:nvSpPr>
          <p:cNvPr id="348" name="Google Shape;348;p16"/>
          <p:cNvSpPr txBox="1"/>
          <p:nvPr/>
        </p:nvSpPr>
        <p:spPr>
          <a:xfrm>
            <a:off x="2242847" y="150668"/>
            <a:ext cx="13927595"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349" name="Google Shape;349;p16"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50" name="Google Shape;350;p16"/>
          <p:cNvPicPr preferRelativeResize="0"/>
          <p:nvPr/>
        </p:nvPicPr>
        <p:blipFill rotWithShape="1">
          <a:blip r:embed="rId6">
            <a:alphaModFix/>
          </a:blip>
          <a:srcRect b="0" l="0" r="0" t="0"/>
          <a:stretch/>
        </p:blipFill>
        <p:spPr>
          <a:xfrm>
            <a:off x="11119375" y="3624975"/>
            <a:ext cx="6171648" cy="3857283"/>
          </a:xfrm>
          <a:prstGeom prst="rect">
            <a:avLst/>
          </a:prstGeom>
          <a:noFill/>
          <a:ln cap="flat" cmpd="sng" w="76200">
            <a:solidFill>
              <a:srgbClr val="9868BD"/>
            </a:solidFill>
            <a:prstDash val="solid"/>
            <a:round/>
            <a:headEnd len="sm" w="sm" type="none"/>
            <a:tailEnd len="sm" w="sm" type="none"/>
          </a:ln>
        </p:spPr>
      </p:pic>
      <p:pic>
        <p:nvPicPr>
          <p:cNvPr id="351" name="Google Shape;351;p16"/>
          <p:cNvPicPr preferRelativeResize="0"/>
          <p:nvPr/>
        </p:nvPicPr>
        <p:blipFill rotWithShape="1">
          <a:blip r:embed="rId7">
            <a:alphaModFix/>
          </a:blip>
          <a:srcRect b="0" l="0" r="0" t="0"/>
          <a:stretch/>
        </p:blipFill>
        <p:spPr>
          <a:xfrm>
            <a:off x="3646625" y="3841875"/>
            <a:ext cx="413475" cy="407250"/>
          </a:xfrm>
          <a:prstGeom prst="rect">
            <a:avLst/>
          </a:prstGeom>
          <a:noFill/>
          <a:ln>
            <a:noFill/>
          </a:ln>
        </p:spPr>
      </p:pic>
      <p:pic>
        <p:nvPicPr>
          <p:cNvPr id="352" name="Google Shape;352;p16"/>
          <p:cNvPicPr preferRelativeResize="0"/>
          <p:nvPr/>
        </p:nvPicPr>
        <p:blipFill rotWithShape="1">
          <a:blip r:embed="rId8">
            <a:alphaModFix/>
          </a:blip>
          <a:srcRect b="0" l="0" r="0" t="0"/>
          <a:stretch/>
        </p:blipFill>
        <p:spPr>
          <a:xfrm>
            <a:off x="5487975" y="4712650"/>
            <a:ext cx="413475" cy="4134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1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7"/>
          <p:cNvSpPr txBox="1"/>
          <p:nvPr/>
        </p:nvSpPr>
        <p:spPr>
          <a:xfrm>
            <a:off x="631801" y="2068525"/>
            <a:ext cx="168708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Πώς να δείτε τη ζωντανή μεταγραφή (</a:t>
            </a:r>
            <a:r>
              <a:rPr b="1" i="0" lang="en-US" sz="4650" u="none" cap="none" strike="noStrike">
                <a:solidFill>
                  <a:srgbClr val="9869BD"/>
                </a:solidFill>
                <a:latin typeface="Arial"/>
                <a:ea typeface="Arial"/>
                <a:cs typeface="Arial"/>
                <a:sym typeface="Arial"/>
              </a:rPr>
              <a:t>Live transcription)</a:t>
            </a:r>
            <a:r>
              <a:rPr b="1" i="0" lang="en-US" sz="4699" u="none" cap="none" strike="noStrike">
                <a:solidFill>
                  <a:srgbClr val="926FB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360" name="Google Shape;360;p17"/>
          <p:cNvSpPr txBox="1"/>
          <p:nvPr/>
        </p:nvSpPr>
        <p:spPr>
          <a:xfrm>
            <a:off x="337275" y="3213900"/>
            <a:ext cx="10616700" cy="5166900"/>
          </a:xfrm>
          <a:prstGeom prst="rect">
            <a:avLst/>
          </a:prstGeom>
          <a:noFill/>
          <a:ln>
            <a:noFill/>
          </a:ln>
        </p:spPr>
        <p:txBody>
          <a:bodyPr anchorCtr="0" anchor="t" bIns="0" lIns="0" spcFirstLastPara="1" rIns="0" wrap="square" tIns="0">
            <a:spAutoFit/>
          </a:bodyPr>
          <a:lstStyle/>
          <a:p>
            <a:pPr indent="-366797" lvl="1" marL="733593"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Συμμετοχή σε μια συνάντηση στο Zoom.</a:t>
            </a:r>
            <a:endParaRPr b="0" i="0" sz="1400" u="none" cap="none" strike="noStrike">
              <a:solidFill>
                <a:srgbClr val="00053D"/>
              </a:solidFill>
              <a:latin typeface="Arial"/>
              <a:ea typeface="Arial"/>
              <a:cs typeface="Arial"/>
              <a:sym typeface="Arial"/>
            </a:endParaRPr>
          </a:p>
          <a:p>
            <a:pPr indent="-366795" lvl="1" marL="733592"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Κάντε κλικ στο κουμπί </a:t>
            </a:r>
            <a:r>
              <a:rPr b="1" i="0" lang="en-US" sz="3397" u="none" cap="none" strike="noStrike">
                <a:solidFill>
                  <a:srgbClr val="00053D"/>
                </a:solidFill>
                <a:latin typeface="Arial"/>
                <a:ea typeface="Arial"/>
                <a:cs typeface="Arial"/>
                <a:sym typeface="Arial"/>
              </a:rPr>
              <a:t>Εμφάνιση λεζάντων</a:t>
            </a:r>
            <a:endParaRPr b="0" i="0" sz="3397" u="none" cap="none" strike="noStrike">
              <a:solidFill>
                <a:srgbClr val="00053D"/>
              </a:solidFill>
              <a:latin typeface="Arial"/>
              <a:ea typeface="Arial"/>
              <a:cs typeface="Arial"/>
              <a:sym typeface="Arial"/>
            </a:endParaRPr>
          </a:p>
          <a:p>
            <a:pPr indent="-366795" lvl="1" marL="733592"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Κάντε κλικ στον χαρακτήρα με το βέλος προς τα πάνω και επιλέξτε </a:t>
            </a:r>
            <a:r>
              <a:rPr b="1" i="0" lang="en-US" sz="3397" u="none" cap="none" strike="noStrike">
                <a:solidFill>
                  <a:srgbClr val="00053D"/>
                </a:solidFill>
                <a:latin typeface="Arial"/>
                <a:ea typeface="Arial"/>
                <a:cs typeface="Arial"/>
                <a:sym typeface="Arial"/>
              </a:rPr>
              <a:t>Γλώσσα ομιλίας </a:t>
            </a:r>
            <a:r>
              <a:rPr b="0" i="0" lang="en-US" sz="3397" u="none" cap="none" strike="noStrike">
                <a:solidFill>
                  <a:srgbClr val="00053D"/>
                </a:solidFill>
                <a:latin typeface="Arial"/>
                <a:ea typeface="Arial"/>
                <a:cs typeface="Arial"/>
                <a:sym typeface="Arial"/>
              </a:rPr>
              <a:t>για να επιλέξετε τη γλώσσα της λεζάντας/μεταγραφής σας.</a:t>
            </a:r>
            <a:endParaRPr b="0" i="0" sz="3397" u="none" cap="none" strike="noStrike">
              <a:solidFill>
                <a:srgbClr val="00053D"/>
              </a:solidFill>
              <a:latin typeface="Arial"/>
              <a:ea typeface="Arial"/>
              <a:cs typeface="Arial"/>
              <a:sym typeface="Arial"/>
            </a:endParaRPr>
          </a:p>
          <a:p>
            <a:pPr indent="0" lvl="0" marL="914400" marR="0" rtl="0" algn="l">
              <a:lnSpc>
                <a:spcPct val="140005"/>
              </a:lnSpc>
              <a:spcBef>
                <a:spcPts val="0"/>
              </a:spcBef>
              <a:spcAft>
                <a:spcPts val="0"/>
              </a:spcAft>
              <a:buClr>
                <a:srgbClr val="000000"/>
              </a:buClr>
              <a:buSzPts val="3397"/>
              <a:buFont typeface="Arial"/>
              <a:buNone/>
            </a:pPr>
            <a:r>
              <a:t/>
            </a:r>
            <a:endParaRPr b="0" i="0" sz="3397" u="none" cap="none" strike="noStrike">
              <a:solidFill>
                <a:srgbClr val="00053D"/>
              </a:solidFill>
              <a:latin typeface="Arial"/>
              <a:ea typeface="Arial"/>
              <a:cs typeface="Arial"/>
              <a:sym typeface="Arial"/>
            </a:endParaRPr>
          </a:p>
          <a:p>
            <a:pPr indent="0" lvl="0" marL="0" marR="0" rtl="0" algn="l">
              <a:lnSpc>
                <a:spcPct val="140005"/>
              </a:lnSpc>
              <a:spcBef>
                <a:spcPts val="0"/>
              </a:spcBef>
              <a:spcAft>
                <a:spcPts val="0"/>
              </a:spcAft>
              <a:buClr>
                <a:srgbClr val="000000"/>
              </a:buClr>
              <a:buSzPts val="2097"/>
              <a:buFont typeface="Arial"/>
              <a:buNone/>
            </a:pPr>
            <a:r>
              <a:rPr b="1" i="0" lang="en-US" sz="2097" u="none" cap="none" strike="noStrike">
                <a:solidFill>
                  <a:srgbClr val="00053D"/>
                </a:solidFill>
                <a:latin typeface="Arial"/>
                <a:ea typeface="Arial"/>
                <a:cs typeface="Arial"/>
                <a:sym typeface="Arial"/>
              </a:rPr>
              <a:t>        Σημείωση: </a:t>
            </a:r>
            <a:r>
              <a:rPr b="0" i="0" lang="en-US" sz="2097" u="none" cap="none" strike="noStrike">
                <a:solidFill>
                  <a:srgbClr val="00053D"/>
                </a:solidFill>
                <a:latin typeface="Arial"/>
                <a:ea typeface="Arial"/>
                <a:cs typeface="Arial"/>
                <a:sym typeface="Arial"/>
              </a:rPr>
              <a:t>Για να απενεργοποιήσετε την αυτόματη μεταγραφή, κάντε κλικ στο κουμπί </a:t>
            </a:r>
            <a:r>
              <a:rPr b="1" i="0" lang="en-US" sz="2097" u="none" cap="none" strike="noStrike">
                <a:solidFill>
                  <a:srgbClr val="00053D"/>
                </a:solidFill>
                <a:latin typeface="Arial"/>
                <a:ea typeface="Arial"/>
                <a:cs typeface="Arial"/>
                <a:sym typeface="Arial"/>
              </a:rPr>
              <a:t>Απόκρυψη λεζάντας (Hide Captions).</a:t>
            </a:r>
            <a:endParaRPr b="0" i="0" sz="3397" u="none" cap="none" strike="noStrike">
              <a:solidFill>
                <a:srgbClr val="00053D"/>
              </a:solidFill>
              <a:latin typeface="Arial"/>
              <a:ea typeface="Arial"/>
              <a:cs typeface="Arial"/>
              <a:sym typeface="Arial"/>
            </a:endParaRPr>
          </a:p>
        </p:txBody>
      </p:sp>
      <p:sp>
        <p:nvSpPr>
          <p:cNvPr id="361" name="Google Shape;361;p17"/>
          <p:cNvSpPr txBox="1"/>
          <p:nvPr/>
        </p:nvSpPr>
        <p:spPr>
          <a:xfrm>
            <a:off x="2242847" y="150668"/>
            <a:ext cx="13927595"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362" name="Google Shape;362;p17"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63" name="Google Shape;363;p17"/>
          <p:cNvPicPr preferRelativeResize="0"/>
          <p:nvPr/>
        </p:nvPicPr>
        <p:blipFill rotWithShape="1">
          <a:blip r:embed="rId6">
            <a:alphaModFix/>
          </a:blip>
          <a:srcRect b="0" l="0" r="0" t="0"/>
          <a:stretch/>
        </p:blipFill>
        <p:spPr>
          <a:xfrm>
            <a:off x="11433751" y="3213900"/>
            <a:ext cx="5358850" cy="4820100"/>
          </a:xfrm>
          <a:prstGeom prst="rect">
            <a:avLst/>
          </a:prstGeom>
          <a:noFill/>
          <a:ln cap="flat" cmpd="sng" w="76200">
            <a:solidFill>
              <a:srgbClr val="9868BD"/>
            </a:solidFill>
            <a:prstDash val="solid"/>
            <a:round/>
            <a:headEnd len="sm" w="sm" type="none"/>
            <a:tailEnd len="sm" w="sm" type="none"/>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4746078ff3_0_4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34746078ff3_0_4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34746078ff3_0_4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34746078ff3_0_40"/>
          <p:cNvSpPr txBox="1"/>
          <p:nvPr/>
        </p:nvSpPr>
        <p:spPr>
          <a:xfrm>
            <a:off x="-1397621" y="2196375"/>
            <a:ext cx="13348500" cy="1446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Τι είναι ένας AI σύντροφος;</a:t>
            </a:r>
            <a:endParaRPr b="1" i="0" sz="4699" u="none" cap="none" strike="noStrike">
              <a:solidFill>
                <a:srgbClr val="926FB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(ΑΙ Companion)</a:t>
            </a:r>
            <a:endParaRPr b="0" i="0" sz="1400" u="none" cap="none" strike="noStrike">
              <a:solidFill>
                <a:srgbClr val="000000"/>
              </a:solidFill>
              <a:latin typeface="Arial"/>
              <a:ea typeface="Arial"/>
              <a:cs typeface="Arial"/>
              <a:sym typeface="Arial"/>
            </a:endParaRPr>
          </a:p>
        </p:txBody>
      </p:sp>
      <p:sp>
        <p:nvSpPr>
          <p:cNvPr id="372" name="Google Shape;372;g34746078ff3_0_40"/>
          <p:cNvSpPr txBox="1"/>
          <p:nvPr/>
        </p:nvSpPr>
        <p:spPr>
          <a:xfrm>
            <a:off x="806424" y="4027300"/>
            <a:ext cx="10841400" cy="4574400"/>
          </a:xfrm>
          <a:prstGeom prst="rect">
            <a:avLst/>
          </a:prstGeom>
          <a:noFill/>
          <a:ln>
            <a:noFill/>
          </a:ln>
        </p:spPr>
        <p:txBody>
          <a:bodyPr anchorCtr="0" anchor="t" bIns="0" lIns="0" spcFirstLastPara="1" rIns="0" wrap="square" tIns="0">
            <a:spAutoFit/>
          </a:bodyPr>
          <a:lstStyle/>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Βοήθεια σε πραγματικό χρόνο </a:t>
            </a:r>
            <a:r>
              <a:rPr b="0" i="0" lang="en-US" sz="3973" u="none" cap="none" strike="noStrike">
                <a:solidFill>
                  <a:srgbClr val="00053D"/>
                </a:solidFill>
                <a:latin typeface="Arial"/>
                <a:ea typeface="Arial"/>
                <a:cs typeface="Arial"/>
                <a:sym typeface="Arial"/>
              </a:rPr>
              <a:t>- μεταγράφει, συνοψίζει και παρακολουθεί τα σημεία δράσης.  </a:t>
            </a:r>
            <a:endParaRPr b="0" i="0" sz="3973" u="none" cap="none" strike="noStrike">
              <a:solidFill>
                <a:srgbClr val="00053D"/>
              </a:solidFill>
              <a:latin typeface="Arial"/>
              <a:ea typeface="Arial"/>
              <a:cs typeface="Arial"/>
              <a:sym typeface="Arial"/>
            </a:endParaRPr>
          </a:p>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Ενισχύει την παραγωγικότητα </a:t>
            </a:r>
            <a:r>
              <a:rPr b="0" i="0" lang="en-US" sz="3973" u="none" cap="none" strike="noStrike">
                <a:solidFill>
                  <a:srgbClr val="00053D"/>
                </a:solidFill>
                <a:latin typeface="Arial"/>
                <a:ea typeface="Arial"/>
                <a:cs typeface="Arial"/>
                <a:sym typeface="Arial"/>
              </a:rPr>
              <a:t>- απαντά σε ερωτήσεις και βοηθά σε εργασίες.  </a:t>
            </a:r>
            <a:endParaRPr b="0" i="0" sz="3973" u="none" cap="none" strike="noStrike">
              <a:solidFill>
                <a:srgbClr val="00053D"/>
              </a:solidFill>
              <a:latin typeface="Arial"/>
              <a:ea typeface="Arial"/>
              <a:cs typeface="Arial"/>
              <a:sym typeface="Arial"/>
            </a:endParaRPr>
          </a:p>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Απρόσκοπτη ενσωμάτωση </a:t>
            </a:r>
            <a:r>
              <a:rPr b="0" i="0" lang="en-US" sz="3973" u="none" cap="none" strike="noStrike">
                <a:solidFill>
                  <a:srgbClr val="00053D"/>
                </a:solidFill>
                <a:latin typeface="Arial"/>
                <a:ea typeface="Arial"/>
                <a:cs typeface="Arial"/>
                <a:sym typeface="Arial"/>
              </a:rPr>
              <a:t>- ενισχύει τις συνεδριάσεις χωρίς διακοπή. </a:t>
            </a:r>
            <a:endParaRPr b="0" i="0" sz="3973" u="none" cap="none" strike="noStrike">
              <a:solidFill>
                <a:srgbClr val="00053D"/>
              </a:solidFill>
              <a:latin typeface="Arial"/>
              <a:ea typeface="Arial"/>
              <a:cs typeface="Arial"/>
              <a:sym typeface="Arial"/>
            </a:endParaRPr>
          </a:p>
        </p:txBody>
      </p:sp>
      <p:sp>
        <p:nvSpPr>
          <p:cNvPr id="373" name="Google Shape;373;g34746078ff3_0_40"/>
          <p:cNvSpPr txBox="1"/>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374" name="Google Shape;374;g34746078ff3_0_40"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75" name="Google Shape;375;g34746078ff3_0_40"/>
          <p:cNvPicPr preferRelativeResize="0"/>
          <p:nvPr/>
        </p:nvPicPr>
        <p:blipFill rotWithShape="1">
          <a:blip r:embed="rId6">
            <a:alphaModFix/>
          </a:blip>
          <a:srcRect b="0" l="0" r="0" t="0"/>
          <a:stretch/>
        </p:blipFill>
        <p:spPr>
          <a:xfrm>
            <a:off x="12072950" y="2219238"/>
            <a:ext cx="4035950" cy="6668749"/>
          </a:xfrm>
          <a:prstGeom prst="rect">
            <a:avLst/>
          </a:prstGeom>
          <a:noFill/>
          <a:ln cap="flat" cmpd="sng" w="76200">
            <a:solidFill>
              <a:srgbClr val="9868BD"/>
            </a:solidFill>
            <a:prstDash val="solid"/>
            <a:round/>
            <a:headEnd len="sm" w="sm" type="none"/>
            <a:tailEnd len="sm" w="sm" type="none"/>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34746078ff3_0_6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34746078ff3_0_6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34746078ff3_0_66"/>
          <p:cNvSpPr txBox="1"/>
          <p:nvPr/>
        </p:nvSpPr>
        <p:spPr>
          <a:xfrm>
            <a:off x="631799" y="1914100"/>
            <a:ext cx="16401600" cy="1446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4699"/>
              <a:buFont typeface="Arial"/>
              <a:buNone/>
            </a:pPr>
            <a:r>
              <a:rPr b="1" i="0" lang="en-US" sz="4699" u="none" cap="none" strike="noStrike">
                <a:solidFill>
                  <a:srgbClr val="926FB1"/>
                </a:solidFill>
                <a:latin typeface="Arial"/>
                <a:ea typeface="Arial"/>
                <a:cs typeface="Arial"/>
                <a:sym typeface="Arial"/>
              </a:rPr>
              <a:t>Πώς να δημιουργήσετε αίθουσες διαλείμματος </a:t>
            </a:r>
            <a:endParaRPr b="1" i="0" sz="4699" u="none" cap="none" strike="noStrike">
              <a:solidFill>
                <a:srgbClr val="926FB1"/>
              </a:solidFill>
              <a:latin typeface="Arial"/>
              <a:ea typeface="Arial"/>
              <a:cs typeface="Arial"/>
              <a:sym typeface="Arial"/>
            </a:endParaRPr>
          </a:p>
          <a:p>
            <a:pPr indent="0" lvl="0" marL="0" marR="0" rtl="0" algn="l">
              <a:lnSpc>
                <a:spcPct val="144009"/>
              </a:lnSpc>
              <a:spcBef>
                <a:spcPts val="0"/>
              </a:spcBef>
              <a:spcAft>
                <a:spcPts val="0"/>
              </a:spcAft>
              <a:buClr>
                <a:schemeClr val="dk1"/>
              </a:buClr>
              <a:buSzPts val="4699"/>
              <a:buFont typeface="Arial"/>
              <a:buNone/>
            </a:pPr>
            <a:r>
              <a:rPr b="1" i="0" lang="en-US" sz="4699" u="none" cap="none" strike="noStrike">
                <a:solidFill>
                  <a:srgbClr val="926FB1"/>
                </a:solidFill>
                <a:latin typeface="Arial"/>
                <a:ea typeface="Arial"/>
                <a:cs typeface="Arial"/>
                <a:sym typeface="Arial"/>
              </a:rPr>
              <a:t>(breakout rooms);</a:t>
            </a:r>
            <a:endParaRPr b="0" i="0" sz="1400" u="none" cap="none" strike="noStrike">
              <a:solidFill>
                <a:srgbClr val="000000"/>
              </a:solidFill>
              <a:latin typeface="Arial"/>
              <a:ea typeface="Arial"/>
              <a:cs typeface="Arial"/>
              <a:sym typeface="Arial"/>
            </a:endParaRPr>
          </a:p>
        </p:txBody>
      </p:sp>
      <p:sp>
        <p:nvSpPr>
          <p:cNvPr id="383" name="Google Shape;383;g34746078ff3_0_66"/>
          <p:cNvSpPr txBox="1"/>
          <p:nvPr/>
        </p:nvSpPr>
        <p:spPr>
          <a:xfrm>
            <a:off x="160100" y="3462725"/>
            <a:ext cx="10698300" cy="4709700"/>
          </a:xfrm>
          <a:prstGeom prst="rect">
            <a:avLst/>
          </a:prstGeom>
          <a:noFill/>
          <a:ln>
            <a:noFill/>
          </a:ln>
        </p:spPr>
        <p:txBody>
          <a:bodyPr anchorCtr="0" anchor="t" bIns="0" lIns="0" spcFirstLastPara="1" rIns="0" wrap="square" tIns="0">
            <a:spAutoFit/>
          </a:bodyPr>
          <a:lstStyle/>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Κατά τη διάρκεια της συνεδρίασης επιλέξτε </a:t>
            </a:r>
            <a:r>
              <a:rPr b="1" i="0" lang="en-US" sz="3873" u="none" cap="none" strike="noStrike">
                <a:solidFill>
                  <a:srgbClr val="00053D"/>
                </a:solidFill>
                <a:latin typeface="Arial"/>
                <a:ea typeface="Arial"/>
                <a:cs typeface="Arial"/>
                <a:sym typeface="Arial"/>
              </a:rPr>
              <a:t>Αίθουσες διαλειμμάτων</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Εισάγετε τον αριθμό των δωματίων που θέλετε να δημιουργήσετε.</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Επιλέξτε τη μέθοδο ανάθεσης των συμμετεχόντων: </a:t>
            </a:r>
            <a:r>
              <a:rPr b="1" i="1" lang="en-US" sz="3850" u="none" cap="none" strike="noStrike">
                <a:solidFill>
                  <a:schemeClr val="dk1"/>
                </a:solidFill>
                <a:latin typeface="Arial"/>
                <a:ea typeface="Arial"/>
                <a:cs typeface="Arial"/>
                <a:sym typeface="Arial"/>
              </a:rPr>
              <a:t>Αυτόματα</a:t>
            </a:r>
            <a:r>
              <a:rPr b="1" i="0" lang="en-US" sz="3850" u="none" cap="none" strike="noStrike">
                <a:solidFill>
                  <a:schemeClr val="dk1"/>
                </a:solidFill>
                <a:latin typeface="Arial"/>
                <a:ea typeface="Arial"/>
                <a:cs typeface="Arial"/>
                <a:sym typeface="Arial"/>
              </a:rPr>
              <a:t>, </a:t>
            </a:r>
            <a:r>
              <a:rPr b="1" i="1" lang="en-US" sz="3850" u="none" cap="none" strike="noStrike">
                <a:solidFill>
                  <a:schemeClr val="dk1"/>
                </a:solidFill>
                <a:latin typeface="Arial"/>
                <a:ea typeface="Arial"/>
                <a:cs typeface="Arial"/>
                <a:sym typeface="Arial"/>
              </a:rPr>
              <a:t>Χειροκίνητα</a:t>
            </a:r>
            <a:r>
              <a:rPr b="1" i="0" lang="en-US" sz="3850" u="none" cap="none" strike="noStrike">
                <a:solidFill>
                  <a:schemeClr val="dk1"/>
                </a:solidFill>
                <a:latin typeface="Arial"/>
                <a:ea typeface="Arial"/>
                <a:cs typeface="Arial"/>
                <a:sym typeface="Arial"/>
              </a:rPr>
              <a:t>.</a:t>
            </a:r>
            <a:endParaRPr b="1" i="1" sz="3850"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Επιλέξτε </a:t>
            </a:r>
            <a:r>
              <a:rPr b="1" i="0" lang="en-US" sz="3873" u="none" cap="none" strike="noStrike">
                <a:solidFill>
                  <a:srgbClr val="00053D"/>
                </a:solidFill>
                <a:latin typeface="Arial"/>
                <a:ea typeface="Arial"/>
                <a:cs typeface="Arial"/>
                <a:sym typeface="Arial"/>
              </a:rPr>
              <a:t>Δημιουργία</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p:txBody>
      </p:sp>
      <p:sp>
        <p:nvSpPr>
          <p:cNvPr id="384" name="Google Shape;384;g34746078ff3_0_66"/>
          <p:cNvSpPr txBox="1"/>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385" name="Google Shape;385;g34746078ff3_0_66"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86" name="Google Shape;386;g34746078ff3_0_66"/>
          <p:cNvPicPr preferRelativeResize="0"/>
          <p:nvPr/>
        </p:nvPicPr>
        <p:blipFill rotWithShape="1">
          <a:blip r:embed="rId6">
            <a:alphaModFix/>
          </a:blip>
          <a:srcRect b="0" l="0" r="0" t="0"/>
          <a:stretch/>
        </p:blipFill>
        <p:spPr>
          <a:xfrm>
            <a:off x="11282025" y="3246937"/>
            <a:ext cx="6128049" cy="3793125"/>
          </a:xfrm>
          <a:prstGeom prst="rect">
            <a:avLst/>
          </a:prstGeom>
          <a:noFill/>
          <a:ln cap="flat" cmpd="sng" w="76200">
            <a:solidFill>
              <a:srgbClr val="9868BD"/>
            </a:solidFill>
            <a:prstDash val="solid"/>
            <a:round/>
            <a:headEnd len="sm" w="sm" type="none"/>
            <a:tailEnd len="sm" w="sm" type="none"/>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g34746078ff3_0_5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34746078ff3_0_5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34746078ff3_0_52"/>
          <p:cNvSpPr txBox="1"/>
          <p:nvPr/>
        </p:nvSpPr>
        <p:spPr>
          <a:xfrm>
            <a:off x="-370575" y="2105225"/>
            <a:ext cx="16204800" cy="72330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Πώς να χρησιμοποιήσετε τον πίνακα (Board view);</a:t>
            </a:r>
            <a:endParaRPr b="0" i="0" sz="1400" u="none" cap="none" strike="noStrike">
              <a:solidFill>
                <a:srgbClr val="000000"/>
              </a:solidFill>
              <a:latin typeface="Arial"/>
              <a:ea typeface="Arial"/>
              <a:cs typeface="Arial"/>
              <a:sym typeface="Arial"/>
            </a:endParaRPr>
          </a:p>
        </p:txBody>
      </p:sp>
      <p:sp>
        <p:nvSpPr>
          <p:cNvPr id="394" name="Google Shape;394;g34746078ff3_0_52"/>
          <p:cNvSpPr txBox="1"/>
          <p:nvPr/>
        </p:nvSpPr>
        <p:spPr>
          <a:xfrm>
            <a:off x="160100" y="3287300"/>
            <a:ext cx="9511200" cy="4023900"/>
          </a:xfrm>
          <a:prstGeom prst="rect">
            <a:avLst/>
          </a:prstGeom>
          <a:noFill/>
          <a:ln>
            <a:noFill/>
          </a:ln>
        </p:spPr>
        <p:txBody>
          <a:bodyPr anchorCtr="0" anchor="t" bIns="0" lIns="0" spcFirstLastPara="1" rIns="0" wrap="square" tIns="0">
            <a:spAutoFit/>
          </a:bodyPr>
          <a:lstStyle/>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Ξεκινήστε μια συνάντηση από το Zoom</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Στα στοιχεία ελέγχου εντός της συνεδρίασης, κάντε κλικ στο κουμπί </a:t>
            </a:r>
            <a:r>
              <a:rPr b="1" i="0" lang="en-US" sz="3873" u="none" cap="none" strike="noStrike">
                <a:solidFill>
                  <a:srgbClr val="00053D"/>
                </a:solidFill>
                <a:latin typeface="Arial"/>
                <a:ea typeface="Arial"/>
                <a:cs typeface="Arial"/>
                <a:sym typeface="Arial"/>
              </a:rPr>
              <a:t>Λευκοί πίνακες (Whiteboards)</a:t>
            </a:r>
            <a:r>
              <a:rPr b="0" i="0" lang="en-US" sz="3873" u="none" cap="none" strike="noStrike">
                <a:solidFill>
                  <a:srgbClr val="00053D"/>
                </a:solidFill>
                <a:latin typeface="Arial"/>
                <a:ea typeface="Arial"/>
                <a:cs typeface="Arial"/>
                <a:sym typeface="Arial"/>
              </a:rPr>
              <a:t>. </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Κάντε κλικ στην επιλογή </a:t>
            </a:r>
            <a:r>
              <a:rPr b="1" i="0" lang="en-US" sz="3873" u="none" cap="none" strike="noStrike">
                <a:solidFill>
                  <a:srgbClr val="00053D"/>
                </a:solidFill>
                <a:latin typeface="Arial"/>
                <a:ea typeface="Arial"/>
                <a:cs typeface="Arial"/>
                <a:sym typeface="Arial"/>
              </a:rPr>
              <a:t>Νέος λευκός πίνακας (New Whiteboard)</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p:txBody>
      </p:sp>
      <p:sp>
        <p:nvSpPr>
          <p:cNvPr id="395" name="Google Shape;395;g34746078ff3_0_52"/>
          <p:cNvSpPr txBox="1"/>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#2: Παρουσίαση των χαρακτηριστικών των εργαλείων επικοινωνίας</a:t>
            </a:r>
            <a:endParaRPr b="0" i="0" sz="6000" u="none" cap="none" strike="noStrike">
              <a:solidFill>
                <a:srgbClr val="4EA72E"/>
              </a:solidFill>
              <a:latin typeface="Arial"/>
              <a:ea typeface="Arial"/>
              <a:cs typeface="Arial"/>
              <a:sym typeface="Arial"/>
            </a:endParaRPr>
          </a:p>
        </p:txBody>
      </p:sp>
      <p:pic>
        <p:nvPicPr>
          <p:cNvPr id="396" name="Google Shape;396;g34746078ff3_0_52"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97" name="Google Shape;397;g34746078ff3_0_52"/>
          <p:cNvPicPr preferRelativeResize="0"/>
          <p:nvPr/>
        </p:nvPicPr>
        <p:blipFill rotWithShape="1">
          <a:blip r:embed="rId6">
            <a:alphaModFix/>
          </a:blip>
          <a:srcRect b="0" l="0" r="0" t="0"/>
          <a:stretch/>
        </p:blipFill>
        <p:spPr>
          <a:xfrm>
            <a:off x="10734800" y="3121712"/>
            <a:ext cx="6469700" cy="4043575"/>
          </a:xfrm>
          <a:prstGeom prst="rect">
            <a:avLst/>
          </a:prstGeom>
          <a:noFill/>
          <a:ln cap="flat" cmpd="sng" w="76200">
            <a:solidFill>
              <a:srgbClr val="9868BD"/>
            </a:solidFill>
            <a:prstDash val="solid"/>
            <a:round/>
            <a:headEnd len="sm" w="sm" type="none"/>
            <a:tailEnd len="sm" w="sm" type="none"/>
          </a:ln>
        </p:spPr>
      </p:pic>
      <p:pic>
        <p:nvPicPr>
          <p:cNvPr id="398" name="Google Shape;398;g34746078ff3_0_52"/>
          <p:cNvPicPr preferRelativeResize="0"/>
          <p:nvPr/>
        </p:nvPicPr>
        <p:blipFill rotWithShape="1">
          <a:blip r:embed="rId7">
            <a:alphaModFix/>
          </a:blip>
          <a:srcRect b="0" l="0" r="0" t="0"/>
          <a:stretch/>
        </p:blipFill>
        <p:spPr>
          <a:xfrm>
            <a:off x="8260111" y="5367071"/>
            <a:ext cx="676415" cy="514075"/>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5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5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58"/>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8"/>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58"/>
          <p:cNvSpPr txBox="1"/>
          <p:nvPr/>
        </p:nvSpPr>
        <p:spPr>
          <a:xfrm>
            <a:off x="-756949" y="2155025"/>
            <a:ext cx="18567600" cy="1015800"/>
          </a:xfrm>
          <a:prstGeom prst="rect">
            <a:avLst/>
          </a:prstGeom>
          <a:noFill/>
          <a:ln>
            <a:noFill/>
          </a:ln>
        </p:spPr>
        <p:txBody>
          <a:bodyPr anchorCtr="0" anchor="t" bIns="0" lIns="0" spcFirstLastPara="1" rIns="0" wrap="square" tIns="0">
            <a:spAutoFit/>
          </a:bodyPr>
          <a:lstStyle/>
          <a:p>
            <a:pPr indent="-712470" lvl="1" marL="1424940" marR="0" rtl="0" algn="ctr">
              <a:lnSpc>
                <a:spcPct val="108000"/>
              </a:lnSpc>
              <a:spcBef>
                <a:spcPts val="0"/>
              </a:spcBef>
              <a:spcAft>
                <a:spcPts val="0"/>
              </a:spcAft>
              <a:buClr>
                <a:srgbClr val="FFFFFF"/>
              </a:buClr>
              <a:buSzPts val="6600"/>
              <a:buFont typeface="Arial"/>
              <a:buAutoNum type="arabicPeriod"/>
            </a:pPr>
            <a:r>
              <a:rPr b="1" i="0" lang="en-US" sz="4400" u="none" cap="none" strike="noStrike">
                <a:solidFill>
                  <a:srgbClr val="A02B93"/>
                </a:solidFill>
                <a:latin typeface="Arial"/>
                <a:ea typeface="Arial"/>
                <a:cs typeface="Arial"/>
                <a:sym typeface="Arial"/>
              </a:rPr>
              <a:t>Εργαλεία διαχείρισης έργων: Αυτοματοποίηση ροής εργασιών</a:t>
            </a:r>
            <a:endParaRPr b="0" i="0" sz="1000" u="none" cap="none" strike="noStrike">
              <a:solidFill>
                <a:srgbClr val="A02B93"/>
              </a:solidFill>
              <a:latin typeface="Arial"/>
              <a:ea typeface="Arial"/>
              <a:cs typeface="Arial"/>
              <a:sym typeface="Arial"/>
            </a:endParaRPr>
          </a:p>
        </p:txBody>
      </p:sp>
      <p:sp>
        <p:nvSpPr>
          <p:cNvPr id="408" name="Google Shape;408;p58"/>
          <p:cNvSpPr txBox="1"/>
          <p:nvPr/>
        </p:nvSpPr>
        <p:spPr>
          <a:xfrm>
            <a:off x="899759" y="3428990"/>
            <a:ext cx="89256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Θα επικεντρωθούμε σε...</a:t>
            </a:r>
            <a:endParaRPr b="0" i="0" sz="1100" u="none" cap="none" strike="noStrike">
              <a:solidFill>
                <a:srgbClr val="000000"/>
              </a:solidFill>
              <a:latin typeface="Arial"/>
              <a:ea typeface="Arial"/>
              <a:cs typeface="Arial"/>
              <a:sym typeface="Arial"/>
            </a:endParaRPr>
          </a:p>
        </p:txBody>
      </p:sp>
      <p:sp>
        <p:nvSpPr>
          <p:cNvPr id="409" name="Google Shape;409;p58"/>
          <p:cNvSpPr txBox="1"/>
          <p:nvPr/>
        </p:nvSpPr>
        <p:spPr>
          <a:xfrm>
            <a:off x="631800" y="4417469"/>
            <a:ext cx="8581500" cy="6156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ASANA</a:t>
            </a:r>
            <a:endParaRPr b="1" i="0" sz="1400" u="none" cap="none" strike="noStrike">
              <a:solidFill>
                <a:schemeClr val="dk1"/>
              </a:solidFill>
              <a:latin typeface="Arial"/>
              <a:ea typeface="Arial"/>
              <a:cs typeface="Arial"/>
              <a:sym typeface="Arial"/>
            </a:endParaRPr>
          </a:p>
        </p:txBody>
      </p:sp>
      <p:sp>
        <p:nvSpPr>
          <p:cNvPr id="410" name="Google Shape;410;p58"/>
          <p:cNvSpPr/>
          <p:nvPr/>
        </p:nvSpPr>
        <p:spPr>
          <a:xfrm>
            <a:off x="16560540" y="892539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58"/>
          <p:cNvSpPr txBox="1"/>
          <p:nvPr/>
        </p:nvSpPr>
        <p:spPr>
          <a:xfrm>
            <a:off x="2613169" y="662599"/>
            <a:ext cx="137190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2: </a:t>
            </a:r>
            <a:r>
              <a:rPr b="1" i="0" lang="en-US" sz="4000" u="none" cap="none" strike="noStrike">
                <a:solidFill>
                  <a:srgbClr val="4EA72E"/>
                </a:solidFill>
                <a:latin typeface="Arial"/>
                <a:ea typeface="Arial"/>
                <a:cs typeface="Arial"/>
                <a:sym typeface="Arial"/>
              </a:rPr>
              <a:t>Εργαλεία για υβριδική συνεργασία, επικοινωνία και διαχείριση εργασιών</a:t>
            </a:r>
            <a:endParaRPr b="0" i="0" sz="1400" u="none" cap="none" strike="noStrike">
              <a:solidFill>
                <a:srgbClr val="000000"/>
              </a:solidFill>
              <a:latin typeface="Arial"/>
              <a:ea typeface="Arial"/>
              <a:cs typeface="Arial"/>
              <a:sym typeface="Arial"/>
            </a:endParaRPr>
          </a:p>
        </p:txBody>
      </p:sp>
      <p:sp>
        <p:nvSpPr>
          <p:cNvPr id="412" name="Google Shape;412;p58"/>
          <p:cNvSpPr txBox="1"/>
          <p:nvPr/>
        </p:nvSpPr>
        <p:spPr>
          <a:xfrm>
            <a:off x="631850" y="5166350"/>
            <a:ext cx="9840300" cy="36843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Πρόκειται για ένα ολοκληρωμένο εργαλείο διαχείρισης έργων που έχει σχεδιαστεί για να βοηθά τις ομάδες να οργανώνουν, να παρακολουθούν και να διαχειρίζονται αποτελεσματικά τις εργασίες τους. Υποστηρίζει τόσο την ατομική διαχείριση εργασιών όσο και την ομαδική συνεργασία, καθιστώντας το ιδανικό για υβριδικά περιβάλλοντα εργασίας.</a:t>
            </a:r>
            <a:endParaRPr b="0" i="0" sz="2400" u="none" cap="none" strike="noStrike">
              <a:solidFill>
                <a:srgbClr val="4EA72E"/>
              </a:solidFill>
              <a:latin typeface="Arial"/>
              <a:ea typeface="Arial"/>
              <a:cs typeface="Arial"/>
              <a:sym typeface="Arial"/>
            </a:endParaRPr>
          </a:p>
        </p:txBody>
      </p:sp>
      <p:sp>
        <p:nvSpPr>
          <p:cNvPr id="413" name="Google Shape;413;p58"/>
          <p:cNvSpPr/>
          <p:nvPr/>
        </p:nvSpPr>
        <p:spPr>
          <a:xfrm>
            <a:off x="10381027" y="4417478"/>
            <a:ext cx="6109045" cy="4283968"/>
          </a:xfrm>
          <a:custGeom>
            <a:rect b="b" l="l" r="r" t="t"/>
            <a:pathLst>
              <a:path extrusionOk="0" h="4283968" w="6109045">
                <a:moveTo>
                  <a:pt x="0" y="0"/>
                </a:moveTo>
                <a:lnTo>
                  <a:pt x="6109045" y="0"/>
                </a:lnTo>
                <a:lnTo>
                  <a:pt x="6109045" y="4283967"/>
                </a:lnTo>
                <a:lnTo>
                  <a:pt x="0" y="42839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5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59"/>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9"/>
          <p:cNvSpPr txBox="1"/>
          <p:nvPr/>
        </p:nvSpPr>
        <p:spPr>
          <a:xfrm>
            <a:off x="-332661" y="2062466"/>
            <a:ext cx="9588201"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ASANA</a:t>
            </a:r>
            <a:endParaRPr b="0" i="0" sz="1400" u="none" cap="none" strike="noStrike">
              <a:solidFill>
                <a:srgbClr val="A02B93"/>
              </a:solidFill>
              <a:latin typeface="Arial"/>
              <a:ea typeface="Arial"/>
              <a:cs typeface="Arial"/>
              <a:sym typeface="Arial"/>
            </a:endParaRPr>
          </a:p>
        </p:txBody>
      </p:sp>
      <p:sp>
        <p:nvSpPr>
          <p:cNvPr id="422" name="Google Shape;422;p59"/>
          <p:cNvSpPr txBox="1"/>
          <p:nvPr/>
        </p:nvSpPr>
        <p:spPr>
          <a:xfrm>
            <a:off x="7455475" y="6253050"/>
            <a:ext cx="150489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Περιγραφή δραστηριότητας </a:t>
            </a:r>
            <a:endParaRPr b="0" i="0" sz="1100" u="none" cap="none" strike="noStrike">
              <a:solidFill>
                <a:srgbClr val="000000"/>
              </a:solidFill>
              <a:latin typeface="Arial"/>
              <a:ea typeface="Arial"/>
              <a:cs typeface="Arial"/>
              <a:sym typeface="Arial"/>
            </a:endParaRPr>
          </a:p>
        </p:txBody>
      </p:sp>
      <p:sp>
        <p:nvSpPr>
          <p:cNvPr id="423" name="Google Shape;423;p59"/>
          <p:cNvSpPr txBox="1"/>
          <p:nvPr/>
        </p:nvSpPr>
        <p:spPr>
          <a:xfrm>
            <a:off x="6997700" y="7293775"/>
            <a:ext cx="10079100" cy="27585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Ο συντονιστής παρέχει μια ζωντανή περιήγηση στο Asana, επιδεικνύοντας πώς να οργανώσετε τις εργασίες δημιουργώντας, αναθέτοντας και ιεραρχώντας τες αποτελεσματικά. Οι συμμετέχοντες θα μάθουν πώς να δημιουργούν ομάδες και να διαχειρίζονται τα μέλη για συνεργασία σε συγκεκριμένο έργο</a:t>
            </a:r>
            <a:endParaRPr b="0" i="0" sz="2800" u="none" cap="none" strike="noStrike">
              <a:solidFill>
                <a:srgbClr val="4EA72E"/>
              </a:solidFill>
              <a:latin typeface="Arial"/>
              <a:ea typeface="Arial"/>
              <a:cs typeface="Arial"/>
              <a:sym typeface="Arial"/>
            </a:endParaRPr>
          </a:p>
        </p:txBody>
      </p:sp>
      <p:sp>
        <p:nvSpPr>
          <p:cNvPr id="424" name="Google Shape;424;p59"/>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sp>
        <p:nvSpPr>
          <p:cNvPr id="425" name="Google Shape;425;p59"/>
          <p:cNvSpPr txBox="1"/>
          <p:nvPr/>
        </p:nvSpPr>
        <p:spPr>
          <a:xfrm>
            <a:off x="7455475" y="2980096"/>
            <a:ext cx="133485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Στόχος δραστηριότητας</a:t>
            </a:r>
            <a:endParaRPr b="0" i="0" sz="1100" u="none" cap="none" strike="noStrike">
              <a:solidFill>
                <a:srgbClr val="000000"/>
              </a:solidFill>
              <a:latin typeface="Arial"/>
              <a:ea typeface="Arial"/>
              <a:cs typeface="Arial"/>
              <a:sym typeface="Arial"/>
            </a:endParaRPr>
          </a:p>
        </p:txBody>
      </p:sp>
      <p:sp>
        <p:nvSpPr>
          <p:cNvPr id="426" name="Google Shape;426;p59"/>
          <p:cNvSpPr txBox="1"/>
          <p:nvPr/>
        </p:nvSpPr>
        <p:spPr>
          <a:xfrm>
            <a:off x="7455474" y="4038225"/>
            <a:ext cx="9813900" cy="2154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Αυτή η δραστηριότητα παρουσιάζει τα βασικά χαρακτηριστικά του Asana, εστιάζοντας στον τρόπο με τον οποίο υποστηρίζει τη διαχείριση και την οργάνωση εργασιών σε υβριδικές ομάδες, εξισορροπώντας τόσο τις σύγχρονες όσο και τις ασύγχρονες ροές εργασίας.</a:t>
            </a:r>
            <a:endParaRPr b="0" i="0" sz="1400" u="none" cap="none" strike="noStrike">
              <a:solidFill>
                <a:srgbClr val="000000"/>
              </a:solidFill>
              <a:latin typeface="Arial"/>
              <a:ea typeface="Arial"/>
              <a:cs typeface="Arial"/>
              <a:sym typeface="Arial"/>
            </a:endParaRPr>
          </a:p>
        </p:txBody>
      </p:sp>
      <p:sp>
        <p:nvSpPr>
          <p:cNvPr id="427" name="Google Shape;427;p59"/>
          <p:cNvSpPr/>
          <p:nvPr/>
        </p:nvSpPr>
        <p:spPr>
          <a:xfrm>
            <a:off x="2660690" y="4222581"/>
            <a:ext cx="3601498" cy="235734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428" name="Google Shape;428;p59"/>
          <p:cNvPicPr preferRelativeResize="0"/>
          <p:nvPr>
            <p:ph idx="4294967295" type="body"/>
          </p:nvPr>
        </p:nvPicPr>
        <p:blipFill rotWithShape="1">
          <a:blip r:embed="rId6">
            <a:alphaModFix/>
          </a:blip>
          <a:srcRect b="0" l="0" r="0" t="0"/>
          <a:stretch/>
        </p:blipFill>
        <p:spPr>
          <a:xfrm>
            <a:off x="14771495" y="1646453"/>
            <a:ext cx="1383300" cy="1161900"/>
          </a:xfrm>
          <a:prstGeom prst="rect">
            <a:avLst/>
          </a:prstGeom>
          <a:noFill/>
          <a:ln>
            <a:noFill/>
          </a:ln>
        </p:spPr>
      </p:pic>
      <p:sp>
        <p:nvSpPr>
          <p:cNvPr id="429" name="Google Shape;429;p59"/>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2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28"/>
          <p:cNvSpPr/>
          <p:nvPr/>
        </p:nvSpPr>
        <p:spPr>
          <a:xfrm>
            <a:off x="11159346" y="3107386"/>
            <a:ext cx="6364344" cy="5639476"/>
          </a:xfrm>
          <a:custGeom>
            <a:rect b="b" l="l" r="r" t="t"/>
            <a:pathLst>
              <a:path extrusionOk="0" h="5639476" w="6364344">
                <a:moveTo>
                  <a:pt x="0" y="0"/>
                </a:moveTo>
                <a:lnTo>
                  <a:pt x="6364344" y="0"/>
                </a:lnTo>
                <a:lnTo>
                  <a:pt x="6364344" y="5639476"/>
                </a:lnTo>
                <a:lnTo>
                  <a:pt x="0" y="563947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8"/>
          <p:cNvSpPr txBox="1"/>
          <p:nvPr/>
        </p:nvSpPr>
        <p:spPr>
          <a:xfrm>
            <a:off x="993028" y="3138707"/>
            <a:ext cx="13348490" cy="10413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Οργάνωση εργασιών</a:t>
            </a:r>
            <a:endParaRPr b="0" i="0" sz="1400" u="none" cap="none" strike="noStrike">
              <a:solidFill>
                <a:srgbClr val="000000"/>
              </a:solidFill>
              <a:latin typeface="Arial"/>
              <a:ea typeface="Arial"/>
              <a:cs typeface="Arial"/>
              <a:sym typeface="Arial"/>
            </a:endParaRPr>
          </a:p>
        </p:txBody>
      </p:sp>
      <p:sp>
        <p:nvSpPr>
          <p:cNvPr id="438" name="Google Shape;438;p28"/>
          <p:cNvSpPr txBox="1"/>
          <p:nvPr/>
        </p:nvSpPr>
        <p:spPr>
          <a:xfrm>
            <a:off x="477360" y="4431362"/>
            <a:ext cx="10073100" cy="43440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Μπορούν να προστεθούν εργασίες και υποεργασίες με την ημερομηνία προθεσμίας τους</a:t>
            </a:r>
            <a:endParaRPr b="0" i="0" sz="36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Μπορούν επίσης να προστεθούν μη προγραμματισμένες εργασίες </a:t>
            </a:r>
            <a:endParaRPr b="0" i="0" sz="36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Χρονοδιάγραμμα κάθε εργασίας που αναπτύσσει κάθε μέλος</a:t>
            </a:r>
            <a:endParaRPr b="0" i="0" sz="3600" u="none" cap="none" strike="noStrike">
              <a:solidFill>
                <a:srgbClr val="000000"/>
              </a:solidFill>
              <a:latin typeface="Arial"/>
              <a:ea typeface="Arial"/>
              <a:cs typeface="Arial"/>
              <a:sym typeface="Arial"/>
            </a:endParaRPr>
          </a:p>
        </p:txBody>
      </p:sp>
      <p:sp>
        <p:nvSpPr>
          <p:cNvPr id="439" name="Google Shape;439;p28"/>
          <p:cNvSpPr txBox="1"/>
          <p:nvPr/>
        </p:nvSpPr>
        <p:spPr>
          <a:xfrm>
            <a:off x="2242850" y="150675"/>
            <a:ext cx="157971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sp>
        <p:nvSpPr>
          <p:cNvPr id="440" name="Google Shape;440;p28"/>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2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9"/>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9"/>
          <p:cNvSpPr/>
          <p:nvPr/>
        </p:nvSpPr>
        <p:spPr>
          <a:xfrm>
            <a:off x="13253523" y="3739156"/>
            <a:ext cx="3656337" cy="3628915"/>
          </a:xfrm>
          <a:custGeom>
            <a:rect b="b" l="l" r="r" t="t"/>
            <a:pathLst>
              <a:path extrusionOk="0" h="3628915" w="3656337">
                <a:moveTo>
                  <a:pt x="0" y="0"/>
                </a:moveTo>
                <a:lnTo>
                  <a:pt x="3656337" y="0"/>
                </a:lnTo>
                <a:lnTo>
                  <a:pt x="3656337" y="3628914"/>
                </a:lnTo>
                <a:lnTo>
                  <a:pt x="0" y="36289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9"/>
          <p:cNvSpPr txBox="1"/>
          <p:nvPr/>
        </p:nvSpPr>
        <p:spPr>
          <a:xfrm>
            <a:off x="1256850" y="2467794"/>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Δημιουργία ομάδων</a:t>
            </a:r>
            <a:endParaRPr b="0" i="0" sz="1400" u="none" cap="none" strike="noStrike">
              <a:solidFill>
                <a:srgbClr val="000000"/>
              </a:solidFill>
              <a:latin typeface="Arial"/>
              <a:ea typeface="Arial"/>
              <a:cs typeface="Arial"/>
              <a:sym typeface="Arial"/>
            </a:endParaRPr>
          </a:p>
        </p:txBody>
      </p:sp>
      <p:sp>
        <p:nvSpPr>
          <p:cNvPr id="450" name="Google Shape;450;p29"/>
          <p:cNvSpPr txBox="1"/>
          <p:nvPr/>
        </p:nvSpPr>
        <p:spPr>
          <a:xfrm>
            <a:off x="631800" y="3540750"/>
            <a:ext cx="12497700" cy="56073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Σας επιτρέπει να δημιουργήσετε μια ομάδα με τα μέλη της επιλογής σας.</a:t>
            </a:r>
            <a:endParaRPr b="0" i="0" sz="1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Μοιραστείτε ένα έργο και εργαστείτε σε πραγματικό χρόνο</a:t>
            </a:r>
            <a:endParaRPr b="0" i="0" sz="1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Μπορείτε να συμμετέχετε και να ζητάτε διαφορετικές ομάδες κάνοντας αναζήτηση στο πρόγραμμα περιήγησης.</a:t>
            </a:r>
            <a:endParaRPr b="0" i="0" sz="1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Υπάρχει μια κοινή επισκόπηση με ημερολόγιο και μηνύματα.</a:t>
            </a:r>
            <a:endParaRPr b="0" i="0" sz="1200" u="none" cap="none" strike="noStrike">
              <a:solidFill>
                <a:srgbClr val="000000"/>
              </a:solidFill>
              <a:latin typeface="Arial"/>
              <a:ea typeface="Arial"/>
              <a:cs typeface="Arial"/>
              <a:sym typeface="Arial"/>
            </a:endParaRPr>
          </a:p>
        </p:txBody>
      </p:sp>
      <p:sp>
        <p:nvSpPr>
          <p:cNvPr id="451" name="Google Shape;451;p29"/>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sp>
        <p:nvSpPr>
          <p:cNvPr id="452" name="Google Shape;452;p29"/>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3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3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3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0"/>
          <p:cNvSpPr txBox="1"/>
          <p:nvPr/>
        </p:nvSpPr>
        <p:spPr>
          <a:xfrm>
            <a:off x="631800" y="2518248"/>
            <a:ext cx="13348490" cy="10413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Διαχείριση εργασιών</a:t>
            </a:r>
            <a:endParaRPr b="0" i="0" sz="1400" u="none" cap="none" strike="noStrike">
              <a:solidFill>
                <a:srgbClr val="000000"/>
              </a:solidFill>
              <a:latin typeface="Arial"/>
              <a:ea typeface="Arial"/>
              <a:cs typeface="Arial"/>
              <a:sym typeface="Arial"/>
            </a:endParaRPr>
          </a:p>
        </p:txBody>
      </p:sp>
      <p:sp>
        <p:nvSpPr>
          <p:cNvPr id="461" name="Google Shape;461;p30"/>
          <p:cNvSpPr txBox="1"/>
          <p:nvPr/>
        </p:nvSpPr>
        <p:spPr>
          <a:xfrm>
            <a:off x="151565" y="3509670"/>
            <a:ext cx="13704900" cy="58116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Χρήση ημερολογίου για την παρακολούθηση σημαντικών ημερομηνιών του έργου</a:t>
            </a:r>
            <a:endParaRPr b="0" i="0" sz="3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Επιλογή προβολής πίνακα, για να ελέγχετε την πρόοδο των ανοικτών εργασιών</a:t>
            </a:r>
            <a:endParaRPr b="0" i="0" sz="2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Παρακολουθήστε ποιος αναπτύσσει κάθε έργο και τα διαφορετικά καθήκοντα των μελών.</a:t>
            </a:r>
            <a:endParaRPr b="0" i="0" sz="11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Ανάπτυξη διαφορετικών τμημάτων και κατηγοριών, για την αποτελεσματικότερη διαχείριση των προτεραιοτήτων και της ανάπτυξης των διαφόρων κατηγοριών</a:t>
            </a:r>
            <a:endParaRPr b="0" i="0" sz="11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462" name="Google Shape;462;p30"/>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sp>
        <p:nvSpPr>
          <p:cNvPr id="463" name="Google Shape;463;p30"/>
          <p:cNvSpPr/>
          <p:nvPr/>
        </p:nvSpPr>
        <p:spPr>
          <a:xfrm>
            <a:off x="13454397" y="4265805"/>
            <a:ext cx="3534687" cy="3235537"/>
          </a:xfrm>
          <a:custGeom>
            <a:rect b="b" l="l" r="r" t="t"/>
            <a:pathLst>
              <a:path extrusionOk="0" h="4471797" w="4887210">
                <a:moveTo>
                  <a:pt x="0" y="0"/>
                </a:moveTo>
                <a:lnTo>
                  <a:pt x="4887210" y="0"/>
                </a:lnTo>
                <a:lnTo>
                  <a:pt x="4887210" y="4471797"/>
                </a:lnTo>
                <a:lnTo>
                  <a:pt x="0" y="44717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30"/>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4"/>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90000"/>
              </a:lnSpc>
              <a:spcBef>
                <a:spcPts val="0"/>
              </a:spcBef>
              <a:spcAft>
                <a:spcPts val="0"/>
              </a:spcAft>
              <a:buClr>
                <a:srgbClr val="000000"/>
              </a:buClr>
              <a:buSzPts val="5400"/>
              <a:buFont typeface="Arial"/>
              <a:buNone/>
            </a:pPr>
            <a:r>
              <a:rPr b="0" i="0" lang="en-US" sz="5400" u="none" cap="none" strike="noStrike">
                <a:solidFill>
                  <a:schemeClr val="accent5"/>
                </a:solidFill>
                <a:latin typeface="Arial"/>
                <a:ea typeface="Arial"/>
                <a:cs typeface="Arial"/>
                <a:sym typeface="Arial"/>
              </a:rPr>
              <a:t>Ενότητα 1</a:t>
            </a:r>
            <a:br>
              <a:rPr b="0" i="0" lang="en-US" sz="5400" u="none" cap="none" strike="noStrike">
                <a:solidFill>
                  <a:schemeClr val="accent5"/>
                </a:solidFill>
                <a:latin typeface="Arial"/>
                <a:ea typeface="Arial"/>
                <a:cs typeface="Arial"/>
                <a:sym typeface="Arial"/>
              </a:rPr>
            </a:br>
            <a:r>
              <a:rPr b="1" i="0" lang="en-US" sz="5400" u="none" cap="none" strike="noStrike">
                <a:solidFill>
                  <a:schemeClr val="accent5"/>
                </a:solidFill>
                <a:latin typeface="Arial"/>
                <a:ea typeface="Arial"/>
                <a:cs typeface="Arial"/>
                <a:sym typeface="Arial"/>
              </a:rPr>
              <a:t>Ο ρόλος της τεχνολογίας στην υβριδική εργασία</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114" name="Google Shape;114;p54"/>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115" name="Google Shape;115;p5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34746078ff3_0_9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34746078ff3_0_9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34746078ff3_0_93"/>
          <p:cNvSpPr txBox="1"/>
          <p:nvPr/>
        </p:nvSpPr>
        <p:spPr>
          <a:xfrm>
            <a:off x="631800" y="2518250"/>
            <a:ext cx="173088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Πώς να δημιουργήσετε νέο έργο με την ASANA AI;</a:t>
            </a:r>
            <a:endParaRPr b="1" i="0" sz="1400" u="none" cap="none" strike="noStrike">
              <a:solidFill>
                <a:srgbClr val="000000"/>
              </a:solidFill>
              <a:latin typeface="Arial"/>
              <a:ea typeface="Arial"/>
              <a:cs typeface="Arial"/>
              <a:sym typeface="Arial"/>
            </a:endParaRPr>
          </a:p>
        </p:txBody>
      </p:sp>
      <p:sp>
        <p:nvSpPr>
          <p:cNvPr id="472" name="Google Shape;472;g34746078ff3_0_93"/>
          <p:cNvSpPr txBox="1"/>
          <p:nvPr/>
        </p:nvSpPr>
        <p:spPr>
          <a:xfrm>
            <a:off x="903950" y="3947725"/>
            <a:ext cx="8761800" cy="5145600"/>
          </a:xfrm>
          <a:prstGeom prst="rect">
            <a:avLst/>
          </a:prstGeom>
          <a:noFill/>
          <a:ln>
            <a:noFill/>
          </a:ln>
        </p:spPr>
        <p:txBody>
          <a:bodyPr anchorCtr="0" anchor="t" bIns="0" lIns="0" spcFirstLastPara="1" rIns="0" wrap="square" tIns="0">
            <a:spAutoFit/>
          </a:bodyPr>
          <a:lstStyle/>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Κάντε κλικ στο κουμπί </a:t>
            </a:r>
            <a:r>
              <a:rPr b="1" i="0" lang="en-US" sz="3300" u="none" cap="none" strike="noStrike">
                <a:solidFill>
                  <a:srgbClr val="000000"/>
                </a:solidFill>
                <a:latin typeface="Arial"/>
                <a:ea typeface="Arial"/>
                <a:cs typeface="Arial"/>
                <a:sym typeface="Arial"/>
              </a:rPr>
              <a:t>Γρήγορη προσθήκη (</a:t>
            </a:r>
            <a:r>
              <a:rPr b="1" i="0" lang="en-US" sz="3300" u="none" cap="none" strike="noStrike">
                <a:solidFill>
                  <a:schemeClr val="dk1"/>
                </a:solidFill>
                <a:latin typeface="Arial"/>
                <a:ea typeface="Arial"/>
                <a:cs typeface="Arial"/>
                <a:sym typeface="Arial"/>
              </a:rPr>
              <a:t>Quick add)</a:t>
            </a:r>
            <a:endParaRPr b="0" i="0" sz="3300" u="none" cap="none" strike="noStrike">
              <a:solidFill>
                <a:srgbClr val="000000"/>
              </a:solidFill>
              <a:latin typeface="Arial"/>
              <a:ea typeface="Arial"/>
              <a:cs typeface="Arial"/>
              <a:sym typeface="Arial"/>
            </a:endParaRPr>
          </a:p>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Επιλέξτε </a:t>
            </a:r>
            <a:r>
              <a:rPr b="1" i="0" lang="en-US" sz="3300" u="none" cap="none" strike="noStrike">
                <a:solidFill>
                  <a:srgbClr val="000000"/>
                </a:solidFill>
                <a:latin typeface="Arial"/>
                <a:ea typeface="Arial"/>
                <a:cs typeface="Arial"/>
                <a:sym typeface="Arial"/>
              </a:rPr>
              <a:t>Έργο (</a:t>
            </a:r>
            <a:r>
              <a:rPr b="1" i="0" lang="en-US" sz="3300" u="none" cap="none" strike="noStrike">
                <a:solidFill>
                  <a:schemeClr val="dk1"/>
                </a:solidFill>
                <a:latin typeface="Arial"/>
                <a:ea typeface="Arial"/>
                <a:cs typeface="Arial"/>
                <a:sym typeface="Arial"/>
              </a:rPr>
              <a:t>Project)</a:t>
            </a:r>
            <a:endParaRPr b="1" i="0" sz="3300" u="none" cap="none" strike="noStrike">
              <a:solidFill>
                <a:srgbClr val="000000"/>
              </a:solidFill>
              <a:latin typeface="Arial"/>
              <a:ea typeface="Arial"/>
              <a:cs typeface="Arial"/>
              <a:sym typeface="Arial"/>
            </a:endParaRPr>
          </a:p>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Μια νέα οθόνη θα σας παρουσιάσει 3 επιλογές: Δημιουργία κενής εργασίας, Χρήση προτύπου ή Εισαγωγή λογιστικού φύλλου.</a:t>
            </a:r>
            <a:endParaRPr b="0" i="0" sz="3300" u="none" cap="none" strike="noStrike">
              <a:solidFill>
                <a:srgbClr val="000000"/>
              </a:solidFill>
              <a:latin typeface="Arial"/>
              <a:ea typeface="Arial"/>
              <a:cs typeface="Arial"/>
              <a:sym typeface="Arial"/>
            </a:endParaRPr>
          </a:p>
          <a:p>
            <a:pPr indent="-438150" lvl="0" marL="457200" marR="0" rtl="0" algn="l">
              <a:lnSpc>
                <a:spcPct val="108002"/>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Κάντε κλικ στην επιλογή </a:t>
            </a:r>
            <a:r>
              <a:rPr b="1" i="0" lang="en-US" sz="3300" u="none" cap="none" strike="noStrike">
                <a:solidFill>
                  <a:srgbClr val="000000"/>
                </a:solidFill>
                <a:latin typeface="Arial"/>
                <a:ea typeface="Arial"/>
                <a:cs typeface="Arial"/>
                <a:sym typeface="Arial"/>
              </a:rPr>
              <a:t>Κενό έργο (</a:t>
            </a:r>
            <a:r>
              <a:rPr b="1" i="0" lang="en-US" sz="3300" u="none" cap="none" strike="noStrike">
                <a:solidFill>
                  <a:schemeClr val="dk1"/>
                </a:solidFill>
                <a:latin typeface="Arial"/>
                <a:ea typeface="Arial"/>
                <a:cs typeface="Arial"/>
                <a:sym typeface="Arial"/>
              </a:rPr>
              <a:t>Blank project)</a:t>
            </a:r>
            <a:r>
              <a:rPr b="1" i="0" lang="en-US" sz="3300" u="none" cap="none" strike="noStrike">
                <a:solidFill>
                  <a:srgbClr val="000000"/>
                </a:solidFill>
                <a:latin typeface="Arial"/>
                <a:ea typeface="Arial"/>
                <a:cs typeface="Arial"/>
                <a:sym typeface="Arial"/>
              </a:rPr>
              <a:t> </a:t>
            </a:r>
            <a:r>
              <a:rPr b="0" i="0" lang="en-US" sz="3300" u="none" cap="none" strike="noStrike">
                <a:solidFill>
                  <a:srgbClr val="000000"/>
                </a:solidFill>
                <a:latin typeface="Arial"/>
                <a:ea typeface="Arial"/>
                <a:cs typeface="Arial"/>
                <a:sym typeface="Arial"/>
              </a:rPr>
              <a:t>για να ξεκινήσετε από το μηδέν.</a:t>
            </a:r>
            <a:endParaRPr b="0" i="0" sz="3300" u="none" cap="none" strike="noStrike">
              <a:solidFill>
                <a:srgbClr val="000000"/>
              </a:solidFill>
              <a:latin typeface="Arial"/>
              <a:ea typeface="Arial"/>
              <a:cs typeface="Arial"/>
              <a:sym typeface="Arial"/>
            </a:endParaRPr>
          </a:p>
        </p:txBody>
      </p:sp>
      <p:sp>
        <p:nvSpPr>
          <p:cNvPr id="473" name="Google Shape;473;g34746078ff3_0_93"/>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34746078ff3_0_93"/>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pic>
        <p:nvPicPr>
          <p:cNvPr id="475" name="Google Shape;475;g34746078ff3_0_93"/>
          <p:cNvPicPr preferRelativeResize="0"/>
          <p:nvPr/>
        </p:nvPicPr>
        <p:blipFill rotWithShape="1">
          <a:blip r:embed="rId6">
            <a:alphaModFix/>
          </a:blip>
          <a:srcRect b="0" l="0" r="0" t="0"/>
          <a:stretch/>
        </p:blipFill>
        <p:spPr>
          <a:xfrm>
            <a:off x="13168001" y="6086474"/>
            <a:ext cx="4600725" cy="2785375"/>
          </a:xfrm>
          <a:prstGeom prst="rect">
            <a:avLst/>
          </a:prstGeom>
          <a:noFill/>
          <a:ln cap="flat" cmpd="sng" w="76200">
            <a:solidFill>
              <a:srgbClr val="9D76B4"/>
            </a:solidFill>
            <a:prstDash val="solid"/>
            <a:round/>
            <a:headEnd len="sm" w="sm" type="none"/>
            <a:tailEnd len="sm" w="sm" type="none"/>
          </a:ln>
        </p:spPr>
      </p:pic>
      <p:pic>
        <p:nvPicPr>
          <p:cNvPr id="476" name="Google Shape;476;g34746078ff3_0_93"/>
          <p:cNvPicPr preferRelativeResize="0"/>
          <p:nvPr/>
        </p:nvPicPr>
        <p:blipFill rotWithShape="1">
          <a:blip r:embed="rId7">
            <a:alphaModFix/>
          </a:blip>
          <a:srcRect b="0" l="0" r="0" t="0"/>
          <a:stretch/>
        </p:blipFill>
        <p:spPr>
          <a:xfrm>
            <a:off x="10137970" y="4202763"/>
            <a:ext cx="4228845" cy="2528638"/>
          </a:xfrm>
          <a:prstGeom prst="rect">
            <a:avLst/>
          </a:prstGeom>
          <a:noFill/>
          <a:ln cap="flat" cmpd="sng" w="76200">
            <a:solidFill>
              <a:srgbClr val="9D76B4"/>
            </a:solidFill>
            <a:prstDash val="solid"/>
            <a:round/>
            <a:headEnd len="sm" w="sm" type="none"/>
            <a:tailEnd len="sm" w="sm" type="none"/>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g34746078ff3_0_10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34746078ff3_0_10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34746078ff3_0_109"/>
          <p:cNvSpPr txBox="1"/>
          <p:nvPr/>
        </p:nvSpPr>
        <p:spPr>
          <a:xfrm>
            <a:off x="631800" y="2518250"/>
            <a:ext cx="170058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Πώς να δημιουργήσετε νέο έργο με την ASANA AI;</a:t>
            </a:r>
            <a:endParaRPr b="1" i="0" sz="1400" u="none" cap="none" strike="noStrike">
              <a:solidFill>
                <a:srgbClr val="000000"/>
              </a:solidFill>
              <a:latin typeface="Arial"/>
              <a:ea typeface="Arial"/>
              <a:cs typeface="Arial"/>
              <a:sym typeface="Arial"/>
            </a:endParaRPr>
          </a:p>
        </p:txBody>
      </p:sp>
      <p:sp>
        <p:nvSpPr>
          <p:cNvPr id="484" name="Google Shape;484;g34746078ff3_0_109"/>
          <p:cNvSpPr txBox="1"/>
          <p:nvPr/>
        </p:nvSpPr>
        <p:spPr>
          <a:xfrm>
            <a:off x="1339450" y="4202775"/>
            <a:ext cx="6459600" cy="2022600"/>
          </a:xfrm>
          <a:prstGeom prst="rect">
            <a:avLst/>
          </a:prstGeom>
          <a:noFill/>
          <a:ln>
            <a:noFill/>
          </a:ln>
        </p:spPr>
        <p:txBody>
          <a:bodyPr anchorCtr="0" anchor="t" bIns="0" lIns="0" spcFirstLastPara="1" rIns="0" wrap="square" tIns="0">
            <a:spAutoFit/>
          </a:bodyPr>
          <a:lstStyle/>
          <a:p>
            <a:pPr indent="-457200" lvl="0" marL="457200" marR="0" rtl="0" algn="l">
              <a:lnSpc>
                <a:spcPct val="15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Γράψτε το όνομα του έργου </a:t>
            </a:r>
            <a:endParaRPr b="0" i="0" sz="36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Κάντε κλικ στο κουμπί </a:t>
            </a:r>
            <a:r>
              <a:rPr b="1" i="0" lang="en-US" sz="3600" u="none" cap="none" strike="noStrike">
                <a:solidFill>
                  <a:srgbClr val="000000"/>
                </a:solidFill>
                <a:latin typeface="Arial"/>
                <a:ea typeface="Arial"/>
                <a:cs typeface="Arial"/>
                <a:sym typeface="Arial"/>
              </a:rPr>
              <a:t>Ρύθμιση με το ASANA AI</a:t>
            </a:r>
            <a:endParaRPr b="0" i="0" sz="3600" u="none" cap="none" strike="noStrike">
              <a:solidFill>
                <a:srgbClr val="000000"/>
              </a:solidFill>
              <a:latin typeface="Arial"/>
              <a:ea typeface="Arial"/>
              <a:cs typeface="Arial"/>
              <a:sym typeface="Arial"/>
            </a:endParaRPr>
          </a:p>
        </p:txBody>
      </p:sp>
      <p:sp>
        <p:nvSpPr>
          <p:cNvPr id="485" name="Google Shape;485;g34746078ff3_0_109"/>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pic>
        <p:nvPicPr>
          <p:cNvPr id="486" name="Google Shape;486;g34746078ff3_0_109"/>
          <p:cNvPicPr preferRelativeResize="0"/>
          <p:nvPr/>
        </p:nvPicPr>
        <p:blipFill rotWithShape="1">
          <a:blip r:embed="rId5">
            <a:alphaModFix/>
          </a:blip>
          <a:srcRect b="0" l="0" r="0" t="0"/>
          <a:stretch/>
        </p:blipFill>
        <p:spPr>
          <a:xfrm>
            <a:off x="9069250" y="3786675"/>
            <a:ext cx="8105524" cy="4461395"/>
          </a:xfrm>
          <a:prstGeom prst="rect">
            <a:avLst/>
          </a:prstGeom>
          <a:noFill/>
          <a:ln cap="flat" cmpd="sng" w="76200">
            <a:solidFill>
              <a:srgbClr val="9D76B4"/>
            </a:solidFill>
            <a:prstDash val="solid"/>
            <a:round/>
            <a:headEnd len="sm" w="sm" type="none"/>
            <a:tailEnd len="sm" w="sm" type="none"/>
          </a:ln>
        </p:spPr>
      </p:pic>
      <p:sp>
        <p:nvSpPr>
          <p:cNvPr id="487" name="Google Shape;487;g34746078ff3_0_109"/>
          <p:cNvSpPr/>
          <p:nvPr/>
        </p:nvSpPr>
        <p:spPr>
          <a:xfrm>
            <a:off x="9265700" y="5711700"/>
            <a:ext cx="3107700" cy="91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488" name="Google Shape;488;g34746078ff3_0_109"/>
          <p:cNvCxnSpPr/>
          <p:nvPr/>
        </p:nvCxnSpPr>
        <p:spPr>
          <a:xfrm rot="10800000">
            <a:off x="11742675" y="6113300"/>
            <a:ext cx="202200" cy="385200"/>
          </a:xfrm>
          <a:prstGeom prst="straightConnector1">
            <a:avLst/>
          </a:prstGeom>
          <a:noFill/>
          <a:ln cap="flat" cmpd="sng" w="19050">
            <a:solidFill>
              <a:srgbClr val="FF0000"/>
            </a:solidFill>
            <a:prstDash val="solid"/>
            <a:round/>
            <a:headEnd len="sm" w="sm" type="none"/>
            <a:tailEnd len="med" w="med" type="triangle"/>
          </a:ln>
        </p:spPr>
      </p:cxnSp>
      <p:sp>
        <p:nvSpPr>
          <p:cNvPr id="489" name="Google Shape;489;g34746078ff3_0_109"/>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pic>
        <p:nvPicPr>
          <p:cNvPr id="494" name="Google Shape;494;g34746078ff3_0_130"/>
          <p:cNvPicPr preferRelativeResize="0"/>
          <p:nvPr/>
        </p:nvPicPr>
        <p:blipFill rotWithShape="1">
          <a:blip r:embed="rId3">
            <a:alphaModFix/>
          </a:blip>
          <a:srcRect b="0" l="0" r="0" t="0"/>
          <a:stretch/>
        </p:blipFill>
        <p:spPr>
          <a:xfrm>
            <a:off x="8979375" y="3821775"/>
            <a:ext cx="8122751" cy="4666149"/>
          </a:xfrm>
          <a:prstGeom prst="rect">
            <a:avLst/>
          </a:prstGeom>
          <a:noFill/>
          <a:ln cap="flat" cmpd="sng" w="76200">
            <a:solidFill>
              <a:srgbClr val="9D76B4"/>
            </a:solidFill>
            <a:prstDash val="solid"/>
            <a:round/>
            <a:headEnd len="sm" w="sm" type="none"/>
            <a:tailEnd len="sm" w="sm" type="none"/>
          </a:ln>
        </p:spPr>
      </p:pic>
      <p:sp>
        <p:nvSpPr>
          <p:cNvPr id="495" name="Google Shape;495;g34746078ff3_0_13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34746078ff3_0_13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34746078ff3_0_130"/>
          <p:cNvSpPr txBox="1"/>
          <p:nvPr/>
        </p:nvSpPr>
        <p:spPr>
          <a:xfrm>
            <a:off x="631800" y="2518250"/>
            <a:ext cx="171573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Πώς να δημιουργήσετε νέο έργο με την ASANA AI;</a:t>
            </a:r>
            <a:endParaRPr b="1" i="0" sz="1400" u="none" cap="none" strike="noStrike">
              <a:solidFill>
                <a:srgbClr val="000000"/>
              </a:solidFill>
              <a:latin typeface="Arial"/>
              <a:ea typeface="Arial"/>
              <a:cs typeface="Arial"/>
              <a:sym typeface="Arial"/>
            </a:endParaRPr>
          </a:p>
        </p:txBody>
      </p:sp>
      <p:sp>
        <p:nvSpPr>
          <p:cNvPr id="498" name="Google Shape;498;g34746078ff3_0_130"/>
          <p:cNvSpPr txBox="1"/>
          <p:nvPr/>
        </p:nvSpPr>
        <p:spPr>
          <a:xfrm>
            <a:off x="1339450" y="4202775"/>
            <a:ext cx="6459600" cy="4743300"/>
          </a:xfrm>
          <a:prstGeom prst="rect">
            <a:avLst/>
          </a:prstGeom>
          <a:noFill/>
          <a:ln>
            <a:noFill/>
          </a:ln>
        </p:spPr>
        <p:txBody>
          <a:bodyPr anchorCtr="0" anchor="t" bIns="0" lIns="0" spcFirstLastPara="1" rIns="0" wrap="square" tIns="0">
            <a:spAutoFit/>
          </a:bodyPr>
          <a:lstStyle/>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Περιγράψτε πώς θέλετε να χρησιμοποιήσετε αυτό το έργο</a:t>
            </a:r>
            <a:endParaRPr b="0" i="0" sz="36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Κάντε κλικ στην επιλογή </a:t>
            </a:r>
            <a:r>
              <a:rPr b="1" i="0" lang="en-US" sz="3600" u="none" cap="none" strike="noStrike">
                <a:solidFill>
                  <a:srgbClr val="000000"/>
                </a:solidFill>
                <a:latin typeface="Arial"/>
                <a:ea typeface="Arial"/>
                <a:cs typeface="Arial"/>
                <a:sym typeface="Arial"/>
              </a:rPr>
              <a:t>Δημιουργία προεπισκόπησης (</a:t>
            </a:r>
            <a:r>
              <a:rPr b="1" i="0" lang="en-US" sz="3600" u="none" cap="none" strike="noStrike">
                <a:solidFill>
                  <a:schemeClr val="dk1"/>
                </a:solidFill>
                <a:latin typeface="Arial"/>
                <a:ea typeface="Arial"/>
                <a:cs typeface="Arial"/>
                <a:sym typeface="Arial"/>
              </a:rPr>
              <a:t>Generate preview)</a:t>
            </a:r>
            <a:endParaRPr b="1" i="0" sz="3600" u="none" cap="none" strike="noStrike">
              <a:solidFill>
                <a:srgbClr val="000000"/>
              </a:solidFill>
              <a:latin typeface="Arial"/>
              <a:ea typeface="Arial"/>
              <a:cs typeface="Arial"/>
              <a:sym typeface="Arial"/>
            </a:endParaRPr>
          </a:p>
        </p:txBody>
      </p:sp>
      <p:sp>
        <p:nvSpPr>
          <p:cNvPr id="499" name="Google Shape;499;g34746078ff3_0_130"/>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sp>
        <p:nvSpPr>
          <p:cNvPr id="500" name="Google Shape;500;g34746078ff3_0_130"/>
          <p:cNvSpPr/>
          <p:nvPr/>
        </p:nvSpPr>
        <p:spPr>
          <a:xfrm>
            <a:off x="9017225" y="6042150"/>
            <a:ext cx="3253800" cy="91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501" name="Google Shape;501;g34746078ff3_0_130"/>
          <p:cNvCxnSpPr/>
          <p:nvPr/>
        </p:nvCxnSpPr>
        <p:spPr>
          <a:xfrm rot="10800000">
            <a:off x="11960750" y="7558800"/>
            <a:ext cx="202200" cy="385200"/>
          </a:xfrm>
          <a:prstGeom prst="straightConnector1">
            <a:avLst/>
          </a:prstGeom>
          <a:noFill/>
          <a:ln cap="flat" cmpd="sng" w="19050">
            <a:solidFill>
              <a:srgbClr val="FF0000"/>
            </a:solidFill>
            <a:prstDash val="solid"/>
            <a:round/>
            <a:headEnd len="sm" w="sm" type="none"/>
            <a:tailEnd len="med" w="med" type="triangle"/>
          </a:ln>
        </p:spPr>
      </p:cxnSp>
      <p:sp>
        <p:nvSpPr>
          <p:cNvPr id="502" name="Google Shape;502;g34746078ff3_0_130"/>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g34746078ff3_0_14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34746078ff3_0_14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34746078ff3_0_144"/>
          <p:cNvSpPr txBox="1"/>
          <p:nvPr/>
        </p:nvSpPr>
        <p:spPr>
          <a:xfrm>
            <a:off x="631800" y="2518250"/>
            <a:ext cx="166812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Πώς να δημιουργήσετε νέο έργο με την ASANA AI;</a:t>
            </a:r>
            <a:endParaRPr b="1" i="0" sz="1400" u="none" cap="none" strike="noStrike">
              <a:solidFill>
                <a:srgbClr val="000000"/>
              </a:solidFill>
              <a:latin typeface="Arial"/>
              <a:ea typeface="Arial"/>
              <a:cs typeface="Arial"/>
              <a:sym typeface="Arial"/>
            </a:endParaRPr>
          </a:p>
        </p:txBody>
      </p:sp>
      <p:sp>
        <p:nvSpPr>
          <p:cNvPr id="510" name="Google Shape;510;g34746078ff3_0_144"/>
          <p:cNvSpPr txBox="1"/>
          <p:nvPr/>
        </p:nvSpPr>
        <p:spPr>
          <a:xfrm>
            <a:off x="477350" y="3947725"/>
            <a:ext cx="7321800" cy="5341800"/>
          </a:xfrm>
          <a:prstGeom prst="rect">
            <a:avLst/>
          </a:prstGeom>
          <a:noFill/>
          <a:ln>
            <a:noFill/>
          </a:ln>
        </p:spPr>
        <p:txBody>
          <a:bodyPr anchorCtr="0" anchor="t" bIns="0" lIns="0" spcFirstLastPara="1" rIns="0" wrap="square" tIns="0">
            <a:spAutoFit/>
          </a:bodyPr>
          <a:lstStyle/>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Κάντε κλικ στο κουμπί </a:t>
            </a:r>
            <a:r>
              <a:rPr b="1" i="0" lang="en-US" sz="3600" u="none" cap="none" strike="noStrike">
                <a:solidFill>
                  <a:schemeClr val="dk1"/>
                </a:solidFill>
                <a:latin typeface="Arial"/>
                <a:ea typeface="Arial"/>
                <a:cs typeface="Arial"/>
                <a:sym typeface="Arial"/>
              </a:rPr>
              <a:t>Δημιουργία έργου (Create project)</a:t>
            </a:r>
            <a:endParaRPr b="1" i="0" sz="3600" u="none" cap="none" strike="noStrike">
              <a:solidFill>
                <a:schemeClr val="dk1"/>
              </a:solidFill>
              <a:latin typeface="Arial"/>
              <a:ea typeface="Arial"/>
              <a:cs typeface="Arial"/>
              <a:sym typeface="Arial"/>
            </a:endParaRPr>
          </a:p>
          <a:p>
            <a:pPr indent="0" lvl="0" marL="457200" marR="0" rtl="0" algn="l">
              <a:lnSpc>
                <a:spcPct val="108002"/>
              </a:lnSpc>
              <a:spcBef>
                <a:spcPts val="0"/>
              </a:spcBef>
              <a:spcAft>
                <a:spcPts val="0"/>
              </a:spcAft>
              <a:buClr>
                <a:srgbClr val="000000"/>
              </a:buClr>
              <a:buSzPts val="3600"/>
              <a:buFont typeface="Arial"/>
              <a:buNone/>
            </a:pPr>
            <a:r>
              <a:t/>
            </a:r>
            <a:endParaRPr b="1" i="0" sz="3600" u="none" cap="none" strike="noStrike">
              <a:solidFill>
                <a:schemeClr val="dk1"/>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Χρησιμοποιήστε το παραγόμενο πρότυπο έργου</a:t>
            </a:r>
            <a:endParaRPr b="1" i="0" sz="3600" u="none" cap="none" strike="noStrike">
              <a:solidFill>
                <a:srgbClr val="000000"/>
              </a:solidFill>
              <a:latin typeface="Arial"/>
              <a:ea typeface="Arial"/>
              <a:cs typeface="Arial"/>
              <a:sym typeface="Arial"/>
            </a:endParaRPr>
          </a:p>
          <a:p>
            <a:pPr indent="0" lvl="0" marL="457200" marR="0" rtl="0" algn="l">
              <a:lnSpc>
                <a:spcPct val="108002"/>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Το πρότυπο μπορεί να τροποποιηθεί όπως απαιτείται</a:t>
            </a:r>
            <a:endParaRPr b="0" i="0" sz="3600" u="none" cap="none" strike="noStrike">
              <a:solidFill>
                <a:srgbClr val="000000"/>
              </a:solidFill>
              <a:latin typeface="Arial"/>
              <a:ea typeface="Arial"/>
              <a:cs typeface="Arial"/>
              <a:sym typeface="Arial"/>
            </a:endParaRPr>
          </a:p>
        </p:txBody>
      </p:sp>
      <p:sp>
        <p:nvSpPr>
          <p:cNvPr id="511" name="Google Shape;511;g34746078ff3_0_144"/>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pic>
        <p:nvPicPr>
          <p:cNvPr id="512" name="Google Shape;512;g34746078ff3_0_144"/>
          <p:cNvPicPr preferRelativeResize="0"/>
          <p:nvPr/>
        </p:nvPicPr>
        <p:blipFill rotWithShape="1">
          <a:blip r:embed="rId5">
            <a:alphaModFix/>
          </a:blip>
          <a:srcRect b="0" l="0" r="0" t="0"/>
          <a:stretch/>
        </p:blipFill>
        <p:spPr>
          <a:xfrm>
            <a:off x="8744102" y="4202775"/>
            <a:ext cx="8378223" cy="3947108"/>
          </a:xfrm>
          <a:prstGeom prst="rect">
            <a:avLst/>
          </a:prstGeom>
          <a:noFill/>
          <a:ln cap="flat" cmpd="sng" w="76200">
            <a:solidFill>
              <a:srgbClr val="9D76B4"/>
            </a:solidFill>
            <a:prstDash val="solid"/>
            <a:round/>
            <a:headEnd len="sm" w="sm" type="none"/>
            <a:tailEnd len="sm" w="sm" type="none"/>
          </a:ln>
        </p:spPr>
      </p:pic>
      <p:cxnSp>
        <p:nvCxnSpPr>
          <p:cNvPr id="513" name="Google Shape;513;g34746078ff3_0_144"/>
          <p:cNvCxnSpPr/>
          <p:nvPr/>
        </p:nvCxnSpPr>
        <p:spPr>
          <a:xfrm rot="10800000">
            <a:off x="10770125" y="7558800"/>
            <a:ext cx="202200" cy="385200"/>
          </a:xfrm>
          <a:prstGeom prst="straightConnector1">
            <a:avLst/>
          </a:prstGeom>
          <a:noFill/>
          <a:ln cap="flat" cmpd="sng" w="19050">
            <a:solidFill>
              <a:srgbClr val="FF0000"/>
            </a:solidFill>
            <a:prstDash val="solid"/>
            <a:round/>
            <a:headEnd len="sm" w="sm" type="none"/>
            <a:tailEnd len="med" w="med" type="triangle"/>
          </a:ln>
        </p:spPr>
      </p:cxnSp>
      <p:cxnSp>
        <p:nvCxnSpPr>
          <p:cNvPr id="514" name="Google Shape;514;g34746078ff3_0_144"/>
          <p:cNvCxnSpPr/>
          <p:nvPr/>
        </p:nvCxnSpPr>
        <p:spPr>
          <a:xfrm flipH="1">
            <a:off x="15602375" y="4576975"/>
            <a:ext cx="468900" cy="402600"/>
          </a:xfrm>
          <a:prstGeom prst="straightConnector1">
            <a:avLst/>
          </a:prstGeom>
          <a:noFill/>
          <a:ln cap="flat" cmpd="sng" w="28575">
            <a:solidFill>
              <a:srgbClr val="FF0000"/>
            </a:solidFill>
            <a:prstDash val="solid"/>
            <a:round/>
            <a:headEnd len="sm" w="sm" type="none"/>
            <a:tailEnd len="med" w="med" type="triangle"/>
          </a:ln>
        </p:spPr>
      </p:cxnSp>
      <p:sp>
        <p:nvSpPr>
          <p:cNvPr id="515" name="Google Shape;515;g34746078ff3_0_144"/>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g34746078ff3_0_16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7" l="0" r="0" t="-26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34746078ff3_0_1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34746078ff3_0_167"/>
          <p:cNvSpPr txBox="1"/>
          <p:nvPr/>
        </p:nvSpPr>
        <p:spPr>
          <a:xfrm>
            <a:off x="631800" y="2518250"/>
            <a:ext cx="161184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Πρότυπο που δημιουργήθηκε από την ASANA AI</a:t>
            </a:r>
            <a:endParaRPr b="1" i="0" sz="1400" u="none" cap="none" strike="noStrike">
              <a:solidFill>
                <a:srgbClr val="000000"/>
              </a:solidFill>
              <a:latin typeface="Arial"/>
              <a:ea typeface="Arial"/>
              <a:cs typeface="Arial"/>
              <a:sym typeface="Arial"/>
            </a:endParaRPr>
          </a:p>
        </p:txBody>
      </p:sp>
      <p:sp>
        <p:nvSpPr>
          <p:cNvPr id="523" name="Google Shape;523;g34746078ff3_0_167"/>
          <p:cNvSpPr txBox="1"/>
          <p:nvPr/>
        </p:nvSpPr>
        <p:spPr>
          <a:xfrm>
            <a:off x="1339450" y="4202775"/>
            <a:ext cx="6459600" cy="554100"/>
          </a:xfrm>
          <a:prstGeom prst="rect">
            <a:avLst/>
          </a:prstGeom>
          <a:noFill/>
          <a:ln>
            <a:noFill/>
          </a:ln>
        </p:spPr>
        <p:txBody>
          <a:bodyPr anchorCtr="0" anchor="t" bIns="0" lIns="0" spcFirstLastPara="1" rIns="0" wrap="square" tIns="0">
            <a:spAutoFit/>
          </a:bodyPr>
          <a:lstStyle/>
          <a:p>
            <a:pPr indent="0" lvl="0" marL="0" marR="0" rtl="0" algn="l">
              <a:lnSpc>
                <a:spcPct val="108002"/>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
        <p:nvSpPr>
          <p:cNvPr id="524" name="Google Shape;524;g34746078ff3_0_167"/>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Δραστηριότητα #3: Παρουσίαση των χαρακτηριστικών των εργαλείων διαχείρισης εργασιών</a:t>
            </a:r>
            <a:endParaRPr b="0" i="0" sz="6000" u="none" cap="none" strike="noStrike">
              <a:solidFill>
                <a:srgbClr val="4EA72E"/>
              </a:solidFill>
              <a:latin typeface="Arial"/>
              <a:ea typeface="Arial"/>
              <a:cs typeface="Arial"/>
              <a:sym typeface="Arial"/>
            </a:endParaRPr>
          </a:p>
        </p:txBody>
      </p:sp>
      <p:sp>
        <p:nvSpPr>
          <p:cNvPr id="525" name="Google Shape;525;g34746078ff3_0_167"/>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6" name="Google Shape;526;g34746078ff3_0_167"/>
          <p:cNvPicPr preferRelativeResize="0"/>
          <p:nvPr/>
        </p:nvPicPr>
        <p:blipFill rotWithShape="1">
          <a:blip r:embed="rId6">
            <a:alphaModFix/>
          </a:blip>
          <a:srcRect b="0" l="0" r="0" t="0"/>
          <a:stretch/>
        </p:blipFill>
        <p:spPr>
          <a:xfrm>
            <a:off x="3223514" y="3655975"/>
            <a:ext cx="12433575" cy="5637424"/>
          </a:xfrm>
          <a:prstGeom prst="rect">
            <a:avLst/>
          </a:prstGeom>
          <a:noFill/>
          <a:ln cap="flat" cmpd="sng" w="28575">
            <a:solidFill>
              <a:srgbClr val="9D76B4"/>
            </a:solidFill>
            <a:prstDash val="solid"/>
            <a:round/>
            <a:headEnd len="sm" w="sm" type="none"/>
            <a:tailEnd len="sm" w="sm" type="none"/>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60"/>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150000"/>
              </a:lnSpc>
              <a:spcBef>
                <a:spcPts val="0"/>
              </a:spcBef>
              <a:spcAft>
                <a:spcPts val="0"/>
              </a:spcAft>
              <a:buClr>
                <a:srgbClr val="000000"/>
              </a:buClr>
              <a:buSzPts val="1800"/>
              <a:buFont typeface="Arial"/>
              <a:buNone/>
            </a:pPr>
            <a:r>
              <a:rPr b="1" i="0" lang="en-US" sz="5400" u="none" cap="none" strike="noStrike">
                <a:solidFill>
                  <a:schemeClr val="accent5"/>
                </a:solidFill>
                <a:latin typeface="Arial"/>
                <a:ea typeface="Arial"/>
                <a:cs typeface="Arial"/>
                <a:sym typeface="Arial"/>
              </a:rPr>
              <a:t>Ενότητα 3</a:t>
            </a:r>
            <a:endParaRPr b="0" i="0" sz="54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5400" u="none" cap="none" strike="noStrike">
                <a:solidFill>
                  <a:schemeClr val="accent5"/>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533" name="Google Shape;533;p60"/>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534" name="Google Shape;534;p6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3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33"/>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3"/>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3"/>
          <p:cNvSpPr txBox="1"/>
          <p:nvPr/>
        </p:nvSpPr>
        <p:spPr>
          <a:xfrm>
            <a:off x="631800" y="2668550"/>
            <a:ext cx="14884500" cy="742200"/>
          </a:xfrm>
          <a:prstGeom prst="rect">
            <a:avLst/>
          </a:prstGeom>
          <a:noFill/>
          <a:ln>
            <a:noFill/>
          </a:ln>
        </p:spPr>
        <p:txBody>
          <a:bodyPr anchorCtr="0" anchor="t" bIns="0" lIns="0" spcFirstLastPara="1" rIns="0" wrap="square" tIns="0">
            <a:spAutoFit/>
          </a:bodyPr>
          <a:lstStyle/>
          <a:p>
            <a:pPr indent="0" lvl="0" marL="0" marR="0" rtl="0" algn="ctr">
              <a:lnSpc>
                <a:spcPct val="144006"/>
              </a:lnSpc>
              <a:spcBef>
                <a:spcPts val="0"/>
              </a:spcBef>
              <a:spcAft>
                <a:spcPts val="0"/>
              </a:spcAft>
              <a:buClr>
                <a:srgbClr val="000000"/>
              </a:buClr>
              <a:buSzPts val="4822"/>
              <a:buFont typeface="Arial"/>
              <a:buNone/>
            </a:pPr>
            <a:r>
              <a:rPr b="1" i="0" lang="en-US" sz="4822" u="none" cap="none" strike="noStrike">
                <a:solidFill>
                  <a:srgbClr val="926FB1"/>
                </a:solidFill>
                <a:latin typeface="Arial"/>
                <a:ea typeface="Arial"/>
                <a:cs typeface="Arial"/>
                <a:sym typeface="Arial"/>
              </a:rPr>
              <a:t>Σημασία της τεχνολογίας εξισορρόπησης</a:t>
            </a:r>
            <a:endParaRPr b="0" i="0" sz="1400" u="none" cap="none" strike="noStrike">
              <a:solidFill>
                <a:srgbClr val="000000"/>
              </a:solidFill>
              <a:latin typeface="Arial"/>
              <a:ea typeface="Arial"/>
              <a:cs typeface="Arial"/>
              <a:sym typeface="Arial"/>
            </a:endParaRPr>
          </a:p>
        </p:txBody>
      </p:sp>
      <p:sp>
        <p:nvSpPr>
          <p:cNvPr id="544" name="Google Shape;544;p33"/>
          <p:cNvSpPr txBox="1"/>
          <p:nvPr/>
        </p:nvSpPr>
        <p:spPr>
          <a:xfrm>
            <a:off x="148605" y="3960830"/>
            <a:ext cx="12027354" cy="4795159"/>
          </a:xfrm>
          <a:prstGeom prst="rect">
            <a:avLst/>
          </a:prstGeom>
          <a:noFill/>
          <a:ln>
            <a:noFill/>
          </a:ln>
        </p:spPr>
        <p:txBody>
          <a:bodyPr anchorCtr="0" anchor="t" bIns="0" lIns="0" spcFirstLastPara="1" rIns="0" wrap="square" tIns="0">
            <a:spAutoFit/>
          </a:bodyPr>
          <a:lstStyle/>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Είναι ένα χρήσιμο εργαλείο για την ανάπτυξη κάθε είδους εργασίας</a:t>
            </a:r>
            <a:endParaRPr b="0" i="0" sz="1200" u="none" cap="none" strike="noStrike">
              <a:solidFill>
                <a:srgbClr val="000000"/>
              </a:solidFill>
              <a:latin typeface="Arial"/>
              <a:ea typeface="Arial"/>
              <a:cs typeface="Arial"/>
              <a:sym typeface="Arial"/>
            </a:endParaRPr>
          </a:p>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Απαραίτητη η υπεύθυνη χρήση του</a:t>
            </a:r>
            <a:endParaRPr b="0" i="0" sz="1200" u="none" cap="none" strike="noStrike">
              <a:solidFill>
                <a:srgbClr val="000000"/>
              </a:solidFill>
              <a:latin typeface="Arial"/>
              <a:ea typeface="Arial"/>
              <a:cs typeface="Arial"/>
              <a:sym typeface="Arial"/>
            </a:endParaRPr>
          </a:p>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Όταν χρησιμοποιείται λανθασμένα, επηρεάζει αρνητικά την εταιρεία.</a:t>
            </a:r>
            <a:endParaRPr b="0" i="0" sz="1200" u="none" cap="none" strike="noStrike">
              <a:solidFill>
                <a:srgbClr val="000000"/>
              </a:solidFill>
              <a:latin typeface="Arial"/>
              <a:ea typeface="Arial"/>
              <a:cs typeface="Arial"/>
              <a:sym typeface="Arial"/>
            </a:endParaRPr>
          </a:p>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Μπορεί να αυξήσει την παραγωγικότητα και την απόδοση των εργαζομένων</a:t>
            </a:r>
            <a:endParaRPr b="0" i="0" sz="12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p:txBody>
      </p:sp>
      <p:sp>
        <p:nvSpPr>
          <p:cNvPr id="545" name="Google Shape;545;p33"/>
          <p:cNvSpPr/>
          <p:nvPr/>
        </p:nvSpPr>
        <p:spPr>
          <a:xfrm>
            <a:off x="12952633" y="3601222"/>
            <a:ext cx="4400258" cy="4400258"/>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24895" r="-24895"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33"/>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3: </a:t>
            </a:r>
            <a:r>
              <a:rPr b="1" i="0" lang="en-US" sz="4000" u="none" cap="none" strike="noStrike">
                <a:solidFill>
                  <a:srgbClr val="4EA72E"/>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g34bf68f3037_0_37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34bf68f3037_0_37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34bf68f3037_0_377"/>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34bf68f3037_0_377"/>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34bf68f3037_0_377"/>
          <p:cNvSpPr txBox="1"/>
          <p:nvPr/>
        </p:nvSpPr>
        <p:spPr>
          <a:xfrm>
            <a:off x="631800" y="2063350"/>
            <a:ext cx="17503800" cy="1811100"/>
          </a:xfrm>
          <a:prstGeom prst="rect">
            <a:avLst/>
          </a:prstGeom>
          <a:noFill/>
          <a:ln>
            <a:noFill/>
          </a:ln>
        </p:spPr>
        <p:txBody>
          <a:bodyPr anchorCtr="0" anchor="t" bIns="0" lIns="0" spcFirstLastPara="1" rIns="0" wrap="square" tIns="0">
            <a:spAutoFit/>
          </a:bodyPr>
          <a:lstStyle/>
          <a:p>
            <a:pPr indent="0" lvl="0" marL="0" marR="0" rtl="0" algn="l">
              <a:lnSpc>
                <a:spcPct val="144006"/>
              </a:lnSpc>
              <a:spcBef>
                <a:spcPts val="0"/>
              </a:spcBef>
              <a:spcAft>
                <a:spcPts val="0"/>
              </a:spcAft>
              <a:buClr>
                <a:srgbClr val="000000"/>
              </a:buClr>
              <a:buSzPts val="4822"/>
              <a:buFont typeface="Arial"/>
              <a:buNone/>
            </a:pPr>
            <a:r>
              <a:rPr b="1" i="0" lang="en-US" sz="4822" u="none" cap="none" strike="noStrike">
                <a:solidFill>
                  <a:srgbClr val="926FB1"/>
                </a:solidFill>
                <a:latin typeface="Arial"/>
                <a:ea typeface="Arial"/>
                <a:cs typeface="Arial"/>
                <a:sym typeface="Arial"/>
              </a:rPr>
              <a:t>Επαγγελματική εξουθένωση στην υβριδική και ψηφιακή εργασία</a:t>
            </a:r>
            <a:endParaRPr b="0" i="0" sz="1400" u="none" cap="none" strike="noStrike">
              <a:solidFill>
                <a:srgbClr val="000000"/>
              </a:solidFill>
              <a:latin typeface="Arial"/>
              <a:ea typeface="Arial"/>
              <a:cs typeface="Arial"/>
              <a:sym typeface="Arial"/>
            </a:endParaRPr>
          </a:p>
        </p:txBody>
      </p:sp>
      <p:sp>
        <p:nvSpPr>
          <p:cNvPr id="556" name="Google Shape;556;g34bf68f3037_0_377"/>
          <p:cNvSpPr txBox="1"/>
          <p:nvPr/>
        </p:nvSpPr>
        <p:spPr>
          <a:xfrm>
            <a:off x="148605" y="3960830"/>
            <a:ext cx="12027300" cy="6228900"/>
          </a:xfrm>
          <a:prstGeom prst="rect">
            <a:avLst/>
          </a:prstGeom>
          <a:noFill/>
          <a:ln>
            <a:noFill/>
          </a:ln>
        </p:spPr>
        <p:txBody>
          <a:bodyPr anchorCtr="0" anchor="t" bIns="0" lIns="0" spcFirstLastPara="1" rIns="0" wrap="square" tIns="0">
            <a:spAutoFit/>
          </a:bodyPr>
          <a:lstStyle/>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Ασαφή όρια μεταξύ προσωπικής και επαγγελματικής ζωής</a:t>
            </a:r>
            <a:endParaRPr b="0" i="0" sz="40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Διαρκής συνδεσιμότητα και πίεση να είναι κανείς "πάντα διαθέσιμος"</a:t>
            </a:r>
            <a:endParaRPr b="0" i="0" sz="40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Υψηλός φόρτος εργασίας χωρίς επαρκή υποστήριξη ή ανάπαυση</a:t>
            </a:r>
            <a:endParaRPr b="0" i="0" sz="40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Έλλειψη ελέγχου ή σαφήνειας σχετικά με τα καθήκοντα και τις προσδοκίες</a:t>
            </a:r>
            <a:endParaRPr b="0" i="0" sz="40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p:txBody>
      </p:sp>
      <p:sp>
        <p:nvSpPr>
          <p:cNvPr id="557" name="Google Shape;557;g34bf68f3037_0_377"/>
          <p:cNvSpPr/>
          <p:nvPr/>
        </p:nvSpPr>
        <p:spPr>
          <a:xfrm>
            <a:off x="12952633" y="3601222"/>
            <a:ext cx="4399280" cy="4399280"/>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24896" r="-24884"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34bf68f3037_0_377"/>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3: </a:t>
            </a:r>
            <a:r>
              <a:rPr b="1" i="0" lang="en-US" sz="4000" u="none" cap="none" strike="noStrike">
                <a:solidFill>
                  <a:srgbClr val="4EA72E"/>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34"/>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3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34"/>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4"/>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4"/>
          <p:cNvSpPr/>
          <p:nvPr/>
        </p:nvSpPr>
        <p:spPr>
          <a:xfrm>
            <a:off x="12952633" y="3742290"/>
            <a:ext cx="4400258" cy="4400258"/>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17559" r="-17557"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4"/>
          <p:cNvSpPr txBox="1"/>
          <p:nvPr/>
        </p:nvSpPr>
        <p:spPr>
          <a:xfrm>
            <a:off x="631800" y="2803150"/>
            <a:ext cx="16721100" cy="749700"/>
          </a:xfrm>
          <a:prstGeom prst="rect">
            <a:avLst/>
          </a:prstGeom>
          <a:noFill/>
          <a:ln>
            <a:noFill/>
          </a:ln>
        </p:spPr>
        <p:txBody>
          <a:bodyPr anchorCtr="0" anchor="t" bIns="0" lIns="0" spcFirstLastPara="1" rIns="0" wrap="square" tIns="0">
            <a:spAutoFit/>
          </a:bodyPr>
          <a:lstStyle/>
          <a:p>
            <a:pPr indent="0" lvl="0" marL="0" marR="0" rtl="0" algn="l">
              <a:lnSpc>
                <a:spcPct val="144015"/>
              </a:lnSpc>
              <a:spcBef>
                <a:spcPts val="0"/>
              </a:spcBef>
              <a:spcAft>
                <a:spcPts val="0"/>
              </a:spcAft>
              <a:buClr>
                <a:srgbClr val="000000"/>
              </a:buClr>
              <a:buSzPts val="4871"/>
              <a:buFont typeface="Arial"/>
              <a:buNone/>
            </a:pPr>
            <a:r>
              <a:rPr b="1" i="0" lang="en-US" sz="4871" u="none" cap="none" strike="noStrike">
                <a:solidFill>
                  <a:srgbClr val="926FB1"/>
                </a:solidFill>
                <a:latin typeface="Arial"/>
                <a:ea typeface="Arial"/>
                <a:cs typeface="Arial"/>
                <a:sym typeface="Arial"/>
              </a:rPr>
              <a:t>Πώς μπορούμε να αποφύγουμε την εξουθένωση;</a:t>
            </a:r>
            <a:endParaRPr b="0" i="0" sz="1400" u="none" cap="none" strike="noStrike">
              <a:solidFill>
                <a:srgbClr val="000000"/>
              </a:solidFill>
              <a:latin typeface="Arial"/>
              <a:ea typeface="Arial"/>
              <a:cs typeface="Arial"/>
              <a:sym typeface="Arial"/>
            </a:endParaRPr>
          </a:p>
        </p:txBody>
      </p:sp>
      <p:sp>
        <p:nvSpPr>
          <p:cNvPr id="569" name="Google Shape;569;p34"/>
          <p:cNvSpPr txBox="1"/>
          <p:nvPr/>
        </p:nvSpPr>
        <p:spPr>
          <a:xfrm>
            <a:off x="187417" y="4405180"/>
            <a:ext cx="11483216" cy="4130361"/>
          </a:xfrm>
          <a:prstGeom prst="rect">
            <a:avLst/>
          </a:prstGeom>
          <a:noFill/>
          <a:ln>
            <a:noFill/>
          </a:ln>
        </p:spPr>
        <p:txBody>
          <a:bodyPr anchorCtr="0" anchor="t" bIns="0" lIns="0" spcFirstLastPara="1" rIns="0" wrap="square" tIns="0">
            <a:spAutoFit/>
          </a:bodyPr>
          <a:lstStyle/>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Κατανοώντας τι είναι και τις αιτίες της</a:t>
            </a:r>
            <a:endParaRPr b="0" i="0" sz="1400" u="none" cap="none" strike="noStrike">
              <a:solidFill>
                <a:srgbClr val="000000"/>
              </a:solidFill>
              <a:latin typeface="Arial"/>
              <a:ea typeface="Arial"/>
              <a:cs typeface="Arial"/>
              <a:sym typeface="Arial"/>
            </a:endParaRPr>
          </a:p>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Ενθάρρυνση υγιεινών εργασιακών συνηθειών</a:t>
            </a:r>
            <a:endParaRPr b="0" i="0" sz="1400" u="none" cap="none" strike="noStrike">
              <a:solidFill>
                <a:srgbClr val="000000"/>
              </a:solidFill>
              <a:latin typeface="Arial"/>
              <a:ea typeface="Arial"/>
              <a:cs typeface="Arial"/>
              <a:sym typeface="Arial"/>
            </a:endParaRPr>
          </a:p>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Προώθηση της ομαδικής συνεργασίας και της οικοδόμησης ομάδας</a:t>
            </a:r>
            <a:endParaRPr b="0" i="0" sz="1400" u="none" cap="none" strike="noStrike">
              <a:solidFill>
                <a:srgbClr val="000000"/>
              </a:solidFill>
              <a:latin typeface="Arial"/>
              <a:ea typeface="Arial"/>
              <a:cs typeface="Arial"/>
              <a:sym typeface="Arial"/>
            </a:endParaRPr>
          </a:p>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Πόροι και πρακτικές για τη μείωση του στρες</a:t>
            </a:r>
            <a:endParaRPr b="0" i="0" sz="14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4142"/>
              <a:buFont typeface="Arial"/>
              <a:buNone/>
            </a:pPr>
            <a:r>
              <a:t/>
            </a:r>
            <a:endParaRPr b="0" i="0" sz="4142" u="none" cap="none" strike="noStrike">
              <a:solidFill>
                <a:srgbClr val="000000"/>
              </a:solidFill>
              <a:latin typeface="Arial"/>
              <a:ea typeface="Arial"/>
              <a:cs typeface="Arial"/>
              <a:sym typeface="Arial"/>
            </a:endParaRPr>
          </a:p>
        </p:txBody>
      </p:sp>
      <p:sp>
        <p:nvSpPr>
          <p:cNvPr id="570" name="Google Shape;570;p34"/>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3: </a:t>
            </a:r>
            <a:r>
              <a:rPr b="1" i="0" lang="en-US" sz="4000" u="none" cap="none" strike="noStrike">
                <a:solidFill>
                  <a:srgbClr val="4EA72E"/>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5"/>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3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35"/>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5"/>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35"/>
          <p:cNvSpPr/>
          <p:nvPr/>
        </p:nvSpPr>
        <p:spPr>
          <a:xfrm>
            <a:off x="13740063" y="3980745"/>
            <a:ext cx="3875658" cy="3566015"/>
          </a:xfrm>
          <a:custGeom>
            <a:rect b="b" l="l" r="r" t="t"/>
            <a:pathLst>
              <a:path extrusionOk="0" h="4578412" w="4738330">
                <a:moveTo>
                  <a:pt x="0" y="0"/>
                </a:moveTo>
                <a:lnTo>
                  <a:pt x="4738331" y="0"/>
                </a:lnTo>
                <a:lnTo>
                  <a:pt x="4738331" y="4578412"/>
                </a:lnTo>
                <a:lnTo>
                  <a:pt x="0" y="45784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35"/>
          <p:cNvSpPr txBox="1"/>
          <p:nvPr/>
        </p:nvSpPr>
        <p:spPr>
          <a:xfrm>
            <a:off x="477360" y="4049179"/>
            <a:ext cx="11803100" cy="886397"/>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Κατανοώντας τι είναι και τις αιτίες της</a:t>
            </a:r>
            <a:endParaRPr b="0" i="0" sz="1050" u="none" cap="none" strike="noStrike">
              <a:solidFill>
                <a:srgbClr val="000000"/>
              </a:solidFill>
              <a:latin typeface="Arial"/>
              <a:ea typeface="Arial"/>
              <a:cs typeface="Arial"/>
              <a:sym typeface="Arial"/>
            </a:endParaRPr>
          </a:p>
        </p:txBody>
      </p:sp>
      <p:sp>
        <p:nvSpPr>
          <p:cNvPr id="581" name="Google Shape;581;p35"/>
          <p:cNvSpPr txBox="1"/>
          <p:nvPr/>
        </p:nvSpPr>
        <p:spPr>
          <a:xfrm>
            <a:off x="980703" y="5133193"/>
            <a:ext cx="11299758" cy="2991525"/>
          </a:xfrm>
          <a:prstGeom prst="rect">
            <a:avLst/>
          </a:prstGeom>
          <a:noFill/>
          <a:ln>
            <a:noFill/>
          </a:ln>
        </p:spPr>
        <p:txBody>
          <a:bodyPr anchorCtr="0" anchor="t" bIns="0" lIns="0" spcFirstLastPara="1" rIns="0" wrap="square" tIns="0">
            <a:spAutoFit/>
          </a:bodyPr>
          <a:lstStyle/>
          <a:p>
            <a:pPr indent="0" lvl="0" marL="0" marR="0" rtl="0" algn="l">
              <a:lnSpc>
                <a:spcPct val="107991"/>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Είναι η κατάσταση πλήρους πνευματικής, σωματικής και συναισθηματικής εξάντλησης που προκαλείται κυρίως από τις πολλές ώρες εργασίας.</a:t>
            </a:r>
            <a:endParaRPr b="0" i="0" sz="11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Για να το αποφύγετε αυτό είναι σημαντικό να θέσετε όρια, όπως ο καθορισμός σαφούς προγράμματος και διαλειμμάτων.</a:t>
            </a:r>
            <a:endParaRPr b="0" i="0" sz="1100" u="none" cap="none" strike="noStrike">
              <a:solidFill>
                <a:srgbClr val="000000"/>
              </a:solidFill>
              <a:latin typeface="Arial"/>
              <a:ea typeface="Arial"/>
              <a:cs typeface="Arial"/>
              <a:sym typeface="Arial"/>
            </a:endParaRPr>
          </a:p>
        </p:txBody>
      </p:sp>
      <p:sp>
        <p:nvSpPr>
          <p:cNvPr id="582" name="Google Shape;582;p35"/>
          <p:cNvSpPr txBox="1"/>
          <p:nvPr/>
        </p:nvSpPr>
        <p:spPr>
          <a:xfrm>
            <a:off x="-5064282" y="2857401"/>
            <a:ext cx="12333600" cy="16512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chemeClr val="dk1"/>
              </a:buClr>
              <a:buSzPts val="6600"/>
              <a:buFont typeface="Arial"/>
              <a:buNone/>
            </a:pPr>
            <a:r>
              <a:rPr b="1" i="0" lang="en-US" sz="6600" u="none" cap="none" strike="noStrike">
                <a:solidFill>
                  <a:srgbClr val="A02B93"/>
                </a:solidFill>
                <a:latin typeface="Arial"/>
                <a:ea typeface="Arial"/>
                <a:cs typeface="Arial"/>
                <a:sym typeface="Arial"/>
              </a:rPr>
              <a:t>1</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000"/>
              <a:buFont typeface="Arial"/>
              <a:buNone/>
            </a:pPr>
            <a:r>
              <a:t/>
            </a:r>
            <a:endParaRPr b="0" i="0" sz="4000" u="none" cap="none" strike="noStrike">
              <a:solidFill>
                <a:srgbClr val="4EA72E"/>
              </a:solidFill>
              <a:latin typeface="Arial"/>
              <a:ea typeface="Arial"/>
              <a:cs typeface="Arial"/>
              <a:sym typeface="Arial"/>
            </a:endParaRPr>
          </a:p>
        </p:txBody>
      </p:sp>
      <p:sp>
        <p:nvSpPr>
          <p:cNvPr id="583" name="Google Shape;583;p35"/>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3: </a:t>
            </a:r>
            <a:r>
              <a:rPr b="1" i="0" lang="en-US" sz="4000" u="none" cap="none" strike="noStrike">
                <a:solidFill>
                  <a:srgbClr val="4EA72E"/>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07" r="-9157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
          <p:cNvSpPr txBox="1"/>
          <p:nvPr/>
        </p:nvSpPr>
        <p:spPr>
          <a:xfrm>
            <a:off x="6527229" y="2266438"/>
            <a:ext cx="11097658" cy="24876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Ποιος είναι ο αντίκτυπος της τεχνολογίας στη δυναμική των υβριδικών ομάδων;</a:t>
            </a:r>
            <a:endParaRPr b="0" i="0" sz="1400" u="none" cap="none" strike="noStrike">
              <a:solidFill>
                <a:srgbClr val="000000"/>
              </a:solidFill>
              <a:latin typeface="Arial"/>
              <a:ea typeface="Arial"/>
              <a:cs typeface="Arial"/>
              <a:sym typeface="Arial"/>
            </a:endParaRPr>
          </a:p>
          <a:p>
            <a:pPr indent="0" lvl="0" marL="0" marR="0" rtl="0" algn="ctr">
              <a:lnSpc>
                <a:spcPct val="144009"/>
              </a:lnSpc>
              <a:spcBef>
                <a:spcPts val="0"/>
              </a:spcBef>
              <a:spcAft>
                <a:spcPts val="0"/>
              </a:spcAft>
              <a:buClr>
                <a:srgbClr val="000000"/>
              </a:buClr>
              <a:buSzPts val="4699"/>
              <a:buFont typeface="Arial"/>
              <a:buNone/>
            </a:pPr>
            <a:r>
              <a:t/>
            </a:r>
            <a:endParaRPr b="1" i="0" sz="4699" u="none" cap="none" strike="noStrike">
              <a:solidFill>
                <a:srgbClr val="926FB1"/>
              </a:solidFill>
              <a:latin typeface="Arial"/>
              <a:ea typeface="Arial"/>
              <a:cs typeface="Arial"/>
              <a:sym typeface="Arial"/>
            </a:endParaRPr>
          </a:p>
        </p:txBody>
      </p:sp>
      <p:sp>
        <p:nvSpPr>
          <p:cNvPr id="127" name="Google Shape;127;p2"/>
          <p:cNvSpPr txBox="1"/>
          <p:nvPr/>
        </p:nvSpPr>
        <p:spPr>
          <a:xfrm>
            <a:off x="7064871" y="4552680"/>
            <a:ext cx="10022400" cy="65988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Διαδραματίζει ζωτικό ρόλο κατά τη διευκόλυνση της συνεργασίας και της επικοινωνίας</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Μετά την πανδημία αυξήθηκαν τα εργαλεία συνεργασίας:</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2019          42%</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2020          66%</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128" name="Google Shape;128;p2"/>
          <p:cNvSpPr/>
          <p:nvPr/>
        </p:nvSpPr>
        <p:spPr>
          <a:xfrm>
            <a:off x="9257287" y="9293399"/>
            <a:ext cx="969680" cy="423726"/>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9257285" y="8588669"/>
            <a:ext cx="969680" cy="423726"/>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7064871" y="788018"/>
            <a:ext cx="107655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1: </a:t>
            </a:r>
            <a:r>
              <a:rPr b="1" i="0" lang="en-US" sz="4000" u="none" cap="none" strike="noStrike">
                <a:solidFill>
                  <a:srgbClr val="4EA72E"/>
                </a:solidFill>
                <a:latin typeface="Arial"/>
                <a:ea typeface="Arial"/>
                <a:cs typeface="Arial"/>
                <a:sym typeface="Arial"/>
              </a:rPr>
              <a:t>Ο ρόλος της τεχνολογίας στην υβριδική εργασία</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g34bf68f3037_0_47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34bf68f3037_0_47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34bf68f3037_0_470"/>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34bf68f3037_0_470"/>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34bf68f3037_0_470"/>
          <p:cNvSpPr txBox="1"/>
          <p:nvPr/>
        </p:nvSpPr>
        <p:spPr>
          <a:xfrm>
            <a:off x="291568" y="964260"/>
            <a:ext cx="12333600" cy="21132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FFFFFF"/>
                </a:solidFill>
                <a:latin typeface="Arial"/>
                <a:ea typeface="Arial"/>
                <a:cs typeface="Arial"/>
                <a:sym typeface="Arial"/>
              </a:rPr>
              <a:t>4.Εξισορρόπηση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sp>
        <p:nvSpPr>
          <p:cNvPr id="593" name="Google Shape;593;g34bf68f3037_0_47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34bf68f3037_0_47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34bf68f3037_0_470"/>
          <p:cNvSpPr txBox="1"/>
          <p:nvPr/>
        </p:nvSpPr>
        <p:spPr>
          <a:xfrm>
            <a:off x="477360" y="4049179"/>
            <a:ext cx="11803200" cy="615600"/>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Ενθάρρυνση υγιεινών εργασιακών συνηθειών </a:t>
            </a:r>
            <a:endParaRPr b="0" i="0" sz="1400" u="none" cap="none" strike="noStrike">
              <a:solidFill>
                <a:srgbClr val="000000"/>
              </a:solidFill>
              <a:latin typeface="Arial"/>
              <a:ea typeface="Arial"/>
              <a:cs typeface="Arial"/>
              <a:sym typeface="Arial"/>
            </a:endParaRPr>
          </a:p>
        </p:txBody>
      </p:sp>
      <p:sp>
        <p:nvSpPr>
          <p:cNvPr id="596" name="Google Shape;596;g34bf68f3037_0_470"/>
          <p:cNvSpPr txBox="1"/>
          <p:nvPr/>
        </p:nvSpPr>
        <p:spPr>
          <a:xfrm>
            <a:off x="980703" y="5133193"/>
            <a:ext cx="11299800" cy="1750800"/>
          </a:xfrm>
          <a:prstGeom prst="rect">
            <a:avLst/>
          </a:prstGeom>
          <a:noFill/>
          <a:ln>
            <a:noFill/>
          </a:ln>
        </p:spPr>
        <p:txBody>
          <a:bodyPr anchorCtr="0" anchor="t" bIns="0" lIns="0" spcFirstLastPara="1" rIns="0" wrap="square" tIns="0">
            <a:spAutoFit/>
          </a:bodyPr>
          <a:lstStyle/>
          <a:p>
            <a:pPr indent="0" lvl="0" marL="0" marR="0" rtl="0" algn="l">
              <a:lnSpc>
                <a:spcPct val="107991"/>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 Πώς;</a:t>
            </a:r>
            <a:endParaRPr b="0" i="0" sz="1400" u="none" cap="none" strike="noStrike">
              <a:solidFill>
                <a:srgbClr val="000000"/>
              </a:solidFill>
              <a:latin typeface="Arial"/>
              <a:ea typeface="Arial"/>
              <a:cs typeface="Arial"/>
              <a:sym typeface="Arial"/>
            </a:endParaRPr>
          </a:p>
          <a:p>
            <a:pPr indent="-571500" lvl="0" marL="571500" marR="0" rtl="0" algn="l">
              <a:lnSpc>
                <a:spcPct val="107991"/>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οριοθέτηση ορίων, όπως ο καθορισμός σαφούς προγράμματος και διαλειμμάτων.</a:t>
            </a:r>
            <a:endParaRPr b="0" i="0" sz="1100" u="none" cap="none" strike="noStrike">
              <a:solidFill>
                <a:srgbClr val="000000"/>
              </a:solidFill>
              <a:latin typeface="Arial"/>
              <a:ea typeface="Arial"/>
              <a:cs typeface="Arial"/>
              <a:sym typeface="Arial"/>
            </a:endParaRPr>
          </a:p>
        </p:txBody>
      </p:sp>
      <p:sp>
        <p:nvSpPr>
          <p:cNvPr id="597" name="Google Shape;597;g34bf68f3037_0_470"/>
          <p:cNvSpPr txBox="1"/>
          <p:nvPr/>
        </p:nvSpPr>
        <p:spPr>
          <a:xfrm>
            <a:off x="-4837818" y="3049472"/>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chemeClr val="dk1"/>
              </a:buClr>
              <a:buSzPts val="6600"/>
              <a:buFont typeface="Arial"/>
              <a:buNone/>
            </a:pPr>
            <a:r>
              <a:rPr b="1" i="0" lang="en-US" sz="6600" u="none" cap="none" strike="noStrike">
                <a:solidFill>
                  <a:srgbClr val="A02B93"/>
                </a:solidFill>
                <a:latin typeface="Arial"/>
                <a:ea typeface="Arial"/>
                <a:cs typeface="Arial"/>
                <a:sym typeface="Arial"/>
              </a:rPr>
              <a:t>2</a:t>
            </a:r>
            <a:r>
              <a:rPr b="1" i="0" lang="en-US" sz="66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98" name="Google Shape;598;g34bf68f3037_0_470"/>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3: </a:t>
            </a:r>
            <a:r>
              <a:rPr b="1" i="0" lang="en-US" sz="4000" u="none" cap="none" strike="noStrike">
                <a:solidFill>
                  <a:srgbClr val="4EA72E"/>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pic>
        <p:nvPicPr>
          <p:cNvPr id="599" name="Google Shape;599;g34bf68f3037_0_470" title="visual-representation-time-tracking-personal-productivity_1314467-213866.jpg"/>
          <p:cNvPicPr preferRelativeResize="0"/>
          <p:nvPr/>
        </p:nvPicPr>
        <p:blipFill rotWithShape="1">
          <a:blip r:embed="rId5">
            <a:alphaModFix/>
          </a:blip>
          <a:srcRect b="0" l="0" r="0" t="0"/>
          <a:stretch/>
        </p:blipFill>
        <p:spPr>
          <a:xfrm>
            <a:off x="13194599" y="4292103"/>
            <a:ext cx="4280400" cy="4280400"/>
          </a:xfrm>
          <a:prstGeom prst="rect">
            <a:avLst/>
          </a:prstGeom>
          <a:noFill/>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34bf68f3037_0_56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34bf68f3037_0_567"/>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34bf68f3037_0_567"/>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34bf68f3037_0_567"/>
          <p:cNvSpPr/>
          <p:nvPr/>
        </p:nvSpPr>
        <p:spPr>
          <a:xfrm>
            <a:off x="12859042" y="4646443"/>
            <a:ext cx="4399280" cy="4399280"/>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8816" r="-8815"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g34bf68f3037_0_567"/>
          <p:cNvSpPr txBox="1"/>
          <p:nvPr/>
        </p:nvSpPr>
        <p:spPr>
          <a:xfrm>
            <a:off x="477345" y="3812013"/>
            <a:ext cx="17425800" cy="615600"/>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Προώθηση της ομαδικής συνεργασίας και της οικοδόμησης ομάδας</a:t>
            </a:r>
            <a:endParaRPr b="0" i="0" sz="1400" u="none" cap="none" strike="noStrike">
              <a:solidFill>
                <a:srgbClr val="000000"/>
              </a:solidFill>
              <a:latin typeface="Arial"/>
              <a:ea typeface="Arial"/>
              <a:cs typeface="Arial"/>
              <a:sym typeface="Arial"/>
            </a:endParaRPr>
          </a:p>
        </p:txBody>
      </p:sp>
      <p:sp>
        <p:nvSpPr>
          <p:cNvPr id="612" name="Google Shape;612;g34bf68f3037_0_567"/>
          <p:cNvSpPr txBox="1"/>
          <p:nvPr/>
        </p:nvSpPr>
        <p:spPr>
          <a:xfrm>
            <a:off x="980703" y="4932055"/>
            <a:ext cx="11299800" cy="4274400"/>
          </a:xfrm>
          <a:prstGeom prst="rect">
            <a:avLst/>
          </a:prstGeom>
          <a:noFill/>
          <a:ln>
            <a:noFill/>
          </a:ln>
        </p:spPr>
        <p:txBody>
          <a:bodyPr anchorCtr="0" anchor="t" bIns="0" lIns="0" spcFirstLastPara="1" rIns="0" wrap="square" tIns="0">
            <a:spAutoFit/>
          </a:bodyPr>
          <a:lstStyle/>
          <a:p>
            <a:pPr indent="0" lvl="0" marL="0" marR="0" rtl="0" algn="just">
              <a:lnSpc>
                <a:spcPct val="107997"/>
              </a:lnSpc>
              <a:spcBef>
                <a:spcPts val="0"/>
              </a:spcBef>
              <a:spcAft>
                <a:spcPts val="0"/>
              </a:spcAft>
              <a:buClr>
                <a:srgbClr val="000000"/>
              </a:buClr>
              <a:buSzPts val="4339"/>
              <a:buFont typeface="Arial"/>
              <a:buNone/>
            </a:pPr>
            <a:r>
              <a:rPr b="0" i="0" lang="en-US" sz="4339" u="none" cap="none" strike="noStrike">
                <a:solidFill>
                  <a:srgbClr val="000000"/>
                </a:solidFill>
                <a:latin typeface="Arial"/>
                <a:ea typeface="Arial"/>
                <a:cs typeface="Arial"/>
                <a:sym typeface="Arial"/>
              </a:rPr>
              <a:t> Πώς;</a:t>
            </a:r>
            <a:endParaRPr b="0" i="0" sz="1400" u="none" cap="none" strike="noStrike">
              <a:solidFill>
                <a:srgbClr val="000000"/>
              </a:solidFill>
              <a:latin typeface="Arial"/>
              <a:ea typeface="Arial"/>
              <a:cs typeface="Arial"/>
              <a:sym typeface="Arial"/>
            </a:endParaRPr>
          </a:p>
          <a:p>
            <a:pPr indent="-468424" lvl="1" marL="936848"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Ανάπτυξη ομαδικών δραστηριοτήτων</a:t>
            </a:r>
            <a:endParaRPr b="0" i="0" sz="1400" u="none" cap="none" strike="noStrike">
              <a:solidFill>
                <a:srgbClr val="000000"/>
              </a:solidFill>
              <a:latin typeface="Arial"/>
              <a:ea typeface="Arial"/>
              <a:cs typeface="Arial"/>
              <a:sym typeface="Arial"/>
            </a:endParaRPr>
          </a:p>
          <a:p>
            <a:pPr indent="-468424" lvl="1" marL="936848"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Γνωριμία με τους εργαζόμενους</a:t>
            </a:r>
            <a:endParaRPr b="0" i="0" sz="1400" u="none" cap="none" strike="noStrike">
              <a:solidFill>
                <a:srgbClr val="000000"/>
              </a:solidFill>
              <a:latin typeface="Arial"/>
              <a:ea typeface="Arial"/>
              <a:cs typeface="Arial"/>
              <a:sym typeface="Arial"/>
            </a:endParaRPr>
          </a:p>
          <a:p>
            <a:pPr indent="-468424" lvl="1" marL="936848"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Προτεραιότητα στην κοινωνική αλληλεπίδραση, ακόμη και σε ψηφιακά περιβάλλοντα</a:t>
            </a:r>
            <a:endParaRPr b="0" i="0" sz="1100" u="none" cap="none" strike="noStrike">
              <a:solidFill>
                <a:srgbClr val="000000"/>
              </a:solidFill>
              <a:latin typeface="Arial"/>
              <a:ea typeface="Arial"/>
              <a:cs typeface="Arial"/>
              <a:sym typeface="Arial"/>
            </a:endParaRPr>
          </a:p>
        </p:txBody>
      </p:sp>
      <p:sp>
        <p:nvSpPr>
          <p:cNvPr id="613" name="Google Shape;613;g34bf68f3037_0_567"/>
          <p:cNvSpPr txBox="1"/>
          <p:nvPr/>
        </p:nvSpPr>
        <p:spPr>
          <a:xfrm>
            <a:off x="-4837818" y="2812310"/>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14" name="Google Shape;614;g34bf68f3037_0_567"/>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3: </a:t>
            </a:r>
            <a:r>
              <a:rPr b="1" i="0" lang="en-US" sz="4000" u="none" cap="none" strike="noStrike">
                <a:solidFill>
                  <a:srgbClr val="4EA72E"/>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8" name="Shape 618"/>
        <p:cNvGrpSpPr/>
        <p:nvPr/>
      </p:nvGrpSpPr>
      <p:grpSpPr>
        <a:xfrm>
          <a:off x="0" y="0"/>
          <a:ext cx="0" cy="0"/>
          <a:chOff x="0" y="0"/>
          <a:chExt cx="0" cy="0"/>
        </a:xfrm>
      </p:grpSpPr>
      <p:sp>
        <p:nvSpPr>
          <p:cNvPr id="619" name="Google Shape;619;g34bf68f3037_0_66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34bf68f3037_0_66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g34bf68f3037_0_663"/>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g34bf68f3037_0_663"/>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g34bf68f3037_0_663"/>
          <p:cNvSpPr/>
          <p:nvPr/>
        </p:nvSpPr>
        <p:spPr>
          <a:xfrm>
            <a:off x="12515466" y="3359810"/>
            <a:ext cx="4602419" cy="4863850"/>
          </a:xfrm>
          <a:custGeom>
            <a:rect b="b" l="l" r="r" t="t"/>
            <a:pathLst>
              <a:path extrusionOk="0" h="4863850" w="4602419">
                <a:moveTo>
                  <a:pt x="0" y="0"/>
                </a:moveTo>
                <a:lnTo>
                  <a:pt x="4602418" y="0"/>
                </a:lnTo>
                <a:lnTo>
                  <a:pt x="4602418" y="4863851"/>
                </a:lnTo>
                <a:lnTo>
                  <a:pt x="0" y="486385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g34bf68f3037_0_663"/>
          <p:cNvSpPr txBox="1"/>
          <p:nvPr/>
        </p:nvSpPr>
        <p:spPr>
          <a:xfrm>
            <a:off x="499000" y="4101950"/>
            <a:ext cx="12852600" cy="6411900"/>
          </a:xfrm>
          <a:prstGeom prst="rect">
            <a:avLst/>
          </a:prstGeom>
          <a:noFill/>
          <a:ln>
            <a:noFill/>
          </a:ln>
        </p:spPr>
        <p:txBody>
          <a:bodyPr anchorCtr="0" anchor="t" bIns="0" lIns="0" spcFirstLastPara="1" rIns="0" wrap="square" tIns="0">
            <a:spAutoFit/>
          </a:bodyPr>
          <a:lstStyle/>
          <a:p>
            <a:pPr indent="0" lvl="0" marL="0" marR="0" rtl="0" algn="just">
              <a:lnSpc>
                <a:spcPct val="107991"/>
              </a:lnSpc>
              <a:spcBef>
                <a:spcPts val="0"/>
              </a:spcBef>
              <a:spcAft>
                <a:spcPts val="0"/>
              </a:spcAft>
              <a:buClr>
                <a:srgbClr val="000000"/>
              </a:buClr>
              <a:buSzPts val="4142"/>
              <a:buFont typeface="Arial"/>
              <a:buNone/>
            </a:pPr>
            <a:r>
              <a:rPr b="0" i="0" lang="en-US" sz="4142" u="none" cap="none" strike="noStrike">
                <a:solidFill>
                  <a:srgbClr val="000000"/>
                </a:solidFill>
                <a:latin typeface="Arial"/>
                <a:ea typeface="Arial"/>
                <a:cs typeface="Arial"/>
                <a:sym typeface="Arial"/>
              </a:rPr>
              <a:t>     Πώς;</a:t>
            </a:r>
            <a:endParaRPr b="0" i="0" sz="1400" u="none" cap="none" strike="noStrike">
              <a:solidFill>
                <a:srgbClr val="000000"/>
              </a:solidFill>
              <a:latin typeface="Arial"/>
              <a:ea typeface="Arial"/>
              <a:cs typeface="Arial"/>
              <a:sym typeface="Arial"/>
            </a:endParaRPr>
          </a:p>
          <a:p>
            <a:pPr indent="-447142"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Παροχή υποστήριξης στους εργαζόμενους, με σαφείς πολιτικές διαχείρισης της υβριδικής εργασίας</a:t>
            </a:r>
            <a:endParaRPr b="0" i="0" sz="4142"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4142"/>
              <a:buFont typeface="Arial"/>
              <a:buNone/>
            </a:pPr>
            <a:r>
              <a:t/>
            </a:r>
            <a:endParaRPr b="0" i="0" sz="4142" u="none" cap="none" strike="noStrike">
              <a:solidFill>
                <a:srgbClr val="000000"/>
              </a:solidFill>
              <a:latin typeface="Arial"/>
              <a:ea typeface="Arial"/>
              <a:cs typeface="Arial"/>
              <a:sym typeface="Arial"/>
            </a:endParaRPr>
          </a:p>
          <a:p>
            <a:pPr indent="-447142"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Παροχή καθοδήγησης στους εργαζομένους, σχετικά με τον τρόπο διαχείρισης του "ελεύθερου χρόνου" τους.</a:t>
            </a:r>
            <a:endParaRPr b="0" i="0" sz="4142"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4142"/>
              <a:buFont typeface="Arial"/>
              <a:buNone/>
            </a:pPr>
            <a:r>
              <a:t/>
            </a:r>
            <a:endParaRPr b="0" i="0" sz="4142"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g34bf68f3037_0_663"/>
          <p:cNvSpPr txBox="1"/>
          <p:nvPr/>
        </p:nvSpPr>
        <p:spPr>
          <a:xfrm>
            <a:off x="542310" y="3128429"/>
            <a:ext cx="11803200" cy="615600"/>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Πόροι και πρακτικές για τη μείωση του στρες</a:t>
            </a:r>
            <a:endParaRPr b="0" i="0" sz="1400" u="none" cap="none" strike="noStrike">
              <a:solidFill>
                <a:srgbClr val="000000"/>
              </a:solidFill>
              <a:latin typeface="Arial"/>
              <a:ea typeface="Arial"/>
              <a:cs typeface="Arial"/>
              <a:sym typeface="Arial"/>
            </a:endParaRPr>
          </a:p>
        </p:txBody>
      </p:sp>
      <p:sp>
        <p:nvSpPr>
          <p:cNvPr id="626" name="Google Shape;626;g34bf68f3037_0_663"/>
          <p:cNvSpPr txBox="1"/>
          <p:nvPr/>
        </p:nvSpPr>
        <p:spPr>
          <a:xfrm>
            <a:off x="-4772868" y="2128722"/>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27" name="Google Shape;627;g34bf68f3037_0_663"/>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3: </a:t>
            </a:r>
            <a:r>
              <a:rPr b="1" i="0" lang="en-US" sz="4000" u="none" cap="none" strike="noStrike">
                <a:solidFill>
                  <a:srgbClr val="4EA72E"/>
                </a:solidFill>
                <a:latin typeface="Arial"/>
                <a:ea typeface="Arial"/>
                <a:cs typeface="Arial"/>
                <a:sym typeface="Arial"/>
              </a:rPr>
              <a:t>Εξισορρόπηση της χρήσης της τεχνολογίας και αποφυγή της επαγγελματικής εξουθένωσης</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61"/>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6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61"/>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1"/>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1"/>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Δραστηριότητα #4</a:t>
            </a:r>
            <a:r>
              <a:rPr b="1" i="0" lang="en-US" sz="4000" u="none" cap="none" strike="noStrike">
                <a:solidFill>
                  <a:srgbClr val="4EA72E"/>
                </a:solidFill>
                <a:latin typeface="Arial"/>
                <a:ea typeface="Arial"/>
                <a:cs typeface="Arial"/>
                <a:sym typeface="Arial"/>
              </a:rPr>
              <a:t>: Η πιο ευτυχισμένη ομάδα Τεχνική πρόκληση ισορροπίας</a:t>
            </a:r>
            <a:endParaRPr b="0" i="0" sz="1400" u="none" cap="none" strike="noStrike">
              <a:solidFill>
                <a:srgbClr val="000000"/>
              </a:solidFill>
              <a:latin typeface="Arial"/>
              <a:ea typeface="Arial"/>
              <a:cs typeface="Arial"/>
              <a:sym typeface="Arial"/>
            </a:endParaRPr>
          </a:p>
        </p:txBody>
      </p:sp>
      <p:sp>
        <p:nvSpPr>
          <p:cNvPr id="637" name="Google Shape;637;p61"/>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61"/>
          <p:cNvSpPr txBox="1"/>
          <p:nvPr/>
        </p:nvSpPr>
        <p:spPr>
          <a:xfrm>
            <a:off x="7912499" y="6624226"/>
            <a:ext cx="133485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Περιγραφή δραστηριότητας </a:t>
            </a:r>
            <a:endParaRPr b="0" i="0" sz="1100" u="none" cap="none" strike="noStrike">
              <a:solidFill>
                <a:srgbClr val="000000"/>
              </a:solidFill>
              <a:latin typeface="Arial"/>
              <a:ea typeface="Arial"/>
              <a:cs typeface="Arial"/>
              <a:sym typeface="Arial"/>
            </a:endParaRPr>
          </a:p>
        </p:txBody>
      </p:sp>
      <p:sp>
        <p:nvSpPr>
          <p:cNvPr id="639" name="Google Shape;639;p61"/>
          <p:cNvSpPr txBox="1"/>
          <p:nvPr/>
        </p:nvSpPr>
        <p:spPr>
          <a:xfrm>
            <a:off x="7495700" y="7293775"/>
            <a:ext cx="9581100" cy="22929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Οι συμμετέχοντες θα εργαστούν σε ομάδες για να δημιουργήσουν έναν πίνακα "Ευτυχέστερη ομάδα" με στρατηγικές ισορροπίας τεχνολογίας. Κάθε ομάδα θα μοιραστεί τις δεσμεύσεις της, προωθώντας τη συνεργασία και τη λογοδοσία.</a:t>
            </a:r>
            <a:endParaRPr b="0" i="0" sz="2800" u="none" cap="none" strike="noStrike">
              <a:solidFill>
                <a:srgbClr val="4EA72E"/>
              </a:solidFill>
              <a:latin typeface="Arial"/>
              <a:ea typeface="Arial"/>
              <a:cs typeface="Arial"/>
              <a:sym typeface="Arial"/>
            </a:endParaRPr>
          </a:p>
        </p:txBody>
      </p:sp>
      <p:sp>
        <p:nvSpPr>
          <p:cNvPr id="640" name="Google Shape;640;p61"/>
          <p:cNvSpPr txBox="1"/>
          <p:nvPr/>
        </p:nvSpPr>
        <p:spPr>
          <a:xfrm>
            <a:off x="7912501" y="2853538"/>
            <a:ext cx="145800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Στόχος δραστηριότητας</a:t>
            </a:r>
            <a:endParaRPr b="0" i="0" sz="1100" u="none" cap="none" strike="noStrike">
              <a:solidFill>
                <a:srgbClr val="000000"/>
              </a:solidFill>
              <a:latin typeface="Arial"/>
              <a:ea typeface="Arial"/>
              <a:cs typeface="Arial"/>
              <a:sym typeface="Arial"/>
            </a:endParaRPr>
          </a:p>
        </p:txBody>
      </p:sp>
      <p:sp>
        <p:nvSpPr>
          <p:cNvPr id="641" name="Google Shape;641;p61"/>
          <p:cNvSpPr txBox="1"/>
          <p:nvPr/>
        </p:nvSpPr>
        <p:spPr>
          <a:xfrm>
            <a:off x="7912499" y="3625025"/>
            <a:ext cx="9356700" cy="2586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Στόχος αυτής της δραστηριότητας είναι οι συμμετέχοντες να προβληματιστούν σχετικά με τις τεχνολογικές τους συνήθειες και τα σημάδια εξουθένωσης, και στη συνέχεια να δημιουργήσουν εφαρμόσιμες στρατηγικές για την εξισορρόπηση της χρήσης της τεχνολογίας και την αποφυγή της εξουθένωσης.</a:t>
            </a:r>
            <a:endParaRPr b="0" i="0" sz="1400" u="none" cap="none" strike="noStrike">
              <a:solidFill>
                <a:srgbClr val="000000"/>
              </a:solidFill>
              <a:latin typeface="Arial"/>
              <a:ea typeface="Arial"/>
              <a:cs typeface="Arial"/>
              <a:sym typeface="Arial"/>
            </a:endParaRPr>
          </a:p>
        </p:txBody>
      </p:sp>
      <p:sp>
        <p:nvSpPr>
          <p:cNvPr id="642" name="Google Shape;642;p61"/>
          <p:cNvSpPr/>
          <p:nvPr/>
        </p:nvSpPr>
        <p:spPr>
          <a:xfrm>
            <a:off x="1513106" y="3257946"/>
            <a:ext cx="5475835" cy="4656958"/>
          </a:xfrm>
          <a:custGeom>
            <a:rect b="b" l="l" r="r" t="t"/>
            <a:pathLst>
              <a:path extrusionOk="0" h="4471797" w="4887210">
                <a:moveTo>
                  <a:pt x="0" y="0"/>
                </a:moveTo>
                <a:lnTo>
                  <a:pt x="4887210" y="0"/>
                </a:lnTo>
                <a:lnTo>
                  <a:pt x="4887210" y="4471797"/>
                </a:lnTo>
                <a:lnTo>
                  <a:pt x="0" y="44717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2"/>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6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62"/>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Δραστηριότητα #4</a:t>
            </a:r>
            <a:r>
              <a:rPr b="1" i="0" lang="en-US" sz="4000" u="none" cap="none" strike="noStrike">
                <a:solidFill>
                  <a:srgbClr val="4EA72E"/>
                </a:solidFill>
                <a:latin typeface="Arial"/>
                <a:ea typeface="Arial"/>
                <a:cs typeface="Arial"/>
                <a:sym typeface="Arial"/>
              </a:rPr>
              <a:t>: Η πιο ευτυχισμένη ομάδα Τεχνική πρόκληση ισορροπίας</a:t>
            </a:r>
            <a:endParaRPr b="0" i="0" sz="1400" u="none" cap="none" strike="noStrike">
              <a:solidFill>
                <a:srgbClr val="000000"/>
              </a:solidFill>
              <a:latin typeface="Arial"/>
              <a:ea typeface="Arial"/>
              <a:cs typeface="Arial"/>
              <a:sym typeface="Arial"/>
            </a:endParaRPr>
          </a:p>
        </p:txBody>
      </p:sp>
      <p:sp>
        <p:nvSpPr>
          <p:cNvPr id="650" name="Google Shape;650;p62"/>
          <p:cNvSpPr/>
          <p:nvPr/>
        </p:nvSpPr>
        <p:spPr>
          <a:xfrm>
            <a:off x="1538510" y="1926625"/>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62"/>
          <p:cNvSpPr txBox="1"/>
          <p:nvPr/>
        </p:nvSpPr>
        <p:spPr>
          <a:xfrm>
            <a:off x="1014678" y="2597532"/>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Αναστοχασμός της ομάδας</a:t>
            </a:r>
            <a:endParaRPr b="0" i="0" sz="1400" u="none" cap="none" strike="noStrike">
              <a:solidFill>
                <a:srgbClr val="000000"/>
              </a:solidFill>
              <a:latin typeface="Arial"/>
              <a:ea typeface="Arial"/>
              <a:cs typeface="Arial"/>
              <a:sym typeface="Arial"/>
            </a:endParaRPr>
          </a:p>
        </p:txBody>
      </p:sp>
      <p:sp>
        <p:nvSpPr>
          <p:cNvPr id="652" name="Google Shape;652;p62"/>
          <p:cNvSpPr txBox="1"/>
          <p:nvPr/>
        </p:nvSpPr>
        <p:spPr>
          <a:xfrm>
            <a:off x="1014678" y="3638843"/>
            <a:ext cx="16078200" cy="5541300"/>
          </a:xfrm>
          <a:prstGeom prst="rect">
            <a:avLst/>
          </a:prstGeom>
          <a:noFill/>
          <a:ln>
            <a:noFill/>
          </a:ln>
        </p:spPr>
        <p:txBody>
          <a:bodyPr anchorCtr="0" anchor="t" bIns="0" lIns="0" spcFirstLastPara="1" rIns="0" wrap="square" tIns="0">
            <a:spAutoFit/>
          </a:bodyPr>
          <a:lstStyle/>
          <a:p>
            <a:pPr indent="-22860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Ποια είναι μια τεχνολογική συνήθεια που θα θέλατε να αλλάξετε ή να βελτιώσετε</a:t>
            </a:r>
            <a:r>
              <a:rPr b="0" i="0" lang="en-US" sz="3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(π.χ. μείωση του χρόνου που αφιερώνεται στην οθόνη, περισσότερα διαλείμματα, μη χρήση των μέσων κοινωνικής δικτύωσης πριν από τον ύπνο)</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22860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Ποια είναι μια δραστηριότητα ή συνήθεια που θα ενσωματώσετε στην καθημερινότητά σας για να βοηθήσετε στην εξισορρόπηση της χρήσης της τεχνολογίας</a:t>
            </a:r>
            <a:r>
              <a:rPr b="0" i="0" lang="en-US" sz="3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(π.χ., να πηγαίνετε μια βόλτα, να εξασκείτε την ενσυνειδητότητα, να θέτετε όρια στον χρόνο της οθόνης) </a:t>
            </a:r>
            <a:endParaRPr b="0" i="0" sz="1400" u="none" cap="none" strike="noStrike">
              <a:solidFill>
                <a:srgbClr val="000000"/>
              </a:solidFill>
              <a:latin typeface="Arial"/>
              <a:ea typeface="Arial"/>
              <a:cs typeface="Arial"/>
              <a:sym typeface="Arial"/>
            </a:endParaRPr>
          </a:p>
        </p:txBody>
      </p:sp>
      <p:pic>
        <p:nvPicPr>
          <p:cNvPr descr="Ampulheta 90% com preenchimento sólido" id="653" name="Google Shape;653;p62"/>
          <p:cNvPicPr preferRelativeResize="0"/>
          <p:nvPr>
            <p:ph idx="4294967295" type="body"/>
          </p:nvPr>
        </p:nvPicPr>
        <p:blipFill rotWithShape="1">
          <a:blip r:embed="rId5">
            <a:alphaModFix/>
          </a:blip>
          <a:srcRect b="0" l="0" r="0" t="0"/>
          <a:stretch/>
        </p:blipFill>
        <p:spPr>
          <a:xfrm>
            <a:off x="14771495" y="1646453"/>
            <a:ext cx="1383300" cy="1161900"/>
          </a:xfrm>
          <a:prstGeom prst="rect">
            <a:avLst/>
          </a:prstGeom>
          <a:noFill/>
          <a:ln>
            <a:noFill/>
          </a:ln>
        </p:spPr>
      </p:pic>
      <p:sp>
        <p:nvSpPr>
          <p:cNvPr id="654" name="Google Shape;654;p62"/>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6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6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63"/>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Δραστηριότητα #4</a:t>
            </a:r>
            <a:r>
              <a:rPr b="1" i="0" lang="en-US" sz="4000" u="none" cap="none" strike="noStrike">
                <a:solidFill>
                  <a:srgbClr val="4EA72E"/>
                </a:solidFill>
                <a:latin typeface="Arial"/>
                <a:ea typeface="Arial"/>
                <a:cs typeface="Arial"/>
                <a:sym typeface="Arial"/>
              </a:rPr>
              <a:t>: Η πιο ευτυχισμένη ομάδα Τεχνική πρόκληση ισορροπίας</a:t>
            </a:r>
            <a:endParaRPr b="1" i="0" sz="4000" u="none" cap="none" strike="noStrike">
              <a:solidFill>
                <a:srgbClr val="4EA72E"/>
              </a:solidFill>
              <a:latin typeface="Arial"/>
              <a:ea typeface="Arial"/>
              <a:cs typeface="Arial"/>
              <a:sym typeface="Arial"/>
            </a:endParaRPr>
          </a:p>
        </p:txBody>
      </p:sp>
      <p:sp>
        <p:nvSpPr>
          <p:cNvPr id="662" name="Google Shape;662;p63"/>
          <p:cNvSpPr txBox="1"/>
          <p:nvPr/>
        </p:nvSpPr>
        <p:spPr>
          <a:xfrm>
            <a:off x="993024" y="3138700"/>
            <a:ext cx="166191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Δημιουργήστε τον πίνακα "Η πιο ευτυχισμένη ομάδα" </a:t>
            </a:r>
            <a:endParaRPr b="0" i="0" sz="1400" u="none" cap="none" strike="noStrike">
              <a:solidFill>
                <a:srgbClr val="000000"/>
              </a:solidFill>
              <a:latin typeface="Arial"/>
              <a:ea typeface="Arial"/>
              <a:cs typeface="Arial"/>
              <a:sym typeface="Arial"/>
            </a:endParaRPr>
          </a:p>
        </p:txBody>
      </p:sp>
      <p:sp>
        <p:nvSpPr>
          <p:cNvPr id="663" name="Google Shape;663;p63"/>
          <p:cNvSpPr txBox="1"/>
          <p:nvPr/>
        </p:nvSpPr>
        <p:spPr>
          <a:xfrm>
            <a:off x="1216879" y="4509699"/>
            <a:ext cx="14736995" cy="2215991"/>
          </a:xfrm>
          <a:prstGeom prst="rect">
            <a:avLst/>
          </a:prstGeom>
          <a:noFill/>
          <a:ln>
            <a:noFill/>
          </a:ln>
        </p:spPr>
        <p:txBody>
          <a:bodyPr anchorCtr="0" anchor="t" bIns="0" lIns="0" spcFirstLastPara="1" rIns="0" wrap="square" tIns="0">
            <a:spAutoFit/>
          </a:bodyPr>
          <a:lstStyle/>
          <a:p>
            <a:pPr indent="-22860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Το όνομα της ομάδας: </a:t>
            </a:r>
            <a:r>
              <a:rPr b="0" i="0" lang="en-US" sz="3600" u="none" cap="none" strike="noStrike">
                <a:solidFill>
                  <a:schemeClr val="dk1"/>
                </a:solidFill>
                <a:latin typeface="Arial"/>
                <a:ea typeface="Arial"/>
                <a:cs typeface="Arial"/>
                <a:sym typeface="Arial"/>
              </a:rPr>
              <a:t>π.χ. "Η πιο ευτυχισμένη ομάδα"</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22860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Οι δεσμεύσεις της ομάδας:</a:t>
            </a:r>
            <a:r>
              <a:rPr b="0" i="0" lang="en-US" sz="3600" u="none" cap="none" strike="noStrike">
                <a:solidFill>
                  <a:schemeClr val="dk1"/>
                </a:solidFill>
                <a:latin typeface="Arial"/>
                <a:ea typeface="Arial"/>
                <a:cs typeface="Arial"/>
                <a:sym typeface="Arial"/>
              </a:rPr>
              <a:t> Μια λίστα με τις στρατηγικές πρόληψης της ισορροπίας της τεχνολογίας και της επαγγελματικής εξουθένωσης στις οποίες συμφώνησε η ομάδα. </a:t>
            </a:r>
            <a:endParaRPr b="0" i="0" sz="1400" u="none" cap="none" strike="noStrike">
              <a:solidFill>
                <a:srgbClr val="000000"/>
              </a:solidFill>
              <a:latin typeface="Arial"/>
              <a:ea typeface="Arial"/>
              <a:cs typeface="Arial"/>
              <a:sym typeface="Arial"/>
            </a:endParaRPr>
          </a:p>
        </p:txBody>
      </p:sp>
      <p:sp>
        <p:nvSpPr>
          <p:cNvPr id="664" name="Google Shape;664;p63"/>
          <p:cNvSpPr txBox="1"/>
          <p:nvPr/>
        </p:nvSpPr>
        <p:spPr>
          <a:xfrm>
            <a:off x="10223295" y="7373400"/>
            <a:ext cx="6310500" cy="180270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800"/>
              <a:buFont typeface="Arial"/>
              <a:buNone/>
            </a:pPr>
            <a:r>
              <a:rPr b="1" i="0" lang="en-US" sz="4800" u="none" cap="none" strike="noStrike">
                <a:solidFill>
                  <a:srgbClr val="A02B93"/>
                </a:solidFill>
                <a:latin typeface="Arial"/>
                <a:ea typeface="Arial"/>
                <a:cs typeface="Arial"/>
                <a:sym typeface="Arial"/>
              </a:rPr>
              <a:t>Μοιραστείτε και δεσμευτείτε</a:t>
            </a:r>
            <a:endParaRPr b="1" i="0" sz="1100" u="none" cap="none" strike="noStrike">
              <a:solidFill>
                <a:srgbClr val="A02B93"/>
              </a:solidFill>
              <a:latin typeface="Arial"/>
              <a:ea typeface="Arial"/>
              <a:cs typeface="Arial"/>
              <a:sym typeface="Arial"/>
            </a:endParaRPr>
          </a:p>
        </p:txBody>
      </p:sp>
      <p:sp>
        <p:nvSpPr>
          <p:cNvPr id="665" name="Google Shape;665;p63"/>
          <p:cNvSpPr/>
          <p:nvPr/>
        </p:nvSpPr>
        <p:spPr>
          <a:xfrm>
            <a:off x="7146759" y="7575740"/>
            <a:ext cx="2801001" cy="1283215"/>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666" name="Google Shape;666;p63"/>
          <p:cNvPicPr preferRelativeResize="0"/>
          <p:nvPr>
            <p:ph idx="4294967295" type="body"/>
          </p:nvPr>
        </p:nvPicPr>
        <p:blipFill rotWithShape="1">
          <a:blip r:embed="rId6">
            <a:alphaModFix/>
          </a:blip>
          <a:srcRect b="0" l="0" r="0" t="0"/>
          <a:stretch/>
        </p:blipFill>
        <p:spPr>
          <a:xfrm>
            <a:off x="14771495" y="1646453"/>
            <a:ext cx="1383300" cy="1161900"/>
          </a:xfrm>
          <a:prstGeom prst="rect">
            <a:avLst/>
          </a:prstGeom>
          <a:noFill/>
          <a:ln>
            <a:noFill/>
          </a:ln>
        </p:spPr>
      </p:pic>
      <p:sp>
        <p:nvSpPr>
          <p:cNvPr id="667" name="Google Shape;667;p63"/>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0h:15m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34bf68f3037_0_75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g34bf68f3037_0_75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34bf68f3037_0_757"/>
          <p:cNvSpPr txBox="1"/>
          <p:nvPr/>
        </p:nvSpPr>
        <p:spPr>
          <a:xfrm>
            <a:off x="2613169" y="662599"/>
            <a:ext cx="143754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Δραστηριότητα #4</a:t>
            </a:r>
            <a:r>
              <a:rPr b="1" i="0" lang="en-US" sz="4000" u="none" cap="none" strike="noStrike">
                <a:solidFill>
                  <a:srgbClr val="4EA72E"/>
                </a:solidFill>
                <a:latin typeface="Arial"/>
                <a:ea typeface="Arial"/>
                <a:cs typeface="Arial"/>
                <a:sym typeface="Arial"/>
              </a:rPr>
              <a:t>: Η πιο ευτυχισμένη ομάδα Τεχνική πρόκληση ισορροπίας</a:t>
            </a:r>
            <a:endParaRPr b="0" i="0" sz="1400" u="none" cap="none" strike="noStrike">
              <a:solidFill>
                <a:srgbClr val="000000"/>
              </a:solidFill>
              <a:latin typeface="Arial"/>
              <a:ea typeface="Arial"/>
              <a:cs typeface="Arial"/>
              <a:sym typeface="Arial"/>
            </a:endParaRPr>
          </a:p>
        </p:txBody>
      </p:sp>
      <p:sp>
        <p:nvSpPr>
          <p:cNvPr id="675" name="Google Shape;675;g34bf68f3037_0_757"/>
          <p:cNvSpPr txBox="1"/>
          <p:nvPr/>
        </p:nvSpPr>
        <p:spPr>
          <a:xfrm>
            <a:off x="871428" y="2056457"/>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Πρόσθετοι πόροι</a:t>
            </a:r>
            <a:endParaRPr b="0" i="0" sz="1400" u="none" cap="none" strike="noStrike">
              <a:solidFill>
                <a:srgbClr val="000000"/>
              </a:solidFill>
              <a:latin typeface="Arial"/>
              <a:ea typeface="Arial"/>
              <a:cs typeface="Arial"/>
              <a:sym typeface="Arial"/>
            </a:endParaRPr>
          </a:p>
        </p:txBody>
      </p:sp>
      <p:graphicFrame>
        <p:nvGraphicFramePr>
          <p:cNvPr id="676" name="Google Shape;676;g34bf68f3037_0_757"/>
          <p:cNvGraphicFramePr/>
          <p:nvPr/>
        </p:nvGraphicFramePr>
        <p:xfrm>
          <a:off x="952500" y="2983363"/>
          <a:ext cx="3000000" cy="3000000"/>
        </p:xfrm>
        <a:graphic>
          <a:graphicData uri="http://schemas.openxmlformats.org/drawingml/2006/table">
            <a:tbl>
              <a:tblPr>
                <a:noFill/>
                <a:tableStyleId>{1CFA1EBD-75E4-44BC-9DB6-9088B974A422}</a:tableStyleId>
              </a:tblPr>
              <a:tblGrid>
                <a:gridCol w="3276600"/>
                <a:gridCol w="3276600"/>
                <a:gridCol w="3276600"/>
                <a:gridCol w="3276600"/>
                <a:gridCol w="3276600"/>
              </a:tblGrid>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Συγγραφέας(ες)</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Τίτλος</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Πηγή / Εκδότης</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Ημερομηνία</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Σύνδεσμος</a:t>
                      </a:r>
                      <a:endParaRPr b="1" sz="1400" u="none" cap="none" strike="noStrike">
                        <a:solidFill>
                          <a:srgbClr val="0563C1"/>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Bloom, N., Liang, J., Roberts, J., &amp; Ying, Z. J.</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Λειτουργεί η εργασία από το σπίτι; Στοιχεία από ένα κινεζικό πείραμα</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Εθνικό Γραφείο Οικονομικών Ερευνών (NBER)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2013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US" sz="1100" u="sng" cap="none" strike="noStrike">
                          <a:solidFill>
                            <a:schemeClr val="hlink"/>
                          </a:solidFill>
                          <a:hlinkClick r:id="rId5"/>
                        </a:rPr>
                        <a:t>https://www.nber.org/papers/w18871</a:t>
                      </a:r>
                      <a:endParaRPr sz="1100" u="sng" cap="none" strike="noStrike">
                        <a:solidFill>
                          <a:schemeClr val="hlink"/>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Gratton, L.</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Πώς να κάνετε το υβριδικό σωστά</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Harvard Business Review</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2023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US" sz="1100" u="sng" cap="none" strike="noStrike">
                          <a:solidFill>
                            <a:schemeClr val="hlink"/>
                          </a:solidFill>
                          <a:hlinkClick r:id="rId6"/>
                        </a:rPr>
                        <a:t>https://hbr.org/2021/05/how-to-do-hybrid-right</a:t>
                      </a:r>
                      <a:endParaRPr sz="1100" u="sng" cap="none" strike="noStrike">
                        <a:solidFill>
                          <a:schemeClr val="hlink"/>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Heinze, C.</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Βέλτιστες πρακτικές για τη δημιουργία ενός βιώσιμου υβριδικού μοντέλου εργασίας</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Στόχος τεχνολογίας</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Σεπ 13, 2022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7"/>
                        </a:rPr>
                        <a:t>https://www.techtarget.com/searchhrsoftware/tip/Best-practices-to-build-a-sustainable-hybrid-work-model</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Choudhury, P., Khanna, T., Makridis, C. A., &amp; Schirmann, 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Είναι η υβριδική εργασία το καλύτερο και από τους δύο κόσμους; Στοιχεία από ένα πείραμα πεδίου</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Harvard Business School Working Paper No. 22-063</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Μάρτιος 2022</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https://www.hbs.edu/faculty/Pages/item.aspx?num=58284</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Martin, J.</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Ώρες εργασίας στο σπίτι, ανταμοιβές και ευκαιρίες στο Ηνωμένο Βασίλειο: 2011 έως 2020</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Γραφείο Εθνικών Στατιστικών</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2021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https://www.ons.gov.uk/.../2021-04-19</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McKinsey &amp; Company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Οι εργοδότες είναι έτοιμοι να επιστρέψουν σε σημαντική προσωπική παρουσία. Οι εργαζόμενοι δεν είναι.</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McKinsey &amp; Company</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Οκτώβριος 2021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8"/>
                        </a:rPr>
                        <a:t>https://www.mckinsey.com/capabilities/people-and-organizational-performance/our-insights/its-time-for-leaders-to-get-real-about-hybrid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McLaren, S.</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 βέλτιστες πρακτικές για την οικοδόμηση μιας επιτυχημένης υβριδικής εργασιακής κουλτούρας</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Linkedin Talent Blog</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Ιουλ 22, 2021</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9"/>
                        </a:rPr>
                        <a:t>https://www.linkedin.com/business/talent/blog/talent-management/best-practices-for-successful-hybrid-work-culture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3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3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39"/>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9"/>
          <p:cNvSpPr/>
          <p:nvPr/>
        </p:nvSpPr>
        <p:spPr>
          <a:xfrm>
            <a:off x="10855876" y="1"/>
            <a:ext cx="7432124" cy="10287000"/>
          </a:xfrm>
          <a:custGeom>
            <a:rect b="b" l="l" r="r" t="t"/>
            <a:pathLst>
              <a:path extrusionOk="0" h="17459820" w="13096620">
                <a:moveTo>
                  <a:pt x="0" y="0"/>
                </a:moveTo>
                <a:lnTo>
                  <a:pt x="13096620" y="0"/>
                </a:lnTo>
                <a:lnTo>
                  <a:pt x="13096620" y="17459820"/>
                </a:lnTo>
                <a:lnTo>
                  <a:pt x="0" y="174598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9"/>
          <p:cNvSpPr txBox="1"/>
          <p:nvPr/>
        </p:nvSpPr>
        <p:spPr>
          <a:xfrm>
            <a:off x="477360" y="4595048"/>
            <a:ext cx="92922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Ευχαριστούμε!</a:t>
            </a:r>
            <a:endParaRPr b="0" i="0" sz="1400" u="none" cap="none" strike="noStrike">
              <a:solidFill>
                <a:srgbClr val="000000"/>
              </a:solidFill>
              <a:latin typeface="Arial"/>
              <a:ea typeface="Arial"/>
              <a:cs typeface="Arial"/>
              <a:sym typeface="Arial"/>
            </a:endParaRPr>
          </a:p>
        </p:txBody>
      </p:sp>
      <p:sp>
        <p:nvSpPr>
          <p:cNvPr id="686" name="Google Shape;686;p39"/>
          <p:cNvSpPr/>
          <p:nvPr/>
        </p:nvSpPr>
        <p:spPr>
          <a:xfrm>
            <a:off x="3973031" y="5691951"/>
            <a:ext cx="2300940" cy="740340"/>
          </a:xfrm>
          <a:custGeom>
            <a:rect b="b" l="l" r="r" t="t"/>
            <a:pathLst>
              <a:path extrusionOk="0" h="740340" w="2300940">
                <a:moveTo>
                  <a:pt x="0" y="0"/>
                </a:moveTo>
                <a:lnTo>
                  <a:pt x="2300940" y="0"/>
                </a:lnTo>
                <a:lnTo>
                  <a:pt x="2300940" y="740340"/>
                </a:lnTo>
                <a:lnTo>
                  <a:pt x="0" y="740340"/>
                </a:lnTo>
                <a:lnTo>
                  <a:pt x="0" y="0"/>
                </a:lnTo>
                <a:close/>
              </a:path>
            </a:pathLst>
          </a:custGeom>
          <a:blipFill rotWithShape="1">
            <a:blip r:embed="rId6">
              <a:alphaModFix/>
            </a:blip>
            <a:stretch>
              <a:fillRect b="0" l="-16" r="-1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4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4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40"/>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40"/>
          <p:cNvSpPr/>
          <p:nvPr/>
        </p:nvSpPr>
        <p:spPr>
          <a:xfrm>
            <a:off x="312120" y="326160"/>
            <a:ext cx="2144839" cy="1859756"/>
          </a:xfrm>
          <a:custGeom>
            <a:rect b="b" l="l" r="r" t="t"/>
            <a:pathLst>
              <a:path extrusionOk="0" h="2479675" w="2859786">
                <a:moveTo>
                  <a:pt x="0" y="0"/>
                </a:moveTo>
                <a:lnTo>
                  <a:pt x="2859786" y="0"/>
                </a:lnTo>
                <a:lnTo>
                  <a:pt x="2859786" y="2479675"/>
                </a:lnTo>
                <a:lnTo>
                  <a:pt x="0" y="247967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40"/>
          <p:cNvSpPr/>
          <p:nvPr/>
        </p:nvSpPr>
        <p:spPr>
          <a:xfrm>
            <a:off x="312120" y="8200440"/>
            <a:ext cx="2824163" cy="1859756"/>
          </a:xfrm>
          <a:custGeom>
            <a:rect b="b" l="l" r="r" t="t"/>
            <a:pathLst>
              <a:path extrusionOk="0" h="2479675" w="3765550">
                <a:moveTo>
                  <a:pt x="0" y="0"/>
                </a:moveTo>
                <a:lnTo>
                  <a:pt x="3765550" y="0"/>
                </a:lnTo>
                <a:lnTo>
                  <a:pt x="3765550" y="2479675"/>
                </a:lnTo>
                <a:lnTo>
                  <a:pt x="0" y="247967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40"/>
          <p:cNvSpPr/>
          <p:nvPr/>
        </p:nvSpPr>
        <p:spPr>
          <a:xfrm>
            <a:off x="5344920" y="-383400"/>
            <a:ext cx="7117200" cy="7117200"/>
          </a:xfrm>
          <a:custGeom>
            <a:rect b="b" l="l" r="r" t="t"/>
            <a:pathLst>
              <a:path extrusionOk="0" h="7117200" w="7117200">
                <a:moveTo>
                  <a:pt x="0" y="0"/>
                </a:moveTo>
                <a:lnTo>
                  <a:pt x="7117200" y="0"/>
                </a:lnTo>
                <a:lnTo>
                  <a:pt x="7117200" y="7117200"/>
                </a:lnTo>
                <a:lnTo>
                  <a:pt x="0" y="71172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40"/>
          <p:cNvSpPr/>
          <p:nvPr/>
        </p:nvSpPr>
        <p:spPr>
          <a:xfrm>
            <a:off x="15095700" y="6848280"/>
            <a:ext cx="1638360" cy="595620"/>
          </a:xfrm>
          <a:custGeom>
            <a:rect b="b" l="l" r="r" t="t"/>
            <a:pathLst>
              <a:path extrusionOk="0" h="595620" w="1638360">
                <a:moveTo>
                  <a:pt x="0" y="0"/>
                </a:moveTo>
                <a:lnTo>
                  <a:pt x="1638360" y="0"/>
                </a:lnTo>
                <a:lnTo>
                  <a:pt x="1638360" y="595620"/>
                </a:lnTo>
                <a:lnTo>
                  <a:pt x="0" y="595620"/>
                </a:lnTo>
                <a:lnTo>
                  <a:pt x="0" y="0"/>
                </a:lnTo>
                <a:close/>
              </a:path>
            </a:pathLst>
          </a:custGeom>
          <a:blipFill rotWithShape="1">
            <a:blip r:embed="rId6">
              <a:alphaModFix/>
            </a:blip>
            <a:stretch>
              <a:fillRect b="0" l="-318" r="-317"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40"/>
          <p:cNvSpPr/>
          <p:nvPr/>
        </p:nvSpPr>
        <p:spPr>
          <a:xfrm>
            <a:off x="3358260" y="6989760"/>
            <a:ext cx="1389960" cy="595620"/>
          </a:xfrm>
          <a:custGeom>
            <a:rect b="b" l="l" r="r" t="t"/>
            <a:pathLst>
              <a:path extrusionOk="0" h="595620" w="1389960">
                <a:moveTo>
                  <a:pt x="0" y="0"/>
                </a:moveTo>
                <a:lnTo>
                  <a:pt x="1389960" y="0"/>
                </a:lnTo>
                <a:lnTo>
                  <a:pt x="1389960" y="595620"/>
                </a:lnTo>
                <a:lnTo>
                  <a:pt x="0" y="595620"/>
                </a:lnTo>
                <a:lnTo>
                  <a:pt x="0" y="0"/>
                </a:lnTo>
                <a:close/>
              </a:path>
            </a:pathLst>
          </a:custGeom>
          <a:blipFill rotWithShape="1">
            <a:blip r:embed="rId7">
              <a:alphaModFix/>
            </a:blip>
            <a:stretch>
              <a:fillRect b="-223" l="0" r="0" t="-223"/>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40"/>
          <p:cNvSpPr/>
          <p:nvPr/>
        </p:nvSpPr>
        <p:spPr>
          <a:xfrm>
            <a:off x="5341140" y="6903900"/>
            <a:ext cx="1557900" cy="733860"/>
          </a:xfrm>
          <a:custGeom>
            <a:rect b="b" l="l" r="r" t="t"/>
            <a:pathLst>
              <a:path extrusionOk="0" h="733860" w="1557900">
                <a:moveTo>
                  <a:pt x="0" y="0"/>
                </a:moveTo>
                <a:lnTo>
                  <a:pt x="1557900" y="0"/>
                </a:lnTo>
                <a:lnTo>
                  <a:pt x="1557900" y="733860"/>
                </a:lnTo>
                <a:lnTo>
                  <a:pt x="0" y="733860"/>
                </a:lnTo>
                <a:lnTo>
                  <a:pt x="0" y="0"/>
                </a:lnTo>
                <a:close/>
              </a:path>
            </a:pathLst>
          </a:custGeom>
          <a:blipFill rotWithShape="1">
            <a:blip r:embed="rId8">
              <a:alphaModFix/>
            </a:blip>
            <a:stretch>
              <a:fillRect b="-94" l="0" r="0" t="-9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40"/>
          <p:cNvSpPr/>
          <p:nvPr/>
        </p:nvSpPr>
        <p:spPr>
          <a:xfrm>
            <a:off x="10391760" y="6688980"/>
            <a:ext cx="1058940" cy="1058940"/>
          </a:xfrm>
          <a:custGeom>
            <a:rect b="b" l="l" r="r" t="t"/>
            <a:pathLst>
              <a:path extrusionOk="0" h="1058940" w="1058940">
                <a:moveTo>
                  <a:pt x="0" y="0"/>
                </a:moveTo>
                <a:lnTo>
                  <a:pt x="1058940" y="0"/>
                </a:lnTo>
                <a:lnTo>
                  <a:pt x="1058940" y="1058940"/>
                </a:lnTo>
                <a:lnTo>
                  <a:pt x="0" y="105894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40"/>
          <p:cNvSpPr/>
          <p:nvPr/>
        </p:nvSpPr>
        <p:spPr>
          <a:xfrm>
            <a:off x="12259080" y="6848280"/>
            <a:ext cx="2300940" cy="740340"/>
          </a:xfrm>
          <a:custGeom>
            <a:rect b="b" l="l" r="r" t="t"/>
            <a:pathLst>
              <a:path extrusionOk="0" h="740340" w="2300940">
                <a:moveTo>
                  <a:pt x="0" y="0"/>
                </a:moveTo>
                <a:lnTo>
                  <a:pt x="2300940" y="0"/>
                </a:lnTo>
                <a:lnTo>
                  <a:pt x="2300940" y="740340"/>
                </a:lnTo>
                <a:lnTo>
                  <a:pt x="0" y="740340"/>
                </a:lnTo>
                <a:lnTo>
                  <a:pt x="0" y="0"/>
                </a:lnTo>
                <a:close/>
              </a:path>
            </a:pathLst>
          </a:custGeom>
          <a:blipFill rotWithShape="1">
            <a:blip r:embed="rId10">
              <a:alphaModFix/>
            </a:blip>
            <a:stretch>
              <a:fillRect b="0" l="-16" r="-14"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40"/>
          <p:cNvSpPr/>
          <p:nvPr/>
        </p:nvSpPr>
        <p:spPr>
          <a:xfrm>
            <a:off x="1425600" y="7018920"/>
            <a:ext cx="1392120" cy="638280"/>
          </a:xfrm>
          <a:custGeom>
            <a:rect b="b" l="l" r="r" t="t"/>
            <a:pathLst>
              <a:path extrusionOk="0" h="638280" w="1392120">
                <a:moveTo>
                  <a:pt x="0" y="0"/>
                </a:moveTo>
                <a:lnTo>
                  <a:pt x="1392120" y="0"/>
                </a:lnTo>
                <a:lnTo>
                  <a:pt x="1392120" y="638280"/>
                </a:lnTo>
                <a:lnTo>
                  <a:pt x="0" y="638280"/>
                </a:lnTo>
                <a:lnTo>
                  <a:pt x="0" y="0"/>
                </a:lnTo>
                <a:close/>
              </a:path>
            </a:pathLst>
          </a:custGeom>
          <a:blipFill rotWithShape="1">
            <a:blip r:embed="rId11">
              <a:alphaModFix/>
            </a:blip>
            <a:stretch>
              <a:fillRect b="-109" l="0" r="0" t="-11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03" name="Google Shape;703;p40"/>
          <p:cNvGraphicFramePr/>
          <p:nvPr/>
        </p:nvGraphicFramePr>
        <p:xfrm>
          <a:off x="8085420" y="8610840"/>
          <a:ext cx="3000000" cy="3000000"/>
        </p:xfrm>
        <a:graphic>
          <a:graphicData uri="http://schemas.openxmlformats.org/drawingml/2006/table">
            <a:tbl>
              <a:tblPr>
                <a:noFill/>
                <a:tableStyleId>{5BF173C4-8423-4367-8313-1A74A3161DD4}</a:tableStyleId>
              </a:tblPr>
              <a:tblGrid>
                <a:gridCol w="9067800"/>
              </a:tblGrid>
              <a:tr h="876300">
                <a:tc>
                  <a:txBody>
                    <a:bodyPr/>
                    <a:lstStyle/>
                    <a:p>
                      <a:pPr indent="0" lvl="0" marL="0" marR="0" rtl="0" algn="ctr">
                        <a:lnSpc>
                          <a:spcPct val="137916"/>
                        </a:lnSpc>
                        <a:spcBef>
                          <a:spcPts val="0"/>
                        </a:spcBef>
                        <a:spcAft>
                          <a:spcPts val="0"/>
                        </a:spcAft>
                        <a:buClr>
                          <a:srgbClr val="000000"/>
                        </a:buClr>
                        <a:buSzPts val="1200"/>
                        <a:buFont typeface="Arial"/>
                        <a:buNone/>
                      </a:pPr>
                      <a:r>
                        <a:rPr lang="en-US" sz="1350" u="none" cap="none" strike="noStrike">
                          <a:solidFill>
                            <a:srgbClr val="00002E"/>
                          </a:solidFill>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sz="14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AEC"/>
                    </a:solidFill>
                  </a:tcPr>
                </a:tc>
              </a:tr>
            </a:tbl>
          </a:graphicData>
        </a:graphic>
      </p:graphicFrame>
      <p:sp>
        <p:nvSpPr>
          <p:cNvPr id="704" name="Google Shape;704;p40"/>
          <p:cNvSpPr/>
          <p:nvPr/>
        </p:nvSpPr>
        <p:spPr>
          <a:xfrm>
            <a:off x="1326780" y="8669700"/>
            <a:ext cx="3619620" cy="758700"/>
          </a:xfrm>
          <a:custGeom>
            <a:rect b="b" l="l" r="r" t="t"/>
            <a:pathLst>
              <a:path extrusionOk="0" h="758700" w="3619620">
                <a:moveTo>
                  <a:pt x="0" y="0"/>
                </a:moveTo>
                <a:lnTo>
                  <a:pt x="3619620" y="0"/>
                </a:lnTo>
                <a:lnTo>
                  <a:pt x="3619620" y="758700"/>
                </a:lnTo>
                <a:lnTo>
                  <a:pt x="0" y="758700"/>
                </a:lnTo>
                <a:lnTo>
                  <a:pt x="0" y="0"/>
                </a:lnTo>
                <a:close/>
              </a:path>
            </a:pathLst>
          </a:custGeom>
          <a:blipFill rotWithShape="1">
            <a:blip r:embed="rId12">
              <a:alphaModFix/>
            </a:blip>
            <a:stretch>
              <a:fillRect b="-83" l="0" r="0" t="-84"/>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40"/>
          <p:cNvSpPr/>
          <p:nvPr/>
        </p:nvSpPr>
        <p:spPr>
          <a:xfrm>
            <a:off x="7707960" y="6922800"/>
            <a:ext cx="1746900" cy="623160"/>
          </a:xfrm>
          <a:custGeom>
            <a:rect b="b" l="l" r="r" t="t"/>
            <a:pathLst>
              <a:path extrusionOk="0" h="623160" w="1746900">
                <a:moveTo>
                  <a:pt x="0" y="0"/>
                </a:moveTo>
                <a:lnTo>
                  <a:pt x="1746900" y="0"/>
                </a:lnTo>
                <a:lnTo>
                  <a:pt x="1746900" y="623160"/>
                </a:lnTo>
                <a:lnTo>
                  <a:pt x="0" y="623160"/>
                </a:lnTo>
                <a:lnTo>
                  <a:pt x="0" y="0"/>
                </a:lnTo>
                <a:close/>
              </a:path>
            </a:pathLst>
          </a:custGeom>
          <a:blipFill rotWithShape="1">
            <a:blip r:embed="rId13">
              <a:alphaModFix/>
            </a:blip>
            <a:stretch>
              <a:fillRect b="-21" l="0" r="0" t="-1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07" r="-9157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nvSpPr>
        <p:spPr>
          <a:xfrm>
            <a:off x="6527229" y="2035170"/>
            <a:ext cx="11097658" cy="14462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Ποιοι είναι οι σκοποί της χρήσης προηγμένων εργαλείων;</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6321850" y="3620425"/>
            <a:ext cx="11765100" cy="6357300"/>
          </a:xfrm>
          <a:prstGeom prst="rect">
            <a:avLst/>
          </a:prstGeom>
          <a:noFill/>
          <a:ln>
            <a:noFill/>
          </a:ln>
        </p:spPr>
        <p:txBody>
          <a:bodyPr anchorCtr="0" anchor="t" bIns="0" lIns="0" spcFirstLastPara="1" rIns="0" wrap="square" tIns="0">
            <a:spAutoFit/>
          </a:bodyPr>
          <a:lstStyle/>
          <a:p>
            <a:pPr indent="-400106" lvl="1" marL="863587" marR="0" rtl="0" algn="l">
              <a:lnSpc>
                <a:spcPct val="108002"/>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Δημιουργία ενός καθηλωτικού εικονικού περιβάλλοντος</a:t>
            </a:r>
            <a:endParaRPr b="0" i="0" sz="3500" u="none" cap="none" strike="noStrike">
              <a:solidFill>
                <a:srgbClr val="000000"/>
              </a:solidFill>
              <a:latin typeface="Arial"/>
              <a:ea typeface="Arial"/>
              <a:cs typeface="Arial"/>
              <a:sym typeface="Arial"/>
            </a:endParaRPr>
          </a:p>
          <a:p>
            <a:pPr indent="-177856" lvl="1" marL="863587" marR="0" rtl="0" algn="l">
              <a:lnSpc>
                <a:spcPct val="108002"/>
              </a:lnSpc>
              <a:spcBef>
                <a:spcPts val="0"/>
              </a:spcBef>
              <a:spcAft>
                <a:spcPts val="0"/>
              </a:spcAft>
              <a:buClr>
                <a:srgbClr val="000000"/>
              </a:buClr>
              <a:buSzPts val="3999"/>
              <a:buFont typeface="Arial"/>
              <a:buNone/>
            </a:pPr>
            <a:r>
              <a:t/>
            </a:r>
            <a:endParaRPr b="0" i="0" sz="3500" u="none" cap="none" strike="noStrike">
              <a:solidFill>
                <a:srgbClr val="000000"/>
              </a:solidFill>
              <a:latin typeface="Arial"/>
              <a:ea typeface="Arial"/>
              <a:cs typeface="Arial"/>
              <a:sym typeface="Arial"/>
            </a:endParaRPr>
          </a:p>
          <a:p>
            <a:pPr indent="-400106" lvl="1" marL="863587" marR="0" rtl="0" algn="l">
              <a:lnSpc>
                <a:spcPct val="108002"/>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Να είναι φιλική προς το χρήστη, ενισχύοντας τη δέσμευση και την ικανοποίηση των εργαζομένων</a:t>
            </a:r>
            <a:endParaRPr b="0" i="0" sz="3500" u="none" cap="none" strike="noStrike">
              <a:solidFill>
                <a:srgbClr val="000000"/>
              </a:solidFill>
              <a:latin typeface="Arial"/>
              <a:ea typeface="Arial"/>
              <a:cs typeface="Arial"/>
              <a:sym typeface="Arial"/>
            </a:endParaRPr>
          </a:p>
          <a:p>
            <a:pPr indent="-177856" lvl="1" marL="863587" marR="0" rtl="0" algn="l">
              <a:lnSpc>
                <a:spcPct val="108002"/>
              </a:lnSpc>
              <a:spcBef>
                <a:spcPts val="0"/>
              </a:spcBef>
              <a:spcAft>
                <a:spcPts val="0"/>
              </a:spcAft>
              <a:buClr>
                <a:srgbClr val="000000"/>
              </a:buClr>
              <a:buSzPts val="3999"/>
              <a:buFont typeface="Arial"/>
              <a:buNone/>
            </a:pPr>
            <a:r>
              <a:t/>
            </a:r>
            <a:endParaRPr b="0" i="0" sz="3500" u="none" cap="none" strike="noStrike">
              <a:solidFill>
                <a:srgbClr val="000000"/>
              </a:solidFill>
              <a:latin typeface="Arial"/>
              <a:ea typeface="Arial"/>
              <a:cs typeface="Arial"/>
              <a:sym typeface="Arial"/>
            </a:endParaRPr>
          </a:p>
          <a:p>
            <a:pPr indent="-400106" lvl="1" marL="863587" marR="0" rtl="0" algn="l">
              <a:lnSpc>
                <a:spcPct val="108002"/>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Προσφέρει ισχυρή ασφάλεια στον κυβερνοχώρο</a:t>
            </a:r>
            <a:endParaRPr b="0" i="0" sz="3500" u="none" cap="none" strike="noStrike">
              <a:solidFill>
                <a:srgbClr val="000000"/>
              </a:solidFill>
              <a:latin typeface="Arial"/>
              <a:ea typeface="Arial"/>
              <a:cs typeface="Arial"/>
              <a:sym typeface="Arial"/>
            </a:endParaRPr>
          </a:p>
          <a:p>
            <a:pPr indent="-177856" lvl="1" marL="863587" marR="0" rtl="0" algn="l">
              <a:lnSpc>
                <a:spcPct val="108002"/>
              </a:lnSpc>
              <a:spcBef>
                <a:spcPts val="0"/>
              </a:spcBef>
              <a:spcAft>
                <a:spcPts val="0"/>
              </a:spcAft>
              <a:buClr>
                <a:srgbClr val="000000"/>
              </a:buClr>
              <a:buSzPts val="3999"/>
              <a:buFont typeface="Arial"/>
              <a:buNone/>
            </a:pPr>
            <a:r>
              <a:t/>
            </a:r>
            <a:endParaRPr b="0" i="0" sz="3500" u="none" cap="none" strike="noStrike">
              <a:solidFill>
                <a:srgbClr val="000000"/>
              </a:solidFill>
              <a:latin typeface="Arial"/>
              <a:ea typeface="Arial"/>
              <a:cs typeface="Arial"/>
              <a:sym typeface="Arial"/>
            </a:endParaRPr>
          </a:p>
          <a:p>
            <a:pPr indent="-400107" lvl="1" marL="863587" marR="0" rtl="0" algn="l">
              <a:lnSpc>
                <a:spcPct val="108002"/>
              </a:lnSpc>
              <a:spcBef>
                <a:spcPts val="0"/>
              </a:spcBef>
              <a:spcAft>
                <a:spcPts val="0"/>
              </a:spcAft>
              <a:buClr>
                <a:srgbClr val="000000"/>
              </a:buClr>
              <a:buSzPts val="3500"/>
              <a:buFont typeface="Arial"/>
              <a:buChar char="•"/>
            </a:pPr>
            <a:r>
              <a:rPr b="0" i="0" lang="en-US" sz="3500" u="none" cap="none" strike="noStrike">
                <a:solidFill>
                  <a:srgbClr val="000000"/>
                </a:solidFill>
                <a:latin typeface="Arial"/>
                <a:ea typeface="Arial"/>
                <a:cs typeface="Arial"/>
                <a:sym typeface="Arial"/>
              </a:rPr>
              <a:t>Δίνει στις εταιρείες τη δυνατότητα να δημιουργήσουν ισχυρές, ασφαλείς και αποτελεσματικές υβριδικές ομάδες.</a:t>
            </a:r>
            <a:endParaRPr b="0" i="0" sz="35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500"/>
              <a:buFont typeface="Arial"/>
              <a:buNone/>
            </a:pPr>
            <a:r>
              <a:t/>
            </a:r>
            <a:endParaRPr b="0" i="0" sz="3500" u="none" cap="none" strike="noStrike">
              <a:solidFill>
                <a:srgbClr val="000000"/>
              </a:solidFill>
              <a:latin typeface="Arial"/>
              <a:ea typeface="Arial"/>
              <a:cs typeface="Arial"/>
              <a:sym typeface="Arial"/>
            </a:endParaRPr>
          </a:p>
        </p:txBody>
      </p:sp>
      <p:sp>
        <p:nvSpPr>
          <p:cNvPr id="144" name="Google Shape;144;p3"/>
          <p:cNvSpPr txBox="1"/>
          <p:nvPr/>
        </p:nvSpPr>
        <p:spPr>
          <a:xfrm>
            <a:off x="7064871" y="788018"/>
            <a:ext cx="107655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1: </a:t>
            </a:r>
            <a:r>
              <a:rPr b="1" i="0" lang="en-US" sz="4000" u="none" cap="none" strike="noStrike">
                <a:solidFill>
                  <a:srgbClr val="4EA72E"/>
                </a:solidFill>
                <a:latin typeface="Arial"/>
                <a:ea typeface="Arial"/>
                <a:cs typeface="Arial"/>
                <a:sym typeface="Arial"/>
              </a:rPr>
              <a:t>Ο ρόλος της τεχνολογίας στην υβριδική εργασία</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4bf68f3037_0_92"/>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4bf68f3037_0_9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4bf68f3037_0_92"/>
          <p:cNvSpPr txBox="1"/>
          <p:nvPr/>
        </p:nvSpPr>
        <p:spPr>
          <a:xfrm>
            <a:off x="1028700" y="2164465"/>
            <a:ext cx="12333600" cy="8313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00"/>
              <a:buFont typeface="Arial"/>
              <a:buNone/>
            </a:pPr>
            <a:r>
              <a:rPr b="1" i="0" lang="en-US" sz="5400" u="none" cap="none" strike="noStrike">
                <a:solidFill>
                  <a:srgbClr val="A02B93"/>
                </a:solidFill>
                <a:latin typeface="Arial"/>
                <a:ea typeface="Arial"/>
                <a:cs typeface="Arial"/>
                <a:sym typeface="Arial"/>
              </a:rPr>
              <a:t>Στρατηγικές υιοθέτησης τεχνολογίας</a:t>
            </a:r>
            <a:endParaRPr b="0" i="0" sz="1100" u="none" cap="none" strike="noStrike">
              <a:solidFill>
                <a:srgbClr val="A02B93"/>
              </a:solidFill>
              <a:latin typeface="Arial"/>
              <a:ea typeface="Arial"/>
              <a:cs typeface="Arial"/>
              <a:sym typeface="Arial"/>
            </a:endParaRPr>
          </a:p>
        </p:txBody>
      </p:sp>
      <p:sp>
        <p:nvSpPr>
          <p:cNvPr id="153" name="Google Shape;153;g34bf68f3037_0_92"/>
          <p:cNvSpPr/>
          <p:nvPr/>
        </p:nvSpPr>
        <p:spPr>
          <a:xfrm>
            <a:off x="12414739" y="3763455"/>
            <a:ext cx="4856480" cy="4856480"/>
          </a:xfrm>
          <a:custGeom>
            <a:rect b="b" l="l" r="r" t="t"/>
            <a:pathLst>
              <a:path extrusionOk="0" h="812800" w="81280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b="0" l="-24896" r="-24884"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4bf68f3037_0_92"/>
          <p:cNvSpPr txBox="1"/>
          <p:nvPr/>
        </p:nvSpPr>
        <p:spPr>
          <a:xfrm>
            <a:off x="2931120" y="744411"/>
            <a:ext cx="107655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1: </a:t>
            </a:r>
            <a:r>
              <a:rPr b="1" i="0" lang="en-US" sz="4000" u="none" cap="none" strike="noStrike">
                <a:solidFill>
                  <a:srgbClr val="4EA72E"/>
                </a:solidFill>
                <a:latin typeface="Arial"/>
                <a:ea typeface="Arial"/>
                <a:cs typeface="Arial"/>
                <a:sym typeface="Arial"/>
              </a:rPr>
              <a:t>Ο ρόλος της τεχνολογίας στην υβριδική εργασία</a:t>
            </a:r>
            <a:endParaRPr b="0" i="0" sz="1400" u="none" cap="none" strike="noStrike">
              <a:solidFill>
                <a:srgbClr val="000000"/>
              </a:solidFill>
              <a:latin typeface="Arial"/>
              <a:ea typeface="Arial"/>
              <a:cs typeface="Arial"/>
              <a:sym typeface="Arial"/>
            </a:endParaRPr>
          </a:p>
        </p:txBody>
      </p:sp>
      <p:sp>
        <p:nvSpPr>
          <p:cNvPr id="155" name="Google Shape;155;g34bf68f3037_0_92"/>
          <p:cNvSpPr txBox="1"/>
          <p:nvPr/>
        </p:nvSpPr>
        <p:spPr>
          <a:xfrm>
            <a:off x="1028699" y="3198685"/>
            <a:ext cx="9117300" cy="738900"/>
          </a:xfrm>
          <a:prstGeom prst="rect">
            <a:avLst/>
          </a:prstGeom>
          <a:noFill/>
          <a:ln>
            <a:noFill/>
          </a:ln>
        </p:spPr>
        <p:txBody>
          <a:bodyPr anchorCtr="0" anchor="t" bIns="0" lIns="0" spcFirstLastPara="1" rIns="0" wrap="square" tIns="0">
            <a:spAutoFit/>
          </a:bodyPr>
          <a:lstStyle/>
          <a:p>
            <a:pPr indent="0" lvl="0" marL="0" marR="0" rtl="0" algn="l">
              <a:lnSpc>
                <a:spcPct val="144020"/>
              </a:lnSpc>
              <a:spcBef>
                <a:spcPts val="0"/>
              </a:spcBef>
              <a:spcAft>
                <a:spcPts val="0"/>
              </a:spcAft>
              <a:buClr>
                <a:srgbClr val="000000"/>
              </a:buClr>
              <a:buSzPts val="4800"/>
              <a:buFont typeface="Arial"/>
              <a:buNone/>
            </a:pPr>
            <a:r>
              <a:rPr b="1" i="0" lang="en-US" sz="4800" u="none" cap="none" strike="noStrike">
                <a:solidFill>
                  <a:srgbClr val="926FB1"/>
                </a:solidFill>
                <a:latin typeface="Arial"/>
                <a:ea typeface="Arial"/>
                <a:cs typeface="Arial"/>
                <a:sym typeface="Arial"/>
              </a:rPr>
              <a:t>Βέλτιστες πρακτικές</a:t>
            </a:r>
            <a:endParaRPr b="0" i="0" sz="1400" u="none" cap="none" strike="noStrike">
              <a:solidFill>
                <a:srgbClr val="000000"/>
              </a:solidFill>
              <a:latin typeface="Arial"/>
              <a:ea typeface="Arial"/>
              <a:cs typeface="Arial"/>
              <a:sym typeface="Arial"/>
            </a:endParaRPr>
          </a:p>
        </p:txBody>
      </p:sp>
      <p:sp>
        <p:nvSpPr>
          <p:cNvPr id="156" name="Google Shape;156;g34bf68f3037_0_92"/>
          <p:cNvSpPr txBox="1"/>
          <p:nvPr/>
        </p:nvSpPr>
        <p:spPr>
          <a:xfrm>
            <a:off x="477360" y="4140507"/>
            <a:ext cx="11269800" cy="5958300"/>
          </a:xfrm>
          <a:prstGeom prst="rect">
            <a:avLst/>
          </a:prstGeom>
          <a:noFill/>
          <a:ln>
            <a:noFill/>
          </a:ln>
        </p:spPr>
        <p:txBody>
          <a:bodyPr anchorCtr="0" anchor="t" bIns="0" lIns="0" spcFirstLastPara="1" rIns="0" wrap="square" tIns="0">
            <a:spAutoFit/>
          </a:bodyPr>
          <a:lstStyle/>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Δημιουργία μιας πολυλειτουργικής ομάδας αλλαγής και διορισμός ενός διαχειριστή έργου</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Έλεγχοι σε επίπεδα εισόδου</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Καλλιέργεια κουλτούρας ανοιχτής συνεργασίας</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57200" lvl="1" marL="914400" marR="0" rtl="0" algn="l">
              <a:lnSpc>
                <a:spcPct val="115000"/>
              </a:lnSpc>
              <a:spcBef>
                <a:spcPts val="120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Κατάρτιση</a:t>
            </a:r>
            <a:endParaRPr b="0" i="0" sz="3600" u="none" cap="none" strike="noStrike">
              <a:solidFill>
                <a:srgbClr val="000000"/>
              </a:solidFill>
              <a:latin typeface="Arial"/>
              <a:ea typeface="Arial"/>
              <a:cs typeface="Arial"/>
              <a:sym typeface="Arial"/>
            </a:endParaRPr>
          </a:p>
          <a:p>
            <a:pPr indent="0" lvl="0" marL="0" marR="0" rtl="0" algn="l">
              <a:lnSpc>
                <a:spcPct val="107991"/>
              </a:lnSpc>
              <a:spcBef>
                <a:spcPts val="120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4bf68f3037_0_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5" l="0" r="0" t="-26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4bf68f3037_0_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34bf68f3037_0_0"/>
          <p:cNvSpPr txBox="1"/>
          <p:nvPr/>
        </p:nvSpPr>
        <p:spPr>
          <a:xfrm>
            <a:off x="1028700" y="2164465"/>
            <a:ext cx="12333600" cy="8313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00"/>
              <a:buFont typeface="Arial"/>
              <a:buNone/>
            </a:pPr>
            <a:r>
              <a:rPr b="1" i="0" lang="en-US" sz="5400" u="none" cap="none" strike="noStrike">
                <a:solidFill>
                  <a:srgbClr val="A02B93"/>
                </a:solidFill>
                <a:latin typeface="Arial"/>
                <a:ea typeface="Arial"/>
                <a:cs typeface="Arial"/>
                <a:sym typeface="Arial"/>
              </a:rPr>
              <a:t>Στρατηγικές υιοθέτησης τεχνολογίας</a:t>
            </a:r>
            <a:endParaRPr b="0" i="0" sz="1100" u="none" cap="none" strike="noStrike">
              <a:solidFill>
                <a:srgbClr val="A02B93"/>
              </a:solidFill>
              <a:latin typeface="Arial"/>
              <a:ea typeface="Arial"/>
              <a:cs typeface="Arial"/>
              <a:sym typeface="Arial"/>
            </a:endParaRPr>
          </a:p>
        </p:txBody>
      </p:sp>
      <p:sp>
        <p:nvSpPr>
          <p:cNvPr id="164" name="Google Shape;164;g34bf68f3037_0_0"/>
          <p:cNvSpPr/>
          <p:nvPr/>
        </p:nvSpPr>
        <p:spPr>
          <a:xfrm>
            <a:off x="12414739" y="3763455"/>
            <a:ext cx="4856480" cy="4856480"/>
          </a:xfrm>
          <a:custGeom>
            <a:rect b="b" l="l" r="r" t="t"/>
            <a:pathLst>
              <a:path extrusionOk="0" h="812800" w="81280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b="0" l="-24896" r="-24884"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4bf68f3037_0_0"/>
          <p:cNvSpPr txBox="1"/>
          <p:nvPr/>
        </p:nvSpPr>
        <p:spPr>
          <a:xfrm>
            <a:off x="2931120" y="744411"/>
            <a:ext cx="107655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1: </a:t>
            </a:r>
            <a:r>
              <a:rPr b="1" i="0" lang="en-US" sz="4000" u="none" cap="none" strike="noStrike">
                <a:solidFill>
                  <a:srgbClr val="4EA72E"/>
                </a:solidFill>
                <a:latin typeface="Arial"/>
                <a:ea typeface="Arial"/>
                <a:cs typeface="Arial"/>
                <a:sym typeface="Arial"/>
              </a:rPr>
              <a:t>Ο ρόλος της τεχνολογίας στην υβριδική εργασία</a:t>
            </a:r>
            <a:endParaRPr b="0" i="0" sz="1400" u="none" cap="none" strike="noStrike">
              <a:solidFill>
                <a:srgbClr val="000000"/>
              </a:solidFill>
              <a:latin typeface="Arial"/>
              <a:ea typeface="Arial"/>
              <a:cs typeface="Arial"/>
              <a:sym typeface="Arial"/>
            </a:endParaRPr>
          </a:p>
        </p:txBody>
      </p:sp>
      <p:sp>
        <p:nvSpPr>
          <p:cNvPr id="166" name="Google Shape;166;g34bf68f3037_0_0"/>
          <p:cNvSpPr txBox="1"/>
          <p:nvPr/>
        </p:nvSpPr>
        <p:spPr>
          <a:xfrm>
            <a:off x="-2162874" y="3582612"/>
            <a:ext cx="9117300" cy="738900"/>
          </a:xfrm>
          <a:prstGeom prst="rect">
            <a:avLst/>
          </a:prstGeom>
          <a:noFill/>
          <a:ln>
            <a:noFill/>
          </a:ln>
        </p:spPr>
        <p:txBody>
          <a:bodyPr anchorCtr="0" anchor="t" bIns="0" lIns="0" spcFirstLastPara="1" rIns="0" wrap="square" tIns="0">
            <a:spAutoFit/>
          </a:bodyPr>
          <a:lstStyle/>
          <a:p>
            <a:pPr indent="0" lvl="0" marL="0" marR="0" rtl="0" algn="ctr">
              <a:lnSpc>
                <a:spcPct val="144020"/>
              </a:lnSpc>
              <a:spcBef>
                <a:spcPts val="0"/>
              </a:spcBef>
              <a:spcAft>
                <a:spcPts val="0"/>
              </a:spcAft>
              <a:buClr>
                <a:srgbClr val="000000"/>
              </a:buClr>
              <a:buSzPts val="4800"/>
              <a:buFont typeface="Arial"/>
              <a:buNone/>
            </a:pPr>
            <a:r>
              <a:rPr b="1" i="0" lang="en-US" sz="4800" u="none" cap="none" strike="noStrike">
                <a:solidFill>
                  <a:srgbClr val="926FB1"/>
                </a:solidFill>
                <a:latin typeface="Arial"/>
                <a:ea typeface="Arial"/>
                <a:cs typeface="Arial"/>
                <a:sym typeface="Arial"/>
              </a:rPr>
              <a:t>Εμπόδια</a:t>
            </a:r>
            <a:endParaRPr b="0" i="0" sz="1400" u="none" cap="none" strike="noStrike">
              <a:solidFill>
                <a:srgbClr val="000000"/>
              </a:solidFill>
              <a:latin typeface="Arial"/>
              <a:ea typeface="Arial"/>
              <a:cs typeface="Arial"/>
              <a:sym typeface="Arial"/>
            </a:endParaRPr>
          </a:p>
        </p:txBody>
      </p:sp>
      <p:sp>
        <p:nvSpPr>
          <p:cNvPr id="167" name="Google Shape;167;g34bf68f3037_0_0"/>
          <p:cNvSpPr txBox="1"/>
          <p:nvPr/>
        </p:nvSpPr>
        <p:spPr>
          <a:xfrm>
            <a:off x="477360" y="4688469"/>
            <a:ext cx="11269800" cy="2703000"/>
          </a:xfrm>
          <a:prstGeom prst="rect">
            <a:avLst/>
          </a:prstGeom>
          <a:noFill/>
          <a:ln>
            <a:noFill/>
          </a:ln>
        </p:spPr>
        <p:txBody>
          <a:bodyPr anchorCtr="0" anchor="t" bIns="0" lIns="0" spcFirstLastPara="1" rIns="0" wrap="square" tIns="0">
            <a:spAutoFit/>
          </a:bodyPr>
          <a:lstStyle/>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Αντίσταση στην αλλαγή</a:t>
            </a:r>
            <a:endParaRPr b="0" i="0" sz="14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Ανησυχίες για την ασφάλεια</a:t>
            </a:r>
            <a:endParaRPr b="0" i="0" sz="14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Περιορισμένη πρόσβαση στην τεχνολογία</a:t>
            </a:r>
            <a:endParaRPr b="0" i="0" sz="14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Έλλειψη ψηφιακών δεξιοτήτων</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07" r="-91576"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5719674" y="3873725"/>
            <a:ext cx="13455900" cy="2548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519"/>
              <a:buFont typeface="Arial"/>
              <a:buNone/>
            </a:pPr>
            <a:r>
              <a:rPr b="1" i="0" lang="en-US" sz="5519" u="none" cap="none" strike="noStrike">
                <a:solidFill>
                  <a:srgbClr val="926FB1"/>
                </a:solidFill>
                <a:latin typeface="Arial"/>
                <a:ea typeface="Arial"/>
                <a:cs typeface="Arial"/>
                <a:sym typeface="Arial"/>
              </a:rPr>
              <a:t>Ποιες είναι οι διαφορές μεταξύ</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519"/>
              <a:buFont typeface="Arial"/>
              <a:buNone/>
            </a:pPr>
            <a:r>
              <a:rPr b="1" i="0" lang="en-US" sz="5519" u="none" cap="none" strike="noStrike">
                <a:solidFill>
                  <a:srgbClr val="926FB1"/>
                </a:solidFill>
                <a:latin typeface="Arial"/>
                <a:ea typeface="Arial"/>
                <a:cs typeface="Arial"/>
                <a:sym typeface="Arial"/>
              </a:rPr>
              <a:t> σύγχρονης και ασύγχρονης επικοινωνίας;</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7064871" y="788018"/>
            <a:ext cx="10765500" cy="11082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Ενότητα 1: </a:t>
            </a:r>
            <a:r>
              <a:rPr b="1" i="0" lang="en-US" sz="4000" u="none" cap="none" strike="noStrike">
                <a:solidFill>
                  <a:srgbClr val="4EA72E"/>
                </a:solidFill>
                <a:latin typeface="Arial"/>
                <a:ea typeface="Arial"/>
                <a:cs typeface="Arial"/>
                <a:sym typeface="Arial"/>
              </a:rPr>
              <a:t>Ο ρόλος της τεχνολογίας στην υβριδική εργασία</a:t>
            </a:r>
            <a:endParaRPr b="0" i="0" sz="1400" u="none" cap="none" strike="noStrike">
              <a:solidFill>
                <a:srgbClr val="000000"/>
              </a:solidFill>
              <a:latin typeface="Arial"/>
              <a:ea typeface="Arial"/>
              <a:cs typeface="Arial"/>
              <a:sym typeface="Arial"/>
            </a:endParaRPr>
          </a:p>
        </p:txBody>
      </p:sp>
      <p:sp>
        <p:nvSpPr>
          <p:cNvPr id="180" name="Google Shape;180;p4"/>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5" r="-2507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5"/>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62548" r="-62544"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5896100" y="3663307"/>
            <a:ext cx="110976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Πλεονεκτήματα</a:t>
            </a:r>
            <a:endParaRPr b="0" i="0" sz="1400" u="none" cap="none" strike="noStrike">
              <a:solidFill>
                <a:srgbClr val="000000"/>
              </a:solidFill>
              <a:latin typeface="Arial"/>
              <a:ea typeface="Arial"/>
              <a:cs typeface="Arial"/>
              <a:sym typeface="Arial"/>
            </a:endParaRPr>
          </a:p>
        </p:txBody>
      </p:sp>
      <p:sp>
        <p:nvSpPr>
          <p:cNvPr id="192" name="Google Shape;192;p5"/>
          <p:cNvSpPr txBox="1"/>
          <p:nvPr/>
        </p:nvSpPr>
        <p:spPr>
          <a:xfrm>
            <a:off x="6693175" y="4386600"/>
            <a:ext cx="11097600" cy="1927200"/>
          </a:xfrm>
          <a:prstGeom prst="rect">
            <a:avLst/>
          </a:prstGeom>
          <a:noFill/>
          <a:ln>
            <a:noFill/>
          </a:ln>
        </p:spPr>
        <p:txBody>
          <a:bodyPr anchorCtr="0" anchor="t" bIns="0" lIns="0" spcFirstLastPara="1" rIns="0" wrap="square" tIns="0">
            <a:spAutoFit/>
          </a:bodyPr>
          <a:lstStyle/>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Εξαιρετικά αποτελεσματικό για επείγουσες κλήσεις</a:t>
            </a:r>
            <a:endParaRPr b="0" i="0" sz="1400" u="none" cap="none" strike="noStrike">
              <a:solidFill>
                <a:srgbClr val="000000"/>
              </a:solidFill>
              <a:latin typeface="Arial"/>
              <a:ea typeface="Arial"/>
              <a:cs typeface="Arial"/>
              <a:sym typeface="Arial"/>
            </a:endParaRPr>
          </a:p>
          <a:p>
            <a:pPr indent="-427763" lvl="1" marL="855526"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Επιτρέπει την άμεση ανατροφοδότηση </a:t>
            </a:r>
            <a:endParaRPr b="0" i="0" sz="3962" u="none" cap="none" strike="noStrike">
              <a:solidFill>
                <a:srgbClr val="000000"/>
              </a:solidFill>
              <a:latin typeface="Arial"/>
              <a:ea typeface="Arial"/>
              <a:cs typeface="Arial"/>
              <a:sym typeface="Arial"/>
            </a:endParaRPr>
          </a:p>
        </p:txBody>
      </p:sp>
      <p:sp>
        <p:nvSpPr>
          <p:cNvPr id="193" name="Google Shape;193;p5"/>
          <p:cNvSpPr txBox="1"/>
          <p:nvPr/>
        </p:nvSpPr>
        <p:spPr>
          <a:xfrm>
            <a:off x="7158405" y="593915"/>
            <a:ext cx="9835309"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Σύγχρονες μέθοδοι</a:t>
            </a:r>
            <a:endParaRPr b="0" i="0" sz="1400" u="none" cap="none" strike="noStrike">
              <a:solidFill>
                <a:srgbClr val="A02B93"/>
              </a:solidFill>
              <a:latin typeface="Arial"/>
              <a:ea typeface="Arial"/>
              <a:cs typeface="Arial"/>
              <a:sym typeface="Arial"/>
            </a:endParaRPr>
          </a:p>
        </p:txBody>
      </p:sp>
      <p:sp>
        <p:nvSpPr>
          <p:cNvPr id="194" name="Google Shape;194;p5"/>
          <p:cNvSpPr txBox="1"/>
          <p:nvPr/>
        </p:nvSpPr>
        <p:spPr>
          <a:xfrm>
            <a:off x="5896105" y="6816111"/>
            <a:ext cx="110976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Μειονεκτήματα</a:t>
            </a:r>
            <a:endParaRPr b="0" i="0" sz="1400" u="none" cap="none" strike="noStrike">
              <a:solidFill>
                <a:srgbClr val="000000"/>
              </a:solidFill>
              <a:latin typeface="Arial"/>
              <a:ea typeface="Arial"/>
              <a:cs typeface="Arial"/>
              <a:sym typeface="Arial"/>
            </a:endParaRPr>
          </a:p>
        </p:txBody>
      </p:sp>
      <p:sp>
        <p:nvSpPr>
          <p:cNvPr id="195" name="Google Shape;195;p5"/>
          <p:cNvSpPr txBox="1"/>
          <p:nvPr/>
        </p:nvSpPr>
        <p:spPr>
          <a:xfrm>
            <a:off x="6748675" y="7539400"/>
            <a:ext cx="11810700" cy="2585700"/>
          </a:xfrm>
          <a:prstGeom prst="rect">
            <a:avLst/>
          </a:prstGeom>
          <a:noFill/>
          <a:ln>
            <a:noFill/>
          </a:ln>
        </p:spPr>
        <p:txBody>
          <a:bodyPr anchorCtr="0" anchor="t" bIns="0" lIns="0" spcFirstLastPara="1" rIns="0" wrap="square" tIns="0">
            <a:spAutoFit/>
          </a:bodyPr>
          <a:lstStyle/>
          <a:p>
            <a:pPr indent="-427763" lvl="1" marL="855526"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Μπορεί να διαταράξει την συγκέντρωση στην εργασία</a:t>
            </a:r>
            <a:endParaRPr b="0" i="0" sz="3962" u="none" cap="none" strike="noStrike">
              <a:solidFill>
                <a:srgbClr val="000000"/>
              </a:solidFill>
              <a:latin typeface="Arial"/>
              <a:ea typeface="Arial"/>
              <a:cs typeface="Arial"/>
              <a:sym typeface="Arial"/>
            </a:endParaRPr>
          </a:p>
          <a:p>
            <a:pPr indent="-427763" lvl="1" marL="855526"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Δύσκολο συντονισμό σε περίπτωση διαφοράς ωρών</a:t>
            </a:r>
            <a:endParaRPr b="0" i="0" sz="3962" u="none" cap="none" strike="noStrike">
              <a:solidFill>
                <a:srgbClr val="000000"/>
              </a:solidFill>
              <a:latin typeface="Arial"/>
              <a:ea typeface="Arial"/>
              <a:cs typeface="Arial"/>
              <a:sym typeface="Arial"/>
            </a:endParaRPr>
          </a:p>
        </p:txBody>
      </p:sp>
      <p:sp>
        <p:nvSpPr>
          <p:cNvPr id="196" name="Google Shape;196;p5"/>
          <p:cNvSpPr txBox="1"/>
          <p:nvPr/>
        </p:nvSpPr>
        <p:spPr>
          <a:xfrm>
            <a:off x="7348825" y="1952888"/>
            <a:ext cx="10240500" cy="1208100"/>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Clr>
                <a:srgbClr val="000000"/>
              </a:buClr>
              <a:buSzPts val="3773"/>
              <a:buFont typeface="Arial"/>
              <a:buNone/>
            </a:pPr>
            <a:r>
              <a:rPr b="0" i="0" lang="en-US" sz="3773" u="none" cap="none" strike="noStrike">
                <a:solidFill>
                  <a:srgbClr val="000000"/>
                </a:solidFill>
                <a:latin typeface="Arial"/>
                <a:ea typeface="Arial"/>
                <a:cs typeface="Arial"/>
                <a:sym typeface="Arial"/>
              </a:rPr>
              <a:t>Συναντήσεις και τηλεφωνικές κλήσεις για την αντιμετώπιση άμεσων ερωτημάτων.</a:t>
            </a:r>
            <a:endParaRPr b="0" i="0" sz="3773" u="none" cap="none" strike="noStrike">
              <a:solidFill>
                <a:srgbClr val="000000"/>
              </a:solidFill>
              <a:latin typeface="Arial"/>
              <a:ea typeface="Arial"/>
              <a:cs typeface="Arial"/>
              <a:sym typeface="Arial"/>
            </a:endParaRPr>
          </a:p>
        </p:txBody>
      </p:sp>
      <p:sp>
        <p:nvSpPr>
          <p:cNvPr id="197" name="Google Shape;197;p5"/>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7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2006-08-16T00:00:00.0000000Z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2025-01-22T14:23:21Z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26aa7fef-f7be-4ca1-8069-19ce65bfce23</vt:lpwstr>
  </property>
  <property fmtid="{D5CDD505-2E9C-101B-9397-08002B2CF9AE}" pid="8" name="MSIP_Label_2ad0b24d-6422-44b0-b3de-abb3a9e8c81a_ContentBits">
    <vt:lpwstr>0</vt:lpwstr>
  </property>
</Properties>
</file>