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embeddedFontLst>
    <p:embeddedFont>
      <p:font typeface="Open Sans Light"/>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47" roundtripDataSignature="AMtx7mhnjWWxFEikBtr5ldTfCZuYEZuH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C12A9A-18BE-4078-8825-496FCBB2D8F5}">
  <a:tblStyle styleId="{2AC12A9A-18BE-4078-8825-496FCBB2D8F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fntdata"/><Relationship Id="rId20" Type="http://schemas.openxmlformats.org/officeDocument/2006/relationships/slide" Target="slides/slide14.xml"/><Relationship Id="rId42" Type="http://schemas.openxmlformats.org/officeDocument/2006/relationships/font" Target="fonts/OpenSansLight-boldItalic.fntdata"/><Relationship Id="rId41" Type="http://schemas.openxmlformats.org/officeDocument/2006/relationships/font" Target="fonts/OpenSansLight-italic.fntdata"/><Relationship Id="rId22" Type="http://schemas.openxmlformats.org/officeDocument/2006/relationships/slide" Target="slides/slide16.xml"/><Relationship Id="rId44" Type="http://schemas.openxmlformats.org/officeDocument/2006/relationships/font" Target="fonts/OpenSans-bold.fntdata"/><Relationship Id="rId21" Type="http://schemas.openxmlformats.org/officeDocument/2006/relationships/slide" Target="slides/slide15.xml"/><Relationship Id="rId43" Type="http://schemas.openxmlformats.org/officeDocument/2006/relationships/font" Target="fonts/OpenSans-regular.fntdata"/><Relationship Id="rId24" Type="http://schemas.openxmlformats.org/officeDocument/2006/relationships/slide" Target="slides/slide18.xml"/><Relationship Id="rId46" Type="http://schemas.openxmlformats.org/officeDocument/2006/relationships/font" Target="fonts/OpenSans-boldItalic.fntdata"/><Relationship Id="rId23" Type="http://schemas.openxmlformats.org/officeDocument/2006/relationships/slide" Target="slides/slide17.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OpenSansLight-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5ed80b46d2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35ed80b46d2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Note for facilitator: When debriefing, emphasize the need for flexibility and adaptability in resource management.  Consider whether the participants identified things like working in different time zones, onboarding in a hybrid mode, cultural sensitivity and using a common language in communication.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79" name="Google Shape;179;g35ed80b46d2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88" name="Google Shape;18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5ed80b46d2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35ed80b46d2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SzPts val="1400"/>
              <a:buNone/>
            </a:pPr>
            <a:r>
              <a:t/>
            </a:r>
            <a:endParaRPr/>
          </a:p>
        </p:txBody>
      </p:sp>
      <p:sp>
        <p:nvSpPr>
          <p:cNvPr id="205" name="Google Shape;205;g35ed80b46d2_0_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5ed80b46d2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35ed80b46d2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SzPts val="1400"/>
              <a:buNone/>
            </a:pPr>
            <a:r>
              <a:t/>
            </a:r>
            <a:endParaRPr/>
          </a:p>
        </p:txBody>
      </p:sp>
      <p:sp>
        <p:nvSpPr>
          <p:cNvPr id="212" name="Google Shape;212;g35ed80b46d2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SzPts val="1400"/>
              <a:buNone/>
            </a:pPr>
            <a:r>
              <a:t/>
            </a:r>
            <a:endParaRPr/>
          </a:p>
        </p:txBody>
      </p:sp>
      <p:sp>
        <p:nvSpPr>
          <p:cNvPr id="219" name="Google Shape;219;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fd5a3148a_2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30fd5a3148a_2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26" name="Google Shape;226;g30fd5a3148a_2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5ed80b46d2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35ed80b46d2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38" name="Google Shape;238;g35ed80b46d2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0fd5a3148a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30fd5a3148a_2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47" name="Google Shape;247;g30fd5a3148a_2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sz="1100">
                <a:latin typeface="Arial"/>
                <a:ea typeface="Arial"/>
                <a:cs typeface="Arial"/>
                <a:sym typeface="Arial"/>
              </a:rPr>
              <a:t>Introduction (1minute):</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GB" sz="1100">
                <a:latin typeface="Arial"/>
                <a:ea typeface="Arial"/>
                <a:cs typeface="Arial"/>
                <a:sym typeface="Arial"/>
              </a:rPr>
              <a:t>"We're about to dive into action planning for hybrid work, which is all about finding the best way to connect and collaborate, no matter where we are. To get us warmed up, let's do a quick activity called 'Hybrid Collaboration Connections.'"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"We'll be using a combination of physical and virtual actions to find common ground."</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GB" sz="1100">
                <a:latin typeface="Arial"/>
                <a:ea typeface="Arial"/>
                <a:cs typeface="Arial"/>
                <a:sym typeface="Arial"/>
              </a:rPr>
              <a:t>The Activity (5-7 minutes):</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b="1" lang="en-GB" sz="1100">
                <a:latin typeface="Arial"/>
                <a:ea typeface="Arial"/>
                <a:cs typeface="Arial"/>
                <a:sym typeface="Arial"/>
              </a:rPr>
              <a:t>Round 1: "Physical Connection"</a:t>
            </a:r>
            <a:endParaRPr b="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GB" sz="1100">
                <a:latin typeface="Arial"/>
                <a:ea typeface="Arial"/>
                <a:cs typeface="Arial"/>
                <a:sym typeface="Arial"/>
              </a:rPr>
              <a:t>"If you're in the room, stand up. If you're remote, turn your camera on. Now, if you've ever worked from a non-traditional workspace (like a coffee shop, park, or your couch), raise your hand (or use the raise hand function). If you have a pet that has interrupted a meeting, wave. If you have had to mute yourself due to background noise, do a little shimmy."</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GB" sz="1100">
                <a:latin typeface="Arial"/>
                <a:ea typeface="Arial"/>
                <a:cs typeface="Arial"/>
                <a:sym typeface="Arial"/>
              </a:rPr>
              <a:t>Ask people to share a quick 1-2 word reply about how they felt during those experiences.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GB" sz="1100">
                <a:latin typeface="Arial"/>
                <a:ea typeface="Arial"/>
                <a:cs typeface="Arial"/>
                <a:sym typeface="Arial"/>
              </a:rPr>
              <a:t>Round 2: "Virtual Connection"</a:t>
            </a:r>
            <a:endParaRPr b="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GB" sz="1100">
                <a:latin typeface="Arial"/>
                <a:ea typeface="Arial"/>
                <a:cs typeface="Arial"/>
                <a:sym typeface="Arial"/>
              </a:rPr>
              <a:t>"Now, let's try some virtual connections. In the chat, type one word that describes your ideal hybrid work setup. Or, use an emoji that represents your favorite remote work tool. Now, if you have used the reaction buttons in a meeting today, give us a thumbs up reaction."</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GB" sz="1100">
                <a:latin typeface="Arial"/>
                <a:ea typeface="Arial"/>
                <a:cs typeface="Arial"/>
                <a:sym typeface="Arial"/>
              </a:rPr>
              <a:t>Quickly scan the chat and call out a few interesting responses.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GB" sz="1100">
                <a:latin typeface="Arial"/>
                <a:ea typeface="Arial"/>
                <a:cs typeface="Arial"/>
                <a:sym typeface="Arial"/>
              </a:rPr>
              <a:t>Debrief (1-2 minutes):</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GB" sz="1100">
                <a:latin typeface="Arial"/>
                <a:ea typeface="Arial"/>
                <a:cs typeface="Arial"/>
                <a:sym typeface="Arial"/>
              </a:rPr>
              <a:t>What did you notice? How did it feel to connect in these different ways? This shows us how diverse our experiences are, and how important it is to be flexible and inclusive in our hybrid work plans. Let's carry this spirit of connection into our action planning session."</a:t>
            </a:r>
            <a:endParaRPr/>
          </a:p>
          <a:p>
            <a:pPr indent="0" lvl="0" marL="0" rtl="0" algn="l">
              <a:lnSpc>
                <a:spcPct val="100000"/>
              </a:lnSpc>
              <a:spcBef>
                <a:spcPts val="1200"/>
              </a:spcBef>
              <a:spcAft>
                <a:spcPts val="0"/>
              </a:spcAft>
              <a:buSzPts val="1400"/>
              <a:buNone/>
            </a:pPr>
            <a:r>
              <a:t/>
            </a:r>
            <a:endParaRPr/>
          </a:p>
        </p:txBody>
      </p:sp>
      <p:sp>
        <p:nvSpPr>
          <p:cNvPr id="112" name="Google Shape;1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5ed80b46d2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35ed80b46d2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sz="1200"/>
              <a:t>Monitoring and adjusting resource usage in a hybrid work setting is crucial for maximizing productivity, employee satisfaction, and overall business efficiency.</a:t>
            </a:r>
            <a:endParaRPr/>
          </a:p>
          <a:p>
            <a:pPr indent="0" lvl="0" marL="0" rtl="0" algn="l">
              <a:lnSpc>
                <a:spcPct val="100000"/>
              </a:lnSpc>
              <a:spcBef>
                <a:spcPts val="0"/>
              </a:spcBef>
              <a:spcAft>
                <a:spcPts val="0"/>
              </a:spcAft>
              <a:buSzPts val="1400"/>
              <a:buNone/>
            </a:pPr>
            <a:r>
              <a:t/>
            </a:r>
            <a:endParaRPr/>
          </a:p>
        </p:txBody>
      </p:sp>
      <p:sp>
        <p:nvSpPr>
          <p:cNvPr id="263" name="Google Shape;263;g35ed80b46d2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4" name="Google Shape;284;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96" name="Google Shape;296;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03" name="Google Shape;303;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12" name="Google Shape;312;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0fdf9ba9d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0fdf9ba9dd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30fdf9ba9dd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5ed80b46d2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35ed80b46d2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248ff9d290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g3248ff9d29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1200"/>
              </a:spcBef>
              <a:spcAft>
                <a:spcPts val="0"/>
              </a:spcAft>
              <a:buClr>
                <a:srgbClr val="000000"/>
              </a:buClr>
              <a:buSzPts val="1900"/>
              <a:buFont typeface="Arial"/>
              <a:buNone/>
            </a:pPr>
            <a:r>
              <a:rPr b="0" i="0" lang="en-GB" sz="1200" u="none" cap="none" strike="noStrike">
                <a:solidFill>
                  <a:schemeClr val="dk1"/>
                </a:solidFill>
                <a:latin typeface="Arial"/>
                <a:ea typeface="Arial"/>
                <a:cs typeface="Arial"/>
                <a:sym typeface="Arial"/>
              </a:rPr>
              <a:t>This module teaches participants to develop practical action plans for integrating project resources into their everyday hybrid work practices, ensuring that resources are used effectively and team goals are met with the aim of creating actionable, resource-driven plans that help them utilise project resources effectively in their hybrid work routines, enhancing productivity, collaboration, and project success.</a:t>
            </a:r>
            <a:endParaRPr b="0" i="0" sz="1800" u="none" cap="none" strike="noStrike">
              <a:solidFill>
                <a:schemeClr val="dk1"/>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19" name="Google Shape;11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4701be13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34701be134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5" name="Google Shape;135;g34701be134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5ed80b46d2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35ed80b46d2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35ed80b46d2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7" name="Google Shape;16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1" name="Shape 21"/>
        <p:cNvGrpSpPr/>
        <p:nvPr/>
      </p:nvGrpSpPr>
      <p:grpSpPr>
        <a:xfrm>
          <a:off x="0" y="0"/>
          <a:ext cx="0" cy="0"/>
          <a:chOff x="0" y="0"/>
          <a:chExt cx="0" cy="0"/>
        </a:xfrm>
      </p:grpSpPr>
      <p:sp>
        <p:nvSpPr>
          <p:cNvPr id="22" name="Google Shape;2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4" name="Shape 24"/>
        <p:cNvGrpSpPr/>
        <p:nvPr/>
      </p:nvGrpSpPr>
      <p:grpSpPr>
        <a:xfrm>
          <a:off x="0" y="0"/>
          <a:ext cx="0" cy="0"/>
          <a:chOff x="0" y="0"/>
          <a:chExt cx="0" cy="0"/>
        </a:xfrm>
      </p:grpSpPr>
      <p:sp>
        <p:nvSpPr>
          <p:cNvPr id="25" name="Google Shape;2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9" name="Shape 29"/>
        <p:cNvGrpSpPr/>
        <p:nvPr/>
      </p:nvGrpSpPr>
      <p:grpSpPr>
        <a:xfrm>
          <a:off x="0" y="0"/>
          <a:ext cx="0" cy="0"/>
          <a:chOff x="0" y="0"/>
          <a:chExt cx="0" cy="0"/>
        </a:xfrm>
      </p:grpSpPr>
      <p:sp>
        <p:nvSpPr>
          <p:cNvPr id="30" name="Google Shape;30;p25"/>
          <p:cNvSpPr/>
          <p:nvPr>
            <p:ph idx="2" type="pic"/>
          </p:nvPr>
        </p:nvSpPr>
        <p:spPr>
          <a:xfrm>
            <a:off x="7258050" y="1375423"/>
            <a:ext cx="4310881" cy="1783401"/>
          </a:xfrm>
          <a:prstGeom prst="roundRect">
            <a:avLst>
              <a:gd fmla="val 10303" name="adj"/>
            </a:avLst>
          </a:prstGeom>
          <a:solidFill>
            <a:schemeClr val="lt1"/>
          </a:solidFill>
          <a:ln>
            <a:noFill/>
          </a:ln>
        </p:spPr>
      </p:sp>
      <p:sp>
        <p:nvSpPr>
          <p:cNvPr id="31" name="Google Shape;31;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1.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s://thedigitalprojectmanager.com/projects/pm-methodology/resource-allocation-methods-in-project-management/" TargetMode="External"/><Relationship Id="rId12"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chisellabs.com/glossary/what-is-resource-allocation/" TargetMode="External"/><Relationship Id="rId4" Type="http://schemas.openxmlformats.org/officeDocument/2006/relationships/hyperlink" Target="https://chisellabs.com/glossary/what-is-resource-allocation/" TargetMode="External"/><Relationship Id="rId9" Type="http://schemas.openxmlformats.org/officeDocument/2006/relationships/hyperlink" Target="https://www.bighand.com/en-us/resources/case-studies/taylor-wessing-optimises-work-allocation-to-support-hybrid-working-and-career-development-with-resource-management/" TargetMode="External"/><Relationship Id="rId5" Type="http://schemas.openxmlformats.org/officeDocument/2006/relationships/hyperlink" Target="https://chisellabs.com/glossary/what-is-resource-allocation/" TargetMode="External"/><Relationship Id="rId6" Type="http://schemas.openxmlformats.org/officeDocument/2006/relationships/hyperlink" Target="https://chisellabs.com/glossary/what-is-resource-allocation/" TargetMode="External"/><Relationship Id="rId7" Type="http://schemas.openxmlformats.org/officeDocument/2006/relationships/hyperlink" Target="https://www.workast.com/blog/why-understanding-resource-allocation-helps-in-hybrid-work-models/" TargetMode="External"/><Relationship Id="rId8" Type="http://schemas.openxmlformats.org/officeDocument/2006/relationships/hyperlink" Target="https://www.workast.com/blog/why-understanding-resource-allocation-helps-in-hybrid-work-model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1" Type="http://schemas.openxmlformats.org/officeDocument/2006/relationships/hyperlink" Target="https://robinpowered.com/blog/whats-a-modern-hybrid-workplace-strategy" TargetMode="External"/><Relationship Id="rId10" Type="http://schemas.openxmlformats.org/officeDocument/2006/relationships/hyperlink" Target="https://robinpowered.com/blog/whats-a-modern-hybrid-workplace-strategy" TargetMode="External"/><Relationship Id="rId12"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forbes.com/councils/forbesbusinesscouncil/2024/04/23/succeeding-in-the-new-normal-strategies-for-creating-an-effective-hybrid-work-model/" TargetMode="External"/><Relationship Id="rId4" Type="http://schemas.openxmlformats.org/officeDocument/2006/relationships/hyperlink" Target="https://www.cipd.org/uk/knowledge/guides/planning-hybrid-working/" TargetMode="External"/><Relationship Id="rId9" Type="http://schemas.openxmlformats.org/officeDocument/2006/relationships/hyperlink" Target="https://robinpowered.com/blog/whats-a-modern-hybrid-workplace-strategy" TargetMode="External"/><Relationship Id="rId5" Type="http://schemas.openxmlformats.org/officeDocument/2006/relationships/hyperlink" Target="https://www.forbes.com/councils/forbeshumanresourcescouncil/2021/08/12/10-first-steps-to-creating-a-productive-hybrid-work-environment/" TargetMode="External"/><Relationship Id="rId6" Type="http://schemas.openxmlformats.org/officeDocument/2006/relationships/hyperlink" Target="https://www.forbes.com/councils/forbeshumanresourcescouncil/2021/08/12/10-first-steps-to-creating-a-productive-hybrid-work-environment/" TargetMode="External"/><Relationship Id="rId7" Type="http://schemas.openxmlformats.org/officeDocument/2006/relationships/hyperlink" Target="https://www.forbes.com/councils/forbesbusinesscouncil/2024/04/23/succeeding-in-the-new-normal-strategies-for-creating-an-effective-hybrid-work-model/" TargetMode="External"/><Relationship Id="rId8" Type="http://schemas.openxmlformats.org/officeDocument/2006/relationships/hyperlink" Target="https://www.forbes.com/councils/forbesbusinesscouncil/2024/04/23/succeeding-in-the-new-normal-strategies-for-creating-an-effective-hybrid-work-mode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www.hrmagazine.co.uk/content/features/make-hybrid-work-healthy-work/" TargetMode="External"/><Relationship Id="rId4" Type="http://schemas.openxmlformats.org/officeDocument/2006/relationships/hyperlink" Target="https://www.workstatus.io/blog/project-management/keep-track-of-time-spent-on-projects/#:~:text=By%20taking%20advantage%20of%20time,much%20time%20spent%20on%20projects" TargetMode="External"/><Relationship Id="rId9" Type="http://schemas.openxmlformats.org/officeDocument/2006/relationships/image" Target="../media/image13.png"/><Relationship Id="rId5" Type="http://schemas.openxmlformats.org/officeDocument/2006/relationships/hyperlink" Target="https://www.hrmagazine.co.uk/content/comment/making-the-right-call-on-hybrid-work" TargetMode="External"/><Relationship Id="rId6" Type="http://schemas.openxmlformats.org/officeDocument/2006/relationships/hyperlink" Target="https://workleap.com/blog/why-conducting-employee-feedback-analysis-is-so-important/" TargetMode="External"/><Relationship Id="rId7" Type="http://schemas.openxmlformats.org/officeDocument/2006/relationships/hyperlink" Target="https://cadabra.studio/the-power-of-data-analytics-for-decision-making/" TargetMode="External"/><Relationship Id="rId8"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0.png"/><Relationship Id="rId4" Type="http://schemas.openxmlformats.org/officeDocument/2006/relationships/hyperlink" Target="http://www.freepik.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0.png"/><Relationship Id="rId4" Type="http://schemas.openxmlformats.org/officeDocument/2006/relationships/hyperlink" Target="http://www.freepik.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png"/><Relationship Id="rId4" Type="http://schemas.openxmlformats.org/officeDocument/2006/relationships/hyperlink" Target="http://www.freepik.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instituteofdevelopment.eu" TargetMode="External"/><Relationship Id="rId4" Type="http://schemas.openxmlformats.org/officeDocument/2006/relationships/hyperlink" Target="mailto:info@iodevelopment.eu" TargetMode="External"/><Relationship Id="rId5" Type="http://schemas.openxmlformats.org/officeDocument/2006/relationships/image" Target="../media/image2.png"/><Relationship Id="rId6" Type="http://schemas.openxmlformats.org/officeDocument/2006/relationships/image" Target="../media/image28.png"/></Relationships>
</file>

<file path=ppt/slides/_rels/slide32.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1.png"/><Relationship Id="rId4" Type="http://schemas.openxmlformats.org/officeDocument/2006/relationships/image" Target="../media/image29.png"/><Relationship Id="rId9" Type="http://schemas.openxmlformats.org/officeDocument/2006/relationships/image" Target="../media/image32.png"/><Relationship Id="rId5" Type="http://schemas.openxmlformats.org/officeDocument/2006/relationships/image" Target="../media/image25.jpg"/><Relationship Id="rId6" Type="http://schemas.openxmlformats.org/officeDocument/2006/relationships/image" Target="../media/image19.png"/><Relationship Id="rId7" Type="http://schemas.openxmlformats.org/officeDocument/2006/relationships/image" Target="../media/image18.jpg"/><Relationship Id="rId8"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4040474" y="-191949"/>
            <a:ext cx="9549905" cy="6871819"/>
          </a:xfrm>
          <a:prstGeom prst="rect">
            <a:avLst/>
          </a:prstGeom>
          <a:noFill/>
          <a:ln>
            <a:noFill/>
          </a:ln>
        </p:spPr>
      </p:pic>
      <p:sp>
        <p:nvSpPr>
          <p:cNvPr id="107" name="Google Shape;107;p1"/>
          <p:cNvSpPr txBox="1"/>
          <p:nvPr/>
        </p:nvSpPr>
        <p:spPr>
          <a:xfrm>
            <a:off x="764041" y="1492781"/>
            <a:ext cx="4695300" cy="354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chemeClr val="accent5"/>
                </a:solidFill>
                <a:latin typeface="Arial"/>
                <a:ea typeface="Arial"/>
                <a:cs typeface="Arial"/>
                <a:sym typeface="Arial"/>
              </a:rPr>
              <a:t>STAY CONNECTED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458187"/>
                </a:solidFill>
                <a:latin typeface="Arial"/>
                <a:ea typeface="Arial"/>
                <a:cs typeface="Arial"/>
                <a:sym typeface="Arial"/>
              </a:rPr>
              <a:t>Programa de formación para profesionales y directivos de RR. HH.</a:t>
            </a:r>
            <a:endParaRPr b="1" i="0" sz="3200" u="none" cap="none" strike="noStrike">
              <a:solidFill>
                <a:srgbClr val="458187"/>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t/>
            </a:r>
            <a:endParaRPr b="1" i="0" sz="3200" u="none" cap="none" strike="noStrike">
              <a:solidFill>
                <a:srgbClr val="458187"/>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458187"/>
              </a:solidFill>
              <a:latin typeface="Arial"/>
              <a:ea typeface="Arial"/>
              <a:cs typeface="Arial"/>
              <a:sym typeface="Arial"/>
            </a:endParaRPr>
          </a:p>
        </p:txBody>
      </p:sp>
      <p:sp>
        <p:nvSpPr>
          <p:cNvPr id="108" name="Google Shape;108;p1"/>
          <p:cNvSpPr txBox="1"/>
          <p:nvPr/>
        </p:nvSpPr>
        <p:spPr>
          <a:xfrm>
            <a:off x="0" y="4037175"/>
            <a:ext cx="6447900" cy="1862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4000" u="none" cap="none" strike="noStrike">
                <a:solidFill>
                  <a:schemeClr val="dk1"/>
                </a:solidFill>
                <a:latin typeface="Arial"/>
                <a:ea typeface="Arial"/>
                <a:cs typeface="Arial"/>
                <a:sym typeface="Arial"/>
              </a:rPr>
              <a:t>Módulo 6</a:t>
            </a:r>
            <a:endParaRPr b="1"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GB" sz="2500" u="none" cap="none" strike="noStrike">
                <a:solidFill>
                  <a:schemeClr val="accent5"/>
                </a:solidFill>
                <a:latin typeface="Arial"/>
                <a:ea typeface="Arial"/>
                <a:cs typeface="Arial"/>
                <a:sym typeface="Arial"/>
              </a:rPr>
              <a:t>Planificación de acciones: uso de los recursos del proyecto en las prácticas laborales híbridas cotidianas</a:t>
            </a:r>
            <a:endParaRPr b="1" i="0" sz="2500" u="none" cap="none" strike="noStrike">
              <a:solidFill>
                <a:schemeClr val="accent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5ed80b46d2_0_49"/>
          <p:cNvSpPr txBox="1"/>
          <p:nvPr>
            <p:ph type="title"/>
          </p:nvPr>
        </p:nvSpPr>
        <p:spPr>
          <a:xfrm>
            <a:off x="1500673" y="383832"/>
            <a:ext cx="9818400" cy="7095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Font typeface="Arial"/>
              <a:buNone/>
            </a:pPr>
            <a:r>
              <a:rPr b="1" lang="en-GB" sz="2360">
                <a:solidFill>
                  <a:schemeClr val="accent6"/>
                </a:solidFill>
                <a:latin typeface="Arial"/>
                <a:ea typeface="Arial"/>
                <a:cs typeface="Arial"/>
                <a:sym typeface="Arial"/>
              </a:rPr>
              <a:t>Actividad 1: Ejercicio en grupo - Identificación y asignación de recursos en un equipo híbrido</a:t>
            </a:r>
            <a:endParaRPr sz="3440">
              <a:solidFill>
                <a:schemeClr val="accent5"/>
              </a:solidFill>
            </a:endParaRPr>
          </a:p>
        </p:txBody>
      </p:sp>
      <p:sp>
        <p:nvSpPr>
          <p:cNvPr id="182" name="Google Shape;182;g35ed80b46d2_0_49"/>
          <p:cNvSpPr txBox="1"/>
          <p:nvPr>
            <p:ph idx="1" type="body"/>
          </p:nvPr>
        </p:nvSpPr>
        <p:spPr>
          <a:xfrm>
            <a:off x="411600" y="1431575"/>
            <a:ext cx="11016900" cy="49851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Clr>
                <a:schemeClr val="dk1"/>
              </a:buClr>
              <a:buSzPts val="1100"/>
              <a:buFont typeface="Arial"/>
              <a:buNone/>
            </a:pPr>
            <a:r>
              <a:rPr b="1" lang="en-GB">
                <a:solidFill>
                  <a:schemeClr val="accent6"/>
                </a:solidFill>
                <a:latin typeface="Arial"/>
                <a:ea typeface="Arial"/>
                <a:cs typeface="Arial"/>
                <a:sym typeface="Arial"/>
              </a:rPr>
              <a:t>Escenario</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GB">
                <a:solidFill>
                  <a:schemeClr val="dk1"/>
                </a:solidFill>
                <a:latin typeface="Arial"/>
                <a:ea typeface="Arial"/>
                <a:cs typeface="Arial"/>
                <a:sym typeface="Arial"/>
              </a:rPr>
              <a:t>Se le ha asignado, como gestor de proyectos, la tarea de dirigir un equipo híbrido de cinco desarrolladores informáticos con distintos niveles de experiencia, que trabajarán en una nueva plataforma durante dos años. Uno de los miembros del equipo es un empleado local recién contratado, otro es un ciudadano extranjero que trabaja a distancia desde otro país, en una zona horaria diferente, y el resto de los miembros del equipo trabajan algunos días desde casa y otros en la oficina.</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b="1" lang="en-GB">
                <a:solidFill>
                  <a:schemeClr val="accent6"/>
                </a:solidFill>
                <a:latin typeface="Arial"/>
                <a:ea typeface="Arial"/>
                <a:cs typeface="Arial"/>
                <a:sym typeface="Arial"/>
              </a:rPr>
              <a:t>PASO 1</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GB">
                <a:solidFill>
                  <a:schemeClr val="dk1"/>
                </a:solidFill>
                <a:latin typeface="Arial"/>
                <a:ea typeface="Arial"/>
                <a:cs typeface="Arial"/>
                <a:sym typeface="Arial"/>
              </a:rPr>
              <a:t>En los grupos asignados, reflexionando sobre la información presentada en los módulos anteriores y utilizando la información disponible en el kit de herramientas, identifique los diversos recursos disponibles en sus entornos de trabajo híbridos (por ejemplo, herramientas digitales, funciones de los miembros del equipo, etc.) y haga una lista.</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b="1" lang="en-GB">
                <a:solidFill>
                  <a:schemeClr val="accent6"/>
                </a:solidFill>
                <a:latin typeface="Arial"/>
                <a:ea typeface="Arial"/>
                <a:cs typeface="Arial"/>
                <a:sym typeface="Arial"/>
              </a:rPr>
              <a:t>PASO 2</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None/>
            </a:pPr>
            <a:r>
              <a:rPr lang="en-GB">
                <a:solidFill>
                  <a:schemeClr val="dk1"/>
                </a:solidFill>
                <a:latin typeface="Arial"/>
                <a:ea typeface="Arial"/>
                <a:cs typeface="Arial"/>
                <a:sym typeface="Arial"/>
              </a:rPr>
              <a:t>Cada grupo presenta su lista y debate métodos para asignar y gestionar estos recursos de manera eficaz para que el equipo trabaje de forma productiva. </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b="1" lang="en-GB">
                <a:solidFill>
                  <a:schemeClr val="accent6"/>
                </a:solidFill>
                <a:latin typeface="Arial"/>
                <a:ea typeface="Arial"/>
                <a:cs typeface="Arial"/>
                <a:sym typeface="Arial"/>
              </a:rPr>
              <a:t>PASO 3</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GB">
                <a:solidFill>
                  <a:schemeClr val="dk1"/>
                </a:solidFill>
                <a:latin typeface="Arial"/>
                <a:ea typeface="Arial"/>
                <a:cs typeface="Arial"/>
                <a:sym typeface="Arial"/>
              </a:rPr>
              <a:t>Reflexionen sobre lo presentado y resuman los puntos clave que surjan.</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t/>
            </a:r>
            <a:endParaRPr>
              <a:solidFill>
                <a:schemeClr val="dk1"/>
              </a:solidFill>
              <a:latin typeface="Arial"/>
              <a:ea typeface="Arial"/>
              <a:cs typeface="Arial"/>
              <a:sym typeface="Arial"/>
            </a:endParaRPr>
          </a:p>
        </p:txBody>
      </p:sp>
      <p:pic>
        <p:nvPicPr>
          <p:cNvPr descr="Ampulheta 90% com preenchimento sólido" id="183" name="Google Shape;183;g35ed80b46d2_0_49"/>
          <p:cNvPicPr preferRelativeResize="0"/>
          <p:nvPr>
            <p:ph idx="2" type="body"/>
          </p:nvPr>
        </p:nvPicPr>
        <p:blipFill rotWithShape="1">
          <a:blip r:embed="rId3">
            <a:alphaModFix/>
          </a:blip>
          <a:srcRect b="0" l="0" r="0" t="0"/>
          <a:stretch/>
        </p:blipFill>
        <p:spPr>
          <a:xfrm>
            <a:off x="10383295" y="4607971"/>
            <a:ext cx="1808700" cy="1808700"/>
          </a:xfrm>
          <a:prstGeom prst="rect">
            <a:avLst/>
          </a:prstGeom>
          <a:noFill/>
          <a:ln>
            <a:noFill/>
          </a:ln>
        </p:spPr>
      </p:pic>
      <p:sp>
        <p:nvSpPr>
          <p:cNvPr id="184" name="Google Shape;184;g35ed80b46d2_0_49"/>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1306868" y="193611"/>
            <a:ext cx="10515600" cy="8794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latin typeface="Arial"/>
                <a:ea typeface="Arial"/>
                <a:cs typeface="Arial"/>
                <a:sym typeface="Arial"/>
              </a:rPr>
              <a:t>Actividad 1: Ejercicio en grupo -  Asignación de recursos en un equipo híbrido</a:t>
            </a:r>
            <a:endParaRPr sz="3600">
              <a:solidFill>
                <a:schemeClr val="accent5"/>
              </a:solidFill>
            </a:endParaRPr>
          </a:p>
        </p:txBody>
      </p:sp>
      <p:sp>
        <p:nvSpPr>
          <p:cNvPr id="191" name="Google Shape;191;p10"/>
          <p:cNvSpPr txBox="1"/>
          <p:nvPr>
            <p:ph idx="1" type="body"/>
          </p:nvPr>
        </p:nvSpPr>
        <p:spPr>
          <a:xfrm>
            <a:off x="97971" y="1462685"/>
            <a:ext cx="5910944" cy="4602214"/>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1800"/>
              <a:buNone/>
            </a:pPr>
            <a:r>
              <a:rPr b="1" lang="en-GB">
                <a:solidFill>
                  <a:srgbClr val="12501B"/>
                </a:solidFill>
                <a:latin typeface="Arial"/>
                <a:ea typeface="Arial"/>
                <a:cs typeface="Arial"/>
                <a:sym typeface="Arial"/>
              </a:rPr>
              <a:t>RECURSOS</a:t>
            </a:r>
            <a:endParaRPr b="1">
              <a:solidFill>
                <a:srgbClr val="12501B"/>
              </a:solidFill>
              <a:latin typeface="Arial"/>
              <a:ea typeface="Arial"/>
              <a:cs typeface="Arial"/>
              <a:sym typeface="Arial"/>
            </a:endParaRPr>
          </a:p>
          <a:p>
            <a:pPr indent="-114300" lvl="0" marL="228600" rtl="0" algn="l">
              <a:lnSpc>
                <a:spcPct val="90000"/>
              </a:lnSpc>
              <a:spcBef>
                <a:spcPts val="0"/>
              </a:spcBef>
              <a:spcAft>
                <a:spcPts val="0"/>
              </a:spcAft>
              <a:buClr>
                <a:srgbClr val="9869BD"/>
              </a:buClr>
              <a:buSzPts val="1800"/>
              <a:buNone/>
            </a:pPr>
            <a:r>
              <a:t/>
            </a:r>
            <a:endParaRPr b="1">
              <a:solidFill>
                <a:srgbClr val="12501B"/>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t/>
            </a:r>
            <a:endParaRPr u="sng">
              <a:solidFill>
                <a:schemeClr val="hlink"/>
              </a:solidFill>
              <a:hlinkClick r:id="rId3"/>
            </a:endParaRPr>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4"/>
              </a:rPr>
              <a:t>https://asana.com/resources/resource-allocation</a:t>
            </a:r>
            <a:endParaRPr b="1"/>
          </a:p>
          <a:p>
            <a:pPr indent="-114300" lvl="0" marL="228600" rtl="0" algn="l">
              <a:lnSpc>
                <a:spcPct val="90000"/>
              </a:lnSpc>
              <a:spcBef>
                <a:spcPts val="0"/>
              </a:spcBef>
              <a:spcAft>
                <a:spcPts val="0"/>
              </a:spcAft>
              <a:buClr>
                <a:srgbClr val="9869BD"/>
              </a:buClr>
              <a:buSzPts val="1800"/>
              <a:buNone/>
            </a:pPr>
            <a:r>
              <a:t/>
            </a:r>
            <a:endParaRPr b="1" u="sng">
              <a:solidFill>
                <a:schemeClr val="hlink"/>
              </a:solidFill>
              <a:hlinkClick r:id="rId5"/>
            </a:endParaRPr>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6"/>
              </a:rPr>
              <a:t>Resource Allocation: Definition, Methods and Examples | Glossary</a:t>
            </a:r>
            <a:endParaRPr b="1"/>
          </a:p>
          <a:p>
            <a:pPr indent="-114300" lvl="0" marL="228600" rtl="0" algn="l">
              <a:lnSpc>
                <a:spcPct val="90000"/>
              </a:lnSpc>
              <a:spcBef>
                <a:spcPts val="0"/>
              </a:spcBef>
              <a:spcAft>
                <a:spcPts val="0"/>
              </a:spcAft>
              <a:buClr>
                <a:srgbClr val="9869BD"/>
              </a:buClr>
              <a:buSzPts val="1800"/>
              <a:buNone/>
            </a:pPr>
            <a:r>
              <a:t/>
            </a:r>
            <a:endParaRPr b="1" u="sng">
              <a:solidFill>
                <a:schemeClr val="hlink"/>
              </a:solidFill>
              <a:hlinkClick r:id="rId7"/>
            </a:endParaRPr>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8"/>
              </a:rPr>
              <a:t>https://www.workast.com/blog/why-understanding-resource-allocation-helps-in-hybrid-work-models/</a:t>
            </a:r>
            <a:endParaRPr b="1"/>
          </a:p>
          <a:p>
            <a:pPr indent="-114300" lvl="0" marL="228600" rtl="0" algn="l">
              <a:lnSpc>
                <a:spcPct val="90000"/>
              </a:lnSpc>
              <a:spcBef>
                <a:spcPts val="0"/>
              </a:spcBef>
              <a:spcAft>
                <a:spcPts val="0"/>
              </a:spcAft>
              <a:buClr>
                <a:srgbClr val="9869BD"/>
              </a:buClr>
              <a:buSzPts val="1800"/>
              <a:buNone/>
            </a:pPr>
            <a:r>
              <a:t/>
            </a:r>
            <a:endParaRPr b="1"/>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9"/>
              </a:rPr>
              <a:t>https://www.bighand.com/en-us/resources/case-studies/taylor-wessing-optimises-work-allocation-to-support-hybrid-working-and-career-development-with-resource-management/</a:t>
            </a:r>
            <a:endParaRPr b="1"/>
          </a:p>
          <a:p>
            <a:pPr indent="-114300" lvl="0" marL="228600" rtl="0" algn="l">
              <a:lnSpc>
                <a:spcPct val="90000"/>
              </a:lnSpc>
              <a:spcBef>
                <a:spcPts val="0"/>
              </a:spcBef>
              <a:spcAft>
                <a:spcPts val="0"/>
              </a:spcAft>
              <a:buClr>
                <a:srgbClr val="9869BD"/>
              </a:buClr>
              <a:buSzPts val="1800"/>
              <a:buNone/>
            </a:pPr>
            <a:r>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192" name="Google Shape;192;p10"/>
          <p:cNvSpPr txBox="1"/>
          <p:nvPr>
            <p:ph idx="2" type="body"/>
          </p:nvPr>
        </p:nvSpPr>
        <p:spPr>
          <a:xfrm>
            <a:off x="6131377" y="1462684"/>
            <a:ext cx="5910944" cy="4602215"/>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a:solidFill>
                  <a:srgbClr val="12501B"/>
                </a:solidFill>
                <a:latin typeface="Arial"/>
                <a:ea typeface="Arial"/>
                <a:cs typeface="Arial"/>
                <a:sym typeface="Arial"/>
              </a:rPr>
              <a:t>¡Más información!</a:t>
            </a:r>
            <a:endParaRPr/>
          </a:p>
          <a:p>
            <a:pPr indent="-114300" lvl="0" marL="228600" rtl="0" algn="l">
              <a:lnSpc>
                <a:spcPct val="90000"/>
              </a:lnSpc>
              <a:spcBef>
                <a:spcPts val="0"/>
              </a:spcBef>
              <a:spcAft>
                <a:spcPts val="0"/>
              </a:spcAft>
              <a:buClr>
                <a:srgbClr val="12501B"/>
              </a:buClr>
              <a:buSzPts val="1800"/>
              <a:buNone/>
            </a:pPr>
            <a:r>
              <a:t/>
            </a:r>
            <a:endParaRPr/>
          </a:p>
          <a:p>
            <a:pPr indent="-228600" lvl="0" marL="228600" rtl="0" algn="l">
              <a:lnSpc>
                <a:spcPct val="90000"/>
              </a:lnSpc>
              <a:spcBef>
                <a:spcPts val="1000"/>
              </a:spcBef>
              <a:spcAft>
                <a:spcPts val="0"/>
              </a:spcAft>
              <a:buClr>
                <a:srgbClr val="868E93"/>
              </a:buClr>
              <a:buSzPts val="1800"/>
              <a:buChar char="•"/>
            </a:pPr>
            <a:r>
              <a:rPr b="1" lang="en-GB" u="sng">
                <a:solidFill>
                  <a:schemeClr val="hlink"/>
                </a:solidFill>
                <a:hlinkClick r:id="rId10"/>
              </a:rPr>
              <a:t>4 Best Resource Allocation Methods In Project Management</a:t>
            </a:r>
            <a:endParaRPr b="1"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pic>
        <p:nvPicPr>
          <p:cNvPr id="193" name="Google Shape;193;p10"/>
          <p:cNvPicPr preferRelativeResize="0"/>
          <p:nvPr/>
        </p:nvPicPr>
        <p:blipFill rotWithShape="1">
          <a:blip r:embed="rId11">
            <a:alphaModFix/>
          </a:blip>
          <a:srcRect b="0" l="0" r="0" t="0"/>
          <a:stretch/>
        </p:blipFill>
        <p:spPr>
          <a:xfrm>
            <a:off x="8370541" y="6064899"/>
            <a:ext cx="2469094" cy="431940"/>
          </a:xfrm>
          <a:prstGeom prst="rect">
            <a:avLst/>
          </a:prstGeom>
          <a:noFill/>
          <a:ln>
            <a:noFill/>
          </a:ln>
        </p:spPr>
      </p:pic>
      <p:pic>
        <p:nvPicPr>
          <p:cNvPr id="194" name="Google Shape;194;p10"/>
          <p:cNvPicPr preferRelativeResize="0"/>
          <p:nvPr/>
        </p:nvPicPr>
        <p:blipFill rotWithShape="1">
          <a:blip r:embed="rId12">
            <a:alphaModFix/>
          </a:blip>
          <a:srcRect b="0" l="0" r="0" t="0"/>
          <a:stretch/>
        </p:blipFill>
        <p:spPr>
          <a:xfrm>
            <a:off x="7415726" y="2934552"/>
            <a:ext cx="2909775" cy="2909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nvSpPr>
        <p:spPr>
          <a:xfrm>
            <a:off x="4894148" y="2858825"/>
            <a:ext cx="7475400" cy="16002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1" i="0" lang="en-GB" sz="3600" u="none" cap="none" strike="noStrike">
                <a:solidFill>
                  <a:schemeClr val="accent4"/>
                </a:solidFill>
                <a:latin typeface="Arial"/>
                <a:ea typeface="Arial"/>
                <a:cs typeface="Arial"/>
                <a:sym typeface="Arial"/>
              </a:rPr>
              <a:t>Tema 2</a:t>
            </a:r>
            <a:endParaRPr b="1" i="0" sz="3600" u="none" cap="none" strike="noStrike">
              <a:solidFill>
                <a:schemeClr val="accent4"/>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Desarrollo del plan de acción</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201" name="Google Shape;201;p18"/>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5ed80b46d2_0_65"/>
          <p:cNvSpPr txBox="1"/>
          <p:nvPr/>
        </p:nvSpPr>
        <p:spPr>
          <a:xfrm>
            <a:off x="1541100" y="331490"/>
            <a:ext cx="8838900" cy="770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700" u="none" cap="none" strike="noStrike">
                <a:solidFill>
                  <a:schemeClr val="accent5"/>
                </a:solidFill>
                <a:latin typeface="Arial"/>
                <a:ea typeface="Arial"/>
                <a:cs typeface="Arial"/>
                <a:sym typeface="Arial"/>
              </a:rPr>
              <a:t>Tema 2: Desarrollo del plan de acción</a:t>
            </a:r>
            <a:endParaRPr b="0" i="0" sz="3700" u="none" cap="none" strike="noStrike">
              <a:solidFill>
                <a:schemeClr val="accent5"/>
              </a:solidFill>
              <a:latin typeface="Arial"/>
              <a:ea typeface="Arial"/>
              <a:cs typeface="Arial"/>
              <a:sym typeface="Arial"/>
            </a:endParaRPr>
          </a:p>
        </p:txBody>
      </p:sp>
      <p:sp>
        <p:nvSpPr>
          <p:cNvPr id="208" name="Google Shape;208;g35ed80b46d2_0_65"/>
          <p:cNvSpPr txBox="1"/>
          <p:nvPr>
            <p:ph idx="1" type="body"/>
          </p:nvPr>
        </p:nvSpPr>
        <p:spPr>
          <a:xfrm>
            <a:off x="201600" y="1101600"/>
            <a:ext cx="11788800" cy="5870100"/>
          </a:xfrm>
          <a:prstGeom prst="rect">
            <a:avLst/>
          </a:prstGeom>
          <a:noFill/>
          <a:ln>
            <a:noFill/>
          </a:ln>
        </p:spPr>
        <p:txBody>
          <a:bodyPr anchorCtr="0" anchor="t" bIns="45700" lIns="91425" spcFirstLastPara="1" rIns="91425" wrap="square" tIns="45700">
            <a:normAutofit lnSpcReduction="20000"/>
          </a:bodyPr>
          <a:lstStyle/>
          <a:p>
            <a:pPr indent="0" lvl="0" marL="114300" rtl="0" algn="just">
              <a:lnSpc>
                <a:spcPct val="90000"/>
              </a:lnSpc>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Al definir tareas específicas y asignar responsabilidades a cada miembro del equipo, un plan de acción garantiza que todos comprendan sus funciones y plazos, lo que fomenta la rendición de </a:t>
            </a:r>
            <a:r>
              <a:rPr b="1" lang="en-GB" sz="2400">
                <a:solidFill>
                  <a:schemeClr val="dk1"/>
                </a:solidFill>
                <a:latin typeface="Arial"/>
                <a:ea typeface="Arial"/>
                <a:cs typeface="Arial"/>
                <a:sym typeface="Arial"/>
              </a:rPr>
              <a:t>cuentas y la transparencia</a:t>
            </a:r>
            <a:r>
              <a:rPr lang="en-GB"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Esta claridad mejora la colaboración y la comunicación, ya que los miembros del equipo pueden seguir fácilmente </a:t>
            </a:r>
            <a:r>
              <a:rPr b="1" lang="en-GB" sz="2400">
                <a:solidFill>
                  <a:schemeClr val="dk1"/>
                </a:solidFill>
                <a:latin typeface="Arial"/>
                <a:ea typeface="Arial"/>
                <a:cs typeface="Arial"/>
                <a:sym typeface="Arial"/>
              </a:rPr>
              <a:t>el progreso y coordinar los esfuerzos</a:t>
            </a:r>
            <a:r>
              <a:rPr lang="en-GB"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Clr>
                <a:schemeClr val="dk1"/>
              </a:buClr>
              <a:buSzPts val="1100"/>
              <a:buFont typeface="Arial"/>
              <a:buNone/>
            </a:pPr>
            <a:r>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Además, al asignar estratégicamente recursos como el tiempo, las herramientas y el personal, un plan de acción ayuda a </a:t>
            </a:r>
            <a:r>
              <a:rPr b="1" lang="en-GB" sz="2400">
                <a:solidFill>
                  <a:schemeClr val="dk1"/>
                </a:solidFill>
                <a:latin typeface="Arial"/>
                <a:ea typeface="Arial"/>
                <a:cs typeface="Arial"/>
                <a:sym typeface="Arial"/>
              </a:rPr>
              <a:t>optimizar la utilización de los recursos</a:t>
            </a:r>
            <a:r>
              <a:rPr lang="en-GB" sz="2400">
                <a:solidFill>
                  <a:schemeClr val="dk1"/>
                </a:solidFill>
                <a:latin typeface="Arial"/>
                <a:ea typeface="Arial"/>
                <a:cs typeface="Arial"/>
                <a:sym typeface="Arial"/>
              </a:rPr>
              <a:t>, reduciendo las ineficiencias y garantizando que tanto los equipos remotos como los que trabajan en la oficina dispongan de lo necesario para tener éxito.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Clr>
                <a:schemeClr val="dk1"/>
              </a:buClr>
              <a:buSzPts val="1100"/>
              <a:buFont typeface="Arial"/>
              <a:buNone/>
            </a:pPr>
            <a:r>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Clr>
                <a:schemeClr val="dk1"/>
              </a:buClr>
              <a:buSzPts val="1100"/>
              <a:buFont typeface="Arial"/>
              <a:buNone/>
            </a:pPr>
            <a:r>
              <a:rPr lang="en-GB" sz="2400">
                <a:solidFill>
                  <a:schemeClr val="accent5"/>
                </a:solidFill>
                <a:latin typeface="Arial"/>
                <a:ea typeface="Arial"/>
                <a:cs typeface="Arial"/>
                <a:sym typeface="Arial"/>
              </a:rPr>
              <a:t>En última instancia, un plan de acción bien elaborado favorece un entorno de trabajo híbrido cohesionado y productivo, que permite a los equipos alcanzar sus objetivos de forma eficaz.</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Clr>
                <a:schemeClr val="dk1"/>
              </a:buClr>
              <a:buSzPts val="1100"/>
              <a:buFont typeface="Arial"/>
              <a:buNone/>
            </a:pPr>
            <a:r>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SzPts val="1800"/>
              <a:buNone/>
            </a:pPr>
            <a:r>
              <a:t/>
            </a:r>
            <a:endParaRPr sz="24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5ed80b46d2_0_72"/>
          <p:cNvSpPr txBox="1"/>
          <p:nvPr/>
        </p:nvSpPr>
        <p:spPr>
          <a:xfrm>
            <a:off x="1782825" y="415571"/>
            <a:ext cx="8838900" cy="66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700" u="none" cap="none" strike="noStrike">
                <a:solidFill>
                  <a:schemeClr val="accent5"/>
                </a:solidFill>
                <a:latin typeface="Arial"/>
                <a:ea typeface="Arial"/>
                <a:cs typeface="Arial"/>
                <a:sym typeface="Arial"/>
              </a:rPr>
              <a:t>Tema 2: Desarrollo del plan de acción</a:t>
            </a:r>
            <a:endParaRPr b="0" i="0" sz="37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sp>
        <p:nvSpPr>
          <p:cNvPr id="215" name="Google Shape;215;g35ed80b46d2_0_72"/>
          <p:cNvSpPr txBox="1"/>
          <p:nvPr>
            <p:ph idx="1" type="body"/>
          </p:nvPr>
        </p:nvSpPr>
        <p:spPr>
          <a:xfrm>
            <a:off x="460156" y="1417419"/>
            <a:ext cx="10764900" cy="5870100"/>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150000"/>
              </a:lnSpc>
              <a:spcBef>
                <a:spcPts val="1000"/>
              </a:spcBef>
              <a:spcAft>
                <a:spcPts val="0"/>
              </a:spcAft>
              <a:buClr>
                <a:schemeClr val="dk1"/>
              </a:buClr>
              <a:buSzPts val="1100"/>
              <a:buFont typeface="Arial"/>
              <a:buNone/>
            </a:pPr>
            <a:r>
              <a:rPr lang="en-GB" sz="2600">
                <a:latin typeface="Arial"/>
                <a:ea typeface="Arial"/>
                <a:cs typeface="Arial"/>
                <a:sym typeface="Arial"/>
              </a:rPr>
              <a:t>Un plan de acción bien definido debe incluir:</a:t>
            </a:r>
            <a:endParaRPr sz="2600">
              <a:latin typeface="Arial"/>
              <a:ea typeface="Arial"/>
              <a:cs typeface="Arial"/>
              <a:sym typeface="Arial"/>
            </a:endParaRPr>
          </a:p>
          <a:p>
            <a:pPr indent="-393700" lvl="0" marL="457200" rtl="0" algn="l">
              <a:lnSpc>
                <a:spcPct val="150000"/>
              </a:lnSpc>
              <a:spcBef>
                <a:spcPts val="1000"/>
              </a:spcBef>
              <a:spcAft>
                <a:spcPts val="0"/>
              </a:spcAft>
              <a:buClr>
                <a:schemeClr val="accent1"/>
              </a:buClr>
              <a:buSzPts val="2600"/>
              <a:buFont typeface="Arial"/>
              <a:buChar char="●"/>
            </a:pPr>
            <a:r>
              <a:rPr lang="en-GB" sz="2600">
                <a:solidFill>
                  <a:schemeClr val="accent1"/>
                </a:solidFill>
                <a:latin typeface="Arial"/>
                <a:ea typeface="Arial"/>
                <a:cs typeface="Arial"/>
                <a:sym typeface="Arial"/>
              </a:rPr>
              <a:t>Objetivos claros hacia los que trabajar</a:t>
            </a:r>
            <a:endParaRPr sz="2600">
              <a:latin typeface="Arial"/>
              <a:ea typeface="Arial"/>
              <a:cs typeface="Arial"/>
              <a:sym typeface="Arial"/>
            </a:endParaRPr>
          </a:p>
          <a:p>
            <a:pPr indent="-393700" lvl="0" marL="457200" rtl="0" algn="l">
              <a:lnSpc>
                <a:spcPct val="150000"/>
              </a:lnSpc>
              <a:spcBef>
                <a:spcPts val="0"/>
              </a:spcBef>
              <a:spcAft>
                <a:spcPts val="0"/>
              </a:spcAft>
              <a:buClr>
                <a:schemeClr val="accent6"/>
              </a:buClr>
              <a:buSzPts val="2600"/>
              <a:buFont typeface="Arial"/>
              <a:buChar char="●"/>
            </a:pPr>
            <a:r>
              <a:rPr lang="en-GB" sz="2600">
                <a:solidFill>
                  <a:schemeClr val="accent6"/>
                </a:solidFill>
                <a:latin typeface="Arial"/>
                <a:ea typeface="Arial"/>
                <a:cs typeface="Arial"/>
                <a:sym typeface="Arial"/>
              </a:rPr>
              <a:t>Pasos detallados a seguir</a:t>
            </a:r>
            <a:endParaRPr sz="2600">
              <a:latin typeface="Arial"/>
              <a:ea typeface="Arial"/>
              <a:cs typeface="Arial"/>
              <a:sym typeface="Arial"/>
            </a:endParaRPr>
          </a:p>
          <a:p>
            <a:pPr indent="-393700" lvl="0" marL="457200" rtl="0" algn="l">
              <a:lnSpc>
                <a:spcPct val="150000"/>
              </a:lnSpc>
              <a:spcBef>
                <a:spcPts val="0"/>
              </a:spcBef>
              <a:spcAft>
                <a:spcPts val="0"/>
              </a:spcAft>
              <a:buClr>
                <a:srgbClr val="FFC000"/>
              </a:buClr>
              <a:buSzPts val="2600"/>
              <a:buFont typeface="Arial"/>
              <a:buChar char="●"/>
            </a:pPr>
            <a:r>
              <a:rPr lang="en-GB" sz="2600">
                <a:solidFill>
                  <a:srgbClr val="FFC000"/>
                </a:solidFill>
                <a:latin typeface="Arial"/>
                <a:ea typeface="Arial"/>
                <a:cs typeface="Arial"/>
                <a:sym typeface="Arial"/>
              </a:rPr>
              <a:t>Asignación de funciones y responsabilidades (quién debe hacer qué)</a:t>
            </a:r>
            <a:endParaRPr sz="2600">
              <a:latin typeface="Arial"/>
              <a:ea typeface="Arial"/>
              <a:cs typeface="Arial"/>
              <a:sym typeface="Arial"/>
            </a:endParaRPr>
          </a:p>
          <a:p>
            <a:pPr indent="-393700" lvl="0" marL="457200" rtl="0" algn="l">
              <a:lnSpc>
                <a:spcPct val="150000"/>
              </a:lnSpc>
              <a:spcBef>
                <a:spcPts val="0"/>
              </a:spcBef>
              <a:spcAft>
                <a:spcPts val="0"/>
              </a:spcAft>
              <a:buSzPts val="2600"/>
              <a:buFont typeface="Arial"/>
              <a:buChar char="●"/>
            </a:pPr>
            <a:r>
              <a:rPr lang="en-GB" sz="2600">
                <a:latin typeface="Arial"/>
                <a:ea typeface="Arial"/>
                <a:cs typeface="Arial"/>
                <a:sym typeface="Arial"/>
              </a:rPr>
              <a:t>Plazos (plazos estimados de finalización, hitos, fechas límite)</a:t>
            </a:r>
            <a:endParaRPr sz="2600">
              <a:latin typeface="Arial"/>
              <a:ea typeface="Arial"/>
              <a:cs typeface="Arial"/>
              <a:sym typeface="Arial"/>
            </a:endParaRPr>
          </a:p>
          <a:p>
            <a:pPr indent="-393700" lvl="0" marL="457200" rtl="0" algn="l">
              <a:lnSpc>
                <a:spcPct val="150000"/>
              </a:lnSpc>
              <a:spcBef>
                <a:spcPts val="0"/>
              </a:spcBef>
              <a:spcAft>
                <a:spcPts val="0"/>
              </a:spcAft>
              <a:buClr>
                <a:schemeClr val="accent5"/>
              </a:buClr>
              <a:buSzPts val="2600"/>
              <a:buFont typeface="Arial"/>
              <a:buChar char="●"/>
            </a:pPr>
            <a:r>
              <a:rPr lang="en-GB" sz="2600">
                <a:solidFill>
                  <a:schemeClr val="accent5"/>
                </a:solidFill>
                <a:latin typeface="Arial"/>
                <a:ea typeface="Arial"/>
                <a:cs typeface="Arial"/>
                <a:sym typeface="Arial"/>
              </a:rPr>
              <a:t>Identificación de recursos (por ejemplo, tiempo, herramientas, infraestructura, empleados)</a:t>
            </a:r>
            <a:endParaRPr sz="2600">
              <a:latin typeface="Arial"/>
              <a:ea typeface="Arial"/>
              <a:cs typeface="Arial"/>
              <a:sym typeface="Arial"/>
            </a:endParaRPr>
          </a:p>
          <a:p>
            <a:pPr indent="-393700" lvl="0" marL="457200" rtl="0" algn="l">
              <a:lnSpc>
                <a:spcPct val="150000"/>
              </a:lnSpc>
              <a:spcBef>
                <a:spcPts val="0"/>
              </a:spcBef>
              <a:spcAft>
                <a:spcPts val="0"/>
              </a:spcAft>
              <a:buClr>
                <a:schemeClr val="accent4"/>
              </a:buClr>
              <a:buSzPts val="2600"/>
              <a:buFont typeface="Arial"/>
              <a:buChar char="●"/>
            </a:pPr>
            <a:r>
              <a:rPr lang="en-GB" sz="2600">
                <a:solidFill>
                  <a:schemeClr val="accent4"/>
                </a:solidFill>
                <a:latin typeface="Arial"/>
                <a:ea typeface="Arial"/>
                <a:cs typeface="Arial"/>
                <a:sym typeface="Arial"/>
              </a:rPr>
              <a:t>Asignación clara de los recursos</a:t>
            </a:r>
            <a:endParaRPr sz="2600">
              <a:latin typeface="Arial"/>
              <a:ea typeface="Arial"/>
              <a:cs typeface="Arial"/>
              <a:sym typeface="Arial"/>
            </a:endParaRPr>
          </a:p>
          <a:p>
            <a:pPr indent="0" lvl="0" marL="114300" rtl="0" algn="l">
              <a:lnSpc>
                <a:spcPct val="90000"/>
              </a:lnSpc>
              <a:spcBef>
                <a:spcPts val="1000"/>
              </a:spcBef>
              <a:spcAft>
                <a:spcPts val="0"/>
              </a:spcAft>
              <a:buClr>
                <a:schemeClr val="dk1"/>
              </a:buClr>
              <a:buSzPts val="1100"/>
              <a:buFont typeface="Arial"/>
              <a:buNone/>
            </a:pPr>
            <a:r>
              <a:t/>
            </a:r>
            <a:endParaRPr sz="26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26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nvSpPr>
        <p:spPr>
          <a:xfrm>
            <a:off x="1541088" y="331488"/>
            <a:ext cx="8838900"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700" u="none" cap="none" strike="noStrike">
                <a:solidFill>
                  <a:schemeClr val="accent5"/>
                </a:solidFill>
                <a:latin typeface="Arial"/>
                <a:ea typeface="Arial"/>
                <a:cs typeface="Arial"/>
                <a:sym typeface="Arial"/>
              </a:rPr>
              <a:t>Tema 2: Desarrollo del plan de acción</a:t>
            </a:r>
            <a:endParaRPr b="0" i="0" sz="37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sp>
        <p:nvSpPr>
          <p:cNvPr id="222" name="Google Shape;222;p12"/>
          <p:cNvSpPr txBox="1"/>
          <p:nvPr>
            <p:ph idx="1" type="body"/>
          </p:nvPr>
        </p:nvSpPr>
        <p:spPr>
          <a:xfrm>
            <a:off x="418125" y="1216500"/>
            <a:ext cx="11632500" cy="4858500"/>
          </a:xfrm>
          <a:prstGeom prst="rect">
            <a:avLst/>
          </a:prstGeom>
          <a:noFill/>
          <a:ln>
            <a:noFill/>
          </a:ln>
        </p:spPr>
        <p:txBody>
          <a:bodyPr anchorCtr="0" anchor="t" bIns="45700" lIns="91425" spcFirstLastPara="1" rIns="91425" wrap="square" tIns="45700">
            <a:noAutofit/>
          </a:bodyPr>
          <a:lstStyle/>
          <a:p>
            <a:pPr indent="-342900" lvl="0" marL="571500" rtl="0" algn="l">
              <a:lnSpc>
                <a:spcPct val="80000"/>
              </a:lnSpc>
              <a:spcBef>
                <a:spcPts val="1000"/>
              </a:spcBef>
              <a:spcAft>
                <a:spcPts val="0"/>
              </a:spcAft>
              <a:buClr>
                <a:schemeClr val="dk1"/>
              </a:buClr>
              <a:buSzPts val="1100"/>
              <a:buFont typeface="Arial"/>
              <a:buNone/>
            </a:pPr>
            <a:r>
              <a:rPr b="1" lang="en-GB" sz="2240">
                <a:solidFill>
                  <a:schemeClr val="dk1"/>
                </a:solidFill>
                <a:latin typeface="Arial"/>
                <a:ea typeface="Arial"/>
                <a:cs typeface="Arial"/>
                <a:sym typeface="Arial"/>
              </a:rPr>
              <a:t>Lista de elementos necesarios para un entorno de trabajo híbrido inclusivo y exitoso:</a:t>
            </a:r>
            <a:endParaRPr b="1" sz="2240">
              <a:solidFill>
                <a:schemeClr val="dk1"/>
              </a:solidFill>
              <a:latin typeface="Arial"/>
              <a:ea typeface="Arial"/>
              <a:cs typeface="Arial"/>
              <a:sym typeface="Arial"/>
            </a:endParaRPr>
          </a:p>
          <a:p>
            <a:pPr indent="-370840" lvl="0" marL="457200" rtl="0" algn="l">
              <a:lnSpc>
                <a:spcPct val="80000"/>
              </a:lnSpc>
              <a:spcBef>
                <a:spcPts val="1000"/>
              </a:spcBef>
              <a:spcAft>
                <a:spcPts val="0"/>
              </a:spcAft>
              <a:buClr>
                <a:schemeClr val="dk1"/>
              </a:buClr>
              <a:buSzPts val="2240"/>
              <a:buFont typeface="Arial"/>
              <a:buAutoNum type="arabicPeriod"/>
            </a:pPr>
            <a:r>
              <a:rPr lang="en-GB" sz="2240">
                <a:solidFill>
                  <a:schemeClr val="dk1"/>
                </a:solidFill>
                <a:latin typeface="Arial"/>
                <a:ea typeface="Arial"/>
                <a:cs typeface="Arial"/>
                <a:sym typeface="Arial"/>
              </a:rPr>
              <a:t>¿Tienes políticas claras sobre el trabajo remoto/híbrido y la flexibilidad laboral?</a:t>
            </a:r>
            <a:endParaRPr sz="2240">
              <a:solidFill>
                <a:schemeClr val="dk1"/>
              </a:solidFill>
              <a:latin typeface="Arial"/>
              <a:ea typeface="Arial"/>
              <a:cs typeface="Arial"/>
              <a:sym typeface="Arial"/>
            </a:endParaRPr>
          </a:p>
          <a:p>
            <a:pPr indent="-370840" lvl="0" marL="457200" rtl="0" algn="l">
              <a:lnSpc>
                <a:spcPct val="80000"/>
              </a:lnSpc>
              <a:spcBef>
                <a:spcPts val="0"/>
              </a:spcBef>
              <a:spcAft>
                <a:spcPts val="0"/>
              </a:spcAft>
              <a:buClr>
                <a:schemeClr val="dk1"/>
              </a:buClr>
              <a:buSzPts val="2240"/>
              <a:buFont typeface="Arial"/>
              <a:buAutoNum type="arabicPeriod"/>
            </a:pPr>
            <a:r>
              <a:rPr lang="en-GB" sz="2240">
                <a:solidFill>
                  <a:schemeClr val="dk1"/>
                </a:solidFill>
                <a:latin typeface="Arial"/>
                <a:ea typeface="Arial"/>
                <a:cs typeface="Arial"/>
                <a:sym typeface="Arial"/>
              </a:rPr>
              <a:t>¿Dispones de la tecnología y la infraestructura necesarias para respaldar el trabajo híbrido?</a:t>
            </a:r>
            <a:endParaRPr sz="2240">
              <a:solidFill>
                <a:schemeClr val="dk1"/>
              </a:solidFill>
              <a:latin typeface="Arial"/>
              <a:ea typeface="Arial"/>
              <a:cs typeface="Arial"/>
              <a:sym typeface="Arial"/>
            </a:endParaRPr>
          </a:p>
          <a:p>
            <a:pPr indent="-370840" lvl="0" marL="457200" rtl="0" algn="l">
              <a:lnSpc>
                <a:spcPct val="80000"/>
              </a:lnSpc>
              <a:spcBef>
                <a:spcPts val="0"/>
              </a:spcBef>
              <a:spcAft>
                <a:spcPts val="0"/>
              </a:spcAft>
              <a:buClr>
                <a:schemeClr val="dk1"/>
              </a:buClr>
              <a:buSzPts val="2240"/>
              <a:buFont typeface="Arial"/>
              <a:buAutoNum type="arabicPeriod"/>
            </a:pPr>
            <a:r>
              <a:rPr lang="en-GB" sz="2240">
                <a:solidFill>
                  <a:schemeClr val="dk1"/>
                </a:solidFill>
                <a:latin typeface="Arial"/>
                <a:ea typeface="Arial"/>
                <a:cs typeface="Arial"/>
                <a:sym typeface="Arial"/>
              </a:rPr>
              <a:t>¿Tienes procesos de comunicación claros?</a:t>
            </a:r>
            <a:endParaRPr sz="2240">
              <a:solidFill>
                <a:schemeClr val="dk1"/>
              </a:solidFill>
              <a:latin typeface="Arial"/>
              <a:ea typeface="Arial"/>
              <a:cs typeface="Arial"/>
              <a:sym typeface="Arial"/>
            </a:endParaRPr>
          </a:p>
          <a:p>
            <a:pPr indent="-370840" lvl="0" marL="457200" rtl="0" algn="l">
              <a:lnSpc>
                <a:spcPct val="80000"/>
              </a:lnSpc>
              <a:spcBef>
                <a:spcPts val="0"/>
              </a:spcBef>
              <a:spcAft>
                <a:spcPts val="0"/>
              </a:spcAft>
              <a:buClr>
                <a:schemeClr val="dk1"/>
              </a:buClr>
              <a:buSzPts val="2240"/>
              <a:buFont typeface="Arial"/>
              <a:buAutoNum type="arabicPeriod"/>
            </a:pPr>
            <a:r>
              <a:rPr lang="en-GB" sz="2240">
                <a:solidFill>
                  <a:schemeClr val="dk1"/>
                </a:solidFill>
                <a:latin typeface="Arial"/>
                <a:ea typeface="Arial"/>
                <a:cs typeface="Arial"/>
                <a:sym typeface="Arial"/>
              </a:rPr>
              <a:t>¿Cuentas con las medidas de salud y seguridad adecuadas para respaldar a los trabajadores híbridos?</a:t>
            </a:r>
            <a:endParaRPr sz="2240">
              <a:solidFill>
                <a:schemeClr val="dk1"/>
              </a:solidFill>
              <a:latin typeface="Arial"/>
              <a:ea typeface="Arial"/>
              <a:cs typeface="Arial"/>
              <a:sym typeface="Arial"/>
            </a:endParaRPr>
          </a:p>
          <a:p>
            <a:pPr indent="-370840" lvl="0" marL="457200" rtl="0" algn="l">
              <a:lnSpc>
                <a:spcPct val="80000"/>
              </a:lnSpc>
              <a:spcBef>
                <a:spcPts val="0"/>
              </a:spcBef>
              <a:spcAft>
                <a:spcPts val="0"/>
              </a:spcAft>
              <a:buClr>
                <a:schemeClr val="dk1"/>
              </a:buClr>
              <a:buSzPts val="2240"/>
              <a:buFont typeface="Arial"/>
              <a:buAutoNum type="arabicPeriod"/>
            </a:pPr>
            <a:r>
              <a:rPr lang="en-GB" sz="2240">
                <a:solidFill>
                  <a:schemeClr val="dk1"/>
                </a:solidFill>
                <a:latin typeface="Arial"/>
                <a:ea typeface="Arial"/>
                <a:cs typeface="Arial"/>
                <a:sym typeface="Arial"/>
              </a:rPr>
              <a:t>¿Tu cultura organizativa fomenta la confianza y la responsabilidad?</a:t>
            </a:r>
            <a:endParaRPr sz="2240">
              <a:solidFill>
                <a:schemeClr val="dk1"/>
              </a:solidFill>
              <a:latin typeface="Arial"/>
              <a:ea typeface="Arial"/>
              <a:cs typeface="Arial"/>
              <a:sym typeface="Arial"/>
            </a:endParaRPr>
          </a:p>
          <a:p>
            <a:pPr indent="-370840" lvl="0" marL="457200" rtl="0" algn="l">
              <a:lnSpc>
                <a:spcPct val="80000"/>
              </a:lnSpc>
              <a:spcBef>
                <a:spcPts val="0"/>
              </a:spcBef>
              <a:spcAft>
                <a:spcPts val="0"/>
              </a:spcAft>
              <a:buClr>
                <a:schemeClr val="dk1"/>
              </a:buClr>
              <a:buSzPts val="2240"/>
              <a:buFont typeface="Arial"/>
              <a:buAutoNum type="arabicPeriod"/>
            </a:pPr>
            <a:r>
              <a:rPr lang="en-GB" sz="2240">
                <a:solidFill>
                  <a:schemeClr val="dk1"/>
                </a:solidFill>
                <a:latin typeface="Arial"/>
                <a:ea typeface="Arial"/>
                <a:cs typeface="Arial"/>
                <a:sym typeface="Arial"/>
              </a:rPr>
              <a:t>¿El liderazgo apoya el bienestar y el compromiso de los empleados?</a:t>
            </a:r>
            <a:endParaRPr sz="2240">
              <a:solidFill>
                <a:schemeClr val="dk1"/>
              </a:solidFill>
              <a:latin typeface="Arial"/>
              <a:ea typeface="Arial"/>
              <a:cs typeface="Arial"/>
              <a:sym typeface="Arial"/>
            </a:endParaRPr>
          </a:p>
          <a:p>
            <a:pPr indent="-370840" lvl="0" marL="457200" rtl="0" algn="l">
              <a:lnSpc>
                <a:spcPct val="80000"/>
              </a:lnSpc>
              <a:spcBef>
                <a:spcPts val="0"/>
              </a:spcBef>
              <a:spcAft>
                <a:spcPts val="0"/>
              </a:spcAft>
              <a:buClr>
                <a:schemeClr val="dk1"/>
              </a:buClr>
              <a:buSzPts val="2240"/>
              <a:buFont typeface="Arial"/>
              <a:buAutoNum type="arabicPeriod"/>
            </a:pPr>
            <a:r>
              <a:rPr lang="en-GB" sz="2240">
                <a:solidFill>
                  <a:schemeClr val="dk1"/>
                </a:solidFill>
                <a:latin typeface="Arial"/>
                <a:ea typeface="Arial"/>
                <a:cs typeface="Arial"/>
                <a:sym typeface="Arial"/>
              </a:rPr>
              <a:t>¿Sus políticas y sus líderes apoyan la igualdad, la igualdad de oportunidades, la diversidad y la inclusión?</a:t>
            </a:r>
            <a:endParaRPr sz="2240">
              <a:solidFill>
                <a:schemeClr val="dk1"/>
              </a:solidFill>
              <a:latin typeface="Arial"/>
              <a:ea typeface="Arial"/>
              <a:cs typeface="Arial"/>
              <a:sym typeface="Arial"/>
            </a:endParaRPr>
          </a:p>
          <a:p>
            <a:pPr indent="-370840" lvl="0" marL="457200" rtl="0" algn="l">
              <a:lnSpc>
                <a:spcPct val="80000"/>
              </a:lnSpc>
              <a:spcBef>
                <a:spcPts val="0"/>
              </a:spcBef>
              <a:spcAft>
                <a:spcPts val="0"/>
              </a:spcAft>
              <a:buClr>
                <a:schemeClr val="dk1"/>
              </a:buClr>
              <a:buSzPts val="2240"/>
              <a:buFont typeface="Arial"/>
              <a:buAutoNum type="arabicPeriod"/>
            </a:pPr>
            <a:r>
              <a:rPr lang="en-GB" sz="2240">
                <a:solidFill>
                  <a:schemeClr val="dk1"/>
                </a:solidFill>
                <a:latin typeface="Arial"/>
                <a:ea typeface="Arial"/>
                <a:cs typeface="Arial"/>
                <a:sym typeface="Arial"/>
              </a:rPr>
              <a:t>¿Sus recursos de trabajo son accesibles para todos?</a:t>
            </a:r>
            <a:endParaRPr sz="2240">
              <a:solidFill>
                <a:schemeClr val="dk1"/>
              </a:solidFill>
              <a:latin typeface="Arial"/>
              <a:ea typeface="Arial"/>
              <a:cs typeface="Arial"/>
              <a:sym typeface="Arial"/>
            </a:endParaRPr>
          </a:p>
          <a:p>
            <a:pPr indent="-370840" lvl="0" marL="457200" rtl="0" algn="l">
              <a:lnSpc>
                <a:spcPct val="80000"/>
              </a:lnSpc>
              <a:spcBef>
                <a:spcPts val="0"/>
              </a:spcBef>
              <a:spcAft>
                <a:spcPts val="0"/>
              </a:spcAft>
              <a:buClr>
                <a:schemeClr val="dk1"/>
              </a:buClr>
              <a:buSzPts val="2240"/>
              <a:buFont typeface="Arial"/>
              <a:buAutoNum type="arabicPeriod"/>
            </a:pPr>
            <a:r>
              <a:rPr lang="en-GB" sz="2240">
                <a:solidFill>
                  <a:schemeClr val="dk1"/>
                </a:solidFill>
                <a:latin typeface="Arial"/>
                <a:ea typeface="Arial"/>
                <a:cs typeface="Arial"/>
                <a:sym typeface="Arial"/>
              </a:rPr>
              <a:t>¿Son claros los objetivos, las funciones, el propósito, los procesos y los valores de los equipos híbridos?</a:t>
            </a:r>
            <a:endParaRPr sz="2240">
              <a:solidFill>
                <a:schemeClr val="dk1"/>
              </a:solidFill>
              <a:latin typeface="Arial"/>
              <a:ea typeface="Arial"/>
              <a:cs typeface="Arial"/>
              <a:sym typeface="Arial"/>
            </a:endParaRPr>
          </a:p>
          <a:p>
            <a:pPr indent="-370840" lvl="0" marL="457200" rtl="0" algn="l">
              <a:lnSpc>
                <a:spcPct val="80000"/>
              </a:lnSpc>
              <a:spcBef>
                <a:spcPts val="0"/>
              </a:spcBef>
              <a:spcAft>
                <a:spcPts val="0"/>
              </a:spcAft>
              <a:buClr>
                <a:schemeClr val="dk1"/>
              </a:buClr>
              <a:buSzPts val="2240"/>
              <a:buFont typeface="Arial"/>
              <a:buAutoNum type="arabicPeriod"/>
            </a:pPr>
            <a:r>
              <a:rPr lang="en-GB" sz="2240">
                <a:solidFill>
                  <a:schemeClr val="dk1"/>
                </a:solidFill>
                <a:latin typeface="Arial"/>
                <a:ea typeface="Arial"/>
                <a:cs typeface="Arial"/>
                <a:sym typeface="Arial"/>
              </a:rPr>
              <a:t>¿Son suficientes las configuraciones de las reuniones híbridas?</a:t>
            </a:r>
            <a:endParaRPr sz="2240">
              <a:solidFill>
                <a:schemeClr val="dk1"/>
              </a:solidFill>
              <a:latin typeface="Arial"/>
              <a:ea typeface="Arial"/>
              <a:cs typeface="Arial"/>
              <a:sym typeface="Arial"/>
            </a:endParaRPr>
          </a:p>
          <a:p>
            <a:pPr indent="-342900" lvl="0" marL="571500" rtl="0" algn="l">
              <a:lnSpc>
                <a:spcPct val="80000"/>
              </a:lnSpc>
              <a:spcBef>
                <a:spcPts val="1000"/>
              </a:spcBef>
              <a:spcAft>
                <a:spcPts val="0"/>
              </a:spcAft>
              <a:buClr>
                <a:schemeClr val="dk1"/>
              </a:buClr>
              <a:buSzPts val="1100"/>
              <a:buFont typeface="Arial"/>
              <a:buNone/>
            </a:pPr>
            <a:r>
              <a:t/>
            </a:r>
            <a:endParaRPr b="1" sz="2240">
              <a:solidFill>
                <a:schemeClr val="dk1"/>
              </a:solidFill>
              <a:latin typeface="Arial"/>
              <a:ea typeface="Arial"/>
              <a:cs typeface="Arial"/>
              <a:sym typeface="Arial"/>
            </a:endParaRPr>
          </a:p>
          <a:p>
            <a:pPr indent="-342900" lvl="0" marL="571500" rtl="0" algn="l">
              <a:lnSpc>
                <a:spcPct val="80000"/>
              </a:lnSpc>
              <a:spcBef>
                <a:spcPts val="1000"/>
              </a:spcBef>
              <a:spcAft>
                <a:spcPts val="0"/>
              </a:spcAft>
              <a:buClr>
                <a:schemeClr val="dk1"/>
              </a:buClr>
              <a:buSzPts val="1100"/>
              <a:buFont typeface="Arial"/>
              <a:buNone/>
            </a:pPr>
            <a:r>
              <a:t/>
            </a:r>
            <a:endParaRPr b="1" sz="2240">
              <a:solidFill>
                <a:schemeClr val="dk1"/>
              </a:solidFill>
              <a:latin typeface="Arial"/>
              <a:ea typeface="Arial"/>
              <a:cs typeface="Arial"/>
              <a:sym typeface="Arial"/>
            </a:endParaRPr>
          </a:p>
          <a:p>
            <a:pPr indent="-342900" lvl="0" marL="571500" rtl="0" algn="l">
              <a:lnSpc>
                <a:spcPct val="80000"/>
              </a:lnSpc>
              <a:spcBef>
                <a:spcPts val="1000"/>
              </a:spcBef>
              <a:spcAft>
                <a:spcPts val="0"/>
              </a:spcAft>
              <a:buSzPts val="1654"/>
              <a:buFont typeface="Arial"/>
              <a:buNone/>
            </a:pPr>
            <a:r>
              <a:t/>
            </a:r>
            <a:endParaRPr b="1" sz="224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0fd5a3148a_2_19"/>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29" name="Google Shape;229;g30fd5a3148a_2_19"/>
          <p:cNvSpPr txBox="1"/>
          <p:nvPr>
            <p:ph type="title"/>
          </p:nvPr>
        </p:nvSpPr>
        <p:spPr>
          <a:xfrm>
            <a:off x="1469575" y="230400"/>
            <a:ext cx="10474800" cy="1585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t/>
            </a:r>
            <a:endParaRPr b="1" sz="2400">
              <a:solidFill>
                <a:schemeClr val="accent6"/>
              </a:solidFill>
            </a:endParaRPr>
          </a:p>
          <a:p>
            <a:pPr indent="0" lvl="0" marL="0" rtl="0" algn="l">
              <a:lnSpc>
                <a:spcPct val="90000"/>
              </a:lnSpc>
              <a:spcBef>
                <a:spcPts val="0"/>
              </a:spcBef>
              <a:spcAft>
                <a:spcPts val="0"/>
              </a:spcAft>
              <a:buClr>
                <a:schemeClr val="dk1"/>
              </a:buClr>
              <a:buSzPts val="1100"/>
              <a:buFont typeface="Arial"/>
              <a:buNone/>
            </a:pPr>
            <a:r>
              <a:rPr b="1" lang="en-GB" sz="2400">
                <a:solidFill>
                  <a:schemeClr val="accent6"/>
                </a:solidFill>
              </a:rPr>
              <a:t>Actividad 2: Creación de un plan de acción</a:t>
            </a:r>
            <a:endParaRPr b="1" sz="2400">
              <a:solidFill>
                <a:schemeClr val="accent6"/>
              </a:solidFill>
            </a:endParaRPr>
          </a:p>
          <a:p>
            <a:pPr indent="0" lvl="0" marL="0" rtl="0" algn="l">
              <a:lnSpc>
                <a:spcPct val="90000"/>
              </a:lnSpc>
              <a:spcBef>
                <a:spcPts val="0"/>
              </a:spcBef>
              <a:spcAft>
                <a:spcPts val="0"/>
              </a:spcAft>
              <a:buClr>
                <a:schemeClr val="dk1"/>
              </a:buClr>
              <a:buSzPts val="1100"/>
              <a:buFont typeface="Arial"/>
              <a:buNone/>
            </a:pPr>
            <a:r>
              <a:t/>
            </a:r>
            <a:endParaRPr b="1" sz="2400">
              <a:solidFill>
                <a:schemeClr val="accent6"/>
              </a:solidFill>
            </a:endParaRPr>
          </a:p>
          <a:p>
            <a:pPr indent="0" lvl="0" marL="0" rtl="0" algn="l">
              <a:lnSpc>
                <a:spcPct val="90000"/>
              </a:lnSpc>
              <a:spcBef>
                <a:spcPts val="0"/>
              </a:spcBef>
              <a:spcAft>
                <a:spcPts val="0"/>
              </a:spcAft>
              <a:buClr>
                <a:schemeClr val="accent6"/>
              </a:buClr>
              <a:buSzPts val="2400"/>
              <a:buFont typeface="Arial"/>
              <a:buNone/>
            </a:pPr>
            <a:r>
              <a:t/>
            </a:r>
            <a:endParaRPr b="1" sz="2400">
              <a:solidFill>
                <a:schemeClr val="accent6"/>
              </a:solidFill>
            </a:endParaRPr>
          </a:p>
        </p:txBody>
      </p:sp>
      <p:pic>
        <p:nvPicPr>
          <p:cNvPr descr="Inteligência Artificial com preenchimento sólido" id="230" name="Google Shape;230;g30fd5a3148a_2_19"/>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31" name="Google Shape;231;g30fd5a3148a_2_19"/>
          <p:cNvSpPr txBox="1"/>
          <p:nvPr/>
        </p:nvSpPr>
        <p:spPr>
          <a:xfrm>
            <a:off x="6543675" y="2724085"/>
            <a:ext cx="5400600" cy="29463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800"/>
              <a:buFont typeface="Arial"/>
              <a:buNone/>
            </a:pPr>
            <a:r>
              <a:rPr b="1" lang="en-GB" sz="1800">
                <a:solidFill>
                  <a:schemeClr val="dk1"/>
                </a:solidFill>
              </a:rPr>
              <a:t>Al finalizar esta actividad, el participante será capaz de</a:t>
            </a:r>
            <a:r>
              <a:rPr b="1" i="0" lang="en-GB" sz="18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285750" lvl="0" marL="285750" marR="0" rtl="0" algn="just">
              <a:lnSpc>
                <a:spcPct val="107000"/>
              </a:lnSpc>
              <a:spcBef>
                <a:spcPts val="800"/>
              </a:spcBef>
              <a:spcAft>
                <a:spcPts val="0"/>
              </a:spcAft>
              <a:buClr>
                <a:srgbClr val="53BAAE"/>
              </a:buClr>
              <a:buSzPts val="1800"/>
              <a:buFont typeface="Arial"/>
              <a:buChar char="•"/>
            </a:pPr>
            <a:r>
              <a:rPr i="1" lang="en-GB" sz="1800">
                <a:solidFill>
                  <a:schemeClr val="dk1"/>
                </a:solidFill>
              </a:rPr>
              <a:t>Demostrar cómo los planes de acción bien definidos contribuyen a los hitos del proyecto y mejoran la utilización de los recursos.</a:t>
            </a:r>
            <a:endParaRPr b="0" i="0" sz="1400" u="none" cap="none" strike="noStrike">
              <a:solidFill>
                <a:schemeClr val="dk1"/>
              </a:solidFill>
              <a:latin typeface="Arial"/>
              <a:ea typeface="Arial"/>
              <a:cs typeface="Arial"/>
              <a:sym typeface="Arial"/>
            </a:endParaRPr>
          </a:p>
          <a:p>
            <a:pPr indent="-285750" lvl="0" marL="285750" marR="0" rtl="0" algn="just">
              <a:lnSpc>
                <a:spcPct val="107000"/>
              </a:lnSpc>
              <a:spcBef>
                <a:spcPts val="800"/>
              </a:spcBef>
              <a:spcAft>
                <a:spcPts val="0"/>
              </a:spcAft>
              <a:buClr>
                <a:srgbClr val="53BAAE"/>
              </a:buClr>
              <a:buSzPts val="1800"/>
              <a:buFont typeface="Arial"/>
              <a:buChar char="•"/>
            </a:pPr>
            <a:r>
              <a:rPr i="1" lang="en-GB" sz="1800">
                <a:solidFill>
                  <a:schemeClr val="dk1"/>
                </a:solidFill>
              </a:rPr>
              <a:t>Crear planes de acción específicos que describan cómo se utilizarán los recursos del proyecto para lograr las tareas y los objetivos, tanto en entornos de oficina como remotos.</a:t>
            </a:r>
            <a:endParaRPr b="0" i="0" sz="1400" u="none" cap="none" strike="noStrike">
              <a:solidFill>
                <a:schemeClr val="dk1"/>
              </a:solidFill>
              <a:latin typeface="Arial"/>
              <a:ea typeface="Arial"/>
              <a:cs typeface="Arial"/>
              <a:sym typeface="Arial"/>
            </a:endParaRPr>
          </a:p>
        </p:txBody>
      </p:sp>
      <p:sp>
        <p:nvSpPr>
          <p:cNvPr id="232" name="Google Shape;232;g30fd5a3148a_2_19"/>
          <p:cNvSpPr txBox="1"/>
          <p:nvPr>
            <p:ph idx="1" type="body"/>
          </p:nvPr>
        </p:nvSpPr>
        <p:spPr>
          <a:xfrm>
            <a:off x="2124077" y="1345725"/>
            <a:ext cx="3972000" cy="38814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0" lvl="4" marL="1816100" rtl="0" algn="just">
              <a:lnSpc>
                <a:spcPct val="90000"/>
              </a:lnSpc>
              <a:spcBef>
                <a:spcPts val="500"/>
              </a:spcBef>
              <a:spcAft>
                <a:spcPts val="0"/>
              </a:spcAft>
              <a:buClr>
                <a:srgbClr val="868E93"/>
              </a:buClr>
              <a:buSzPts val="2400"/>
              <a:buNone/>
            </a:pPr>
            <a:r>
              <a:t/>
            </a:r>
            <a:endParaRPr b="1" i="1" sz="2400" u="none" cap="none" strike="noStrike">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b="1" i="1" lang="en-GB" sz="2400">
                <a:solidFill>
                  <a:schemeClr val="dk1"/>
                </a:solidFill>
                <a:latin typeface="Open Sans"/>
                <a:ea typeface="Open Sans"/>
                <a:cs typeface="Open Sans"/>
                <a:sym typeface="Open Sans"/>
              </a:rPr>
              <a:t>El objetivo de esta actividad es practicar el desarrollo de planes de acción para equipos híbridos y entornos de trabajo híbridos.</a:t>
            </a:r>
            <a:endParaRPr b="1" i="1" sz="1100">
              <a:solidFill>
                <a:schemeClr val="dk1"/>
              </a:solidFill>
              <a:latin typeface="Arial"/>
              <a:ea typeface="Arial"/>
              <a:cs typeface="Arial"/>
              <a:sym typeface="Arial"/>
            </a:endParaRPr>
          </a:p>
          <a:p>
            <a:pPr indent="0" lvl="4" marL="1816100" rtl="0" algn="just">
              <a:lnSpc>
                <a:spcPct val="90000"/>
              </a:lnSpc>
              <a:spcBef>
                <a:spcPts val="1200"/>
              </a:spcBef>
              <a:spcAft>
                <a:spcPts val="0"/>
              </a:spcAft>
              <a:buClr>
                <a:srgbClr val="868E93"/>
              </a:buClr>
              <a:buSzPts val="2400"/>
              <a:buNone/>
            </a:pPr>
            <a:r>
              <a:t/>
            </a:r>
            <a:endParaRPr b="1" i="1" sz="2400">
              <a:latin typeface="Open Sans"/>
              <a:ea typeface="Open Sans"/>
              <a:cs typeface="Open Sans"/>
              <a:sym typeface="Open Sans"/>
            </a:endParaRPr>
          </a:p>
        </p:txBody>
      </p:sp>
      <p:pic>
        <p:nvPicPr>
          <p:cNvPr id="233" name="Google Shape;233;g30fd5a3148a_2_19"/>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234" name="Google Shape;234;g30fd5a3148a_2_19"/>
          <p:cNvSpPr txBox="1"/>
          <p:nvPr/>
        </p:nvSpPr>
        <p:spPr>
          <a:xfrm>
            <a:off x="7676125" y="1815825"/>
            <a:ext cx="4268100" cy="1712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2400"/>
              <a:buFont typeface="Arial"/>
              <a:buNone/>
            </a:pPr>
            <a:r>
              <a:rPr b="1" i="0" lang="en-GB" sz="2500" u="none" cap="none" strike="noStrike">
                <a:solidFill>
                  <a:srgbClr val="9868BD"/>
                </a:solidFill>
                <a:latin typeface="Arial"/>
                <a:ea typeface="Arial"/>
                <a:cs typeface="Arial"/>
                <a:sym typeface="Arial"/>
              </a:rPr>
              <a:t>Adquirir nuevos conocimientos</a:t>
            </a:r>
            <a:endParaRPr b="1" i="0" sz="1100" u="none" cap="none" strike="noStrike">
              <a:solidFill>
                <a:schemeClr val="dk1"/>
              </a:solidFill>
              <a:latin typeface="Arial"/>
              <a:ea typeface="Arial"/>
              <a:cs typeface="Arial"/>
              <a:sym typeface="Arial"/>
            </a:endParaRPr>
          </a:p>
          <a:p>
            <a:pPr indent="0" lvl="0" marL="0" marR="0" rtl="0" algn="l">
              <a:lnSpc>
                <a:spcPct val="107000"/>
              </a:lnSpc>
              <a:spcBef>
                <a:spcPts val="0"/>
              </a:spcBef>
              <a:spcAft>
                <a:spcPts val="0"/>
              </a:spcAft>
              <a:buClr>
                <a:schemeClr val="dk1"/>
              </a:buClr>
              <a:buSzPts val="2400"/>
              <a:buFont typeface="Arial"/>
              <a:buNone/>
            </a:pPr>
            <a:r>
              <a:t/>
            </a:r>
            <a:endParaRPr b="1" i="0" sz="2500" u="none" cap="none" strike="noStrike">
              <a:solidFill>
                <a:srgbClr val="9868BD"/>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2400"/>
              <a:buFont typeface="Arial"/>
              <a:buNone/>
            </a:pPr>
            <a:r>
              <a:t/>
            </a:r>
            <a:endParaRPr b="1" i="0" sz="2500" u="none" cap="none" strike="noStrike">
              <a:solidFill>
                <a:srgbClr val="9868BD"/>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5ed80b46d2_0_85"/>
          <p:cNvSpPr txBox="1"/>
          <p:nvPr>
            <p:ph type="title"/>
          </p:nvPr>
        </p:nvSpPr>
        <p:spPr>
          <a:xfrm>
            <a:off x="1500674" y="383832"/>
            <a:ext cx="9409200" cy="70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Actividad 2: Redacción de un plan de acción de muestra</a:t>
            </a:r>
            <a:endParaRPr sz="3600">
              <a:solidFill>
                <a:schemeClr val="accent5"/>
              </a:solidFill>
            </a:endParaRPr>
          </a:p>
        </p:txBody>
      </p:sp>
      <p:sp>
        <p:nvSpPr>
          <p:cNvPr id="241" name="Google Shape;241;g35ed80b46d2_0_85"/>
          <p:cNvSpPr txBox="1"/>
          <p:nvPr>
            <p:ph idx="1" type="body"/>
          </p:nvPr>
        </p:nvSpPr>
        <p:spPr>
          <a:xfrm>
            <a:off x="377900" y="1229700"/>
            <a:ext cx="11226600" cy="48486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9869BD"/>
              </a:buClr>
              <a:buSzPts val="2000"/>
              <a:buNone/>
            </a:pPr>
            <a:r>
              <a:rPr b="1" lang="en-GB" sz="1950">
                <a:solidFill>
                  <a:schemeClr val="accent6"/>
                </a:solidFill>
                <a:latin typeface="Arial"/>
                <a:ea typeface="Arial"/>
                <a:cs typeface="Arial"/>
                <a:sym typeface="Arial"/>
              </a:rPr>
              <a:t>Escenario</a:t>
            </a:r>
            <a:endParaRPr sz="1950">
              <a:solidFill>
                <a:schemeClr val="dk1"/>
              </a:solidFill>
              <a:latin typeface="Arial"/>
              <a:ea typeface="Arial"/>
              <a:cs typeface="Arial"/>
              <a:sym typeface="Arial"/>
            </a:endParaRPr>
          </a:p>
          <a:p>
            <a:pPr indent="0" lvl="0" marL="0" rtl="0" algn="just">
              <a:lnSpc>
                <a:spcPct val="90000"/>
              </a:lnSpc>
              <a:spcBef>
                <a:spcPts val="1000"/>
              </a:spcBef>
              <a:spcAft>
                <a:spcPts val="0"/>
              </a:spcAft>
              <a:buClr>
                <a:schemeClr val="dk1"/>
              </a:buClr>
              <a:buSzPts val="1100"/>
              <a:buFont typeface="Arial"/>
              <a:buNone/>
            </a:pPr>
            <a:r>
              <a:rPr lang="en-GB" sz="1950">
                <a:solidFill>
                  <a:schemeClr val="dk1"/>
                </a:solidFill>
                <a:latin typeface="Arial"/>
                <a:ea typeface="Arial"/>
                <a:cs typeface="Arial"/>
                <a:sym typeface="Arial"/>
              </a:rPr>
              <a:t>Basándose en el escenario y los resultados de la actividad 1, y utilizando la plantilla del plan de acción proporcionada (folleto), cada participante tiene la tarea de crear un plan de acción para su nuevo equipo de proyecto. Los jefes de equipo deben esbozar cómo utilizarán los recursos para lograr las tareas y los objetivos de colaboración, tanto en la oficina como a distancia, manteniendo el bienestar, el compromiso y la moral de los empleados dentro del equipo, sin que nadie se sienta excluido.</a:t>
            </a:r>
            <a:endParaRPr sz="1950">
              <a:solidFill>
                <a:schemeClr val="dk1"/>
              </a:solidFill>
              <a:latin typeface="Arial"/>
              <a:ea typeface="Arial"/>
              <a:cs typeface="Arial"/>
              <a:sym typeface="Arial"/>
            </a:endParaRPr>
          </a:p>
          <a:p>
            <a:pPr indent="0" lvl="0" marL="0" rtl="0" algn="just">
              <a:lnSpc>
                <a:spcPct val="90000"/>
              </a:lnSpc>
              <a:spcBef>
                <a:spcPts val="1000"/>
              </a:spcBef>
              <a:spcAft>
                <a:spcPts val="0"/>
              </a:spcAft>
              <a:buClr>
                <a:schemeClr val="dk1"/>
              </a:buClr>
              <a:buSzPts val="1100"/>
              <a:buFont typeface="Arial"/>
              <a:buNone/>
            </a:pPr>
            <a:r>
              <a:rPr b="1" lang="en-GB" sz="1950">
                <a:solidFill>
                  <a:schemeClr val="accent6"/>
                </a:solidFill>
                <a:latin typeface="Arial"/>
                <a:ea typeface="Arial"/>
                <a:cs typeface="Arial"/>
                <a:sym typeface="Arial"/>
              </a:rPr>
              <a:t>PASO 1</a:t>
            </a:r>
            <a:endParaRPr sz="1950">
              <a:solidFill>
                <a:schemeClr val="dk1"/>
              </a:solidFill>
              <a:latin typeface="Arial"/>
              <a:ea typeface="Arial"/>
              <a:cs typeface="Arial"/>
              <a:sym typeface="Arial"/>
            </a:endParaRPr>
          </a:p>
          <a:p>
            <a:pPr indent="0" lvl="0" marL="0" rtl="0" algn="just">
              <a:lnSpc>
                <a:spcPct val="90000"/>
              </a:lnSpc>
              <a:spcBef>
                <a:spcPts val="1000"/>
              </a:spcBef>
              <a:spcAft>
                <a:spcPts val="0"/>
              </a:spcAft>
              <a:buClr>
                <a:schemeClr val="dk1"/>
              </a:buClr>
              <a:buSzPts val="1100"/>
              <a:buFont typeface="Arial"/>
              <a:buNone/>
            </a:pPr>
            <a:r>
              <a:rPr lang="en-GB" sz="1950">
                <a:solidFill>
                  <a:schemeClr val="dk1"/>
                </a:solidFill>
                <a:latin typeface="Arial"/>
                <a:ea typeface="Arial"/>
                <a:cs typeface="Arial"/>
                <a:sym typeface="Arial"/>
              </a:rPr>
              <a:t>En parejas asignadas, cada persona debe compartir y presentar su plan de acción y su estrategia.</a:t>
            </a:r>
            <a:endParaRPr sz="1950">
              <a:solidFill>
                <a:schemeClr val="dk1"/>
              </a:solidFill>
              <a:latin typeface="Arial"/>
              <a:ea typeface="Arial"/>
              <a:cs typeface="Arial"/>
              <a:sym typeface="Arial"/>
            </a:endParaRPr>
          </a:p>
          <a:p>
            <a:pPr indent="0" lvl="0" marL="0" rtl="0" algn="just">
              <a:lnSpc>
                <a:spcPct val="90000"/>
              </a:lnSpc>
              <a:spcBef>
                <a:spcPts val="1000"/>
              </a:spcBef>
              <a:spcAft>
                <a:spcPts val="0"/>
              </a:spcAft>
              <a:buClr>
                <a:schemeClr val="dk1"/>
              </a:buClr>
              <a:buSzPts val="1100"/>
              <a:buFont typeface="Arial"/>
              <a:buNone/>
            </a:pPr>
            <a:r>
              <a:rPr b="1" lang="en-GB" sz="1950">
                <a:solidFill>
                  <a:schemeClr val="accent6"/>
                </a:solidFill>
                <a:latin typeface="Arial"/>
                <a:ea typeface="Arial"/>
                <a:cs typeface="Arial"/>
                <a:sym typeface="Arial"/>
              </a:rPr>
              <a:t>PASO 2</a:t>
            </a:r>
            <a:endParaRPr sz="1950">
              <a:solidFill>
                <a:schemeClr val="dk1"/>
              </a:solidFill>
              <a:latin typeface="Arial"/>
              <a:ea typeface="Arial"/>
              <a:cs typeface="Arial"/>
              <a:sym typeface="Arial"/>
            </a:endParaRPr>
          </a:p>
          <a:p>
            <a:pPr indent="0" lvl="0" marL="0" rtl="0" algn="just">
              <a:lnSpc>
                <a:spcPct val="90000"/>
              </a:lnSpc>
              <a:spcBef>
                <a:spcPts val="1000"/>
              </a:spcBef>
              <a:spcAft>
                <a:spcPts val="0"/>
              </a:spcAft>
              <a:buClr>
                <a:schemeClr val="dk1"/>
              </a:buClr>
              <a:buSzPts val="1100"/>
              <a:buNone/>
            </a:pPr>
            <a:r>
              <a:rPr lang="en-GB" sz="1950">
                <a:solidFill>
                  <a:schemeClr val="dk1"/>
                </a:solidFill>
                <a:latin typeface="Arial"/>
                <a:ea typeface="Arial"/>
                <a:cs typeface="Arial"/>
                <a:sym typeface="Arial"/>
              </a:rPr>
              <a:t>Cada persona debe proporcionar comentarios y sugerencias de mejora a la otra. </a:t>
            </a:r>
            <a:endParaRPr sz="1950">
              <a:solidFill>
                <a:schemeClr val="dk1"/>
              </a:solidFill>
              <a:latin typeface="Arial"/>
              <a:ea typeface="Arial"/>
              <a:cs typeface="Arial"/>
              <a:sym typeface="Arial"/>
            </a:endParaRPr>
          </a:p>
          <a:p>
            <a:pPr indent="0" lvl="0" marL="0" rtl="0" algn="just">
              <a:lnSpc>
                <a:spcPct val="90000"/>
              </a:lnSpc>
              <a:spcBef>
                <a:spcPts val="1000"/>
              </a:spcBef>
              <a:spcAft>
                <a:spcPts val="0"/>
              </a:spcAft>
              <a:buClr>
                <a:schemeClr val="dk1"/>
              </a:buClr>
              <a:buSzPts val="1100"/>
              <a:buFont typeface="Arial"/>
              <a:buNone/>
            </a:pPr>
            <a:r>
              <a:rPr b="1" lang="en-GB" sz="1950">
                <a:solidFill>
                  <a:schemeClr val="accent6"/>
                </a:solidFill>
                <a:latin typeface="Arial"/>
                <a:ea typeface="Arial"/>
                <a:cs typeface="Arial"/>
                <a:sym typeface="Arial"/>
              </a:rPr>
              <a:t>PASO 3</a:t>
            </a:r>
            <a:endParaRPr sz="1950">
              <a:solidFill>
                <a:schemeClr val="dk1"/>
              </a:solidFill>
              <a:latin typeface="Arial"/>
              <a:ea typeface="Arial"/>
              <a:cs typeface="Arial"/>
              <a:sym typeface="Arial"/>
            </a:endParaRPr>
          </a:p>
          <a:p>
            <a:pPr indent="0" lvl="0" marL="0" rtl="0" algn="just">
              <a:lnSpc>
                <a:spcPct val="90000"/>
              </a:lnSpc>
              <a:spcBef>
                <a:spcPts val="1000"/>
              </a:spcBef>
              <a:spcAft>
                <a:spcPts val="0"/>
              </a:spcAft>
              <a:buClr>
                <a:schemeClr val="dk1"/>
              </a:buClr>
              <a:buSzPts val="1100"/>
              <a:buFont typeface="Arial"/>
              <a:buNone/>
            </a:pPr>
            <a:r>
              <a:rPr lang="en-GB" sz="1950">
                <a:solidFill>
                  <a:schemeClr val="dk1"/>
                </a:solidFill>
                <a:latin typeface="Arial"/>
                <a:ea typeface="Arial"/>
                <a:cs typeface="Arial"/>
                <a:sym typeface="Arial"/>
              </a:rPr>
              <a:t>Todos los participantes participan en una sesión informativa para debatir cuál es el plan de acción óptimo.</a:t>
            </a:r>
            <a:endParaRPr sz="1950">
              <a:solidFill>
                <a:schemeClr val="dk1"/>
              </a:solidFill>
              <a:latin typeface="Arial"/>
              <a:ea typeface="Arial"/>
              <a:cs typeface="Arial"/>
              <a:sym typeface="Arial"/>
            </a:endParaRPr>
          </a:p>
          <a:p>
            <a:pPr indent="0" lvl="0" marL="0" rtl="0" algn="just">
              <a:lnSpc>
                <a:spcPct val="90000"/>
              </a:lnSpc>
              <a:spcBef>
                <a:spcPts val="1000"/>
              </a:spcBef>
              <a:spcAft>
                <a:spcPts val="0"/>
              </a:spcAft>
              <a:buClr>
                <a:schemeClr val="dk1"/>
              </a:buClr>
              <a:buSzPts val="1100"/>
              <a:buFont typeface="Arial"/>
              <a:buNone/>
            </a:pPr>
            <a:r>
              <a:t/>
            </a:r>
            <a:endParaRPr sz="1950">
              <a:solidFill>
                <a:schemeClr val="dk1"/>
              </a:solidFill>
              <a:latin typeface="Arial"/>
              <a:ea typeface="Arial"/>
              <a:cs typeface="Arial"/>
              <a:sym typeface="Arial"/>
            </a:endParaRPr>
          </a:p>
          <a:p>
            <a:pPr indent="0" lvl="0" marL="0" rtl="0" algn="just">
              <a:lnSpc>
                <a:spcPct val="90000"/>
              </a:lnSpc>
              <a:spcBef>
                <a:spcPts val="1000"/>
              </a:spcBef>
              <a:spcAft>
                <a:spcPts val="0"/>
              </a:spcAft>
              <a:buClr>
                <a:srgbClr val="9869BD"/>
              </a:buClr>
              <a:buSzPts val="1800"/>
              <a:buNone/>
            </a:pPr>
            <a:r>
              <a:t/>
            </a:r>
            <a:endParaRPr sz="1950">
              <a:solidFill>
                <a:schemeClr val="dk1"/>
              </a:solidFill>
              <a:latin typeface="Arial"/>
              <a:ea typeface="Arial"/>
              <a:cs typeface="Arial"/>
              <a:sym typeface="Arial"/>
            </a:endParaRPr>
          </a:p>
        </p:txBody>
      </p:sp>
      <p:pic>
        <p:nvPicPr>
          <p:cNvPr descr="Ampulheta 90% com preenchimento sólido" id="242" name="Google Shape;242;g35ed80b46d2_0_85"/>
          <p:cNvPicPr preferRelativeResize="0"/>
          <p:nvPr>
            <p:ph idx="2" type="body"/>
          </p:nvPr>
        </p:nvPicPr>
        <p:blipFill rotWithShape="1">
          <a:blip r:embed="rId3">
            <a:alphaModFix/>
          </a:blip>
          <a:srcRect b="0" l="0" r="0" t="0"/>
          <a:stretch/>
        </p:blipFill>
        <p:spPr>
          <a:xfrm>
            <a:off x="10909749" y="4870424"/>
            <a:ext cx="1319400" cy="1319400"/>
          </a:xfrm>
          <a:prstGeom prst="rect">
            <a:avLst/>
          </a:prstGeom>
          <a:noFill/>
          <a:ln>
            <a:noFill/>
          </a:ln>
        </p:spPr>
      </p:pic>
      <p:sp>
        <p:nvSpPr>
          <p:cNvPr id="243" name="Google Shape;243;g35ed80b46d2_0_85"/>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0fd5a3148a_2_39"/>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Actividad 2: Redacción de un plan de acción de muestra</a:t>
            </a:r>
            <a:endParaRPr b="1" sz="2400">
              <a:solidFill>
                <a:schemeClr val="accent6"/>
              </a:solidFill>
            </a:endParaRPr>
          </a:p>
        </p:txBody>
      </p:sp>
      <p:sp>
        <p:nvSpPr>
          <p:cNvPr id="250" name="Google Shape;250;g30fd5a3148a_2_39"/>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a:solidFill>
                  <a:srgbClr val="12501B"/>
                </a:solidFill>
                <a:latin typeface="Arial"/>
                <a:ea typeface="Arial"/>
                <a:cs typeface="Arial"/>
                <a:sym typeface="Arial"/>
              </a:rPr>
              <a:t>RECURSOS</a:t>
            </a:r>
            <a:endParaRPr b="1" sz="1900">
              <a:latin typeface="Open Sans"/>
              <a:ea typeface="Open Sans"/>
              <a:cs typeface="Open Sans"/>
              <a:sym typeface="Open Sans"/>
            </a:endParaRPr>
          </a:p>
          <a:p>
            <a:pPr indent="-114300" lvl="0" marL="228600" rtl="0" algn="just">
              <a:lnSpc>
                <a:spcPct val="90000"/>
              </a:lnSpc>
              <a:spcBef>
                <a:spcPts val="1000"/>
              </a:spcBef>
              <a:spcAft>
                <a:spcPts val="0"/>
              </a:spcAft>
              <a:buClr>
                <a:srgbClr val="9869BD"/>
              </a:buClr>
              <a:buSzPts val="1800"/>
              <a:buNone/>
            </a:pPr>
            <a:r>
              <a:t/>
            </a:r>
            <a:endParaRPr b="1" sz="1900" u="sng">
              <a:solidFill>
                <a:schemeClr val="hlink"/>
              </a:solidFill>
              <a:latin typeface="Open Sans"/>
              <a:ea typeface="Open Sans"/>
              <a:cs typeface="Open Sans"/>
              <a:sym typeface="Open Sans"/>
              <a:hlinkClick r:id="rId3"/>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4"/>
              </a:rPr>
              <a:t>Hybrid working: Guidance for people professionals | CIPD</a:t>
            </a:r>
            <a:endParaRPr b="1" sz="1900" u="sng">
              <a:solidFill>
                <a:schemeClr val="hlink"/>
              </a:solidFill>
              <a:latin typeface="Open Sans"/>
              <a:ea typeface="Open Sans"/>
              <a:cs typeface="Open Sans"/>
              <a:sym typeface="Open Sans"/>
              <a:hlinkClick r:id="rId5"/>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6"/>
              </a:rPr>
              <a:t>10 First Steps To Creating A Productive Hybrid Work Environment</a:t>
            </a:r>
            <a:endParaRPr b="1" sz="1900" u="sng">
              <a:solidFill>
                <a:schemeClr val="hlink"/>
              </a:solidFill>
              <a:latin typeface="Open Sans"/>
              <a:ea typeface="Open Sans"/>
              <a:cs typeface="Open Sans"/>
              <a:sym typeface="Open Sans"/>
              <a:hlinkClick r:id="rId7"/>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8"/>
              </a:rPr>
              <a:t>6 Ways To Create A Successful Hybrid Work Model</a:t>
            </a:r>
            <a:endParaRPr b="1" sz="1900">
              <a:latin typeface="Open Sans"/>
              <a:ea typeface="Open Sans"/>
              <a:cs typeface="Open Sans"/>
              <a:sym typeface="Open Sans"/>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9"/>
              </a:rPr>
              <a:t>What’s a Modern Hybrid Workplace Strategy? (and How to Create One) | Robin</a:t>
            </a:r>
            <a:endParaRPr b="1" sz="1900">
              <a:solidFill>
                <a:srgbClr val="868E93"/>
              </a:solidFill>
              <a:latin typeface="Arial"/>
              <a:ea typeface="Arial"/>
              <a:cs typeface="Arial"/>
              <a:sym typeface="Arial"/>
            </a:endParaRPr>
          </a:p>
          <a:p>
            <a:pPr indent="-114300" lvl="0" marL="228600" rtl="0" algn="just">
              <a:lnSpc>
                <a:spcPct val="90000"/>
              </a:lnSpc>
              <a:spcBef>
                <a:spcPts val="1000"/>
              </a:spcBef>
              <a:spcAft>
                <a:spcPts val="0"/>
              </a:spcAft>
              <a:buClr>
                <a:srgbClr val="9869BD"/>
              </a:buClr>
              <a:buSzPts val="1800"/>
              <a:buNone/>
            </a:pPr>
            <a:r>
              <a:t/>
            </a:r>
            <a:endParaRPr b="1" i="0" sz="1900" u="none" cap="none" strike="noStrike">
              <a:solidFill>
                <a:srgbClr val="868E93"/>
              </a:solidFill>
              <a:latin typeface="Open Sans"/>
              <a:ea typeface="Open Sans"/>
              <a:cs typeface="Open Sans"/>
              <a:sym typeface="Open Sans"/>
            </a:endParaRPr>
          </a:p>
          <a:p>
            <a:pPr indent="-114300" lvl="0" marL="228600" rtl="0" algn="just">
              <a:lnSpc>
                <a:spcPct val="90000"/>
              </a:lnSpc>
              <a:spcBef>
                <a:spcPts val="1000"/>
              </a:spcBef>
              <a:spcAft>
                <a:spcPts val="0"/>
              </a:spcAft>
              <a:buClr>
                <a:srgbClr val="9869BD"/>
              </a:buClr>
              <a:buSzPts val="1800"/>
              <a:buNone/>
            </a:pPr>
            <a:r>
              <a:t/>
            </a:r>
            <a:endParaRPr b="1" sz="1900">
              <a:solidFill>
                <a:srgbClr val="12501B"/>
              </a:solidFill>
              <a:latin typeface="Open Sans"/>
              <a:ea typeface="Open Sans"/>
              <a:cs typeface="Open Sans"/>
              <a:sym typeface="Open Sans"/>
            </a:endParaRPr>
          </a:p>
        </p:txBody>
      </p:sp>
      <p:sp>
        <p:nvSpPr>
          <p:cNvPr id="251" name="Google Shape;251;g30fd5a3148a_2_39"/>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1800"/>
              <a:buNone/>
            </a:pPr>
            <a:r>
              <a:rPr b="1" lang="en-GB" sz="2000">
                <a:solidFill>
                  <a:srgbClr val="12501B"/>
                </a:solidFill>
                <a:latin typeface="Arial"/>
                <a:ea typeface="Arial"/>
                <a:cs typeface="Arial"/>
                <a:sym typeface="Arial"/>
              </a:rPr>
              <a:t>¡Más información!</a:t>
            </a:r>
            <a:r>
              <a:rPr b="1" lang="en-GB" sz="2100">
                <a:solidFill>
                  <a:srgbClr val="12501B"/>
                </a:solidFill>
                <a:latin typeface="Arial"/>
                <a:ea typeface="Arial"/>
                <a:cs typeface="Arial"/>
                <a:sym typeface="Arial"/>
              </a:rPr>
              <a:t> </a:t>
            </a:r>
            <a:endParaRPr b="1" sz="2100">
              <a:latin typeface="Open Sans"/>
              <a:ea typeface="Open Sans"/>
              <a:cs typeface="Open Sans"/>
              <a:sym typeface="Open Sans"/>
            </a:endParaRPr>
          </a:p>
          <a:p>
            <a:pPr indent="0" lvl="0" marL="0" rtl="0" algn="just">
              <a:lnSpc>
                <a:spcPct val="90000"/>
              </a:lnSpc>
              <a:spcBef>
                <a:spcPts val="1000"/>
              </a:spcBef>
              <a:spcAft>
                <a:spcPts val="0"/>
              </a:spcAft>
              <a:buClr>
                <a:schemeClr val="dk2"/>
              </a:buClr>
              <a:buSzPts val="1800"/>
              <a:buNone/>
            </a:pPr>
            <a:r>
              <a:t/>
            </a:r>
            <a:endParaRPr b="1" sz="1900" u="sng">
              <a:solidFill>
                <a:schemeClr val="hlink"/>
              </a:solidFill>
              <a:latin typeface="Open Sans"/>
              <a:ea typeface="Open Sans"/>
              <a:cs typeface="Open Sans"/>
              <a:sym typeface="Open Sans"/>
              <a:hlinkClick r:id="rId10"/>
            </a:endParaRPr>
          </a:p>
          <a:p>
            <a:pPr indent="-349250" lvl="0" marL="457200" rtl="0" algn="just">
              <a:lnSpc>
                <a:spcPct val="90000"/>
              </a:lnSpc>
              <a:spcBef>
                <a:spcPts val="1000"/>
              </a:spcBef>
              <a:spcAft>
                <a:spcPts val="0"/>
              </a:spcAft>
              <a:buClr>
                <a:schemeClr val="dk2"/>
              </a:buClr>
              <a:buSzPts val="1900"/>
              <a:buChar char="•"/>
            </a:pPr>
            <a:r>
              <a:rPr b="1" lang="en-GB" sz="1900" u="sng">
                <a:solidFill>
                  <a:schemeClr val="hlink"/>
                </a:solidFill>
                <a:latin typeface="Open Sans"/>
                <a:ea typeface="Open Sans"/>
                <a:cs typeface="Open Sans"/>
                <a:sym typeface="Open Sans"/>
                <a:hlinkClick r:id="rId11"/>
              </a:rPr>
              <a:t>What’s a Modern Hybrid Workplace Strategy? (and How to Create One) | Robin</a:t>
            </a:r>
            <a:endParaRPr b="1" sz="1900">
              <a:latin typeface="Open Sans"/>
              <a:ea typeface="Open Sans"/>
              <a:cs typeface="Open Sans"/>
              <a:sym typeface="Open Sans"/>
            </a:endParaRPr>
          </a:p>
        </p:txBody>
      </p:sp>
      <p:pic>
        <p:nvPicPr>
          <p:cNvPr id="252" name="Google Shape;252;g30fd5a3148a_2_39"/>
          <p:cNvPicPr preferRelativeResize="0"/>
          <p:nvPr/>
        </p:nvPicPr>
        <p:blipFill rotWithShape="1">
          <a:blip r:embed="rId12">
            <a:alphaModFix/>
          </a:blip>
          <a:srcRect b="0" l="0" r="0" t="0"/>
          <a:stretch/>
        </p:blipFill>
        <p:spPr>
          <a:xfrm>
            <a:off x="6850175" y="2995935"/>
            <a:ext cx="4754450" cy="28979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0"/>
          <p:cNvSpPr txBox="1"/>
          <p:nvPr/>
        </p:nvSpPr>
        <p:spPr>
          <a:xfrm>
            <a:off x="4894162" y="2858825"/>
            <a:ext cx="6457010" cy="160019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1" i="0" lang="en-GB" sz="3600" u="none" cap="none" strike="noStrike">
                <a:solidFill>
                  <a:schemeClr val="accent4"/>
                </a:solidFill>
                <a:latin typeface="Arial"/>
                <a:ea typeface="Arial"/>
                <a:cs typeface="Arial"/>
                <a:sym typeface="Arial"/>
              </a:rPr>
              <a:t>Tema 3</a:t>
            </a:r>
            <a:endParaRPr b="1" i="0" sz="3600" u="none" cap="none" strike="noStrike">
              <a:solidFill>
                <a:schemeClr val="accent4"/>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Supervisión y ajuste del uso de recursos</a:t>
            </a:r>
            <a:endParaRPr b="1" i="0" sz="3600" u="none" cap="none" strike="noStrike">
              <a:solidFill>
                <a:schemeClr val="accent5"/>
              </a:solidFill>
              <a:latin typeface="Arial"/>
              <a:ea typeface="Arial"/>
              <a:cs typeface="Arial"/>
              <a:sym typeface="Arial"/>
            </a:endParaRPr>
          </a:p>
          <a:p>
            <a:pPr indent="0" lvl="0" marL="0" marR="0" rtl="0" algn="just">
              <a:lnSpc>
                <a:spcPct val="90000"/>
              </a:lnSpc>
              <a:spcBef>
                <a:spcPts val="0"/>
              </a:spcBef>
              <a:spcAft>
                <a:spcPts val="0"/>
              </a:spcAft>
              <a:buClr>
                <a:schemeClr val="dk1"/>
              </a:buClr>
              <a:buSzPts val="1100"/>
              <a:buFont typeface="Arial"/>
              <a:buNone/>
            </a:pPr>
            <a:r>
              <a:t/>
            </a:r>
            <a:endParaRPr b="1" i="0" sz="3600" u="none" cap="none" strike="noStrike">
              <a:solidFill>
                <a:schemeClr val="accent5"/>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t/>
            </a:r>
            <a:endParaRPr b="1"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259" name="Google Shape;259;p20"/>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nvSpPr>
        <p:spPr>
          <a:xfrm>
            <a:off x="4894149" y="2858825"/>
            <a:ext cx="7119300" cy="16002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100"/>
              <a:buFont typeface="Arial"/>
              <a:buNone/>
            </a:pPr>
            <a:r>
              <a:rPr b="1" lang="en-GB" sz="3600">
                <a:solidFill>
                  <a:schemeClr val="accent4"/>
                </a:solidFill>
              </a:rPr>
              <a:t>Rompehielos</a:t>
            </a:r>
            <a:endParaRPr b="1" i="0" sz="3600" u="none" cap="none" strike="noStrike">
              <a:solidFill>
                <a:schemeClr val="accent4"/>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t/>
            </a:r>
            <a:endParaRPr b="1" i="0" sz="3600" u="none" cap="none" strike="noStrike">
              <a:solidFill>
                <a:schemeClr val="accent4"/>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1" i="0" lang="en-GB" sz="3200" u="none" cap="none" strike="noStrike">
                <a:solidFill>
                  <a:srgbClr val="9868BD"/>
                </a:solidFill>
                <a:latin typeface="Arial"/>
                <a:ea typeface="Arial"/>
                <a:cs typeface="Arial"/>
                <a:sym typeface="Arial"/>
              </a:rPr>
              <a:t>Conexiones de colaboración híbridas</a:t>
            </a:r>
            <a:endParaRPr b="1" i="0" sz="3200" u="none" cap="none" strike="noStrike">
              <a:solidFill>
                <a:srgbClr val="9868BD"/>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t/>
            </a:r>
            <a:endParaRPr b="1" i="0" sz="3200" u="none" cap="none" strike="noStrike">
              <a:solidFill>
                <a:srgbClr val="9868BD"/>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3200"/>
              <a:buFont typeface="Arial"/>
              <a:buNone/>
            </a:pPr>
            <a:r>
              <a:t/>
            </a:r>
            <a:endParaRPr b="1" i="0" sz="3200" u="none" cap="none" strike="noStrike">
              <a:solidFill>
                <a:srgbClr val="9868BD"/>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endParaRPr b="1"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15" name="Google Shape;115;p5"/>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5ed80b46d2_0_96"/>
          <p:cNvSpPr txBox="1"/>
          <p:nvPr/>
        </p:nvSpPr>
        <p:spPr>
          <a:xfrm>
            <a:off x="1313792" y="373529"/>
            <a:ext cx="10615500"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Tema 3: Supervisión y ajuste del uso de recursos</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266" name="Google Shape;266;g35ed80b46d2_0_96"/>
          <p:cNvSpPr txBox="1"/>
          <p:nvPr/>
        </p:nvSpPr>
        <p:spPr>
          <a:xfrm>
            <a:off x="587378" y="1279762"/>
            <a:ext cx="11395500" cy="5234100"/>
          </a:xfrm>
          <a:prstGeom prst="rect">
            <a:avLst/>
          </a:prstGeom>
          <a:noFill/>
          <a:ln>
            <a:noFill/>
          </a:ln>
        </p:spPr>
        <p:txBody>
          <a:bodyPr anchorCtr="0" anchor="t" bIns="45700" lIns="91425" spcFirstLastPara="1" rIns="91425" wrap="square" tIns="45700">
            <a:normAutofit fontScale="25000" lnSpcReduction="20000"/>
          </a:bodyPr>
          <a:lstStyle/>
          <a:p>
            <a:pPr indent="0" lvl="0" marL="114300" marR="0" rtl="0" algn="l">
              <a:lnSpc>
                <a:spcPct val="90000"/>
              </a:lnSpc>
              <a:spcBef>
                <a:spcPts val="1000"/>
              </a:spcBef>
              <a:spcAft>
                <a:spcPts val="0"/>
              </a:spcAft>
              <a:buClr>
                <a:schemeClr val="dk1"/>
              </a:buClr>
              <a:buSzPts val="275"/>
              <a:buFont typeface="Arial"/>
              <a:buNone/>
            </a:pPr>
            <a:r>
              <a:rPr b="1" i="0" lang="en-GB" sz="12400" u="none" cap="none" strike="noStrike">
                <a:solidFill>
                  <a:srgbClr val="000000"/>
                </a:solidFill>
                <a:latin typeface="Arial"/>
                <a:ea typeface="Arial"/>
                <a:cs typeface="Arial"/>
                <a:sym typeface="Arial"/>
              </a:rPr>
              <a:t>4 ventajas clave de supervisar y ajustar el uso de los recursos en el trabajo híbrido</a:t>
            </a:r>
            <a:endParaRPr b="1" i="0" sz="12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75"/>
              <a:buFont typeface="Arial"/>
              <a:buNone/>
            </a:pPr>
            <a:r>
              <a:t/>
            </a:r>
            <a:endParaRPr b="1" i="0" sz="7200" u="none" cap="none" strike="noStrike">
              <a:solidFill>
                <a:srgbClr val="D86CCC"/>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275"/>
              <a:buFont typeface="Arial"/>
              <a:buNone/>
            </a:pPr>
            <a:r>
              <a:rPr b="1" i="0" lang="en-GB" sz="9200" u="none" cap="none" strike="noStrike">
                <a:solidFill>
                  <a:srgbClr val="D86CCC"/>
                </a:solidFill>
                <a:latin typeface="Arial"/>
                <a:ea typeface="Arial"/>
                <a:cs typeface="Arial"/>
                <a:sym typeface="Arial"/>
              </a:rPr>
              <a:t>1. Asignación optimizada de los recursos:</a:t>
            </a:r>
            <a:endParaRPr b="1" i="0" sz="9200" u="none" cap="none" strike="noStrike">
              <a:solidFill>
                <a:srgbClr val="000000"/>
              </a:solidFill>
              <a:latin typeface="Arial"/>
              <a:ea typeface="Arial"/>
              <a:cs typeface="Arial"/>
              <a:sym typeface="Arial"/>
            </a:endParaRPr>
          </a:p>
          <a:p>
            <a:pPr indent="-374650" lvl="0" marL="457200" marR="0" rtl="0" algn="l">
              <a:lnSpc>
                <a:spcPct val="90000"/>
              </a:lnSpc>
              <a:spcBef>
                <a:spcPts val="1000"/>
              </a:spcBef>
              <a:spcAft>
                <a:spcPts val="0"/>
              </a:spcAft>
              <a:buClr>
                <a:srgbClr val="000000"/>
              </a:buClr>
              <a:buSzPct val="100000"/>
              <a:buFont typeface="Arial"/>
              <a:buChar char="●"/>
            </a:pPr>
            <a:r>
              <a:rPr b="1" i="0" lang="en-GB" sz="9200" u="none" cap="none" strike="noStrike">
                <a:solidFill>
                  <a:srgbClr val="000000"/>
                </a:solidFill>
                <a:latin typeface="Arial"/>
                <a:ea typeface="Arial"/>
                <a:cs typeface="Arial"/>
                <a:sym typeface="Arial"/>
              </a:rPr>
              <a:t>Identificación de los recursos infrautilizados:</a:t>
            </a:r>
            <a:r>
              <a:rPr b="0" i="0" lang="en-GB" sz="9200" u="none" cap="none" strike="noStrike">
                <a:solidFill>
                  <a:srgbClr val="000000"/>
                </a:solidFill>
                <a:latin typeface="Arial"/>
                <a:ea typeface="Arial"/>
                <a:cs typeface="Arial"/>
                <a:sym typeface="Arial"/>
              </a:rPr>
              <a:t> al realizar un seguimiento del uso de los recursos, se pueden identificar las áreas en las que estos no se están aprovechando al máximo.</a:t>
            </a:r>
            <a:endParaRPr b="0" i="0" sz="9200" u="none" cap="none" strike="noStrike">
              <a:solidFill>
                <a:srgbClr val="000000"/>
              </a:solidFill>
              <a:latin typeface="Arial"/>
              <a:ea typeface="Arial"/>
              <a:cs typeface="Arial"/>
              <a:sym typeface="Arial"/>
            </a:endParaRPr>
          </a:p>
          <a:p>
            <a:pPr indent="-374650" lvl="0" marL="457200" marR="0" rtl="0" algn="l">
              <a:lnSpc>
                <a:spcPct val="90000"/>
              </a:lnSpc>
              <a:spcBef>
                <a:spcPts val="1000"/>
              </a:spcBef>
              <a:spcAft>
                <a:spcPts val="0"/>
              </a:spcAft>
              <a:buClr>
                <a:srgbClr val="000000"/>
              </a:buClr>
              <a:buSzPct val="100000"/>
              <a:buFont typeface="Arial"/>
              <a:buChar char="●"/>
            </a:pPr>
            <a:r>
              <a:rPr b="1" i="0" lang="en-GB" sz="9200" u="none" cap="none" strike="noStrike">
                <a:solidFill>
                  <a:srgbClr val="000000"/>
                </a:solidFill>
                <a:latin typeface="Arial"/>
                <a:ea typeface="Arial"/>
                <a:cs typeface="Arial"/>
                <a:sym typeface="Arial"/>
              </a:rPr>
              <a:t>La reasignación de los recursos </a:t>
            </a:r>
            <a:r>
              <a:rPr b="0" i="0" lang="en-GB" sz="9200" u="none" cap="none" strike="noStrike">
                <a:solidFill>
                  <a:srgbClr val="000000"/>
                </a:solidFill>
                <a:latin typeface="Arial"/>
                <a:ea typeface="Arial"/>
                <a:cs typeface="Arial"/>
                <a:sym typeface="Arial"/>
              </a:rPr>
              <a:t>permite redistribuirlos a proyectos de alta prioridad o a equipos que necesitan apoyo adicional.</a:t>
            </a:r>
            <a:endParaRPr b="0" i="0" sz="9200" u="none" cap="none" strike="noStrike">
              <a:solidFill>
                <a:srgbClr val="000000"/>
              </a:solidFill>
              <a:latin typeface="Arial"/>
              <a:ea typeface="Arial"/>
              <a:cs typeface="Arial"/>
              <a:sym typeface="Arial"/>
            </a:endParaRPr>
          </a:p>
          <a:p>
            <a:pPr indent="0" lvl="0" marL="457200" marR="0" rtl="0" algn="l">
              <a:lnSpc>
                <a:spcPct val="90000"/>
              </a:lnSpc>
              <a:spcBef>
                <a:spcPts val="1000"/>
              </a:spcBef>
              <a:spcAft>
                <a:spcPts val="0"/>
              </a:spcAft>
              <a:buClr>
                <a:srgbClr val="000000"/>
              </a:buClr>
              <a:buSzPct val="100000"/>
              <a:buFont typeface="Arial"/>
              <a:buNone/>
            </a:pPr>
            <a:r>
              <a:t/>
            </a:r>
            <a:endParaRPr b="1" i="0" sz="9200" u="none" cap="none" strike="noStrike">
              <a:solidFill>
                <a:srgbClr val="000000"/>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275"/>
              <a:buFont typeface="Arial"/>
              <a:buNone/>
            </a:pPr>
            <a:r>
              <a:rPr b="1" i="0" lang="en-GB" sz="9200" u="none" cap="none" strike="noStrike">
                <a:solidFill>
                  <a:srgbClr val="D86CCC"/>
                </a:solidFill>
                <a:latin typeface="Arial"/>
                <a:ea typeface="Arial"/>
                <a:cs typeface="Arial"/>
                <a:sym typeface="Arial"/>
              </a:rPr>
              <a:t>2. Mejora de la productividad: </a:t>
            </a:r>
            <a:endParaRPr b="1" i="0" sz="9200" u="none" cap="none" strike="noStrike">
              <a:solidFill>
                <a:srgbClr val="000000"/>
              </a:solidFill>
              <a:latin typeface="Arial"/>
              <a:ea typeface="Arial"/>
              <a:cs typeface="Arial"/>
              <a:sym typeface="Arial"/>
            </a:endParaRPr>
          </a:p>
          <a:p>
            <a:pPr indent="-374650" lvl="0" marL="457200" marR="0" rtl="0" algn="l">
              <a:lnSpc>
                <a:spcPct val="90000"/>
              </a:lnSpc>
              <a:spcBef>
                <a:spcPts val="1000"/>
              </a:spcBef>
              <a:spcAft>
                <a:spcPts val="0"/>
              </a:spcAft>
              <a:buClr>
                <a:srgbClr val="000000"/>
              </a:buClr>
              <a:buSzPct val="100000"/>
              <a:buFont typeface="Arial"/>
              <a:buChar char="●"/>
            </a:pPr>
            <a:r>
              <a:rPr b="1" i="0" lang="en-GB" sz="9200" u="none" cap="none" strike="noStrike">
                <a:solidFill>
                  <a:srgbClr val="000000"/>
                </a:solidFill>
                <a:latin typeface="Arial"/>
                <a:ea typeface="Arial"/>
                <a:cs typeface="Arial"/>
                <a:sym typeface="Arial"/>
              </a:rPr>
              <a:t>Mayor eficiencia:</a:t>
            </a:r>
            <a:r>
              <a:rPr b="0" i="0" lang="en-GB" sz="9200" u="none" cap="none" strike="noStrike">
                <a:solidFill>
                  <a:srgbClr val="000000"/>
                </a:solidFill>
                <a:latin typeface="Arial"/>
                <a:ea typeface="Arial"/>
                <a:cs typeface="Arial"/>
                <a:sym typeface="Arial"/>
              </a:rPr>
              <a:t> al supervisar el uso de los recursos, se pueden identificar los cuellos de botella y las ineficiencias en los flujos de trabajo.</a:t>
            </a:r>
            <a:endParaRPr b="0" i="0" sz="9200" u="none" cap="none" strike="noStrike">
              <a:solidFill>
                <a:srgbClr val="000000"/>
              </a:solidFill>
              <a:latin typeface="Arial"/>
              <a:ea typeface="Arial"/>
              <a:cs typeface="Arial"/>
              <a:sym typeface="Arial"/>
            </a:endParaRPr>
          </a:p>
          <a:p>
            <a:pPr indent="-374650" lvl="0" marL="457200" marR="0" rtl="0" algn="l">
              <a:lnSpc>
                <a:spcPct val="90000"/>
              </a:lnSpc>
              <a:spcBef>
                <a:spcPts val="1000"/>
              </a:spcBef>
              <a:spcAft>
                <a:spcPts val="0"/>
              </a:spcAft>
              <a:buClr>
                <a:srgbClr val="000000"/>
              </a:buClr>
              <a:buSzPct val="100000"/>
              <a:buFont typeface="Arial"/>
              <a:buChar char="●"/>
            </a:pPr>
            <a:r>
              <a:rPr b="1" i="0" lang="en-GB" sz="9200" u="none" cap="none" strike="noStrike">
                <a:solidFill>
                  <a:srgbClr val="000000"/>
                </a:solidFill>
                <a:latin typeface="Arial"/>
                <a:ea typeface="Arial"/>
                <a:cs typeface="Arial"/>
                <a:sym typeface="Arial"/>
              </a:rPr>
              <a:t>Optimización de la distribución de la carga de trabajo: </a:t>
            </a:r>
            <a:r>
              <a:rPr b="0" i="0" lang="en-GB" sz="9200" u="none" cap="none" strike="noStrike">
                <a:solidFill>
                  <a:srgbClr val="000000"/>
                </a:solidFill>
                <a:latin typeface="Arial"/>
                <a:ea typeface="Arial"/>
                <a:cs typeface="Arial"/>
                <a:sym typeface="Arial"/>
              </a:rPr>
              <a:t>para garantizar una distribución justa y eficiente de la carga de trabajo entre los miembros del equipo.</a:t>
            </a:r>
            <a:endParaRPr b="0" i="0" sz="9200" u="none" cap="none" strike="noStrike">
              <a:solidFill>
                <a:srgbClr val="000000"/>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275"/>
              <a:buFont typeface="Arial"/>
              <a:buNone/>
            </a:pPr>
            <a:r>
              <a:t/>
            </a:r>
            <a:endParaRPr b="1" i="0" sz="9600" u="none" cap="none" strike="noStrike">
              <a:solidFill>
                <a:srgbClr val="000000"/>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275"/>
              <a:buFont typeface="Arial"/>
              <a:buNone/>
            </a:pPr>
            <a:r>
              <a:t/>
            </a:r>
            <a:endParaRPr b="1" i="0" sz="9600" u="none" cap="none" strike="noStrike">
              <a:solidFill>
                <a:srgbClr val="000000"/>
              </a:solidFill>
              <a:latin typeface="Arial"/>
              <a:ea typeface="Arial"/>
              <a:cs typeface="Arial"/>
              <a:sym typeface="Arial"/>
            </a:endParaRPr>
          </a:p>
          <a:p>
            <a:pPr indent="0" lvl="0" marL="114300" marR="0" rtl="0" algn="l">
              <a:lnSpc>
                <a:spcPct val="90000"/>
              </a:lnSpc>
              <a:spcBef>
                <a:spcPts val="1000"/>
              </a:spcBef>
              <a:spcAft>
                <a:spcPts val="0"/>
              </a:spcAft>
              <a:buClr>
                <a:srgbClr val="000000"/>
              </a:buClr>
              <a:buSzPts val="500"/>
              <a:buFont typeface="Arial"/>
              <a:buNone/>
            </a:pPr>
            <a:r>
              <a:t/>
            </a:r>
            <a:endParaRPr b="1" i="0" sz="96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nvSpPr>
        <p:spPr>
          <a:xfrm>
            <a:off x="1313792" y="373529"/>
            <a:ext cx="10615449"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Tema 3: Supervisión y ajuste del uso de recursos</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sp>
        <p:nvSpPr>
          <p:cNvPr id="273" name="Google Shape;273;p39"/>
          <p:cNvSpPr txBox="1"/>
          <p:nvPr/>
        </p:nvSpPr>
        <p:spPr>
          <a:xfrm>
            <a:off x="533728" y="1390232"/>
            <a:ext cx="11395513" cy="5234152"/>
          </a:xfrm>
          <a:prstGeom prst="rect">
            <a:avLst/>
          </a:prstGeom>
          <a:noFill/>
          <a:ln>
            <a:noFill/>
          </a:ln>
        </p:spPr>
        <p:txBody>
          <a:bodyPr anchorCtr="0" anchor="t" bIns="45700" lIns="91425" spcFirstLastPara="1" rIns="91425" wrap="square" tIns="45700">
            <a:normAutofit fontScale="32500" lnSpcReduction="10000"/>
          </a:bodyPr>
          <a:lstStyle/>
          <a:p>
            <a:pPr indent="0" lvl="0" marL="114300" marR="0" rtl="0" algn="l">
              <a:lnSpc>
                <a:spcPct val="100000"/>
              </a:lnSpc>
              <a:spcBef>
                <a:spcPts val="0"/>
              </a:spcBef>
              <a:spcAft>
                <a:spcPts val="0"/>
              </a:spcAft>
              <a:buClr>
                <a:schemeClr val="dk1"/>
              </a:buClr>
              <a:buSzPts val="358"/>
              <a:buFont typeface="Arial"/>
              <a:buNone/>
            </a:pPr>
            <a:r>
              <a:rPr b="1" i="0" lang="en-GB" sz="9500" u="none" cap="none" strike="noStrike">
                <a:solidFill>
                  <a:schemeClr val="dk1"/>
                </a:solidFill>
                <a:latin typeface="Arial"/>
                <a:ea typeface="Arial"/>
                <a:cs typeface="Arial"/>
                <a:sym typeface="Arial"/>
              </a:rPr>
              <a:t>4 ventajas clave de supervisar y ajustar el uso de los recursos en el trabajo híbrido</a:t>
            </a:r>
            <a:endParaRPr b="1" i="0" sz="95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1" i="0" sz="45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2127"/>
              <a:buFont typeface="Arial"/>
              <a:buNone/>
            </a:pPr>
            <a:r>
              <a:t/>
            </a:r>
            <a:endParaRPr b="1" i="0" sz="7050" u="none" cap="none" strike="noStrike">
              <a:solidFill>
                <a:srgbClr val="D86CCC"/>
              </a:solidFill>
              <a:latin typeface="Arial"/>
              <a:ea typeface="Arial"/>
              <a:cs typeface="Arial"/>
              <a:sym typeface="Arial"/>
            </a:endParaRPr>
          </a:p>
          <a:p>
            <a:pPr indent="0" lvl="0" marL="0" marR="0" rtl="0" algn="just">
              <a:lnSpc>
                <a:spcPct val="100000"/>
              </a:lnSpc>
              <a:spcBef>
                <a:spcPts val="0"/>
              </a:spcBef>
              <a:spcAft>
                <a:spcPts val="0"/>
              </a:spcAft>
              <a:buClr>
                <a:srgbClr val="000000"/>
              </a:buClr>
              <a:buSzPct val="100000"/>
              <a:buFont typeface="Arial"/>
              <a:buNone/>
            </a:pPr>
            <a:r>
              <a:rPr b="1" i="0" lang="en-GB" sz="7050" u="none" cap="none" strike="noStrike">
                <a:solidFill>
                  <a:srgbClr val="D86CCC"/>
                </a:solidFill>
                <a:latin typeface="Arial"/>
                <a:ea typeface="Arial"/>
                <a:cs typeface="Arial"/>
                <a:sym typeface="Arial"/>
              </a:rPr>
              <a:t>3. Mayor satisfacción de los empleados:</a:t>
            </a:r>
            <a:endParaRPr b="0" i="0" sz="7050" u="none" cap="none" strike="noStrike">
              <a:solidFill>
                <a:srgbClr val="000000"/>
              </a:solidFill>
              <a:latin typeface="Arial"/>
              <a:ea typeface="Arial"/>
              <a:cs typeface="Arial"/>
              <a:sym typeface="Arial"/>
            </a:endParaRPr>
          </a:p>
          <a:p>
            <a:pPr indent="-374109" lvl="0" marL="457200" marR="0" rtl="0" algn="just">
              <a:lnSpc>
                <a:spcPct val="100000"/>
              </a:lnSpc>
              <a:spcBef>
                <a:spcPts val="0"/>
              </a:spcBef>
              <a:spcAft>
                <a:spcPts val="0"/>
              </a:spcAft>
              <a:buClr>
                <a:srgbClr val="000000"/>
              </a:buClr>
              <a:buSzPct val="100000"/>
              <a:buFont typeface="Arial"/>
              <a:buChar char="•"/>
            </a:pPr>
            <a:r>
              <a:rPr b="1" i="0" lang="en-GB" sz="7050" u="none" cap="none" strike="noStrike">
                <a:solidFill>
                  <a:srgbClr val="000000"/>
                </a:solidFill>
                <a:latin typeface="Arial"/>
                <a:ea typeface="Arial"/>
                <a:cs typeface="Arial"/>
                <a:sym typeface="Arial"/>
              </a:rPr>
              <a:t>Reducción del agotamiento:</a:t>
            </a:r>
            <a:r>
              <a:rPr b="0" i="0" lang="en-GB" sz="7050" u="none" cap="none" strike="noStrike">
                <a:solidFill>
                  <a:srgbClr val="000000"/>
                </a:solidFill>
                <a:latin typeface="Arial"/>
                <a:ea typeface="Arial"/>
                <a:cs typeface="Arial"/>
                <a:sym typeface="Arial"/>
              </a:rPr>
              <a:t> la supervisión de la carga de trabajo puede evitar que los empleados se sobrecarguen y se agoten.</a:t>
            </a:r>
            <a:endParaRPr b="0" i="0" sz="7050" u="none" cap="none" strike="noStrike">
              <a:solidFill>
                <a:srgbClr val="000000"/>
              </a:solidFill>
              <a:latin typeface="Arial"/>
              <a:ea typeface="Arial"/>
              <a:cs typeface="Arial"/>
              <a:sym typeface="Arial"/>
            </a:endParaRPr>
          </a:p>
          <a:p>
            <a:pPr indent="-374109" lvl="0" marL="457200" marR="0" rtl="0" algn="just">
              <a:lnSpc>
                <a:spcPct val="100000"/>
              </a:lnSpc>
              <a:spcBef>
                <a:spcPts val="0"/>
              </a:spcBef>
              <a:spcAft>
                <a:spcPts val="0"/>
              </a:spcAft>
              <a:buClr>
                <a:srgbClr val="000000"/>
              </a:buClr>
              <a:buSzPct val="100000"/>
              <a:buFont typeface="Arial"/>
              <a:buChar char="•"/>
            </a:pPr>
            <a:r>
              <a:rPr b="1" i="0" lang="en-GB" sz="7050" u="none" cap="none" strike="noStrike">
                <a:solidFill>
                  <a:srgbClr val="000000"/>
                </a:solidFill>
                <a:latin typeface="Arial"/>
                <a:ea typeface="Arial"/>
                <a:cs typeface="Arial"/>
                <a:sym typeface="Arial"/>
              </a:rPr>
              <a:t>Mayor flexibilidad: </a:t>
            </a:r>
            <a:r>
              <a:rPr b="0" i="0" lang="en-GB" sz="7050" u="none" cap="none" strike="noStrike">
                <a:solidFill>
                  <a:srgbClr val="000000"/>
                </a:solidFill>
                <a:latin typeface="Arial"/>
                <a:ea typeface="Arial"/>
                <a:cs typeface="Arial"/>
                <a:sym typeface="Arial"/>
              </a:rPr>
              <a:t>gracias a la optimización de la asignación de recursos, se puede ofrecer a los empleados una mayor flexibilidad en la organización de su trabajo.</a:t>
            </a:r>
            <a:endParaRPr b="0" i="0" sz="7050" u="none" cap="none" strike="noStrike">
              <a:solidFill>
                <a:srgbClr val="000000"/>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ct val="100000"/>
              <a:buFont typeface="Arial"/>
              <a:buNone/>
            </a:pPr>
            <a:r>
              <a:t/>
            </a:r>
            <a:endParaRPr b="0" i="0" sz="7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ct val="100000"/>
              <a:buFont typeface="Arial"/>
              <a:buNone/>
            </a:pPr>
            <a:r>
              <a:rPr b="1" i="0" lang="en-GB" sz="7050" u="none" cap="none" strike="noStrike">
                <a:solidFill>
                  <a:srgbClr val="D86CCC"/>
                </a:solidFill>
                <a:latin typeface="Arial"/>
                <a:ea typeface="Arial"/>
                <a:cs typeface="Arial"/>
                <a:sym typeface="Arial"/>
              </a:rPr>
              <a:t>4. Reducción de costes:</a:t>
            </a:r>
            <a:endParaRPr b="0" i="0" sz="7050" u="none" cap="none" strike="noStrike">
              <a:solidFill>
                <a:srgbClr val="000000"/>
              </a:solidFill>
              <a:latin typeface="Arial"/>
              <a:ea typeface="Arial"/>
              <a:cs typeface="Arial"/>
              <a:sym typeface="Arial"/>
            </a:endParaRPr>
          </a:p>
          <a:p>
            <a:pPr indent="-374109" lvl="0" marL="457200" marR="0" rtl="0" algn="just">
              <a:lnSpc>
                <a:spcPct val="100000"/>
              </a:lnSpc>
              <a:spcBef>
                <a:spcPts val="0"/>
              </a:spcBef>
              <a:spcAft>
                <a:spcPts val="0"/>
              </a:spcAft>
              <a:buClr>
                <a:srgbClr val="000000"/>
              </a:buClr>
              <a:buSzPct val="100000"/>
              <a:buFont typeface="Arial"/>
              <a:buChar char="•"/>
            </a:pPr>
            <a:r>
              <a:rPr b="1" i="0" lang="en-GB" sz="7050" u="none" cap="none" strike="noStrike">
                <a:solidFill>
                  <a:srgbClr val="000000"/>
                </a:solidFill>
                <a:latin typeface="Arial"/>
                <a:ea typeface="Arial"/>
                <a:cs typeface="Arial"/>
                <a:sym typeface="Arial"/>
              </a:rPr>
              <a:t>Reducción de los costes operativos:</a:t>
            </a:r>
            <a:r>
              <a:rPr b="0" i="0" lang="en-GB" sz="7050" u="none" cap="none" strike="noStrike">
                <a:solidFill>
                  <a:srgbClr val="000000"/>
                </a:solidFill>
                <a:latin typeface="Arial"/>
                <a:ea typeface="Arial"/>
                <a:cs typeface="Arial"/>
                <a:sym typeface="Arial"/>
              </a:rPr>
              <a:t> al identificar y eliminar el uso innecesario de recursos, se pueden reducir los costes operativos.</a:t>
            </a:r>
            <a:endParaRPr b="0" i="0" sz="705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ct val="100000"/>
              <a:buFont typeface="Arial"/>
              <a:buNone/>
            </a:pPr>
            <a:r>
              <a:t/>
            </a:r>
            <a:endParaRPr b="0" i="0" sz="72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ct val="100000"/>
              <a:buFont typeface="Arial"/>
              <a:buNone/>
            </a:pPr>
            <a:r>
              <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4"/>
          <p:cNvSpPr txBox="1"/>
          <p:nvPr/>
        </p:nvSpPr>
        <p:spPr>
          <a:xfrm>
            <a:off x="1313792" y="373529"/>
            <a:ext cx="10615449"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Tema 3: Supervisión y ajuste del uso de recursos</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100"/>
              <a:buFont typeface="Arial"/>
              <a:buNone/>
            </a:pPr>
            <a:r>
              <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sp>
        <p:nvSpPr>
          <p:cNvPr id="280" name="Google Shape;280;p14"/>
          <p:cNvSpPr txBox="1"/>
          <p:nvPr/>
        </p:nvSpPr>
        <p:spPr>
          <a:xfrm>
            <a:off x="554750" y="1269076"/>
            <a:ext cx="11395500" cy="51477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Arial"/>
                <a:ea typeface="Arial"/>
                <a:cs typeface="Arial"/>
                <a:sym typeface="Arial"/>
              </a:rPr>
              <a:t>Métodos para supervisar y ajustar el uso de los recursos</a:t>
            </a:r>
            <a:endParaRPr b="1"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just">
              <a:lnSpc>
                <a:spcPct val="90000"/>
              </a:lnSpc>
              <a:spcBef>
                <a:spcPts val="0"/>
              </a:spcBef>
              <a:spcAft>
                <a:spcPts val="0"/>
              </a:spcAft>
              <a:buClr>
                <a:srgbClr val="000000"/>
              </a:buClr>
              <a:buSzPts val="2000"/>
              <a:buFont typeface="Arial"/>
              <a:buChar char="●"/>
            </a:pPr>
            <a:r>
              <a:rPr b="1" i="0" lang="en-GB" sz="2000" u="none" cap="none" strike="noStrike">
                <a:solidFill>
                  <a:srgbClr val="9868BD"/>
                </a:solidFill>
                <a:latin typeface="Arial"/>
                <a:ea typeface="Arial"/>
                <a:cs typeface="Arial"/>
                <a:sym typeface="Arial"/>
              </a:rPr>
              <a:t>Herramientas de gestión de proyectos:</a:t>
            </a:r>
            <a:r>
              <a:rPr b="0" i="0" lang="en-GB" sz="2000" u="none" cap="none" strike="noStrike">
                <a:solidFill>
                  <a:srgbClr val="000000"/>
                </a:solidFill>
                <a:latin typeface="Arial"/>
                <a:ea typeface="Arial"/>
                <a:cs typeface="Arial"/>
                <a:sym typeface="Arial"/>
              </a:rPr>
              <a:t> utilice herramientas de gestión de proyectos como Asana, Trello o Teamwork para realizar un seguimiento del progreso de los proyectos, la asignación de recursos y las tareas asignadas.</a:t>
            </a:r>
            <a:endParaRPr b="0" i="0" sz="2000" u="none" cap="none" strike="noStrike">
              <a:solidFill>
                <a:srgbClr val="000000"/>
              </a:solidFill>
              <a:latin typeface="Arial"/>
              <a:ea typeface="Arial"/>
              <a:cs typeface="Arial"/>
              <a:sym typeface="Arial"/>
            </a:endParaRPr>
          </a:p>
          <a:p>
            <a:pPr indent="-355600" lvl="0" marL="457200" marR="0" rtl="0" algn="just">
              <a:lnSpc>
                <a:spcPct val="90000"/>
              </a:lnSpc>
              <a:spcBef>
                <a:spcPts val="0"/>
              </a:spcBef>
              <a:spcAft>
                <a:spcPts val="0"/>
              </a:spcAft>
              <a:buClr>
                <a:srgbClr val="000000"/>
              </a:buClr>
              <a:buSzPts val="2000"/>
              <a:buFont typeface="Arial"/>
              <a:buChar char="●"/>
            </a:pPr>
            <a:r>
              <a:rPr b="1" i="0" lang="en-GB" sz="2000" u="none" cap="none" strike="noStrike">
                <a:solidFill>
                  <a:srgbClr val="9868BD"/>
                </a:solidFill>
                <a:latin typeface="Arial"/>
                <a:ea typeface="Arial"/>
                <a:cs typeface="Arial"/>
                <a:sym typeface="Arial"/>
              </a:rPr>
              <a:t>Software de seguimiento del tiempo:</a:t>
            </a:r>
            <a:r>
              <a:rPr b="0" i="0" lang="en-GB" sz="2000" u="none" cap="none" strike="noStrike">
                <a:solidFill>
                  <a:srgbClr val="000000"/>
                </a:solidFill>
                <a:latin typeface="Arial"/>
                <a:ea typeface="Arial"/>
                <a:cs typeface="Arial"/>
                <a:sym typeface="Arial"/>
              </a:rPr>
              <a:t> implemente un software de seguimiento del tiempo para supervisar cómo los empleados dedican su tiempo a diferentes tareas y proyectos y estimar el esfuerzo necesario.</a:t>
            </a:r>
            <a:endParaRPr b="0" i="0" sz="2000" u="none" cap="none" strike="noStrike">
              <a:solidFill>
                <a:srgbClr val="000000"/>
              </a:solidFill>
              <a:latin typeface="Arial"/>
              <a:ea typeface="Arial"/>
              <a:cs typeface="Arial"/>
              <a:sym typeface="Arial"/>
            </a:endParaRPr>
          </a:p>
          <a:p>
            <a:pPr indent="-228600" lvl="0" marL="457200" marR="0" rtl="0" algn="just">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55600" lvl="0" marL="457200" marR="0" rtl="0" algn="just">
              <a:lnSpc>
                <a:spcPct val="90000"/>
              </a:lnSpc>
              <a:spcBef>
                <a:spcPts val="0"/>
              </a:spcBef>
              <a:spcAft>
                <a:spcPts val="0"/>
              </a:spcAft>
              <a:buClr>
                <a:srgbClr val="000000"/>
              </a:buClr>
              <a:buSzPts val="2000"/>
              <a:buFont typeface="Arial"/>
              <a:buChar char="●"/>
            </a:pPr>
            <a:r>
              <a:rPr b="1" i="0" lang="en-GB" sz="2000" u="none" cap="none" strike="noStrike">
                <a:solidFill>
                  <a:srgbClr val="9868BD"/>
                </a:solidFill>
                <a:latin typeface="Arial"/>
                <a:ea typeface="Arial"/>
                <a:cs typeface="Arial"/>
                <a:sym typeface="Arial"/>
              </a:rPr>
              <a:t>Encuestas y comentarios de los empleados:</a:t>
            </a:r>
            <a:r>
              <a:rPr b="0" i="0" lang="en-GB" sz="2000" u="none" cap="none" strike="noStrike">
                <a:solidFill>
                  <a:srgbClr val="000000"/>
                </a:solidFill>
                <a:latin typeface="Arial"/>
                <a:ea typeface="Arial"/>
                <a:cs typeface="Arial"/>
                <a:sym typeface="Arial"/>
              </a:rPr>
              <a:t> recopile periódicamente los comentarios de los empleados para comprender su carga de trabajo, sus retos, sus preferencias y sus necesidades de recursos en un entorno de trabajo híbrido. </a:t>
            </a:r>
            <a:endParaRPr b="0" i="0" sz="2000" u="none" cap="none" strike="noStrike">
              <a:solidFill>
                <a:srgbClr val="000000"/>
              </a:solidFill>
              <a:latin typeface="Arial"/>
              <a:ea typeface="Arial"/>
              <a:cs typeface="Arial"/>
              <a:sym typeface="Arial"/>
            </a:endParaRPr>
          </a:p>
          <a:p>
            <a:pPr indent="-355600" lvl="0" marL="457200" marR="0" rtl="0" algn="just">
              <a:lnSpc>
                <a:spcPct val="90000"/>
              </a:lnSpc>
              <a:spcBef>
                <a:spcPts val="0"/>
              </a:spcBef>
              <a:spcAft>
                <a:spcPts val="0"/>
              </a:spcAft>
              <a:buClr>
                <a:srgbClr val="000000"/>
              </a:buClr>
              <a:buSzPts val="2000"/>
              <a:buFont typeface="Arial"/>
              <a:buChar char="●"/>
            </a:pPr>
            <a:r>
              <a:rPr b="1" i="0" lang="en-GB" sz="2000" u="none" cap="none" strike="noStrike">
                <a:solidFill>
                  <a:srgbClr val="9868BD"/>
                </a:solidFill>
                <a:latin typeface="Arial"/>
                <a:ea typeface="Arial"/>
                <a:cs typeface="Arial"/>
                <a:sym typeface="Arial"/>
              </a:rPr>
              <a:t>Reuniones y controles periódicos:</a:t>
            </a:r>
            <a:r>
              <a:rPr b="0" i="0" lang="en-GB" sz="2000" u="none" cap="none" strike="noStrike">
                <a:solidFill>
                  <a:srgbClr val="000000"/>
                </a:solidFill>
                <a:latin typeface="Arial"/>
                <a:ea typeface="Arial"/>
                <a:cs typeface="Arial"/>
                <a:sym typeface="Arial"/>
              </a:rPr>
              <a:t> realice controles periódicos y reuniones de equipo para discutir la asignación de recursos, las prioridades de los proyectos y cualquier problema que pueda surgir. </a:t>
            </a:r>
            <a:endParaRPr b="0" i="0" sz="2000" u="none" cap="none" strike="noStrike">
              <a:solidFill>
                <a:srgbClr val="000000"/>
              </a:solidFill>
              <a:latin typeface="Arial"/>
              <a:ea typeface="Arial"/>
              <a:cs typeface="Arial"/>
              <a:sym typeface="Arial"/>
            </a:endParaRPr>
          </a:p>
          <a:p>
            <a:pPr indent="-355600" lvl="0" marL="457200" marR="0" rtl="0" algn="just">
              <a:lnSpc>
                <a:spcPct val="90000"/>
              </a:lnSpc>
              <a:spcBef>
                <a:spcPts val="0"/>
              </a:spcBef>
              <a:spcAft>
                <a:spcPts val="0"/>
              </a:spcAft>
              <a:buClr>
                <a:srgbClr val="000000"/>
              </a:buClr>
              <a:buSzPts val="2000"/>
              <a:buFont typeface="Arial"/>
              <a:buChar char="●"/>
            </a:pPr>
            <a:r>
              <a:rPr b="1" i="0" lang="en-GB" sz="2000" u="none" cap="none" strike="noStrike">
                <a:solidFill>
                  <a:srgbClr val="9868BD"/>
                </a:solidFill>
                <a:latin typeface="Arial"/>
                <a:ea typeface="Arial"/>
                <a:cs typeface="Arial"/>
                <a:sym typeface="Arial"/>
              </a:rPr>
              <a:t>Análisis de datos:</a:t>
            </a:r>
            <a:r>
              <a:rPr b="0" i="0" lang="en-GB" sz="2000" u="none" cap="none" strike="noStrike">
                <a:solidFill>
                  <a:srgbClr val="000000"/>
                </a:solidFill>
                <a:latin typeface="Arial"/>
                <a:ea typeface="Arial"/>
                <a:cs typeface="Arial"/>
                <a:sym typeface="Arial"/>
              </a:rPr>
              <a:t> utilice herramientas de análisis de datos para analizar los patrones de uso de los recursos, identificar tendencias y tomar decisiones informadas.</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5"/>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87" name="Google Shape;287;p15"/>
          <p:cNvSpPr txBox="1"/>
          <p:nvPr>
            <p:ph type="title"/>
          </p:nvPr>
        </p:nvSpPr>
        <p:spPr>
          <a:xfrm>
            <a:off x="1469575" y="230402"/>
            <a:ext cx="10474800" cy="989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Actividad 3: Supervisar y ajustar tu plan de acción para alcanzar el éxito.</a:t>
            </a:r>
            <a:endParaRPr sz="3600">
              <a:solidFill>
                <a:schemeClr val="accent5"/>
              </a:solidFill>
            </a:endParaRPr>
          </a:p>
        </p:txBody>
      </p:sp>
      <p:pic>
        <p:nvPicPr>
          <p:cNvPr descr="Inteligência Artificial com preenchimento sólido" id="288" name="Google Shape;288;p15"/>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89" name="Google Shape;289;p15"/>
          <p:cNvSpPr txBox="1"/>
          <p:nvPr/>
        </p:nvSpPr>
        <p:spPr>
          <a:xfrm>
            <a:off x="6543675" y="2598475"/>
            <a:ext cx="5498400" cy="39384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80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Al finalizar esta actividad, usted será capaz de:</a:t>
            </a:r>
            <a:endParaRPr b="1" i="0" sz="1800" u="none" cap="none" strike="noStrike">
              <a:solidFill>
                <a:schemeClr val="dk1"/>
              </a:solidFill>
              <a:latin typeface="Arial"/>
              <a:ea typeface="Arial"/>
              <a:cs typeface="Arial"/>
              <a:sym typeface="Arial"/>
            </a:endParaRPr>
          </a:p>
          <a:p>
            <a:pPr indent="-342900" lvl="0" marL="457200" marR="0" rtl="0" algn="just">
              <a:lnSpc>
                <a:spcPct val="107000"/>
              </a:lnSpc>
              <a:spcBef>
                <a:spcPts val="800"/>
              </a:spcBef>
              <a:spcAft>
                <a:spcPts val="0"/>
              </a:spcAft>
              <a:buClr>
                <a:srgbClr val="53BAAE"/>
              </a:buClr>
              <a:buSzPts val="1800"/>
              <a:buFont typeface="Arial"/>
              <a:buChar char="•"/>
            </a:pPr>
            <a:r>
              <a:rPr b="0" i="0" lang="en-GB" sz="1800" u="none" cap="none" strike="noStrike">
                <a:solidFill>
                  <a:schemeClr val="dk1"/>
                </a:solidFill>
                <a:latin typeface="Arial"/>
                <a:ea typeface="Arial"/>
                <a:cs typeface="Arial"/>
                <a:sym typeface="Arial"/>
              </a:rPr>
              <a:t>Evaluar la importancia de una asignación y planificación cuidadosa de los recursos para alcanzar los objetivos del proyecto en entornos híbridos.</a:t>
            </a:r>
            <a:endParaRPr b="0" i="0" sz="1800" u="none" cap="none" strike="noStrike">
              <a:solidFill>
                <a:schemeClr val="dk1"/>
              </a:solidFill>
              <a:latin typeface="Arial"/>
              <a:ea typeface="Arial"/>
              <a:cs typeface="Arial"/>
              <a:sym typeface="Arial"/>
            </a:endParaRPr>
          </a:p>
          <a:p>
            <a:pPr indent="-342900" lvl="0" marL="457200" marR="0" rtl="0" algn="just">
              <a:lnSpc>
                <a:spcPct val="107000"/>
              </a:lnSpc>
              <a:spcBef>
                <a:spcPts val="800"/>
              </a:spcBef>
              <a:spcAft>
                <a:spcPts val="0"/>
              </a:spcAft>
              <a:buClr>
                <a:srgbClr val="53BAAE"/>
              </a:buClr>
              <a:buSzPts val="1800"/>
              <a:buFont typeface="Arial"/>
              <a:buChar char="•"/>
            </a:pPr>
            <a:r>
              <a:rPr b="0" i="0" lang="en-GB" sz="1800" u="none" cap="none" strike="noStrike">
                <a:solidFill>
                  <a:schemeClr val="dk1"/>
                </a:solidFill>
                <a:latin typeface="Arial"/>
                <a:ea typeface="Arial"/>
                <a:cs typeface="Arial"/>
                <a:sym typeface="Arial"/>
              </a:rPr>
              <a:t>Desarrollar un sentido de pertenencia y responsabilidad sobre la gestión de los recursos.</a:t>
            </a:r>
            <a:endParaRPr b="0" i="0" sz="1800" u="none" cap="none" strike="noStrike">
              <a:solidFill>
                <a:schemeClr val="dk1"/>
              </a:solidFill>
              <a:latin typeface="Arial"/>
              <a:ea typeface="Arial"/>
              <a:cs typeface="Arial"/>
              <a:sym typeface="Arial"/>
            </a:endParaRPr>
          </a:p>
          <a:p>
            <a:pPr indent="-342900" lvl="0" marL="457200" marR="0" rtl="0" algn="just">
              <a:lnSpc>
                <a:spcPct val="107000"/>
              </a:lnSpc>
              <a:spcBef>
                <a:spcPts val="800"/>
              </a:spcBef>
              <a:spcAft>
                <a:spcPts val="0"/>
              </a:spcAft>
              <a:buClr>
                <a:srgbClr val="53BAAE"/>
              </a:buClr>
              <a:buSzPts val="1800"/>
              <a:buFont typeface="Arial"/>
              <a:buChar char="•"/>
            </a:pPr>
            <a:r>
              <a:rPr b="0" i="0" lang="en-GB" sz="1800" u="none" cap="none" strike="noStrike">
                <a:solidFill>
                  <a:schemeClr val="dk1"/>
                </a:solidFill>
                <a:latin typeface="Arial"/>
                <a:ea typeface="Arial"/>
                <a:cs typeface="Arial"/>
                <a:sym typeface="Arial"/>
              </a:rPr>
              <a:t>Implementar un proceso de seguimiento del uso de los recursos, identificar ineficiencias y realizar ajustes en la implementación del trabajo híbrido.</a:t>
            </a:r>
            <a:endParaRPr b="0" i="0" sz="1800" u="none" cap="none" strike="noStrike">
              <a:solidFill>
                <a:schemeClr val="dk1"/>
              </a:solidFill>
              <a:latin typeface="Arial"/>
              <a:ea typeface="Arial"/>
              <a:cs typeface="Arial"/>
              <a:sym typeface="Arial"/>
            </a:endParaRPr>
          </a:p>
        </p:txBody>
      </p:sp>
      <p:sp>
        <p:nvSpPr>
          <p:cNvPr id="290" name="Google Shape;290;p15"/>
          <p:cNvSpPr txBox="1"/>
          <p:nvPr>
            <p:ph idx="1" type="body"/>
          </p:nvPr>
        </p:nvSpPr>
        <p:spPr>
          <a:xfrm>
            <a:off x="149687" y="1488293"/>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0" lvl="4" marL="1822450" rtl="0" algn="just">
              <a:lnSpc>
                <a:spcPct val="90000"/>
              </a:lnSpc>
              <a:spcBef>
                <a:spcPts val="500"/>
              </a:spcBef>
              <a:spcAft>
                <a:spcPts val="0"/>
              </a:spcAft>
              <a:buClr>
                <a:srgbClr val="868E93"/>
              </a:buClr>
              <a:buSzPts val="2300"/>
              <a:buNone/>
            </a:pPr>
            <a:r>
              <a:rPr b="1" i="1" lang="en-GB" sz="2300">
                <a:latin typeface="Open Sans"/>
                <a:ea typeface="Open Sans"/>
                <a:cs typeface="Open Sans"/>
                <a:sym typeface="Open Sans"/>
              </a:rPr>
              <a:t>El objetivo de esta actividad es evaluar la asignación de recursos de un proyecto y proponer ajustes para su optimización.</a:t>
            </a:r>
            <a:endParaRPr b="1" sz="2300"/>
          </a:p>
        </p:txBody>
      </p:sp>
      <p:pic>
        <p:nvPicPr>
          <p:cNvPr id="291" name="Google Shape;291;p15"/>
          <p:cNvPicPr preferRelativeResize="0"/>
          <p:nvPr/>
        </p:nvPicPr>
        <p:blipFill rotWithShape="1">
          <a:blip r:embed="rId4">
            <a:alphaModFix/>
          </a:blip>
          <a:srcRect b="22961" l="21298" r="19602" t="23251"/>
          <a:stretch/>
        </p:blipFill>
        <p:spPr>
          <a:xfrm>
            <a:off x="0" y="2365848"/>
            <a:ext cx="1974396" cy="1800225"/>
          </a:xfrm>
          <a:prstGeom prst="rect">
            <a:avLst/>
          </a:prstGeom>
          <a:noFill/>
          <a:ln>
            <a:noFill/>
          </a:ln>
        </p:spPr>
      </p:pic>
      <p:sp>
        <p:nvSpPr>
          <p:cNvPr id="292" name="Google Shape;292;p15"/>
          <p:cNvSpPr txBox="1"/>
          <p:nvPr/>
        </p:nvSpPr>
        <p:spPr>
          <a:xfrm>
            <a:off x="7675975" y="1709575"/>
            <a:ext cx="4268400" cy="888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2400"/>
              <a:buFont typeface="Arial"/>
              <a:buNone/>
            </a:pPr>
            <a:r>
              <a:rPr b="1" i="0" lang="en-GB" sz="2500" u="none" cap="none" strike="noStrike">
                <a:solidFill>
                  <a:srgbClr val="9868BD"/>
                </a:solidFill>
                <a:latin typeface="Arial"/>
                <a:ea typeface="Arial"/>
                <a:cs typeface="Arial"/>
                <a:sym typeface="Arial"/>
              </a:rPr>
              <a:t>Adquirir nuevos conocimientos</a:t>
            </a:r>
            <a:endParaRPr b="1" i="0" sz="2500" u="none" cap="none" strike="noStrike">
              <a:solidFill>
                <a:srgbClr val="9868BD"/>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txBox="1"/>
          <p:nvPr>
            <p:ph type="title"/>
          </p:nvPr>
        </p:nvSpPr>
        <p:spPr>
          <a:xfrm>
            <a:off x="1500675" y="383825"/>
            <a:ext cx="104166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Actividad 3: Supervisar y ajustar tu plan de acción para alcanzar el éxito.</a:t>
            </a:r>
            <a:endParaRPr b="1" sz="2400">
              <a:solidFill>
                <a:schemeClr val="accent6"/>
              </a:solidFill>
            </a:endParaRPr>
          </a:p>
        </p:txBody>
      </p:sp>
      <p:sp>
        <p:nvSpPr>
          <p:cNvPr id="299" name="Google Shape;299;p16"/>
          <p:cNvSpPr txBox="1"/>
          <p:nvPr>
            <p:ph idx="1" type="body"/>
          </p:nvPr>
        </p:nvSpPr>
        <p:spPr>
          <a:xfrm>
            <a:off x="336795" y="1021233"/>
            <a:ext cx="11580549" cy="54309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92500" lnSpcReduction="10000"/>
          </a:bodyPr>
          <a:lstStyle/>
          <a:p>
            <a:pPr indent="0" lvl="0" marL="12066" rtl="0" algn="just">
              <a:lnSpc>
                <a:spcPct val="90000"/>
              </a:lnSpc>
              <a:spcBef>
                <a:spcPts val="0"/>
              </a:spcBef>
              <a:spcAft>
                <a:spcPts val="0"/>
              </a:spcAft>
              <a:buClr>
                <a:srgbClr val="9869BD"/>
              </a:buClr>
              <a:buSzPct val="100000"/>
              <a:buNone/>
            </a:pPr>
            <a:r>
              <a:rPr b="1" lang="en-GB" sz="2300">
                <a:solidFill>
                  <a:schemeClr val="accent6"/>
                </a:solidFill>
                <a:latin typeface="Arial"/>
                <a:ea typeface="Arial"/>
                <a:cs typeface="Arial"/>
                <a:sym typeface="Arial"/>
              </a:rPr>
              <a:t>Escenario</a:t>
            </a:r>
            <a:endParaRPr b="1" sz="23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SzPct val="88452"/>
              <a:buNone/>
            </a:pPr>
            <a:r>
              <a:rPr lang="en-GB" sz="2200">
                <a:solidFill>
                  <a:schemeClr val="dk1"/>
                </a:solidFill>
                <a:latin typeface="Arial"/>
                <a:ea typeface="Arial"/>
                <a:cs typeface="Arial"/>
                <a:sym typeface="Arial"/>
              </a:rPr>
              <a:t>Has implementado el plan de acción desarrollado a partir de las actividades 1 y 2 anteriores.</a:t>
            </a:r>
            <a:endParaRPr sz="2200">
              <a:solidFill>
                <a:schemeClr val="dk1"/>
              </a:solidFill>
              <a:latin typeface="Arial"/>
              <a:ea typeface="Arial"/>
              <a:cs typeface="Arial"/>
              <a:sym typeface="Arial"/>
            </a:endParaRPr>
          </a:p>
          <a:p>
            <a:pPr indent="0" lvl="0" marL="0" rtl="0" algn="just">
              <a:lnSpc>
                <a:spcPct val="90000"/>
              </a:lnSpc>
              <a:spcBef>
                <a:spcPts val="1000"/>
              </a:spcBef>
              <a:spcAft>
                <a:spcPts val="0"/>
              </a:spcAft>
              <a:buSzPct val="88452"/>
              <a:buNone/>
            </a:pPr>
            <a:r>
              <a:rPr lang="en-GB" sz="2200">
                <a:solidFill>
                  <a:schemeClr val="dk1"/>
                </a:solidFill>
                <a:latin typeface="Arial"/>
                <a:ea typeface="Arial"/>
                <a:cs typeface="Arial"/>
                <a:sym typeface="Arial"/>
              </a:rPr>
              <a:t>Utilizando la herramienta de gestión de proyectos que has elegido y tras haber supervisado el rendimiento de los miembros del equipo durante tres meses, observas diferentes niveles de productividad que están afectando a los plazos del proyecto.</a:t>
            </a:r>
            <a:endParaRPr sz="2200">
              <a:solidFill>
                <a:schemeClr val="dk1"/>
              </a:solidFill>
              <a:latin typeface="Arial"/>
              <a:ea typeface="Arial"/>
              <a:cs typeface="Arial"/>
              <a:sym typeface="Arial"/>
            </a:endParaRPr>
          </a:p>
          <a:p>
            <a:pPr indent="0" lvl="0" marL="0" rtl="0" algn="just">
              <a:lnSpc>
                <a:spcPct val="90000"/>
              </a:lnSpc>
              <a:spcBef>
                <a:spcPts val="1000"/>
              </a:spcBef>
              <a:spcAft>
                <a:spcPts val="0"/>
              </a:spcAft>
              <a:buSzPct val="88452"/>
              <a:buNone/>
            </a:pPr>
            <a:r>
              <a:rPr lang="en-GB" sz="2200">
                <a:solidFill>
                  <a:schemeClr val="dk1"/>
                </a:solidFill>
                <a:latin typeface="Arial"/>
                <a:ea typeface="Arial"/>
                <a:cs typeface="Arial"/>
                <a:sym typeface="Arial"/>
              </a:rPr>
              <a:t>Quieres apoyar a los miembros de tu equipo, por lo que les pides su opinión, de forma individual, para identificar la causa o causas de las discrepancias. Te das cuenta de lo siguiente:</a:t>
            </a:r>
            <a:endParaRPr sz="2200">
              <a:solidFill>
                <a:schemeClr val="dk1"/>
              </a:solidFill>
              <a:latin typeface="Arial"/>
              <a:ea typeface="Arial"/>
              <a:cs typeface="Arial"/>
              <a:sym typeface="Arial"/>
            </a:endParaRPr>
          </a:p>
          <a:p>
            <a:pPr indent="-357822" lvl="0" marL="457200" rtl="0" algn="just">
              <a:lnSpc>
                <a:spcPct val="90000"/>
              </a:lnSpc>
              <a:spcBef>
                <a:spcPts val="1000"/>
              </a:spcBef>
              <a:spcAft>
                <a:spcPts val="0"/>
              </a:spcAft>
              <a:buClr>
                <a:srgbClr val="9869BD"/>
              </a:buClr>
              <a:buSzPct val="100000"/>
              <a:buChar char="-"/>
            </a:pPr>
            <a:r>
              <a:rPr lang="en-GB" sz="2200">
                <a:solidFill>
                  <a:schemeClr val="dk1"/>
                </a:solidFill>
                <a:latin typeface="Arial"/>
                <a:ea typeface="Arial"/>
                <a:cs typeface="Arial"/>
                <a:sym typeface="Arial"/>
              </a:rPr>
              <a:t>Dos miembros del equipo se sienten aislados del resto y no se sienten cómodos pidiendo ayuda.</a:t>
            </a:r>
            <a:endParaRPr sz="2200">
              <a:solidFill>
                <a:schemeClr val="dk1"/>
              </a:solidFill>
              <a:latin typeface="Arial"/>
              <a:ea typeface="Arial"/>
              <a:cs typeface="Arial"/>
              <a:sym typeface="Arial"/>
            </a:endParaRPr>
          </a:p>
          <a:p>
            <a:pPr indent="-357822" lvl="0" marL="457200" rtl="0" algn="just">
              <a:lnSpc>
                <a:spcPct val="90000"/>
              </a:lnSpc>
              <a:spcBef>
                <a:spcPts val="1000"/>
              </a:spcBef>
              <a:spcAft>
                <a:spcPts val="0"/>
              </a:spcAft>
              <a:buClr>
                <a:srgbClr val="9869BD"/>
              </a:buClr>
              <a:buSzPct val="100000"/>
              <a:buChar char="-"/>
            </a:pPr>
            <a:r>
              <a:rPr lang="en-GB" sz="2200">
                <a:solidFill>
                  <a:schemeClr val="dk1"/>
                </a:solidFill>
                <a:latin typeface="Arial"/>
                <a:ea typeface="Arial"/>
                <a:cs typeface="Arial"/>
                <a:sym typeface="Arial"/>
              </a:rPr>
              <a:t>El miembro más experimentado del equipo no comparte sus conocimientos de forma proactiva con los demás, especialmente con los nuevos incorporados.</a:t>
            </a:r>
            <a:endParaRPr sz="2200">
              <a:solidFill>
                <a:schemeClr val="dk1"/>
              </a:solidFill>
              <a:latin typeface="Arial"/>
              <a:ea typeface="Arial"/>
              <a:cs typeface="Arial"/>
              <a:sym typeface="Arial"/>
            </a:endParaRPr>
          </a:p>
          <a:p>
            <a:pPr indent="-357822" lvl="0" marL="457200" rtl="0" algn="just">
              <a:lnSpc>
                <a:spcPct val="90000"/>
              </a:lnSpc>
              <a:spcBef>
                <a:spcPts val="1000"/>
              </a:spcBef>
              <a:spcAft>
                <a:spcPts val="0"/>
              </a:spcAft>
              <a:buClr>
                <a:srgbClr val="9869BD"/>
              </a:buClr>
              <a:buSzPct val="100000"/>
              <a:buChar char="-"/>
            </a:pPr>
            <a:r>
              <a:rPr lang="en-GB" sz="2200">
                <a:solidFill>
                  <a:schemeClr val="dk1"/>
                </a:solidFill>
                <a:latin typeface="Arial"/>
                <a:ea typeface="Arial"/>
                <a:cs typeface="Arial"/>
                <a:sym typeface="Arial"/>
              </a:rPr>
              <a:t>El miembro del equipo que trabaja a distancia está pasando por un grave problema de salud y acaba de informarle de que necesita acudir regularmente al médico, lo que a menudo entra en conflicto con las reuniones online del equipo.</a:t>
            </a:r>
            <a:endParaRPr sz="2200">
              <a:solidFill>
                <a:schemeClr val="dk1"/>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100000"/>
              <a:buNone/>
            </a:pPr>
            <a:r>
              <a:t/>
            </a:r>
            <a:endParaRPr>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1000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0000"/>
              <a:buNone/>
            </a:pPr>
            <a:r>
              <a:t/>
            </a:r>
            <a:endParaRPr b="1">
              <a:solidFill>
                <a:srgbClr val="12501B"/>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0"/>
          <p:cNvSpPr txBox="1"/>
          <p:nvPr>
            <p:ph type="title"/>
          </p:nvPr>
        </p:nvSpPr>
        <p:spPr>
          <a:xfrm>
            <a:off x="1500675" y="383825"/>
            <a:ext cx="104166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Actividad 3: Supervisar y ajustar tu plan de acción para alcanzar el éxito.</a:t>
            </a:r>
            <a:endParaRPr b="1" sz="2400">
              <a:solidFill>
                <a:schemeClr val="accent6"/>
              </a:solidFill>
            </a:endParaRPr>
          </a:p>
        </p:txBody>
      </p:sp>
      <p:sp>
        <p:nvSpPr>
          <p:cNvPr id="306" name="Google Shape;306;p40"/>
          <p:cNvSpPr txBox="1"/>
          <p:nvPr>
            <p:ph idx="1" type="body"/>
          </p:nvPr>
        </p:nvSpPr>
        <p:spPr>
          <a:xfrm>
            <a:off x="336795" y="1021233"/>
            <a:ext cx="11580549" cy="54309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12066" rtl="0" algn="just">
              <a:lnSpc>
                <a:spcPct val="90000"/>
              </a:lnSpc>
              <a:spcBef>
                <a:spcPts val="1000"/>
              </a:spcBef>
              <a:spcAft>
                <a:spcPts val="0"/>
              </a:spcAft>
              <a:buClr>
                <a:srgbClr val="9869BD"/>
              </a:buClr>
              <a:buSzPts val="2300"/>
              <a:buNone/>
            </a:pPr>
            <a:r>
              <a:rPr b="1" lang="en-GB" sz="2300">
                <a:solidFill>
                  <a:schemeClr val="accent6"/>
                </a:solidFill>
                <a:latin typeface="Arial"/>
                <a:ea typeface="Arial"/>
                <a:cs typeface="Arial"/>
                <a:sym typeface="Arial"/>
              </a:rPr>
              <a:t>PASO 1</a:t>
            </a:r>
            <a:endParaRPr i="0" sz="2200" u="none" cap="none" strike="noStrike">
              <a:solidFill>
                <a:schemeClr val="dk1"/>
              </a:solidFill>
              <a:latin typeface="Arial"/>
              <a:ea typeface="Arial"/>
              <a:cs typeface="Arial"/>
              <a:sym typeface="Arial"/>
            </a:endParaRPr>
          </a:p>
          <a:p>
            <a:pPr indent="0" lvl="0" marL="12066" rtl="0" algn="just">
              <a:lnSpc>
                <a:spcPct val="90000"/>
              </a:lnSpc>
              <a:spcBef>
                <a:spcPts val="1000"/>
              </a:spcBef>
              <a:spcAft>
                <a:spcPts val="0"/>
              </a:spcAft>
              <a:buClr>
                <a:schemeClr val="dk1"/>
              </a:buClr>
              <a:buSzPts val="1100"/>
              <a:buFont typeface="Arial"/>
              <a:buNone/>
            </a:pPr>
            <a:r>
              <a:rPr lang="en-GB" sz="2200">
                <a:solidFill>
                  <a:schemeClr val="dk1"/>
                </a:solidFill>
                <a:latin typeface="Arial"/>
                <a:ea typeface="Arial"/>
                <a:cs typeface="Arial"/>
                <a:sym typeface="Arial"/>
              </a:rPr>
              <a:t>¿Qué vas a hacer para rectificar la situación y evitar incumplir los plazos del proyecto?</a:t>
            </a:r>
            <a:endParaRPr sz="2200">
              <a:solidFill>
                <a:schemeClr val="dk1"/>
              </a:solidFill>
              <a:latin typeface="Arial"/>
              <a:ea typeface="Arial"/>
              <a:cs typeface="Arial"/>
              <a:sym typeface="Arial"/>
            </a:endParaRPr>
          </a:p>
          <a:p>
            <a:pPr indent="0" lvl="0" marL="12066" rtl="0" algn="just">
              <a:lnSpc>
                <a:spcPct val="90000"/>
              </a:lnSpc>
              <a:spcBef>
                <a:spcPts val="1000"/>
              </a:spcBef>
              <a:spcAft>
                <a:spcPts val="0"/>
              </a:spcAft>
              <a:buClr>
                <a:schemeClr val="dk1"/>
              </a:buClr>
              <a:buSzPts val="1100"/>
              <a:buFont typeface="Arial"/>
              <a:buNone/>
            </a:pPr>
            <a:r>
              <a:rPr lang="en-GB" sz="2200">
                <a:solidFill>
                  <a:schemeClr val="dk1"/>
                </a:solidFill>
                <a:latin typeface="Arial"/>
                <a:ea typeface="Arial"/>
                <a:cs typeface="Arial"/>
                <a:sym typeface="Arial"/>
              </a:rPr>
              <a:t>Anota tus próximas acciones y actualiza tu plan de acción actual.</a:t>
            </a:r>
            <a:endParaRPr sz="2200">
              <a:solidFill>
                <a:schemeClr val="dk1"/>
              </a:solidFill>
              <a:latin typeface="Arial"/>
              <a:ea typeface="Arial"/>
              <a:cs typeface="Arial"/>
              <a:sym typeface="Arial"/>
            </a:endParaRPr>
          </a:p>
          <a:p>
            <a:pPr indent="0" lvl="0" marL="12066" rtl="0" algn="just">
              <a:lnSpc>
                <a:spcPct val="90000"/>
              </a:lnSpc>
              <a:spcBef>
                <a:spcPts val="1000"/>
              </a:spcBef>
              <a:spcAft>
                <a:spcPts val="0"/>
              </a:spcAft>
              <a:buClr>
                <a:srgbClr val="9869BD"/>
              </a:buClr>
              <a:buSzPts val="2300"/>
              <a:buNone/>
            </a:pPr>
            <a:r>
              <a:t/>
            </a:r>
            <a:endParaRPr b="1" sz="2300">
              <a:solidFill>
                <a:srgbClr val="12501B"/>
              </a:solidFill>
              <a:latin typeface="Arial"/>
              <a:ea typeface="Arial"/>
              <a:cs typeface="Arial"/>
              <a:sym typeface="Arial"/>
            </a:endParaRPr>
          </a:p>
          <a:p>
            <a:pPr indent="0" lvl="0" marL="12066" rtl="0" algn="just">
              <a:lnSpc>
                <a:spcPct val="90000"/>
              </a:lnSpc>
              <a:spcBef>
                <a:spcPts val="1000"/>
              </a:spcBef>
              <a:spcAft>
                <a:spcPts val="0"/>
              </a:spcAft>
              <a:buClr>
                <a:srgbClr val="9869BD"/>
              </a:buClr>
              <a:buSzPts val="2300"/>
              <a:buNone/>
            </a:pPr>
            <a:r>
              <a:rPr b="1" lang="en-GB" sz="2300">
                <a:solidFill>
                  <a:schemeClr val="accent6"/>
                </a:solidFill>
                <a:latin typeface="Arial"/>
                <a:ea typeface="Arial"/>
                <a:cs typeface="Arial"/>
                <a:sym typeface="Arial"/>
              </a:rPr>
              <a:t>PASO 2</a:t>
            </a:r>
            <a:endParaRPr b="1" sz="2300">
              <a:solidFill>
                <a:schemeClr val="accent6"/>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GB" sz="2200">
                <a:solidFill>
                  <a:schemeClr val="dk1"/>
                </a:solidFill>
                <a:latin typeface="Arial"/>
                <a:ea typeface="Arial"/>
                <a:cs typeface="Arial"/>
                <a:sym typeface="Arial"/>
              </a:rPr>
              <a:t>Presenta tu plan de acción ajustado y discútelo en el grupo.</a:t>
            </a:r>
            <a:endParaRPr b="1" sz="1100">
              <a:solidFill>
                <a:schemeClr val="dk1"/>
              </a:solidFill>
              <a:latin typeface="Arial"/>
              <a:ea typeface="Arial"/>
              <a:cs typeface="Arial"/>
              <a:sym typeface="Arial"/>
            </a:endParaRPr>
          </a:p>
          <a:p>
            <a:pPr indent="0" lvl="0" marL="0" rtl="0" algn="just">
              <a:lnSpc>
                <a:spcPct val="90000"/>
              </a:lnSpc>
              <a:spcBef>
                <a:spcPts val="1200"/>
              </a:spcBef>
              <a:spcAft>
                <a:spcPts val="0"/>
              </a:spcAft>
              <a:buClr>
                <a:srgbClr val="9869BD"/>
              </a:buClr>
              <a:buSzPts val="1722"/>
              <a:buNone/>
            </a:pPr>
            <a:r>
              <a:t/>
            </a:r>
            <a:endParaRPr sz="2200">
              <a:solidFill>
                <a:schemeClr val="dk1"/>
              </a:solidFill>
              <a:latin typeface="Open Sans"/>
              <a:ea typeface="Open Sans"/>
              <a:cs typeface="Open Sans"/>
              <a:sym typeface="Open Sans"/>
            </a:endParaRPr>
          </a:p>
          <a:p>
            <a:pPr indent="-114300" lvl="0" marL="22860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p:txBody>
      </p:sp>
      <p:pic>
        <p:nvPicPr>
          <p:cNvPr descr="Ampulheta 90% com preenchimento sólido" id="307" name="Google Shape;307;p40"/>
          <p:cNvPicPr preferRelativeResize="0"/>
          <p:nvPr>
            <p:ph idx="2" type="body"/>
          </p:nvPr>
        </p:nvPicPr>
        <p:blipFill rotWithShape="1">
          <a:blip r:embed="rId3">
            <a:alphaModFix/>
          </a:blip>
          <a:srcRect b="0" l="0" r="0" t="0"/>
          <a:stretch/>
        </p:blipFill>
        <p:spPr>
          <a:xfrm>
            <a:off x="8995231" y="2922745"/>
            <a:ext cx="2859974" cy="2960004"/>
          </a:xfrm>
          <a:prstGeom prst="rect">
            <a:avLst/>
          </a:prstGeom>
          <a:noFill/>
          <a:ln>
            <a:noFill/>
          </a:ln>
        </p:spPr>
      </p:pic>
      <p:sp>
        <p:nvSpPr>
          <p:cNvPr id="308" name="Google Shape;308;p40"/>
          <p:cNvSpPr txBox="1"/>
          <p:nvPr/>
        </p:nvSpPr>
        <p:spPr>
          <a:xfrm>
            <a:off x="9786068" y="5882749"/>
            <a:ext cx="1278300" cy="4000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2000" u="none" cap="none" strike="noStrike">
                <a:solidFill>
                  <a:schemeClr val="accent6"/>
                </a:solidFill>
                <a:latin typeface="Open Sans Light"/>
                <a:ea typeface="Open Sans Light"/>
                <a:cs typeface="Open Sans Light"/>
                <a:sym typeface="Open Sans Light"/>
              </a:rPr>
              <a:t>00h:15m</a:t>
            </a:r>
            <a:endParaRPr b="1" i="0" sz="2000" u="none" cap="none" strike="noStrike">
              <a:solidFill>
                <a:schemeClr val="accent6"/>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7"/>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Actividad 3: Supervisar y ajustar tu plan de acción para alcanzar el éxito.</a:t>
            </a:r>
            <a:endParaRPr b="1" sz="2400">
              <a:solidFill>
                <a:schemeClr val="accent6"/>
              </a:solidFill>
            </a:endParaRPr>
          </a:p>
        </p:txBody>
      </p:sp>
      <p:sp>
        <p:nvSpPr>
          <p:cNvPr id="315" name="Google Shape;315;p17"/>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SzPts val="1800"/>
              <a:buNone/>
            </a:pPr>
            <a:r>
              <a:rPr b="1" lang="en-GB" sz="2000">
                <a:solidFill>
                  <a:srgbClr val="12501B"/>
                </a:solidFill>
                <a:latin typeface="Arial"/>
                <a:ea typeface="Arial"/>
                <a:cs typeface="Arial"/>
                <a:sym typeface="Arial"/>
              </a:rPr>
              <a:t>RECURSOS</a:t>
            </a:r>
            <a:endParaRPr b="1" sz="2000">
              <a:latin typeface="Open Sans"/>
              <a:ea typeface="Open Sans"/>
              <a:cs typeface="Open Sans"/>
              <a:sym typeface="Open Sans"/>
            </a:endParaRPr>
          </a:p>
          <a:p>
            <a:pPr indent="0" lvl="0" marL="0" rtl="0" algn="l">
              <a:lnSpc>
                <a:spcPct val="90000"/>
              </a:lnSpc>
              <a:spcBef>
                <a:spcPts val="0"/>
              </a:spcBef>
              <a:spcAft>
                <a:spcPts val="0"/>
              </a:spcAft>
              <a:buClr>
                <a:srgbClr val="9869BD"/>
              </a:buClr>
              <a:buSzPts val="1800"/>
              <a:buNone/>
            </a:pPr>
            <a:r>
              <a:t/>
            </a:r>
            <a:endParaRPr b="1" sz="1900">
              <a:latin typeface="Open Sans"/>
              <a:ea typeface="Open Sans"/>
              <a:cs typeface="Open Sans"/>
              <a:sym typeface="Open Sans"/>
            </a:endParaRPr>
          </a:p>
          <a:p>
            <a:pPr indent="-228600" lvl="0" marL="228600" rtl="0" algn="l">
              <a:lnSpc>
                <a:spcPct val="90000"/>
              </a:lnSpc>
              <a:spcBef>
                <a:spcPts val="1000"/>
              </a:spcBef>
              <a:spcAft>
                <a:spcPts val="0"/>
              </a:spcAft>
              <a:buClr>
                <a:srgbClr val="9869BD"/>
              </a:buClr>
              <a:buSzPts val="1900"/>
              <a:buChar char="•"/>
            </a:pPr>
            <a:r>
              <a:rPr b="1" i="0" lang="en-GB" sz="1900" u="sng" cap="none" strike="noStrike">
                <a:solidFill>
                  <a:srgbClr val="0070C0"/>
                </a:solidFill>
                <a:latin typeface="Arial"/>
                <a:ea typeface="Arial"/>
                <a:cs typeface="Arial"/>
                <a:sym typeface="Arial"/>
                <a:hlinkClick r:id="rId3">
                  <a:extLst>
                    <a:ext uri="{A12FA001-AC4F-418D-AE19-62706E023703}">
                      <ahyp:hlinkClr val="tx"/>
                    </a:ext>
                  </a:extLst>
                </a:hlinkClick>
              </a:rPr>
              <a:t>https://www.hrmagazine.co.uk/content/features/make-hybrid-work-healthy-work/</a:t>
            </a:r>
            <a:endParaRPr b="1" sz="1900">
              <a:solidFill>
                <a:srgbClr val="0070C0"/>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900"/>
              <a:buChar char="•"/>
            </a:pPr>
            <a:r>
              <a:rPr b="1" lang="en-GB" sz="1900" u="sng">
                <a:solidFill>
                  <a:srgbClr val="0070C0"/>
                </a:solidFill>
                <a:latin typeface="Open Sans"/>
                <a:ea typeface="Open Sans"/>
                <a:cs typeface="Open Sans"/>
                <a:sym typeface="Open Sans"/>
                <a:hlinkClick r:id="rId4">
                  <a:extLst>
                    <a:ext uri="{A12FA001-AC4F-418D-AE19-62706E023703}">
                      <ahyp:hlinkClr val="tx"/>
                    </a:ext>
                  </a:extLst>
                </a:hlinkClick>
              </a:rPr>
              <a:t>https://www.workstatus.io/blog/project-management/keep-track-of-time-spent-on-projects/#:~:text=By%20taking%20advantage%20of%20time,much%20time%20spent%20on%20projects</a:t>
            </a:r>
            <a:r>
              <a:rPr b="1" lang="en-GB" sz="1900">
                <a:solidFill>
                  <a:srgbClr val="0070C0"/>
                </a:solidFill>
                <a:latin typeface="Open Sans"/>
                <a:ea typeface="Open Sans"/>
                <a:cs typeface="Open Sans"/>
                <a:sym typeface="Open Sans"/>
              </a:rPr>
              <a:t>. </a:t>
            </a:r>
            <a:endParaRPr b="1" sz="1900">
              <a:solidFill>
                <a:srgbClr val="0070C0"/>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900"/>
              <a:buChar char="•"/>
            </a:pPr>
            <a:r>
              <a:rPr b="1" i="0" lang="en-GB" sz="1900" u="sng" cap="none" strike="noStrike">
                <a:solidFill>
                  <a:srgbClr val="0070C0"/>
                </a:solidFill>
                <a:latin typeface="Arial"/>
                <a:ea typeface="Arial"/>
                <a:cs typeface="Arial"/>
                <a:sym typeface="Arial"/>
                <a:hlinkClick r:id="rId5">
                  <a:extLst>
                    <a:ext uri="{A12FA001-AC4F-418D-AE19-62706E023703}">
                      <ahyp:hlinkClr val="tx"/>
                    </a:ext>
                  </a:extLst>
                </a:hlinkClick>
              </a:rPr>
              <a:t>https://www.hrmagazine.co.uk/content/comment/making-the-right-call-on-hybrid-work</a:t>
            </a:r>
            <a:endParaRPr b="1" i="0" sz="1900" u="none" cap="none" strike="noStrike">
              <a:solidFill>
                <a:srgbClr val="0070C0"/>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900"/>
              <a:buChar char="•"/>
            </a:pPr>
            <a:r>
              <a:rPr b="1" i="0" lang="en-GB" sz="1900" u="sng" cap="none" strike="noStrike">
                <a:solidFill>
                  <a:srgbClr val="0070C0"/>
                </a:solidFill>
                <a:latin typeface="Arial"/>
                <a:ea typeface="Arial"/>
                <a:cs typeface="Arial"/>
                <a:sym typeface="Arial"/>
                <a:hlinkClick r:id="rId6">
                  <a:extLst>
                    <a:ext uri="{A12FA001-AC4F-418D-AE19-62706E023703}">
                      <ahyp:hlinkClr val="tx"/>
                    </a:ext>
                  </a:extLst>
                </a:hlinkClick>
              </a:rPr>
              <a:t>https://workleap.com/blog/why-conducting-employee-feedback-analysis-is-so-important/</a:t>
            </a:r>
            <a:endParaRPr b="1" i="0" sz="1900" u="none" cap="none" strike="noStrike">
              <a:solidFill>
                <a:srgbClr val="0070C0"/>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316" name="Google Shape;316;p17"/>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b="1" lang="en-GB" sz="2000">
                <a:solidFill>
                  <a:srgbClr val="12501B"/>
                </a:solidFill>
                <a:latin typeface="Arial"/>
                <a:ea typeface="Arial"/>
                <a:cs typeface="Arial"/>
                <a:sym typeface="Arial"/>
              </a:rPr>
              <a:t>¡Más información!</a:t>
            </a:r>
            <a:endParaRPr b="1" sz="2200">
              <a:latin typeface="Open Sans"/>
              <a:ea typeface="Open Sans"/>
              <a:cs typeface="Open Sans"/>
              <a:sym typeface="Open Sans"/>
            </a:endParaRPr>
          </a:p>
          <a:p>
            <a:pPr indent="-114300" lvl="0" marL="228600" rtl="0" algn="just">
              <a:lnSpc>
                <a:spcPct val="90000"/>
              </a:lnSpc>
              <a:spcBef>
                <a:spcPts val="1000"/>
              </a:spcBef>
              <a:spcAft>
                <a:spcPts val="0"/>
              </a:spcAft>
              <a:buClr>
                <a:schemeClr val="dk2"/>
              </a:buClr>
              <a:buSzPts val="1800"/>
              <a:buNone/>
            </a:pPr>
            <a:r>
              <a:t/>
            </a:r>
            <a:endParaRPr b="1" sz="2000">
              <a:latin typeface="Open Sans"/>
              <a:ea typeface="Open Sans"/>
              <a:cs typeface="Open Sans"/>
              <a:sym typeface="Open Sans"/>
            </a:endParaRPr>
          </a:p>
          <a:p>
            <a:pPr indent="-355600" lvl="0" marL="457200" rtl="0" algn="just">
              <a:lnSpc>
                <a:spcPct val="90000"/>
              </a:lnSpc>
              <a:spcBef>
                <a:spcPts val="1000"/>
              </a:spcBef>
              <a:spcAft>
                <a:spcPts val="0"/>
              </a:spcAft>
              <a:buClr>
                <a:schemeClr val="dk2"/>
              </a:buClr>
              <a:buSzPts val="2000"/>
              <a:buChar char="•"/>
            </a:pPr>
            <a:r>
              <a:rPr b="1" lang="en-GB" sz="2000" u="sng">
                <a:solidFill>
                  <a:schemeClr val="hlink"/>
                </a:solidFill>
                <a:latin typeface="Open Sans"/>
                <a:ea typeface="Open Sans"/>
                <a:cs typeface="Open Sans"/>
                <a:sym typeface="Open Sans"/>
                <a:hlinkClick r:id="rId7"/>
              </a:rPr>
              <a:t>https://cadabra.studio/the-power-of-data-analytics-for-decision-making/</a:t>
            </a:r>
            <a:r>
              <a:rPr b="1" lang="en-GB" sz="2000">
                <a:latin typeface="Open Sans"/>
                <a:ea typeface="Open Sans"/>
                <a:cs typeface="Open Sans"/>
                <a:sym typeface="Open Sans"/>
              </a:rPr>
              <a:t> </a:t>
            </a:r>
            <a:endParaRPr b="1" sz="2000">
              <a:latin typeface="Open Sans"/>
              <a:ea typeface="Open Sans"/>
              <a:cs typeface="Open Sans"/>
              <a:sym typeface="Open Sans"/>
            </a:endParaRPr>
          </a:p>
        </p:txBody>
      </p:sp>
      <p:pic>
        <p:nvPicPr>
          <p:cNvPr id="317" name="Google Shape;317;p17"/>
          <p:cNvPicPr preferRelativeResize="0"/>
          <p:nvPr/>
        </p:nvPicPr>
        <p:blipFill rotWithShape="1">
          <a:blip r:embed="rId8">
            <a:alphaModFix/>
          </a:blip>
          <a:srcRect b="0" l="0" r="0" t="0"/>
          <a:stretch/>
        </p:blipFill>
        <p:spPr>
          <a:xfrm>
            <a:off x="7494911" y="3239814"/>
            <a:ext cx="4547366" cy="2731325"/>
          </a:xfrm>
          <a:prstGeom prst="rect">
            <a:avLst/>
          </a:prstGeom>
          <a:noFill/>
          <a:ln>
            <a:noFill/>
          </a:ln>
        </p:spPr>
      </p:pic>
      <p:pic>
        <p:nvPicPr>
          <p:cNvPr id="318" name="Google Shape;318;p17"/>
          <p:cNvPicPr preferRelativeResize="0"/>
          <p:nvPr/>
        </p:nvPicPr>
        <p:blipFill rotWithShape="1">
          <a:blip r:embed="rId9">
            <a:alphaModFix/>
          </a:blip>
          <a:srcRect b="0" l="0" r="0" t="0"/>
          <a:stretch/>
        </p:blipFill>
        <p:spPr>
          <a:xfrm>
            <a:off x="9353374" y="5733921"/>
            <a:ext cx="2469094" cy="3779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g30fdf9ba9dd_1_0"/>
          <p:cNvPicPr preferRelativeResize="0"/>
          <p:nvPr/>
        </p:nvPicPr>
        <p:blipFill rotWithShape="1">
          <a:blip r:embed="rId3">
            <a:alphaModFix/>
          </a:blip>
          <a:srcRect b="0" l="0" r="0" t="0"/>
          <a:stretch/>
        </p:blipFill>
        <p:spPr>
          <a:xfrm>
            <a:off x="135925" y="1441425"/>
            <a:ext cx="5482650" cy="3768375"/>
          </a:xfrm>
          <a:prstGeom prst="rect">
            <a:avLst/>
          </a:prstGeom>
          <a:noFill/>
          <a:ln>
            <a:noFill/>
          </a:ln>
        </p:spPr>
      </p:pic>
      <p:sp>
        <p:nvSpPr>
          <p:cNvPr id="325" name="Google Shape;325;g30fdf9ba9dd_1_0"/>
          <p:cNvSpPr txBox="1"/>
          <p:nvPr/>
        </p:nvSpPr>
        <p:spPr>
          <a:xfrm>
            <a:off x="5685275" y="554962"/>
            <a:ext cx="6370800" cy="554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2800" u="none" cap="none" strike="noStrike">
                <a:solidFill>
                  <a:schemeClr val="accent5"/>
                </a:solidFill>
                <a:latin typeface="Arial"/>
                <a:ea typeface="Arial"/>
                <a:cs typeface="Arial"/>
                <a:sym typeface="Arial"/>
              </a:rPr>
              <a:t>Preguntas para la reflexión:</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Arial"/>
              <a:ea typeface="Arial"/>
              <a:cs typeface="Arial"/>
              <a:sym typeface="Arial"/>
            </a:endParaRPr>
          </a:p>
          <a:p>
            <a:pPr indent="-368300" lvl="0" marL="457200" marR="0" rtl="0" algn="l">
              <a:lnSpc>
                <a:spcPct val="100000"/>
              </a:lnSpc>
              <a:spcBef>
                <a:spcPts val="0"/>
              </a:spcBef>
              <a:spcAft>
                <a:spcPts val="0"/>
              </a:spcAft>
              <a:buClr>
                <a:schemeClr val="accent5"/>
              </a:buClr>
              <a:buSzPts val="2200"/>
              <a:buFont typeface="Arial"/>
              <a:buChar char="●"/>
            </a:pPr>
            <a:r>
              <a:rPr b="0" i="0" lang="en-GB" sz="2200" u="none" cap="none" strike="noStrike">
                <a:solidFill>
                  <a:schemeClr val="accent5"/>
                </a:solidFill>
                <a:latin typeface="Arial"/>
                <a:ea typeface="Arial"/>
                <a:cs typeface="Arial"/>
                <a:sym typeface="Arial"/>
              </a:rPr>
              <a:t>¿De qué herramientas digitales y de otro tipo dispone para garantizar un entorno de trabajo híbrido inclusivo?</a:t>
            </a:r>
            <a:endParaRPr b="0" i="0" sz="2200" u="none" cap="none" strike="noStrike">
              <a:solidFill>
                <a:schemeClr val="accent5"/>
              </a:solidFill>
              <a:latin typeface="Arial"/>
              <a:ea typeface="Arial"/>
              <a:cs typeface="Arial"/>
              <a:sym typeface="Arial"/>
            </a:endParaRPr>
          </a:p>
          <a:p>
            <a:pPr indent="-368300" lvl="0" marL="457200" marR="0" rtl="0" algn="l">
              <a:lnSpc>
                <a:spcPct val="100000"/>
              </a:lnSpc>
              <a:spcBef>
                <a:spcPts val="0"/>
              </a:spcBef>
              <a:spcAft>
                <a:spcPts val="0"/>
              </a:spcAft>
              <a:buClr>
                <a:schemeClr val="accent5"/>
              </a:buClr>
              <a:buSzPts val="2200"/>
              <a:buFont typeface="Arial"/>
              <a:buChar char="●"/>
            </a:pPr>
            <a:r>
              <a:rPr b="0" i="0" lang="en-GB" sz="2200" u="none" cap="none" strike="noStrike">
                <a:solidFill>
                  <a:schemeClr val="accent5"/>
                </a:solidFill>
                <a:latin typeface="Arial"/>
                <a:ea typeface="Arial"/>
                <a:cs typeface="Arial"/>
                <a:sym typeface="Arial"/>
              </a:rPr>
              <a:t>¿Cómo podemos garantizar el ahorro de tiempo en un entorno híbrido?</a:t>
            </a:r>
            <a:endParaRPr b="0" i="0" sz="2200" u="none" cap="none" strike="noStrike">
              <a:solidFill>
                <a:schemeClr val="accent5"/>
              </a:solidFill>
              <a:latin typeface="Arial"/>
              <a:ea typeface="Arial"/>
              <a:cs typeface="Arial"/>
              <a:sym typeface="Arial"/>
            </a:endParaRPr>
          </a:p>
          <a:p>
            <a:pPr indent="-368300" lvl="0" marL="457200" marR="0" rtl="0" algn="l">
              <a:lnSpc>
                <a:spcPct val="100000"/>
              </a:lnSpc>
              <a:spcBef>
                <a:spcPts val="0"/>
              </a:spcBef>
              <a:spcAft>
                <a:spcPts val="0"/>
              </a:spcAft>
              <a:buClr>
                <a:schemeClr val="accent5"/>
              </a:buClr>
              <a:buSzPts val="2200"/>
              <a:buFont typeface="Arial"/>
              <a:buChar char="●"/>
            </a:pPr>
            <a:r>
              <a:rPr b="0" i="0" lang="en-GB" sz="2200" u="none" cap="none" strike="noStrike">
                <a:solidFill>
                  <a:schemeClr val="accent5"/>
                </a:solidFill>
                <a:latin typeface="Arial"/>
                <a:ea typeface="Arial"/>
                <a:cs typeface="Arial"/>
                <a:sym typeface="Arial"/>
              </a:rPr>
              <a:t>¿Difieren significativamente las funciones del equipo en entornos de trabajo híbridos?</a:t>
            </a:r>
            <a:endParaRPr b="0" i="0" sz="2200" u="none" cap="none" strike="noStrike">
              <a:solidFill>
                <a:schemeClr val="accent5"/>
              </a:solidFill>
              <a:latin typeface="Arial"/>
              <a:ea typeface="Arial"/>
              <a:cs typeface="Arial"/>
              <a:sym typeface="Arial"/>
            </a:endParaRPr>
          </a:p>
          <a:p>
            <a:pPr indent="-368300" lvl="0" marL="457200" marR="0" rtl="0" algn="l">
              <a:lnSpc>
                <a:spcPct val="100000"/>
              </a:lnSpc>
              <a:spcBef>
                <a:spcPts val="0"/>
              </a:spcBef>
              <a:spcAft>
                <a:spcPts val="0"/>
              </a:spcAft>
              <a:buClr>
                <a:schemeClr val="accent5"/>
              </a:buClr>
              <a:buSzPts val="2200"/>
              <a:buFont typeface="Arial"/>
              <a:buChar char="●"/>
            </a:pPr>
            <a:r>
              <a:rPr b="0" i="0" lang="en-GB" sz="2200" u="none" cap="none" strike="noStrike">
                <a:solidFill>
                  <a:schemeClr val="accent5"/>
                </a:solidFill>
                <a:latin typeface="Arial"/>
                <a:ea typeface="Arial"/>
                <a:cs typeface="Arial"/>
                <a:sym typeface="Arial"/>
              </a:rPr>
              <a:t>¿Cuáles son las implicaciones económicas del trabajo desde casa o desde la oficina?</a:t>
            </a:r>
            <a:endParaRPr b="0" i="0" sz="2200" u="none" cap="none" strike="noStrike">
              <a:solidFill>
                <a:schemeClr val="accent5"/>
              </a:solidFill>
              <a:latin typeface="Arial"/>
              <a:ea typeface="Arial"/>
              <a:cs typeface="Arial"/>
              <a:sym typeface="Arial"/>
            </a:endParaRPr>
          </a:p>
          <a:p>
            <a:pPr indent="-368300" lvl="0" marL="457200" marR="0" rtl="0" algn="l">
              <a:lnSpc>
                <a:spcPct val="100000"/>
              </a:lnSpc>
              <a:spcBef>
                <a:spcPts val="0"/>
              </a:spcBef>
              <a:spcAft>
                <a:spcPts val="0"/>
              </a:spcAft>
              <a:buClr>
                <a:schemeClr val="accent5"/>
              </a:buClr>
              <a:buSzPts val="2200"/>
              <a:buFont typeface="Arial"/>
              <a:buChar char="●"/>
            </a:pPr>
            <a:r>
              <a:rPr b="0" i="0" lang="en-GB" sz="2200" u="none" cap="none" strike="noStrike">
                <a:solidFill>
                  <a:schemeClr val="accent5"/>
                </a:solidFill>
                <a:latin typeface="Arial"/>
                <a:ea typeface="Arial"/>
                <a:cs typeface="Arial"/>
                <a:sym typeface="Arial"/>
              </a:rPr>
              <a:t>¿Qué retos pueden plantear para la inclusión social de los empleados que trabajan a distancia?</a:t>
            </a:r>
            <a:endParaRPr b="0" i="0" sz="22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g35ed80b46d2_0_123"/>
          <p:cNvPicPr preferRelativeResize="0"/>
          <p:nvPr>
            <p:ph idx="2" type="pic"/>
          </p:nvPr>
        </p:nvPicPr>
        <p:blipFill rotWithShape="1">
          <a:blip r:embed="rId3">
            <a:alphaModFix/>
          </a:blip>
          <a:srcRect b="5374" l="6370" r="9141" t="7525"/>
          <a:stretch/>
        </p:blipFill>
        <p:spPr>
          <a:xfrm>
            <a:off x="7034398" y="0"/>
            <a:ext cx="5070516" cy="3633125"/>
          </a:xfrm>
          <a:prstGeom prst="rect">
            <a:avLst/>
          </a:prstGeom>
          <a:solidFill>
            <a:schemeClr val="lt1"/>
          </a:solidFill>
          <a:ln>
            <a:noFill/>
          </a:ln>
        </p:spPr>
      </p:pic>
      <p:sp>
        <p:nvSpPr>
          <p:cNvPr id="331" name="Google Shape;331;g35ed80b46d2_0_123"/>
          <p:cNvSpPr txBox="1"/>
          <p:nvPr/>
        </p:nvSpPr>
        <p:spPr>
          <a:xfrm>
            <a:off x="587365" y="995075"/>
            <a:ext cx="7039800" cy="5276100"/>
          </a:xfrm>
          <a:prstGeom prst="rect">
            <a:avLst/>
          </a:prstGeom>
          <a:noFill/>
          <a:ln>
            <a:noFill/>
          </a:ln>
        </p:spPr>
        <p:txBody>
          <a:bodyPr anchorCtr="0" anchor="t" bIns="45700" lIns="91425" spcFirstLastPara="1" rIns="91425" wrap="square" tIns="45700">
            <a:noAutofit/>
          </a:bodyPr>
          <a:lstStyle/>
          <a:p>
            <a:pPr indent="0" lvl="0" marL="0" marR="0" rtl="0" algn="just">
              <a:lnSpc>
                <a:spcPct val="107916"/>
              </a:lnSpc>
              <a:spcBef>
                <a:spcPts val="800"/>
              </a:spcBef>
              <a:spcAft>
                <a:spcPts val="0"/>
              </a:spcAft>
              <a:buClr>
                <a:srgbClr val="000000"/>
              </a:buClr>
              <a:buSzPts val="2800"/>
              <a:buFont typeface="Arial"/>
              <a:buNone/>
            </a:pPr>
            <a:r>
              <a:rPr b="1" i="0" lang="en-GB" sz="2800" u="none" cap="none" strike="noStrike">
                <a:solidFill>
                  <a:srgbClr val="7030A0"/>
                </a:solidFill>
                <a:latin typeface="Arial"/>
                <a:ea typeface="Arial"/>
                <a:cs typeface="Arial"/>
                <a:sym typeface="Arial"/>
              </a:rPr>
              <a:t>Actividad de evaluación</a:t>
            </a:r>
            <a:endParaRPr b="1" i="0" sz="2800" u="none" cap="none" strike="noStrike">
              <a:solidFill>
                <a:srgbClr val="7030A0"/>
              </a:solidFill>
              <a:latin typeface="Arial"/>
              <a:ea typeface="Arial"/>
              <a:cs typeface="Arial"/>
              <a:sym typeface="Arial"/>
            </a:endParaRPr>
          </a:p>
          <a:p>
            <a:pPr indent="0" lvl="0" marL="0" marR="0" rtl="0" algn="just">
              <a:lnSpc>
                <a:spcPct val="10791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1. «La asignación de recursos no afecta a la toma de decisiones». </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¿Es verdadera o falsa esta afirmación? </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342900" lvl="0" marL="457200" marR="0" rtl="0" algn="just">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A) Verdadera</a:t>
            </a:r>
            <a:endParaRPr b="0" i="0" sz="1800" u="none" cap="none" strike="noStrike">
              <a:solidFill>
                <a:schemeClr val="dk1"/>
              </a:solidFill>
              <a:latin typeface="Calibri"/>
              <a:ea typeface="Calibri"/>
              <a:cs typeface="Calibri"/>
              <a:sym typeface="Calibri"/>
            </a:endParaRPr>
          </a:p>
          <a:p>
            <a:pPr indent="-342900" lvl="0" marL="457200" marR="0" rtl="0" algn="just">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B) Falsa</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2. Marque/seleccione cuáles de las siguientes políticas NO son importantes para implementar con éxito un entorno de trabajo híbrido (seleccione todas las que correspondan).</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342900" lvl="0" marL="457200" marR="0" rtl="0" algn="just">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A) Política de comunicación clara</a:t>
            </a:r>
            <a:endParaRPr b="0" i="0" sz="1800" u="none" cap="none" strike="noStrike">
              <a:solidFill>
                <a:schemeClr val="dk1"/>
              </a:solidFill>
              <a:latin typeface="Calibri"/>
              <a:ea typeface="Calibri"/>
              <a:cs typeface="Calibri"/>
              <a:sym typeface="Calibri"/>
            </a:endParaRPr>
          </a:p>
          <a:p>
            <a:pPr indent="-342900" lvl="0" marL="457200" marR="0" rtl="0" algn="just">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B) Política de horario de trabajo flexible</a:t>
            </a:r>
            <a:endParaRPr b="0" i="0" sz="1800" u="none" cap="none" strike="noStrike">
              <a:solidFill>
                <a:schemeClr val="dk1"/>
              </a:solidFill>
              <a:latin typeface="Calibri"/>
              <a:ea typeface="Calibri"/>
              <a:cs typeface="Calibri"/>
              <a:sym typeface="Calibri"/>
            </a:endParaRPr>
          </a:p>
          <a:p>
            <a:pPr indent="-342900" lvl="0" marL="457200" marR="0" rtl="0" algn="just">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C) Política de soporte tecnológico y de TI</a:t>
            </a:r>
            <a:endParaRPr b="0" i="0" sz="1800" u="none" cap="none" strike="noStrike">
              <a:solidFill>
                <a:schemeClr val="dk1"/>
              </a:solidFill>
              <a:latin typeface="Calibri"/>
              <a:ea typeface="Calibri"/>
              <a:cs typeface="Calibri"/>
              <a:sym typeface="Calibri"/>
            </a:endParaRPr>
          </a:p>
          <a:p>
            <a:pPr indent="-342900" lvl="0" marL="457200" marR="0" rtl="0" algn="just">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D) Política estricta de asistencia a la oficina</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2800"/>
              <a:buFont typeface="Arial"/>
              <a:buNone/>
            </a:pPr>
            <a:r>
              <a:t/>
            </a:r>
            <a:endParaRPr b="1" i="0" sz="2800" u="none" cap="none" strike="noStrike">
              <a:solidFill>
                <a:srgbClr val="7030A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35ed80b46d2_0_123"/>
          <p:cNvSpPr txBox="1"/>
          <p:nvPr/>
        </p:nvSpPr>
        <p:spPr>
          <a:xfrm>
            <a:off x="9554627" y="3668112"/>
            <a:ext cx="2451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Designed by </a:t>
            </a:r>
            <a:r>
              <a:rPr b="0"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freepik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g3248ff9d290_0_6"/>
          <p:cNvPicPr preferRelativeResize="0"/>
          <p:nvPr>
            <p:ph idx="2" type="pic"/>
          </p:nvPr>
        </p:nvPicPr>
        <p:blipFill rotWithShape="1">
          <a:blip r:embed="rId3">
            <a:alphaModFix/>
          </a:blip>
          <a:srcRect b="5374" l="6370" r="9141" t="7525"/>
          <a:stretch/>
        </p:blipFill>
        <p:spPr>
          <a:xfrm>
            <a:off x="7034400" y="0"/>
            <a:ext cx="5157600" cy="3668099"/>
          </a:xfrm>
          <a:prstGeom prst="rect">
            <a:avLst/>
          </a:prstGeom>
          <a:solidFill>
            <a:schemeClr val="lt1"/>
          </a:solidFill>
          <a:ln>
            <a:noFill/>
          </a:ln>
        </p:spPr>
      </p:pic>
      <p:sp>
        <p:nvSpPr>
          <p:cNvPr id="338" name="Google Shape;338;g3248ff9d290_0_6"/>
          <p:cNvSpPr txBox="1"/>
          <p:nvPr/>
        </p:nvSpPr>
        <p:spPr>
          <a:xfrm>
            <a:off x="578193" y="889372"/>
            <a:ext cx="7139400" cy="5276100"/>
          </a:xfrm>
          <a:prstGeom prst="rect">
            <a:avLst/>
          </a:prstGeom>
          <a:noFill/>
          <a:ln>
            <a:noFill/>
          </a:ln>
        </p:spPr>
        <p:txBody>
          <a:bodyPr anchorCtr="0" anchor="t" bIns="45700" lIns="91425" spcFirstLastPara="1" rIns="91425" wrap="square" tIns="45700">
            <a:noAutofit/>
          </a:bodyPr>
          <a:lstStyle/>
          <a:p>
            <a:pPr indent="0" lvl="0" marL="0" marR="0" rtl="0" algn="just">
              <a:lnSpc>
                <a:spcPct val="107916"/>
              </a:lnSpc>
              <a:spcBef>
                <a:spcPts val="800"/>
              </a:spcBef>
              <a:spcAft>
                <a:spcPts val="0"/>
              </a:spcAft>
              <a:buClr>
                <a:schemeClr val="dk1"/>
              </a:buClr>
              <a:buSzPts val="2800"/>
              <a:buFont typeface="Arial"/>
              <a:buNone/>
            </a:pPr>
            <a:r>
              <a:rPr b="1" i="0" lang="en-GB" sz="2800" u="none" cap="none" strike="noStrike">
                <a:solidFill>
                  <a:srgbClr val="7030A0"/>
                </a:solidFill>
                <a:latin typeface="Arial"/>
                <a:ea typeface="Arial"/>
                <a:cs typeface="Arial"/>
                <a:sym typeface="Arial"/>
              </a:rPr>
              <a:t>Actividad de evaluación</a:t>
            </a:r>
            <a:endParaRPr b="1" i="0" sz="2800" u="none" cap="none" strike="noStrike">
              <a:solidFill>
                <a:srgbClr val="7030A0"/>
              </a:solidFill>
              <a:latin typeface="Arial"/>
              <a:ea typeface="Arial"/>
              <a:cs typeface="Arial"/>
              <a:sym typeface="Arial"/>
            </a:endParaRPr>
          </a:p>
          <a:p>
            <a:pPr indent="0" lvl="0" marL="0" marR="0" rtl="0" algn="l">
              <a:lnSpc>
                <a:spcPct val="107916"/>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3. ¿Es necesario asignar funciones y responsabilidades a los miembros del equipo que trabajan en entornos híbridos? Sí o No</a:t>
            </a:r>
            <a:endParaRPr b="1" i="0" sz="1800" u="none" cap="none" strike="noStrike">
              <a:solidFill>
                <a:schemeClr val="dk1"/>
              </a:solidFill>
              <a:latin typeface="Calibri"/>
              <a:ea typeface="Calibri"/>
              <a:cs typeface="Calibri"/>
              <a:sym typeface="Calibri"/>
            </a:endParaRPr>
          </a:p>
          <a:p>
            <a:pPr indent="-342900" lvl="0" marL="457200" marR="0" rtl="0" algn="l">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A) Sí</a:t>
            </a:r>
            <a:endParaRPr b="0" i="0" sz="1800" u="none" cap="none" strike="noStrike">
              <a:solidFill>
                <a:schemeClr val="dk1"/>
              </a:solidFill>
              <a:latin typeface="Calibri"/>
              <a:ea typeface="Calibri"/>
              <a:cs typeface="Calibri"/>
              <a:sym typeface="Calibri"/>
            </a:endParaRPr>
          </a:p>
          <a:p>
            <a:pPr indent="-342900" lvl="0" marL="457200" marR="0" rtl="0" algn="l">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B) No</a:t>
            </a:r>
            <a:endParaRPr b="0" i="0" sz="18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4. ¿Cuáles de las siguientes son las principales ventajas de supervisar y ajustar el uso de los recursos en el trabajo híbrido? (Seleccione todas las que correspondan)</a:t>
            </a:r>
            <a:endParaRPr b="1" i="0" sz="18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342900" lvl="0" marL="457200" marR="0" rtl="0" algn="l">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A) Mejora de la productividad y la eficiencia</a:t>
            </a:r>
            <a:endParaRPr b="0" i="0" sz="1800" u="none" cap="none" strike="noStrike">
              <a:solidFill>
                <a:schemeClr val="dk1"/>
              </a:solidFill>
              <a:latin typeface="Calibri"/>
              <a:ea typeface="Calibri"/>
              <a:cs typeface="Calibri"/>
              <a:sym typeface="Calibri"/>
            </a:endParaRPr>
          </a:p>
          <a:p>
            <a:pPr indent="-342900" lvl="0" marL="457200" marR="0" rtl="0" algn="l">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B) Mejor coordinación entre los equipos remotos y los que trabajan en la oficina</a:t>
            </a:r>
            <a:endParaRPr b="0" i="0" sz="1800" u="none" cap="none" strike="noStrike">
              <a:solidFill>
                <a:schemeClr val="dk1"/>
              </a:solidFill>
              <a:latin typeface="Calibri"/>
              <a:ea typeface="Calibri"/>
              <a:cs typeface="Calibri"/>
              <a:sym typeface="Calibri"/>
            </a:endParaRPr>
          </a:p>
          <a:p>
            <a:pPr indent="-342900" lvl="0" marL="457200" marR="0" rtl="0" algn="l">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C) Capacidad para identificar rápidamente los recursos infrautilizados</a:t>
            </a:r>
            <a:endParaRPr b="0" i="0" sz="1800" u="none" cap="none" strike="noStrike">
              <a:solidFill>
                <a:schemeClr val="dk1"/>
              </a:solidFill>
              <a:latin typeface="Calibri"/>
              <a:ea typeface="Calibri"/>
              <a:cs typeface="Calibri"/>
              <a:sym typeface="Calibri"/>
            </a:endParaRPr>
          </a:p>
          <a:p>
            <a:pPr indent="-342900" lvl="0" marL="457200" marR="0" rtl="0" algn="l">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D) Mayor satisfacción y compromiso de los empleados</a:t>
            </a:r>
            <a:endParaRPr b="0" i="0" sz="1800" u="none" cap="none" strike="noStrike">
              <a:solidFill>
                <a:schemeClr val="dk1"/>
              </a:solidFill>
              <a:latin typeface="Calibri"/>
              <a:ea typeface="Calibri"/>
              <a:cs typeface="Calibri"/>
              <a:sym typeface="Calibri"/>
            </a:endParaRPr>
          </a:p>
          <a:p>
            <a:pPr indent="-342900" lvl="0" marL="457200" marR="0" rtl="0" algn="l">
              <a:lnSpc>
                <a:spcPct val="107916"/>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E) Todas las anteriores</a:t>
            </a:r>
            <a:endParaRPr b="0" i="0" sz="18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120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g3248ff9d290_0_6"/>
          <p:cNvSpPr txBox="1"/>
          <p:nvPr/>
        </p:nvSpPr>
        <p:spPr>
          <a:xfrm>
            <a:off x="9554627" y="3668112"/>
            <a:ext cx="2451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Designed by </a:t>
            </a:r>
            <a:r>
              <a:rPr b="0"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freepik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2" name="Google Shape;122;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23" name="Google Shape;123;p2"/>
          <p:cNvSpPr txBox="1"/>
          <p:nvPr/>
        </p:nvSpPr>
        <p:spPr>
          <a:xfrm>
            <a:off x="1493898" y="514100"/>
            <a:ext cx="845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Objetivo y descripción del módulo</a:t>
            </a:r>
            <a:endParaRPr b="0" i="0" sz="3600" u="none" cap="none" strike="noStrike">
              <a:solidFill>
                <a:schemeClr val="accent5"/>
              </a:solidFill>
              <a:latin typeface="Arial"/>
              <a:ea typeface="Arial"/>
              <a:cs typeface="Arial"/>
              <a:sym typeface="Arial"/>
            </a:endParaRPr>
          </a:p>
        </p:txBody>
      </p:sp>
      <p:sp>
        <p:nvSpPr>
          <p:cNvPr id="124" name="Google Shape;124;p2"/>
          <p:cNvSpPr txBox="1"/>
          <p:nvPr/>
        </p:nvSpPr>
        <p:spPr>
          <a:xfrm>
            <a:off x="630474" y="1099047"/>
            <a:ext cx="8893146" cy="3061662"/>
          </a:xfrm>
          <a:prstGeom prst="rect">
            <a:avLst/>
          </a:prstGeom>
          <a:noFill/>
          <a:ln>
            <a:noFill/>
          </a:ln>
        </p:spPr>
        <p:txBody>
          <a:bodyPr anchorCtr="0" anchor="t" bIns="45700" lIns="91425" spcFirstLastPara="1" rIns="91425" wrap="square" tIns="45700">
            <a:noAutofit/>
          </a:bodyPr>
          <a:lstStyle/>
          <a:p>
            <a:pPr indent="-349250" lvl="0" marL="457200" marR="0" rtl="0" algn="just">
              <a:lnSpc>
                <a:spcPct val="107000"/>
              </a:lnSpc>
              <a:spcBef>
                <a:spcPts val="24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Desarrollar planes de acción prácticos y basados en los recursos</a:t>
            </a:r>
            <a:endParaRPr b="0" i="0" sz="1900" u="none" cap="none" strike="noStrike">
              <a:solidFill>
                <a:schemeClr val="dk1"/>
              </a:solidFill>
              <a:latin typeface="Arial"/>
              <a:ea typeface="Arial"/>
              <a:cs typeface="Arial"/>
              <a:sym typeface="Arial"/>
            </a:endParaRPr>
          </a:p>
          <a:p>
            <a:pPr indent="-349250" lvl="0" marL="457200" marR="0" rtl="0" algn="just">
              <a:lnSpc>
                <a:spcPct val="107000"/>
              </a:lnSpc>
              <a:spcBef>
                <a:spcPts val="24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Uso eficaz de los recursos</a:t>
            </a:r>
            <a:endParaRPr b="0" i="0" sz="1900" u="none" cap="none" strike="noStrike">
              <a:solidFill>
                <a:schemeClr val="dk1"/>
              </a:solidFill>
              <a:latin typeface="Arial"/>
              <a:ea typeface="Arial"/>
              <a:cs typeface="Arial"/>
              <a:sym typeface="Arial"/>
            </a:endParaRPr>
          </a:p>
          <a:p>
            <a:pPr indent="-349250" lvl="0" marL="457200" marR="0" rtl="0" algn="just">
              <a:lnSpc>
                <a:spcPct val="107000"/>
              </a:lnSpc>
              <a:spcBef>
                <a:spcPts val="24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Mejorar la productividad, la colaboración y el éxito de los proyectos</a:t>
            </a:r>
            <a:endParaRPr b="0" i="0" sz="1900" u="none" cap="none" strike="noStrike">
              <a:solidFill>
                <a:schemeClr val="dk1"/>
              </a:solidFill>
              <a:latin typeface="Arial"/>
              <a:ea typeface="Arial"/>
              <a:cs typeface="Arial"/>
              <a:sym typeface="Arial"/>
            </a:endParaRPr>
          </a:p>
          <a:p>
            <a:pPr indent="-349250" lvl="0" marL="457200" marR="0" rtl="0" algn="just">
              <a:lnSpc>
                <a:spcPct val="107000"/>
              </a:lnSpc>
              <a:spcBef>
                <a:spcPts val="2400"/>
              </a:spcBef>
              <a:spcAft>
                <a:spcPts val="120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Cumplir los objetivos de los equipos híbridos</a:t>
            </a:r>
            <a:endParaRPr b="0" i="0" sz="1900" u="none" cap="none" strike="noStrike">
              <a:solidFill>
                <a:schemeClr val="dk1"/>
              </a:solidFill>
              <a:latin typeface="Arial"/>
              <a:ea typeface="Arial"/>
              <a:cs typeface="Arial"/>
              <a:sym typeface="Arial"/>
            </a:endParaRPr>
          </a:p>
        </p:txBody>
      </p:sp>
      <p:sp>
        <p:nvSpPr>
          <p:cNvPr id="125" name="Google Shape;125;p2"/>
          <p:cNvSpPr txBox="1"/>
          <p:nvPr/>
        </p:nvSpPr>
        <p:spPr>
          <a:xfrm>
            <a:off x="587379" y="3781570"/>
            <a:ext cx="8895300" cy="2578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GB" sz="1900" u="none" cap="none" strike="noStrike">
                <a:solidFill>
                  <a:srgbClr val="636A6F"/>
                </a:solidFill>
                <a:latin typeface="Arial"/>
                <a:ea typeface="Arial"/>
                <a:cs typeface="Arial"/>
                <a:sym typeface="Arial"/>
              </a:rPr>
              <a:t>Este módulo se divide en los tres temas principales siguientes:</a:t>
            </a:r>
            <a:endParaRPr b="1" i="0" sz="1900" u="none" cap="none" strike="noStrike">
              <a:solidFill>
                <a:schemeClr val="accent5"/>
              </a:solidFill>
              <a:latin typeface="Arial"/>
              <a:ea typeface="Arial"/>
              <a:cs typeface="Arial"/>
              <a:sym typeface="Arial"/>
            </a:endParaRPr>
          </a:p>
          <a:p>
            <a:pPr indent="-349250" lvl="0" marL="457200" marR="0" rtl="0" algn="l">
              <a:lnSpc>
                <a:spcPct val="150000"/>
              </a:lnSpc>
              <a:spcBef>
                <a:spcPts val="0"/>
              </a:spcBef>
              <a:spcAft>
                <a:spcPts val="0"/>
              </a:spcAft>
              <a:buClr>
                <a:schemeClr val="accent5"/>
              </a:buClr>
              <a:buSzPts val="1900"/>
              <a:buFont typeface="Arial"/>
              <a:buChar char="•"/>
            </a:pPr>
            <a:r>
              <a:rPr b="1" i="0" lang="en-GB" sz="1900" u="none" cap="none" strike="noStrike">
                <a:solidFill>
                  <a:schemeClr val="accent5"/>
                </a:solidFill>
                <a:latin typeface="Arial"/>
                <a:ea typeface="Arial"/>
                <a:cs typeface="Arial"/>
                <a:sym typeface="Arial"/>
              </a:rPr>
              <a:t>Estrategias de asignación de recursos para entornos de trabajo híbridos</a:t>
            </a:r>
            <a:endParaRPr b="1" i="0" sz="1900" u="none" cap="none" strike="noStrike">
              <a:solidFill>
                <a:schemeClr val="accent5"/>
              </a:solidFill>
              <a:latin typeface="Arial"/>
              <a:ea typeface="Arial"/>
              <a:cs typeface="Arial"/>
              <a:sym typeface="Arial"/>
            </a:endParaRPr>
          </a:p>
          <a:p>
            <a:pPr indent="-349250" lvl="0" marL="457200" marR="0" rtl="0" algn="l">
              <a:lnSpc>
                <a:spcPct val="150000"/>
              </a:lnSpc>
              <a:spcBef>
                <a:spcPts val="0"/>
              </a:spcBef>
              <a:spcAft>
                <a:spcPts val="0"/>
              </a:spcAft>
              <a:buClr>
                <a:schemeClr val="accent5"/>
              </a:buClr>
              <a:buSzPts val="1900"/>
              <a:buFont typeface="Arial"/>
              <a:buChar char="•"/>
            </a:pPr>
            <a:r>
              <a:rPr b="1" i="0" lang="en-GB" sz="1900" u="none" cap="none" strike="noStrike">
                <a:solidFill>
                  <a:schemeClr val="accent5"/>
                </a:solidFill>
                <a:latin typeface="Arial"/>
                <a:ea typeface="Arial"/>
                <a:cs typeface="Arial"/>
                <a:sym typeface="Arial"/>
              </a:rPr>
              <a:t>Desarrollo de planes de acción para estrategias de trabajo híbridas</a:t>
            </a:r>
            <a:endParaRPr b="1" i="0" sz="1900" u="none" cap="none" strike="noStrike">
              <a:solidFill>
                <a:schemeClr val="accent5"/>
              </a:solidFill>
              <a:latin typeface="Arial"/>
              <a:ea typeface="Arial"/>
              <a:cs typeface="Arial"/>
              <a:sym typeface="Arial"/>
            </a:endParaRPr>
          </a:p>
          <a:p>
            <a:pPr indent="-349250" lvl="0" marL="457200" marR="0" rtl="0" algn="l">
              <a:lnSpc>
                <a:spcPct val="150000"/>
              </a:lnSpc>
              <a:spcBef>
                <a:spcPts val="0"/>
              </a:spcBef>
              <a:spcAft>
                <a:spcPts val="0"/>
              </a:spcAft>
              <a:buClr>
                <a:schemeClr val="accent5"/>
              </a:buClr>
              <a:buSzPts val="1900"/>
              <a:buFont typeface="Arial"/>
              <a:buChar char="•"/>
            </a:pPr>
            <a:r>
              <a:rPr b="1" i="0" lang="en-GB" sz="1900" u="none" cap="none" strike="noStrike">
                <a:solidFill>
                  <a:schemeClr val="accent5"/>
                </a:solidFill>
                <a:latin typeface="Arial"/>
                <a:ea typeface="Arial"/>
                <a:cs typeface="Arial"/>
                <a:sym typeface="Arial"/>
              </a:rPr>
              <a:t>Supervisión y ajuste del uso de los recursos</a:t>
            </a:r>
            <a:endParaRPr b="1" i="0" sz="1900" u="none" cap="none" strike="noStrike">
              <a:solidFill>
                <a:schemeClr val="accent5"/>
              </a:solidFill>
              <a:latin typeface="Arial"/>
              <a:ea typeface="Arial"/>
              <a:cs typeface="Arial"/>
              <a:sym typeface="Arial"/>
            </a:endParaRPr>
          </a:p>
          <a:p>
            <a:pPr indent="-165100" lvl="0" marL="285750" marR="0" rtl="0" algn="l">
              <a:lnSpc>
                <a:spcPct val="150000"/>
              </a:lnSpc>
              <a:spcBef>
                <a:spcPts val="0"/>
              </a:spcBef>
              <a:spcAft>
                <a:spcPts val="0"/>
              </a:spcAft>
              <a:buClr>
                <a:schemeClr val="accent5"/>
              </a:buClr>
              <a:buSzPts val="1900"/>
              <a:buFont typeface="Arial"/>
              <a:buNone/>
            </a:pPr>
            <a:r>
              <a:t/>
            </a:r>
            <a:endParaRPr b="1" i="0" sz="1900" u="none" cap="none" strike="noStrike">
              <a:solidFill>
                <a:schemeClr val="accent5"/>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41"/>
          <p:cNvPicPr preferRelativeResize="0"/>
          <p:nvPr>
            <p:ph idx="2" type="pic"/>
          </p:nvPr>
        </p:nvPicPr>
        <p:blipFill rotWithShape="1">
          <a:blip r:embed="rId3">
            <a:alphaModFix/>
          </a:blip>
          <a:srcRect b="5374" l="6370" r="9141" t="7525"/>
          <a:stretch/>
        </p:blipFill>
        <p:spPr>
          <a:xfrm>
            <a:off x="7034400" y="0"/>
            <a:ext cx="5157600" cy="3668099"/>
          </a:xfrm>
          <a:prstGeom prst="rect">
            <a:avLst/>
          </a:prstGeom>
          <a:solidFill>
            <a:schemeClr val="lt1"/>
          </a:solidFill>
          <a:ln>
            <a:noFill/>
          </a:ln>
        </p:spPr>
      </p:pic>
      <p:sp>
        <p:nvSpPr>
          <p:cNvPr id="345" name="Google Shape;345;p41"/>
          <p:cNvSpPr txBox="1"/>
          <p:nvPr/>
        </p:nvSpPr>
        <p:spPr>
          <a:xfrm>
            <a:off x="578193" y="889372"/>
            <a:ext cx="7139400" cy="5276100"/>
          </a:xfrm>
          <a:prstGeom prst="rect">
            <a:avLst/>
          </a:prstGeom>
          <a:noFill/>
          <a:ln>
            <a:noFill/>
          </a:ln>
        </p:spPr>
        <p:txBody>
          <a:bodyPr anchorCtr="0" anchor="t" bIns="45700" lIns="91425" spcFirstLastPara="1" rIns="91425" wrap="square" tIns="45700">
            <a:noAutofit/>
          </a:bodyPr>
          <a:lstStyle/>
          <a:p>
            <a:pPr indent="0" lvl="0" marL="0" marR="0" rtl="0" algn="just">
              <a:lnSpc>
                <a:spcPct val="107916"/>
              </a:lnSpc>
              <a:spcBef>
                <a:spcPts val="800"/>
              </a:spcBef>
              <a:spcAft>
                <a:spcPts val="0"/>
              </a:spcAft>
              <a:buClr>
                <a:schemeClr val="dk1"/>
              </a:buClr>
              <a:buSzPts val="2800"/>
              <a:buFont typeface="Arial"/>
              <a:buNone/>
            </a:pPr>
            <a:r>
              <a:rPr b="1" i="0" lang="en-GB" sz="2800" u="none" cap="none" strike="noStrike">
                <a:solidFill>
                  <a:srgbClr val="7030A0"/>
                </a:solidFill>
                <a:latin typeface="Arial"/>
                <a:ea typeface="Arial"/>
                <a:cs typeface="Arial"/>
                <a:sym typeface="Arial"/>
              </a:rPr>
              <a:t>Actividad de evaluación</a:t>
            </a:r>
            <a:endParaRPr b="1" i="0" sz="2800" u="none" cap="none" strike="noStrike">
              <a:solidFill>
                <a:srgbClr val="7030A0"/>
              </a:solidFill>
              <a:latin typeface="Arial"/>
              <a:ea typeface="Arial"/>
              <a:cs typeface="Arial"/>
              <a:sym typeface="Arial"/>
            </a:endParaRPr>
          </a:p>
          <a:p>
            <a:pPr indent="0" lvl="0" marL="0" marR="0" rtl="0" algn="just">
              <a:lnSpc>
                <a:spcPct val="107916"/>
              </a:lnSpc>
              <a:spcBef>
                <a:spcPts val="1200"/>
              </a:spcBef>
              <a:spcAft>
                <a:spcPts val="0"/>
              </a:spcAft>
              <a:buClr>
                <a:srgbClr val="000000"/>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1" i="0" lang="en-GB" sz="1800" u="none" cap="none" strike="noStrike">
                <a:solidFill>
                  <a:schemeClr val="dk1"/>
                </a:solidFill>
                <a:latin typeface="Calibri"/>
                <a:ea typeface="Calibri"/>
                <a:cs typeface="Calibri"/>
                <a:sym typeface="Calibri"/>
              </a:rPr>
              <a:t>5. Elija qué métodos se pueden utilizar para supervisar su plan de acción</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Calibri"/>
                <a:ea typeface="Calibri"/>
                <a:cs typeface="Calibri"/>
                <a:sym typeface="Calibri"/>
              </a:rPr>
              <a:t>para implementar un entorno de trabajo híbrido.</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1"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A) Encuestas periódicas de opinión de los empleados</a:t>
            </a:r>
            <a:endParaRPr b="0"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B) Utilización de herramientas de gestión de proyectos y paneles de control</a:t>
            </a:r>
            <a:endParaRPr b="0"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C) Supervisión de la asistencia a la oficina</a:t>
            </a:r>
            <a:endParaRPr b="0"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D) Todas las anteriores</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120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1"/>
          <p:cNvSpPr txBox="1"/>
          <p:nvPr/>
        </p:nvSpPr>
        <p:spPr>
          <a:xfrm>
            <a:off x="9554627" y="3668112"/>
            <a:ext cx="2451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Designed by </a:t>
            </a:r>
            <a:r>
              <a:rPr b="0"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freepik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353" name="Google Shape;353;p19"/>
          <p:cNvSpPr txBox="1"/>
          <p:nvPr/>
        </p:nvSpPr>
        <p:spPr>
          <a:xfrm>
            <a:off x="3412450" y="1735800"/>
            <a:ext cx="8253300" cy="4894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Desarrollador de contenidos del módulo</a:t>
            </a:r>
            <a:endParaRPr b="1"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6"/>
                </a:solidFill>
                <a:latin typeface="Arial"/>
                <a:ea typeface="Arial"/>
                <a:cs typeface="Arial"/>
                <a:sym typeface="Arial"/>
              </a:rPr>
              <a:t>Institute of Development, Cyprus</a:t>
            </a:r>
            <a:endParaRPr b="0" i="0" sz="1400" u="none" cap="none" strike="noStrike">
              <a:solidFill>
                <a:schemeClr val="accent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en-GB" sz="3000" u="none" cap="none" strike="noStrike">
                <a:solidFill>
                  <a:schemeClr val="dk1"/>
                </a:solidFill>
                <a:latin typeface="Arial"/>
                <a:ea typeface="Arial"/>
                <a:cs typeface="Arial"/>
                <a:sym typeface="Arial"/>
              </a:rPr>
              <a:t>Sitio Web: </a:t>
            </a:r>
            <a:r>
              <a:rPr b="1" i="0" lang="en-GB" sz="3000" u="sng" cap="none" strike="noStrike">
                <a:solidFill>
                  <a:schemeClr val="accent1"/>
                </a:solidFill>
                <a:latin typeface="Arial"/>
                <a:ea typeface="Arial"/>
                <a:cs typeface="Arial"/>
                <a:sym typeface="Arial"/>
                <a:hlinkClick r:id="rId3">
                  <a:extLst>
                    <a:ext uri="{A12FA001-AC4F-418D-AE19-62706E023703}">
                      <ahyp:hlinkClr val="tx"/>
                    </a:ext>
                  </a:extLst>
                </a:hlinkClick>
              </a:rPr>
              <a:t>www.instituteofdevelopment.eu</a:t>
            </a:r>
            <a:r>
              <a:rPr b="1" i="0" lang="en-GB" sz="3000" u="none" cap="none" strike="noStrike">
                <a:solidFill>
                  <a:schemeClr val="accent1"/>
                </a:solidFill>
                <a:latin typeface="Arial"/>
                <a:ea typeface="Arial"/>
                <a:cs typeface="Arial"/>
                <a:sym typeface="Arial"/>
              </a:rPr>
              <a:t>  </a:t>
            </a:r>
            <a:br>
              <a:rPr b="1" i="0" lang="en-GB" sz="3000" u="none" cap="none" strike="noStrike">
                <a:solidFill>
                  <a:schemeClr val="dk1"/>
                </a:solidFill>
                <a:latin typeface="Arial"/>
                <a:ea typeface="Arial"/>
                <a:cs typeface="Arial"/>
                <a:sym typeface="Arial"/>
              </a:rPr>
            </a:br>
            <a:r>
              <a:rPr b="1" i="0" lang="en-GB" sz="3000" u="none" cap="none" strike="noStrike">
                <a:solidFill>
                  <a:schemeClr val="dk1"/>
                </a:solidFill>
                <a:latin typeface="Arial"/>
                <a:ea typeface="Arial"/>
                <a:cs typeface="Arial"/>
                <a:sym typeface="Arial"/>
              </a:rPr>
              <a:t>Correo electrónico: </a:t>
            </a:r>
            <a:r>
              <a:rPr b="1" i="0" lang="en-GB" sz="3000" u="sng" cap="none" strike="noStrike">
                <a:solidFill>
                  <a:srgbClr val="5ECBF4"/>
                </a:solidFill>
                <a:latin typeface="Arial"/>
                <a:ea typeface="Arial"/>
                <a:cs typeface="Arial"/>
                <a:sym typeface="Arial"/>
                <a:hlinkClick r:id="rId4">
                  <a:extLst>
                    <a:ext uri="{A12FA001-AC4F-418D-AE19-62706E023703}">
                      <ahyp:hlinkClr val="tx"/>
                    </a:ext>
                  </a:extLst>
                </a:hlinkClick>
              </a:rPr>
              <a:t>info@iodevelopment.eu</a:t>
            </a:r>
            <a:r>
              <a:rPr b="1" i="0" lang="en-GB" sz="3000" u="none" cap="none" strike="noStrike">
                <a:solidFill>
                  <a:srgbClr val="5ECBF4"/>
                </a:solidFill>
                <a:latin typeface="Arial"/>
                <a:ea typeface="Arial"/>
                <a:cs typeface="Arial"/>
                <a:sym typeface="Arial"/>
              </a:rPr>
              <a:t>  </a:t>
            </a:r>
            <a:endParaRPr b="1" i="0" sz="3000" u="none" cap="none" strike="noStrike">
              <a:solidFill>
                <a:srgbClr val="5ECBF4"/>
              </a:solidFill>
              <a:latin typeface="Arial"/>
              <a:ea typeface="Arial"/>
              <a:cs typeface="Arial"/>
              <a:sym typeface="Arial"/>
            </a:endParaRPr>
          </a:p>
        </p:txBody>
      </p:sp>
      <p:pic>
        <p:nvPicPr>
          <p:cNvPr descr="A logo with a black background&#10;&#10;Description automatically generated" id="354" name="Google Shape;354;p19"/>
          <p:cNvPicPr preferRelativeResize="0"/>
          <p:nvPr/>
        </p:nvPicPr>
        <p:blipFill rotWithShape="1">
          <a:blip r:embed="rId5">
            <a:alphaModFix/>
          </a:blip>
          <a:srcRect b="0" l="0" r="0" t="0"/>
          <a:stretch/>
        </p:blipFill>
        <p:spPr>
          <a:xfrm>
            <a:off x="322172" y="1657016"/>
            <a:ext cx="3381812" cy="2985434"/>
          </a:xfrm>
          <a:prstGeom prst="rect">
            <a:avLst/>
          </a:prstGeom>
          <a:noFill/>
          <a:ln>
            <a:noFill/>
          </a:ln>
        </p:spPr>
      </p:pic>
      <p:pic>
        <p:nvPicPr>
          <p:cNvPr id="355" name="Google Shape;355;p19"/>
          <p:cNvPicPr preferRelativeResize="0"/>
          <p:nvPr/>
        </p:nvPicPr>
        <p:blipFill rotWithShape="1">
          <a:blip r:embed="rId6">
            <a:alphaModFix/>
          </a:blip>
          <a:srcRect b="0" l="0" r="0" t="0"/>
          <a:stretch/>
        </p:blipFill>
        <p:spPr>
          <a:xfrm>
            <a:off x="6594652" y="3081355"/>
            <a:ext cx="1164437" cy="5413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1" name="Google Shape;361;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362" name="Google Shape;362;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363" name="Google Shape;363;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364" name="Google Shape;364;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365" name="Google Shape;365;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366" name="Google Shape;366;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367" name="Google Shape;367;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368" name="Google Shape;368;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369" name="Google Shape;369;p21"/>
          <p:cNvGraphicFramePr/>
          <p:nvPr/>
        </p:nvGraphicFramePr>
        <p:xfrm>
          <a:off x="5390165" y="5740397"/>
          <a:ext cx="3000000" cy="3000000"/>
        </p:xfrm>
        <a:graphic>
          <a:graphicData uri="http://schemas.openxmlformats.org/drawingml/2006/table">
            <a:tbl>
              <a:tblPr>
                <a:noFill/>
                <a:tableStyleId>{2AC12A9A-18BE-4078-8825-496FCBB2D8F5}</a:tableStyleId>
              </a:tblPr>
              <a:tblGrid>
                <a:gridCol w="6046100"/>
              </a:tblGrid>
              <a:tr h="5228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cap="none" strike="noStrike"/>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Project Number: 2023-1-BG01-KA220-VET-000153460</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370" name="Google Shape;370;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371" name="Google Shape;371;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4"/>
          <p:cNvPicPr preferRelativeResize="0"/>
          <p:nvPr>
            <p:ph idx="2" type="pic"/>
          </p:nvPr>
        </p:nvPicPr>
        <p:blipFill rotWithShape="1">
          <a:blip r:embed="rId3">
            <a:alphaModFix/>
          </a:blip>
          <a:srcRect b="14737" l="0" r="0" t="14737"/>
          <a:stretch/>
        </p:blipFill>
        <p:spPr>
          <a:xfrm>
            <a:off x="400050" y="1519238"/>
            <a:ext cx="4114800" cy="4114800"/>
          </a:xfrm>
          <a:prstGeom prst="roundRect">
            <a:avLst>
              <a:gd fmla="val 16203" name="adj"/>
            </a:avLst>
          </a:prstGeom>
          <a:solidFill>
            <a:schemeClr val="lt1"/>
          </a:solidFill>
          <a:ln>
            <a:noFill/>
          </a:ln>
        </p:spPr>
      </p:pic>
      <p:sp>
        <p:nvSpPr>
          <p:cNvPr id="131" name="Google Shape;131;p4"/>
          <p:cNvSpPr txBox="1"/>
          <p:nvPr>
            <p:ph idx="4294967295" type="body"/>
          </p:nvPr>
        </p:nvSpPr>
        <p:spPr>
          <a:xfrm>
            <a:off x="5283326" y="1519253"/>
            <a:ext cx="6400500" cy="43530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7000"/>
              </a:lnSpc>
              <a:spcBef>
                <a:spcPts val="1000"/>
              </a:spcBef>
              <a:spcAft>
                <a:spcPts val="0"/>
              </a:spcAft>
              <a:buSzPct val="65804"/>
              <a:buNone/>
            </a:pPr>
            <a:r>
              <a:t/>
            </a:r>
            <a:endParaRPr sz="4600">
              <a:solidFill>
                <a:srgbClr val="7F7F7F"/>
              </a:solidFill>
              <a:latin typeface="Arial"/>
              <a:ea typeface="Arial"/>
              <a:cs typeface="Arial"/>
              <a:sym typeface="Arial"/>
            </a:endParaRPr>
          </a:p>
          <a:p>
            <a:pPr indent="0" lvl="0" marL="0" rtl="0" algn="l">
              <a:lnSpc>
                <a:spcPct val="107000"/>
              </a:lnSpc>
              <a:spcBef>
                <a:spcPts val="2200"/>
              </a:spcBef>
              <a:spcAft>
                <a:spcPts val="0"/>
              </a:spcAft>
              <a:buSzPct val="65804"/>
              <a:buNone/>
            </a:pPr>
            <a:r>
              <a:t/>
            </a:r>
            <a:endParaRPr sz="4600">
              <a:solidFill>
                <a:srgbClr val="7F7F7F"/>
              </a:solidFill>
              <a:latin typeface="Arial"/>
              <a:ea typeface="Arial"/>
              <a:cs typeface="Arial"/>
              <a:sym typeface="Arial"/>
            </a:endParaRPr>
          </a:p>
          <a:p>
            <a:pPr indent="0" lvl="0" marL="0" rtl="0" algn="just">
              <a:lnSpc>
                <a:spcPct val="107000"/>
              </a:lnSpc>
              <a:spcBef>
                <a:spcPts val="2200"/>
              </a:spcBef>
              <a:spcAft>
                <a:spcPts val="0"/>
              </a:spcAft>
              <a:buSzPct val="37104"/>
              <a:buNone/>
            </a:pPr>
            <a:r>
              <a:rPr lang="en-GB" sz="8157">
                <a:solidFill>
                  <a:schemeClr val="dk1"/>
                </a:solidFill>
                <a:latin typeface="Arial"/>
                <a:ea typeface="Arial"/>
                <a:cs typeface="Arial"/>
                <a:sym typeface="Arial"/>
              </a:rPr>
              <a:t>El kit de herramientas STAY CONNECTED y los módulos de formación anteriores han abordado los factores de éxito del trabajo híbrido y los equipos híbridos.</a:t>
            </a:r>
            <a:endParaRPr sz="8157">
              <a:solidFill>
                <a:schemeClr val="dk1"/>
              </a:solidFill>
              <a:latin typeface="Arial"/>
              <a:ea typeface="Arial"/>
              <a:cs typeface="Arial"/>
              <a:sym typeface="Arial"/>
            </a:endParaRPr>
          </a:p>
          <a:p>
            <a:pPr indent="0" lvl="0" marL="0" rtl="0" algn="just">
              <a:lnSpc>
                <a:spcPct val="107000"/>
              </a:lnSpc>
              <a:spcBef>
                <a:spcPts val="2200"/>
              </a:spcBef>
              <a:spcAft>
                <a:spcPts val="0"/>
              </a:spcAft>
              <a:buClr>
                <a:schemeClr val="dk1"/>
              </a:buClr>
              <a:buSzPts val="275"/>
              <a:buFont typeface="Arial"/>
              <a:buNone/>
            </a:pPr>
            <a:r>
              <a:rPr lang="en-GB" sz="8157">
                <a:solidFill>
                  <a:schemeClr val="dk1"/>
                </a:solidFill>
                <a:latin typeface="Arial"/>
                <a:ea typeface="Arial"/>
                <a:cs typeface="Arial"/>
                <a:sym typeface="Arial"/>
              </a:rPr>
              <a:t>En un entorno de trabajo híbrido, también es fundamental saber cómo utilizar eficazmente los recursos disponibles para los proyectos (como el tiempo, las personas, las herramientas y el presupuesto) con el fin de respaldar los procesos y objetivos del trabajo diario.</a:t>
            </a:r>
            <a:endParaRPr sz="8157">
              <a:solidFill>
                <a:schemeClr val="dk1"/>
              </a:solidFill>
              <a:latin typeface="Arial"/>
              <a:ea typeface="Arial"/>
              <a:cs typeface="Arial"/>
              <a:sym typeface="Arial"/>
            </a:endParaRPr>
          </a:p>
          <a:p>
            <a:pPr indent="0" lvl="0" marL="0" rtl="0" algn="just">
              <a:lnSpc>
                <a:spcPct val="107000"/>
              </a:lnSpc>
              <a:spcBef>
                <a:spcPts val="2200"/>
              </a:spcBef>
              <a:spcAft>
                <a:spcPts val="0"/>
              </a:spcAft>
              <a:buSzPct val="37104"/>
              <a:buNone/>
            </a:pPr>
            <a:r>
              <a:t/>
            </a:r>
            <a:endParaRPr sz="8157"/>
          </a:p>
          <a:p>
            <a:pPr indent="0" lvl="0" marL="0" rtl="0" algn="l">
              <a:lnSpc>
                <a:spcPct val="107000"/>
              </a:lnSpc>
              <a:spcBef>
                <a:spcPts val="2200"/>
              </a:spcBef>
              <a:spcAft>
                <a:spcPts val="0"/>
              </a:spcAft>
              <a:buSzPct val="168167"/>
              <a:buNone/>
            </a:pPr>
            <a:r>
              <a:t/>
            </a:r>
            <a:endParaRPr sz="1800" u="none" strike="noStrike">
              <a:solidFill>
                <a:srgbClr val="002060"/>
              </a:solidFill>
              <a:latin typeface="Calibri"/>
              <a:ea typeface="Calibri"/>
              <a:cs typeface="Calibri"/>
              <a:sym typeface="Calibri"/>
            </a:endParaRPr>
          </a:p>
          <a:p>
            <a:pPr indent="0" lvl="0" marL="0" rtl="0" algn="l">
              <a:lnSpc>
                <a:spcPct val="107000"/>
              </a:lnSpc>
              <a:spcBef>
                <a:spcPts val="2200"/>
              </a:spcBef>
              <a:spcAft>
                <a:spcPts val="0"/>
              </a:spcAft>
              <a:buSzPct val="168167"/>
              <a:buNone/>
            </a:pPr>
            <a:r>
              <a:t/>
            </a:r>
            <a:endParaRPr sz="1800">
              <a:solidFill>
                <a:srgbClr val="002060"/>
              </a:solidFill>
              <a:latin typeface="Calibri"/>
              <a:ea typeface="Calibri"/>
              <a:cs typeface="Calibri"/>
              <a:sym typeface="Calibri"/>
            </a:endParaRPr>
          </a:p>
          <a:p>
            <a:pPr indent="0" lvl="0" marL="0" rtl="0" algn="l">
              <a:lnSpc>
                <a:spcPct val="107000"/>
              </a:lnSpc>
              <a:spcBef>
                <a:spcPts val="2200"/>
              </a:spcBef>
              <a:spcAft>
                <a:spcPts val="0"/>
              </a:spcAft>
              <a:buSzPct val="168167"/>
              <a:buNone/>
            </a:pPr>
            <a:r>
              <a:t/>
            </a:r>
            <a:endParaRPr sz="1800" u="none" strike="noStrike">
              <a:solidFill>
                <a:srgbClr val="002060"/>
              </a:solidFill>
              <a:latin typeface="Calibri"/>
              <a:ea typeface="Calibri"/>
              <a:cs typeface="Calibri"/>
              <a:sym typeface="Calibri"/>
            </a:endParaRPr>
          </a:p>
          <a:p>
            <a:pPr indent="0" lvl="0" marL="114300" rtl="0" algn="l">
              <a:lnSpc>
                <a:spcPct val="90000"/>
              </a:lnSpc>
              <a:spcBef>
                <a:spcPts val="2200"/>
              </a:spcBef>
              <a:spcAft>
                <a:spcPts val="0"/>
              </a:spcAft>
              <a:buSzPct val="108108"/>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4701be1344_0_0"/>
          <p:cNvSpPr txBox="1"/>
          <p:nvPr/>
        </p:nvSpPr>
        <p:spPr>
          <a:xfrm>
            <a:off x="4894162" y="2858825"/>
            <a:ext cx="6456900" cy="16002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1" i="0" lang="en-GB" sz="3600" u="none" cap="none" strike="noStrike">
                <a:solidFill>
                  <a:schemeClr val="accent4"/>
                </a:solidFill>
                <a:latin typeface="Arial"/>
                <a:ea typeface="Arial"/>
                <a:cs typeface="Arial"/>
                <a:sym typeface="Arial"/>
              </a:rPr>
              <a:t>Tema 1 </a:t>
            </a:r>
            <a:endParaRPr b="1" i="0" sz="3600" u="none" cap="none" strike="noStrike">
              <a:solidFill>
                <a:schemeClr val="accent4"/>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t/>
            </a:r>
            <a:endParaRPr b="1" i="0" sz="3600" u="none" cap="none" strike="noStrike">
              <a:solidFill>
                <a:schemeClr val="accent5"/>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3600" u="none" cap="none" strike="noStrike">
                <a:solidFill>
                  <a:schemeClr val="accent5"/>
                </a:solidFill>
                <a:latin typeface="Arial"/>
                <a:ea typeface="Arial"/>
                <a:cs typeface="Arial"/>
                <a:sym typeface="Arial"/>
              </a:rPr>
              <a:t>Identificación y asignación de recursos</a:t>
            </a:r>
            <a:endParaRPr b="1"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38" name="Google Shape;138;g34701be1344_0_0"/>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nvSpPr>
        <p:spPr>
          <a:xfrm>
            <a:off x="1771143" y="452203"/>
            <a:ext cx="9716664" cy="580206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Tema 1: Identificación y asignación de recursos</a:t>
            </a:r>
            <a:endParaRPr b="0" i="0" sz="3600" u="none" cap="none" strike="noStrike">
              <a:solidFill>
                <a:schemeClr val="accent5"/>
              </a:solidFill>
              <a:latin typeface="Arial"/>
              <a:ea typeface="Arial"/>
              <a:cs typeface="Arial"/>
              <a:sym typeface="Arial"/>
            </a:endParaRPr>
          </a:p>
        </p:txBody>
      </p:sp>
      <p:sp>
        <p:nvSpPr>
          <p:cNvPr id="145" name="Google Shape;145;p8"/>
          <p:cNvSpPr txBox="1"/>
          <p:nvPr>
            <p:ph idx="1" type="body"/>
          </p:nvPr>
        </p:nvSpPr>
        <p:spPr>
          <a:xfrm>
            <a:off x="491357" y="1250731"/>
            <a:ext cx="10807264" cy="5308599"/>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i="1" sz="2800">
              <a:solidFill>
                <a:srgbClr val="28303D"/>
              </a:solidFill>
              <a:latin typeface="Arial"/>
              <a:ea typeface="Arial"/>
              <a:cs typeface="Arial"/>
              <a:sym typeface="Arial"/>
            </a:endParaRPr>
          </a:p>
          <a:p>
            <a:pPr indent="0" lvl="0" marL="114300" rtl="0" algn="l">
              <a:lnSpc>
                <a:spcPct val="90000"/>
              </a:lnSpc>
              <a:spcBef>
                <a:spcPts val="1000"/>
              </a:spcBef>
              <a:spcAft>
                <a:spcPts val="0"/>
              </a:spcAft>
              <a:buSzPts val="1800"/>
              <a:buNone/>
            </a:pPr>
            <a:r>
              <a:rPr i="1" lang="en-GB" sz="2800">
                <a:solidFill>
                  <a:srgbClr val="28303D"/>
                </a:solidFill>
                <a:latin typeface="Arial"/>
                <a:ea typeface="Arial"/>
                <a:cs typeface="Arial"/>
                <a:sym typeface="Arial"/>
              </a:rPr>
              <a:t>Entre sus ventajas se incluyen:</a:t>
            </a:r>
            <a:endParaRPr/>
          </a:p>
          <a:p>
            <a:pPr indent="0" lvl="0" marL="114300" rtl="0" algn="l">
              <a:lnSpc>
                <a:spcPct val="90000"/>
              </a:lnSpc>
              <a:spcBef>
                <a:spcPts val="1000"/>
              </a:spcBef>
              <a:spcAft>
                <a:spcPts val="0"/>
              </a:spcAft>
              <a:buSzPts val="1800"/>
              <a:buNone/>
            </a:pPr>
            <a:r>
              <a:t/>
            </a:r>
            <a:endParaRPr i="1" sz="2400">
              <a:solidFill>
                <a:srgbClr val="28303D"/>
              </a:solidFill>
              <a:latin typeface="Arial"/>
              <a:ea typeface="Arial"/>
              <a:cs typeface="Arial"/>
              <a:sym typeface="Arial"/>
            </a:endParaRPr>
          </a:p>
          <a:p>
            <a:pPr indent="0" lvl="0" marL="114300" rtl="0" algn="l">
              <a:lnSpc>
                <a:spcPct val="90000"/>
              </a:lnSpc>
              <a:spcBef>
                <a:spcPts val="1000"/>
              </a:spcBef>
              <a:spcAft>
                <a:spcPts val="0"/>
              </a:spcAft>
              <a:buSzPts val="1800"/>
              <a:buNone/>
            </a:pPr>
            <a:r>
              <a:t/>
            </a:r>
            <a:endParaRPr i="1" sz="2400">
              <a:solidFill>
                <a:srgbClr val="28303D"/>
              </a:solidFill>
              <a:latin typeface="Arial"/>
              <a:ea typeface="Arial"/>
              <a:cs typeface="Arial"/>
              <a:sym typeface="Arial"/>
            </a:endParaRPr>
          </a:p>
          <a:p>
            <a:pPr indent="-368300" lvl="1" marL="914400" rtl="0" algn="l">
              <a:lnSpc>
                <a:spcPct val="90000"/>
              </a:lnSpc>
              <a:spcBef>
                <a:spcPts val="500"/>
              </a:spcBef>
              <a:spcAft>
                <a:spcPts val="0"/>
              </a:spcAft>
              <a:buSzPts val="2200"/>
              <a:buChar char="•"/>
            </a:pPr>
            <a:r>
              <a:rPr lang="en-GB" sz="2400">
                <a:solidFill>
                  <a:schemeClr val="accent4"/>
                </a:solidFill>
                <a:latin typeface="Arial"/>
                <a:ea typeface="Arial"/>
                <a:cs typeface="Arial"/>
                <a:sym typeface="Arial"/>
              </a:rPr>
              <a:t>Optimización de la productividad</a:t>
            </a:r>
            <a:endParaRPr sz="2400">
              <a:solidFill>
                <a:schemeClr val="accent4"/>
              </a:solidFill>
            </a:endParaRPr>
          </a:p>
          <a:p>
            <a:pPr indent="-368300" lvl="1" marL="914400" rtl="0" algn="l">
              <a:lnSpc>
                <a:spcPct val="90000"/>
              </a:lnSpc>
              <a:spcBef>
                <a:spcPts val="500"/>
              </a:spcBef>
              <a:spcAft>
                <a:spcPts val="0"/>
              </a:spcAft>
              <a:buSzPts val="2200"/>
              <a:buChar char="•"/>
            </a:pPr>
            <a:r>
              <a:rPr lang="en-GB" sz="2400">
                <a:solidFill>
                  <a:schemeClr val="accent5"/>
                </a:solidFill>
                <a:latin typeface="Arial"/>
                <a:ea typeface="Arial"/>
                <a:cs typeface="Arial"/>
                <a:sym typeface="Arial"/>
              </a:rPr>
              <a:t>Priorización del trabajo</a:t>
            </a:r>
            <a:endParaRPr>
              <a:solidFill>
                <a:schemeClr val="accent5"/>
              </a:solidFill>
            </a:endParaRPr>
          </a:p>
          <a:p>
            <a:pPr indent="-368300" lvl="1" marL="914400" rtl="0" algn="just">
              <a:lnSpc>
                <a:spcPct val="90000"/>
              </a:lnSpc>
              <a:spcBef>
                <a:spcPts val="500"/>
              </a:spcBef>
              <a:spcAft>
                <a:spcPts val="0"/>
              </a:spcAft>
              <a:buSzPts val="2200"/>
              <a:buChar char="•"/>
            </a:pPr>
            <a:r>
              <a:rPr lang="en-GB" sz="2400">
                <a:solidFill>
                  <a:srgbClr val="FFC000"/>
                </a:solidFill>
              </a:rPr>
              <a:t>Gestión de riesgos</a:t>
            </a:r>
            <a:endParaRPr>
              <a:solidFill>
                <a:srgbClr val="FFC000"/>
              </a:solidFill>
            </a:endParaRPr>
          </a:p>
          <a:p>
            <a:pPr indent="-368300" lvl="1" marL="914400" rtl="0" algn="l">
              <a:lnSpc>
                <a:spcPct val="90000"/>
              </a:lnSpc>
              <a:spcBef>
                <a:spcPts val="500"/>
              </a:spcBef>
              <a:spcAft>
                <a:spcPts val="0"/>
              </a:spcAft>
              <a:buSzPts val="2200"/>
              <a:buChar char="•"/>
            </a:pPr>
            <a:r>
              <a:rPr lang="en-GB" sz="2400">
                <a:solidFill>
                  <a:schemeClr val="accent6"/>
                </a:solidFill>
              </a:rPr>
              <a:t>Mejora de las </a:t>
            </a:r>
            <a:r>
              <a:rPr lang="en-GB" sz="2400">
                <a:solidFill>
                  <a:schemeClr val="accent6"/>
                </a:solidFill>
              </a:rPr>
              <a:t>decisiones</a:t>
            </a:r>
            <a:endParaRPr>
              <a:solidFill>
                <a:schemeClr val="accent6"/>
              </a:solidFill>
            </a:endParaRPr>
          </a:p>
          <a:p>
            <a:pPr indent="-368300" lvl="1" marL="914400" rtl="0" algn="l">
              <a:lnSpc>
                <a:spcPct val="90000"/>
              </a:lnSpc>
              <a:spcBef>
                <a:spcPts val="500"/>
              </a:spcBef>
              <a:spcAft>
                <a:spcPts val="0"/>
              </a:spcAft>
              <a:buSzPts val="2200"/>
              <a:buChar char="•"/>
            </a:pPr>
            <a:r>
              <a:rPr lang="en-GB" sz="2400">
                <a:solidFill>
                  <a:schemeClr val="accent1"/>
                </a:solidFill>
              </a:rPr>
              <a:t>Impulso al crecimiento y la innovación</a:t>
            </a:r>
            <a:endParaRPr>
              <a:solidFill>
                <a:schemeClr val="accent1"/>
              </a:solidFill>
            </a:endParaRPr>
          </a:p>
        </p:txBody>
      </p:sp>
      <p:pic>
        <p:nvPicPr>
          <p:cNvPr id="146" name="Google Shape;146;p8"/>
          <p:cNvPicPr preferRelativeResize="0"/>
          <p:nvPr/>
        </p:nvPicPr>
        <p:blipFill rotWithShape="1">
          <a:blip r:embed="rId3">
            <a:alphaModFix/>
          </a:blip>
          <a:srcRect b="0" l="0" r="0" t="0"/>
          <a:stretch/>
        </p:blipFill>
        <p:spPr>
          <a:xfrm>
            <a:off x="6188126" y="1250731"/>
            <a:ext cx="5471988" cy="3586331"/>
          </a:xfrm>
          <a:prstGeom prst="rect">
            <a:avLst/>
          </a:prstGeom>
          <a:noFill/>
          <a:ln>
            <a:noFill/>
          </a:ln>
        </p:spPr>
      </p:pic>
      <p:pic>
        <p:nvPicPr>
          <p:cNvPr id="147" name="Google Shape;147;p8"/>
          <p:cNvPicPr preferRelativeResize="0"/>
          <p:nvPr/>
        </p:nvPicPr>
        <p:blipFill rotWithShape="1">
          <a:blip r:embed="rId4">
            <a:alphaModFix/>
          </a:blip>
          <a:srcRect b="0" l="0" r="0" t="0"/>
          <a:stretch/>
        </p:blipFill>
        <p:spPr>
          <a:xfrm>
            <a:off x="8924120" y="4997202"/>
            <a:ext cx="2469094" cy="3779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0fd5a3148a_2_0"/>
          <p:cNvSpPr txBox="1"/>
          <p:nvPr/>
        </p:nvSpPr>
        <p:spPr>
          <a:xfrm>
            <a:off x="1207475" y="452202"/>
            <a:ext cx="10280400" cy="2063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1" i="0" lang="en-GB" sz="3600" u="none" cap="none" strike="noStrike">
                <a:solidFill>
                  <a:schemeClr val="accent5"/>
                </a:solidFill>
                <a:latin typeface="Arial"/>
                <a:ea typeface="Arial"/>
                <a:cs typeface="Arial"/>
                <a:sym typeface="Arial"/>
              </a:rPr>
              <a:t>Tema 1: Identificación y asignación de recursos para crear un plan de acción</a:t>
            </a:r>
            <a:endParaRPr b="0" i="0" sz="3600" u="none" cap="none" strike="noStrike">
              <a:solidFill>
                <a:schemeClr val="accent5"/>
              </a:solidFill>
              <a:latin typeface="Arial"/>
              <a:ea typeface="Arial"/>
              <a:cs typeface="Arial"/>
              <a:sym typeface="Arial"/>
            </a:endParaRPr>
          </a:p>
        </p:txBody>
      </p:sp>
      <p:sp>
        <p:nvSpPr>
          <p:cNvPr id="154" name="Google Shape;154;g30fd5a3148a_2_0"/>
          <p:cNvSpPr txBox="1"/>
          <p:nvPr>
            <p:ph idx="1" type="body"/>
          </p:nvPr>
        </p:nvSpPr>
        <p:spPr>
          <a:xfrm>
            <a:off x="535709" y="1487055"/>
            <a:ext cx="10700462" cy="5266240"/>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000"/>
              </a:spcBef>
              <a:spcAft>
                <a:spcPts val="0"/>
              </a:spcAft>
              <a:buSzPts val="1800"/>
              <a:buNone/>
            </a:pPr>
            <a:r>
              <a:t/>
            </a:r>
            <a:endParaRPr i="1"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SzPts val="1800"/>
              <a:buNone/>
            </a:pPr>
            <a:r>
              <a:rPr b="0" i="1" lang="en-GB" sz="2400">
                <a:solidFill>
                  <a:schemeClr val="dk1"/>
                </a:solidFill>
                <a:latin typeface="Arial"/>
                <a:ea typeface="Arial"/>
                <a:cs typeface="Arial"/>
                <a:sym typeface="Arial"/>
              </a:rPr>
              <a:t>La </a:t>
            </a:r>
            <a:r>
              <a:rPr b="1" i="1" lang="en-GB" sz="2400">
                <a:solidFill>
                  <a:schemeClr val="dk1"/>
                </a:solidFill>
                <a:latin typeface="Arial"/>
                <a:ea typeface="Arial"/>
                <a:cs typeface="Arial"/>
                <a:sym typeface="Arial"/>
              </a:rPr>
              <a:t>asignación </a:t>
            </a:r>
            <a:r>
              <a:rPr b="0" i="1" lang="en-GB" sz="2400">
                <a:solidFill>
                  <a:schemeClr val="dk1"/>
                </a:solidFill>
                <a:latin typeface="Arial"/>
                <a:ea typeface="Arial"/>
                <a:cs typeface="Arial"/>
                <a:sym typeface="Arial"/>
              </a:rPr>
              <a:t>de recursos es la asignación y</a:t>
            </a:r>
            <a:r>
              <a:rPr b="1" i="1" lang="en-GB" sz="2400">
                <a:solidFill>
                  <a:schemeClr val="dk1"/>
                </a:solidFill>
                <a:latin typeface="Arial"/>
                <a:ea typeface="Arial"/>
                <a:cs typeface="Arial"/>
                <a:sym typeface="Arial"/>
              </a:rPr>
              <a:t> distribución </a:t>
            </a:r>
            <a:r>
              <a:rPr b="0" i="1" lang="en-GB" sz="2400">
                <a:solidFill>
                  <a:schemeClr val="dk1"/>
                </a:solidFill>
                <a:latin typeface="Arial"/>
                <a:ea typeface="Arial"/>
                <a:cs typeface="Arial"/>
                <a:sym typeface="Arial"/>
              </a:rPr>
              <a:t>de los recursos disponibles, tales como:</a:t>
            </a:r>
            <a:endParaRPr b="0" i="1" sz="2400">
              <a:solidFill>
                <a:schemeClr val="dk1"/>
              </a:solidFill>
              <a:latin typeface="Arial"/>
              <a:ea typeface="Arial"/>
              <a:cs typeface="Arial"/>
              <a:sym typeface="Arial"/>
            </a:endParaRPr>
          </a:p>
          <a:p>
            <a:pPr indent="-381000" lvl="0" marL="457200" rtl="0" algn="just">
              <a:lnSpc>
                <a:spcPct val="90000"/>
              </a:lnSpc>
              <a:spcBef>
                <a:spcPts val="1000"/>
              </a:spcBef>
              <a:spcAft>
                <a:spcPts val="0"/>
              </a:spcAft>
              <a:buClr>
                <a:schemeClr val="dk1"/>
              </a:buClr>
              <a:buSzPts val="2400"/>
              <a:buFont typeface="Arial"/>
              <a:buChar char="-"/>
            </a:pPr>
            <a:r>
              <a:rPr b="0" i="1" lang="en-GB" sz="2400">
                <a:solidFill>
                  <a:schemeClr val="dk1"/>
                </a:solidFill>
                <a:latin typeface="Arial"/>
                <a:ea typeface="Arial"/>
                <a:cs typeface="Arial"/>
                <a:sym typeface="Arial"/>
              </a:rPr>
              <a:t>capital financiero</a:t>
            </a:r>
            <a:endParaRPr b="0" i="1" sz="2400">
              <a:solidFill>
                <a:schemeClr val="dk1"/>
              </a:solidFill>
              <a:latin typeface="Arial"/>
              <a:ea typeface="Arial"/>
              <a:cs typeface="Arial"/>
              <a:sym typeface="Arial"/>
            </a:endParaRPr>
          </a:p>
          <a:p>
            <a:pPr indent="-381000" lvl="0" marL="457200" rtl="0" algn="just">
              <a:lnSpc>
                <a:spcPct val="90000"/>
              </a:lnSpc>
              <a:spcBef>
                <a:spcPts val="0"/>
              </a:spcBef>
              <a:spcAft>
                <a:spcPts val="0"/>
              </a:spcAft>
              <a:buClr>
                <a:schemeClr val="dk1"/>
              </a:buClr>
              <a:buSzPts val="2400"/>
              <a:buFont typeface="Arial"/>
              <a:buChar char="-"/>
            </a:pPr>
            <a:r>
              <a:rPr b="0" i="1" lang="en-GB" sz="2400">
                <a:solidFill>
                  <a:schemeClr val="dk1"/>
                </a:solidFill>
                <a:latin typeface="Arial"/>
                <a:ea typeface="Arial"/>
                <a:cs typeface="Arial"/>
                <a:sym typeface="Arial"/>
              </a:rPr>
              <a:t>mano de obra</a:t>
            </a:r>
            <a:endParaRPr b="0" i="1" sz="2400">
              <a:solidFill>
                <a:schemeClr val="dk1"/>
              </a:solidFill>
              <a:latin typeface="Arial"/>
              <a:ea typeface="Arial"/>
              <a:cs typeface="Arial"/>
              <a:sym typeface="Arial"/>
            </a:endParaRPr>
          </a:p>
          <a:p>
            <a:pPr indent="-381000" lvl="0" marL="457200" rtl="0" algn="just">
              <a:lnSpc>
                <a:spcPct val="90000"/>
              </a:lnSpc>
              <a:spcBef>
                <a:spcPts val="0"/>
              </a:spcBef>
              <a:spcAft>
                <a:spcPts val="0"/>
              </a:spcAft>
              <a:buClr>
                <a:schemeClr val="dk1"/>
              </a:buClr>
              <a:buSzPts val="2400"/>
              <a:buFont typeface="Arial"/>
              <a:buChar char="-"/>
            </a:pPr>
            <a:r>
              <a:rPr b="0" i="1" lang="en-GB" sz="2400">
                <a:solidFill>
                  <a:schemeClr val="dk1"/>
                </a:solidFill>
                <a:latin typeface="Arial"/>
                <a:ea typeface="Arial"/>
                <a:cs typeface="Arial"/>
                <a:sym typeface="Arial"/>
              </a:rPr>
              <a:t>equipos y </a:t>
            </a:r>
            <a:endParaRPr i="1" sz="2400">
              <a:solidFill>
                <a:schemeClr val="dk1"/>
              </a:solidFill>
              <a:latin typeface="Arial"/>
              <a:ea typeface="Arial"/>
              <a:cs typeface="Arial"/>
              <a:sym typeface="Arial"/>
            </a:endParaRPr>
          </a:p>
          <a:p>
            <a:pPr indent="-381000" lvl="0" marL="457200" rtl="0" algn="just">
              <a:lnSpc>
                <a:spcPct val="90000"/>
              </a:lnSpc>
              <a:spcBef>
                <a:spcPts val="0"/>
              </a:spcBef>
              <a:spcAft>
                <a:spcPts val="0"/>
              </a:spcAft>
              <a:buClr>
                <a:schemeClr val="dk1"/>
              </a:buClr>
              <a:buSzPts val="2400"/>
              <a:buFont typeface="Arial"/>
              <a:buChar char="-"/>
            </a:pPr>
            <a:r>
              <a:rPr b="0" i="1" lang="en-GB" sz="2400">
                <a:solidFill>
                  <a:schemeClr val="dk1"/>
                </a:solidFill>
                <a:latin typeface="Arial"/>
                <a:ea typeface="Arial"/>
                <a:cs typeface="Arial"/>
                <a:sym typeface="Arial"/>
              </a:rPr>
              <a:t>tiempo,</a:t>
            </a:r>
            <a:endParaRPr b="0" i="1"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Clr>
                <a:schemeClr val="dk1"/>
              </a:buClr>
              <a:buSzPts val="1100"/>
              <a:buFont typeface="Arial"/>
              <a:buNone/>
            </a:pPr>
            <a:r>
              <a:rPr b="0" i="1" lang="en-GB" sz="2400">
                <a:solidFill>
                  <a:schemeClr val="dk1"/>
                </a:solidFill>
                <a:latin typeface="Arial"/>
                <a:ea typeface="Arial"/>
                <a:cs typeface="Arial"/>
                <a:sym typeface="Arial"/>
              </a:rPr>
              <a:t> entre diferentes actividades, proyectos o departamentos dentro de una organización.</a:t>
            </a:r>
            <a:endParaRPr b="0" i="1"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SzPts val="1800"/>
              <a:buNone/>
            </a:pPr>
            <a:r>
              <a:t/>
            </a:r>
            <a:endParaRPr i="1"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SzPts val="1800"/>
              <a:buNone/>
            </a:pPr>
            <a:r>
              <a:t/>
            </a:r>
            <a:endParaRPr i="1" sz="2400">
              <a:solidFill>
                <a:srgbClr val="28303D"/>
              </a:solidFill>
              <a:latin typeface="Arial"/>
              <a:ea typeface="Arial"/>
              <a:cs typeface="Arial"/>
              <a:sym typeface="Arial"/>
            </a:endParaRPr>
          </a:p>
          <a:p>
            <a:pPr indent="0" lvl="0" marL="114300" rtl="0" algn="l">
              <a:lnSpc>
                <a:spcPct val="90000"/>
              </a:lnSpc>
              <a:spcBef>
                <a:spcPts val="1000"/>
              </a:spcBef>
              <a:spcAft>
                <a:spcPts val="0"/>
              </a:spcAft>
              <a:buSzPts val="1800"/>
              <a:buNone/>
            </a:pPr>
            <a:r>
              <a:t/>
            </a:r>
            <a:endParaRPr/>
          </a:p>
        </p:txBody>
      </p:sp>
      <p:pic>
        <p:nvPicPr>
          <p:cNvPr id="155" name="Google Shape;155;g30fd5a3148a_2_0"/>
          <p:cNvPicPr preferRelativeResize="0"/>
          <p:nvPr/>
        </p:nvPicPr>
        <p:blipFill rotWithShape="1">
          <a:blip r:embed="rId3">
            <a:alphaModFix/>
          </a:blip>
          <a:srcRect b="0" l="5807" r="6811" t="6267"/>
          <a:stretch/>
        </p:blipFill>
        <p:spPr>
          <a:xfrm>
            <a:off x="3019838" y="4784390"/>
            <a:ext cx="3125465" cy="2063401"/>
          </a:xfrm>
          <a:prstGeom prst="rect">
            <a:avLst/>
          </a:prstGeom>
          <a:noFill/>
          <a:ln>
            <a:noFill/>
          </a:ln>
        </p:spPr>
      </p:pic>
      <p:pic>
        <p:nvPicPr>
          <p:cNvPr id="156" name="Google Shape;156;g30fd5a3148a_2_0"/>
          <p:cNvPicPr preferRelativeResize="0"/>
          <p:nvPr/>
        </p:nvPicPr>
        <p:blipFill rotWithShape="1">
          <a:blip r:embed="rId4">
            <a:alphaModFix/>
          </a:blip>
          <a:srcRect b="0" l="0" r="0" t="0"/>
          <a:stretch/>
        </p:blipFill>
        <p:spPr>
          <a:xfrm>
            <a:off x="5113089" y="6564302"/>
            <a:ext cx="2469094" cy="3779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5ed80b46d2_0_32"/>
          <p:cNvSpPr txBox="1"/>
          <p:nvPr/>
        </p:nvSpPr>
        <p:spPr>
          <a:xfrm>
            <a:off x="1518900" y="389142"/>
            <a:ext cx="9716700" cy="92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Tema 1: Identificación y asignación de recursos</a:t>
            </a:r>
            <a:endParaRPr b="0" i="0" sz="3600" u="none" cap="none" strike="noStrike">
              <a:solidFill>
                <a:schemeClr val="accent5"/>
              </a:solidFill>
              <a:latin typeface="Arial"/>
              <a:ea typeface="Arial"/>
              <a:cs typeface="Arial"/>
              <a:sym typeface="Arial"/>
            </a:endParaRPr>
          </a:p>
        </p:txBody>
      </p:sp>
      <p:sp>
        <p:nvSpPr>
          <p:cNvPr id="163" name="Google Shape;163;g35ed80b46d2_0_32"/>
          <p:cNvSpPr txBox="1"/>
          <p:nvPr>
            <p:ph idx="1" type="body"/>
          </p:nvPr>
        </p:nvSpPr>
        <p:spPr>
          <a:xfrm>
            <a:off x="661386" y="1313742"/>
            <a:ext cx="11148600" cy="5308500"/>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600"/>
              </a:spcBef>
              <a:spcAft>
                <a:spcPts val="0"/>
              </a:spcAft>
              <a:buClr>
                <a:schemeClr val="dk1"/>
              </a:buClr>
              <a:buSzPts val="1100"/>
              <a:buFont typeface="Arial"/>
              <a:buNone/>
            </a:pPr>
            <a:r>
              <a:rPr lang="en-GB" sz="2400">
                <a:solidFill>
                  <a:schemeClr val="dk1"/>
                </a:solidFill>
                <a:latin typeface="Arial"/>
                <a:ea typeface="Arial"/>
                <a:cs typeface="Arial"/>
                <a:sym typeface="Arial"/>
              </a:rPr>
              <a:t>La asignación eficaz de los recursos en entornos de trabajo híbridos es fundamental para </a:t>
            </a:r>
            <a:r>
              <a:rPr b="1" lang="en-GB" sz="2400">
                <a:solidFill>
                  <a:schemeClr val="accent5"/>
                </a:solidFill>
                <a:latin typeface="Arial"/>
                <a:ea typeface="Arial"/>
                <a:cs typeface="Arial"/>
                <a:sym typeface="Arial"/>
              </a:rPr>
              <a:t>maximizar la productividad y garantizar una colaboración fluida</a:t>
            </a:r>
            <a:r>
              <a:rPr lang="en-GB" sz="2400">
                <a:solidFill>
                  <a:schemeClr val="dk1"/>
                </a:solidFill>
                <a:latin typeface="Arial"/>
                <a:ea typeface="Arial"/>
                <a:cs typeface="Arial"/>
                <a:sym typeface="Arial"/>
              </a:rPr>
              <a:t> entre los equipos remotos y los que trabajan en la oficina.</a:t>
            </a:r>
            <a:endParaRPr sz="2400">
              <a:solidFill>
                <a:schemeClr val="dk1"/>
              </a:solidFill>
              <a:latin typeface="Arial"/>
              <a:ea typeface="Arial"/>
              <a:cs typeface="Arial"/>
              <a:sym typeface="Arial"/>
            </a:endParaRPr>
          </a:p>
          <a:p>
            <a:pPr indent="0" lvl="0" marL="114300" rtl="0" algn="just">
              <a:lnSpc>
                <a:spcPct val="90000"/>
              </a:lnSpc>
              <a:spcBef>
                <a:spcPts val="1600"/>
              </a:spcBef>
              <a:spcAft>
                <a:spcPts val="0"/>
              </a:spcAft>
              <a:buClr>
                <a:schemeClr val="dk1"/>
              </a:buClr>
              <a:buSzPts val="1100"/>
              <a:buFont typeface="Arial"/>
              <a:buNone/>
            </a:pPr>
            <a:r>
              <a:rPr lang="en-GB" sz="2400">
                <a:solidFill>
                  <a:schemeClr val="dk1"/>
                </a:solidFill>
                <a:latin typeface="Arial"/>
                <a:ea typeface="Arial"/>
                <a:cs typeface="Arial"/>
                <a:sym typeface="Arial"/>
              </a:rPr>
              <a:t>La distribución estratégica de recursos como el tiempo, las herramientas, el presupuesto y el personal puede abordar los retos únicos del trabajo híbrido en las organizaciones, reducir los cuellos de botella y </a:t>
            </a:r>
            <a:r>
              <a:rPr b="1" lang="en-GB" sz="2400">
                <a:solidFill>
                  <a:schemeClr val="accent1"/>
                </a:solidFill>
                <a:latin typeface="Arial"/>
                <a:ea typeface="Arial"/>
                <a:cs typeface="Arial"/>
                <a:sym typeface="Arial"/>
              </a:rPr>
              <a:t>mejorar la eficiencia general.</a:t>
            </a:r>
            <a:endParaRPr sz="2400">
              <a:solidFill>
                <a:schemeClr val="dk1"/>
              </a:solidFill>
              <a:latin typeface="Arial"/>
              <a:ea typeface="Arial"/>
              <a:cs typeface="Arial"/>
              <a:sym typeface="Arial"/>
            </a:endParaRPr>
          </a:p>
          <a:p>
            <a:pPr indent="0" lvl="0" marL="114300" rtl="0" algn="just">
              <a:lnSpc>
                <a:spcPct val="90000"/>
              </a:lnSpc>
              <a:spcBef>
                <a:spcPts val="1600"/>
              </a:spcBef>
              <a:spcAft>
                <a:spcPts val="0"/>
              </a:spcAft>
              <a:buClr>
                <a:schemeClr val="dk1"/>
              </a:buClr>
              <a:buSzPts val="1100"/>
              <a:buFont typeface="Arial"/>
              <a:buNone/>
            </a:pPr>
            <a:r>
              <a:rPr lang="en-GB" sz="2400">
                <a:solidFill>
                  <a:schemeClr val="dk1"/>
                </a:solidFill>
                <a:latin typeface="Arial"/>
                <a:ea typeface="Arial"/>
                <a:cs typeface="Arial"/>
                <a:sym typeface="Arial"/>
              </a:rPr>
              <a:t>Una asignación adecuada de los recursos fomenta </a:t>
            </a:r>
            <a:r>
              <a:rPr b="1" lang="en-GB" sz="2400">
                <a:solidFill>
                  <a:schemeClr val="accent5"/>
                </a:solidFill>
                <a:latin typeface="Arial"/>
                <a:ea typeface="Arial"/>
                <a:cs typeface="Arial"/>
                <a:sym typeface="Arial"/>
              </a:rPr>
              <a:t>un sentido de equidad </a:t>
            </a:r>
            <a:r>
              <a:rPr lang="en-GB" sz="2400">
                <a:solidFill>
                  <a:schemeClr val="dk1"/>
                </a:solidFill>
                <a:latin typeface="Arial"/>
                <a:ea typeface="Arial"/>
                <a:cs typeface="Arial"/>
                <a:sym typeface="Arial"/>
              </a:rPr>
              <a:t>y apoyo entre los miembros del equipo, lo que les permite desempeñar sus funciones con eficacia y contribuir al logro de los objetivos del proyecto.</a:t>
            </a:r>
            <a:endParaRPr sz="2400">
              <a:solidFill>
                <a:schemeClr val="dk1"/>
              </a:solidFill>
              <a:latin typeface="Arial"/>
              <a:ea typeface="Arial"/>
              <a:cs typeface="Arial"/>
              <a:sym typeface="Arial"/>
            </a:endParaRPr>
          </a:p>
          <a:p>
            <a:pPr indent="0" lvl="0" marL="114300" rtl="0" algn="just">
              <a:lnSpc>
                <a:spcPct val="90000"/>
              </a:lnSpc>
              <a:spcBef>
                <a:spcPts val="1600"/>
              </a:spcBef>
              <a:spcAft>
                <a:spcPts val="0"/>
              </a:spcAft>
              <a:buClr>
                <a:schemeClr val="dk1"/>
              </a:buClr>
              <a:buSzPts val="1100"/>
              <a:buFont typeface="Arial"/>
              <a:buNone/>
            </a:pPr>
            <a:r>
              <a:rPr lang="en-GB" sz="2400">
                <a:solidFill>
                  <a:schemeClr val="dk1"/>
                </a:solidFill>
                <a:latin typeface="Arial"/>
                <a:ea typeface="Arial"/>
                <a:cs typeface="Arial"/>
                <a:sym typeface="Arial"/>
              </a:rPr>
              <a:t>En última instancia, ayuda a crear un entorno de trabajo equilibrado y adaptable que puede </a:t>
            </a:r>
            <a:r>
              <a:rPr b="1" lang="en-GB" sz="2400">
                <a:solidFill>
                  <a:schemeClr val="accent1"/>
                </a:solidFill>
                <a:latin typeface="Arial"/>
                <a:ea typeface="Arial"/>
                <a:cs typeface="Arial"/>
                <a:sym typeface="Arial"/>
              </a:rPr>
              <a:t>responder a las demandas y oportunidades cambiantes</a:t>
            </a:r>
            <a:r>
              <a:rPr lang="en-GB"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114300" rtl="0" algn="just">
              <a:lnSpc>
                <a:spcPct val="90000"/>
              </a:lnSpc>
              <a:spcBef>
                <a:spcPts val="1600"/>
              </a:spcBef>
              <a:spcAft>
                <a:spcPts val="0"/>
              </a:spcAft>
              <a:buClr>
                <a:schemeClr val="dk1"/>
              </a:buClr>
              <a:buSzPts val="1100"/>
              <a:buFont typeface="Arial"/>
              <a:buNone/>
            </a:pPr>
            <a:r>
              <a:t/>
            </a:r>
            <a:endParaRPr sz="2400">
              <a:solidFill>
                <a:schemeClr val="dk1"/>
              </a:solidFill>
              <a:latin typeface="Arial"/>
              <a:ea typeface="Arial"/>
              <a:cs typeface="Arial"/>
              <a:sym typeface="Arial"/>
            </a:endParaRPr>
          </a:p>
          <a:p>
            <a:pPr indent="0" lvl="0" marL="114300" rtl="0" algn="just">
              <a:lnSpc>
                <a:spcPct val="90000"/>
              </a:lnSpc>
              <a:spcBef>
                <a:spcPts val="1600"/>
              </a:spcBef>
              <a:spcAft>
                <a:spcPts val="600"/>
              </a:spcAft>
              <a:buSzPts val="1800"/>
              <a:buNone/>
            </a:pPr>
            <a:r>
              <a:t/>
            </a:r>
            <a:endParaRPr sz="2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170" name="Google Shape;170;p7"/>
          <p:cNvSpPr txBox="1"/>
          <p:nvPr>
            <p:ph type="title"/>
          </p:nvPr>
        </p:nvSpPr>
        <p:spPr>
          <a:xfrm>
            <a:off x="1469497" y="441320"/>
            <a:ext cx="10474800" cy="715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2160"/>
              <a:buFont typeface="Arial"/>
              <a:buNone/>
            </a:pPr>
            <a:r>
              <a:rPr b="1" lang="en-GB" sz="2460">
                <a:solidFill>
                  <a:schemeClr val="accent6"/>
                </a:solidFill>
                <a:latin typeface="Arial"/>
                <a:ea typeface="Arial"/>
                <a:cs typeface="Arial"/>
                <a:sym typeface="Arial"/>
              </a:rPr>
              <a:t>Actividad 1: Ejercicio en grupo: asignación de recursos en un equipo híbrido. </a:t>
            </a:r>
            <a:endParaRPr b="1" sz="2460">
              <a:solidFill>
                <a:schemeClr val="accent6"/>
              </a:solidFill>
              <a:latin typeface="Arial"/>
              <a:ea typeface="Arial"/>
              <a:cs typeface="Arial"/>
              <a:sym typeface="Arial"/>
            </a:endParaRPr>
          </a:p>
        </p:txBody>
      </p:sp>
      <p:pic>
        <p:nvPicPr>
          <p:cNvPr descr="Inteligência Artificial com preenchimento sólido" id="171" name="Google Shape;171;p7"/>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72" name="Google Shape;172;p7"/>
          <p:cNvSpPr txBox="1"/>
          <p:nvPr/>
        </p:nvSpPr>
        <p:spPr>
          <a:xfrm>
            <a:off x="6543675" y="2724085"/>
            <a:ext cx="5400600" cy="2710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0"/>
              </a:spcAft>
              <a:buClr>
                <a:srgbClr val="000000"/>
              </a:buClr>
              <a:buSzPts val="1900"/>
              <a:buFont typeface="Arial"/>
              <a:buNone/>
            </a:pPr>
            <a:r>
              <a:rPr b="0" i="1" lang="en-GB" sz="1900" u="none" cap="none" strike="noStrike">
                <a:solidFill>
                  <a:schemeClr val="dk1"/>
                </a:solidFill>
                <a:latin typeface="Arial"/>
                <a:ea typeface="Arial"/>
                <a:cs typeface="Arial"/>
                <a:sym typeface="Arial"/>
              </a:rPr>
              <a:t>Al finalizar esta actividad, usted será capaz de:</a:t>
            </a:r>
            <a:endParaRPr b="0" i="1" sz="1900" u="none" cap="none" strike="noStrike">
              <a:solidFill>
                <a:schemeClr val="dk1"/>
              </a:solidFill>
              <a:latin typeface="Arial"/>
              <a:ea typeface="Arial"/>
              <a:cs typeface="Arial"/>
              <a:sym typeface="Arial"/>
            </a:endParaRPr>
          </a:p>
          <a:p>
            <a:pPr indent="-298450" lvl="0" marL="457200" marR="0" rtl="0" algn="l">
              <a:lnSpc>
                <a:spcPct val="115000"/>
              </a:lnSpc>
              <a:spcBef>
                <a:spcPts val="1200"/>
              </a:spcBef>
              <a:spcAft>
                <a:spcPts val="0"/>
              </a:spcAft>
              <a:buClr>
                <a:schemeClr val="dk1"/>
              </a:buClr>
              <a:buSzPts val="1100"/>
              <a:buFont typeface="Arial"/>
              <a:buChar char="●"/>
            </a:pPr>
            <a:r>
              <a:rPr b="0" i="1" lang="en-GB" sz="1900" u="none" cap="none" strike="noStrike">
                <a:solidFill>
                  <a:schemeClr val="dk1"/>
                </a:solidFill>
                <a:latin typeface="Arial"/>
                <a:ea typeface="Arial"/>
                <a:cs typeface="Arial"/>
                <a:sym typeface="Arial"/>
              </a:rPr>
              <a:t>Enumerar diversos recursos disponibles en el trabajo híbrido.</a:t>
            </a:r>
            <a:endParaRPr b="0" i="1" sz="19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1" lang="en-GB" sz="1900" u="none" cap="none" strike="noStrike">
                <a:solidFill>
                  <a:schemeClr val="dk1"/>
                </a:solidFill>
                <a:latin typeface="Arial"/>
                <a:ea typeface="Arial"/>
                <a:cs typeface="Arial"/>
                <a:sym typeface="Arial"/>
              </a:rPr>
              <a:t>Elegir métodos eficaces para asignar y gestionar recursos en entornos híbridos.</a:t>
            </a:r>
            <a:endParaRPr b="0" i="1" sz="19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1" lang="en-GB" sz="1900" u="none" cap="none" strike="noStrike">
                <a:solidFill>
                  <a:schemeClr val="dk1"/>
                </a:solidFill>
                <a:latin typeface="Arial"/>
                <a:ea typeface="Arial"/>
                <a:cs typeface="Arial"/>
                <a:sym typeface="Arial"/>
              </a:rPr>
              <a:t>Adaptarse a la dinámica de grupo.</a:t>
            </a:r>
            <a:endParaRPr b="0" i="1" sz="11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900"/>
              <a:buFont typeface="Arial"/>
              <a:buNone/>
            </a:pPr>
            <a:r>
              <a:t/>
            </a:r>
            <a:endParaRPr b="0" i="1" sz="1900" u="none" cap="none" strike="noStrike">
              <a:solidFill>
                <a:schemeClr val="dk1"/>
              </a:solidFill>
              <a:latin typeface="Arial"/>
              <a:ea typeface="Arial"/>
              <a:cs typeface="Arial"/>
              <a:sym typeface="Arial"/>
            </a:endParaRPr>
          </a:p>
        </p:txBody>
      </p:sp>
      <p:sp>
        <p:nvSpPr>
          <p:cNvPr id="173" name="Google Shape;173;p7"/>
          <p:cNvSpPr txBox="1"/>
          <p:nvPr>
            <p:ph idx="1" type="body"/>
          </p:nvPr>
        </p:nvSpPr>
        <p:spPr>
          <a:xfrm>
            <a:off x="1622775" y="1815825"/>
            <a:ext cx="4287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0" lvl="0" marL="88900" rtl="0" algn="just">
              <a:lnSpc>
                <a:spcPct val="90000"/>
              </a:lnSpc>
              <a:spcBef>
                <a:spcPts val="500"/>
              </a:spcBef>
              <a:spcAft>
                <a:spcPts val="0"/>
              </a:spcAft>
              <a:buClr>
                <a:srgbClr val="868E93"/>
              </a:buClr>
              <a:buSzPts val="2200"/>
              <a:buNone/>
            </a:pPr>
            <a:r>
              <a:rPr b="1" i="1" lang="en-GB" sz="2200">
                <a:solidFill>
                  <a:schemeClr val="dk1"/>
                </a:solidFill>
                <a:latin typeface="Open Sans"/>
                <a:ea typeface="Open Sans"/>
                <a:cs typeface="Open Sans"/>
                <a:sym typeface="Open Sans"/>
              </a:rPr>
              <a:t>El objetivo de esta actividad es que los participantes comprendan cómo asignar recursos en una tarea de proyecto, realizando los ajustes necesarios para adaptarse a la dinámica de los equipos híbridos.</a:t>
            </a:r>
            <a:endParaRPr b="1" i="1" sz="2200">
              <a:solidFill>
                <a:schemeClr val="dk1"/>
              </a:solidFill>
              <a:latin typeface="Open Sans"/>
              <a:ea typeface="Open Sans"/>
              <a:cs typeface="Open Sans"/>
              <a:sym typeface="Open Sans"/>
            </a:endParaRPr>
          </a:p>
          <a:p>
            <a:pPr indent="0" lvl="0" marL="88900" rtl="0" algn="just">
              <a:lnSpc>
                <a:spcPct val="90000"/>
              </a:lnSpc>
              <a:spcBef>
                <a:spcPts val="500"/>
              </a:spcBef>
              <a:spcAft>
                <a:spcPts val="0"/>
              </a:spcAft>
              <a:buClr>
                <a:srgbClr val="868E93"/>
              </a:buClr>
              <a:buSzPts val="2200"/>
              <a:buNone/>
            </a:pPr>
            <a:r>
              <a:t/>
            </a:r>
            <a:endParaRPr b="1" i="1" sz="2200">
              <a:solidFill>
                <a:schemeClr val="dk1"/>
              </a:solidFill>
              <a:latin typeface="Open Sans"/>
              <a:ea typeface="Open Sans"/>
              <a:cs typeface="Open Sans"/>
              <a:sym typeface="Open Sans"/>
            </a:endParaRPr>
          </a:p>
        </p:txBody>
      </p:sp>
      <p:pic>
        <p:nvPicPr>
          <p:cNvPr id="174" name="Google Shape;174;p7"/>
          <p:cNvPicPr preferRelativeResize="0"/>
          <p:nvPr/>
        </p:nvPicPr>
        <p:blipFill rotWithShape="1">
          <a:blip r:embed="rId4">
            <a:alphaModFix/>
          </a:blip>
          <a:srcRect b="22964" l="21301" r="19599" t="23250"/>
          <a:stretch/>
        </p:blipFill>
        <p:spPr>
          <a:xfrm>
            <a:off x="185351" y="1815823"/>
            <a:ext cx="1501575" cy="1369111"/>
          </a:xfrm>
          <a:prstGeom prst="rect">
            <a:avLst/>
          </a:prstGeom>
          <a:noFill/>
          <a:ln>
            <a:noFill/>
          </a:ln>
        </p:spPr>
      </p:pic>
      <p:sp>
        <p:nvSpPr>
          <p:cNvPr id="175" name="Google Shape;175;p7"/>
          <p:cNvSpPr txBox="1"/>
          <p:nvPr/>
        </p:nvSpPr>
        <p:spPr>
          <a:xfrm>
            <a:off x="7676125" y="1561975"/>
            <a:ext cx="4175100" cy="1300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500" u="none" cap="none" strike="noStrike">
                <a:solidFill>
                  <a:srgbClr val="9868BD"/>
                </a:solidFill>
                <a:latin typeface="Arial"/>
                <a:ea typeface="Arial"/>
                <a:cs typeface="Arial"/>
                <a:sym typeface="Arial"/>
              </a:rPr>
              <a:t>Adquirir nuevos conocimientos</a:t>
            </a:r>
            <a:endParaRPr b="1" i="0" sz="1100" u="none" cap="none" strike="noStrike">
              <a:solidFill>
                <a:schemeClr val="dk1"/>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2400"/>
              <a:buFont typeface="Arial"/>
              <a:buNone/>
            </a:pPr>
            <a:r>
              <a:t/>
            </a:r>
            <a:endParaRPr b="1" i="0" sz="2500" u="none" cap="none" strike="noStrike">
              <a:solidFill>
                <a:srgbClr val="9868BD"/>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2022-05-19T03:08:28Z</dcterms:created>
  <dc:creator>asus</dc:creator>
</cp:coreProperties>
</file>