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10287000" cx="18288000"/>
  <p:notesSz cx="6858000" cy="9144000"/>
  <p:embeddedFontLst>
    <p:embeddedFont>
      <p:font typeface="Poppins"/>
      <p:regular r:id="rId55"/>
      <p:bold r:id="rId56"/>
      <p:italic r:id="rId57"/>
      <p:boldItalic r:id="rId58"/>
    </p:embeddedFont>
    <p:embeddedFont>
      <p:font typeface="Open Sans Light"/>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7" roundtripDataSignature="AMtx7mg85D+NBe3NAwOp10yOXobPET0U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4BE06A-5C9C-4C7D-992D-5AD6CFAB8C71}">
  <a:tblStyle styleId="{034BE06A-5C9C-4C7D-992D-5AD6CFAB8C7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755E9F0-E372-44C1-833F-24954762FA8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Light-boldItalic.fntdata"/><Relationship Id="rId61" Type="http://schemas.openxmlformats.org/officeDocument/2006/relationships/font" Target="fonts/OpenSansLight-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OpenSans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oppins-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oppins-italic.fntdata"/><Relationship Id="rId12" Type="http://schemas.openxmlformats.org/officeDocument/2006/relationships/slide" Target="slides/slide6.xml"/><Relationship Id="rId56" Type="http://schemas.openxmlformats.org/officeDocument/2006/relationships/font" Target="fonts/Poppins-bold.fntdata"/><Relationship Id="rId15" Type="http://schemas.openxmlformats.org/officeDocument/2006/relationships/slide" Target="slides/slide9.xml"/><Relationship Id="rId59" Type="http://schemas.openxmlformats.org/officeDocument/2006/relationships/font" Target="fonts/OpenSansLight-regular.fntdata"/><Relationship Id="rId14" Type="http://schemas.openxmlformats.org/officeDocument/2006/relationships/slide" Target="slides/slide8.xml"/><Relationship Id="rId58" Type="http://schemas.openxmlformats.org/officeDocument/2006/relationships/font" Target="fonts/Poppi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bf68f303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34bf68f303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16" name="Google Shape;216;g34bf68f303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bf68f3037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4bf68f3037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32" name="Google Shape;232;g34bf68f3037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247" name="Google Shape;247;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4746078ff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g34746078ff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4746078ff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g34746078ff3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4746078ff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g34746078ff3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3" name="Google Shape;45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111" name="Google Shape;11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4746078ff3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 name="Google Shape;464;g34746078ff3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4746078ff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g34746078ff3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4746078ff3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g34746078ff3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4746078ff3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g34746078ff3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4746078ff3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 name="Google Shape;515;g34746078ff3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527" name="Google Shape;527;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 name="Google Shape;53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4bf68f3037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g34bf68f3037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4bf68f3037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g34bf68f3037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4bf68f3037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g34bf68f3037_0_5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4bf68f3037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g34bf68f3037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 name="Google Shape;62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8" name="Google Shape;63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0" name="Google Shape;650;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4bf68f3037_0_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3" name="Google Shape;663;g34bf68f3037_0_7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 name="Google Shape;67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2" name="Google Shape;68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bf68f303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4bf68f303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bf68f303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4bf68f303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4" name="Google Shape;64;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0"/>
          <p:cNvSpPr/>
          <p:nvPr>
            <p:ph idx="2" type="pic"/>
          </p:nvPr>
        </p:nvSpPr>
        <p:spPr>
          <a:xfrm>
            <a:off x="1792288" y="612775"/>
            <a:ext cx="5486400" cy="4114800"/>
          </a:xfrm>
          <a:prstGeom prst="rect">
            <a:avLst/>
          </a:prstGeom>
          <a:noFill/>
          <a:ln>
            <a:noFill/>
          </a:ln>
        </p:spPr>
      </p:sp>
      <p:sp>
        <p:nvSpPr>
          <p:cNvPr id="71" name="Google Shape;71;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2" name="Google Shape;7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64"/>
          <p:cNvSpPr/>
          <p:nvPr>
            <p:ph idx="2" type="pic"/>
          </p:nvPr>
        </p:nvSpPr>
        <p:spPr>
          <a:xfrm>
            <a:off x="1516857" y="2468007"/>
            <a:ext cx="6172200" cy="61722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17" name="Shape 17"/>
        <p:cNvGrpSpPr/>
        <p:nvPr/>
      </p:nvGrpSpPr>
      <p:grpSpPr>
        <a:xfrm>
          <a:off x="0" y="0"/>
          <a:ext cx="0" cy="0"/>
          <a:chOff x="0" y="0"/>
          <a:chExt cx="0" cy="0"/>
        </a:xfrm>
      </p:grpSpPr>
      <p:sp>
        <p:nvSpPr>
          <p:cNvPr id="18" name="Google Shape;18;p6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 type="body"/>
          </p:nvPr>
        </p:nvSpPr>
        <p:spPr>
          <a:xfrm>
            <a:off x="146957"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 name="Google Shape;20;p65"/>
          <p:cNvSpPr txBox="1"/>
          <p:nvPr>
            <p:ph idx="2" type="body"/>
          </p:nvPr>
        </p:nvSpPr>
        <p:spPr>
          <a:xfrm>
            <a:off x="9197066"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5"/>
          <p:cNvSpPr txBox="1"/>
          <p:nvPr>
            <p:ph idx="3" type="body"/>
          </p:nvPr>
        </p:nvSpPr>
        <p:spPr>
          <a:xfrm>
            <a:off x="146956" y="1282008"/>
            <a:ext cx="17916527" cy="826293"/>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500"/>
              </a:spcBef>
              <a:spcAft>
                <a:spcPts val="0"/>
              </a:spcAft>
              <a:buClr>
                <a:schemeClr val="accent6"/>
              </a:buClr>
              <a:buSzPts val="2400"/>
              <a:buChar char="•"/>
              <a:defRPr b="1" sz="3600">
                <a:solidFill>
                  <a:schemeClr val="accent6"/>
                </a:solidFill>
                <a:latin typeface="Arial"/>
                <a:ea typeface="Arial"/>
                <a:cs typeface="Arial"/>
                <a:sym typeface="Aria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5" name="Google Shape;2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hyperlink" Target="https://support.zoom.us/hc/en-us/articles/201362423" TargetMode="External"/><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51.png"/><Relationship Id="rId7" Type="http://schemas.openxmlformats.org/officeDocument/2006/relationships/image" Target="../media/image27.png"/><Relationship Id="rId8"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33.png"/><Relationship Id="rId7"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6.png"/><Relationship Id="rId6"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8.png"/><Relationship Id="rId6"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7.png"/><Relationship Id="rId6"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9.png"/><Relationship Id="rId6"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1.png"/><Relationship Id="rId6"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7.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3.png"/><Relationship Id="rId6"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6.png"/><Relationship Id="rId6"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12.png"/><Relationship Id="rId7"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hyperlink" Target="https://www.linkedin.com/business/talent/blog/talent-management/best-practices-for-successful-hybrid-work-culture" TargetMode="External"/><Relationship Id="rId5" Type="http://schemas.openxmlformats.org/officeDocument/2006/relationships/hyperlink" Target="https://www.nber.org/papers/w18871" TargetMode="External"/><Relationship Id="rId6" Type="http://schemas.openxmlformats.org/officeDocument/2006/relationships/hyperlink" Target="https://hbr.org/2021/05/how-to-do-hybrid-right" TargetMode="External"/><Relationship Id="rId7" Type="http://schemas.openxmlformats.org/officeDocument/2006/relationships/hyperlink" Target="https://www.techtarget.com/searchhrsoftware/tip/Best-practices-to-build-a-sustainable-hybrid-work-model" TargetMode="External"/><Relationship Id="rId8" Type="http://schemas.openxmlformats.org/officeDocument/2006/relationships/hyperlink" Target="https://www.mckinsey.com/capabilities/people-and-organizational-performance/our-insights/its-time-for-leaders-to-get-real-about-hybri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1.jpg"/><Relationship Id="rId6" Type="http://schemas.openxmlformats.org/officeDocument/2006/relationships/image" Target="../media/image59.png"/></Relationships>
</file>

<file path=ppt/slides/_rels/slide48.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9.png"/><Relationship Id="rId13" Type="http://schemas.openxmlformats.org/officeDocument/2006/relationships/image" Target="../media/image62.png"/><Relationship Id="rId12"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6.jpg"/><Relationship Id="rId5" Type="http://schemas.openxmlformats.org/officeDocument/2006/relationships/image" Target="../media/image50.png"/><Relationship Id="rId6" Type="http://schemas.openxmlformats.org/officeDocument/2006/relationships/image" Target="../media/image48.png"/><Relationship Id="rId7" Type="http://schemas.openxmlformats.org/officeDocument/2006/relationships/image" Target="../media/image54.jpg"/><Relationship Id="rId8"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582916" y="5068229"/>
            <a:ext cx="7062900" cy="35712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Módulo 5: </a:t>
            </a:r>
            <a:endParaRPr b="0" i="0" sz="4000" u="none" cap="none" strike="noStrike">
              <a:solidFill>
                <a:schemeClr val="dk1"/>
              </a:solidFill>
              <a:latin typeface="Arial"/>
              <a:ea typeface="Arial"/>
              <a:cs typeface="Arial"/>
              <a:sym typeface="Arial"/>
            </a:endParaRPr>
          </a:p>
          <a:p>
            <a:pPr indent="0" lvl="0" marL="0" marR="0" rtl="0" algn="l">
              <a:lnSpc>
                <a:spcPct val="120002"/>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Mejores prácticas para la implementación de tecnología en equipos híbridos</a:t>
            </a:r>
            <a:endParaRPr b="1" i="0" sz="4000" u="none" cap="none" strike="noStrike">
              <a:solidFill>
                <a:schemeClr val="dk1"/>
              </a:solidFill>
              <a:latin typeface="Arial"/>
              <a:ea typeface="Arial"/>
              <a:cs typeface="Arial"/>
              <a:sym typeface="Arial"/>
            </a:endParaRPr>
          </a:p>
        </p:txBody>
      </p:sp>
      <p:sp>
        <p:nvSpPr>
          <p:cNvPr id="95" name="Google Shape;95;p1"/>
          <p:cNvSpPr txBox="1"/>
          <p:nvPr/>
        </p:nvSpPr>
        <p:spPr>
          <a:xfrm>
            <a:off x="1582916" y="2144392"/>
            <a:ext cx="6139002" cy="292383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chemeClr val="dk1"/>
                </a:solidFill>
                <a:latin typeface="Arial"/>
                <a:ea typeface="Arial"/>
                <a:cs typeface="Arial"/>
                <a:sym typeface="Arial"/>
              </a:rPr>
              <a:t>Programa de formación para empleados preparados para convertirse en mentores.</a:t>
            </a:r>
            <a:endParaRPr b="0" i="0" sz="4000" u="none" cap="none" strike="noStrike">
              <a:solidFill>
                <a:schemeClr val="dk1"/>
              </a:solidFill>
              <a:latin typeface="Arial"/>
              <a:ea typeface="Arial"/>
              <a:cs typeface="Arial"/>
              <a:sym typeface="Arial"/>
            </a:endParaRPr>
          </a:p>
        </p:txBody>
      </p:sp>
      <p:pic>
        <p:nvPicPr>
          <p:cNvPr descr="A logo with a black background&#10;&#10;Description automatically generated" id="96" name="Google Shape;96;p1"/>
          <p:cNvPicPr preferRelativeResize="0"/>
          <p:nvPr/>
        </p:nvPicPr>
        <p:blipFill rotWithShape="1">
          <a:blip r:embed="rId5">
            <a:alphaModFix/>
          </a:blip>
          <a:srcRect b="28042" l="0" r="0" t="0"/>
          <a:stretch/>
        </p:blipFill>
        <p:spPr>
          <a:xfrm>
            <a:off x="8346831" y="0"/>
            <a:ext cx="12077170" cy="886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nvSpPr>
        <p:spPr>
          <a:xfrm>
            <a:off x="7238900" y="2017021"/>
            <a:ext cx="9454500" cy="890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en-US" sz="3773" u="none" cap="none" strike="noStrike">
                <a:solidFill>
                  <a:srgbClr val="000000"/>
                </a:solidFill>
                <a:latin typeface="Arial"/>
                <a:ea typeface="Arial"/>
                <a:cs typeface="Arial"/>
                <a:sym typeface="Arial"/>
              </a:rPr>
              <a:t>Todos los miembros del equipo comparten toda la información</a:t>
            </a:r>
            <a:endParaRPr b="0" i="0" sz="3773"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p:txBody>
      </p:sp>
      <p:sp>
        <p:nvSpPr>
          <p:cNvPr id="202" name="Google Shape;202;p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337" r="-6232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txBox="1"/>
          <p:nvPr/>
        </p:nvSpPr>
        <p:spPr>
          <a:xfrm>
            <a:off x="7111638" y="4403978"/>
            <a:ext cx="9928800" cy="2713800"/>
          </a:xfrm>
          <a:prstGeom prst="rect">
            <a:avLst/>
          </a:prstGeom>
          <a:noFill/>
          <a:ln>
            <a:noFill/>
          </a:ln>
        </p:spPr>
        <p:txBody>
          <a:bodyPr anchorCtr="0" anchor="t" bIns="0" lIns="0" spcFirstLastPara="1" rIns="0" wrap="square" tIns="0">
            <a:spAutoFit/>
          </a:bodyPr>
          <a:lstStyle/>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Ofrece flexibilidad</a:t>
            </a:r>
            <a:endParaRPr b="0" i="0" sz="3962" u="none" cap="none" strike="noStrike">
              <a:solidFill>
                <a:srgbClr val="000000"/>
              </a:solidFill>
              <a:latin typeface="Arial"/>
              <a:ea typeface="Arial"/>
              <a:cs typeface="Arial"/>
              <a:sym typeface="Arial"/>
            </a:endParaRPr>
          </a:p>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Permite una mayor concentración</a:t>
            </a:r>
            <a:endParaRPr b="0" i="0" sz="3962" u="none" cap="none" strike="noStrike">
              <a:solidFill>
                <a:srgbClr val="000000"/>
              </a:solidFill>
              <a:latin typeface="Arial"/>
              <a:ea typeface="Arial"/>
              <a:cs typeface="Arial"/>
              <a:sym typeface="Arial"/>
            </a:endParaRPr>
          </a:p>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Reduce las interrupciones en el flujo de trabajo</a:t>
            </a:r>
            <a:endParaRPr b="0" i="0" sz="3962" u="none" cap="none" strike="noStrike">
              <a:solidFill>
                <a:srgbClr val="000000"/>
              </a:solidFill>
              <a:latin typeface="Arial"/>
              <a:ea typeface="Arial"/>
              <a:cs typeface="Arial"/>
              <a:sym typeface="Arial"/>
            </a:endParaRPr>
          </a:p>
        </p:txBody>
      </p:sp>
      <p:sp>
        <p:nvSpPr>
          <p:cNvPr id="208" name="Google Shape;208;p6"/>
          <p:cNvSpPr txBox="1"/>
          <p:nvPr/>
        </p:nvSpPr>
        <p:spPr>
          <a:xfrm>
            <a:off x="7158405" y="593915"/>
            <a:ext cx="98352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Métodos asincrónicos</a:t>
            </a:r>
            <a:endParaRPr b="0" i="0" sz="1400" u="none" cap="none" strike="noStrike">
              <a:solidFill>
                <a:srgbClr val="A02B93"/>
              </a:solidFill>
              <a:latin typeface="Arial"/>
              <a:ea typeface="Arial"/>
              <a:cs typeface="Arial"/>
              <a:sym typeface="Arial"/>
            </a:endParaRPr>
          </a:p>
        </p:txBody>
      </p:sp>
      <p:sp>
        <p:nvSpPr>
          <p:cNvPr id="209" name="Google Shape;209;p6"/>
          <p:cNvSpPr txBox="1"/>
          <p:nvPr/>
        </p:nvSpPr>
        <p:spPr>
          <a:xfrm>
            <a:off x="7001733" y="8091950"/>
            <a:ext cx="9928800" cy="1311300"/>
          </a:xfrm>
          <a:prstGeom prst="rect">
            <a:avLst/>
          </a:prstGeom>
          <a:noFill/>
          <a:ln>
            <a:noFill/>
          </a:ln>
        </p:spPr>
        <p:txBody>
          <a:bodyPr anchorCtr="0" anchor="t" bIns="0" lIns="0" spcFirstLastPara="1" rIns="0" wrap="square" tIns="0">
            <a:spAutoFit/>
          </a:bodyPr>
          <a:lstStyle/>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Difícil de mantener la claridad</a:t>
            </a:r>
            <a:endParaRPr b="0" i="0" sz="3962" u="none" cap="none" strike="noStrike">
              <a:solidFill>
                <a:srgbClr val="000000"/>
              </a:solidFill>
              <a:latin typeface="Arial"/>
              <a:ea typeface="Arial"/>
              <a:cs typeface="Arial"/>
              <a:sym typeface="Arial"/>
            </a:endParaRPr>
          </a:p>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Retrasos en la toma de decisiones</a:t>
            </a:r>
            <a:endParaRPr b="0" i="0" sz="3962" u="none" cap="none" strike="noStrike">
              <a:solidFill>
                <a:srgbClr val="000000"/>
              </a:solidFill>
              <a:latin typeface="Arial"/>
              <a:ea typeface="Arial"/>
              <a:cs typeface="Arial"/>
              <a:sym typeface="Arial"/>
            </a:endParaRPr>
          </a:p>
        </p:txBody>
      </p:sp>
      <p:sp>
        <p:nvSpPr>
          <p:cNvPr id="210" name="Google Shape;210;p6"/>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
          <p:cNvSpPr txBox="1"/>
          <p:nvPr/>
        </p:nvSpPr>
        <p:spPr>
          <a:xfrm>
            <a:off x="6955755" y="3218203"/>
            <a:ext cx="102405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Ventajas</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7111638" y="6881564"/>
            <a:ext cx="10431000" cy="1301638"/>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Desventajas</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4bf68f3037_0_184"/>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171450" lvl="0" marL="342900" rtl="0" algn="l">
              <a:lnSpc>
                <a:spcPct val="90000"/>
              </a:lnSpc>
              <a:spcBef>
                <a:spcPts val="1500"/>
              </a:spcBef>
              <a:spcAft>
                <a:spcPts val="0"/>
              </a:spcAft>
              <a:buSzPts val="1800"/>
              <a:buNone/>
            </a:pPr>
            <a:r>
              <a:t/>
            </a:r>
            <a:endParaRPr/>
          </a:p>
          <a:p>
            <a:pPr indent="0" lvl="0" marL="457200" rtl="0" algn="l">
              <a:lnSpc>
                <a:spcPct val="90000"/>
              </a:lnSpc>
              <a:spcBef>
                <a:spcPts val="1500"/>
              </a:spcBef>
              <a:spcAft>
                <a:spcPts val="0"/>
              </a:spcAft>
              <a:buSzPts val="1800"/>
              <a:buNone/>
            </a:pPr>
            <a:r>
              <a:t/>
            </a:r>
            <a:endParaRPr/>
          </a:p>
        </p:txBody>
      </p:sp>
      <p:sp>
        <p:nvSpPr>
          <p:cNvPr id="219" name="Google Shape;219;g34bf68f3037_0_184"/>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accent6"/>
              </a:buClr>
              <a:buSzPts val="4444"/>
              <a:buNone/>
            </a:pPr>
            <a:r>
              <a:rPr b="1" lang="en-US" sz="4000">
                <a:solidFill>
                  <a:srgbClr val="4EA72E"/>
                </a:solidFill>
              </a:rPr>
              <a:t>Actividad </a:t>
            </a:r>
            <a:r>
              <a:rPr b="1" lang="en-US" sz="4000">
                <a:solidFill>
                  <a:srgbClr val="4EA72E"/>
                </a:solidFill>
                <a:latin typeface="Arial"/>
                <a:ea typeface="Arial"/>
                <a:cs typeface="Arial"/>
                <a:sym typeface="Arial"/>
              </a:rPr>
              <a:t>n.º </a:t>
            </a:r>
            <a:r>
              <a:rPr b="1" lang="en-US" sz="4000">
                <a:solidFill>
                  <a:srgbClr val="4EA72E"/>
                </a:solidFill>
              </a:rPr>
              <a:t>1: Debate sobre el uso de la tecnología</a:t>
            </a:r>
            <a:endParaRPr sz="6000">
              <a:solidFill>
                <a:srgbClr val="4EA72E"/>
              </a:solidFill>
            </a:endParaRPr>
          </a:p>
        </p:txBody>
      </p:sp>
      <p:pic>
        <p:nvPicPr>
          <p:cNvPr descr="Inteligência Artificial com preenchimento sólido" id="220" name="Google Shape;220;g34bf68f3037_0_184"/>
          <p:cNvPicPr preferRelativeResize="0"/>
          <p:nvPr/>
        </p:nvPicPr>
        <p:blipFill rotWithShape="1">
          <a:blip r:embed="rId3">
            <a:alphaModFix/>
          </a:blip>
          <a:srcRect b="0" l="0" r="0" t="0"/>
          <a:stretch/>
        </p:blipFill>
        <p:spPr>
          <a:xfrm>
            <a:off x="9815513" y="1885770"/>
            <a:ext cx="1371600" cy="1371600"/>
          </a:xfrm>
          <a:prstGeom prst="rect">
            <a:avLst/>
          </a:prstGeom>
          <a:noFill/>
          <a:ln>
            <a:noFill/>
          </a:ln>
        </p:spPr>
      </p:pic>
      <p:sp>
        <p:nvSpPr>
          <p:cNvPr id="221" name="Google Shape;221;g34bf68f3037_0_184"/>
          <p:cNvSpPr txBox="1"/>
          <p:nvPr/>
        </p:nvSpPr>
        <p:spPr>
          <a:xfrm>
            <a:off x="9815513" y="3247928"/>
            <a:ext cx="8100900" cy="51534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0" i="0" lang="en-US" sz="3600" u="none" cap="none" strike="noStrike">
                <a:solidFill>
                  <a:srgbClr val="000000"/>
                </a:solidFill>
                <a:latin typeface="Arial"/>
                <a:ea typeface="Arial"/>
                <a:cs typeface="Arial"/>
                <a:sym typeface="Arial"/>
              </a:rPr>
              <a:t>En pequeños grupos, los participantes comparten ejemplos de tecnologías que utilizan en equipos híbridos y debaten su impacto en la colaboración y la productividad. Cada grupo presenta una idea al grupo en general, lo que fomenta el aprendizaje compartido y la participación.</a:t>
            </a:r>
            <a:endParaRPr b="0" i="0" sz="3600" u="none" cap="none" strike="noStrike">
              <a:solidFill>
                <a:srgbClr val="000000"/>
              </a:solidFill>
              <a:latin typeface="Arial"/>
              <a:ea typeface="Arial"/>
              <a:cs typeface="Arial"/>
              <a:sym typeface="Arial"/>
            </a:endParaRPr>
          </a:p>
        </p:txBody>
      </p:sp>
      <p:sp>
        <p:nvSpPr>
          <p:cNvPr id="222" name="Google Shape;222;g34bf68f3037_0_184"/>
          <p:cNvSpPr txBox="1"/>
          <p:nvPr>
            <p:ph idx="1" type="body"/>
          </p:nvPr>
        </p:nvSpPr>
        <p:spPr>
          <a:xfrm>
            <a:off x="1171927" y="3089350"/>
            <a:ext cx="7930800" cy="5822100"/>
          </a:xfrm>
          <a:prstGeom prst="rect">
            <a:avLst/>
          </a:prstGeom>
          <a:noFill/>
          <a:ln>
            <a:noFill/>
          </a:ln>
        </p:spPr>
        <p:txBody>
          <a:bodyPr anchorCtr="0" anchor="t" bIns="68550" lIns="137125" spcFirstLastPara="1" rIns="137125" wrap="square" tIns="68550">
            <a:normAutofit/>
          </a:bodyPr>
          <a:lstStyle/>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0" rtl="0" algn="l">
              <a:lnSpc>
                <a:spcPct val="90000"/>
              </a:lnSpc>
              <a:spcBef>
                <a:spcPts val="750"/>
              </a:spcBef>
              <a:spcAft>
                <a:spcPts val="0"/>
              </a:spcAft>
              <a:buClr>
                <a:srgbClr val="868E93"/>
              </a:buClr>
              <a:buSzPts val="2200"/>
              <a:buNone/>
            </a:pPr>
            <a:r>
              <a:rPr b="1" lang="en-US" u="none" cap="none" strike="noStrike">
                <a:solidFill>
                  <a:schemeClr val="dk1"/>
                </a:solidFill>
                <a:latin typeface="Open Sans Light"/>
                <a:ea typeface="Open Sans Light"/>
                <a:cs typeface="Open Sans Light"/>
                <a:sym typeface="Open Sans Light"/>
              </a:rPr>
              <a:t>Esta actividad anima a los participantes a reflexionar sobre sus experiencias con la tecnología en entornos de trabajo híbridos. Les ayuda a </a:t>
            </a:r>
            <a:r>
              <a:rPr b="1" lang="en-US" u="none" cap="none" strike="noStrike">
                <a:solidFill>
                  <a:schemeClr val="dk1"/>
                </a:solidFill>
                <a:latin typeface="Open Sans"/>
                <a:ea typeface="Open Sans"/>
                <a:cs typeface="Open Sans"/>
                <a:sym typeface="Open Sans"/>
              </a:rPr>
              <a:t>identificar tanto las ventajas como los retos de estas herramientas</a:t>
            </a:r>
            <a:r>
              <a:rPr b="1" lang="en-US" u="none" cap="none" strike="noStrike">
                <a:solidFill>
                  <a:schemeClr val="dk1"/>
                </a:solidFill>
                <a:latin typeface="Open Sans Light"/>
                <a:ea typeface="Open Sans Light"/>
                <a:cs typeface="Open Sans Light"/>
                <a:sym typeface="Open Sans Light"/>
              </a:rPr>
              <a:t>, sentando las bases para una exploración más profunda de la dinámica de la comunicación.</a:t>
            </a:r>
            <a:endParaRPr>
              <a:solidFill>
                <a:schemeClr val="dk1"/>
              </a:solidFill>
            </a:endParaRPr>
          </a:p>
        </p:txBody>
      </p:sp>
      <p:sp>
        <p:nvSpPr>
          <p:cNvPr id="223" name="Google Shape;223;g34bf68f3037_0_184"/>
          <p:cNvSpPr txBox="1"/>
          <p:nvPr/>
        </p:nvSpPr>
        <p:spPr>
          <a:xfrm>
            <a:off x="11514194" y="2266535"/>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rgbClr val="9868BD"/>
                </a:solidFill>
                <a:latin typeface="Arial"/>
                <a:ea typeface="Arial"/>
                <a:cs typeface="Arial"/>
                <a:sym typeface="Arial"/>
              </a:rPr>
              <a:t>Resumen de la actividad</a:t>
            </a:r>
            <a:endParaRPr b="1" i="0" sz="3600" u="none" cap="none" strike="noStrike">
              <a:solidFill>
                <a:srgbClr val="9868BD"/>
              </a:solidFill>
              <a:latin typeface="Arial"/>
              <a:ea typeface="Arial"/>
              <a:cs typeface="Arial"/>
              <a:sym typeface="Arial"/>
            </a:endParaRPr>
          </a:p>
        </p:txBody>
      </p:sp>
      <p:sp>
        <p:nvSpPr>
          <p:cNvPr id="224" name="Google Shape;224;g34bf68f3037_0_18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34bf68f3037_0_18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34bf68f3037_0_184"/>
          <p:cNvSpPr txBox="1"/>
          <p:nvPr/>
        </p:nvSpPr>
        <p:spPr>
          <a:xfrm>
            <a:off x="1704240" y="2983340"/>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rgbClr val="9868BD"/>
                </a:solidFill>
                <a:latin typeface="Arial"/>
                <a:ea typeface="Arial"/>
                <a:cs typeface="Arial"/>
                <a:sym typeface="Arial"/>
              </a:rPr>
              <a:t>Objetivo de la actividad</a:t>
            </a:r>
            <a:endParaRPr b="1" i="0" sz="3600" u="none" cap="none" strike="noStrike">
              <a:solidFill>
                <a:srgbClr val="9868BD"/>
              </a:solidFill>
              <a:latin typeface="Arial"/>
              <a:ea typeface="Arial"/>
              <a:cs typeface="Arial"/>
              <a:sym typeface="Arial"/>
            </a:endParaRPr>
          </a:p>
        </p:txBody>
      </p:sp>
      <p:pic>
        <p:nvPicPr>
          <p:cNvPr descr="Ampulheta 90% com preenchimento sólido" id="227" name="Google Shape;227;g34bf68f3037_0_184"/>
          <p:cNvPicPr preferRelativeResize="0"/>
          <p:nvPr>
            <p:ph idx="2" type="body"/>
          </p:nvPr>
        </p:nvPicPr>
        <p:blipFill rotWithShape="1">
          <a:blip r:embed="rId6">
            <a:alphaModFix/>
          </a:blip>
          <a:srcRect b="0" l="0" r="0" t="0"/>
          <a:stretch/>
        </p:blipFill>
        <p:spPr>
          <a:xfrm>
            <a:off x="15075975" y="8383927"/>
            <a:ext cx="1371600" cy="1152000"/>
          </a:xfrm>
          <a:prstGeom prst="rect">
            <a:avLst/>
          </a:prstGeom>
          <a:noFill/>
          <a:ln>
            <a:noFill/>
          </a:ln>
        </p:spPr>
      </p:pic>
      <p:sp>
        <p:nvSpPr>
          <p:cNvPr id="228" name="Google Shape;228;g34bf68f3037_0_184"/>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4bf68f3037_0_281"/>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0" lvl="0" marL="457200" rtl="0" algn="l">
              <a:lnSpc>
                <a:spcPct val="90000"/>
              </a:lnSpc>
              <a:spcBef>
                <a:spcPts val="1500"/>
              </a:spcBef>
              <a:spcAft>
                <a:spcPts val="0"/>
              </a:spcAft>
              <a:buSzPts val="1800"/>
              <a:buNone/>
            </a:pPr>
            <a:r>
              <a:t/>
            </a:r>
            <a:endParaRPr/>
          </a:p>
        </p:txBody>
      </p:sp>
      <p:sp>
        <p:nvSpPr>
          <p:cNvPr id="235" name="Google Shape;235;g34bf68f3037_0_281"/>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115000"/>
              </a:lnSpc>
              <a:spcBef>
                <a:spcPts val="0"/>
              </a:spcBef>
              <a:spcAft>
                <a:spcPts val="0"/>
              </a:spcAft>
              <a:buClr>
                <a:schemeClr val="dk1"/>
              </a:buClr>
              <a:buSzPts val="1100"/>
              <a:buNone/>
            </a:pPr>
            <a:r>
              <a:rPr b="1" lang="en-US" sz="4000">
                <a:solidFill>
                  <a:srgbClr val="4EA72E"/>
                </a:solidFill>
              </a:rPr>
              <a:t>Actividad n.º 1: Debate sobre el uso de la tecnología</a:t>
            </a:r>
            <a:endParaRPr b="1" sz="4000">
              <a:solidFill>
                <a:srgbClr val="4EA72E"/>
              </a:solidFill>
            </a:endParaRPr>
          </a:p>
        </p:txBody>
      </p:sp>
      <p:sp>
        <p:nvSpPr>
          <p:cNvPr id="236" name="Google Shape;236;g34bf68f3037_0_28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34bf68f3037_0_28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238" name="Google Shape;238;g34bf68f3037_0_281"/>
          <p:cNvPicPr preferRelativeResize="0"/>
          <p:nvPr>
            <p:ph idx="2" type="body"/>
          </p:nvPr>
        </p:nvPicPr>
        <p:blipFill rotWithShape="1">
          <a:blip r:embed="rId5">
            <a:alphaModFix/>
          </a:blip>
          <a:srcRect b="0" l="0" r="0" t="0"/>
          <a:stretch/>
        </p:blipFill>
        <p:spPr>
          <a:xfrm>
            <a:off x="15075970" y="8374103"/>
            <a:ext cx="1383300" cy="1161900"/>
          </a:xfrm>
          <a:prstGeom prst="rect">
            <a:avLst/>
          </a:prstGeom>
          <a:noFill/>
          <a:ln>
            <a:noFill/>
          </a:ln>
        </p:spPr>
      </p:pic>
      <p:sp>
        <p:nvSpPr>
          <p:cNvPr id="239" name="Google Shape;239;g34bf68f3037_0_281"/>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
        <p:nvSpPr>
          <p:cNvPr id="240" name="Google Shape;240;g34bf68f3037_0_281"/>
          <p:cNvSpPr txBox="1"/>
          <p:nvPr/>
        </p:nvSpPr>
        <p:spPr>
          <a:xfrm>
            <a:off x="1379594" y="3262735"/>
            <a:ext cx="5924700" cy="25599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Arial"/>
                <a:ea typeface="Arial"/>
                <a:cs typeface="Arial"/>
                <a:sym typeface="Arial"/>
              </a:rPr>
              <a:t>¿Cómo ha ayudado a tu equipo a colaborar?</a:t>
            </a:r>
            <a:endParaRPr b="1" i="0" sz="36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3600"/>
              <a:buFont typeface="Arial"/>
              <a:buNone/>
            </a:pPr>
            <a:r>
              <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Arial"/>
                <a:ea typeface="Arial"/>
                <a:cs typeface="Arial"/>
                <a:sym typeface="Arial"/>
              </a:rPr>
              <a:t>¿Qué retos ha planteado?</a:t>
            </a:r>
            <a:endParaRPr b="1" i="0" sz="3600" u="none" cap="none" strike="noStrike">
              <a:solidFill>
                <a:schemeClr val="dk1"/>
              </a:solidFill>
              <a:latin typeface="Arial"/>
              <a:ea typeface="Arial"/>
              <a:cs typeface="Arial"/>
              <a:sym typeface="Arial"/>
            </a:endParaRPr>
          </a:p>
        </p:txBody>
      </p:sp>
      <p:pic>
        <p:nvPicPr>
          <p:cNvPr descr="Inteligência Artificial com preenchimento sólido" id="241" name="Google Shape;241;g34bf68f3037_0_281"/>
          <p:cNvPicPr preferRelativeResize="0"/>
          <p:nvPr/>
        </p:nvPicPr>
        <p:blipFill rotWithShape="1">
          <a:blip r:embed="rId6">
            <a:alphaModFix/>
          </a:blip>
          <a:srcRect b="0" l="0" r="0" t="0"/>
          <a:stretch/>
        </p:blipFill>
        <p:spPr>
          <a:xfrm>
            <a:off x="9815513" y="1885770"/>
            <a:ext cx="1371600" cy="1371600"/>
          </a:xfrm>
          <a:prstGeom prst="rect">
            <a:avLst/>
          </a:prstGeom>
          <a:noFill/>
          <a:ln>
            <a:noFill/>
          </a:ln>
        </p:spPr>
      </p:pic>
      <p:sp>
        <p:nvSpPr>
          <p:cNvPr id="242" name="Google Shape;242;g34bf68f3037_0_281"/>
          <p:cNvSpPr txBox="1"/>
          <p:nvPr/>
        </p:nvSpPr>
        <p:spPr>
          <a:xfrm>
            <a:off x="9815513" y="3247928"/>
            <a:ext cx="8100900" cy="51534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0" i="0" lang="en-US" sz="3600" u="none" cap="none" strike="noStrike">
                <a:solidFill>
                  <a:srgbClr val="000000"/>
                </a:solidFill>
                <a:latin typeface="Arial"/>
                <a:ea typeface="Arial"/>
                <a:cs typeface="Arial"/>
                <a:sym typeface="Arial"/>
              </a:rPr>
              <a:t>En pequeños grupos, los participantes comparten ejemplos de tecnologías que utilizan en equipos híbridos y debaten su impacto en la colaboración y la productividad. Cada grupo presenta una idea al grupo en general, lo que fomenta el aprendizaje compartido y la participación.</a:t>
            </a:r>
            <a:endParaRPr b="0" i="0" sz="3600" u="none" cap="none" strike="noStrike">
              <a:solidFill>
                <a:srgbClr val="000000"/>
              </a:solidFill>
              <a:latin typeface="Arial"/>
              <a:ea typeface="Arial"/>
              <a:cs typeface="Arial"/>
              <a:sym typeface="Arial"/>
            </a:endParaRPr>
          </a:p>
        </p:txBody>
      </p:sp>
      <p:sp>
        <p:nvSpPr>
          <p:cNvPr id="243" name="Google Shape;243;g34bf68f3037_0_281"/>
          <p:cNvSpPr txBox="1"/>
          <p:nvPr/>
        </p:nvSpPr>
        <p:spPr>
          <a:xfrm>
            <a:off x="11514194" y="2266535"/>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rgbClr val="9868BD"/>
                </a:solidFill>
                <a:latin typeface="Arial"/>
                <a:ea typeface="Arial"/>
                <a:cs typeface="Arial"/>
                <a:sym typeface="Arial"/>
              </a:rPr>
              <a:t>Resumen de la actividad</a:t>
            </a:r>
            <a:endParaRPr b="1" i="0" sz="3600" u="none" cap="none" strike="noStrike">
              <a:solidFill>
                <a:srgbClr val="9868BD"/>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7"/>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Tema 2</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5400" u="none" cap="none" strike="noStrike">
                <a:solidFill>
                  <a:schemeClr val="accent5"/>
                </a:solidFill>
                <a:latin typeface="Arial"/>
                <a:ea typeface="Arial"/>
                <a:cs typeface="Arial"/>
                <a:sym typeface="Arial"/>
              </a:rPr>
              <a:t>Herramientas para la colaboración híbrida, la comunicación y la gestión de tareas</a:t>
            </a:r>
            <a:endParaRPr b="0" i="0" sz="5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4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4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250" name="Google Shape;250;p57"/>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251" name="Google Shape;251;p5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11058981" y="4260763"/>
            <a:ext cx="5273223" cy="4351497"/>
          </a:xfrm>
          <a:custGeom>
            <a:rect b="b" l="l" r="r" t="t"/>
            <a:pathLst>
              <a:path extrusionOk="0" h="5391734" w="5907278">
                <a:moveTo>
                  <a:pt x="0" y="0"/>
                </a:moveTo>
                <a:lnTo>
                  <a:pt x="5907278" y="0"/>
                </a:lnTo>
                <a:lnTo>
                  <a:pt x="5907278" y="5391735"/>
                </a:lnTo>
                <a:lnTo>
                  <a:pt x="0" y="53917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txBox="1"/>
          <p:nvPr/>
        </p:nvSpPr>
        <p:spPr>
          <a:xfrm>
            <a:off x="935100" y="2587975"/>
            <a:ext cx="12802500" cy="67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4400"/>
              <a:buFont typeface="Arial"/>
              <a:buNone/>
            </a:pPr>
            <a:r>
              <a:rPr b="1" i="0" lang="en-US" sz="4400" u="none" cap="none" strike="noStrike">
                <a:solidFill>
                  <a:srgbClr val="A02B93"/>
                </a:solidFill>
                <a:latin typeface="Arial"/>
                <a:ea typeface="Arial"/>
                <a:cs typeface="Arial"/>
                <a:sym typeface="Arial"/>
              </a:rPr>
              <a:t>Herramientas de comunicación y colaboración</a:t>
            </a:r>
            <a:endParaRPr b="1" i="0" sz="4400" u="none" cap="none" strike="noStrike">
              <a:solidFill>
                <a:srgbClr val="A02B93"/>
              </a:solidFill>
              <a:latin typeface="Arial"/>
              <a:ea typeface="Arial"/>
              <a:cs typeface="Arial"/>
              <a:sym typeface="Arial"/>
            </a:endParaRPr>
          </a:p>
        </p:txBody>
      </p:sp>
      <p:sp>
        <p:nvSpPr>
          <p:cNvPr id="262" name="Google Shape;262;p8"/>
          <p:cNvSpPr txBox="1"/>
          <p:nvPr/>
        </p:nvSpPr>
        <p:spPr>
          <a:xfrm>
            <a:off x="935109" y="3950990"/>
            <a:ext cx="8925600" cy="707886"/>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Nos focalizaremos en...</a:t>
            </a:r>
            <a:endParaRPr b="1" i="0" sz="4000" u="none" cap="none" strike="noStrike">
              <a:solidFill>
                <a:srgbClr val="926FB1"/>
              </a:solidFill>
              <a:latin typeface="Arial"/>
              <a:ea typeface="Arial"/>
              <a:cs typeface="Arial"/>
              <a:sym typeface="Arial"/>
            </a:endParaRPr>
          </a:p>
        </p:txBody>
      </p:sp>
      <p:sp>
        <p:nvSpPr>
          <p:cNvPr id="263" name="Google Shape;263;p8"/>
          <p:cNvSpPr txBox="1"/>
          <p:nvPr/>
        </p:nvSpPr>
        <p:spPr>
          <a:xfrm>
            <a:off x="631800" y="5174185"/>
            <a:ext cx="8581500" cy="6156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Zoom Workplace</a:t>
            </a:r>
            <a:endParaRPr b="1" i="0" sz="1400" u="none" cap="none" strike="noStrike">
              <a:solidFill>
                <a:schemeClr val="dk1"/>
              </a:solidFill>
              <a:latin typeface="Arial"/>
              <a:ea typeface="Arial"/>
              <a:cs typeface="Arial"/>
              <a:sym typeface="Arial"/>
            </a:endParaRPr>
          </a:p>
        </p:txBody>
      </p:sp>
      <p:sp>
        <p:nvSpPr>
          <p:cNvPr id="264" name="Google Shape;264;p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8"/>
          <p:cNvSpPr txBox="1"/>
          <p:nvPr/>
        </p:nvSpPr>
        <p:spPr>
          <a:xfrm>
            <a:off x="2613169" y="662599"/>
            <a:ext cx="137190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2: </a:t>
            </a:r>
            <a:r>
              <a:rPr b="1" i="0" lang="en-US" sz="4000" u="none" cap="none" strike="noStrike">
                <a:solidFill>
                  <a:srgbClr val="4EA72E"/>
                </a:solidFill>
                <a:latin typeface="Arial"/>
                <a:ea typeface="Arial"/>
                <a:cs typeface="Arial"/>
                <a:sym typeface="Arial"/>
              </a:rPr>
              <a:t>Herramientas para la colaboración híbrida, la comunicación y la gestión de tareas</a:t>
            </a:r>
            <a:endParaRPr b="0" i="0" sz="4000" u="none" cap="none" strike="noStrike">
              <a:solidFill>
                <a:srgbClr val="4EA72E"/>
              </a:solidFill>
              <a:latin typeface="Arial"/>
              <a:ea typeface="Arial"/>
              <a:cs typeface="Arial"/>
              <a:sym typeface="Arial"/>
            </a:endParaRPr>
          </a:p>
        </p:txBody>
      </p:sp>
      <p:sp>
        <p:nvSpPr>
          <p:cNvPr id="266" name="Google Shape;266;p8"/>
          <p:cNvSpPr txBox="1"/>
          <p:nvPr/>
        </p:nvSpPr>
        <p:spPr>
          <a:xfrm>
            <a:off x="935099" y="5900000"/>
            <a:ext cx="9103195" cy="3929666"/>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200" u="none" cap="none" strike="noStrike">
                <a:solidFill>
                  <a:srgbClr val="000000"/>
                </a:solidFill>
                <a:latin typeface="Arial"/>
                <a:ea typeface="Arial"/>
                <a:cs typeface="Arial"/>
                <a:sym typeface="Arial"/>
              </a:rPr>
              <a:t>Es una potente plataforma de colaboración diseñada para dar soporte a entornos de trabajo híbridos y remotos. Integra herramientas de comunicación y uso compartido de archivos en un único espacio de trabajo</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3200" u="none" cap="none" strike="noStrike">
              <a:solidFill>
                <a:srgbClr val="000000"/>
              </a:solidFill>
              <a:latin typeface="Arial"/>
              <a:ea typeface="Arial"/>
              <a:cs typeface="Arial"/>
              <a:sym typeface="Arial"/>
            </a:endParaRPr>
          </a:p>
          <a:p>
            <a:pPr indent="0" lvl="1" marL="431794" marR="0" rtl="0" algn="l">
              <a:lnSpc>
                <a:spcPct val="108002"/>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txBox="1"/>
          <p:nvPr/>
        </p:nvSpPr>
        <p:spPr>
          <a:xfrm>
            <a:off x="-332661" y="2062466"/>
            <a:ext cx="95883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Zoom Workplace</a:t>
            </a:r>
            <a:endParaRPr b="0" i="0" sz="1400" u="none" cap="none" strike="noStrike">
              <a:solidFill>
                <a:srgbClr val="A02B93"/>
              </a:solidFill>
              <a:latin typeface="Arial"/>
              <a:ea typeface="Arial"/>
              <a:cs typeface="Arial"/>
              <a:sym typeface="Arial"/>
            </a:endParaRPr>
          </a:p>
        </p:txBody>
      </p:sp>
      <p:sp>
        <p:nvSpPr>
          <p:cNvPr id="275" name="Google Shape;275;p10"/>
          <p:cNvSpPr txBox="1"/>
          <p:nvPr/>
        </p:nvSpPr>
        <p:spPr>
          <a:xfrm>
            <a:off x="9155725" y="6253050"/>
            <a:ext cx="81252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Resumen de la actividad</a:t>
            </a:r>
            <a:endParaRPr b="1" i="0" sz="4000" u="none" cap="none" strike="noStrike">
              <a:solidFill>
                <a:srgbClr val="926FB1"/>
              </a:solidFill>
              <a:latin typeface="Arial"/>
              <a:ea typeface="Arial"/>
              <a:cs typeface="Arial"/>
              <a:sym typeface="Arial"/>
            </a:endParaRPr>
          </a:p>
        </p:txBody>
      </p:sp>
      <p:sp>
        <p:nvSpPr>
          <p:cNvPr id="276" name="Google Shape;276;p10"/>
          <p:cNvSpPr txBox="1"/>
          <p:nvPr/>
        </p:nvSpPr>
        <p:spPr>
          <a:xfrm>
            <a:off x="8748412" y="7293766"/>
            <a:ext cx="8328300" cy="18273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A continuación, los participantes realizan un ejercicio guiado en el que practican cómo configurar un canal, programar una reunión y utilizar el espacio inmersivo.</a:t>
            </a:r>
            <a:endParaRPr b="0" i="0" sz="2800" u="none" cap="none" strike="noStrike">
              <a:solidFill>
                <a:srgbClr val="4EA72E"/>
              </a:solidFill>
              <a:latin typeface="Arial"/>
              <a:ea typeface="Arial"/>
              <a:cs typeface="Arial"/>
              <a:sym typeface="Arial"/>
            </a:endParaRPr>
          </a:p>
        </p:txBody>
      </p:sp>
      <p:sp>
        <p:nvSpPr>
          <p:cNvPr id="277" name="Google Shape;277;p10"/>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
        <p:nvSpPr>
          <p:cNvPr id="278" name="Google Shape;278;p10"/>
          <p:cNvSpPr txBox="1"/>
          <p:nvPr/>
        </p:nvSpPr>
        <p:spPr>
          <a:xfrm>
            <a:off x="9144000" y="3026100"/>
            <a:ext cx="81252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Objetivo de la actividad</a:t>
            </a:r>
            <a:endParaRPr b="1" i="0" sz="4000" u="none" cap="none" strike="noStrike">
              <a:solidFill>
                <a:srgbClr val="926FB1"/>
              </a:solidFill>
              <a:latin typeface="Arial"/>
              <a:ea typeface="Arial"/>
              <a:cs typeface="Arial"/>
              <a:sym typeface="Arial"/>
            </a:endParaRPr>
          </a:p>
        </p:txBody>
      </p:sp>
      <p:sp>
        <p:nvSpPr>
          <p:cNvPr id="279" name="Google Shape;279;p10"/>
          <p:cNvSpPr txBox="1"/>
          <p:nvPr/>
        </p:nvSpPr>
        <p:spPr>
          <a:xfrm>
            <a:off x="9144000" y="4038226"/>
            <a:ext cx="81252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800" u="none" cap="none" strike="noStrike">
                <a:solidFill>
                  <a:srgbClr val="000000"/>
                </a:solidFill>
                <a:latin typeface="Arial"/>
                <a:ea typeface="Arial"/>
                <a:cs typeface="Arial"/>
                <a:sym typeface="Arial"/>
              </a:rPr>
              <a:t>Esta actividad muestra las características principales de Zoom Workplace, destacando cómo admite la comunicación sincrónica y asincrónica en equipos híbridos.</a:t>
            </a:r>
            <a:endParaRPr b="0" i="0" sz="2800" u="none" cap="none" strike="noStrike">
              <a:solidFill>
                <a:srgbClr val="000000"/>
              </a:solidFill>
              <a:latin typeface="Arial"/>
              <a:ea typeface="Arial"/>
              <a:cs typeface="Arial"/>
              <a:sym typeface="Arial"/>
            </a:endParaRPr>
          </a:p>
        </p:txBody>
      </p:sp>
      <p:pic>
        <p:nvPicPr>
          <p:cNvPr descr="Ampulheta 90% com preenchimento sólido" id="280" name="Google Shape;280;p10"/>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281" name="Google Shape;281;p10"/>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pic>
        <p:nvPicPr>
          <p:cNvPr id="282" name="Google Shape;282;p10" title="image.png"/>
          <p:cNvPicPr preferRelativeResize="0"/>
          <p:nvPr/>
        </p:nvPicPr>
        <p:blipFill rotWithShape="1">
          <a:blip r:embed="rId6">
            <a:alphaModFix/>
          </a:blip>
          <a:srcRect b="0" l="0" r="0" t="0"/>
          <a:stretch/>
        </p:blipFill>
        <p:spPr>
          <a:xfrm>
            <a:off x="2723073" y="4038225"/>
            <a:ext cx="3476850" cy="347685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1881900" y="2267655"/>
            <a:ext cx="13348500" cy="67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400" u="none" cap="none" strike="noStrike">
                <a:solidFill>
                  <a:srgbClr val="926FB1"/>
                </a:solidFill>
                <a:latin typeface="Arial"/>
                <a:ea typeface="Arial"/>
                <a:cs typeface="Arial"/>
                <a:sym typeface="Arial"/>
              </a:rPr>
              <a:t>¿Cómo unirse a una reunión?</a:t>
            </a:r>
            <a:endParaRPr b="1" i="0" sz="4400" u="none" cap="none" strike="noStrike">
              <a:solidFill>
                <a:srgbClr val="926FB1"/>
              </a:solidFill>
              <a:latin typeface="Arial"/>
              <a:ea typeface="Arial"/>
              <a:cs typeface="Arial"/>
              <a:sym typeface="Arial"/>
            </a:endParaRPr>
          </a:p>
        </p:txBody>
      </p:sp>
      <p:sp>
        <p:nvSpPr>
          <p:cNvPr id="290" name="Google Shape;290;p11"/>
          <p:cNvSpPr txBox="1"/>
          <p:nvPr/>
        </p:nvSpPr>
        <p:spPr>
          <a:xfrm>
            <a:off x="1516851" y="3426975"/>
            <a:ext cx="14597400" cy="6156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Desde el enlace del correo electrónico o del calendario</a:t>
            </a:r>
            <a:endParaRPr b="0" i="0" sz="3999" u="none" cap="none" strike="noStrike">
              <a:solidFill>
                <a:srgbClr val="000000"/>
              </a:solidFill>
              <a:latin typeface="Arial"/>
              <a:ea typeface="Arial"/>
              <a:cs typeface="Arial"/>
              <a:sym typeface="Arial"/>
            </a:endParaRPr>
          </a:p>
        </p:txBody>
      </p:sp>
      <p:pic>
        <p:nvPicPr>
          <p:cNvPr id="291" name="Google Shape;291;p11"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292" name="Google Shape;292;p11" title="how-to-join-a-zoom-meeting-09.png"/>
          <p:cNvPicPr preferRelativeResize="0"/>
          <p:nvPr/>
        </p:nvPicPr>
        <p:blipFill rotWithShape="1">
          <a:blip r:embed="rId6">
            <a:alphaModFix/>
          </a:blip>
          <a:srcRect b="0" l="0" r="0" t="0"/>
          <a:stretch/>
        </p:blipFill>
        <p:spPr>
          <a:xfrm>
            <a:off x="3927001" y="4308150"/>
            <a:ext cx="9258298" cy="4985249"/>
          </a:xfrm>
          <a:prstGeom prst="rect">
            <a:avLst/>
          </a:prstGeom>
          <a:noFill/>
          <a:ln cap="flat" cmpd="sng" w="19050">
            <a:solidFill>
              <a:srgbClr val="9868BD"/>
            </a:solidFill>
            <a:prstDash val="solid"/>
            <a:round/>
            <a:headEnd len="sm" w="sm" type="none"/>
            <a:tailEnd len="sm" w="sm" type="none"/>
          </a:ln>
        </p:spPr>
      </p:pic>
      <p:sp>
        <p:nvSpPr>
          <p:cNvPr id="293" name="Google Shape;293;p11"/>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2"/>
          <p:cNvSpPr txBox="1"/>
          <p:nvPr/>
        </p:nvSpPr>
        <p:spPr>
          <a:xfrm>
            <a:off x="1881900" y="3484011"/>
            <a:ext cx="9642000" cy="6156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Desde un ID de reunión</a:t>
            </a:r>
            <a:endParaRPr b="0" i="0" sz="3999" u="none" cap="none" strike="noStrike">
              <a:solidFill>
                <a:srgbClr val="000000"/>
              </a:solidFill>
              <a:latin typeface="Arial"/>
              <a:ea typeface="Arial"/>
              <a:cs typeface="Arial"/>
              <a:sym typeface="Arial"/>
            </a:endParaRPr>
          </a:p>
        </p:txBody>
      </p:sp>
      <p:sp>
        <p:nvSpPr>
          <p:cNvPr id="302" name="Google Shape;302;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p12"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305" name="Google Shape;305;p12" title="how-to-join-a-zoom-meeting-02.png"/>
          <p:cNvPicPr preferRelativeResize="0"/>
          <p:nvPr/>
        </p:nvPicPr>
        <p:blipFill rotWithShape="1">
          <a:blip r:embed="rId6">
            <a:alphaModFix/>
          </a:blip>
          <a:srcRect b="0" l="0" r="0" t="0"/>
          <a:stretch/>
        </p:blipFill>
        <p:spPr>
          <a:xfrm>
            <a:off x="4562837" y="4329024"/>
            <a:ext cx="9162325" cy="4933576"/>
          </a:xfrm>
          <a:prstGeom prst="rect">
            <a:avLst/>
          </a:prstGeom>
          <a:noFill/>
          <a:ln cap="flat" cmpd="sng" w="19050">
            <a:solidFill>
              <a:srgbClr val="9868BD"/>
            </a:solidFill>
            <a:prstDash val="solid"/>
            <a:round/>
            <a:headEnd len="sm" w="sm" type="none"/>
            <a:tailEnd len="sm" w="sm" type="none"/>
          </a:ln>
        </p:spPr>
      </p:pic>
      <p:sp>
        <p:nvSpPr>
          <p:cNvPr id="306" name="Google Shape;306;p12"/>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
        <p:nvSpPr>
          <p:cNvPr id="307" name="Google Shape;307;p12"/>
          <p:cNvSpPr txBox="1"/>
          <p:nvPr/>
        </p:nvSpPr>
        <p:spPr>
          <a:xfrm>
            <a:off x="1881900" y="2267655"/>
            <a:ext cx="13348500" cy="67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400" u="none" cap="none" strike="noStrike">
                <a:solidFill>
                  <a:srgbClr val="926FB1"/>
                </a:solidFill>
                <a:latin typeface="Arial"/>
                <a:ea typeface="Arial"/>
                <a:cs typeface="Arial"/>
                <a:sym typeface="Arial"/>
              </a:rPr>
              <a:t>¿Cómo unirse a una reunión?</a:t>
            </a:r>
            <a:endParaRPr b="1" i="0" sz="4400" u="none" cap="none" strike="noStrike">
              <a:solidFill>
                <a:srgbClr val="926FB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3"/>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3"/>
          <p:cNvSpPr txBox="1"/>
          <p:nvPr/>
        </p:nvSpPr>
        <p:spPr>
          <a:xfrm>
            <a:off x="1516860" y="2940019"/>
            <a:ext cx="9642000" cy="19083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Comprobar quién está en la sala de reuniones</a:t>
            </a:r>
            <a:endParaRPr b="0" i="0" sz="32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Los miembros pueden reaccionar en la reunión con emojis</a:t>
            </a:r>
            <a:endParaRPr b="0" i="0" sz="3999" u="none" cap="none" strike="noStrike">
              <a:solidFill>
                <a:srgbClr val="000000"/>
              </a:solidFill>
              <a:latin typeface="Arial"/>
              <a:ea typeface="Arial"/>
              <a:cs typeface="Arial"/>
              <a:sym typeface="Arial"/>
            </a:endParaRPr>
          </a:p>
        </p:txBody>
      </p:sp>
      <p:sp>
        <p:nvSpPr>
          <p:cNvPr id="316" name="Google Shape;316;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3"/>
          <p:cNvSpPr txBox="1"/>
          <p:nvPr/>
        </p:nvSpPr>
        <p:spPr>
          <a:xfrm>
            <a:off x="1881900" y="5156250"/>
            <a:ext cx="133299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tomar notas de la reunión?</a:t>
            </a:r>
            <a:endParaRPr b="1" i="0" sz="4699" u="none" cap="none" strike="noStrike">
              <a:solidFill>
                <a:srgbClr val="926FB1"/>
              </a:solidFill>
              <a:latin typeface="Arial"/>
              <a:ea typeface="Arial"/>
              <a:cs typeface="Arial"/>
              <a:sym typeface="Arial"/>
            </a:endParaRPr>
          </a:p>
        </p:txBody>
      </p:sp>
      <p:pic>
        <p:nvPicPr>
          <p:cNvPr id="321" name="Google Shape;321;p13" title="image.png"/>
          <p:cNvPicPr preferRelativeResize="0"/>
          <p:nvPr/>
        </p:nvPicPr>
        <p:blipFill rotWithShape="1">
          <a:blip r:embed="rId5">
            <a:alphaModFix/>
          </a:blip>
          <a:srcRect b="0" l="0" r="0" t="0"/>
          <a:stretch/>
        </p:blipFill>
        <p:spPr>
          <a:xfrm>
            <a:off x="16685150" y="396350"/>
            <a:ext cx="1250100" cy="1250100"/>
          </a:xfrm>
          <a:prstGeom prst="rect">
            <a:avLst/>
          </a:prstGeom>
          <a:noFill/>
          <a:ln>
            <a:noFill/>
          </a:ln>
        </p:spPr>
      </p:pic>
      <p:pic>
        <p:nvPicPr>
          <p:cNvPr id="322" name="Google Shape;322;p13"/>
          <p:cNvPicPr preferRelativeResize="0"/>
          <p:nvPr/>
        </p:nvPicPr>
        <p:blipFill rotWithShape="1">
          <a:blip r:embed="rId6">
            <a:alphaModFix/>
          </a:blip>
          <a:srcRect b="0" l="0" r="0" t="0"/>
          <a:stretch/>
        </p:blipFill>
        <p:spPr>
          <a:xfrm>
            <a:off x="152400" y="152400"/>
            <a:ext cx="238125" cy="238125"/>
          </a:xfrm>
          <a:prstGeom prst="rect">
            <a:avLst/>
          </a:prstGeom>
          <a:noFill/>
          <a:ln>
            <a:noFill/>
          </a:ln>
        </p:spPr>
      </p:pic>
      <p:sp>
        <p:nvSpPr>
          <p:cNvPr id="323" name="Google Shape;323;p13"/>
          <p:cNvSpPr txBox="1"/>
          <p:nvPr/>
        </p:nvSpPr>
        <p:spPr>
          <a:xfrm>
            <a:off x="1881903" y="5997267"/>
            <a:ext cx="14422200" cy="3315600"/>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120000"/>
              </a:lnSpc>
              <a:spcBef>
                <a:spcPts val="800"/>
              </a:spcBef>
              <a:spcAft>
                <a:spcPts val="0"/>
              </a:spcAft>
              <a:buClr>
                <a:srgbClr val="00053D"/>
              </a:buClr>
              <a:buSzPts val="3600"/>
              <a:buFont typeface="Arial"/>
              <a:buAutoNum type="arabicPeriod"/>
            </a:pPr>
            <a:r>
              <a:rPr b="0" i="0" lang="en-US" sz="3600" u="sng" cap="none" strike="noStrike">
                <a:solidFill>
                  <a:schemeClr val="hlink"/>
                </a:solidFill>
                <a:highlight>
                  <a:srgbClr val="FFFFFF"/>
                </a:highlight>
                <a:latin typeface="Arial"/>
                <a:ea typeface="Arial"/>
                <a:cs typeface="Arial"/>
                <a:sym typeface="Arial"/>
                <a:hlinkClick r:id="rId7"/>
              </a:rPr>
              <a:t>Inicie una reunión</a:t>
            </a:r>
            <a:r>
              <a:rPr b="0" i="0" lang="en-US" sz="3600" u="none" cap="none" strike="noStrike">
                <a:solidFill>
                  <a:srgbClr val="00053D"/>
                </a:solidFill>
                <a:highlight>
                  <a:srgbClr val="FFFFFF"/>
                </a:highlight>
                <a:latin typeface="Arial"/>
                <a:ea typeface="Arial"/>
                <a:cs typeface="Arial"/>
                <a:sym typeface="Arial"/>
              </a:rPr>
              <a:t> desde la aplicación de escritorio de Zoom.</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 En los controles de la reunión, haga clic en el botón </a:t>
            </a:r>
            <a:r>
              <a:rPr b="1" i="0" lang="en-US" sz="3600" u="none" cap="none" strike="noStrike">
                <a:solidFill>
                  <a:srgbClr val="00053D"/>
                </a:solidFill>
                <a:highlight>
                  <a:srgbClr val="FFFFFF"/>
                </a:highlight>
                <a:latin typeface="Arial"/>
                <a:ea typeface="Arial"/>
                <a:cs typeface="Arial"/>
                <a:sym typeface="Arial"/>
              </a:rPr>
              <a:t>Notas</a:t>
            </a:r>
            <a:r>
              <a:rPr b="0" i="0" lang="en-US" sz="3600" u="none" cap="none" strike="noStrike">
                <a:solidFill>
                  <a:srgbClr val="00053D"/>
                </a:solidFill>
                <a:highlight>
                  <a:srgbClr val="FFFFFF"/>
                </a:highlight>
                <a:latin typeface="Arial"/>
                <a:ea typeface="Arial"/>
                <a:cs typeface="Arial"/>
                <a:sym typeface="Arial"/>
              </a:rPr>
              <a:t>.      </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En la parte superior derecha, haga clic en </a:t>
            </a:r>
            <a:r>
              <a:rPr b="1" i="0" lang="en-US" sz="3600" u="none" cap="none" strike="noStrike">
                <a:solidFill>
                  <a:srgbClr val="00053D"/>
                </a:solidFill>
                <a:highlight>
                  <a:srgbClr val="FFFFFF"/>
                </a:highlight>
                <a:latin typeface="Arial"/>
                <a:ea typeface="Arial"/>
                <a:cs typeface="Arial"/>
                <a:sym typeface="Arial"/>
              </a:rPr>
              <a:t>Nuevo</a:t>
            </a:r>
            <a:r>
              <a:rPr b="0" i="0" lang="en-US" sz="3600" u="none" cap="none" strike="noStrike">
                <a:solidFill>
                  <a:srgbClr val="00053D"/>
                </a:solidFill>
                <a:highlight>
                  <a:srgbClr val="FFFFFF"/>
                </a:highlight>
                <a:latin typeface="Arial"/>
                <a:ea typeface="Arial"/>
                <a:cs typeface="Arial"/>
                <a:sym typeface="Arial"/>
              </a:rPr>
              <a:t>.</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15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Se abrirá una nueva nota que se puede editar o compartir con la reunión.</a:t>
            </a:r>
            <a:endParaRPr b="0" i="0" sz="3600" u="none" cap="none" strike="noStrike">
              <a:solidFill>
                <a:srgbClr val="00053D"/>
              </a:solidFill>
              <a:highlight>
                <a:srgbClr val="FFFFFF"/>
              </a:highlight>
              <a:latin typeface="Arial"/>
              <a:ea typeface="Arial"/>
              <a:cs typeface="Arial"/>
              <a:sym typeface="Arial"/>
            </a:endParaRPr>
          </a:p>
        </p:txBody>
      </p:sp>
      <p:sp>
        <p:nvSpPr>
          <p:cNvPr id="324" name="Google Shape;324;p13"/>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
        <p:nvSpPr>
          <p:cNvPr id="325" name="Google Shape;325;p13"/>
          <p:cNvSpPr txBox="1"/>
          <p:nvPr/>
        </p:nvSpPr>
        <p:spPr>
          <a:xfrm>
            <a:off x="2400060" y="2267655"/>
            <a:ext cx="12382740" cy="778675"/>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400" u="none" cap="none" strike="noStrike">
                <a:solidFill>
                  <a:srgbClr val="926FB1"/>
                </a:solidFill>
                <a:latin typeface="Arial"/>
                <a:ea typeface="Arial"/>
                <a:cs typeface="Arial"/>
                <a:sym typeface="Arial"/>
              </a:rPr>
              <a:t>Control de la reunión</a:t>
            </a:r>
            <a:endParaRPr b="1" i="0" sz="4400" u="none" cap="none" strike="noStrike">
              <a:solidFill>
                <a:srgbClr val="926FB1"/>
              </a:solidFill>
              <a:latin typeface="Arial"/>
              <a:ea typeface="Arial"/>
              <a:cs typeface="Arial"/>
              <a:sym typeface="Arial"/>
            </a:endParaRPr>
          </a:p>
        </p:txBody>
      </p:sp>
      <p:pic>
        <p:nvPicPr>
          <p:cNvPr id="326" name="Google Shape;326;p13"/>
          <p:cNvPicPr preferRelativeResize="0"/>
          <p:nvPr/>
        </p:nvPicPr>
        <p:blipFill rotWithShape="1">
          <a:blip r:embed="rId8">
            <a:alphaModFix/>
          </a:blip>
          <a:srcRect b="0" l="0" r="0" t="0"/>
          <a:stretch/>
        </p:blipFill>
        <p:spPr>
          <a:xfrm>
            <a:off x="14724287" y="6680042"/>
            <a:ext cx="975025" cy="975025"/>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5"/>
          <p:cNvSpPr txBox="1"/>
          <p:nvPr/>
        </p:nvSpPr>
        <p:spPr>
          <a:xfrm>
            <a:off x="477351" y="3701175"/>
            <a:ext cx="111468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¿Qué es una vista inmersiva?</a:t>
            </a:r>
            <a:endParaRPr b="1" i="0" sz="4699" u="none" cap="none" strike="noStrike">
              <a:solidFill>
                <a:srgbClr val="926FB1"/>
              </a:solidFill>
              <a:latin typeface="Arial"/>
              <a:ea typeface="Arial"/>
              <a:cs typeface="Arial"/>
              <a:sym typeface="Arial"/>
            </a:endParaRPr>
          </a:p>
        </p:txBody>
      </p:sp>
      <p:sp>
        <p:nvSpPr>
          <p:cNvPr id="335" name="Google Shape;335;p15"/>
          <p:cNvSpPr txBox="1"/>
          <p:nvPr/>
        </p:nvSpPr>
        <p:spPr>
          <a:xfrm>
            <a:off x="160109" y="4826186"/>
            <a:ext cx="9579300" cy="2678700"/>
          </a:xfrm>
          <a:prstGeom prst="rect">
            <a:avLst/>
          </a:prstGeom>
          <a:noFill/>
          <a:ln>
            <a:noFill/>
          </a:ln>
        </p:spPr>
        <p:txBody>
          <a:bodyPr anchorCtr="0" anchor="t" bIns="0" lIns="0" spcFirstLastPara="1" rIns="0" wrap="square" tIns="0">
            <a:spAutoFit/>
          </a:bodyPr>
          <a:lstStyle/>
          <a:p>
            <a:pPr indent="-428981" lvl="1" marL="857962"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Espacio 3D para celebrar reuniones</a:t>
            </a:r>
            <a:endParaRPr b="0" i="0" sz="3973" u="none" cap="none" strike="noStrike">
              <a:solidFill>
                <a:srgbClr val="000000"/>
              </a:solidFill>
              <a:latin typeface="Arial"/>
              <a:ea typeface="Arial"/>
              <a:cs typeface="Arial"/>
              <a:sym typeface="Arial"/>
            </a:endParaRPr>
          </a:p>
          <a:p>
            <a:pPr indent="-480885" lvl="1" marL="914400" marR="0" rtl="0" algn="l">
              <a:lnSpc>
                <a:spcPct val="115000"/>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Percepción de una reunión cara a cara</a:t>
            </a:r>
            <a:endParaRPr b="0" i="0" sz="3973" u="none" cap="none" strike="noStrike">
              <a:solidFill>
                <a:srgbClr val="000000"/>
              </a:solidFill>
              <a:latin typeface="Arial"/>
              <a:ea typeface="Arial"/>
              <a:cs typeface="Arial"/>
              <a:sym typeface="Arial"/>
            </a:endParaRPr>
          </a:p>
          <a:p>
            <a:pPr indent="-480885" lvl="1" marL="914400" marR="0" rtl="0" algn="l">
              <a:lnSpc>
                <a:spcPct val="115000"/>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Fácil forma de establecer relaciones</a:t>
            </a:r>
            <a:endParaRPr b="0" i="0" sz="3973" u="none" cap="none" strike="noStrike">
              <a:solidFill>
                <a:srgbClr val="000000"/>
              </a:solidFill>
              <a:latin typeface="Arial"/>
              <a:ea typeface="Arial"/>
              <a:cs typeface="Arial"/>
              <a:sym typeface="Arial"/>
            </a:endParaRPr>
          </a:p>
        </p:txBody>
      </p:sp>
      <p:pic>
        <p:nvPicPr>
          <p:cNvPr id="336" name="Google Shape;336;p15"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37" name="Google Shape;337;p15" title="immersive.png"/>
          <p:cNvPicPr preferRelativeResize="0"/>
          <p:nvPr/>
        </p:nvPicPr>
        <p:blipFill rotWithShape="1">
          <a:blip r:embed="rId6">
            <a:alphaModFix/>
          </a:blip>
          <a:srcRect b="0" l="0" r="0" t="0"/>
          <a:stretch/>
        </p:blipFill>
        <p:spPr>
          <a:xfrm>
            <a:off x="10231524" y="3396424"/>
            <a:ext cx="6903075" cy="4314386"/>
          </a:xfrm>
          <a:prstGeom prst="rect">
            <a:avLst/>
          </a:prstGeom>
          <a:noFill/>
          <a:ln cap="flat" cmpd="sng" w="114300">
            <a:solidFill>
              <a:srgbClr val="9868BD"/>
            </a:solidFill>
            <a:prstDash val="solid"/>
            <a:round/>
            <a:headEnd len="sm" w="sm" type="none"/>
            <a:tailEnd len="sm" w="sm" type="none"/>
          </a:ln>
        </p:spPr>
      </p:pic>
      <p:sp>
        <p:nvSpPr>
          <p:cNvPr id="338" name="Google Shape;338;p15"/>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3"/>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3"/>
          <p:cNvSpPr/>
          <p:nvPr/>
        </p:nvSpPr>
        <p:spPr>
          <a:xfrm>
            <a:off x="16583760" y="0"/>
            <a:ext cx="2363727" cy="10287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53"/>
          <p:cNvSpPr txBox="1"/>
          <p:nvPr/>
        </p:nvSpPr>
        <p:spPr>
          <a:xfrm>
            <a:off x="2353556" y="1646460"/>
            <a:ext cx="9468900" cy="7293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rgbClr val="A02B93"/>
                </a:solidFill>
                <a:latin typeface="Arial"/>
                <a:ea typeface="Arial"/>
                <a:cs typeface="Arial"/>
                <a:sym typeface="Arial"/>
              </a:rPr>
              <a:t>Objetivo y descripción del módulo</a:t>
            </a:r>
            <a:endParaRPr b="1" i="0" sz="3600" u="none" cap="none" strike="noStrike">
              <a:solidFill>
                <a:srgbClr val="A02B93"/>
              </a:solidFill>
              <a:latin typeface="Arial"/>
              <a:ea typeface="Arial"/>
              <a:cs typeface="Arial"/>
              <a:sym typeface="Arial"/>
            </a:endParaRPr>
          </a:p>
        </p:txBody>
      </p:sp>
      <p:sp>
        <p:nvSpPr>
          <p:cNvPr id="106" name="Google Shape;106;p53"/>
          <p:cNvSpPr txBox="1"/>
          <p:nvPr/>
        </p:nvSpPr>
        <p:spPr>
          <a:xfrm>
            <a:off x="2353555" y="2467800"/>
            <a:ext cx="13624500" cy="359632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rgbClr val="000000"/>
                </a:solidFill>
                <a:latin typeface="Arial"/>
                <a:ea typeface="Arial"/>
                <a:cs typeface="Arial"/>
                <a:sym typeface="Arial"/>
              </a:rPr>
              <a:t>Este módulo está diseñado para dotar a los participantes de los conocimientos, habilidades y actitudes necesarios para integrar eficazmente la tecnología en entornos de trabajo híbridos. Ofrece un enfoque práctico para explorar herramientas y técnicas que mejoran la productividad, la comunicación y la colaboración. Al final del módulo, los alumnos habrán adquirido familiaridad con herramientas esenciales como Zoom y Asana, lo que les permitirá optimizar el rendimiento del equipo. Los participantes desarrollarán habilidades prácticas como la creación de espacios de colaboración virtual, la gestión de tareas y el equilibrio entre la comunicación sincrónica y asincrónica. También cultivarán una mentalidad positiva y adaptable, reconociendo la importancia de experimentar con nuevas tecnologías para crear procesos de trabajo híbridos inclusivos y sostenibles.</a:t>
            </a:r>
            <a:endParaRPr b="0" i="0" sz="2200" u="none" cap="none" strike="noStrike">
              <a:solidFill>
                <a:srgbClr val="000000"/>
              </a:solidFill>
              <a:latin typeface="Arial"/>
              <a:ea typeface="Arial"/>
              <a:cs typeface="Arial"/>
              <a:sym typeface="Arial"/>
            </a:endParaRPr>
          </a:p>
        </p:txBody>
      </p:sp>
      <p:sp>
        <p:nvSpPr>
          <p:cNvPr id="107" name="Google Shape;107;p53"/>
          <p:cNvSpPr txBox="1"/>
          <p:nvPr/>
        </p:nvSpPr>
        <p:spPr>
          <a:xfrm>
            <a:off x="2353555" y="6156079"/>
            <a:ext cx="118917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rgbClr val="636A6F"/>
                </a:solidFill>
                <a:latin typeface="Arial"/>
                <a:ea typeface="Arial"/>
                <a:cs typeface="Arial"/>
                <a:sym typeface="Arial"/>
              </a:rPr>
              <a:t>Este módulo se divide en los siguientes temas:</a:t>
            </a:r>
            <a:endParaRPr b="1" i="0" sz="2400" u="none" cap="none" strike="noStrike">
              <a:solidFill>
                <a:srgbClr val="636A6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chemeClr val="accent5"/>
                </a:solidFill>
                <a:latin typeface="Arial"/>
                <a:ea typeface="Arial"/>
                <a:cs typeface="Arial"/>
                <a:sym typeface="Arial"/>
              </a:rPr>
              <a:t>Tema 1 El papel de la tecnología en el trabajo híbrido</a:t>
            </a:r>
            <a:endParaRPr b="1" i="0" sz="2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chemeClr val="accent5"/>
                </a:solidFill>
                <a:latin typeface="Arial"/>
                <a:ea typeface="Arial"/>
                <a:cs typeface="Arial"/>
                <a:sym typeface="Arial"/>
              </a:rPr>
              <a:t>Tema 2 Herramientas para la colaboración híbrida, la comunicación y la gestión de tareas</a:t>
            </a:r>
            <a:endParaRPr b="1" i="0" sz="2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chemeClr val="accent5"/>
                </a:solidFill>
                <a:latin typeface="Arial"/>
                <a:ea typeface="Arial"/>
                <a:cs typeface="Arial"/>
                <a:sym typeface="Arial"/>
              </a:rPr>
              <a:t>Tema 3 Equilibrar el uso de la tecnología y evitar el agotamiento</a:t>
            </a:r>
            <a:endParaRPr b="1" i="0" sz="24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6"/>
          <p:cNvSpPr txBox="1"/>
          <p:nvPr/>
        </p:nvSpPr>
        <p:spPr>
          <a:xfrm>
            <a:off x="802055" y="2467800"/>
            <a:ext cx="166839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¿Cómo iniciar la vista inmersiva en una reunión?</a:t>
            </a:r>
            <a:endParaRPr b="1" i="0" sz="4000" u="none" cap="none" strike="noStrike">
              <a:solidFill>
                <a:srgbClr val="926FB1"/>
              </a:solidFill>
              <a:latin typeface="Arial"/>
              <a:ea typeface="Arial"/>
              <a:cs typeface="Arial"/>
              <a:sym typeface="Arial"/>
            </a:endParaRPr>
          </a:p>
        </p:txBody>
      </p:sp>
      <p:sp>
        <p:nvSpPr>
          <p:cNvPr id="346" name="Google Shape;346;p16"/>
          <p:cNvSpPr txBox="1"/>
          <p:nvPr/>
        </p:nvSpPr>
        <p:spPr>
          <a:xfrm>
            <a:off x="240176" y="3326625"/>
            <a:ext cx="10535400" cy="5079600"/>
          </a:xfrm>
          <a:prstGeom prst="rect">
            <a:avLst/>
          </a:prstGeom>
          <a:noFill/>
          <a:ln>
            <a:noFill/>
          </a:ln>
        </p:spPr>
        <p:txBody>
          <a:bodyPr anchorCtr="0" anchor="t" bIns="0" lIns="0" spcFirstLastPara="1" rIns="0" wrap="square" tIns="0">
            <a:spAutoFit/>
          </a:bodyPr>
          <a:lstStyle/>
          <a:p>
            <a:pPr indent="-419100" lvl="1" marL="914400" marR="0" rtl="0" algn="l">
              <a:lnSpc>
                <a:spcPct val="115000"/>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Inicie una reunión o un seminario web como anfitrión.</a:t>
            </a:r>
            <a:endParaRPr b="0"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En la esquina superior derecha, haga clic en </a:t>
            </a:r>
            <a:r>
              <a:rPr b="1" i="0" lang="en-US" sz="3000" u="none" cap="none" strike="noStrike">
                <a:solidFill>
                  <a:srgbClr val="00053D"/>
                </a:solidFill>
                <a:latin typeface="Arial"/>
                <a:ea typeface="Arial"/>
                <a:cs typeface="Arial"/>
                <a:sym typeface="Arial"/>
              </a:rPr>
              <a:t>Ver</a:t>
            </a:r>
            <a:r>
              <a:rPr b="0" i="0" lang="en-US" sz="3000" u="none" cap="none" strike="noStrike">
                <a:solidFill>
                  <a:srgbClr val="00053D"/>
                </a:solidFill>
                <a:latin typeface="Arial"/>
                <a:ea typeface="Arial"/>
                <a:cs typeface="Arial"/>
                <a:sym typeface="Arial"/>
              </a:rPr>
              <a:t>.</a:t>
            </a:r>
            <a:endParaRPr b="0" i="0"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Haga clic en </a:t>
            </a:r>
            <a:r>
              <a:rPr b="1" i="0" lang="en-US" sz="3000" u="none" cap="none" strike="noStrike">
                <a:solidFill>
                  <a:srgbClr val="00053D"/>
                </a:solidFill>
                <a:latin typeface="Arial"/>
                <a:ea typeface="Arial"/>
                <a:cs typeface="Arial"/>
                <a:sym typeface="Arial"/>
              </a:rPr>
              <a:t>Inmersiva</a:t>
            </a:r>
            <a:r>
              <a:rPr b="0" i="0" lang="en-US" sz="3000" u="none" cap="none" strike="noStrike">
                <a:solidFill>
                  <a:srgbClr val="00053D"/>
                </a:solidFill>
                <a:latin typeface="Arial"/>
                <a:ea typeface="Arial"/>
                <a:cs typeface="Arial"/>
                <a:sym typeface="Arial"/>
              </a:rPr>
              <a:t>.</a:t>
            </a:r>
            <a:r>
              <a:rPr b="1" i="0" lang="en-US" sz="3000" u="none" cap="none" strike="noStrike">
                <a:solidFill>
                  <a:srgbClr val="00053D"/>
                </a:solidFill>
                <a:latin typeface="Arial"/>
                <a:ea typeface="Arial"/>
                <a:cs typeface="Arial"/>
                <a:sym typeface="Arial"/>
              </a:rPr>
              <a:t>   </a:t>
            </a:r>
            <a:endParaRPr b="1"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Seleccione una de las siguientes opciones para colocar a los participantes en la escena: </a:t>
            </a:r>
            <a:r>
              <a:rPr b="1" i="1" lang="en-US" sz="3000" u="none" cap="none" strike="noStrike">
                <a:solidFill>
                  <a:srgbClr val="00053D"/>
                </a:solidFill>
                <a:latin typeface="Arial"/>
                <a:ea typeface="Arial"/>
                <a:cs typeface="Arial"/>
                <a:sym typeface="Arial"/>
              </a:rPr>
              <a:t>Automáticamente</a:t>
            </a:r>
            <a:r>
              <a:rPr b="0" i="0" lang="en-US" sz="3000" u="none" cap="none" strike="noStrike">
                <a:solidFill>
                  <a:srgbClr val="00053D"/>
                </a:solidFill>
                <a:latin typeface="Arial"/>
                <a:ea typeface="Arial"/>
                <a:cs typeface="Arial"/>
                <a:sym typeface="Arial"/>
              </a:rPr>
              <a:t> o </a:t>
            </a:r>
            <a:r>
              <a:rPr b="1" i="1" lang="en-US" sz="3000" u="none" cap="none" strike="noStrike">
                <a:solidFill>
                  <a:srgbClr val="00053D"/>
                </a:solidFill>
                <a:latin typeface="Arial"/>
                <a:ea typeface="Arial"/>
                <a:cs typeface="Arial"/>
                <a:sym typeface="Arial"/>
              </a:rPr>
              <a:t>Manualmente</a:t>
            </a:r>
            <a:endParaRPr b="1" i="1" sz="3000" u="none" cap="none" strike="noStrike">
              <a:solidFill>
                <a:srgbClr val="00053D"/>
              </a:solidFill>
              <a:latin typeface="Arial"/>
              <a:ea typeface="Arial"/>
              <a:cs typeface="Arial"/>
              <a:sym typeface="Arial"/>
            </a:endParaRPr>
          </a:p>
          <a:p>
            <a:pPr indent="-419100" lvl="1" marL="914400" marR="0" rtl="0" algn="l">
              <a:lnSpc>
                <a:spcPct val="115000"/>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Seleccione la escena que desea utilizar. Cada escena designa el número máximo de lugares predefinidos para los asistentes.</a:t>
            </a:r>
            <a:endParaRPr b="0" i="0" sz="3000" u="none" cap="none" strike="noStrike">
              <a:solidFill>
                <a:srgbClr val="00053D"/>
              </a:solidFill>
              <a:latin typeface="Arial"/>
              <a:ea typeface="Arial"/>
              <a:cs typeface="Arial"/>
              <a:sym typeface="Arial"/>
            </a:endParaRPr>
          </a:p>
          <a:p>
            <a:pPr indent="-419100" lvl="1" marL="914400" marR="0" rtl="0" algn="l">
              <a:lnSpc>
                <a:spcPct val="115000"/>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Haga clic en </a:t>
            </a:r>
            <a:r>
              <a:rPr b="1" i="0" lang="en-US" sz="3000" u="none" cap="none" strike="noStrike">
                <a:solidFill>
                  <a:srgbClr val="00053D"/>
                </a:solidFill>
                <a:latin typeface="Arial"/>
                <a:ea typeface="Arial"/>
                <a:cs typeface="Arial"/>
                <a:sym typeface="Arial"/>
              </a:rPr>
              <a:t>Iniciar</a:t>
            </a:r>
            <a:r>
              <a:rPr b="0" i="0" lang="en-US" sz="3000" u="none" cap="none" strike="noStrike">
                <a:solidFill>
                  <a:srgbClr val="00053D"/>
                </a:solidFill>
                <a:latin typeface="Arial"/>
                <a:ea typeface="Arial"/>
                <a:cs typeface="Arial"/>
                <a:sym typeface="Arial"/>
              </a:rPr>
              <a:t> para comenzar la vista inmersiva.</a:t>
            </a:r>
            <a:endParaRPr b="1" i="0" sz="3000" u="none" cap="none" strike="noStrike">
              <a:solidFill>
                <a:srgbClr val="00053D"/>
              </a:solidFill>
              <a:latin typeface="Arial"/>
              <a:ea typeface="Arial"/>
              <a:cs typeface="Arial"/>
              <a:sym typeface="Arial"/>
            </a:endParaRPr>
          </a:p>
        </p:txBody>
      </p:sp>
      <p:pic>
        <p:nvPicPr>
          <p:cNvPr id="347" name="Google Shape;347;p1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48" name="Google Shape;348;p16"/>
          <p:cNvPicPr preferRelativeResize="0"/>
          <p:nvPr/>
        </p:nvPicPr>
        <p:blipFill rotWithShape="1">
          <a:blip r:embed="rId6">
            <a:alphaModFix/>
          </a:blip>
          <a:srcRect b="0" l="0" r="0" t="0"/>
          <a:stretch/>
        </p:blipFill>
        <p:spPr>
          <a:xfrm>
            <a:off x="11119375" y="3624975"/>
            <a:ext cx="6171648" cy="3857283"/>
          </a:xfrm>
          <a:prstGeom prst="rect">
            <a:avLst/>
          </a:prstGeom>
          <a:noFill/>
          <a:ln cap="flat" cmpd="sng" w="76200">
            <a:solidFill>
              <a:srgbClr val="9868BD"/>
            </a:solidFill>
            <a:prstDash val="solid"/>
            <a:round/>
            <a:headEnd len="sm" w="sm" type="none"/>
            <a:tailEnd len="sm" w="sm" type="none"/>
          </a:ln>
        </p:spPr>
      </p:pic>
      <p:pic>
        <p:nvPicPr>
          <p:cNvPr id="349" name="Google Shape;349;p16"/>
          <p:cNvPicPr preferRelativeResize="0"/>
          <p:nvPr/>
        </p:nvPicPr>
        <p:blipFill rotWithShape="1">
          <a:blip r:embed="rId7">
            <a:alphaModFix/>
          </a:blip>
          <a:srcRect b="0" l="0" r="0" t="0"/>
          <a:stretch/>
        </p:blipFill>
        <p:spPr>
          <a:xfrm>
            <a:off x="9560775" y="3863025"/>
            <a:ext cx="413475" cy="407250"/>
          </a:xfrm>
          <a:prstGeom prst="rect">
            <a:avLst/>
          </a:prstGeom>
          <a:noFill/>
          <a:ln>
            <a:noFill/>
          </a:ln>
        </p:spPr>
      </p:pic>
      <p:pic>
        <p:nvPicPr>
          <p:cNvPr id="350" name="Google Shape;350;p16"/>
          <p:cNvPicPr preferRelativeResize="0"/>
          <p:nvPr/>
        </p:nvPicPr>
        <p:blipFill rotWithShape="1">
          <a:blip r:embed="rId8">
            <a:alphaModFix/>
          </a:blip>
          <a:srcRect b="0" l="0" r="0" t="0"/>
          <a:stretch/>
        </p:blipFill>
        <p:spPr>
          <a:xfrm>
            <a:off x="5225325" y="4388025"/>
            <a:ext cx="413475" cy="413475"/>
          </a:xfrm>
          <a:prstGeom prst="rect">
            <a:avLst/>
          </a:prstGeom>
          <a:noFill/>
          <a:ln>
            <a:noFill/>
          </a:ln>
        </p:spPr>
      </p:pic>
      <p:sp>
        <p:nvSpPr>
          <p:cNvPr id="351" name="Google Shape;351;p16"/>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txBox="1"/>
          <p:nvPr/>
        </p:nvSpPr>
        <p:spPr>
          <a:xfrm>
            <a:off x="631802" y="2409400"/>
            <a:ext cx="11272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ver la transcripción en directo?</a:t>
            </a:r>
            <a:endParaRPr b="1" i="0" sz="4699" u="none" cap="none" strike="noStrike">
              <a:solidFill>
                <a:srgbClr val="926FB1"/>
              </a:solidFill>
              <a:latin typeface="Arial"/>
              <a:ea typeface="Arial"/>
              <a:cs typeface="Arial"/>
              <a:sym typeface="Arial"/>
            </a:endParaRPr>
          </a:p>
        </p:txBody>
      </p:sp>
      <p:sp>
        <p:nvSpPr>
          <p:cNvPr id="359" name="Google Shape;359;p17"/>
          <p:cNvSpPr txBox="1"/>
          <p:nvPr/>
        </p:nvSpPr>
        <p:spPr>
          <a:xfrm>
            <a:off x="337274" y="3645150"/>
            <a:ext cx="9676500" cy="5294783"/>
          </a:xfrm>
          <a:prstGeom prst="rect">
            <a:avLst/>
          </a:prstGeom>
          <a:noFill/>
          <a:ln>
            <a:noFill/>
          </a:ln>
        </p:spPr>
        <p:txBody>
          <a:bodyPr anchorCtr="0" anchor="t" bIns="0" lIns="0" spcFirstLastPara="1" rIns="0" wrap="square" tIns="0">
            <a:spAutoFit/>
          </a:bodyPr>
          <a:lstStyle/>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Únete a una reunión en Zoom.</a:t>
            </a:r>
            <a:endParaRPr b="0" i="0" sz="3397"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Haz clic en el botón </a:t>
            </a:r>
            <a:r>
              <a:rPr b="1" i="0" lang="en-US" sz="3397" u="none" cap="none" strike="noStrike">
                <a:solidFill>
                  <a:srgbClr val="00053D"/>
                </a:solidFill>
                <a:latin typeface="Arial"/>
                <a:ea typeface="Arial"/>
                <a:cs typeface="Arial"/>
                <a:sym typeface="Arial"/>
              </a:rPr>
              <a:t>Mostrar subtítulos</a:t>
            </a:r>
            <a:endParaRPr b="1" i="0" sz="3397"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Haz clic en el símbolo de flecha hacia arriba y selecciona </a:t>
            </a:r>
            <a:r>
              <a:rPr b="1" i="0" lang="en-US" sz="3397" u="none" cap="none" strike="noStrike">
                <a:solidFill>
                  <a:srgbClr val="00053D"/>
                </a:solidFill>
                <a:latin typeface="Arial"/>
                <a:ea typeface="Arial"/>
                <a:cs typeface="Arial"/>
                <a:sym typeface="Arial"/>
              </a:rPr>
              <a:t>Idioma de habla</a:t>
            </a:r>
            <a:r>
              <a:rPr b="0" i="0" lang="en-US" sz="3397" u="none" cap="none" strike="noStrike">
                <a:solidFill>
                  <a:srgbClr val="00053D"/>
                </a:solidFill>
                <a:latin typeface="Arial"/>
                <a:ea typeface="Arial"/>
                <a:cs typeface="Arial"/>
                <a:sym typeface="Arial"/>
              </a:rPr>
              <a:t> para seleccionar el idioma de los subtítulos o la transcripción</a:t>
            </a:r>
            <a:endParaRPr b="0" i="0" sz="3397" u="none" cap="none" strike="noStrike">
              <a:solidFill>
                <a:srgbClr val="00053D"/>
              </a:solidFill>
              <a:latin typeface="Arial"/>
              <a:ea typeface="Arial"/>
              <a:cs typeface="Arial"/>
              <a:sym typeface="Arial"/>
            </a:endParaRPr>
          </a:p>
          <a:p>
            <a:pPr indent="0" lvl="0" marL="914400" marR="0" rtl="0" algn="l">
              <a:lnSpc>
                <a:spcPct val="140005"/>
              </a:lnSpc>
              <a:spcBef>
                <a:spcPts val="0"/>
              </a:spcBef>
              <a:spcAft>
                <a:spcPts val="0"/>
              </a:spcAft>
              <a:buClr>
                <a:srgbClr val="000000"/>
              </a:buClr>
              <a:buSzPts val="3397"/>
              <a:buFont typeface="Arial"/>
              <a:buNone/>
            </a:pPr>
            <a:r>
              <a:t/>
            </a:r>
            <a:endParaRPr b="0" i="0" sz="3397" u="none" cap="none" strike="noStrike">
              <a:solidFill>
                <a:srgbClr val="00053D"/>
              </a:solidFill>
              <a:latin typeface="Arial"/>
              <a:ea typeface="Arial"/>
              <a:cs typeface="Arial"/>
              <a:sym typeface="Arial"/>
            </a:endParaRPr>
          </a:p>
          <a:p>
            <a:pPr indent="0" lvl="0" marL="0" marR="0" rtl="0" algn="l">
              <a:lnSpc>
                <a:spcPct val="140005"/>
              </a:lnSpc>
              <a:spcBef>
                <a:spcPts val="0"/>
              </a:spcBef>
              <a:spcAft>
                <a:spcPts val="0"/>
              </a:spcAft>
              <a:buClr>
                <a:srgbClr val="000000"/>
              </a:buClr>
              <a:buSzPts val="2097"/>
              <a:buFont typeface="Arial"/>
              <a:buNone/>
            </a:pPr>
            <a:r>
              <a:rPr b="1" i="0" lang="en-US" sz="2097" u="none" cap="none" strike="noStrike">
                <a:solidFill>
                  <a:srgbClr val="00053D"/>
                </a:solidFill>
                <a:latin typeface="Arial"/>
                <a:ea typeface="Arial"/>
                <a:cs typeface="Arial"/>
                <a:sym typeface="Arial"/>
              </a:rPr>
              <a:t>        Nota</a:t>
            </a:r>
            <a:r>
              <a:rPr b="0" i="0" lang="en-US" sz="2097" u="none" cap="none" strike="noStrike">
                <a:solidFill>
                  <a:srgbClr val="00053D"/>
                </a:solidFill>
                <a:latin typeface="Arial"/>
                <a:ea typeface="Arial"/>
                <a:cs typeface="Arial"/>
                <a:sym typeface="Arial"/>
              </a:rPr>
              <a:t>: Para desactivar la transcripción automática, haz clic en el botón </a:t>
            </a:r>
            <a:endParaRPr b="0" i="0" sz="2097" u="none" cap="none" strike="noStrike">
              <a:solidFill>
                <a:srgbClr val="00053D"/>
              </a:solidFill>
              <a:latin typeface="Arial"/>
              <a:ea typeface="Arial"/>
              <a:cs typeface="Arial"/>
              <a:sym typeface="Arial"/>
            </a:endParaRPr>
          </a:p>
          <a:p>
            <a:pPr indent="457200" lvl="0" marL="0" marR="0" rtl="0" algn="l">
              <a:lnSpc>
                <a:spcPct val="140005"/>
              </a:lnSpc>
              <a:spcBef>
                <a:spcPts val="0"/>
              </a:spcBef>
              <a:spcAft>
                <a:spcPts val="0"/>
              </a:spcAft>
              <a:buClr>
                <a:srgbClr val="000000"/>
              </a:buClr>
              <a:buSzPts val="2097"/>
              <a:buFont typeface="Arial"/>
              <a:buNone/>
            </a:pPr>
            <a:r>
              <a:rPr b="1" i="0" lang="en-US" sz="2097" u="none" cap="none" strike="noStrike">
                <a:solidFill>
                  <a:srgbClr val="00053D"/>
                </a:solidFill>
                <a:latin typeface="Arial"/>
                <a:ea typeface="Arial"/>
                <a:cs typeface="Arial"/>
                <a:sym typeface="Arial"/>
              </a:rPr>
              <a:t>  Ocultar subtítulos</a:t>
            </a:r>
            <a:endParaRPr b="1" i="0" sz="3397" u="none" cap="none" strike="noStrike">
              <a:solidFill>
                <a:srgbClr val="00053D"/>
              </a:solidFill>
              <a:latin typeface="Arial"/>
              <a:ea typeface="Arial"/>
              <a:cs typeface="Arial"/>
              <a:sym typeface="Arial"/>
            </a:endParaRPr>
          </a:p>
        </p:txBody>
      </p:sp>
      <p:pic>
        <p:nvPicPr>
          <p:cNvPr id="360" name="Google Shape;360;p17"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61" name="Google Shape;361;p17"/>
          <p:cNvPicPr preferRelativeResize="0"/>
          <p:nvPr/>
        </p:nvPicPr>
        <p:blipFill rotWithShape="1">
          <a:blip r:embed="rId6">
            <a:alphaModFix/>
          </a:blip>
          <a:srcRect b="0" l="0" r="0" t="0"/>
          <a:stretch/>
        </p:blipFill>
        <p:spPr>
          <a:xfrm>
            <a:off x="11433751" y="3518700"/>
            <a:ext cx="5358850" cy="4820100"/>
          </a:xfrm>
          <a:prstGeom prst="rect">
            <a:avLst/>
          </a:prstGeom>
          <a:noFill/>
          <a:ln cap="flat" cmpd="sng" w="76200">
            <a:solidFill>
              <a:srgbClr val="9868BD"/>
            </a:solidFill>
            <a:prstDash val="solid"/>
            <a:round/>
            <a:headEnd len="sm" w="sm" type="none"/>
            <a:tailEnd len="sm" w="sm" type="none"/>
          </a:ln>
        </p:spPr>
      </p:pic>
      <p:sp>
        <p:nvSpPr>
          <p:cNvPr id="362" name="Google Shape;362;p17"/>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4746078ff3_0_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34746078ff3_0_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4746078ff3_0_4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34746078ff3_0_40"/>
          <p:cNvSpPr txBox="1"/>
          <p:nvPr/>
        </p:nvSpPr>
        <p:spPr>
          <a:xfrm>
            <a:off x="806426" y="2705700"/>
            <a:ext cx="108414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¿Qué es un asistente de IA?</a:t>
            </a:r>
            <a:endParaRPr b="1" i="0" sz="4699" u="none" cap="none" strike="noStrike">
              <a:solidFill>
                <a:srgbClr val="926FB1"/>
              </a:solidFill>
              <a:latin typeface="Arial"/>
              <a:ea typeface="Arial"/>
              <a:cs typeface="Arial"/>
              <a:sym typeface="Arial"/>
            </a:endParaRPr>
          </a:p>
        </p:txBody>
      </p:sp>
      <p:sp>
        <p:nvSpPr>
          <p:cNvPr id="371" name="Google Shape;371;g34746078ff3_0_40"/>
          <p:cNvSpPr txBox="1"/>
          <p:nvPr/>
        </p:nvSpPr>
        <p:spPr>
          <a:xfrm>
            <a:off x="477349" y="4005650"/>
            <a:ext cx="10841400" cy="4659900"/>
          </a:xfrm>
          <a:prstGeom prst="rect">
            <a:avLst/>
          </a:prstGeom>
          <a:noFill/>
          <a:ln>
            <a:noFill/>
          </a:ln>
        </p:spPr>
        <p:txBody>
          <a:bodyPr anchorCtr="0" anchor="t" bIns="0" lIns="0" spcFirstLastPara="1" rIns="0" wrap="square" tIns="0">
            <a:spAutoFit/>
          </a:bodyPr>
          <a:lstStyle/>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Asistencia en tiempo real</a:t>
            </a:r>
            <a:r>
              <a:rPr b="0" i="0" lang="en-US" sz="3973" u="none" cap="none" strike="noStrike">
                <a:solidFill>
                  <a:srgbClr val="00053D"/>
                </a:solidFill>
                <a:latin typeface="Arial"/>
                <a:ea typeface="Arial"/>
                <a:cs typeface="Arial"/>
                <a:sym typeface="Arial"/>
              </a:rPr>
              <a:t>: transcribe, resume y realiza un seguimiento de los puntos de acción.  </a:t>
            </a:r>
            <a:endParaRPr b="0" i="0" sz="3973" u="none" cap="none" strike="noStrike">
              <a:solidFill>
                <a:srgbClr val="00053D"/>
              </a:solidFill>
              <a:latin typeface="Arial"/>
              <a:ea typeface="Arial"/>
              <a:cs typeface="Arial"/>
              <a:sym typeface="Arial"/>
            </a:endParaRPr>
          </a:p>
          <a:p>
            <a:pPr indent="-480885" lvl="1" marL="914400" marR="0" rtl="0" algn="l">
              <a:lnSpc>
                <a:spcPct val="115000"/>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Aumenta la productividad</a:t>
            </a:r>
            <a:r>
              <a:rPr b="0" i="0" lang="en-US" sz="3973" u="none" cap="none" strike="noStrike">
                <a:solidFill>
                  <a:srgbClr val="00053D"/>
                </a:solidFill>
                <a:latin typeface="Arial"/>
                <a:ea typeface="Arial"/>
                <a:cs typeface="Arial"/>
                <a:sym typeface="Arial"/>
              </a:rPr>
              <a:t>: responde preguntas y ayuda con las tareas.  </a:t>
            </a:r>
            <a:endParaRPr b="0" i="0" sz="3973" u="none" cap="none" strike="noStrike">
              <a:solidFill>
                <a:srgbClr val="00053D"/>
              </a:solidFill>
              <a:latin typeface="Arial"/>
              <a:ea typeface="Arial"/>
              <a:cs typeface="Arial"/>
              <a:sym typeface="Arial"/>
            </a:endParaRPr>
          </a:p>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Integración perfecta</a:t>
            </a:r>
            <a:r>
              <a:rPr b="0" i="0" lang="en-US" sz="3973" u="none" cap="none" strike="noStrike">
                <a:solidFill>
                  <a:srgbClr val="00053D"/>
                </a:solidFill>
                <a:latin typeface="Arial"/>
                <a:ea typeface="Arial"/>
                <a:cs typeface="Arial"/>
                <a:sym typeface="Arial"/>
              </a:rPr>
              <a:t>: mejora las reuniones sin interrupciones. </a:t>
            </a:r>
            <a:endParaRPr b="0" i="0" sz="3973" u="none" cap="none" strike="noStrike">
              <a:solidFill>
                <a:srgbClr val="00053D"/>
              </a:solidFill>
              <a:latin typeface="Arial"/>
              <a:ea typeface="Arial"/>
              <a:cs typeface="Arial"/>
              <a:sym typeface="Arial"/>
            </a:endParaRPr>
          </a:p>
        </p:txBody>
      </p:sp>
      <p:pic>
        <p:nvPicPr>
          <p:cNvPr id="372" name="Google Shape;372;g34746078ff3_0_40"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73" name="Google Shape;373;g34746078ff3_0_40"/>
          <p:cNvPicPr preferRelativeResize="0"/>
          <p:nvPr/>
        </p:nvPicPr>
        <p:blipFill rotWithShape="1">
          <a:blip r:embed="rId6">
            <a:alphaModFix/>
          </a:blip>
          <a:srcRect b="0" l="0" r="0" t="0"/>
          <a:stretch/>
        </p:blipFill>
        <p:spPr>
          <a:xfrm>
            <a:off x="12072950" y="2219238"/>
            <a:ext cx="4035950" cy="6668749"/>
          </a:xfrm>
          <a:prstGeom prst="rect">
            <a:avLst/>
          </a:prstGeom>
          <a:noFill/>
          <a:ln cap="flat" cmpd="sng" w="76200">
            <a:solidFill>
              <a:srgbClr val="9868BD"/>
            </a:solidFill>
            <a:prstDash val="solid"/>
            <a:round/>
            <a:headEnd len="sm" w="sm" type="none"/>
            <a:tailEnd len="sm" w="sm" type="none"/>
          </a:ln>
        </p:spPr>
      </p:pic>
      <p:sp>
        <p:nvSpPr>
          <p:cNvPr id="374" name="Google Shape;374;g34746078ff3_0_40"/>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4746078ff3_0_6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34746078ff3_0_6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34746078ff3_0_66"/>
          <p:cNvSpPr txBox="1"/>
          <p:nvPr/>
        </p:nvSpPr>
        <p:spPr>
          <a:xfrm>
            <a:off x="631801" y="2294875"/>
            <a:ext cx="109923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crear salas de descanso?</a:t>
            </a:r>
            <a:endParaRPr b="1" i="0" sz="4699" u="none" cap="none" strike="noStrike">
              <a:solidFill>
                <a:srgbClr val="926FB1"/>
              </a:solidFill>
              <a:latin typeface="Arial"/>
              <a:ea typeface="Arial"/>
              <a:cs typeface="Arial"/>
              <a:sym typeface="Arial"/>
            </a:endParaRPr>
          </a:p>
        </p:txBody>
      </p:sp>
      <p:sp>
        <p:nvSpPr>
          <p:cNvPr id="382" name="Google Shape;382;g34746078ff3_0_66"/>
          <p:cNvSpPr txBox="1"/>
          <p:nvPr/>
        </p:nvSpPr>
        <p:spPr>
          <a:xfrm>
            <a:off x="160100" y="3462725"/>
            <a:ext cx="10698300" cy="5395200"/>
          </a:xfrm>
          <a:prstGeom prst="rect">
            <a:avLst/>
          </a:prstGeom>
          <a:noFill/>
          <a:ln>
            <a:noFill/>
          </a:ln>
        </p:spPr>
        <p:txBody>
          <a:bodyPr anchorCtr="0" anchor="t" bIns="0" lIns="0" spcFirstLastPara="1" rIns="0" wrap="square" tIns="0">
            <a:spAutoFit/>
          </a:bodyPr>
          <a:lstStyle/>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Durante la reunión, seleccione </a:t>
            </a:r>
            <a:r>
              <a:rPr b="1" i="0" lang="en-US" sz="3873" u="none" cap="none" strike="noStrike">
                <a:solidFill>
                  <a:srgbClr val="00053D"/>
                </a:solidFill>
                <a:latin typeface="Arial"/>
                <a:ea typeface="Arial"/>
                <a:cs typeface="Arial"/>
                <a:sym typeface="Arial"/>
              </a:rPr>
              <a:t>Salas de descanso</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Introduzca el número de salas que desea crear.</a:t>
            </a:r>
            <a:endParaRPr b="0" i="0" sz="3873" u="none" cap="none" strike="noStrike">
              <a:solidFill>
                <a:srgbClr val="00053D"/>
              </a:solidFill>
              <a:latin typeface="Arial"/>
              <a:ea typeface="Arial"/>
              <a:cs typeface="Arial"/>
              <a:sym typeface="Arial"/>
            </a:endParaRPr>
          </a:p>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Elija el método para asignar a los participantes: </a:t>
            </a:r>
            <a:r>
              <a:rPr b="1" i="1" lang="en-US" sz="3873" u="none" cap="none" strike="noStrike">
                <a:solidFill>
                  <a:srgbClr val="00053D"/>
                </a:solidFill>
                <a:latin typeface="Arial"/>
                <a:ea typeface="Arial"/>
                <a:cs typeface="Arial"/>
                <a:sym typeface="Arial"/>
              </a:rPr>
              <a:t>Automáticamente</a:t>
            </a:r>
            <a:r>
              <a:rPr b="0" i="0" lang="en-US" sz="3873" u="none" cap="none" strike="noStrike">
                <a:solidFill>
                  <a:srgbClr val="00053D"/>
                </a:solidFill>
                <a:latin typeface="Arial"/>
                <a:ea typeface="Arial"/>
                <a:cs typeface="Arial"/>
                <a:sym typeface="Arial"/>
              </a:rPr>
              <a:t>, </a:t>
            </a:r>
            <a:r>
              <a:rPr b="1" i="1" lang="en-US" sz="3873" u="none" cap="none" strike="noStrike">
                <a:solidFill>
                  <a:srgbClr val="00053D"/>
                </a:solidFill>
                <a:latin typeface="Arial"/>
                <a:ea typeface="Arial"/>
                <a:cs typeface="Arial"/>
                <a:sym typeface="Arial"/>
              </a:rPr>
              <a:t>Manualmente</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Seleccione </a:t>
            </a:r>
            <a:r>
              <a:rPr b="1" i="0" lang="en-US" sz="3873" u="none" cap="none" strike="noStrike">
                <a:solidFill>
                  <a:srgbClr val="00053D"/>
                </a:solidFill>
                <a:latin typeface="Arial"/>
                <a:ea typeface="Arial"/>
                <a:cs typeface="Arial"/>
                <a:sym typeface="Arial"/>
              </a:rPr>
              <a:t>Crear</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pic>
        <p:nvPicPr>
          <p:cNvPr id="383" name="Google Shape;383;g34746078ff3_0_6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84" name="Google Shape;384;g34746078ff3_0_66"/>
          <p:cNvPicPr preferRelativeResize="0"/>
          <p:nvPr/>
        </p:nvPicPr>
        <p:blipFill rotWithShape="1">
          <a:blip r:embed="rId6">
            <a:alphaModFix/>
          </a:blip>
          <a:srcRect b="0" l="0" r="0" t="0"/>
          <a:stretch/>
        </p:blipFill>
        <p:spPr>
          <a:xfrm>
            <a:off x="11282025" y="3246937"/>
            <a:ext cx="6128049" cy="3793125"/>
          </a:xfrm>
          <a:prstGeom prst="rect">
            <a:avLst/>
          </a:prstGeom>
          <a:noFill/>
          <a:ln cap="flat" cmpd="sng" w="76200">
            <a:solidFill>
              <a:srgbClr val="9868BD"/>
            </a:solidFill>
            <a:prstDash val="solid"/>
            <a:round/>
            <a:headEnd len="sm" w="sm" type="none"/>
            <a:tailEnd len="sm" w="sm" type="none"/>
          </a:ln>
        </p:spPr>
      </p:pic>
      <p:sp>
        <p:nvSpPr>
          <p:cNvPr id="385" name="Google Shape;385;g34746078ff3_0_66"/>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34746078ff3_0_5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34746078ff3_0_5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34746078ff3_0_52"/>
          <p:cNvSpPr txBox="1"/>
          <p:nvPr/>
        </p:nvSpPr>
        <p:spPr>
          <a:xfrm>
            <a:off x="477351" y="2957475"/>
            <a:ext cx="111468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se utiliza la pizarra?</a:t>
            </a:r>
            <a:endParaRPr b="1" i="0" sz="4699" u="none" cap="none" strike="noStrike">
              <a:solidFill>
                <a:srgbClr val="926FB1"/>
              </a:solidFill>
              <a:latin typeface="Arial"/>
              <a:ea typeface="Arial"/>
              <a:cs typeface="Arial"/>
              <a:sym typeface="Arial"/>
            </a:endParaRPr>
          </a:p>
        </p:txBody>
      </p:sp>
      <p:sp>
        <p:nvSpPr>
          <p:cNvPr id="393" name="Google Shape;393;g34746078ff3_0_52"/>
          <p:cNvSpPr txBox="1"/>
          <p:nvPr/>
        </p:nvSpPr>
        <p:spPr>
          <a:xfrm>
            <a:off x="160100" y="4199900"/>
            <a:ext cx="10020220" cy="2741520"/>
          </a:xfrm>
          <a:prstGeom prst="rect">
            <a:avLst/>
          </a:prstGeom>
          <a:noFill/>
          <a:ln>
            <a:noFill/>
          </a:ln>
        </p:spPr>
        <p:txBody>
          <a:bodyPr anchorCtr="0" anchor="t" bIns="0" lIns="0" spcFirstLastPara="1" rIns="0" wrap="square" tIns="0">
            <a:spAutoFit/>
          </a:bodyPr>
          <a:lstStyle/>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Inicie una reunión desde Zoom</a:t>
            </a:r>
            <a:endParaRPr b="0" i="0" sz="3873" u="none" cap="none" strike="noStrike">
              <a:solidFill>
                <a:srgbClr val="00053D"/>
              </a:solidFill>
              <a:latin typeface="Arial"/>
              <a:ea typeface="Arial"/>
              <a:cs typeface="Arial"/>
              <a:sym typeface="Arial"/>
            </a:endParaRPr>
          </a:p>
          <a:p>
            <a:pPr indent="-474535" lvl="1" marL="914400"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En los controles de la reunión, haga clic en el botón </a:t>
            </a:r>
            <a:r>
              <a:rPr b="1" i="0" lang="en-US" sz="3873" u="none" cap="none" strike="noStrike">
                <a:solidFill>
                  <a:srgbClr val="00053D"/>
                </a:solidFill>
                <a:latin typeface="Arial"/>
                <a:ea typeface="Arial"/>
                <a:cs typeface="Arial"/>
                <a:sym typeface="Arial"/>
              </a:rPr>
              <a:t>Pizarras</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Haga clic en </a:t>
            </a:r>
            <a:r>
              <a:rPr b="1" i="0" lang="en-US" sz="3873" u="none" cap="none" strike="noStrike">
                <a:solidFill>
                  <a:srgbClr val="00053D"/>
                </a:solidFill>
                <a:latin typeface="Arial"/>
                <a:ea typeface="Arial"/>
                <a:cs typeface="Arial"/>
                <a:sym typeface="Arial"/>
              </a:rPr>
              <a:t>Nueva pizarra</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pic>
        <p:nvPicPr>
          <p:cNvPr id="394" name="Google Shape;394;g34746078ff3_0_52"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95" name="Google Shape;395;g34746078ff3_0_52"/>
          <p:cNvPicPr preferRelativeResize="0"/>
          <p:nvPr/>
        </p:nvPicPr>
        <p:blipFill rotWithShape="1">
          <a:blip r:embed="rId6">
            <a:alphaModFix/>
          </a:blip>
          <a:srcRect b="0" l="0" r="0" t="0"/>
          <a:stretch/>
        </p:blipFill>
        <p:spPr>
          <a:xfrm>
            <a:off x="10734800" y="3121712"/>
            <a:ext cx="6469700" cy="4043575"/>
          </a:xfrm>
          <a:prstGeom prst="rect">
            <a:avLst/>
          </a:prstGeom>
          <a:noFill/>
          <a:ln cap="flat" cmpd="sng" w="76200">
            <a:solidFill>
              <a:srgbClr val="9868BD"/>
            </a:solidFill>
            <a:prstDash val="solid"/>
            <a:round/>
            <a:headEnd len="sm" w="sm" type="none"/>
            <a:tailEnd len="sm" w="sm" type="none"/>
          </a:ln>
        </p:spPr>
      </p:pic>
      <p:pic>
        <p:nvPicPr>
          <p:cNvPr id="396" name="Google Shape;396;g34746078ff3_0_52"/>
          <p:cNvPicPr preferRelativeResize="0"/>
          <p:nvPr/>
        </p:nvPicPr>
        <p:blipFill rotWithShape="1">
          <a:blip r:embed="rId7">
            <a:alphaModFix/>
          </a:blip>
          <a:srcRect b="0" l="0" r="0" t="0"/>
          <a:stretch/>
        </p:blipFill>
        <p:spPr>
          <a:xfrm>
            <a:off x="5843541" y="5670146"/>
            <a:ext cx="676415" cy="514075"/>
          </a:xfrm>
          <a:prstGeom prst="rect">
            <a:avLst/>
          </a:prstGeom>
          <a:noFill/>
          <a:ln>
            <a:noFill/>
          </a:ln>
        </p:spPr>
      </p:pic>
      <p:sp>
        <p:nvSpPr>
          <p:cNvPr id="397" name="Google Shape;397;g34746078ff3_0_52"/>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2: Presentación de las funciones de las herramientas de comunicación</a:t>
            </a:r>
            <a:endParaRPr b="1"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5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8"/>
          <p:cNvSpPr txBox="1"/>
          <p:nvPr/>
        </p:nvSpPr>
        <p:spPr>
          <a:xfrm>
            <a:off x="935100" y="2359375"/>
            <a:ext cx="15625500" cy="145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4400"/>
              <a:buFont typeface="Arial"/>
              <a:buNone/>
            </a:pPr>
            <a:r>
              <a:rPr b="1" i="0" lang="en-US" sz="4400" u="none" cap="none" strike="noStrike">
                <a:solidFill>
                  <a:srgbClr val="A02B93"/>
                </a:solidFill>
                <a:latin typeface="Arial"/>
                <a:ea typeface="Arial"/>
                <a:cs typeface="Arial"/>
                <a:sym typeface="Arial"/>
              </a:rPr>
              <a:t>Herramientas de gestión de proyectos: automatización del flujo de trabajo</a:t>
            </a:r>
            <a:endParaRPr b="1" i="0" sz="4400" u="none" cap="none" strike="noStrike">
              <a:solidFill>
                <a:srgbClr val="A02B93"/>
              </a:solidFill>
              <a:latin typeface="Arial"/>
              <a:ea typeface="Arial"/>
              <a:cs typeface="Arial"/>
              <a:sym typeface="Arial"/>
            </a:endParaRPr>
          </a:p>
        </p:txBody>
      </p:sp>
      <p:sp>
        <p:nvSpPr>
          <p:cNvPr id="407" name="Google Shape;407;p58"/>
          <p:cNvSpPr txBox="1"/>
          <p:nvPr/>
        </p:nvSpPr>
        <p:spPr>
          <a:xfrm>
            <a:off x="935109" y="3950990"/>
            <a:ext cx="8925600" cy="707886"/>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Nos focalizaremos en...</a:t>
            </a:r>
            <a:endParaRPr b="1" i="0" sz="4000" u="none" cap="none" strike="noStrike">
              <a:solidFill>
                <a:srgbClr val="926FB1"/>
              </a:solidFill>
              <a:latin typeface="Arial"/>
              <a:ea typeface="Arial"/>
              <a:cs typeface="Arial"/>
              <a:sym typeface="Arial"/>
            </a:endParaRPr>
          </a:p>
        </p:txBody>
      </p:sp>
      <p:sp>
        <p:nvSpPr>
          <p:cNvPr id="408" name="Google Shape;408;p58"/>
          <p:cNvSpPr txBox="1"/>
          <p:nvPr/>
        </p:nvSpPr>
        <p:spPr>
          <a:xfrm>
            <a:off x="935100" y="4777150"/>
            <a:ext cx="8278200" cy="615600"/>
          </a:xfrm>
          <a:prstGeom prst="rect">
            <a:avLst/>
          </a:prstGeom>
          <a:noFill/>
          <a:ln>
            <a:noFill/>
          </a:ln>
        </p:spPr>
        <p:txBody>
          <a:bodyPr anchorCtr="0" anchor="t" bIns="0" lIns="0" spcFirstLastPara="1" rIns="0" wrap="square" tIns="0">
            <a:spAutoFit/>
          </a:bodyPr>
          <a:lstStyle/>
          <a:p>
            <a:pPr indent="0" lvl="1" marL="0"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ASANA</a:t>
            </a:r>
            <a:endParaRPr b="1" i="0" sz="1400" u="none" cap="none" strike="noStrike">
              <a:solidFill>
                <a:schemeClr val="dk1"/>
              </a:solidFill>
              <a:latin typeface="Arial"/>
              <a:ea typeface="Arial"/>
              <a:cs typeface="Arial"/>
              <a:sym typeface="Arial"/>
            </a:endParaRPr>
          </a:p>
        </p:txBody>
      </p:sp>
      <p:sp>
        <p:nvSpPr>
          <p:cNvPr id="409" name="Google Shape;409;p5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8"/>
          <p:cNvSpPr txBox="1"/>
          <p:nvPr/>
        </p:nvSpPr>
        <p:spPr>
          <a:xfrm>
            <a:off x="2613169" y="662599"/>
            <a:ext cx="137190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2: </a:t>
            </a:r>
            <a:r>
              <a:rPr b="1" i="0" lang="en-US" sz="4000" u="none" cap="none" strike="noStrike">
                <a:solidFill>
                  <a:srgbClr val="4EA72E"/>
                </a:solidFill>
                <a:latin typeface="Arial"/>
                <a:ea typeface="Arial"/>
                <a:cs typeface="Arial"/>
                <a:sym typeface="Arial"/>
              </a:rPr>
              <a:t>Herramientas para la colaboración híbrida, la comunicación y la gestión de tareas</a:t>
            </a:r>
            <a:endParaRPr b="0" i="0" sz="4000" u="none" cap="none" strike="noStrike">
              <a:solidFill>
                <a:srgbClr val="4EA72E"/>
              </a:solidFill>
              <a:latin typeface="Arial"/>
              <a:ea typeface="Arial"/>
              <a:cs typeface="Arial"/>
              <a:sym typeface="Arial"/>
            </a:endParaRPr>
          </a:p>
        </p:txBody>
      </p:sp>
      <p:sp>
        <p:nvSpPr>
          <p:cNvPr id="411" name="Google Shape;411;p58"/>
          <p:cNvSpPr txBox="1"/>
          <p:nvPr/>
        </p:nvSpPr>
        <p:spPr>
          <a:xfrm>
            <a:off x="935100" y="5492975"/>
            <a:ext cx="9951840" cy="339785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200" u="none" cap="none" strike="noStrike">
                <a:solidFill>
                  <a:srgbClr val="000000"/>
                </a:solidFill>
                <a:latin typeface="Arial"/>
                <a:ea typeface="Arial"/>
                <a:cs typeface="Arial"/>
                <a:sym typeface="Arial"/>
              </a:rPr>
              <a:t>Se trata de una herramienta integral de gestión de proyectos diseñada para ayudar a los equipos a organizar, supervisar y gestionar su trabajo de forma eficiente. Es compatible tanto con la gestión de tareas individuales como con la colaboración en equipo, lo que la hace ideal para entornos de trabajo híbridos.</a:t>
            </a:r>
            <a:endParaRPr b="0" i="0" sz="3200" u="none" cap="none" strike="noStrike">
              <a:solidFill>
                <a:srgbClr val="000000"/>
              </a:solidFill>
              <a:latin typeface="Arial"/>
              <a:ea typeface="Arial"/>
              <a:cs typeface="Arial"/>
              <a:sym typeface="Arial"/>
            </a:endParaRPr>
          </a:p>
        </p:txBody>
      </p:sp>
      <p:sp>
        <p:nvSpPr>
          <p:cNvPr id="412" name="Google Shape;412;p58"/>
          <p:cNvSpPr/>
          <p:nvPr/>
        </p:nvSpPr>
        <p:spPr>
          <a:xfrm>
            <a:off x="11562127" y="4493678"/>
            <a:ext cx="5468573" cy="3834837"/>
          </a:xfrm>
          <a:custGeom>
            <a:rect b="b" l="l" r="r" t="t"/>
            <a:pathLst>
              <a:path extrusionOk="0" h="4283968" w="6109045">
                <a:moveTo>
                  <a:pt x="0" y="0"/>
                </a:moveTo>
                <a:lnTo>
                  <a:pt x="6109045" y="0"/>
                </a:lnTo>
                <a:lnTo>
                  <a:pt x="6109045" y="4283967"/>
                </a:lnTo>
                <a:lnTo>
                  <a:pt x="0" y="42839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9"/>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9"/>
          <p:cNvSpPr txBox="1"/>
          <p:nvPr/>
        </p:nvSpPr>
        <p:spPr>
          <a:xfrm>
            <a:off x="-1070836" y="2097079"/>
            <a:ext cx="95883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ASANA</a:t>
            </a:r>
            <a:endParaRPr b="0" i="0" sz="1400" u="none" cap="none" strike="noStrike">
              <a:solidFill>
                <a:srgbClr val="A02B93"/>
              </a:solidFill>
              <a:latin typeface="Arial"/>
              <a:ea typeface="Arial"/>
              <a:cs typeface="Arial"/>
              <a:sym typeface="Arial"/>
            </a:endParaRPr>
          </a:p>
        </p:txBody>
      </p:sp>
      <p:sp>
        <p:nvSpPr>
          <p:cNvPr id="421" name="Google Shape;421;p59"/>
          <p:cNvSpPr txBox="1"/>
          <p:nvPr/>
        </p:nvSpPr>
        <p:spPr>
          <a:xfrm>
            <a:off x="7548575" y="6176850"/>
            <a:ext cx="97206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Resumen de la actividad</a:t>
            </a:r>
            <a:endParaRPr b="1" i="0" sz="4000" u="none" cap="none" strike="noStrike">
              <a:solidFill>
                <a:srgbClr val="926FB1"/>
              </a:solidFill>
              <a:latin typeface="Arial"/>
              <a:ea typeface="Arial"/>
              <a:cs typeface="Arial"/>
              <a:sym typeface="Arial"/>
            </a:endParaRPr>
          </a:p>
        </p:txBody>
      </p:sp>
      <p:sp>
        <p:nvSpPr>
          <p:cNvPr id="422" name="Google Shape;422;p59"/>
          <p:cNvSpPr txBox="1"/>
          <p:nvPr/>
        </p:nvSpPr>
        <p:spPr>
          <a:xfrm>
            <a:off x="7548575" y="7065175"/>
            <a:ext cx="9516600" cy="2413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800" u="none" cap="none" strike="noStrike">
                <a:solidFill>
                  <a:srgbClr val="000000"/>
                </a:solidFill>
                <a:latin typeface="Arial"/>
                <a:ea typeface="Arial"/>
                <a:cs typeface="Arial"/>
                <a:sym typeface="Arial"/>
              </a:rPr>
              <a:t>El facilitador ofrece una demostración en directo de Asana, mostrando cómo organizar las tareas creándolas, asignándolas y priorizándolas de forma eficaz. Los participantes aprenderán a crear equipos y gestionar a los miembros para la colaboración en proyectos específicos.</a:t>
            </a:r>
            <a:endParaRPr b="0" i="0" sz="2800" u="none" cap="none" strike="noStrike">
              <a:solidFill>
                <a:srgbClr val="000000"/>
              </a:solidFill>
              <a:latin typeface="Arial"/>
              <a:ea typeface="Arial"/>
              <a:cs typeface="Arial"/>
              <a:sym typeface="Arial"/>
            </a:endParaRPr>
          </a:p>
        </p:txBody>
      </p:sp>
      <p:sp>
        <p:nvSpPr>
          <p:cNvPr id="423" name="Google Shape;423;p59"/>
          <p:cNvSpPr txBox="1"/>
          <p:nvPr/>
        </p:nvSpPr>
        <p:spPr>
          <a:xfrm>
            <a:off x="2242850" y="150675"/>
            <a:ext cx="153693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424" name="Google Shape;424;p59"/>
          <p:cNvSpPr txBox="1"/>
          <p:nvPr/>
        </p:nvSpPr>
        <p:spPr>
          <a:xfrm>
            <a:off x="7553502" y="3026100"/>
            <a:ext cx="97206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Objetivo de la actividad</a:t>
            </a:r>
            <a:endParaRPr b="1" i="0" sz="4000" u="none" cap="none" strike="noStrike">
              <a:solidFill>
                <a:srgbClr val="926FB1"/>
              </a:solidFill>
              <a:latin typeface="Arial"/>
              <a:ea typeface="Arial"/>
              <a:cs typeface="Arial"/>
              <a:sym typeface="Arial"/>
            </a:endParaRPr>
          </a:p>
        </p:txBody>
      </p:sp>
      <p:sp>
        <p:nvSpPr>
          <p:cNvPr id="425" name="Google Shape;425;p59"/>
          <p:cNvSpPr txBox="1"/>
          <p:nvPr/>
        </p:nvSpPr>
        <p:spPr>
          <a:xfrm>
            <a:off x="7548575" y="3885825"/>
            <a:ext cx="97206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800" u="none" cap="none" strike="noStrike">
                <a:solidFill>
                  <a:srgbClr val="000000"/>
                </a:solidFill>
                <a:latin typeface="Arial"/>
                <a:ea typeface="Arial"/>
                <a:cs typeface="Arial"/>
                <a:sym typeface="Arial"/>
              </a:rPr>
              <a:t>Esta actividad muestra las funciones principales de Asana, centrándose en cómo ayuda a gestionar y organizar las tareas en equipos híbridos, equilibrando los flujos de trabajo sincrónicos y asincrónicos.</a:t>
            </a:r>
            <a:endParaRPr b="0" i="0" sz="2800" u="none" cap="none" strike="noStrike">
              <a:solidFill>
                <a:srgbClr val="000000"/>
              </a:solidFill>
              <a:latin typeface="Arial"/>
              <a:ea typeface="Arial"/>
              <a:cs typeface="Arial"/>
              <a:sym typeface="Arial"/>
            </a:endParaRPr>
          </a:p>
        </p:txBody>
      </p:sp>
      <p:sp>
        <p:nvSpPr>
          <p:cNvPr id="426" name="Google Shape;426;p59"/>
          <p:cNvSpPr/>
          <p:nvPr/>
        </p:nvSpPr>
        <p:spPr>
          <a:xfrm>
            <a:off x="1922515" y="4257194"/>
            <a:ext cx="3601498" cy="235734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427" name="Google Shape;427;p59"/>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428" name="Google Shape;428;p59"/>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8"/>
          <p:cNvSpPr/>
          <p:nvPr/>
        </p:nvSpPr>
        <p:spPr>
          <a:xfrm>
            <a:off x="11159346" y="3107386"/>
            <a:ext cx="6364344" cy="5639476"/>
          </a:xfrm>
          <a:custGeom>
            <a:rect b="b" l="l" r="r" t="t"/>
            <a:pathLst>
              <a:path extrusionOk="0" h="5639476" w="6364344">
                <a:moveTo>
                  <a:pt x="0" y="0"/>
                </a:moveTo>
                <a:lnTo>
                  <a:pt x="6364344" y="0"/>
                </a:lnTo>
                <a:lnTo>
                  <a:pt x="6364344" y="5639476"/>
                </a:lnTo>
                <a:lnTo>
                  <a:pt x="0" y="563947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8"/>
          <p:cNvSpPr txBox="1"/>
          <p:nvPr/>
        </p:nvSpPr>
        <p:spPr>
          <a:xfrm>
            <a:off x="993028" y="2529107"/>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Organización de tareas</a:t>
            </a:r>
            <a:endParaRPr b="1" i="0" sz="4699" u="none" cap="none" strike="noStrike">
              <a:solidFill>
                <a:srgbClr val="926FB1"/>
              </a:solidFill>
              <a:latin typeface="Arial"/>
              <a:ea typeface="Arial"/>
              <a:cs typeface="Arial"/>
              <a:sym typeface="Arial"/>
            </a:endParaRPr>
          </a:p>
        </p:txBody>
      </p:sp>
      <p:sp>
        <p:nvSpPr>
          <p:cNvPr id="437" name="Google Shape;437;p28"/>
          <p:cNvSpPr txBox="1"/>
          <p:nvPr/>
        </p:nvSpPr>
        <p:spPr>
          <a:xfrm>
            <a:off x="477360" y="3821762"/>
            <a:ext cx="10073100" cy="39522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Se pueden añadir tareas y subtareas con su fecha de vencimiento</a:t>
            </a:r>
            <a:endParaRPr b="0" i="0" sz="36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También se pueden añadir tareas no programadas </a:t>
            </a:r>
            <a:endParaRPr b="0" i="0" sz="36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Cronograma de cada tarea desarrollada por cada miembro</a:t>
            </a:r>
            <a:endParaRPr b="0" i="0" sz="3600" u="none" cap="none" strike="noStrike">
              <a:solidFill>
                <a:srgbClr val="000000"/>
              </a:solidFill>
              <a:latin typeface="Arial"/>
              <a:ea typeface="Arial"/>
              <a:cs typeface="Arial"/>
              <a:sym typeface="Arial"/>
            </a:endParaRPr>
          </a:p>
        </p:txBody>
      </p:sp>
      <p:sp>
        <p:nvSpPr>
          <p:cNvPr id="438" name="Google Shape;438;p28"/>
          <p:cNvSpPr txBox="1"/>
          <p:nvPr/>
        </p:nvSpPr>
        <p:spPr>
          <a:xfrm>
            <a:off x="2242850" y="150675"/>
            <a:ext cx="157971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439" name="Google Shape;439;p28"/>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9"/>
          <p:cNvSpPr/>
          <p:nvPr/>
        </p:nvSpPr>
        <p:spPr>
          <a:xfrm>
            <a:off x="13253523" y="3739156"/>
            <a:ext cx="3656337" cy="3628915"/>
          </a:xfrm>
          <a:custGeom>
            <a:rect b="b" l="l" r="r" t="t"/>
            <a:pathLst>
              <a:path extrusionOk="0" h="3628915" w="3656337">
                <a:moveTo>
                  <a:pt x="0" y="0"/>
                </a:moveTo>
                <a:lnTo>
                  <a:pt x="3656337" y="0"/>
                </a:lnTo>
                <a:lnTo>
                  <a:pt x="3656337" y="3628914"/>
                </a:lnTo>
                <a:lnTo>
                  <a:pt x="0" y="3628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9"/>
          <p:cNvSpPr txBox="1"/>
          <p:nvPr/>
        </p:nvSpPr>
        <p:spPr>
          <a:xfrm>
            <a:off x="631800" y="2905486"/>
            <a:ext cx="13973700" cy="831638"/>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Creación de equipos</a:t>
            </a:r>
            <a:endParaRPr b="1" i="0" sz="4699" u="none" cap="none" strike="noStrike">
              <a:solidFill>
                <a:srgbClr val="926FB1"/>
              </a:solidFill>
              <a:latin typeface="Arial"/>
              <a:ea typeface="Arial"/>
              <a:cs typeface="Arial"/>
              <a:sym typeface="Arial"/>
            </a:endParaRPr>
          </a:p>
        </p:txBody>
      </p:sp>
      <p:sp>
        <p:nvSpPr>
          <p:cNvPr id="448" name="Google Shape;448;p29"/>
          <p:cNvSpPr txBox="1"/>
          <p:nvPr/>
        </p:nvSpPr>
        <p:spPr>
          <a:xfrm>
            <a:off x="631800" y="4283128"/>
            <a:ext cx="11736600" cy="40230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Permite crear un equipo con los miembros que elijas</a:t>
            </a:r>
            <a:endParaRPr b="0" i="0" sz="36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Comparte un proyecto y trabaja en tiempo real</a:t>
            </a:r>
            <a:endParaRPr b="0" i="0" sz="36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Puedes unirte y solicitar diferentes equipos buscando en el navegador</a:t>
            </a:r>
            <a:endParaRPr b="0" i="0" sz="36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Hay una vista general común con un calendario y mensajes.</a:t>
            </a:r>
            <a:endParaRPr b="0" i="0" sz="3600" u="none" cap="none" strike="noStrike">
              <a:solidFill>
                <a:srgbClr val="000000"/>
              </a:solidFill>
              <a:latin typeface="Arial"/>
              <a:ea typeface="Arial"/>
              <a:cs typeface="Arial"/>
              <a:sym typeface="Arial"/>
            </a:endParaRPr>
          </a:p>
        </p:txBody>
      </p:sp>
      <p:sp>
        <p:nvSpPr>
          <p:cNvPr id="449" name="Google Shape;449;p2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450" name="Google Shape;450;p2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0"/>
          <p:cNvSpPr txBox="1"/>
          <p:nvPr/>
        </p:nvSpPr>
        <p:spPr>
          <a:xfrm>
            <a:off x="631800" y="23658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Gestión de tareas</a:t>
            </a:r>
            <a:endParaRPr b="1" i="0" sz="4699" u="none" cap="none" strike="noStrike">
              <a:solidFill>
                <a:srgbClr val="926FB1"/>
              </a:solidFill>
              <a:latin typeface="Arial"/>
              <a:ea typeface="Arial"/>
              <a:cs typeface="Arial"/>
              <a:sym typeface="Arial"/>
            </a:endParaRPr>
          </a:p>
        </p:txBody>
      </p:sp>
      <p:sp>
        <p:nvSpPr>
          <p:cNvPr id="458" name="Google Shape;458;p30"/>
          <p:cNvSpPr txBox="1"/>
          <p:nvPr/>
        </p:nvSpPr>
        <p:spPr>
          <a:xfrm>
            <a:off x="194865" y="3276945"/>
            <a:ext cx="12847367" cy="509678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Uso del calendario para realizar un seguimiento de las fechas importantes del proyecto</a:t>
            </a:r>
            <a:endParaRPr b="0" i="0" sz="32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Opción de vista de tablero, para comprobar el progreso de las tareas pendientes</a:t>
            </a:r>
            <a:endParaRPr b="0" i="0" sz="32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Realizar un seguimiento de quién está desarrollando cada proyecto y las diferentes tareas de los miembros</a:t>
            </a:r>
            <a:endParaRPr b="0" i="0" sz="32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Desarrollar diferentes secciones y categorías, para gestionar de una manera más eficiente las prioridades y el desarrollo de las diferentes categoría</a:t>
            </a:r>
            <a:endParaRPr b="0" i="0" sz="3200" u="none" cap="none" strike="noStrike">
              <a:solidFill>
                <a:srgbClr val="000000"/>
              </a:solidFill>
              <a:latin typeface="Arial"/>
              <a:ea typeface="Arial"/>
              <a:cs typeface="Arial"/>
              <a:sym typeface="Arial"/>
            </a:endParaRPr>
          </a:p>
        </p:txBody>
      </p:sp>
      <p:sp>
        <p:nvSpPr>
          <p:cNvPr id="459" name="Google Shape;459;p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460" name="Google Shape;460;p30"/>
          <p:cNvSpPr/>
          <p:nvPr/>
        </p:nvSpPr>
        <p:spPr>
          <a:xfrm>
            <a:off x="13454397" y="4265805"/>
            <a:ext cx="3534687" cy="3235537"/>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4"/>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15000"/>
              </a:lnSpc>
              <a:spcBef>
                <a:spcPts val="0"/>
              </a:spcBef>
              <a:spcAft>
                <a:spcPts val="0"/>
              </a:spcAft>
              <a:buClr>
                <a:schemeClr val="dk1"/>
              </a:buClr>
              <a:buSzPts val="1100"/>
              <a:buFont typeface="Arial"/>
              <a:buNone/>
            </a:pPr>
            <a:r>
              <a:rPr b="1" i="0" lang="en-US" sz="5400" u="none" cap="none" strike="noStrike">
                <a:solidFill>
                  <a:schemeClr val="accent5"/>
                </a:solidFill>
                <a:latin typeface="Arial"/>
                <a:ea typeface="Arial"/>
                <a:cs typeface="Arial"/>
                <a:sym typeface="Arial"/>
              </a:rPr>
              <a:t>Tema 1</a:t>
            </a:r>
            <a:r>
              <a:rPr b="0" i="0" lang="en-US" sz="5400" u="none" cap="none" strike="noStrike">
                <a:solidFill>
                  <a:schemeClr val="accent5"/>
                </a:solidFill>
                <a:latin typeface="Arial"/>
                <a:ea typeface="Arial"/>
                <a:cs typeface="Arial"/>
                <a:sym typeface="Arial"/>
              </a:rPr>
              <a:t> </a:t>
            </a:r>
            <a:endParaRPr b="0" i="0" sz="5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4800" u="none" cap="none" strike="noStrike">
                <a:solidFill>
                  <a:schemeClr val="accent5"/>
                </a:solidFill>
                <a:latin typeface="Arial"/>
                <a:ea typeface="Arial"/>
                <a:cs typeface="Arial"/>
                <a:sym typeface="Arial"/>
              </a:rPr>
              <a:t>El papel de la tecnología en el trabajo híbrido</a:t>
            </a:r>
            <a:endParaRPr b="0" i="0" sz="48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5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5400"/>
              <a:buFont typeface="Arial"/>
              <a:buNone/>
            </a:pPr>
            <a:r>
              <a:t/>
            </a:r>
            <a:endParaRPr b="0" i="0" sz="5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114" name="Google Shape;114;p54"/>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115" name="Google Shape;115;p5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4746078ff3_0_9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34746078ff3_0_9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34746078ff3_0_93"/>
          <p:cNvSpPr txBox="1"/>
          <p:nvPr/>
        </p:nvSpPr>
        <p:spPr>
          <a:xfrm>
            <a:off x="631800" y="2518250"/>
            <a:ext cx="171369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configurar un nuevo proyecto con ASANA AI?</a:t>
            </a:r>
            <a:endParaRPr b="1" i="0" sz="4699" u="none" cap="none" strike="noStrike">
              <a:solidFill>
                <a:srgbClr val="926FB1"/>
              </a:solidFill>
              <a:latin typeface="Arial"/>
              <a:ea typeface="Arial"/>
              <a:cs typeface="Arial"/>
              <a:sym typeface="Arial"/>
            </a:endParaRPr>
          </a:p>
        </p:txBody>
      </p:sp>
      <p:sp>
        <p:nvSpPr>
          <p:cNvPr id="469" name="Google Shape;469;g34746078ff3_0_93"/>
          <p:cNvSpPr txBox="1"/>
          <p:nvPr/>
        </p:nvSpPr>
        <p:spPr>
          <a:xfrm>
            <a:off x="1339450" y="3897963"/>
            <a:ext cx="8304600" cy="5181000"/>
          </a:xfrm>
          <a:prstGeom prst="rect">
            <a:avLst/>
          </a:prstGeom>
          <a:noFill/>
          <a:ln>
            <a:noFill/>
          </a:ln>
        </p:spPr>
        <p:txBody>
          <a:bodyPr anchorCtr="0" anchor="t" bIns="0" lIns="0" spcFirstLastPara="1" rIns="0" wrap="square" tIns="0">
            <a:spAutoFit/>
          </a:bodyPr>
          <a:lstStyle/>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Haga clic en el botón </a:t>
            </a:r>
            <a:r>
              <a:rPr b="1" i="0" lang="en-US" sz="3300" u="none" cap="none" strike="noStrike">
                <a:solidFill>
                  <a:srgbClr val="000000"/>
                </a:solidFill>
                <a:latin typeface="Arial"/>
                <a:ea typeface="Arial"/>
                <a:cs typeface="Arial"/>
                <a:sym typeface="Arial"/>
              </a:rPr>
              <a:t>Añadir rápidamente</a:t>
            </a:r>
            <a:endParaRPr b="0"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Seleccione </a:t>
            </a:r>
            <a:r>
              <a:rPr b="1" i="0" lang="en-US" sz="3300" u="none" cap="none" strike="noStrike">
                <a:solidFill>
                  <a:srgbClr val="000000"/>
                </a:solidFill>
                <a:latin typeface="Arial"/>
                <a:ea typeface="Arial"/>
                <a:cs typeface="Arial"/>
                <a:sym typeface="Arial"/>
              </a:rPr>
              <a:t>Proyecto</a:t>
            </a:r>
            <a:endParaRPr b="1"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Aparecerá una nueva pantalla con tres opciones: crear un proyecto en blanco, utilizar una plantilla o importar una hoja de cálculo.</a:t>
            </a:r>
            <a:endParaRPr b="0"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Haga clic en </a:t>
            </a:r>
            <a:r>
              <a:rPr b="1" i="0" lang="en-US" sz="3300" u="none" cap="none" strike="noStrike">
                <a:solidFill>
                  <a:srgbClr val="000000"/>
                </a:solidFill>
                <a:latin typeface="Arial"/>
                <a:ea typeface="Arial"/>
                <a:cs typeface="Arial"/>
                <a:sym typeface="Arial"/>
              </a:rPr>
              <a:t>Proyecto en blanco</a:t>
            </a:r>
            <a:r>
              <a:rPr b="0" i="0" lang="en-US" sz="3300" u="none" cap="none" strike="noStrike">
                <a:solidFill>
                  <a:srgbClr val="000000"/>
                </a:solidFill>
                <a:latin typeface="Arial"/>
                <a:ea typeface="Arial"/>
                <a:cs typeface="Arial"/>
                <a:sym typeface="Arial"/>
              </a:rPr>
              <a:t> para empezar desde cero..</a:t>
            </a:r>
            <a:endParaRPr b="0" i="0" sz="3300" u="none" cap="none" strike="noStrike">
              <a:solidFill>
                <a:srgbClr val="000000"/>
              </a:solidFill>
              <a:latin typeface="Arial"/>
              <a:ea typeface="Arial"/>
              <a:cs typeface="Arial"/>
              <a:sym typeface="Arial"/>
            </a:endParaRPr>
          </a:p>
        </p:txBody>
      </p:sp>
      <p:sp>
        <p:nvSpPr>
          <p:cNvPr id="470" name="Google Shape;470;g34746078ff3_0_93"/>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34746078ff3_0_93"/>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pic>
        <p:nvPicPr>
          <p:cNvPr id="472" name="Google Shape;472;g34746078ff3_0_93"/>
          <p:cNvPicPr preferRelativeResize="0"/>
          <p:nvPr/>
        </p:nvPicPr>
        <p:blipFill rotWithShape="1">
          <a:blip r:embed="rId6">
            <a:alphaModFix/>
          </a:blip>
          <a:srcRect b="0" l="0" r="0" t="0"/>
          <a:stretch/>
        </p:blipFill>
        <p:spPr>
          <a:xfrm>
            <a:off x="13168001" y="6086474"/>
            <a:ext cx="4600725" cy="2785375"/>
          </a:xfrm>
          <a:prstGeom prst="rect">
            <a:avLst/>
          </a:prstGeom>
          <a:noFill/>
          <a:ln cap="flat" cmpd="sng" w="76200">
            <a:solidFill>
              <a:srgbClr val="9D76B4"/>
            </a:solidFill>
            <a:prstDash val="solid"/>
            <a:round/>
            <a:headEnd len="sm" w="sm" type="none"/>
            <a:tailEnd len="sm" w="sm" type="none"/>
          </a:ln>
        </p:spPr>
      </p:pic>
      <p:pic>
        <p:nvPicPr>
          <p:cNvPr id="473" name="Google Shape;473;g34746078ff3_0_93"/>
          <p:cNvPicPr preferRelativeResize="0"/>
          <p:nvPr/>
        </p:nvPicPr>
        <p:blipFill rotWithShape="1">
          <a:blip r:embed="rId7">
            <a:alphaModFix/>
          </a:blip>
          <a:srcRect b="0" l="0" r="0" t="0"/>
          <a:stretch/>
        </p:blipFill>
        <p:spPr>
          <a:xfrm>
            <a:off x="10137970" y="4202763"/>
            <a:ext cx="4228845" cy="2528638"/>
          </a:xfrm>
          <a:prstGeom prst="rect">
            <a:avLst/>
          </a:prstGeom>
          <a:noFill/>
          <a:ln cap="flat" cmpd="sng" w="76200">
            <a:solidFill>
              <a:srgbClr val="9D76B4"/>
            </a:solidFill>
            <a:prstDash val="solid"/>
            <a:round/>
            <a:headEnd len="sm" w="sm" type="none"/>
            <a:tailEnd len="sm" w="sm" type="none"/>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4746078ff3_0_10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34746078ff3_0_10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34746078ff3_0_109"/>
          <p:cNvSpPr txBox="1"/>
          <p:nvPr/>
        </p:nvSpPr>
        <p:spPr>
          <a:xfrm>
            <a:off x="631800" y="2518250"/>
            <a:ext cx="160059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configurar un nuevo proyecto con ASANA AI?</a:t>
            </a:r>
            <a:endParaRPr b="1" i="0" sz="4699" u="none" cap="none" strike="noStrike">
              <a:solidFill>
                <a:srgbClr val="926FB1"/>
              </a:solidFill>
              <a:latin typeface="Arial"/>
              <a:ea typeface="Arial"/>
              <a:cs typeface="Arial"/>
              <a:sym typeface="Arial"/>
            </a:endParaRPr>
          </a:p>
        </p:txBody>
      </p:sp>
      <p:sp>
        <p:nvSpPr>
          <p:cNvPr id="481" name="Google Shape;481;g34746078ff3_0_109"/>
          <p:cNvSpPr txBox="1"/>
          <p:nvPr/>
        </p:nvSpPr>
        <p:spPr>
          <a:xfrm>
            <a:off x="1339450" y="4202775"/>
            <a:ext cx="6459600" cy="2853900"/>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Escriba el nombre del proyecto</a:t>
            </a:r>
            <a:endParaRPr b="0" i="0" sz="3600" u="none" cap="none" strike="noStrike">
              <a:solidFill>
                <a:srgbClr val="000000"/>
              </a:solidFill>
              <a:latin typeface="Arial"/>
              <a:ea typeface="Arial"/>
              <a:cs typeface="Arial"/>
              <a:sym typeface="Arial"/>
            </a:endParaRPr>
          </a:p>
          <a:p>
            <a:pPr indent="-457200" lvl="0" marL="457200" marR="0" rtl="0" algn="l">
              <a:lnSpc>
                <a:spcPct val="115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Haga clic en </a:t>
            </a:r>
            <a:r>
              <a:rPr b="1" i="0" lang="en-US" sz="3600" u="none" cap="none" strike="noStrike">
                <a:solidFill>
                  <a:srgbClr val="000000"/>
                </a:solidFill>
                <a:latin typeface="Arial"/>
                <a:ea typeface="Arial"/>
                <a:cs typeface="Arial"/>
                <a:sym typeface="Arial"/>
              </a:rPr>
              <a:t>Configurar con ASANA AI</a:t>
            </a:r>
            <a:endParaRPr b="1" i="0" sz="3600" u="none" cap="none" strike="noStrike">
              <a:solidFill>
                <a:srgbClr val="000000"/>
              </a:solidFill>
              <a:latin typeface="Arial"/>
              <a:ea typeface="Arial"/>
              <a:cs typeface="Arial"/>
              <a:sym typeface="Arial"/>
            </a:endParaRPr>
          </a:p>
        </p:txBody>
      </p:sp>
      <p:sp>
        <p:nvSpPr>
          <p:cNvPr id="482" name="Google Shape;482;g34746078ff3_0_10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pic>
        <p:nvPicPr>
          <p:cNvPr id="483" name="Google Shape;483;g34746078ff3_0_109"/>
          <p:cNvPicPr preferRelativeResize="0"/>
          <p:nvPr/>
        </p:nvPicPr>
        <p:blipFill rotWithShape="1">
          <a:blip r:embed="rId5">
            <a:alphaModFix/>
          </a:blip>
          <a:srcRect b="0" l="0" r="0" t="0"/>
          <a:stretch/>
        </p:blipFill>
        <p:spPr>
          <a:xfrm>
            <a:off x="9069250" y="3786675"/>
            <a:ext cx="8105524" cy="4461395"/>
          </a:xfrm>
          <a:prstGeom prst="rect">
            <a:avLst/>
          </a:prstGeom>
          <a:noFill/>
          <a:ln cap="flat" cmpd="sng" w="76200">
            <a:solidFill>
              <a:srgbClr val="9D76B4"/>
            </a:solidFill>
            <a:prstDash val="solid"/>
            <a:round/>
            <a:headEnd len="sm" w="sm" type="none"/>
            <a:tailEnd len="sm" w="sm" type="none"/>
          </a:ln>
        </p:spPr>
      </p:pic>
      <p:sp>
        <p:nvSpPr>
          <p:cNvPr id="484" name="Google Shape;484;g34746078ff3_0_109"/>
          <p:cNvSpPr/>
          <p:nvPr/>
        </p:nvSpPr>
        <p:spPr>
          <a:xfrm>
            <a:off x="9265700" y="5711700"/>
            <a:ext cx="31077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485" name="Google Shape;485;g34746078ff3_0_109"/>
          <p:cNvCxnSpPr/>
          <p:nvPr/>
        </p:nvCxnSpPr>
        <p:spPr>
          <a:xfrm rot="10800000">
            <a:off x="11742675" y="61133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486" name="Google Shape;486;g34746078ff3_0_10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g34746078ff3_0_130"/>
          <p:cNvPicPr preferRelativeResize="0"/>
          <p:nvPr/>
        </p:nvPicPr>
        <p:blipFill rotWithShape="1">
          <a:blip r:embed="rId3">
            <a:alphaModFix/>
          </a:blip>
          <a:srcRect b="0" l="0" r="0" t="0"/>
          <a:stretch/>
        </p:blipFill>
        <p:spPr>
          <a:xfrm>
            <a:off x="8979375" y="3821775"/>
            <a:ext cx="8122751" cy="4666149"/>
          </a:xfrm>
          <a:prstGeom prst="rect">
            <a:avLst/>
          </a:prstGeom>
          <a:noFill/>
          <a:ln cap="flat" cmpd="sng" w="76200">
            <a:solidFill>
              <a:srgbClr val="9D76B4"/>
            </a:solidFill>
            <a:prstDash val="solid"/>
            <a:round/>
            <a:headEnd len="sm" w="sm" type="none"/>
            <a:tailEnd len="sm" w="sm" type="none"/>
          </a:ln>
        </p:spPr>
      </p:pic>
      <p:sp>
        <p:nvSpPr>
          <p:cNvPr id="492" name="Google Shape;492;g34746078ff3_0_1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34746078ff3_0_1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34746078ff3_0_130"/>
          <p:cNvSpPr txBox="1"/>
          <p:nvPr/>
        </p:nvSpPr>
        <p:spPr>
          <a:xfrm>
            <a:off x="1339450" y="4202775"/>
            <a:ext cx="6459600" cy="30255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Describe cómo quieres utilizar este proyecto</a:t>
            </a:r>
            <a:endParaRPr b="0" i="0" sz="36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Haz clic en </a:t>
            </a:r>
            <a:r>
              <a:rPr b="1" i="0" lang="en-US" sz="3600" u="none" cap="none" strike="noStrike">
                <a:solidFill>
                  <a:srgbClr val="000000"/>
                </a:solidFill>
                <a:latin typeface="Arial"/>
                <a:ea typeface="Arial"/>
                <a:cs typeface="Arial"/>
                <a:sym typeface="Arial"/>
              </a:rPr>
              <a:t>Generar vista previa</a:t>
            </a:r>
            <a:endParaRPr b="1" i="0" sz="3600" u="none" cap="none" strike="noStrike">
              <a:solidFill>
                <a:srgbClr val="000000"/>
              </a:solidFill>
              <a:latin typeface="Arial"/>
              <a:ea typeface="Arial"/>
              <a:cs typeface="Arial"/>
              <a:sym typeface="Arial"/>
            </a:endParaRPr>
          </a:p>
        </p:txBody>
      </p:sp>
      <p:sp>
        <p:nvSpPr>
          <p:cNvPr id="495" name="Google Shape;495;g34746078ff3_0_1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496" name="Google Shape;496;g34746078ff3_0_130"/>
          <p:cNvSpPr/>
          <p:nvPr/>
        </p:nvSpPr>
        <p:spPr>
          <a:xfrm>
            <a:off x="9017225" y="6042150"/>
            <a:ext cx="32538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497" name="Google Shape;497;g34746078ff3_0_130"/>
          <p:cNvCxnSpPr/>
          <p:nvPr/>
        </p:nvCxnSpPr>
        <p:spPr>
          <a:xfrm rot="10800000">
            <a:off x="11960750" y="75588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498" name="Google Shape;498;g34746078ff3_0_1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34746078ff3_0_130"/>
          <p:cNvSpPr txBox="1"/>
          <p:nvPr/>
        </p:nvSpPr>
        <p:spPr>
          <a:xfrm>
            <a:off x="631800" y="2518250"/>
            <a:ext cx="160059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configurar un nuevo proyecto con ASANA AI?</a:t>
            </a:r>
            <a:endParaRPr b="1" i="0" sz="4699" u="none" cap="none" strike="noStrike">
              <a:solidFill>
                <a:srgbClr val="926FB1"/>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34746078ff3_0_14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34746078ff3_0_14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34746078ff3_0_144"/>
          <p:cNvSpPr txBox="1"/>
          <p:nvPr/>
        </p:nvSpPr>
        <p:spPr>
          <a:xfrm>
            <a:off x="1339450" y="4202775"/>
            <a:ext cx="6459600" cy="50148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Haga clic en </a:t>
            </a:r>
            <a:r>
              <a:rPr b="1" i="0" lang="en-US" sz="3600" u="none" cap="none" strike="noStrike">
                <a:solidFill>
                  <a:schemeClr val="dk1"/>
                </a:solidFill>
                <a:latin typeface="Arial"/>
                <a:ea typeface="Arial"/>
                <a:cs typeface="Arial"/>
                <a:sym typeface="Arial"/>
              </a:rPr>
              <a:t>Crear proyecto</a:t>
            </a:r>
            <a:endParaRPr b="1" i="0" sz="36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600"/>
              <a:buFont typeface="Arial"/>
              <a:buNone/>
            </a:pPr>
            <a:r>
              <a:t/>
            </a:r>
            <a:endParaRPr b="1" i="0" sz="36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Utilice la plantilla de proyecto generada</a:t>
            </a:r>
            <a:endParaRPr b="0" i="0" sz="36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La plantilla se puede editar según sea necesario</a:t>
            </a:r>
            <a:endParaRPr b="0" i="0" sz="3600" u="none" cap="none" strike="noStrike">
              <a:solidFill>
                <a:schemeClr val="dk1"/>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507" name="Google Shape;507;g34746078ff3_0_144"/>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pic>
        <p:nvPicPr>
          <p:cNvPr id="508" name="Google Shape;508;g34746078ff3_0_144"/>
          <p:cNvPicPr preferRelativeResize="0"/>
          <p:nvPr/>
        </p:nvPicPr>
        <p:blipFill rotWithShape="1">
          <a:blip r:embed="rId5">
            <a:alphaModFix/>
          </a:blip>
          <a:srcRect b="0" l="0" r="0" t="0"/>
          <a:stretch/>
        </p:blipFill>
        <p:spPr>
          <a:xfrm>
            <a:off x="8744102" y="4202775"/>
            <a:ext cx="8378223" cy="3947108"/>
          </a:xfrm>
          <a:prstGeom prst="rect">
            <a:avLst/>
          </a:prstGeom>
          <a:noFill/>
          <a:ln cap="flat" cmpd="sng" w="76200">
            <a:solidFill>
              <a:srgbClr val="9D76B4"/>
            </a:solidFill>
            <a:prstDash val="solid"/>
            <a:round/>
            <a:headEnd len="sm" w="sm" type="none"/>
            <a:tailEnd len="sm" w="sm" type="none"/>
          </a:ln>
        </p:spPr>
      </p:pic>
      <p:cxnSp>
        <p:nvCxnSpPr>
          <p:cNvPr id="509" name="Google Shape;509;g34746078ff3_0_144"/>
          <p:cNvCxnSpPr/>
          <p:nvPr/>
        </p:nvCxnSpPr>
        <p:spPr>
          <a:xfrm rot="10800000">
            <a:off x="10770125" y="7558800"/>
            <a:ext cx="202200" cy="385200"/>
          </a:xfrm>
          <a:prstGeom prst="straightConnector1">
            <a:avLst/>
          </a:prstGeom>
          <a:noFill/>
          <a:ln cap="flat" cmpd="sng" w="19050">
            <a:solidFill>
              <a:srgbClr val="FF0000"/>
            </a:solidFill>
            <a:prstDash val="solid"/>
            <a:round/>
            <a:headEnd len="sm" w="sm" type="none"/>
            <a:tailEnd len="med" w="med" type="triangle"/>
          </a:ln>
        </p:spPr>
      </p:cxnSp>
      <p:cxnSp>
        <p:nvCxnSpPr>
          <p:cNvPr id="510" name="Google Shape;510;g34746078ff3_0_144"/>
          <p:cNvCxnSpPr/>
          <p:nvPr/>
        </p:nvCxnSpPr>
        <p:spPr>
          <a:xfrm flipH="1">
            <a:off x="15602375" y="4576975"/>
            <a:ext cx="468900" cy="402600"/>
          </a:xfrm>
          <a:prstGeom prst="straightConnector1">
            <a:avLst/>
          </a:prstGeom>
          <a:noFill/>
          <a:ln cap="flat" cmpd="sng" w="28575">
            <a:solidFill>
              <a:srgbClr val="FF0000"/>
            </a:solidFill>
            <a:prstDash val="solid"/>
            <a:round/>
            <a:headEnd len="sm" w="sm" type="none"/>
            <a:tailEnd len="med" w="med" type="triangle"/>
          </a:ln>
        </p:spPr>
      </p:cxnSp>
      <p:sp>
        <p:nvSpPr>
          <p:cNvPr id="511" name="Google Shape;511;g34746078ff3_0_144"/>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34746078ff3_0_144"/>
          <p:cNvSpPr txBox="1"/>
          <p:nvPr/>
        </p:nvSpPr>
        <p:spPr>
          <a:xfrm>
            <a:off x="631800" y="2518250"/>
            <a:ext cx="160059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¿Cómo configurar un nuevo proyecto con ASANA AI?</a:t>
            </a:r>
            <a:endParaRPr b="1" i="0" sz="4699" u="none" cap="none" strike="noStrike">
              <a:solidFill>
                <a:srgbClr val="926FB1"/>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4746078ff3_0_16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34746078ff3_0_1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4746078ff3_0_167"/>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  Plantilla generada por ASANA AI</a:t>
            </a:r>
            <a:endParaRPr b="1" i="0" sz="4699" u="none" cap="none" strike="noStrike">
              <a:solidFill>
                <a:srgbClr val="926FB1"/>
              </a:solidFill>
              <a:latin typeface="Arial"/>
              <a:ea typeface="Arial"/>
              <a:cs typeface="Arial"/>
              <a:sym typeface="Arial"/>
            </a:endParaRPr>
          </a:p>
        </p:txBody>
      </p:sp>
      <p:sp>
        <p:nvSpPr>
          <p:cNvPr id="520" name="Google Shape;520;g34746078ff3_0_167"/>
          <p:cNvSpPr txBox="1"/>
          <p:nvPr/>
        </p:nvSpPr>
        <p:spPr>
          <a:xfrm>
            <a:off x="1339450" y="4202775"/>
            <a:ext cx="6459600" cy="554100"/>
          </a:xfrm>
          <a:prstGeom prst="rect">
            <a:avLst/>
          </a:prstGeom>
          <a:noFill/>
          <a:ln>
            <a:noFill/>
          </a:ln>
        </p:spPr>
        <p:txBody>
          <a:bodyPr anchorCtr="0" anchor="t" bIns="0" lIns="0" spcFirstLastPara="1" rIns="0" wrap="square" tIns="0">
            <a:spAutoFit/>
          </a:bodyPr>
          <a:lstStyle/>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521" name="Google Shape;521;g34746078ff3_0_167"/>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4EA72E"/>
                </a:solidFill>
                <a:latin typeface="Arial"/>
                <a:ea typeface="Arial"/>
                <a:cs typeface="Arial"/>
                <a:sym typeface="Arial"/>
              </a:rPr>
              <a:t>Actividad n.º 3: Presentación de las funciones de las herramientas de gestión de tareas</a:t>
            </a:r>
            <a:endParaRPr b="1" i="0" sz="4000" u="none" cap="none" strike="noStrike">
              <a:solidFill>
                <a:srgbClr val="4EA72E"/>
              </a:solidFill>
              <a:latin typeface="Arial"/>
              <a:ea typeface="Arial"/>
              <a:cs typeface="Arial"/>
              <a:sym typeface="Arial"/>
            </a:endParaRPr>
          </a:p>
        </p:txBody>
      </p:sp>
      <p:sp>
        <p:nvSpPr>
          <p:cNvPr id="522" name="Google Shape;522;g34746078ff3_0_167"/>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3" name="Google Shape;523;g34746078ff3_0_167"/>
          <p:cNvPicPr preferRelativeResize="0"/>
          <p:nvPr/>
        </p:nvPicPr>
        <p:blipFill rotWithShape="1">
          <a:blip r:embed="rId6">
            <a:alphaModFix/>
          </a:blip>
          <a:srcRect b="0" l="0" r="0" t="0"/>
          <a:stretch/>
        </p:blipFill>
        <p:spPr>
          <a:xfrm>
            <a:off x="3223514" y="3655975"/>
            <a:ext cx="12433575" cy="5637424"/>
          </a:xfrm>
          <a:prstGeom prst="rect">
            <a:avLst/>
          </a:prstGeom>
          <a:noFill/>
          <a:ln cap="flat" cmpd="sng" w="28575">
            <a:solidFill>
              <a:srgbClr val="9D76B4"/>
            </a:solidFill>
            <a:prstDash val="solid"/>
            <a:round/>
            <a:headEnd len="sm" w="sm" type="none"/>
            <a:tailEnd len="sm" w="sm" type="none"/>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0"/>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Tema 3</a:t>
            </a:r>
            <a:endParaRPr b="0" i="0" sz="54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5400" u="none" cap="none" strike="noStrike">
                <a:solidFill>
                  <a:schemeClr val="accent5"/>
                </a:solidFill>
                <a:latin typeface="Arial"/>
                <a:ea typeface="Arial"/>
                <a:cs typeface="Arial"/>
                <a:sym typeface="Arial"/>
              </a:rPr>
              <a:t>Equilibrar el uso de la tecnología y evitar el agotamiento</a:t>
            </a:r>
            <a:endParaRPr b="0" i="0" sz="5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530" name="Google Shape;530;p60"/>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531" name="Google Shape;531;p6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3"/>
          <p:cNvSpPr txBox="1"/>
          <p:nvPr/>
        </p:nvSpPr>
        <p:spPr>
          <a:xfrm>
            <a:off x="631800" y="2668550"/>
            <a:ext cx="13093200" cy="742200"/>
          </a:xfrm>
          <a:prstGeom prst="rect">
            <a:avLst/>
          </a:prstGeom>
          <a:noFill/>
          <a:ln>
            <a:noFill/>
          </a:ln>
        </p:spPr>
        <p:txBody>
          <a:bodyPr anchorCtr="0" anchor="t" bIns="0" lIns="0" spcFirstLastPara="1" rIns="0" wrap="square" tIns="0">
            <a:spAutoFit/>
          </a:bodyPr>
          <a:lstStyle/>
          <a:p>
            <a:pPr indent="0" lvl="0" marL="0" marR="0" rtl="0" algn="ctr">
              <a:lnSpc>
                <a:spcPct val="144006"/>
              </a:lnSpc>
              <a:spcBef>
                <a:spcPts val="0"/>
              </a:spcBef>
              <a:spcAft>
                <a:spcPts val="0"/>
              </a:spcAft>
              <a:buClr>
                <a:schemeClr val="dk1"/>
              </a:buClr>
              <a:buSzPts val="1100"/>
              <a:buFont typeface="Arial"/>
              <a:buNone/>
            </a:pPr>
            <a:r>
              <a:rPr b="1" i="0" lang="en-US" sz="4822" u="none" cap="none" strike="noStrike">
                <a:solidFill>
                  <a:srgbClr val="926FB1"/>
                </a:solidFill>
                <a:latin typeface="Arial"/>
                <a:ea typeface="Arial"/>
                <a:cs typeface="Arial"/>
                <a:sym typeface="Arial"/>
              </a:rPr>
              <a:t>Importancia de equilibrar la tecnología</a:t>
            </a:r>
            <a:endParaRPr b="1" i="0" sz="4822" u="none" cap="none" strike="noStrike">
              <a:solidFill>
                <a:srgbClr val="926FB1"/>
              </a:solidFill>
              <a:latin typeface="Arial"/>
              <a:ea typeface="Arial"/>
              <a:cs typeface="Arial"/>
              <a:sym typeface="Arial"/>
            </a:endParaRPr>
          </a:p>
        </p:txBody>
      </p:sp>
      <p:sp>
        <p:nvSpPr>
          <p:cNvPr id="540" name="Google Shape;540;p33"/>
          <p:cNvSpPr txBox="1"/>
          <p:nvPr/>
        </p:nvSpPr>
        <p:spPr>
          <a:xfrm>
            <a:off x="631805" y="3960830"/>
            <a:ext cx="12027300" cy="4863900"/>
          </a:xfrm>
          <a:prstGeom prst="rect">
            <a:avLst/>
          </a:prstGeom>
          <a:noFill/>
          <a:ln>
            <a:noFill/>
          </a:ln>
        </p:spPr>
        <p:txBody>
          <a:bodyPr anchorCtr="0" anchor="t" bIns="0" lIns="0" spcFirstLastPara="1" rIns="0" wrap="square" tIns="0">
            <a:spAutoFit/>
          </a:bodyPr>
          <a:lstStyle/>
          <a:p>
            <a:pPr indent="-482600" lvl="1" marL="914400" marR="0" rtl="0" algn="l">
              <a:lnSpc>
                <a:spcPct val="115000"/>
              </a:lnSpc>
              <a:spcBef>
                <a:spcPts val="120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Es una herramienta útil para desarrollar cualquier tipo de trabajo</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Es esencial utilizarlo de manera responsable</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Si se utiliza incorrectamente, afecta negativamente a la empresa</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Puede aumentar la productividad y el rendimiento de los empleados</a:t>
            </a:r>
            <a:endParaRPr b="0" i="0" sz="4000" u="none" cap="none" strike="noStrike">
              <a:solidFill>
                <a:srgbClr val="000000"/>
              </a:solidFill>
              <a:latin typeface="Arial"/>
              <a:ea typeface="Arial"/>
              <a:cs typeface="Arial"/>
              <a:sym typeface="Arial"/>
            </a:endParaRPr>
          </a:p>
        </p:txBody>
      </p:sp>
      <p:sp>
        <p:nvSpPr>
          <p:cNvPr id="541" name="Google Shape;541;p33"/>
          <p:cNvSpPr/>
          <p:nvPr/>
        </p:nvSpPr>
        <p:spPr>
          <a:xfrm>
            <a:off x="12952633" y="3601222"/>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5" r="-24895"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3"/>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34bf68f3037_0_37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34bf68f3037_0_37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34bf68f3037_0_377"/>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34bf68f3037_0_377"/>
          <p:cNvSpPr txBox="1"/>
          <p:nvPr/>
        </p:nvSpPr>
        <p:spPr>
          <a:xfrm>
            <a:off x="631800" y="2668550"/>
            <a:ext cx="13066200" cy="742200"/>
          </a:xfrm>
          <a:prstGeom prst="rect">
            <a:avLst/>
          </a:prstGeom>
          <a:noFill/>
          <a:ln>
            <a:noFill/>
          </a:ln>
        </p:spPr>
        <p:txBody>
          <a:bodyPr anchorCtr="0" anchor="t" bIns="0" lIns="0" spcFirstLastPara="1" rIns="0" wrap="square" tIns="0">
            <a:spAutoFit/>
          </a:bodyPr>
          <a:lstStyle/>
          <a:p>
            <a:pPr indent="0" lvl="0" marL="0" marR="0" rtl="0" algn="ctr">
              <a:lnSpc>
                <a:spcPct val="144006"/>
              </a:lnSpc>
              <a:spcBef>
                <a:spcPts val="0"/>
              </a:spcBef>
              <a:spcAft>
                <a:spcPts val="0"/>
              </a:spcAft>
              <a:buClr>
                <a:srgbClr val="000000"/>
              </a:buClr>
              <a:buSzPts val="4822"/>
              <a:buFont typeface="Arial"/>
              <a:buNone/>
            </a:pPr>
            <a:r>
              <a:rPr b="1" i="0" lang="en-US" sz="4822" u="none" cap="none" strike="noStrike">
                <a:solidFill>
                  <a:srgbClr val="926FB1"/>
                </a:solidFill>
                <a:latin typeface="Arial"/>
                <a:ea typeface="Arial"/>
                <a:cs typeface="Arial"/>
                <a:sym typeface="Arial"/>
              </a:rPr>
              <a:t>El agotamiento en el trabajo híbrido y digital</a:t>
            </a:r>
            <a:endParaRPr b="0" i="0" sz="1400" u="none" cap="none" strike="noStrike">
              <a:solidFill>
                <a:srgbClr val="000000"/>
              </a:solidFill>
              <a:latin typeface="Arial"/>
              <a:ea typeface="Arial"/>
              <a:cs typeface="Arial"/>
              <a:sym typeface="Arial"/>
            </a:endParaRPr>
          </a:p>
        </p:txBody>
      </p:sp>
      <p:sp>
        <p:nvSpPr>
          <p:cNvPr id="551" name="Google Shape;551;g34bf68f3037_0_377"/>
          <p:cNvSpPr txBox="1"/>
          <p:nvPr/>
        </p:nvSpPr>
        <p:spPr>
          <a:xfrm>
            <a:off x="148605" y="3960830"/>
            <a:ext cx="12460490" cy="5109091"/>
          </a:xfrm>
          <a:prstGeom prst="rect">
            <a:avLst/>
          </a:prstGeom>
          <a:noFill/>
          <a:ln>
            <a:noFill/>
          </a:ln>
        </p:spPr>
        <p:txBody>
          <a:bodyPr anchorCtr="0" anchor="t" bIns="0" lIns="0" spcFirstLastPara="1" rIns="0" wrap="square" tIns="0">
            <a:spAutoFit/>
          </a:bodyPr>
          <a:lstStyle/>
          <a:p>
            <a:pPr indent="-482600" lvl="1" marL="914400" marR="0" rtl="0" algn="l">
              <a:lnSpc>
                <a:spcPct val="115000"/>
              </a:lnSpc>
              <a:spcBef>
                <a:spcPts val="120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Límites difusos entre la vida personal y profesional</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Conectividad constante y presión para estar «siempre disponible»</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Cargas de trabajo elevadas sin suficiente apoyo ni descanso</a:t>
            </a:r>
            <a:endParaRPr b="0" i="0" sz="4000" u="none" cap="none" strike="noStrike">
              <a:solidFill>
                <a:srgbClr val="000000"/>
              </a:solidFill>
              <a:latin typeface="Arial"/>
              <a:ea typeface="Arial"/>
              <a:cs typeface="Arial"/>
              <a:sym typeface="Arial"/>
            </a:endParaRPr>
          </a:p>
          <a:p>
            <a:pPr indent="-482600" lvl="1" marL="914400" marR="0" rtl="0" algn="l">
              <a:lnSpc>
                <a:spcPct val="115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Falta de control o claridad sobre las tareas y las expectativas</a:t>
            </a:r>
            <a:endParaRPr b="0" i="0" sz="4000" u="none" cap="none" strike="noStrike">
              <a:solidFill>
                <a:srgbClr val="000000"/>
              </a:solidFill>
              <a:latin typeface="Arial"/>
              <a:ea typeface="Arial"/>
              <a:cs typeface="Arial"/>
              <a:sym typeface="Arial"/>
            </a:endParaRPr>
          </a:p>
        </p:txBody>
      </p:sp>
      <p:sp>
        <p:nvSpPr>
          <p:cNvPr id="552" name="Google Shape;552;g34bf68f3037_0_377"/>
          <p:cNvSpPr/>
          <p:nvPr/>
        </p:nvSpPr>
        <p:spPr>
          <a:xfrm>
            <a:off x="13337641" y="4034356"/>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34bf68f3037_0_377"/>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4"/>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4"/>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34"/>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4"/>
          <p:cNvSpPr/>
          <p:nvPr/>
        </p:nvSpPr>
        <p:spPr>
          <a:xfrm>
            <a:off x="12952633" y="3742290"/>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17559" r="-17557"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4"/>
          <p:cNvSpPr txBox="1"/>
          <p:nvPr/>
        </p:nvSpPr>
        <p:spPr>
          <a:xfrm>
            <a:off x="631800" y="2803150"/>
            <a:ext cx="13365300" cy="2909400"/>
          </a:xfrm>
          <a:prstGeom prst="rect">
            <a:avLst/>
          </a:prstGeom>
          <a:noFill/>
          <a:ln>
            <a:noFill/>
          </a:ln>
        </p:spPr>
        <p:txBody>
          <a:bodyPr anchorCtr="0" anchor="t" bIns="0" lIns="0" spcFirstLastPara="1" rIns="0" wrap="square" tIns="0">
            <a:spAutoFit/>
          </a:bodyPr>
          <a:lstStyle/>
          <a:p>
            <a:pPr indent="0" lvl="0" marL="0" marR="0" rtl="0" algn="l">
              <a:lnSpc>
                <a:spcPct val="144015"/>
              </a:lnSpc>
              <a:spcBef>
                <a:spcPts val="0"/>
              </a:spcBef>
              <a:spcAft>
                <a:spcPts val="0"/>
              </a:spcAft>
              <a:buClr>
                <a:schemeClr val="dk1"/>
              </a:buClr>
              <a:buSzPts val="1100"/>
              <a:buFont typeface="Arial"/>
              <a:buNone/>
            </a:pPr>
            <a:r>
              <a:rPr b="1" i="0" lang="en-US" sz="4871" u="none" cap="none" strike="noStrike">
                <a:solidFill>
                  <a:srgbClr val="926FB1"/>
                </a:solidFill>
                <a:latin typeface="Arial"/>
                <a:ea typeface="Arial"/>
                <a:cs typeface="Arial"/>
                <a:sym typeface="Arial"/>
              </a:rPr>
              <a:t>¿Cómo podemos evitar el agotamiento?</a:t>
            </a:r>
            <a:endParaRPr b="1" i="0" sz="4871" u="none" cap="none" strike="noStrike">
              <a:solidFill>
                <a:srgbClr val="926FB1"/>
              </a:solidFill>
              <a:latin typeface="Arial"/>
              <a:ea typeface="Arial"/>
              <a:cs typeface="Arial"/>
              <a:sym typeface="Arial"/>
            </a:endParaRPr>
          </a:p>
          <a:p>
            <a:pPr indent="0" lvl="0" marL="0" marR="0" rtl="0" algn="l">
              <a:lnSpc>
                <a:spcPct val="144015"/>
              </a:lnSpc>
              <a:spcBef>
                <a:spcPts val="0"/>
              </a:spcBef>
              <a:spcAft>
                <a:spcPts val="0"/>
              </a:spcAft>
              <a:buClr>
                <a:schemeClr val="dk1"/>
              </a:buClr>
              <a:buSzPts val="1100"/>
              <a:buFont typeface="Arial"/>
              <a:buNone/>
            </a:pPr>
            <a:r>
              <a:t/>
            </a:r>
            <a:endParaRPr b="1" i="0" sz="4871" u="none" cap="none" strike="noStrike">
              <a:solidFill>
                <a:srgbClr val="926FB1"/>
              </a:solidFill>
              <a:latin typeface="Arial"/>
              <a:ea typeface="Arial"/>
              <a:cs typeface="Arial"/>
              <a:sym typeface="Arial"/>
            </a:endParaRPr>
          </a:p>
          <a:p>
            <a:pPr indent="0" lvl="0" marL="0" marR="0" rtl="0" algn="l">
              <a:lnSpc>
                <a:spcPct val="144015"/>
              </a:lnSpc>
              <a:spcBef>
                <a:spcPts val="0"/>
              </a:spcBef>
              <a:spcAft>
                <a:spcPts val="0"/>
              </a:spcAft>
              <a:buClr>
                <a:srgbClr val="000000"/>
              </a:buClr>
              <a:buSzPts val="4871"/>
              <a:buFont typeface="Arial"/>
              <a:buNone/>
            </a:pPr>
            <a:r>
              <a:t/>
            </a:r>
            <a:endParaRPr b="1" i="0" sz="4871" u="none" cap="none" strike="noStrike">
              <a:solidFill>
                <a:srgbClr val="926FB1"/>
              </a:solidFill>
              <a:latin typeface="Arial"/>
              <a:ea typeface="Arial"/>
              <a:cs typeface="Arial"/>
              <a:sym typeface="Arial"/>
            </a:endParaRPr>
          </a:p>
        </p:txBody>
      </p:sp>
      <p:sp>
        <p:nvSpPr>
          <p:cNvPr id="564" name="Google Shape;564;p34"/>
          <p:cNvSpPr txBox="1"/>
          <p:nvPr/>
        </p:nvSpPr>
        <p:spPr>
          <a:xfrm>
            <a:off x="631792" y="4486830"/>
            <a:ext cx="11483100" cy="3391500"/>
          </a:xfrm>
          <a:prstGeom prst="rect">
            <a:avLst/>
          </a:prstGeom>
          <a:noFill/>
          <a:ln>
            <a:noFill/>
          </a:ln>
        </p:spPr>
        <p:txBody>
          <a:bodyPr anchorCtr="0" anchor="t" bIns="0" lIns="0" spcFirstLastPara="1" rIns="0" wrap="square" tIns="0">
            <a:spAutoFit/>
          </a:bodyPr>
          <a:lstStyle/>
          <a:p>
            <a:pPr indent="-457200" lvl="0" marL="45720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Entendiendo qué es y cuáles son sus causas</a:t>
            </a:r>
            <a:endParaRPr b="0" i="0" sz="4142" u="none" cap="none" strike="noStrike">
              <a:solidFill>
                <a:srgbClr val="000000"/>
              </a:solidFill>
              <a:latin typeface="Arial"/>
              <a:ea typeface="Arial"/>
              <a:cs typeface="Arial"/>
              <a:sym typeface="Arial"/>
            </a:endParaRPr>
          </a:p>
          <a:p>
            <a:pPr indent="-457200" lvl="0" marL="45720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Fomentando hábitos de trabajo saludables</a:t>
            </a:r>
            <a:endParaRPr b="0" i="0" sz="4142" u="none" cap="none" strike="noStrike">
              <a:solidFill>
                <a:srgbClr val="000000"/>
              </a:solidFill>
              <a:latin typeface="Arial"/>
              <a:ea typeface="Arial"/>
              <a:cs typeface="Arial"/>
              <a:sym typeface="Arial"/>
            </a:endParaRPr>
          </a:p>
          <a:p>
            <a:pPr indent="-457200" lvl="0" marL="45720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Promoviendo la colaboración y el trabajo en equipo</a:t>
            </a:r>
            <a:endParaRPr b="0" i="0" sz="4142" u="none" cap="none" strike="noStrike">
              <a:solidFill>
                <a:srgbClr val="000000"/>
              </a:solidFill>
              <a:latin typeface="Arial"/>
              <a:ea typeface="Arial"/>
              <a:cs typeface="Arial"/>
              <a:sym typeface="Arial"/>
            </a:endParaRPr>
          </a:p>
          <a:p>
            <a:pPr indent="-457200" lvl="0" marL="45720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Recursos y prácticas para reducir el estrés</a:t>
            </a:r>
            <a:endParaRPr b="0" i="0" sz="4142" u="none" cap="none" strike="noStrike">
              <a:solidFill>
                <a:srgbClr val="000000"/>
              </a:solidFill>
              <a:latin typeface="Arial"/>
              <a:ea typeface="Arial"/>
              <a:cs typeface="Arial"/>
              <a:sym typeface="Arial"/>
            </a:endParaRPr>
          </a:p>
        </p:txBody>
      </p:sp>
      <p:sp>
        <p:nvSpPr>
          <p:cNvPr id="565" name="Google Shape;565;p34"/>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5"/>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5"/>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5"/>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5"/>
          <p:cNvSpPr/>
          <p:nvPr/>
        </p:nvSpPr>
        <p:spPr>
          <a:xfrm>
            <a:off x="13740063" y="3980745"/>
            <a:ext cx="3875658" cy="3566015"/>
          </a:xfrm>
          <a:custGeom>
            <a:rect b="b" l="l" r="r" t="t"/>
            <a:pathLst>
              <a:path extrusionOk="0" h="4578412" w="4738330">
                <a:moveTo>
                  <a:pt x="0" y="0"/>
                </a:moveTo>
                <a:lnTo>
                  <a:pt x="4738331" y="0"/>
                </a:lnTo>
                <a:lnTo>
                  <a:pt x="4738331" y="4578412"/>
                </a:lnTo>
                <a:lnTo>
                  <a:pt x="0" y="45784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5"/>
          <p:cNvSpPr txBox="1"/>
          <p:nvPr/>
        </p:nvSpPr>
        <p:spPr>
          <a:xfrm>
            <a:off x="980710" y="4049179"/>
            <a:ext cx="11803200" cy="615600"/>
          </a:xfrm>
          <a:prstGeom prst="rect">
            <a:avLst/>
          </a:prstGeom>
          <a:noFill/>
          <a:ln>
            <a:noFill/>
          </a:ln>
        </p:spPr>
        <p:txBody>
          <a:bodyPr anchorCtr="0" anchor="t" bIns="0" lIns="0" spcFirstLastPara="1" rIns="0" wrap="square" tIns="0">
            <a:spAutoFit/>
          </a:bodyPr>
          <a:lstStyle/>
          <a:p>
            <a:pPr indent="0" lvl="0" marL="0" marR="0" rtl="0" algn="l">
              <a:lnSpc>
                <a:spcPct val="144015"/>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Al comprender qué es y cuáles son sus causas.</a:t>
            </a:r>
            <a:endParaRPr b="1" i="0" sz="4000" u="none" cap="none" strike="noStrike">
              <a:solidFill>
                <a:srgbClr val="926FB1"/>
              </a:solidFill>
              <a:latin typeface="Arial"/>
              <a:ea typeface="Arial"/>
              <a:cs typeface="Arial"/>
              <a:sym typeface="Arial"/>
            </a:endParaRPr>
          </a:p>
        </p:txBody>
      </p:sp>
      <p:sp>
        <p:nvSpPr>
          <p:cNvPr id="576" name="Google Shape;576;p35"/>
          <p:cNvSpPr txBox="1"/>
          <p:nvPr/>
        </p:nvSpPr>
        <p:spPr>
          <a:xfrm>
            <a:off x="980703" y="5133193"/>
            <a:ext cx="11299800" cy="2947800"/>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chemeClr val="dk1"/>
              </a:buClr>
              <a:buSzPts val="1100"/>
              <a:buFont typeface="Arial"/>
              <a:buNone/>
            </a:pPr>
            <a:r>
              <a:rPr b="0" i="0" lang="en-US" sz="3600" u="none" cap="none" strike="noStrike">
                <a:solidFill>
                  <a:srgbClr val="000000"/>
                </a:solidFill>
                <a:latin typeface="Arial"/>
                <a:ea typeface="Arial"/>
                <a:cs typeface="Arial"/>
                <a:sym typeface="Arial"/>
              </a:rPr>
              <a:t>Es el estado de agotamiento mental, físico y emocional total causado principalmente por largas jornadas laborales.</a:t>
            </a:r>
            <a:endParaRPr b="0" i="0" sz="36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chemeClr val="dk1"/>
              </a:buClr>
              <a:buSzPts val="1100"/>
              <a:buFont typeface="Arial"/>
              <a:buNone/>
            </a:pPr>
            <a:r>
              <a:rPr b="0" i="0" lang="en-US" sz="3600" u="none" cap="none" strike="noStrike">
                <a:solidFill>
                  <a:srgbClr val="000000"/>
                </a:solidFill>
                <a:latin typeface="Arial"/>
                <a:ea typeface="Arial"/>
                <a:cs typeface="Arial"/>
                <a:sym typeface="Arial"/>
              </a:rPr>
              <a:t>Para evitarlo, es importante establecer límites, como fijar un horario claro y descansos.</a:t>
            </a:r>
            <a:endParaRPr b="0" i="0" sz="3600" u="none" cap="none" strike="noStrike">
              <a:solidFill>
                <a:srgbClr val="000000"/>
              </a:solidFill>
              <a:latin typeface="Arial"/>
              <a:ea typeface="Arial"/>
              <a:cs typeface="Arial"/>
              <a:sym typeface="Arial"/>
            </a:endParaRPr>
          </a:p>
        </p:txBody>
      </p:sp>
      <p:sp>
        <p:nvSpPr>
          <p:cNvPr id="577" name="Google Shape;577;p35"/>
          <p:cNvSpPr txBox="1"/>
          <p:nvPr/>
        </p:nvSpPr>
        <p:spPr>
          <a:xfrm>
            <a:off x="-4284957" y="2952276"/>
            <a:ext cx="12333714"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1</a:t>
            </a:r>
            <a:r>
              <a:rPr b="1" i="0" lang="en-US" sz="6600" u="none" cap="none" strike="noStrike">
                <a:solidFill>
                  <a:srgbClr val="FFFFFF"/>
                </a:solidFill>
                <a:latin typeface="Arial"/>
                <a:ea typeface="Arial"/>
                <a:cs typeface="Arial"/>
                <a:sym typeface="Arial"/>
              </a:rPr>
              <a:t>iout</a:t>
            </a:r>
            <a:endParaRPr b="0" i="0" sz="1400" u="none" cap="none" strike="noStrike">
              <a:solidFill>
                <a:srgbClr val="000000"/>
              </a:solidFill>
              <a:latin typeface="Arial"/>
              <a:ea typeface="Arial"/>
              <a:cs typeface="Arial"/>
              <a:sym typeface="Arial"/>
            </a:endParaRPr>
          </a:p>
        </p:txBody>
      </p:sp>
      <p:sp>
        <p:nvSpPr>
          <p:cNvPr id="578" name="Google Shape;578;p35"/>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2037951" y="0"/>
            <a:ext cx="7691023"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4">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621984" y="1656524"/>
            <a:ext cx="4286250" cy="6977063"/>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b="0" l="-33102" r="-9156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txBox="1"/>
          <p:nvPr/>
        </p:nvSpPr>
        <p:spPr>
          <a:xfrm>
            <a:off x="5845948" y="2114042"/>
            <a:ext cx="11775300" cy="155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¿Cuál es el impacto de la tecnología en la dinámica de los equipos híbridos?</a:t>
            </a:r>
            <a:endParaRPr b="1" i="0" sz="4699" u="none" cap="none" strike="noStrike">
              <a:solidFill>
                <a:srgbClr val="926FB1"/>
              </a:solidFill>
              <a:latin typeface="Arial"/>
              <a:ea typeface="Arial"/>
              <a:cs typeface="Arial"/>
              <a:sym typeface="Arial"/>
            </a:endParaRPr>
          </a:p>
        </p:txBody>
      </p:sp>
      <p:sp>
        <p:nvSpPr>
          <p:cNvPr id="125" name="Google Shape;125;p2"/>
          <p:cNvSpPr txBox="1"/>
          <p:nvPr/>
        </p:nvSpPr>
        <p:spPr>
          <a:xfrm>
            <a:off x="6416424" y="3798055"/>
            <a:ext cx="10634700" cy="7569893"/>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Desempeña un papel fundamental a la hora de facilitar la colaboración y la comunicación</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Desde la pandemia, ha ocurrido un aumento de las herramientas de colaboración:</a:t>
            </a:r>
            <a:endParaRPr b="0" i="0" sz="3999"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2019          42%</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2020          66%</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126" name="Google Shape;126;p2"/>
          <p:cNvSpPr/>
          <p:nvPr/>
        </p:nvSpPr>
        <p:spPr>
          <a:xfrm>
            <a:off x="8536792" y="8745802"/>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8536792" y="9445797"/>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417578" y="9445797"/>
            <a:ext cx="2257459"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7">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6416424" y="407025"/>
            <a:ext cx="114231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1: </a:t>
            </a:r>
            <a:r>
              <a:rPr b="1" i="0" lang="en-US" sz="4000" u="none" cap="none" strike="noStrike">
                <a:solidFill>
                  <a:srgbClr val="4EA72E"/>
                </a:solidFill>
                <a:latin typeface="Arial"/>
                <a:ea typeface="Arial"/>
                <a:cs typeface="Arial"/>
                <a:sym typeface="Arial"/>
              </a:rPr>
              <a:t>El papel de la tecnología en el trabajo híbrido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g34bf68f3037_0_470"/>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34bf68f3037_0_470"/>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34bf68f3037_0_470"/>
          <p:cNvSpPr txBox="1"/>
          <p:nvPr/>
        </p:nvSpPr>
        <p:spPr>
          <a:xfrm>
            <a:off x="291568" y="964260"/>
            <a:ext cx="12333600" cy="2113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FFFFFF"/>
                </a:solidFill>
                <a:latin typeface="Arial"/>
                <a:ea typeface="Arial"/>
                <a:cs typeface="Arial"/>
                <a:sym typeface="Arial"/>
              </a:rPr>
              <a:t>4.Balancing technology use and avoiding burnout</a:t>
            </a:r>
            <a:endParaRPr b="0" i="0" sz="1400" u="none" cap="none" strike="noStrike">
              <a:solidFill>
                <a:srgbClr val="000000"/>
              </a:solidFill>
              <a:latin typeface="Arial"/>
              <a:ea typeface="Arial"/>
              <a:cs typeface="Arial"/>
              <a:sym typeface="Arial"/>
            </a:endParaRPr>
          </a:p>
        </p:txBody>
      </p:sp>
      <p:sp>
        <p:nvSpPr>
          <p:cNvPr id="588" name="Google Shape;588;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34bf68f3037_0_470"/>
          <p:cNvSpPr txBox="1"/>
          <p:nvPr/>
        </p:nvSpPr>
        <p:spPr>
          <a:xfrm>
            <a:off x="477360" y="4049179"/>
            <a:ext cx="11803200" cy="615600"/>
          </a:xfrm>
          <a:prstGeom prst="rect">
            <a:avLst/>
          </a:prstGeom>
          <a:noFill/>
          <a:ln>
            <a:noFill/>
          </a:ln>
        </p:spPr>
        <p:txBody>
          <a:bodyPr anchorCtr="0" anchor="t" bIns="0" lIns="0" spcFirstLastPara="1" rIns="0" wrap="square" tIns="0">
            <a:spAutoFit/>
          </a:bodyPr>
          <a:lstStyle/>
          <a:p>
            <a:pPr indent="0" lvl="0" marL="525884" marR="0" rtl="0" algn="l">
              <a:lnSpc>
                <a:spcPct val="144015"/>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Fomentar hábitos de trabajo saludables</a:t>
            </a:r>
            <a:endParaRPr b="1" i="0" sz="4000" u="none" cap="none" strike="noStrike">
              <a:solidFill>
                <a:srgbClr val="926FB1"/>
              </a:solidFill>
              <a:latin typeface="Arial"/>
              <a:ea typeface="Arial"/>
              <a:cs typeface="Arial"/>
              <a:sym typeface="Arial"/>
            </a:endParaRPr>
          </a:p>
        </p:txBody>
      </p:sp>
      <p:sp>
        <p:nvSpPr>
          <p:cNvPr id="591" name="Google Shape;591;g34bf68f3037_0_470"/>
          <p:cNvSpPr txBox="1"/>
          <p:nvPr/>
        </p:nvSpPr>
        <p:spPr>
          <a:xfrm>
            <a:off x="980703" y="5133193"/>
            <a:ext cx="11299800" cy="1750800"/>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¿Cómo?</a:t>
            </a:r>
            <a:endParaRPr b="0" i="0" sz="3600" u="none" cap="none" strike="noStrike">
              <a:solidFill>
                <a:srgbClr val="000000"/>
              </a:solidFill>
              <a:latin typeface="Arial"/>
              <a:ea typeface="Arial"/>
              <a:cs typeface="Arial"/>
              <a:sym typeface="Arial"/>
            </a:endParaRPr>
          </a:p>
          <a:p>
            <a:pPr indent="-457200" lvl="0" marL="457200" marR="0" rtl="0" algn="l">
              <a:lnSpc>
                <a:spcPct val="107991"/>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Estableciendo límites, como por ejemplo fijando un horario claro y descansos.</a:t>
            </a:r>
            <a:endParaRPr b="0" i="0" sz="3600" u="none" cap="none" strike="noStrike">
              <a:solidFill>
                <a:srgbClr val="000000"/>
              </a:solidFill>
              <a:latin typeface="Arial"/>
              <a:ea typeface="Arial"/>
              <a:cs typeface="Arial"/>
              <a:sym typeface="Arial"/>
            </a:endParaRPr>
          </a:p>
        </p:txBody>
      </p:sp>
      <p:sp>
        <p:nvSpPr>
          <p:cNvPr id="592" name="Google Shape;592;g34bf68f3037_0_470"/>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2</a:t>
            </a:r>
            <a:r>
              <a:rPr b="1" i="0" lang="en-US" sz="6600" u="none" cap="none" strike="noStrike">
                <a:solidFill>
                  <a:srgbClr val="FFFFFF"/>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p:txBody>
      </p:sp>
      <p:pic>
        <p:nvPicPr>
          <p:cNvPr id="593" name="Google Shape;593;g34bf68f3037_0_470" title="visual-representation-time-tracking-personal-productivity_1314467-213866.jpg"/>
          <p:cNvPicPr preferRelativeResize="0"/>
          <p:nvPr/>
        </p:nvPicPr>
        <p:blipFill rotWithShape="1">
          <a:blip r:embed="rId5">
            <a:alphaModFix/>
          </a:blip>
          <a:srcRect b="0" l="0" r="0" t="0"/>
          <a:stretch/>
        </p:blipFill>
        <p:spPr>
          <a:xfrm>
            <a:off x="13194599" y="4292103"/>
            <a:ext cx="4280400" cy="4280400"/>
          </a:xfrm>
          <a:prstGeom prst="rect">
            <a:avLst/>
          </a:prstGeom>
          <a:noFill/>
          <a:ln>
            <a:noFill/>
          </a:ln>
        </p:spPr>
      </p:pic>
      <p:sp>
        <p:nvSpPr>
          <p:cNvPr id="594" name="Google Shape;594;g34bf68f3037_0_470"/>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34bf68f3037_0_56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g34bf68f3037_0_567"/>
          <p:cNvSpPr/>
          <p:nvPr/>
        </p:nvSpPr>
        <p:spPr>
          <a:xfrm>
            <a:off x="12859042" y="4646443"/>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8816" r="-8815"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34bf68f3037_0_567"/>
          <p:cNvSpPr txBox="1"/>
          <p:nvPr/>
        </p:nvSpPr>
        <p:spPr>
          <a:xfrm>
            <a:off x="980698" y="3535889"/>
            <a:ext cx="14064300" cy="615600"/>
          </a:xfrm>
          <a:prstGeom prst="rect">
            <a:avLst/>
          </a:prstGeom>
          <a:noFill/>
          <a:ln>
            <a:noFill/>
          </a:ln>
        </p:spPr>
        <p:txBody>
          <a:bodyPr anchorCtr="0" anchor="t" bIns="0" lIns="0" spcFirstLastPara="1" rIns="0" wrap="square" tIns="0">
            <a:spAutoFit/>
          </a:bodyPr>
          <a:lstStyle/>
          <a:p>
            <a:pPr indent="0" lvl="0" marL="0" marR="0" rtl="0" algn="l">
              <a:lnSpc>
                <a:spcPct val="144015"/>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Promover la colaboración y la formación de equipos.</a:t>
            </a:r>
            <a:endParaRPr b="1" i="0" sz="4000" u="none" cap="none" strike="noStrike">
              <a:solidFill>
                <a:srgbClr val="926FB1"/>
              </a:solidFill>
              <a:latin typeface="Arial"/>
              <a:ea typeface="Arial"/>
              <a:cs typeface="Arial"/>
              <a:sym typeface="Arial"/>
            </a:endParaRPr>
          </a:p>
        </p:txBody>
      </p:sp>
      <p:sp>
        <p:nvSpPr>
          <p:cNvPr id="605" name="Google Shape;605;g34bf68f3037_0_567"/>
          <p:cNvSpPr txBox="1"/>
          <p:nvPr/>
        </p:nvSpPr>
        <p:spPr>
          <a:xfrm>
            <a:off x="980703" y="4940689"/>
            <a:ext cx="11299800" cy="3552900"/>
          </a:xfrm>
          <a:prstGeom prst="rect">
            <a:avLst/>
          </a:prstGeom>
          <a:noFill/>
          <a:ln>
            <a:noFill/>
          </a:ln>
        </p:spPr>
        <p:txBody>
          <a:bodyPr anchorCtr="0" anchor="t" bIns="0" lIns="0" spcFirstLastPara="1" rIns="0" wrap="square" tIns="0">
            <a:spAutoFit/>
          </a:bodyPr>
          <a:lstStyle/>
          <a:p>
            <a:pPr indent="0" lvl="0" marL="0" marR="0" rtl="0" algn="l">
              <a:lnSpc>
                <a:spcPct val="107997"/>
              </a:lnSpc>
              <a:spcBef>
                <a:spcPts val="0"/>
              </a:spcBef>
              <a:spcAft>
                <a:spcPts val="0"/>
              </a:spcAft>
              <a:buClr>
                <a:srgbClr val="000000"/>
              </a:buClr>
              <a:buSzPts val="4339"/>
              <a:buFont typeface="Arial"/>
              <a:buNone/>
            </a:pPr>
            <a:r>
              <a:rPr b="0" i="0" lang="en-US" sz="4339" u="none" cap="none" strike="noStrike">
                <a:solidFill>
                  <a:srgbClr val="000000"/>
                </a:solidFill>
                <a:latin typeface="Arial"/>
                <a:ea typeface="Arial"/>
                <a:cs typeface="Arial"/>
                <a:sym typeface="Arial"/>
              </a:rPr>
              <a:t>¿Cómo?</a:t>
            </a:r>
            <a:endParaRPr b="0" i="0" sz="4339" u="none" cap="none" strike="noStrike">
              <a:solidFill>
                <a:srgbClr val="000000"/>
              </a:solidFill>
              <a:latin typeface="Arial"/>
              <a:ea typeface="Arial"/>
              <a:cs typeface="Arial"/>
              <a:sym typeface="Arial"/>
            </a:endParaRPr>
          </a:p>
          <a:p>
            <a:pPr indent="-504126" lvl="1" marL="914400"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Desarrollando actividades en equipo</a:t>
            </a:r>
            <a:endParaRPr b="0" i="0" sz="4339" u="none" cap="none" strike="noStrike">
              <a:solidFill>
                <a:srgbClr val="000000"/>
              </a:solidFill>
              <a:latin typeface="Arial"/>
              <a:ea typeface="Arial"/>
              <a:cs typeface="Arial"/>
              <a:sym typeface="Arial"/>
            </a:endParaRPr>
          </a:p>
          <a:p>
            <a:pPr indent="-504126" lvl="1" marL="914400"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Conociendo a los empleados</a:t>
            </a:r>
            <a:endParaRPr b="0" i="0" sz="4339" u="none" cap="none" strike="noStrike">
              <a:solidFill>
                <a:srgbClr val="000000"/>
              </a:solidFill>
              <a:latin typeface="Arial"/>
              <a:ea typeface="Arial"/>
              <a:cs typeface="Arial"/>
              <a:sym typeface="Arial"/>
            </a:endParaRPr>
          </a:p>
          <a:p>
            <a:pPr indent="-504126" lvl="1" marL="914400"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Priorizando la interacción social, incluso en entornos digitales</a:t>
            </a:r>
            <a:endParaRPr b="0" i="0" sz="4339" u="none" cap="none" strike="noStrike">
              <a:solidFill>
                <a:srgbClr val="000000"/>
              </a:solidFill>
              <a:latin typeface="Arial"/>
              <a:ea typeface="Arial"/>
              <a:cs typeface="Arial"/>
              <a:sym typeface="Arial"/>
            </a:endParaRPr>
          </a:p>
        </p:txBody>
      </p:sp>
      <p:sp>
        <p:nvSpPr>
          <p:cNvPr id="606" name="Google Shape;606;g34bf68f3037_0_567"/>
          <p:cNvSpPr txBox="1"/>
          <p:nvPr/>
        </p:nvSpPr>
        <p:spPr>
          <a:xfrm>
            <a:off x="-5055518" y="2522411"/>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07" name="Google Shape;607;g34bf68f3037_0_567"/>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34bf68f3037_0_6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34bf68f3037_0_6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g34bf68f3037_0_66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g34bf68f3037_0_663"/>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34bf68f3037_0_663"/>
          <p:cNvSpPr/>
          <p:nvPr/>
        </p:nvSpPr>
        <p:spPr>
          <a:xfrm>
            <a:off x="12515466" y="3359810"/>
            <a:ext cx="4602419" cy="4863850"/>
          </a:xfrm>
          <a:custGeom>
            <a:rect b="b" l="l" r="r" t="t"/>
            <a:pathLst>
              <a:path extrusionOk="0" h="4863850" w="4602419">
                <a:moveTo>
                  <a:pt x="0" y="0"/>
                </a:moveTo>
                <a:lnTo>
                  <a:pt x="4602418" y="0"/>
                </a:lnTo>
                <a:lnTo>
                  <a:pt x="4602418" y="4863851"/>
                </a:lnTo>
                <a:lnTo>
                  <a:pt x="0" y="486385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34bf68f3037_0_663"/>
          <p:cNvSpPr txBox="1"/>
          <p:nvPr/>
        </p:nvSpPr>
        <p:spPr>
          <a:xfrm>
            <a:off x="477360" y="5119635"/>
            <a:ext cx="12496500" cy="4569900"/>
          </a:xfrm>
          <a:prstGeom prst="rect">
            <a:avLst/>
          </a:prstGeom>
          <a:noFill/>
          <a:ln>
            <a:noFill/>
          </a:ln>
        </p:spPr>
        <p:txBody>
          <a:bodyPr anchorCtr="0" anchor="t" bIns="0" lIns="0" spcFirstLastPara="1" rIns="0" wrap="square" tIns="0">
            <a:spAutoFit/>
          </a:bodyPr>
          <a:lstStyle/>
          <a:p>
            <a:pPr indent="0" lvl="0" marL="0" marR="0" rtl="0" algn="just">
              <a:lnSpc>
                <a:spcPct val="107991"/>
              </a:lnSpc>
              <a:spcBef>
                <a:spcPts val="0"/>
              </a:spcBef>
              <a:spcAft>
                <a:spcPts val="0"/>
              </a:spcAft>
              <a:buClr>
                <a:srgbClr val="000000"/>
              </a:buClr>
              <a:buSzPts val="4142"/>
              <a:buFont typeface="Arial"/>
              <a:buNone/>
            </a:pPr>
            <a:r>
              <a:rPr b="0" i="0" lang="en-US" sz="4142" u="none" cap="none" strike="noStrike">
                <a:solidFill>
                  <a:srgbClr val="000000"/>
                </a:solidFill>
                <a:latin typeface="Arial"/>
                <a:ea typeface="Arial"/>
                <a:cs typeface="Arial"/>
                <a:sym typeface="Arial"/>
              </a:rPr>
              <a:t>    ¿Cómo?</a:t>
            </a:r>
            <a:endParaRPr b="0" i="0" sz="1400"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Proporcionando apoyo a los empleados, con políticas claras de gestión del trabajo híbrido</a:t>
            </a:r>
            <a:endParaRPr b="0" i="0" sz="4142"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Proporcionando orientación a los empleados sobre cómo gestionar su «tiempo libre»</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g34bf68f3037_0_663"/>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19" name="Google Shape;619;g34bf68f3037_0_663"/>
          <p:cNvSpPr txBox="1"/>
          <p:nvPr/>
        </p:nvSpPr>
        <p:spPr>
          <a:xfrm>
            <a:off x="2613169" y="662599"/>
            <a:ext cx="143754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3: </a:t>
            </a:r>
            <a:r>
              <a:rPr b="1" i="0" lang="en-US" sz="4000" u="none" cap="none" strike="noStrike">
                <a:solidFill>
                  <a:srgbClr val="4EA72E"/>
                </a:solidFill>
                <a:latin typeface="Arial"/>
                <a:ea typeface="Arial"/>
                <a:cs typeface="Arial"/>
                <a:sym typeface="Arial"/>
              </a:rPr>
              <a:t>Equilibrar el uso de la tecnología y evitar el agotamiento</a:t>
            </a:r>
            <a:endParaRPr b="0" i="0" sz="4000" u="none" cap="none" strike="noStrike">
              <a:solidFill>
                <a:srgbClr val="4EA72E"/>
              </a:solidFill>
              <a:latin typeface="Arial"/>
              <a:ea typeface="Arial"/>
              <a:cs typeface="Arial"/>
              <a:sym typeface="Arial"/>
            </a:endParaRPr>
          </a:p>
        </p:txBody>
      </p:sp>
      <p:sp>
        <p:nvSpPr>
          <p:cNvPr id="620" name="Google Shape;620;g34bf68f3037_0_663"/>
          <p:cNvSpPr txBox="1"/>
          <p:nvPr/>
        </p:nvSpPr>
        <p:spPr>
          <a:xfrm>
            <a:off x="980698" y="4065275"/>
            <a:ext cx="140643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Recursos y prácticas para reducir el estrés</a:t>
            </a:r>
            <a:endParaRPr b="1" i="0" sz="4000" u="none" cap="none" strike="noStrike">
              <a:solidFill>
                <a:srgbClr val="926FB1"/>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1"/>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1"/>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1"/>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1"/>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Actividad n.º 4: El reto del equilibrio tecnológico del equipo más feliz</a:t>
            </a:r>
            <a:endParaRPr b="1" i="0" sz="1400" u="none" cap="none" strike="noStrike">
              <a:solidFill>
                <a:srgbClr val="000000"/>
              </a:solidFill>
              <a:latin typeface="Arial"/>
              <a:ea typeface="Arial"/>
              <a:cs typeface="Arial"/>
              <a:sym typeface="Arial"/>
            </a:endParaRPr>
          </a:p>
        </p:txBody>
      </p:sp>
      <p:sp>
        <p:nvSpPr>
          <p:cNvPr id="630" name="Google Shape;630;p61"/>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1"/>
          <p:cNvSpPr txBox="1"/>
          <p:nvPr/>
        </p:nvSpPr>
        <p:spPr>
          <a:xfrm>
            <a:off x="9155724" y="6253051"/>
            <a:ext cx="133485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Resumen de la actividad</a:t>
            </a:r>
            <a:endParaRPr b="1" i="0" sz="4000" u="none" cap="none" strike="noStrike">
              <a:solidFill>
                <a:srgbClr val="926FB1"/>
              </a:solidFill>
              <a:latin typeface="Arial"/>
              <a:ea typeface="Arial"/>
              <a:cs typeface="Arial"/>
              <a:sym typeface="Arial"/>
            </a:endParaRPr>
          </a:p>
        </p:txBody>
      </p:sp>
      <p:sp>
        <p:nvSpPr>
          <p:cNvPr id="632" name="Google Shape;632;p61"/>
          <p:cNvSpPr txBox="1"/>
          <p:nvPr/>
        </p:nvSpPr>
        <p:spPr>
          <a:xfrm>
            <a:off x="8748412" y="7293766"/>
            <a:ext cx="8328300" cy="22929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Los participantes trabajarán en grupos para crear un tablero del «Equipo más feliz» con estrategias de equilibrio tecnológico. Cada equipo compartirá sus compromisos, fomentando la colaboración y la responsabilidad.</a:t>
            </a:r>
            <a:endParaRPr b="0" i="0" sz="2800" u="none" cap="none" strike="noStrike">
              <a:solidFill>
                <a:srgbClr val="4EA72E"/>
              </a:solidFill>
              <a:latin typeface="Arial"/>
              <a:ea typeface="Arial"/>
              <a:cs typeface="Arial"/>
              <a:sym typeface="Arial"/>
            </a:endParaRPr>
          </a:p>
        </p:txBody>
      </p:sp>
      <p:sp>
        <p:nvSpPr>
          <p:cNvPr id="633" name="Google Shape;633;p61"/>
          <p:cNvSpPr txBox="1"/>
          <p:nvPr/>
        </p:nvSpPr>
        <p:spPr>
          <a:xfrm>
            <a:off x="9144000" y="2568908"/>
            <a:ext cx="133485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000" u="none" cap="none" strike="noStrike">
                <a:solidFill>
                  <a:srgbClr val="926FB1"/>
                </a:solidFill>
                <a:latin typeface="Arial"/>
                <a:ea typeface="Arial"/>
                <a:cs typeface="Arial"/>
                <a:sym typeface="Arial"/>
              </a:rPr>
              <a:t>Objetivo de la actividad</a:t>
            </a:r>
            <a:endParaRPr b="1" i="0" sz="4000" u="none" cap="none" strike="noStrike">
              <a:solidFill>
                <a:srgbClr val="926FB1"/>
              </a:solidFill>
              <a:latin typeface="Arial"/>
              <a:ea typeface="Arial"/>
              <a:cs typeface="Arial"/>
              <a:sym typeface="Arial"/>
            </a:endParaRPr>
          </a:p>
        </p:txBody>
      </p:sp>
      <p:sp>
        <p:nvSpPr>
          <p:cNvPr id="634" name="Google Shape;634;p61"/>
          <p:cNvSpPr txBox="1"/>
          <p:nvPr/>
        </p:nvSpPr>
        <p:spPr>
          <a:xfrm>
            <a:off x="9144000" y="3581026"/>
            <a:ext cx="8125200" cy="2413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800" u="none" cap="none" strike="noStrike">
                <a:solidFill>
                  <a:srgbClr val="000000"/>
                </a:solidFill>
                <a:latin typeface="Arial"/>
                <a:ea typeface="Arial"/>
                <a:cs typeface="Arial"/>
                <a:sym typeface="Arial"/>
              </a:rPr>
              <a:t>El objetivo de esta actividad es que los participantes reflexionen sobre sus hábitos tecnológicos y los signos de agotamiento, y luego creen estrategias viables para equilibrar el uso de la tecnología y evitar el agotamiento.</a:t>
            </a:r>
            <a:endParaRPr b="0" i="0" sz="2800" u="none" cap="none" strike="noStrike">
              <a:solidFill>
                <a:srgbClr val="000000"/>
              </a:solidFill>
              <a:latin typeface="Arial"/>
              <a:ea typeface="Arial"/>
              <a:cs typeface="Arial"/>
              <a:sym typeface="Arial"/>
            </a:endParaRPr>
          </a:p>
        </p:txBody>
      </p:sp>
      <p:sp>
        <p:nvSpPr>
          <p:cNvPr id="635" name="Google Shape;635;p61"/>
          <p:cNvSpPr/>
          <p:nvPr/>
        </p:nvSpPr>
        <p:spPr>
          <a:xfrm>
            <a:off x="1513106" y="3257946"/>
            <a:ext cx="5475835" cy="4656958"/>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62"/>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rgbClr val="4EA72E"/>
                </a:solidFill>
                <a:latin typeface="Arial"/>
                <a:ea typeface="Arial"/>
                <a:cs typeface="Arial"/>
                <a:sym typeface="Arial"/>
              </a:rPr>
              <a:t>Actividad n.º 4: El reto del equilibrio tecnológico del equipo más feliz</a:t>
            </a:r>
            <a:endParaRPr b="0" i="0" sz="4000" u="none" cap="none" strike="noStrike">
              <a:solidFill>
                <a:srgbClr val="4EA72E"/>
              </a:solidFill>
              <a:latin typeface="Arial"/>
              <a:ea typeface="Arial"/>
              <a:cs typeface="Arial"/>
              <a:sym typeface="Arial"/>
            </a:endParaRPr>
          </a:p>
        </p:txBody>
      </p:sp>
      <p:sp>
        <p:nvSpPr>
          <p:cNvPr id="643" name="Google Shape;643;p6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62"/>
          <p:cNvSpPr txBox="1"/>
          <p:nvPr/>
        </p:nvSpPr>
        <p:spPr>
          <a:xfrm>
            <a:off x="993028" y="3138707"/>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Reflexión en equipo</a:t>
            </a:r>
            <a:endParaRPr b="1" i="0" sz="4699" u="none" cap="none" strike="noStrike">
              <a:solidFill>
                <a:srgbClr val="926FB1"/>
              </a:solidFill>
              <a:latin typeface="Arial"/>
              <a:ea typeface="Arial"/>
              <a:cs typeface="Arial"/>
              <a:sym typeface="Arial"/>
            </a:endParaRPr>
          </a:p>
        </p:txBody>
      </p:sp>
      <p:sp>
        <p:nvSpPr>
          <p:cNvPr id="645" name="Google Shape;645;p62"/>
          <p:cNvSpPr txBox="1"/>
          <p:nvPr/>
        </p:nvSpPr>
        <p:spPr>
          <a:xfrm>
            <a:off x="993028" y="4180018"/>
            <a:ext cx="16078200" cy="49317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¿Qué hábito tecnológico te gustaría cambiar o mejorar? </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(Por ejemplo, reducir el tiempo que pasas frente a la pantalla, tomar más descansos, no usar las redes sociales antes de acostarte).</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¿Qué actividad o hábito </a:t>
            </a:r>
            <a:r>
              <a:rPr b="1" lang="en-US" sz="3600">
                <a:solidFill>
                  <a:schemeClr val="dk1"/>
                </a:solidFill>
              </a:rPr>
              <a:t>incorporarías</a:t>
            </a:r>
            <a:r>
              <a:rPr b="1" i="0" lang="en-US" sz="3600" u="none" cap="none" strike="noStrike">
                <a:solidFill>
                  <a:schemeClr val="dk1"/>
                </a:solidFill>
                <a:latin typeface="Arial"/>
                <a:ea typeface="Arial"/>
                <a:cs typeface="Arial"/>
                <a:sym typeface="Arial"/>
              </a:rPr>
              <a:t> a tu rutina diaria para ayudar a equilibrar tu uso de la tecnología? </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(Por ejemplo, salir a caminar, practicar la atención plena, establecer límites de tiempo para el uso de la pantalla).</a:t>
            </a:r>
            <a:endParaRPr b="0" i="0" sz="3600" u="none" cap="none" strike="noStrike">
              <a:solidFill>
                <a:schemeClr val="dk1"/>
              </a:solidFill>
              <a:latin typeface="Arial"/>
              <a:ea typeface="Arial"/>
              <a:cs typeface="Arial"/>
              <a:sym typeface="Arial"/>
            </a:endParaRPr>
          </a:p>
        </p:txBody>
      </p:sp>
      <p:pic>
        <p:nvPicPr>
          <p:cNvPr descr="Ampulheta 90% com preenchimento sólido" id="646" name="Google Shape;646;p62"/>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647" name="Google Shape;647;p62"/>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3"/>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rgbClr val="4EA72E"/>
                </a:solidFill>
                <a:latin typeface="Arial"/>
                <a:ea typeface="Arial"/>
                <a:cs typeface="Arial"/>
                <a:sym typeface="Arial"/>
              </a:rPr>
              <a:t>Actividad n.º 4: El reto del equilibrio tecnológico del equipo más feliz</a:t>
            </a:r>
            <a:endParaRPr b="0" i="0" sz="4000" u="none" cap="none" strike="noStrike">
              <a:solidFill>
                <a:srgbClr val="4EA72E"/>
              </a:solidFill>
              <a:latin typeface="Arial"/>
              <a:ea typeface="Arial"/>
              <a:cs typeface="Arial"/>
              <a:sym typeface="Arial"/>
            </a:endParaRPr>
          </a:p>
        </p:txBody>
      </p:sp>
      <p:sp>
        <p:nvSpPr>
          <p:cNvPr id="655" name="Google Shape;655;p63"/>
          <p:cNvSpPr txBox="1"/>
          <p:nvPr/>
        </p:nvSpPr>
        <p:spPr>
          <a:xfrm>
            <a:off x="993028" y="3138707"/>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Crea el tablero «El equipo más feliz» </a:t>
            </a:r>
            <a:endParaRPr b="1" i="0" sz="4699" u="none" cap="none" strike="noStrike">
              <a:solidFill>
                <a:srgbClr val="926FB1"/>
              </a:solidFill>
              <a:latin typeface="Arial"/>
              <a:ea typeface="Arial"/>
              <a:cs typeface="Arial"/>
              <a:sym typeface="Arial"/>
            </a:endParaRPr>
          </a:p>
        </p:txBody>
      </p:sp>
      <p:sp>
        <p:nvSpPr>
          <p:cNvPr id="656" name="Google Shape;656;p63"/>
          <p:cNvSpPr txBox="1"/>
          <p:nvPr/>
        </p:nvSpPr>
        <p:spPr>
          <a:xfrm>
            <a:off x="1216879" y="4509699"/>
            <a:ext cx="14736900" cy="2299500"/>
          </a:xfrm>
          <a:prstGeom prst="rect">
            <a:avLst/>
          </a:prstGeom>
          <a:noFill/>
          <a:ln>
            <a:noFill/>
          </a:ln>
        </p:spPr>
        <p:txBody>
          <a:bodyPr anchorCtr="0" anchor="t" bIns="0" lIns="0" spcFirstLastPara="1" rIns="0" wrap="square" tIns="0">
            <a:spAutoFit/>
          </a:bodyPr>
          <a:lstStyle/>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El Nombre del equipo</a:t>
            </a:r>
            <a:r>
              <a:rPr b="0" i="0" lang="en-US" sz="3600" u="none" cap="none" strike="noStrike">
                <a:solidFill>
                  <a:schemeClr val="dk1"/>
                </a:solidFill>
                <a:latin typeface="Arial"/>
                <a:ea typeface="Arial"/>
                <a:cs typeface="Arial"/>
                <a:sym typeface="Arial"/>
              </a:rPr>
              <a:t>: por ejemplo, «El equipo más feliz»</a:t>
            </a:r>
            <a:endParaRPr b="0" i="0" sz="36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Los Compromisos del equipo: </a:t>
            </a:r>
            <a:r>
              <a:rPr b="0" i="0" lang="en-US" sz="3600" u="none" cap="none" strike="noStrike">
                <a:solidFill>
                  <a:schemeClr val="dk1"/>
                </a:solidFill>
                <a:latin typeface="Arial"/>
                <a:ea typeface="Arial"/>
                <a:cs typeface="Arial"/>
                <a:sym typeface="Arial"/>
              </a:rPr>
              <a:t>una lista de estrategias de equilibrio tecnológico y prevención del agotamiento acordadas por el grupo.</a:t>
            </a:r>
            <a:endParaRPr b="0" i="0" sz="1400" u="none" cap="none" strike="noStrike">
              <a:solidFill>
                <a:srgbClr val="000000"/>
              </a:solidFill>
              <a:latin typeface="Arial"/>
              <a:ea typeface="Arial"/>
              <a:cs typeface="Arial"/>
              <a:sym typeface="Arial"/>
            </a:endParaRPr>
          </a:p>
        </p:txBody>
      </p:sp>
      <p:sp>
        <p:nvSpPr>
          <p:cNvPr id="657" name="Google Shape;657;p63"/>
          <p:cNvSpPr txBox="1"/>
          <p:nvPr/>
        </p:nvSpPr>
        <p:spPr>
          <a:xfrm>
            <a:off x="10630360" y="7575740"/>
            <a:ext cx="9041100" cy="158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800" u="none" cap="none" strike="noStrike">
                <a:solidFill>
                  <a:srgbClr val="A02B93"/>
                </a:solidFill>
                <a:latin typeface="Arial"/>
                <a:ea typeface="Arial"/>
                <a:cs typeface="Arial"/>
                <a:sym typeface="Arial"/>
              </a:rPr>
              <a:t>Compartir y </a:t>
            </a:r>
            <a:endParaRPr b="1" i="0" sz="4800" u="none" cap="none" strike="noStrike">
              <a:solidFill>
                <a:srgbClr val="A02B93"/>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4800" u="none" cap="none" strike="noStrike">
                <a:solidFill>
                  <a:srgbClr val="A02B93"/>
                </a:solidFill>
                <a:latin typeface="Arial"/>
                <a:ea typeface="Arial"/>
                <a:cs typeface="Arial"/>
                <a:sym typeface="Arial"/>
              </a:rPr>
              <a:t>comprometerse</a:t>
            </a:r>
            <a:endParaRPr b="1" i="0" sz="4800" u="none" cap="none" strike="noStrike">
              <a:solidFill>
                <a:srgbClr val="A02B93"/>
              </a:solidFill>
              <a:latin typeface="Arial"/>
              <a:ea typeface="Arial"/>
              <a:cs typeface="Arial"/>
              <a:sym typeface="Arial"/>
            </a:endParaRPr>
          </a:p>
        </p:txBody>
      </p:sp>
      <p:sp>
        <p:nvSpPr>
          <p:cNvPr id="658" name="Google Shape;658;p63"/>
          <p:cNvSpPr/>
          <p:nvPr/>
        </p:nvSpPr>
        <p:spPr>
          <a:xfrm>
            <a:off x="7146759" y="7575740"/>
            <a:ext cx="2801001" cy="1283215"/>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659" name="Google Shape;659;p63"/>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660" name="Google Shape;660;p63"/>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0h:15m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34bf68f3037_0_75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34bf68f3037_0_75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34bf68f3037_0_757"/>
          <p:cNvSpPr txBox="1"/>
          <p:nvPr/>
        </p:nvSpPr>
        <p:spPr>
          <a:xfrm>
            <a:off x="2613169" y="662599"/>
            <a:ext cx="14375400" cy="1662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rgbClr val="4EA72E"/>
                </a:solidFill>
                <a:latin typeface="Arial"/>
                <a:ea typeface="Arial"/>
                <a:cs typeface="Arial"/>
                <a:sym typeface="Arial"/>
              </a:rPr>
              <a:t>Actividad n.º 4: El reto del equilibrio tecnológico del equipo más feliz</a:t>
            </a:r>
            <a:endParaRPr b="1"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4000"/>
              <a:buFont typeface="Arial"/>
              <a:buNone/>
            </a:pPr>
            <a:r>
              <a:t/>
            </a:r>
            <a:endParaRPr b="0" i="0" sz="4000" u="none" cap="none" strike="noStrike">
              <a:solidFill>
                <a:srgbClr val="4EA72E"/>
              </a:solidFill>
              <a:latin typeface="Arial"/>
              <a:ea typeface="Arial"/>
              <a:cs typeface="Arial"/>
              <a:sym typeface="Arial"/>
            </a:endParaRPr>
          </a:p>
        </p:txBody>
      </p:sp>
      <p:sp>
        <p:nvSpPr>
          <p:cNvPr id="668" name="Google Shape;668;g34bf68f3037_0_757"/>
          <p:cNvSpPr txBox="1"/>
          <p:nvPr/>
        </p:nvSpPr>
        <p:spPr>
          <a:xfrm>
            <a:off x="871428" y="2056457"/>
            <a:ext cx="13348500" cy="72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Recursos adicionales</a:t>
            </a:r>
            <a:endParaRPr b="1" i="0" sz="4699" u="none" cap="none" strike="noStrike">
              <a:solidFill>
                <a:srgbClr val="926FB1"/>
              </a:solidFill>
              <a:latin typeface="Arial"/>
              <a:ea typeface="Arial"/>
              <a:cs typeface="Arial"/>
              <a:sym typeface="Arial"/>
            </a:endParaRPr>
          </a:p>
        </p:txBody>
      </p:sp>
      <p:graphicFrame>
        <p:nvGraphicFramePr>
          <p:cNvPr id="669" name="Google Shape;669;g34bf68f3037_0_757"/>
          <p:cNvGraphicFramePr/>
          <p:nvPr/>
        </p:nvGraphicFramePr>
        <p:xfrm>
          <a:off x="952500" y="2983363"/>
          <a:ext cx="3000000" cy="3000000"/>
        </p:xfrm>
        <a:graphic>
          <a:graphicData uri="http://schemas.openxmlformats.org/drawingml/2006/table">
            <a:tbl>
              <a:tblPr>
                <a:noFill/>
                <a:tableStyleId>{034BE06A-5C9C-4C7D-992D-5AD6CFAB8C71}</a:tableStyleId>
              </a:tblPr>
              <a:tblGrid>
                <a:gridCol w="3276600"/>
                <a:gridCol w="3276600"/>
                <a:gridCol w="3276600"/>
                <a:gridCol w="3276600"/>
                <a:gridCol w="3276600"/>
              </a:tblGrid>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Author(s)      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Title                    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Source / Publisher     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Date   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Link</a:t>
                      </a:r>
                      <a:endParaRPr b="1" sz="1400" u="none" cap="none" strike="noStrike">
                        <a:solidFill>
                          <a:srgbClr val="0563C1"/>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Bloom, N., Liang, J., Roberts, J., &amp; Ying, Z. J. 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Does working from home work? Evidence from a Chinese experiment 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National Bureau of Economic Research (NBER) 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2013 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5"/>
                        </a:rPr>
                        <a:t>https://www.nber.org/papers/w18871</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Gratton, L.         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How to do hybrid right             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Review       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6"/>
                        </a:rPr>
                        <a:t>https://hbr.org/2021/05/how-to-do-hybrid-right</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Heinze, C.          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Best practices to build a sustainable hybrid work model 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Tech Target</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Sep 13, 2022 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7"/>
                        </a:rPr>
                        <a:t>https://www.techtarget.com/searchhrsoftware/tip/Best-practices-to-build-a-sustainable-hybrid-work-model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Choudhury, P., Khanna, T., Makridis, C. A., &amp; Schirmann, 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Is Hybrid Work the Best of Both Worlds? Evidence from a Field Experiment 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School Working Paper No. 22-063 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 2022 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https://www.hbs.edu/faculty/Pages/item.aspx?num=58284</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Martin, J.         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Home Working Hours, Rewards, and Opportunities in the UK: 2011 to 2020 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Office for National Statistics  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https://www.ons.gov.uk/.../2021-04-19</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Employers are ready to get back to significant in-person presence. Employees aren’t. 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Oct 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8"/>
                        </a:rPr>
                        <a:t>https://www.mckinsey.com/capabilities/people-and-organizational-performance/our-insights/its-time-for-leaders-to-get-real-about-hybrid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McLaren, 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 Best Practices for Building a Successful Hybrid Work Culture 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 Linkedin Talent Blog       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 22, 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9"/>
                        </a:rPr>
                        <a:t>https://www.linkedin.com/business/talent/blog/talent-management/best-practices-for-successful-hybrid-work-culture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9"/>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9"/>
          <p:cNvSpPr/>
          <p:nvPr/>
        </p:nvSpPr>
        <p:spPr>
          <a:xfrm>
            <a:off x="10855876" y="1"/>
            <a:ext cx="7432124" cy="10287000"/>
          </a:xfrm>
          <a:custGeom>
            <a:rect b="b" l="l" r="r" t="t"/>
            <a:pathLst>
              <a:path extrusionOk="0" h="17459820" w="13096620">
                <a:moveTo>
                  <a:pt x="0" y="0"/>
                </a:moveTo>
                <a:lnTo>
                  <a:pt x="13096620" y="0"/>
                </a:lnTo>
                <a:lnTo>
                  <a:pt x="13096620" y="17459820"/>
                </a:lnTo>
                <a:lnTo>
                  <a:pt x="0" y="174598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9"/>
          <p:cNvSpPr txBox="1"/>
          <p:nvPr/>
        </p:nvSpPr>
        <p:spPr>
          <a:xfrm>
            <a:off x="477360" y="4595048"/>
            <a:ext cx="92922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¡Gracias!</a:t>
            </a:r>
            <a:endParaRPr b="0" i="0" sz="1400" u="none" cap="none" strike="noStrike">
              <a:solidFill>
                <a:srgbClr val="000000"/>
              </a:solidFill>
              <a:latin typeface="Arial"/>
              <a:ea typeface="Arial"/>
              <a:cs typeface="Arial"/>
              <a:sym typeface="Arial"/>
            </a:endParaRPr>
          </a:p>
        </p:txBody>
      </p:sp>
      <p:sp>
        <p:nvSpPr>
          <p:cNvPr id="679" name="Google Shape;679;p39"/>
          <p:cNvSpPr/>
          <p:nvPr/>
        </p:nvSpPr>
        <p:spPr>
          <a:xfrm>
            <a:off x="3973031" y="5691951"/>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6">
              <a:alphaModFix/>
            </a:blip>
            <a:stretch>
              <a:fillRect b="0" l="-16" r="-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40"/>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40"/>
          <p:cNvSpPr/>
          <p:nvPr/>
        </p:nvSpPr>
        <p:spPr>
          <a:xfrm>
            <a:off x="312120" y="326160"/>
            <a:ext cx="2144839" cy="1859756"/>
          </a:xfrm>
          <a:custGeom>
            <a:rect b="b" l="l" r="r" t="t"/>
            <a:pathLst>
              <a:path extrusionOk="0" h="2479675" w="2859786">
                <a:moveTo>
                  <a:pt x="0" y="0"/>
                </a:moveTo>
                <a:lnTo>
                  <a:pt x="2859786" y="0"/>
                </a:lnTo>
                <a:lnTo>
                  <a:pt x="2859786"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40"/>
          <p:cNvSpPr/>
          <p:nvPr/>
        </p:nvSpPr>
        <p:spPr>
          <a:xfrm>
            <a:off x="312120" y="8200440"/>
            <a:ext cx="2824163" cy="1859756"/>
          </a:xfrm>
          <a:custGeom>
            <a:rect b="b" l="l" r="r" t="t"/>
            <a:pathLst>
              <a:path extrusionOk="0" h="2479675" w="3765550">
                <a:moveTo>
                  <a:pt x="0" y="0"/>
                </a:moveTo>
                <a:lnTo>
                  <a:pt x="3765550" y="0"/>
                </a:lnTo>
                <a:lnTo>
                  <a:pt x="3765550"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40"/>
          <p:cNvSpPr/>
          <p:nvPr/>
        </p:nvSpPr>
        <p:spPr>
          <a:xfrm>
            <a:off x="5344920" y="-383400"/>
            <a:ext cx="7117200" cy="7117200"/>
          </a:xfrm>
          <a:custGeom>
            <a:rect b="b" l="l" r="r" t="t"/>
            <a:pathLst>
              <a:path extrusionOk="0" h="7117200" w="7117200">
                <a:moveTo>
                  <a:pt x="0" y="0"/>
                </a:moveTo>
                <a:lnTo>
                  <a:pt x="7117200" y="0"/>
                </a:lnTo>
                <a:lnTo>
                  <a:pt x="7117200" y="7117200"/>
                </a:lnTo>
                <a:lnTo>
                  <a:pt x="0" y="71172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40"/>
          <p:cNvSpPr/>
          <p:nvPr/>
        </p:nvSpPr>
        <p:spPr>
          <a:xfrm>
            <a:off x="15095700" y="6848280"/>
            <a:ext cx="1638360" cy="595620"/>
          </a:xfrm>
          <a:custGeom>
            <a:rect b="b" l="l" r="r" t="t"/>
            <a:pathLst>
              <a:path extrusionOk="0" h="595620" w="1638360">
                <a:moveTo>
                  <a:pt x="0" y="0"/>
                </a:moveTo>
                <a:lnTo>
                  <a:pt x="1638360" y="0"/>
                </a:lnTo>
                <a:lnTo>
                  <a:pt x="1638360" y="595620"/>
                </a:lnTo>
                <a:lnTo>
                  <a:pt x="0" y="595620"/>
                </a:lnTo>
                <a:lnTo>
                  <a:pt x="0" y="0"/>
                </a:lnTo>
                <a:close/>
              </a:path>
            </a:pathLst>
          </a:custGeom>
          <a:blipFill rotWithShape="1">
            <a:blip r:embed="rId6">
              <a:alphaModFix/>
            </a:blip>
            <a:stretch>
              <a:fillRect b="0" l="-318" r="-31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40"/>
          <p:cNvSpPr/>
          <p:nvPr/>
        </p:nvSpPr>
        <p:spPr>
          <a:xfrm>
            <a:off x="3358260" y="6989760"/>
            <a:ext cx="1389960" cy="595620"/>
          </a:xfrm>
          <a:custGeom>
            <a:rect b="b" l="l" r="r" t="t"/>
            <a:pathLst>
              <a:path extrusionOk="0" h="595620" w="1389960">
                <a:moveTo>
                  <a:pt x="0" y="0"/>
                </a:moveTo>
                <a:lnTo>
                  <a:pt x="1389960" y="0"/>
                </a:lnTo>
                <a:lnTo>
                  <a:pt x="1389960" y="595620"/>
                </a:lnTo>
                <a:lnTo>
                  <a:pt x="0" y="595620"/>
                </a:lnTo>
                <a:lnTo>
                  <a:pt x="0" y="0"/>
                </a:lnTo>
                <a:close/>
              </a:path>
            </a:pathLst>
          </a:custGeom>
          <a:blipFill rotWithShape="1">
            <a:blip r:embed="rId7">
              <a:alphaModFix/>
            </a:blip>
            <a:stretch>
              <a:fillRect b="-223" l="0" r="0" t="-2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40"/>
          <p:cNvSpPr/>
          <p:nvPr/>
        </p:nvSpPr>
        <p:spPr>
          <a:xfrm>
            <a:off x="5341140" y="6903900"/>
            <a:ext cx="1557900" cy="733860"/>
          </a:xfrm>
          <a:custGeom>
            <a:rect b="b" l="l" r="r" t="t"/>
            <a:pathLst>
              <a:path extrusionOk="0" h="733860" w="1557900">
                <a:moveTo>
                  <a:pt x="0" y="0"/>
                </a:moveTo>
                <a:lnTo>
                  <a:pt x="1557900" y="0"/>
                </a:lnTo>
                <a:lnTo>
                  <a:pt x="1557900" y="733860"/>
                </a:lnTo>
                <a:lnTo>
                  <a:pt x="0" y="733860"/>
                </a:lnTo>
                <a:lnTo>
                  <a:pt x="0" y="0"/>
                </a:lnTo>
                <a:close/>
              </a:path>
            </a:pathLst>
          </a:custGeom>
          <a:blipFill rotWithShape="1">
            <a:blip r:embed="rId8">
              <a:alphaModFix/>
            </a:blip>
            <a:stretch>
              <a:fillRect b="-94" l="0" r="0" t="-9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40"/>
          <p:cNvSpPr/>
          <p:nvPr/>
        </p:nvSpPr>
        <p:spPr>
          <a:xfrm>
            <a:off x="10391760" y="6688980"/>
            <a:ext cx="1058940" cy="1058940"/>
          </a:xfrm>
          <a:custGeom>
            <a:rect b="b" l="l" r="r" t="t"/>
            <a:pathLst>
              <a:path extrusionOk="0" h="1058940" w="1058940">
                <a:moveTo>
                  <a:pt x="0" y="0"/>
                </a:moveTo>
                <a:lnTo>
                  <a:pt x="1058940" y="0"/>
                </a:lnTo>
                <a:lnTo>
                  <a:pt x="1058940" y="1058940"/>
                </a:lnTo>
                <a:lnTo>
                  <a:pt x="0" y="105894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40"/>
          <p:cNvSpPr/>
          <p:nvPr/>
        </p:nvSpPr>
        <p:spPr>
          <a:xfrm>
            <a:off x="12259080" y="6848280"/>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10">
              <a:alphaModFix/>
            </a:blip>
            <a:stretch>
              <a:fillRect b="0" l="-16" r="-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0"/>
          <p:cNvSpPr/>
          <p:nvPr/>
        </p:nvSpPr>
        <p:spPr>
          <a:xfrm>
            <a:off x="1425600" y="7018920"/>
            <a:ext cx="1392120" cy="638280"/>
          </a:xfrm>
          <a:custGeom>
            <a:rect b="b" l="l" r="r" t="t"/>
            <a:pathLst>
              <a:path extrusionOk="0" h="638280" w="1392120">
                <a:moveTo>
                  <a:pt x="0" y="0"/>
                </a:moveTo>
                <a:lnTo>
                  <a:pt x="1392120" y="0"/>
                </a:lnTo>
                <a:lnTo>
                  <a:pt x="1392120" y="638280"/>
                </a:lnTo>
                <a:lnTo>
                  <a:pt x="0" y="638280"/>
                </a:lnTo>
                <a:lnTo>
                  <a:pt x="0" y="0"/>
                </a:lnTo>
                <a:close/>
              </a:path>
            </a:pathLst>
          </a:custGeom>
          <a:blipFill rotWithShape="1">
            <a:blip r:embed="rId11">
              <a:alphaModFix/>
            </a:blip>
            <a:stretch>
              <a:fillRect b="-109" l="0" r="0" t="-11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96" name="Google Shape;696;p40"/>
          <p:cNvGraphicFramePr/>
          <p:nvPr/>
        </p:nvGraphicFramePr>
        <p:xfrm>
          <a:off x="8085420" y="8610840"/>
          <a:ext cx="3000000" cy="3000000"/>
        </p:xfrm>
        <a:graphic>
          <a:graphicData uri="http://schemas.openxmlformats.org/drawingml/2006/table">
            <a:tbl>
              <a:tblPr>
                <a:noFill/>
                <a:tableStyleId>{D755E9F0-E372-44C1-833F-24954762FA8B}</a:tableStyleId>
              </a:tblPr>
              <a:tblGrid>
                <a:gridCol w="9067800"/>
              </a:tblGrid>
              <a:tr h="876300">
                <a:tc>
                  <a:txBody>
                    <a:bodyPr/>
                    <a:lstStyle/>
                    <a:p>
                      <a:pPr indent="0" lvl="0" marL="0" marR="0" rtl="0" algn="ctr">
                        <a:lnSpc>
                          <a:spcPct val="119916"/>
                        </a:lnSpc>
                        <a:spcBef>
                          <a:spcPts val="0"/>
                        </a:spcBef>
                        <a:spcAft>
                          <a:spcPts val="0"/>
                        </a:spcAft>
                        <a:buClr>
                          <a:srgbClr val="000000"/>
                        </a:buClr>
                        <a:buSzPts val="1200"/>
                        <a:buFont typeface="Arial"/>
                        <a:buNone/>
                      </a:pPr>
                      <a:r>
                        <a:rPr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u="none" cap="none" strike="noStrike"/>
                    </a:p>
                    <a:p>
                      <a:pPr indent="0" lvl="0" marL="0" marR="0" rtl="0" algn="ctr">
                        <a:lnSpc>
                          <a:spcPct val="137916"/>
                        </a:lnSpc>
                        <a:spcBef>
                          <a:spcPts val="0"/>
                        </a:spcBef>
                        <a:spcAft>
                          <a:spcPts val="0"/>
                        </a:spcAft>
                        <a:buClr>
                          <a:srgbClr val="000000"/>
                        </a:buClr>
                        <a:buSzPts val="1200"/>
                        <a:buFont typeface="Arial"/>
                        <a:buNone/>
                      </a:pPr>
                      <a:r>
                        <a:rPr lang="en-US" sz="1200" u="none" cap="none" strike="noStrike">
                          <a:solidFill>
                            <a:srgbClr val="000000"/>
                          </a:solidFill>
                          <a:latin typeface="Arial"/>
                          <a:ea typeface="Arial"/>
                          <a:cs typeface="Arial"/>
                          <a:sym typeface="Arial"/>
                        </a:rPr>
                        <a:t>Project Number: 2023-1-BG01-KA220-VET-000153460</a:t>
                      </a:r>
                      <a:endParaRPr sz="14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AEC"/>
                    </a:solidFill>
                  </a:tcPr>
                </a:tc>
              </a:tr>
            </a:tbl>
          </a:graphicData>
        </a:graphic>
      </p:graphicFrame>
      <p:sp>
        <p:nvSpPr>
          <p:cNvPr id="697" name="Google Shape;697;p40"/>
          <p:cNvSpPr/>
          <p:nvPr/>
        </p:nvSpPr>
        <p:spPr>
          <a:xfrm>
            <a:off x="1326780" y="8669700"/>
            <a:ext cx="3619620" cy="758700"/>
          </a:xfrm>
          <a:custGeom>
            <a:rect b="b" l="l" r="r" t="t"/>
            <a:pathLst>
              <a:path extrusionOk="0" h="758700" w="3619620">
                <a:moveTo>
                  <a:pt x="0" y="0"/>
                </a:moveTo>
                <a:lnTo>
                  <a:pt x="3619620" y="0"/>
                </a:lnTo>
                <a:lnTo>
                  <a:pt x="3619620" y="758700"/>
                </a:lnTo>
                <a:lnTo>
                  <a:pt x="0" y="758700"/>
                </a:lnTo>
                <a:lnTo>
                  <a:pt x="0" y="0"/>
                </a:lnTo>
                <a:close/>
              </a:path>
            </a:pathLst>
          </a:custGeom>
          <a:blipFill rotWithShape="1">
            <a:blip r:embed="rId12">
              <a:alphaModFix/>
            </a:blip>
            <a:stretch>
              <a:fillRect b="-83" l="0" r="0" t="-8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0"/>
          <p:cNvSpPr/>
          <p:nvPr/>
        </p:nvSpPr>
        <p:spPr>
          <a:xfrm>
            <a:off x="7707960" y="6922800"/>
            <a:ext cx="1746900" cy="623160"/>
          </a:xfrm>
          <a:custGeom>
            <a:rect b="b" l="l" r="r" t="t"/>
            <a:pathLst>
              <a:path extrusionOk="0" h="623160" w="1746900">
                <a:moveTo>
                  <a:pt x="0" y="0"/>
                </a:moveTo>
                <a:lnTo>
                  <a:pt x="1746900" y="0"/>
                </a:lnTo>
                <a:lnTo>
                  <a:pt x="1746900" y="623160"/>
                </a:lnTo>
                <a:lnTo>
                  <a:pt x="0" y="623160"/>
                </a:lnTo>
                <a:lnTo>
                  <a:pt x="0" y="0"/>
                </a:lnTo>
                <a:close/>
              </a:path>
            </a:pathLst>
          </a:custGeom>
          <a:blipFill rotWithShape="1">
            <a:blip r:embed="rId13">
              <a:alphaModFix/>
            </a:blip>
            <a:stretch>
              <a:fillRect b="-21" l="0" r="0" t="-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2037951" y="0"/>
            <a:ext cx="7691023"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6416425" y="4174625"/>
            <a:ext cx="11204700" cy="4853100"/>
          </a:xfrm>
          <a:prstGeom prst="rect">
            <a:avLst/>
          </a:prstGeom>
          <a:noFill/>
          <a:ln>
            <a:noFill/>
          </a:ln>
        </p:spPr>
        <p:txBody>
          <a:bodyPr anchorCtr="0" anchor="t" bIns="0" lIns="0" spcFirstLastPara="1" rIns="0" wrap="square" tIns="0">
            <a:spAutoFit/>
          </a:bodyPr>
          <a:lstStyle/>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Creación de un entorno virtual inmersivo</a:t>
            </a:r>
            <a:endParaRPr b="0" i="0" sz="3999" u="none" cap="none" strike="noStrike">
              <a:solidFill>
                <a:srgbClr val="000000"/>
              </a:solidFill>
              <a:latin typeface="Arial"/>
              <a:ea typeface="Arial"/>
              <a:cs typeface="Arial"/>
              <a:sym typeface="Arial"/>
            </a:endParaRPr>
          </a:p>
          <a:p>
            <a:pPr indent="-177855"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Ser fácil de usar, mejorando el compromiso y la satisfacción de los empleados</a:t>
            </a:r>
            <a:endParaRPr b="0" i="0" sz="3999" u="none" cap="none" strike="noStrike">
              <a:solidFill>
                <a:srgbClr val="000000"/>
              </a:solidFill>
              <a:latin typeface="Arial"/>
              <a:ea typeface="Arial"/>
              <a:cs typeface="Arial"/>
              <a:sym typeface="Arial"/>
            </a:endParaRPr>
          </a:p>
          <a:p>
            <a:pPr indent="-177855"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Ofrecer una ciberseguridad robusta</a:t>
            </a:r>
            <a:endParaRPr b="0" i="0" sz="3999" u="none" cap="none" strike="noStrike">
              <a:solidFill>
                <a:srgbClr val="000000"/>
              </a:solidFill>
              <a:latin typeface="Arial"/>
              <a:ea typeface="Arial"/>
              <a:cs typeface="Arial"/>
              <a:sym typeface="Arial"/>
            </a:endParaRPr>
          </a:p>
          <a:p>
            <a:pPr indent="-177855"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82536" lvl="1" marL="914400" marR="0" rtl="0" algn="l">
              <a:lnSpc>
                <a:spcPct val="115000"/>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Capacitar a las empresas para crear equipos híbridos sólidos, seguros y eficientes.</a:t>
            </a:r>
            <a:endParaRPr b="0" i="0" sz="3999" u="none" cap="none" strike="noStrike">
              <a:solidFill>
                <a:srgbClr val="000000"/>
              </a:solidFill>
              <a:latin typeface="Arial"/>
              <a:ea typeface="Arial"/>
              <a:cs typeface="Arial"/>
              <a:sym typeface="Arial"/>
            </a:endParaRPr>
          </a:p>
        </p:txBody>
      </p:sp>
      <p:sp>
        <p:nvSpPr>
          <p:cNvPr id="140" name="Google Shape;140;p3"/>
          <p:cNvSpPr/>
          <p:nvPr/>
        </p:nvSpPr>
        <p:spPr>
          <a:xfrm>
            <a:off x="621984" y="1656524"/>
            <a:ext cx="4286250" cy="6977063"/>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02" r="-9156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7578" y="9445797"/>
            <a:ext cx="2257459"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6416424" y="407025"/>
            <a:ext cx="11423100" cy="132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1: </a:t>
            </a:r>
            <a:r>
              <a:rPr b="1" i="0" lang="en-US" sz="4000" u="none" cap="none" strike="noStrike">
                <a:solidFill>
                  <a:srgbClr val="4EA72E"/>
                </a:solidFill>
                <a:latin typeface="Arial"/>
                <a:ea typeface="Arial"/>
                <a:cs typeface="Arial"/>
                <a:sym typeface="Arial"/>
              </a:rPr>
              <a:t>El papel de la tecnología en el trabajo híbrido</a:t>
            </a:r>
            <a:endParaRPr b="0" i="0" sz="4000" u="none" cap="none" strike="noStrike">
              <a:solidFill>
                <a:srgbClr val="4EA72E"/>
              </a:solidFill>
              <a:latin typeface="Arial"/>
              <a:ea typeface="Arial"/>
              <a:cs typeface="Arial"/>
              <a:sym typeface="Arial"/>
            </a:endParaRPr>
          </a:p>
        </p:txBody>
      </p:sp>
      <p:sp>
        <p:nvSpPr>
          <p:cNvPr id="144" name="Google Shape;144;p3"/>
          <p:cNvSpPr txBox="1"/>
          <p:nvPr/>
        </p:nvSpPr>
        <p:spPr>
          <a:xfrm>
            <a:off x="5845948" y="2114042"/>
            <a:ext cx="11775300" cy="155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699" u="none" cap="none" strike="noStrike">
                <a:solidFill>
                  <a:srgbClr val="926FB1"/>
                </a:solidFill>
                <a:latin typeface="Arial"/>
                <a:ea typeface="Arial"/>
                <a:cs typeface="Arial"/>
                <a:sym typeface="Arial"/>
              </a:rPr>
              <a:t>¿Cuál es el impacto de la tecnología en la dinámica de los equipos híbridos?</a:t>
            </a:r>
            <a:endParaRPr b="1" i="0" sz="4699" u="none" cap="none" strike="noStrike">
              <a:solidFill>
                <a:srgbClr val="926FB1"/>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4bf68f3037_0_9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4bf68f3037_0_9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4bf68f3037_0_92"/>
          <p:cNvSpPr txBox="1"/>
          <p:nvPr/>
        </p:nvSpPr>
        <p:spPr>
          <a:xfrm>
            <a:off x="1028700" y="2164475"/>
            <a:ext cx="13848300" cy="831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5400" u="none" cap="none" strike="noStrike">
                <a:solidFill>
                  <a:srgbClr val="A02B93"/>
                </a:solidFill>
                <a:latin typeface="Arial"/>
                <a:ea typeface="Arial"/>
                <a:cs typeface="Arial"/>
                <a:sym typeface="Arial"/>
              </a:rPr>
              <a:t>Estrategias de adopción de la tecnología</a:t>
            </a:r>
            <a:endParaRPr b="1" i="0" sz="5400" u="none" cap="none" strike="noStrike">
              <a:solidFill>
                <a:srgbClr val="A02B93"/>
              </a:solidFill>
              <a:latin typeface="Arial"/>
              <a:ea typeface="Arial"/>
              <a:cs typeface="Arial"/>
              <a:sym typeface="Arial"/>
            </a:endParaRPr>
          </a:p>
        </p:txBody>
      </p:sp>
      <p:sp>
        <p:nvSpPr>
          <p:cNvPr id="152" name="Google Shape;152;g34bf68f3037_0_92"/>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4bf68f3037_0_92"/>
          <p:cNvSpPr txBox="1"/>
          <p:nvPr/>
        </p:nvSpPr>
        <p:spPr>
          <a:xfrm>
            <a:off x="2931125" y="744400"/>
            <a:ext cx="13541100" cy="707886"/>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1: </a:t>
            </a:r>
            <a:r>
              <a:rPr b="1" i="0" lang="en-US" sz="4000" u="none" cap="none" strike="noStrike">
                <a:solidFill>
                  <a:srgbClr val="4EA72E"/>
                </a:solidFill>
                <a:latin typeface="Arial"/>
                <a:ea typeface="Arial"/>
                <a:cs typeface="Arial"/>
                <a:sym typeface="Arial"/>
              </a:rPr>
              <a:t>El papel de la tecnología en el trabajo híbrido</a:t>
            </a:r>
            <a:endParaRPr b="0" i="0" sz="1400" u="none" cap="none" strike="noStrike">
              <a:solidFill>
                <a:srgbClr val="000000"/>
              </a:solidFill>
              <a:latin typeface="Arial"/>
              <a:ea typeface="Arial"/>
              <a:cs typeface="Arial"/>
              <a:sym typeface="Arial"/>
            </a:endParaRPr>
          </a:p>
        </p:txBody>
      </p:sp>
      <p:sp>
        <p:nvSpPr>
          <p:cNvPr id="154" name="Google Shape;154;g34bf68f3037_0_92"/>
          <p:cNvSpPr txBox="1"/>
          <p:nvPr/>
        </p:nvSpPr>
        <p:spPr>
          <a:xfrm>
            <a:off x="1028700" y="3230200"/>
            <a:ext cx="6744000" cy="84946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800" u="none" cap="none" strike="noStrike">
                <a:solidFill>
                  <a:srgbClr val="926FB1"/>
                </a:solidFill>
                <a:latin typeface="Arial"/>
                <a:ea typeface="Arial"/>
                <a:cs typeface="Arial"/>
                <a:sym typeface="Arial"/>
              </a:rPr>
              <a:t>Buenas prácticas</a:t>
            </a:r>
            <a:endParaRPr b="1" i="0" sz="4800" u="none" cap="none" strike="noStrike">
              <a:solidFill>
                <a:srgbClr val="926FB1"/>
              </a:solidFill>
              <a:latin typeface="Arial"/>
              <a:ea typeface="Arial"/>
              <a:cs typeface="Arial"/>
              <a:sym typeface="Arial"/>
            </a:endParaRPr>
          </a:p>
        </p:txBody>
      </p:sp>
      <p:sp>
        <p:nvSpPr>
          <p:cNvPr id="155" name="Google Shape;155;g34bf68f3037_0_92"/>
          <p:cNvSpPr txBox="1"/>
          <p:nvPr/>
        </p:nvSpPr>
        <p:spPr>
          <a:xfrm>
            <a:off x="477360" y="4140507"/>
            <a:ext cx="11269800" cy="5874600"/>
          </a:xfrm>
          <a:prstGeom prst="rect">
            <a:avLst/>
          </a:prstGeom>
          <a:noFill/>
          <a:ln>
            <a:noFill/>
          </a:ln>
        </p:spPr>
        <p:txBody>
          <a:bodyPr anchorCtr="0" anchor="t" bIns="0" lIns="0" spcFirstLastPara="1" rIns="0" wrap="square" tIns="0">
            <a:spAutoFit/>
          </a:bodyPr>
          <a:lstStyle/>
          <a:p>
            <a:pPr indent="-491617" lvl="1" marL="914400" marR="0" rtl="0" algn="l">
              <a:lnSpc>
                <a:spcPct val="115000"/>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Crear un equipo de cambio multifuncional y nombrar un gestor de proyectos.</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Auditorías en los niveles de entrada.</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Fomentar una cultura de colaboración abierta.</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Formación</a:t>
            </a:r>
            <a:endParaRPr b="0" i="0" sz="14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4bf68f3037_0_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34bf68f3037_0_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4bf68f3037_0_0"/>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4bf68f3037_0_0"/>
          <p:cNvSpPr txBox="1"/>
          <p:nvPr/>
        </p:nvSpPr>
        <p:spPr>
          <a:xfrm>
            <a:off x="1028700" y="3582600"/>
            <a:ext cx="5925600" cy="738900"/>
          </a:xfrm>
          <a:prstGeom prst="rect">
            <a:avLst/>
          </a:prstGeom>
          <a:noFill/>
          <a:ln>
            <a:noFill/>
          </a:ln>
        </p:spPr>
        <p:txBody>
          <a:bodyPr anchorCtr="0" anchor="t" bIns="0" lIns="0" spcFirstLastPara="1" rIns="0" wrap="square" tIns="0">
            <a:spAutoFit/>
          </a:bodyPr>
          <a:lstStyle/>
          <a:p>
            <a:pPr indent="0" lvl="0" marL="0" marR="0" rtl="0" algn="l">
              <a:lnSpc>
                <a:spcPct val="144020"/>
              </a:lnSpc>
              <a:spcBef>
                <a:spcPts val="0"/>
              </a:spcBef>
              <a:spcAft>
                <a:spcPts val="0"/>
              </a:spcAft>
              <a:buClr>
                <a:srgbClr val="000000"/>
              </a:buClr>
              <a:buSzPts val="4800"/>
              <a:buFont typeface="Arial"/>
              <a:buNone/>
            </a:pPr>
            <a:r>
              <a:rPr b="1" i="0" lang="en-US" sz="4800" u="none" cap="none" strike="noStrike">
                <a:solidFill>
                  <a:srgbClr val="926FB1"/>
                </a:solidFill>
                <a:latin typeface="Arial"/>
                <a:ea typeface="Arial"/>
                <a:cs typeface="Arial"/>
                <a:sym typeface="Arial"/>
              </a:rPr>
              <a:t>Barreras</a:t>
            </a:r>
            <a:endParaRPr b="0" i="0" sz="1400" u="none" cap="none" strike="noStrike">
              <a:solidFill>
                <a:srgbClr val="000000"/>
              </a:solidFill>
              <a:latin typeface="Arial"/>
              <a:ea typeface="Arial"/>
              <a:cs typeface="Arial"/>
              <a:sym typeface="Arial"/>
            </a:endParaRPr>
          </a:p>
        </p:txBody>
      </p:sp>
      <p:sp>
        <p:nvSpPr>
          <p:cNvPr id="164" name="Google Shape;164;g34bf68f3037_0_0"/>
          <p:cNvSpPr txBox="1"/>
          <p:nvPr/>
        </p:nvSpPr>
        <p:spPr>
          <a:xfrm>
            <a:off x="477360" y="4688469"/>
            <a:ext cx="11269800" cy="2837100"/>
          </a:xfrm>
          <a:prstGeom prst="rect">
            <a:avLst/>
          </a:prstGeom>
          <a:noFill/>
          <a:ln>
            <a:noFill/>
          </a:ln>
        </p:spPr>
        <p:txBody>
          <a:bodyPr anchorCtr="0" anchor="t" bIns="0" lIns="0" spcFirstLastPara="1" rIns="0" wrap="square" tIns="0">
            <a:spAutoFit/>
          </a:bodyPr>
          <a:lstStyle/>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Resistencia al cambio</a:t>
            </a:r>
            <a:endParaRPr b="0" i="0" sz="4142"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Preocupaciones por la seguridad</a:t>
            </a:r>
            <a:endParaRPr b="0" i="0" sz="4142"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Acceso limitado a la tecnología</a:t>
            </a:r>
            <a:endParaRPr b="0" i="0" sz="4142" u="none" cap="none" strike="noStrike">
              <a:solidFill>
                <a:srgbClr val="000000"/>
              </a:solidFill>
              <a:latin typeface="Arial"/>
              <a:ea typeface="Arial"/>
              <a:cs typeface="Arial"/>
              <a:sym typeface="Arial"/>
            </a:endParaRPr>
          </a:p>
          <a:p>
            <a:pPr indent="-491617" lvl="1" marL="914400" marR="0" rtl="0" algn="l">
              <a:lnSpc>
                <a:spcPct val="115000"/>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Escasez de habilidades digitales</a:t>
            </a:r>
            <a:endParaRPr b="0" i="0" sz="4142" u="none" cap="none" strike="noStrike">
              <a:solidFill>
                <a:srgbClr val="000000"/>
              </a:solidFill>
              <a:latin typeface="Arial"/>
              <a:ea typeface="Arial"/>
              <a:cs typeface="Arial"/>
              <a:sym typeface="Arial"/>
            </a:endParaRPr>
          </a:p>
        </p:txBody>
      </p:sp>
      <p:sp>
        <p:nvSpPr>
          <p:cNvPr id="165" name="Google Shape;165;g34bf68f3037_0_0"/>
          <p:cNvSpPr txBox="1"/>
          <p:nvPr/>
        </p:nvSpPr>
        <p:spPr>
          <a:xfrm>
            <a:off x="2931125" y="744400"/>
            <a:ext cx="13541100" cy="707886"/>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1: </a:t>
            </a:r>
            <a:r>
              <a:rPr b="1" i="0" lang="en-US" sz="4000" u="none" cap="none" strike="noStrike">
                <a:solidFill>
                  <a:srgbClr val="4EA72E"/>
                </a:solidFill>
                <a:latin typeface="Arial"/>
                <a:ea typeface="Arial"/>
                <a:cs typeface="Arial"/>
                <a:sym typeface="Arial"/>
              </a:rPr>
              <a:t>El papel de la tecnología en el trabajo híbrido</a:t>
            </a:r>
            <a:endParaRPr b="0" i="0" sz="1400" u="none" cap="none" strike="noStrike">
              <a:solidFill>
                <a:srgbClr val="000000"/>
              </a:solidFill>
              <a:latin typeface="Arial"/>
              <a:ea typeface="Arial"/>
              <a:cs typeface="Arial"/>
              <a:sym typeface="Arial"/>
            </a:endParaRPr>
          </a:p>
        </p:txBody>
      </p:sp>
      <p:sp>
        <p:nvSpPr>
          <p:cNvPr id="166" name="Google Shape;166;g34bf68f3037_0_0"/>
          <p:cNvSpPr txBox="1"/>
          <p:nvPr/>
        </p:nvSpPr>
        <p:spPr>
          <a:xfrm>
            <a:off x="1028700" y="2164475"/>
            <a:ext cx="13848300" cy="831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5400" u="none" cap="none" strike="noStrike">
                <a:solidFill>
                  <a:srgbClr val="A02B93"/>
                </a:solidFill>
                <a:latin typeface="Arial"/>
                <a:ea typeface="Arial"/>
                <a:cs typeface="Arial"/>
                <a:sym typeface="Arial"/>
              </a:rPr>
              <a:t>Estrategias de adopción de la tecnología</a:t>
            </a:r>
            <a:endParaRPr b="1" i="0" sz="5400" u="none" cap="none" strike="noStrike">
              <a:solidFill>
                <a:srgbClr val="A02B93"/>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07" r="-9157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4030069" y="4279611"/>
            <a:ext cx="16463700" cy="475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5519" u="none" cap="none" strike="noStrike">
                <a:solidFill>
                  <a:srgbClr val="926FB1"/>
                </a:solidFill>
                <a:latin typeface="Arial"/>
                <a:ea typeface="Arial"/>
                <a:cs typeface="Arial"/>
                <a:sym typeface="Arial"/>
              </a:rPr>
              <a:t>¿Cuáles son las diferencias </a:t>
            </a:r>
            <a:endParaRPr b="1" i="0" sz="5519" u="none" cap="none" strike="noStrike">
              <a:solidFill>
                <a:srgbClr val="926FB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en-US" sz="5519" u="none" cap="none" strike="noStrike">
                <a:solidFill>
                  <a:srgbClr val="926FB1"/>
                </a:solidFill>
                <a:latin typeface="Arial"/>
                <a:ea typeface="Arial"/>
                <a:cs typeface="Arial"/>
                <a:sym typeface="Arial"/>
              </a:rPr>
              <a:t>entre la comunicación sincrónica </a:t>
            </a:r>
            <a:endParaRPr b="1" i="0" sz="5519" u="none" cap="none" strike="noStrike">
              <a:solidFill>
                <a:srgbClr val="926FB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en-US" sz="5519" u="none" cap="none" strike="noStrike">
                <a:solidFill>
                  <a:srgbClr val="926FB1"/>
                </a:solidFill>
                <a:latin typeface="Arial"/>
                <a:ea typeface="Arial"/>
                <a:cs typeface="Arial"/>
                <a:sym typeface="Arial"/>
              </a:rPr>
              <a:t>y la asincrónica?</a:t>
            </a:r>
            <a:endParaRPr b="1" i="0" sz="5519" u="none" cap="none" strike="noStrike">
              <a:solidFill>
                <a:srgbClr val="926FB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i="0" sz="5519" u="none" cap="none" strike="noStrike">
              <a:solidFill>
                <a:srgbClr val="926FB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519"/>
              <a:buFont typeface="Arial"/>
              <a:buNone/>
            </a:pPr>
            <a:r>
              <a:t/>
            </a:r>
            <a:endParaRPr b="1" i="0" sz="5519" u="none" cap="none" strike="noStrike">
              <a:solidFill>
                <a:srgbClr val="926FB1"/>
              </a:solidFill>
              <a:latin typeface="Arial"/>
              <a:ea typeface="Arial"/>
              <a:cs typeface="Arial"/>
              <a:sym typeface="Arial"/>
            </a:endParaRPr>
          </a:p>
        </p:txBody>
      </p:sp>
      <p:sp>
        <p:nvSpPr>
          <p:cNvPr id="178" name="Google Shape;178;p4"/>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7064871" y="407018"/>
            <a:ext cx="10765500" cy="1415772"/>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EA72E"/>
                </a:solidFill>
                <a:latin typeface="Arial"/>
                <a:ea typeface="Arial"/>
                <a:cs typeface="Arial"/>
                <a:sym typeface="Arial"/>
              </a:rPr>
              <a:t>Tema 1: </a:t>
            </a:r>
            <a:r>
              <a:rPr b="1" i="0" lang="en-US" sz="4000" u="none" cap="none" strike="noStrike">
                <a:solidFill>
                  <a:srgbClr val="4EA72E"/>
                </a:solidFill>
                <a:latin typeface="Arial"/>
                <a:ea typeface="Arial"/>
                <a:cs typeface="Arial"/>
                <a:sym typeface="Arial"/>
              </a:rPr>
              <a:t>El papel de la tecnología en el trabajo híbrido</a:t>
            </a:r>
            <a:endParaRPr b="0" i="0" sz="40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548" r="-6254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
          <p:cNvSpPr txBox="1"/>
          <p:nvPr/>
        </p:nvSpPr>
        <p:spPr>
          <a:xfrm>
            <a:off x="7033116" y="3246349"/>
            <a:ext cx="102405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Ventajas</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7188966" y="4455569"/>
            <a:ext cx="9928800" cy="1311300"/>
          </a:xfrm>
          <a:prstGeom prst="rect">
            <a:avLst/>
          </a:prstGeom>
          <a:noFill/>
          <a:ln>
            <a:noFill/>
          </a:ln>
        </p:spPr>
        <p:txBody>
          <a:bodyPr anchorCtr="0" anchor="t" bIns="0" lIns="0" spcFirstLastPara="1" rIns="0" wrap="square" tIns="0">
            <a:spAutoFit/>
          </a:bodyPr>
          <a:lstStyle/>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Muy eficaz para llamadas urgentes</a:t>
            </a:r>
            <a:endParaRPr b="0" i="0" sz="3962" u="none" cap="none" strike="noStrike">
              <a:solidFill>
                <a:srgbClr val="000000"/>
              </a:solidFill>
              <a:latin typeface="Arial"/>
              <a:ea typeface="Arial"/>
              <a:cs typeface="Arial"/>
              <a:sym typeface="Arial"/>
            </a:endParaRPr>
          </a:p>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Permite una respuesta inmediata </a:t>
            </a:r>
            <a:endParaRPr b="0" i="0" sz="3962" u="none" cap="none" strike="noStrike">
              <a:solidFill>
                <a:srgbClr val="000000"/>
              </a:solidFill>
              <a:latin typeface="Arial"/>
              <a:ea typeface="Arial"/>
              <a:cs typeface="Arial"/>
              <a:sym typeface="Arial"/>
            </a:endParaRPr>
          </a:p>
        </p:txBody>
      </p:sp>
      <p:sp>
        <p:nvSpPr>
          <p:cNvPr id="192" name="Google Shape;192;p5"/>
          <p:cNvSpPr txBox="1"/>
          <p:nvPr/>
        </p:nvSpPr>
        <p:spPr>
          <a:xfrm>
            <a:off x="7158405" y="593915"/>
            <a:ext cx="98352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Métodos sincrónicos</a:t>
            </a:r>
            <a:endParaRPr b="0" i="0" sz="1400" u="none" cap="none" strike="noStrike">
              <a:solidFill>
                <a:srgbClr val="A02B93"/>
              </a:solidFill>
              <a:latin typeface="Arial"/>
              <a:ea typeface="Arial"/>
              <a:cs typeface="Arial"/>
              <a:sym typeface="Arial"/>
            </a:endParaRPr>
          </a:p>
        </p:txBody>
      </p:sp>
      <p:sp>
        <p:nvSpPr>
          <p:cNvPr id="193" name="Google Shape;193;p5"/>
          <p:cNvSpPr txBox="1"/>
          <p:nvPr/>
        </p:nvSpPr>
        <p:spPr>
          <a:xfrm>
            <a:off x="7063150" y="5944871"/>
            <a:ext cx="10431000" cy="1301638"/>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Desventajas</a:t>
            </a:r>
            <a:endParaRPr b="0" i="0" sz="1400" u="none" cap="none" strike="noStrike">
              <a:solidFill>
                <a:srgbClr val="000000"/>
              </a:solidFill>
              <a:latin typeface="Arial"/>
              <a:ea typeface="Arial"/>
              <a:cs typeface="Arial"/>
              <a:sym typeface="Arial"/>
            </a:endParaRPr>
          </a:p>
        </p:txBody>
      </p:sp>
      <p:sp>
        <p:nvSpPr>
          <p:cNvPr id="194" name="Google Shape;194;p5"/>
          <p:cNvSpPr txBox="1"/>
          <p:nvPr/>
        </p:nvSpPr>
        <p:spPr>
          <a:xfrm>
            <a:off x="7188979" y="7042948"/>
            <a:ext cx="9928800" cy="2713800"/>
          </a:xfrm>
          <a:prstGeom prst="rect">
            <a:avLst/>
          </a:prstGeom>
          <a:noFill/>
          <a:ln>
            <a:noFill/>
          </a:ln>
        </p:spPr>
        <p:txBody>
          <a:bodyPr anchorCtr="0" anchor="t" bIns="0" lIns="0" spcFirstLastPara="1" rIns="0" wrap="square" tIns="0">
            <a:spAutoFit/>
          </a:bodyPr>
          <a:lstStyle/>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Puede interrumpir el trabajo que requiere concentración</a:t>
            </a:r>
            <a:endParaRPr b="0" i="0" sz="3962" u="none" cap="none" strike="noStrike">
              <a:solidFill>
                <a:srgbClr val="000000"/>
              </a:solidFill>
              <a:latin typeface="Arial"/>
              <a:ea typeface="Arial"/>
              <a:cs typeface="Arial"/>
              <a:sym typeface="Arial"/>
            </a:endParaRPr>
          </a:p>
          <a:p>
            <a:pPr indent="-480186" lvl="1" marL="914400" marR="0" rtl="0" algn="l">
              <a:lnSpc>
                <a:spcPct val="115000"/>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Difícil de coordinar si hay diferencias horarias</a:t>
            </a:r>
            <a:endParaRPr b="0" i="0" sz="3962" u="none" cap="none" strike="noStrike">
              <a:solidFill>
                <a:srgbClr val="000000"/>
              </a:solidFill>
              <a:latin typeface="Arial"/>
              <a:ea typeface="Arial"/>
              <a:cs typeface="Arial"/>
              <a:sym typeface="Arial"/>
            </a:endParaRPr>
          </a:p>
        </p:txBody>
      </p:sp>
      <p:sp>
        <p:nvSpPr>
          <p:cNvPr id="195" name="Google Shape;195;p5"/>
          <p:cNvSpPr txBox="1"/>
          <p:nvPr/>
        </p:nvSpPr>
        <p:spPr>
          <a:xfrm>
            <a:off x="7348825" y="2163750"/>
            <a:ext cx="10240500" cy="12081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Clr>
                <a:srgbClr val="000000"/>
              </a:buClr>
              <a:buSzPts val="3773"/>
              <a:buFont typeface="Arial"/>
              <a:buNone/>
            </a:pPr>
            <a:r>
              <a:rPr b="0" i="0" lang="en-US" sz="3773" u="none" cap="none" strike="noStrike">
                <a:solidFill>
                  <a:srgbClr val="000000"/>
                </a:solidFill>
                <a:latin typeface="Arial"/>
                <a:ea typeface="Arial"/>
                <a:cs typeface="Arial"/>
                <a:sym typeface="Arial"/>
              </a:rPr>
              <a:t>Reuniones y llamadas para abordar cuestiones urgentes.</a:t>
            </a:r>
            <a:endParaRPr b="0" i="0" sz="3773" u="none" cap="none" strike="noStrike">
              <a:solidFill>
                <a:srgbClr val="000000"/>
              </a:solidFill>
              <a:latin typeface="Arial"/>
              <a:ea typeface="Arial"/>
              <a:cs typeface="Arial"/>
              <a:sym typeface="Arial"/>
            </a:endParaRPr>
          </a:p>
        </p:txBody>
      </p:sp>
      <p:sp>
        <p:nvSpPr>
          <p:cNvPr id="196" name="Google Shape;196;p5"/>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2025-01-22T14:23:21Z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26aa7fef-f7be-4ca1-8069-19ce65bfce23</vt:lpwstr>
  </property>
  <property fmtid="{D5CDD505-2E9C-101B-9397-08002B2CF9AE}" pid="8" name="MSIP_Label_2ad0b24d-6422-44b0-b3de-abb3a9e8c81a_ContentBits">
    <vt:lpwstr>0</vt:lpwstr>
  </property>
</Properties>
</file>