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70" r:id="rId6"/>
    <p:sldId id="298" r:id="rId7"/>
    <p:sldId id="260" r:id="rId8"/>
    <p:sldId id="261" r:id="rId9"/>
    <p:sldId id="262" r:id="rId10"/>
    <p:sldId id="291" r:id="rId11"/>
    <p:sldId id="263" r:id="rId12"/>
    <p:sldId id="271" r:id="rId13"/>
    <p:sldId id="299" r:id="rId14"/>
    <p:sldId id="264" r:id="rId15"/>
    <p:sldId id="265" r:id="rId16"/>
    <p:sldId id="267" r:id="rId17"/>
    <p:sldId id="292" r:id="rId18"/>
    <p:sldId id="272" r:id="rId19"/>
    <p:sldId id="300" r:id="rId20"/>
    <p:sldId id="294" r:id="rId21"/>
    <p:sldId id="301" r:id="rId22"/>
    <p:sldId id="273" r:id="rId23"/>
    <p:sldId id="274" r:id="rId24"/>
    <p:sldId id="275" r:id="rId25"/>
    <p:sldId id="293" r:id="rId26"/>
    <p:sldId id="276" r:id="rId27"/>
    <p:sldId id="288" r:id="rId28"/>
    <p:sldId id="277" r:id="rId29"/>
    <p:sldId id="278" r:id="rId30"/>
    <p:sldId id="279" r:id="rId31"/>
    <p:sldId id="295" r:id="rId32"/>
    <p:sldId id="280" r:id="rId33"/>
    <p:sldId id="289" r:id="rId34"/>
    <p:sldId id="281" r:id="rId35"/>
    <p:sldId id="282" r:id="rId36"/>
    <p:sldId id="283" r:id="rId37"/>
    <p:sldId id="296" r:id="rId38"/>
    <p:sldId id="284" r:id="rId39"/>
    <p:sldId id="302" r:id="rId40"/>
    <p:sldId id="290" r:id="rId41"/>
    <p:sldId id="285" r:id="rId42"/>
    <p:sldId id="286" r:id="rId43"/>
    <p:sldId id="287" r:id="rId44"/>
    <p:sldId id="268" r:id="rId45"/>
    <p:sldId id="297" r:id="rId46"/>
    <p:sldId id="269" r:id="rId47"/>
  </p:sldIdLst>
  <p:sldSz cx="12192000" cy="6858000"/>
  <p:notesSz cx="6858000" cy="9144000"/>
  <p:embeddedFontLst>
    <p:embeddedFont>
      <p:font typeface="Open Sans Light" panose="020B03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8">
          <p15:clr>
            <a:srgbClr val="A4A3A4"/>
          </p15:clr>
        </p15:guide>
        <p15:guide id="2" pos="7310">
          <p15:clr>
            <a:srgbClr val="A4A3A4"/>
          </p15:clr>
        </p15:guide>
        <p15:guide id="3" pos="370">
          <p15:clr>
            <a:srgbClr val="A4A3A4"/>
          </p15:clr>
        </p15:guide>
        <p15:guide id="4" orient="horz" pos="4042">
          <p15:clr>
            <a:srgbClr val="A4A3A4"/>
          </p15:clr>
        </p15:guide>
        <p15:guide id="5"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3" roundtripDataSignature="AMtx7miOBlYo/i2pGrSNeX3iVzBh+hqN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AC208C-E3C0-483D-A3DB-17CC821FBDD7}">
  <a:tblStyle styleId="{1DAC208C-E3C0-483D-A3DB-17CC821FBDD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30"/>
    <p:restoredTop sz="94679"/>
  </p:normalViewPr>
  <p:slideViewPr>
    <p:cSldViewPr snapToGrid="0">
      <p:cViewPr>
        <p:scale>
          <a:sx n="50" d="100"/>
          <a:sy n="50" d="100"/>
        </p:scale>
        <p:origin x="-115" y="605"/>
      </p:cViewPr>
      <p:guideLst>
        <p:guide orient="horz" pos="278"/>
        <p:guide pos="7310"/>
        <p:guide pos="370"/>
        <p:guide orient="horz" pos="404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utilice 1 PPT por unidad de aprendizaje</a:t>
            </a:r>
            <a:endParaRPr/>
          </a:p>
          <a:p>
            <a:pPr marL="171450" lvl="0" indent="-171450" algn="l" rtl="0">
              <a:spcBef>
                <a:spcPts val="0"/>
              </a:spcBef>
              <a:spcAft>
                <a:spcPts val="0"/>
              </a:spcAft>
              <a:buClr>
                <a:schemeClr val="dk1"/>
              </a:buClr>
              <a:buSzPts val="1200"/>
              <a:buFont typeface="Calibri"/>
              <a:buChar char="-"/>
            </a:pPr>
            <a:r>
              <a:rPr lang="en-GB"/>
              <a:t>mantenga entre 20 y 25 diapositivas por unidad didáctica</a:t>
            </a:r>
            <a:endParaRPr/>
          </a:p>
          <a:p>
            <a:pPr marL="171450" lvl="0" indent="-171450" algn="l" rtl="0">
              <a:spcBef>
                <a:spcPts val="0"/>
              </a:spcBef>
              <a:spcAft>
                <a:spcPts val="0"/>
              </a:spcAft>
              <a:buClr>
                <a:schemeClr val="dk1"/>
              </a:buClr>
              <a:buSzPts val="1200"/>
              <a:buFont typeface="Calibri"/>
              <a:buChar char="-"/>
            </a:pPr>
            <a:r>
              <a:rPr lang="en-GB"/>
              <a:t>cada módulo/unidad de aprendizaje/sección debe tener una duración similar y una densidad y cantidad de contenido similares</a:t>
            </a:r>
            <a:endParaRPr/>
          </a:p>
          <a:p>
            <a:pPr marL="171450" lvl="0" indent="-171450" algn="l" rtl="0">
              <a:spcBef>
                <a:spcPts val="0"/>
              </a:spcBef>
              <a:spcAft>
                <a:spcPts val="0"/>
              </a:spcAft>
              <a:buClr>
                <a:schemeClr val="dk1"/>
              </a:buClr>
              <a:buSzPts val="1200"/>
              <a:buFont typeface="Calibri"/>
              <a:buChar char="-"/>
            </a:pPr>
            <a:r>
              <a:rPr lang="en-GB"/>
              <a:t>cada módulo tiene un total de 10 horas</a:t>
            </a:r>
            <a:endParaRPr/>
          </a:p>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5C1925BF-6F38-1A00-B86D-8C11EAD42DED}"/>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BDC700B3-07B2-692B-A5BE-901E7A89EA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657C979A-0730-1F37-0E2B-07EF80A3F15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D28B81DD-8F2E-8848-9C80-822EBCA2F5F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3748014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0fd5a3148a_2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81843FE2-122D-837D-0C35-7A90511B6433}"/>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3BDA1FFA-7269-7093-E30D-0740673A3A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8306C44B-FD34-824D-7FB9-FF27FDF2F53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423E5969-BA9C-48DF-4C10-6ED0DAB0F03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87099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B1C403A0-DDCE-67FD-1E6B-4A168C3613B8}"/>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1A827B41-0EE1-E813-C0AD-9DBE4976974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54A4FC86-F483-5136-773C-5CA3D920E1C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F96AEFD2-00D0-01FD-5CFC-5167E2A164D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54432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0fd5a3148a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0fd5a3148a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diseñar 1 actividad para cubrir el dominio de conocimientos descrito en Los</a:t>
            </a:r>
            <a:endParaRPr/>
          </a:p>
          <a:p>
            <a:pPr marL="171450" lvl="0" indent="-171450" algn="l" rtl="0">
              <a:spcBef>
                <a:spcPts val="0"/>
              </a:spcBef>
              <a:spcAft>
                <a:spcPts val="0"/>
              </a:spcAft>
              <a:buClr>
                <a:schemeClr val="dk1"/>
              </a:buClr>
              <a:buSzPts val="1200"/>
              <a:buFont typeface="Calibri"/>
              <a:buChar char="-"/>
            </a:pPr>
            <a:r>
              <a:rPr lang="en-GB"/>
              <a:t>no utilice más de 3 diapositivas para describir la actividad</a:t>
            </a:r>
            <a:endParaRPr/>
          </a:p>
        </p:txBody>
      </p:sp>
      <p:sp>
        <p:nvSpPr>
          <p:cNvPr id="172" name="Google Shape;172;g30fd5a3148a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0fd5a3148a_2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0fd5a3148a_2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preparar una actividad práctica en un formato de paso a paso</a:t>
            </a:r>
            <a:endParaRPr/>
          </a:p>
          <a:p>
            <a:pPr marL="171450" lvl="0" indent="-171450" algn="l" rtl="0">
              <a:spcBef>
                <a:spcPts val="0"/>
              </a:spcBef>
              <a:spcAft>
                <a:spcPts val="0"/>
              </a:spcAft>
              <a:buClr>
                <a:schemeClr val="dk1"/>
              </a:buClr>
              <a:buSzPts val="1200"/>
              <a:buFont typeface="Calibri"/>
              <a:buChar char="-"/>
            </a:pPr>
            <a:r>
              <a:rPr lang="en-GB"/>
              <a:t>utilizar metodologías de aprendizaje basado en el trabajo (ABT)</a:t>
            </a:r>
            <a:endParaRPr/>
          </a:p>
          <a:p>
            <a:pPr marL="171450" lvl="0" indent="-171450" algn="l" rtl="0">
              <a:spcBef>
                <a:spcPts val="0"/>
              </a:spcBef>
              <a:spcAft>
                <a:spcPts val="0"/>
              </a:spcAft>
              <a:buClr>
                <a:schemeClr val="dk1"/>
              </a:buClr>
              <a:buSzPts val="1200"/>
              <a:buFont typeface="Calibri"/>
              <a:buChar char="-"/>
            </a:pPr>
            <a:r>
              <a:rPr lang="en-GB"/>
              <a:t>utilizar, en la medida de lo posible, ejemplos y buenas prácticas de la vida real</a:t>
            </a:r>
            <a:endParaRPr/>
          </a:p>
          <a:p>
            <a:pPr marL="171450" lvl="0" indent="-171450" algn="l" rtl="0">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marL="171450" lvl="0" indent="-171450" algn="l" rtl="0">
              <a:spcBef>
                <a:spcPts val="0"/>
              </a:spcBef>
              <a:spcAft>
                <a:spcPts val="0"/>
              </a:spcAft>
              <a:buClr>
                <a:schemeClr val="dk1"/>
              </a:buClr>
              <a:buSzPts val="1200"/>
              <a:buFont typeface="Calibri"/>
              <a:buChar char="-"/>
            </a:pPr>
            <a:r>
              <a:rPr lang="en-GB"/>
              <a:t>indicar el tiempo para desarrollar esta actividad </a:t>
            </a:r>
            <a:endParaRPr/>
          </a:p>
          <a:p>
            <a:pPr marL="171450" marR="0" lvl="0" indent="-171450" algn="l" rtl="0">
              <a:lnSpc>
                <a:spcPct val="100000"/>
              </a:lnSpc>
              <a:spcBef>
                <a:spcPts val="0"/>
              </a:spcBef>
              <a:spcAft>
                <a:spcPts val="0"/>
              </a:spcAft>
              <a:buClr>
                <a:schemeClr val="dk1"/>
              </a:buClr>
              <a:buSzPts val="1200"/>
              <a:buFont typeface="Calibri"/>
              <a:buChar char="-"/>
            </a:pPr>
            <a:r>
              <a:rPr lang="en-GB"/>
              <a:t>esta actividad debe asignarse a la formación f2f</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84" name="Google Shape;184;g30fd5a3148a_2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fd5a3148a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enumerar los recursos necesarios para desarrollar la actividad</a:t>
            </a:r>
            <a:endParaRPr/>
          </a:p>
          <a:p>
            <a:pPr marL="171450" lvl="0" indent="-171450" algn="l" rtl="0">
              <a:spcBef>
                <a:spcPts val="0"/>
              </a:spcBef>
              <a:spcAft>
                <a:spcPts val="0"/>
              </a:spcAft>
              <a:buClr>
                <a:schemeClr val="dk1"/>
              </a:buClr>
              <a:buSzPts val="1200"/>
              <a:buFont typeface="Calibri"/>
              <a:buChar char="-"/>
            </a:pPr>
            <a:r>
              <a:rPr lang="en-GB"/>
              <a:t>los recursos pueden incluir: vídeos; gráficos/cuadros, imágenes visuales, hojas de actividades y folletos específicos y adaptados, etc.].</a:t>
            </a:r>
            <a:endParaRPr/>
          </a:p>
          <a:p>
            <a:pPr marL="171450" lvl="0" indent="-171450" algn="l" rtl="0">
              <a:spcBef>
                <a:spcPts val="0"/>
              </a:spcBef>
              <a:spcAft>
                <a:spcPts val="0"/>
              </a:spcAft>
              <a:buClr>
                <a:schemeClr val="dk1"/>
              </a:buClr>
              <a:buSzPts val="1200"/>
              <a:buFont typeface="Calibri"/>
              <a:buChar char="-"/>
            </a:pPr>
            <a:r>
              <a:rPr lang="en-GB"/>
              <a:t>En la sección "Aprenda más" se enumeran enlaces adicionales a lecturas que los alumnos pueden realizar para profundizar en los conocimientos adquiridos.</a:t>
            </a:r>
            <a:endParaRPr/>
          </a:p>
          <a:p>
            <a:pPr marL="171450" lvl="0" indent="-171450" algn="l" rtl="0">
              <a:spcBef>
                <a:spcPts val="0"/>
              </a:spcBef>
              <a:spcAft>
                <a:spcPts val="0"/>
              </a:spcAft>
              <a:buClr>
                <a:schemeClr val="dk1"/>
              </a:buClr>
              <a:buSzPts val="1200"/>
              <a:buFont typeface="Calibri"/>
              <a:buChar char="-"/>
            </a:pPr>
            <a:r>
              <a:rPr lang="en-GB"/>
              <a:t>reserve no más de 2 diapositivas para enumerar la información requerida</a:t>
            </a:r>
            <a:endParaRPr/>
          </a:p>
        </p:txBody>
      </p:sp>
      <p:sp>
        <p:nvSpPr>
          <p:cNvPr id="200" name="Google Shape;200;g30fd5a3148a_2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01C3C49C-AE0F-58D1-652B-D22FED9720D9}"/>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3C61BF9A-ADA8-36EA-6FDB-98B3FC3A84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F5F541D3-2849-27E8-EC83-77935E42B13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4920B0BE-4BB7-156C-8D71-EC358D5D9FC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311300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87344F9F-D53A-08B0-DE17-DDD5C9A88355}"/>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84A43E50-9935-1C33-8281-3D7B3BEE9AE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A4F4357D-C19E-F302-3114-C7E9569B748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1AC876C4-D7AD-BE50-2552-B4A26864C3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1337697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54208C07-8B38-4D58-DAD3-C77809FA0C0F}"/>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E7EFC68D-443C-E87D-8312-799BC2D130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658D097B-EF2C-101B-5269-AFF1C94E88F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A33D6F3F-107D-DEE4-A78B-58E6939E785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extLst>
      <p:ext uri="{BB962C8B-B14F-4D97-AF65-F5344CB8AC3E}">
        <p14:creationId xmlns:p14="http://schemas.microsoft.com/office/powerpoint/2010/main" val="338432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 mantener el mismo estilo de presentación en todos los PPT</a:t>
            </a:r>
            <a:endParaRPr/>
          </a:p>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3345EA94-13E5-C37B-5C60-BF88BC6FB94F}"/>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2EEF077E-949B-B0A9-D2CE-C13F5D53C3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65B2DCC7-92D9-EAA6-9B65-E225633E74D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A6760414-0CB4-DEFA-7643-33FAEE56782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2377381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F0AE983E-CA03-45BD-A9A2-C785EBB7FD2F}"/>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86795B13-8B7F-E3E2-7A43-7E5F62100B3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253FBAD1-C744-CE4E-0D95-D4B875C8BB0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5BC3A266-61FD-D175-1E99-6E70B1A0D77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extLst>
      <p:ext uri="{BB962C8B-B14F-4D97-AF65-F5344CB8AC3E}">
        <p14:creationId xmlns:p14="http://schemas.microsoft.com/office/powerpoint/2010/main" val="202150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BF1F454D-BB35-D166-7441-FA8CAFDD8DEA}"/>
            </a:ext>
          </a:extLst>
        </p:cNvPr>
        <p:cNvGrpSpPr/>
        <p:nvPr/>
      </p:nvGrpSpPr>
      <p:grpSpPr>
        <a:xfrm>
          <a:off x="0" y="0"/>
          <a:ext cx="0" cy="0"/>
          <a:chOff x="0" y="0"/>
          <a:chExt cx="0" cy="0"/>
        </a:xfrm>
      </p:grpSpPr>
      <p:sp>
        <p:nvSpPr>
          <p:cNvPr id="170" name="Google Shape;170;g30fd5a3148a_2_19:notes">
            <a:extLst>
              <a:ext uri="{FF2B5EF4-FFF2-40B4-BE49-F238E27FC236}">
                <a16:creationId xmlns:a16="http://schemas.microsoft.com/office/drawing/2014/main" id="{28B853D8-5A5F-10AE-52F4-F44CC11EDA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0fd5a3148a_2_19:notes">
            <a:extLst>
              <a:ext uri="{FF2B5EF4-FFF2-40B4-BE49-F238E27FC236}">
                <a16:creationId xmlns:a16="http://schemas.microsoft.com/office/drawing/2014/main" id="{444F459B-E0A9-7E25-1507-677A5C472EC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diseñar 1 actividad para cubrir el dominio de conocimientos descrito en Los</a:t>
            </a:r>
            <a:endParaRPr/>
          </a:p>
          <a:p>
            <a:pPr marL="171450" lvl="0" indent="-171450" algn="l" rtl="0">
              <a:spcBef>
                <a:spcPts val="0"/>
              </a:spcBef>
              <a:spcAft>
                <a:spcPts val="0"/>
              </a:spcAft>
              <a:buClr>
                <a:schemeClr val="dk1"/>
              </a:buClr>
              <a:buSzPts val="1200"/>
              <a:buFont typeface="Calibri"/>
              <a:buChar char="-"/>
            </a:pPr>
            <a:r>
              <a:rPr lang="en-GB"/>
              <a:t>no utilice más de 3 diapositivas para describir la actividad</a:t>
            </a:r>
            <a:endParaRPr/>
          </a:p>
        </p:txBody>
      </p:sp>
      <p:sp>
        <p:nvSpPr>
          <p:cNvPr id="172" name="Google Shape;172;g30fd5a3148a_2_19:notes">
            <a:extLst>
              <a:ext uri="{FF2B5EF4-FFF2-40B4-BE49-F238E27FC236}">
                <a16:creationId xmlns:a16="http://schemas.microsoft.com/office/drawing/2014/main" id="{684F27A0-D572-EDBB-1D99-2C8349F4EF6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extLst>
      <p:ext uri="{BB962C8B-B14F-4D97-AF65-F5344CB8AC3E}">
        <p14:creationId xmlns:p14="http://schemas.microsoft.com/office/powerpoint/2010/main" val="3414040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85FB0944-680B-7240-9904-AE97CDCD3D62}"/>
            </a:ext>
          </a:extLst>
        </p:cNvPr>
        <p:cNvGrpSpPr/>
        <p:nvPr/>
      </p:nvGrpSpPr>
      <p:grpSpPr>
        <a:xfrm>
          <a:off x="0" y="0"/>
          <a:ext cx="0" cy="0"/>
          <a:chOff x="0" y="0"/>
          <a:chExt cx="0" cy="0"/>
        </a:xfrm>
      </p:grpSpPr>
      <p:sp>
        <p:nvSpPr>
          <p:cNvPr id="182" name="Google Shape;182;g30fd5a3148a_2_30:notes">
            <a:extLst>
              <a:ext uri="{FF2B5EF4-FFF2-40B4-BE49-F238E27FC236}">
                <a16:creationId xmlns:a16="http://schemas.microsoft.com/office/drawing/2014/main" id="{EAE0566B-C6CB-E724-DAF0-E15364983C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0fd5a3148a_2_30:notes">
            <a:extLst>
              <a:ext uri="{FF2B5EF4-FFF2-40B4-BE49-F238E27FC236}">
                <a16:creationId xmlns:a16="http://schemas.microsoft.com/office/drawing/2014/main" id="{A4733B6D-CC9B-F1C6-8739-0B72B246A9C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preparar una actividad práctica en un formato de paso a paso</a:t>
            </a:r>
            <a:endParaRPr/>
          </a:p>
          <a:p>
            <a:pPr marL="171450" lvl="0" indent="-171450" algn="l" rtl="0">
              <a:spcBef>
                <a:spcPts val="0"/>
              </a:spcBef>
              <a:spcAft>
                <a:spcPts val="0"/>
              </a:spcAft>
              <a:buClr>
                <a:schemeClr val="dk1"/>
              </a:buClr>
              <a:buSzPts val="1200"/>
              <a:buFont typeface="Calibri"/>
              <a:buChar char="-"/>
            </a:pPr>
            <a:r>
              <a:rPr lang="en-GB"/>
              <a:t>utilizar metodologías de aprendizaje basado en el trabajo (ABT)</a:t>
            </a:r>
            <a:endParaRPr/>
          </a:p>
          <a:p>
            <a:pPr marL="171450" lvl="0" indent="-171450" algn="l" rtl="0">
              <a:spcBef>
                <a:spcPts val="0"/>
              </a:spcBef>
              <a:spcAft>
                <a:spcPts val="0"/>
              </a:spcAft>
              <a:buClr>
                <a:schemeClr val="dk1"/>
              </a:buClr>
              <a:buSzPts val="1200"/>
              <a:buFont typeface="Calibri"/>
              <a:buChar char="-"/>
            </a:pPr>
            <a:r>
              <a:rPr lang="en-GB"/>
              <a:t>utilizar, en la medida de lo posible, ejemplos y buenas prácticas de la vida real</a:t>
            </a:r>
            <a:endParaRPr/>
          </a:p>
          <a:p>
            <a:pPr marL="171450" lvl="0" indent="-171450" algn="l" rtl="0">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marL="171450" lvl="0" indent="-171450" algn="l" rtl="0">
              <a:spcBef>
                <a:spcPts val="0"/>
              </a:spcBef>
              <a:spcAft>
                <a:spcPts val="0"/>
              </a:spcAft>
              <a:buClr>
                <a:schemeClr val="dk1"/>
              </a:buClr>
              <a:buSzPts val="1200"/>
              <a:buFont typeface="Calibri"/>
              <a:buChar char="-"/>
            </a:pPr>
            <a:r>
              <a:rPr lang="en-GB"/>
              <a:t>indicar el tiempo para desarrollar esta actividad </a:t>
            </a:r>
            <a:endParaRPr/>
          </a:p>
          <a:p>
            <a:pPr marL="171450" marR="0" lvl="0" indent="-171450" algn="l" rtl="0">
              <a:lnSpc>
                <a:spcPct val="100000"/>
              </a:lnSpc>
              <a:spcBef>
                <a:spcPts val="0"/>
              </a:spcBef>
              <a:spcAft>
                <a:spcPts val="0"/>
              </a:spcAft>
              <a:buClr>
                <a:schemeClr val="dk1"/>
              </a:buClr>
              <a:buSzPts val="1200"/>
              <a:buFont typeface="Calibri"/>
              <a:buChar char="-"/>
            </a:pPr>
            <a:r>
              <a:rPr lang="en-GB"/>
              <a:t>esta actividad debe asignarse a la formación f2f</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84" name="Google Shape;184;g30fd5a3148a_2_30:notes">
            <a:extLst>
              <a:ext uri="{FF2B5EF4-FFF2-40B4-BE49-F238E27FC236}">
                <a16:creationId xmlns:a16="http://schemas.microsoft.com/office/drawing/2014/main" id="{5B480414-EDDB-7C91-2B1B-D5F72AC24C6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extLst>
      <p:ext uri="{BB962C8B-B14F-4D97-AF65-F5344CB8AC3E}">
        <p14:creationId xmlns:p14="http://schemas.microsoft.com/office/powerpoint/2010/main" val="3097158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16F29759-8FF2-8C5D-98E2-C7A0D25CDE25}"/>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E6A79A75-2718-7866-D7D1-0CC8EAC7AEB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B3AC47DA-AC0E-4093-1667-6813B7FB25A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enumerar los recursos necesarios para desarrollar la actividad</a:t>
            </a:r>
            <a:endParaRPr/>
          </a:p>
          <a:p>
            <a:pPr marL="171450" lvl="0" indent="-171450" algn="l" rtl="0">
              <a:spcBef>
                <a:spcPts val="0"/>
              </a:spcBef>
              <a:spcAft>
                <a:spcPts val="0"/>
              </a:spcAft>
              <a:buClr>
                <a:schemeClr val="dk1"/>
              </a:buClr>
              <a:buSzPts val="1200"/>
              <a:buFont typeface="Calibri"/>
              <a:buChar char="-"/>
            </a:pPr>
            <a:r>
              <a:rPr lang="en-GB"/>
              <a:t>los recursos pueden incluir: vídeos; gráficos/cuadros, imágenes visuales, hojas de actividades y folletos específicos y adaptados, etc.].</a:t>
            </a:r>
            <a:endParaRPr/>
          </a:p>
          <a:p>
            <a:pPr marL="171450" lvl="0" indent="-171450" algn="l" rtl="0">
              <a:spcBef>
                <a:spcPts val="0"/>
              </a:spcBef>
              <a:spcAft>
                <a:spcPts val="0"/>
              </a:spcAft>
              <a:buClr>
                <a:schemeClr val="dk1"/>
              </a:buClr>
              <a:buSzPts val="1200"/>
              <a:buFont typeface="Calibri"/>
              <a:buChar char="-"/>
            </a:pPr>
            <a:r>
              <a:rPr lang="en-GB"/>
              <a:t>En la sección "Aprenda más" se enumeran enlaces adicionales a lecturas que los alumnos pueden realizar para profundizar en los conocimientos adquiridos.</a:t>
            </a:r>
            <a:endParaRPr/>
          </a:p>
          <a:p>
            <a:pPr marL="171450" lvl="0" indent="-171450" algn="l" rtl="0">
              <a:spcBef>
                <a:spcPts val="0"/>
              </a:spcBef>
              <a:spcAft>
                <a:spcPts val="0"/>
              </a:spcAft>
              <a:buClr>
                <a:schemeClr val="dk1"/>
              </a:buClr>
              <a:buSzPts val="1200"/>
              <a:buFont typeface="Calibri"/>
              <a:buChar char="-"/>
            </a:pPr>
            <a:r>
              <a:rPr lang="en-GB"/>
              <a:t>reserve no más de 2 diapositivas para enumerar la información requerida</a:t>
            </a:r>
            <a:endParaRPr/>
          </a:p>
        </p:txBody>
      </p:sp>
      <p:sp>
        <p:nvSpPr>
          <p:cNvPr id="200" name="Google Shape;200;g30fd5a3148a_2_39:notes">
            <a:extLst>
              <a:ext uri="{FF2B5EF4-FFF2-40B4-BE49-F238E27FC236}">
                <a16:creationId xmlns:a16="http://schemas.microsoft.com/office/drawing/2014/main" id="{C40057BB-1120-2917-9840-9B751BA7EAC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extLst>
      <p:ext uri="{BB962C8B-B14F-4D97-AF65-F5344CB8AC3E}">
        <p14:creationId xmlns:p14="http://schemas.microsoft.com/office/powerpoint/2010/main" val="2856886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2C4B2271-3F9B-2DFC-FE99-C0686E880082}"/>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8CE9B053-3BFB-BF70-B6D3-69FF696AC5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053D4EB2-2E2C-8C80-914B-A4FA95B58DB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AF23E94F-6779-A53E-41CD-0ED256730AF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extLst>
      <p:ext uri="{BB962C8B-B14F-4D97-AF65-F5344CB8AC3E}">
        <p14:creationId xmlns:p14="http://schemas.microsoft.com/office/powerpoint/2010/main" val="3445865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2A034B14-A440-2A6A-F137-5E787819CBD6}"/>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1EF49C76-7606-4CAC-67F7-CD5AA92564A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ADDE2649-01DC-42BB-19DC-C1E311F7636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9E38E34D-7D1F-7383-27D7-4FB1B365A19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extLst>
      <p:ext uri="{BB962C8B-B14F-4D97-AF65-F5344CB8AC3E}">
        <p14:creationId xmlns:p14="http://schemas.microsoft.com/office/powerpoint/2010/main" val="29660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33C5A708-3375-F8AB-3D96-900F6F1AAAB1}"/>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04BC7AE5-948D-D7A7-C55C-D73C8ADBC2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0F1C7571-DC9E-9601-0623-CA98D859F6C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dirty="0"/>
              <a:t>BORRAR TODAS LAS NOTAS AL FINAL</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dirty="0"/>
              <a:t>- incluya el número y el título de la UGM</a:t>
            </a:r>
            <a:endParaRPr dirty="0"/>
          </a:p>
          <a:p>
            <a:pPr marL="0" lvl="0" indent="0" algn="l" rtl="0">
              <a:spcBef>
                <a:spcPts val="0"/>
              </a:spcBef>
              <a:spcAft>
                <a:spcPts val="0"/>
              </a:spcAft>
              <a:buNone/>
            </a:pPr>
            <a:endParaRPr dirty="0"/>
          </a:p>
        </p:txBody>
      </p:sp>
      <p:sp>
        <p:nvSpPr>
          <p:cNvPr id="166" name="Google Shape;166;g30fd5a3148a_2_14:notes">
            <a:extLst>
              <a:ext uri="{FF2B5EF4-FFF2-40B4-BE49-F238E27FC236}">
                <a16:creationId xmlns:a16="http://schemas.microsoft.com/office/drawing/2014/main" id="{0A1AA492-C320-A864-6AD2-A344460A71B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121672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0C5D261D-B195-82D7-8B72-D6B23EF38FE1}"/>
            </a:ext>
          </a:extLst>
        </p:cNvPr>
        <p:cNvGrpSpPr/>
        <p:nvPr/>
      </p:nvGrpSpPr>
      <p:grpSpPr>
        <a:xfrm>
          <a:off x="0" y="0"/>
          <a:ext cx="0" cy="0"/>
          <a:chOff x="0" y="0"/>
          <a:chExt cx="0" cy="0"/>
        </a:xfrm>
      </p:grpSpPr>
      <p:sp>
        <p:nvSpPr>
          <p:cNvPr id="170" name="Google Shape;170;g30fd5a3148a_2_19:notes">
            <a:extLst>
              <a:ext uri="{FF2B5EF4-FFF2-40B4-BE49-F238E27FC236}">
                <a16:creationId xmlns:a16="http://schemas.microsoft.com/office/drawing/2014/main" id="{BF051BC5-CBFD-9A46-CD1B-EDB34A9A7E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0fd5a3148a_2_19:notes">
            <a:extLst>
              <a:ext uri="{FF2B5EF4-FFF2-40B4-BE49-F238E27FC236}">
                <a16:creationId xmlns:a16="http://schemas.microsoft.com/office/drawing/2014/main" id="{8AE3C9F8-9E8E-8784-0AA5-001CF867F4C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diseñar 1 actividad para cubrir el dominio de conocimientos descrito en Los</a:t>
            </a:r>
            <a:endParaRPr/>
          </a:p>
          <a:p>
            <a:pPr marL="171450" lvl="0" indent="-171450" algn="l" rtl="0">
              <a:spcBef>
                <a:spcPts val="0"/>
              </a:spcBef>
              <a:spcAft>
                <a:spcPts val="0"/>
              </a:spcAft>
              <a:buClr>
                <a:schemeClr val="dk1"/>
              </a:buClr>
              <a:buSzPts val="1200"/>
              <a:buFont typeface="Calibri"/>
              <a:buChar char="-"/>
            </a:pPr>
            <a:r>
              <a:rPr lang="en-GB"/>
              <a:t>no utilice más de 3 diapositivas para describir la actividad</a:t>
            </a:r>
            <a:endParaRPr/>
          </a:p>
        </p:txBody>
      </p:sp>
      <p:sp>
        <p:nvSpPr>
          <p:cNvPr id="172" name="Google Shape;172;g30fd5a3148a_2_19:notes">
            <a:extLst>
              <a:ext uri="{FF2B5EF4-FFF2-40B4-BE49-F238E27FC236}">
                <a16:creationId xmlns:a16="http://schemas.microsoft.com/office/drawing/2014/main" id="{884BA2C7-A94E-BCE7-D028-5E06B66DA8C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172422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C467E172-5F98-CFC8-A0B3-6F897F72AFE5}"/>
            </a:ext>
          </a:extLst>
        </p:cNvPr>
        <p:cNvGrpSpPr/>
        <p:nvPr/>
      </p:nvGrpSpPr>
      <p:grpSpPr>
        <a:xfrm>
          <a:off x="0" y="0"/>
          <a:ext cx="0" cy="0"/>
          <a:chOff x="0" y="0"/>
          <a:chExt cx="0" cy="0"/>
        </a:xfrm>
      </p:grpSpPr>
      <p:sp>
        <p:nvSpPr>
          <p:cNvPr id="182" name="Google Shape;182;g30fd5a3148a_2_30:notes">
            <a:extLst>
              <a:ext uri="{FF2B5EF4-FFF2-40B4-BE49-F238E27FC236}">
                <a16:creationId xmlns:a16="http://schemas.microsoft.com/office/drawing/2014/main" id="{5FADC0FC-7CE0-CB3E-D072-D58C86A8D5C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0fd5a3148a_2_30:notes">
            <a:extLst>
              <a:ext uri="{FF2B5EF4-FFF2-40B4-BE49-F238E27FC236}">
                <a16:creationId xmlns:a16="http://schemas.microsoft.com/office/drawing/2014/main" id="{CD16D272-3EC1-DFB0-01B2-8F084C3C5EA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preparar una actividad práctica en un formato de paso a paso</a:t>
            </a:r>
            <a:endParaRPr/>
          </a:p>
          <a:p>
            <a:pPr marL="171450" lvl="0" indent="-171450" algn="l" rtl="0">
              <a:spcBef>
                <a:spcPts val="0"/>
              </a:spcBef>
              <a:spcAft>
                <a:spcPts val="0"/>
              </a:spcAft>
              <a:buClr>
                <a:schemeClr val="dk1"/>
              </a:buClr>
              <a:buSzPts val="1200"/>
              <a:buFont typeface="Calibri"/>
              <a:buChar char="-"/>
            </a:pPr>
            <a:r>
              <a:rPr lang="en-GB"/>
              <a:t>utilizar metodologías de aprendizaje basado en el trabajo (ABT)</a:t>
            </a:r>
            <a:endParaRPr/>
          </a:p>
          <a:p>
            <a:pPr marL="171450" lvl="0" indent="-171450" algn="l" rtl="0">
              <a:spcBef>
                <a:spcPts val="0"/>
              </a:spcBef>
              <a:spcAft>
                <a:spcPts val="0"/>
              </a:spcAft>
              <a:buClr>
                <a:schemeClr val="dk1"/>
              </a:buClr>
              <a:buSzPts val="1200"/>
              <a:buFont typeface="Calibri"/>
              <a:buChar char="-"/>
            </a:pPr>
            <a:r>
              <a:rPr lang="en-GB"/>
              <a:t>utilizar, en la medida de lo posible, ejemplos y buenas prácticas de la vida real</a:t>
            </a:r>
            <a:endParaRPr/>
          </a:p>
          <a:p>
            <a:pPr marL="171450" lvl="0" indent="-171450" algn="l" rtl="0">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marL="171450" lvl="0" indent="-171450" algn="l" rtl="0">
              <a:spcBef>
                <a:spcPts val="0"/>
              </a:spcBef>
              <a:spcAft>
                <a:spcPts val="0"/>
              </a:spcAft>
              <a:buClr>
                <a:schemeClr val="dk1"/>
              </a:buClr>
              <a:buSzPts val="1200"/>
              <a:buFont typeface="Calibri"/>
              <a:buChar char="-"/>
            </a:pPr>
            <a:r>
              <a:rPr lang="en-GB"/>
              <a:t>indicar el tiempo para desarrollar esta actividad </a:t>
            </a:r>
            <a:endParaRPr/>
          </a:p>
          <a:p>
            <a:pPr marL="171450" marR="0" lvl="0" indent="-171450" algn="l" rtl="0">
              <a:lnSpc>
                <a:spcPct val="100000"/>
              </a:lnSpc>
              <a:spcBef>
                <a:spcPts val="0"/>
              </a:spcBef>
              <a:spcAft>
                <a:spcPts val="0"/>
              </a:spcAft>
              <a:buClr>
                <a:schemeClr val="dk1"/>
              </a:buClr>
              <a:buSzPts val="1200"/>
              <a:buFont typeface="Calibri"/>
              <a:buChar char="-"/>
            </a:pPr>
            <a:r>
              <a:rPr lang="en-GB"/>
              <a:t>esta actividad debe asignarse a la formación f2f</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84" name="Google Shape;184;g30fd5a3148a_2_30:notes">
            <a:extLst>
              <a:ext uri="{FF2B5EF4-FFF2-40B4-BE49-F238E27FC236}">
                <a16:creationId xmlns:a16="http://schemas.microsoft.com/office/drawing/2014/main" id="{17A8A977-5053-6E0D-DF43-B1B5388D522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extLst>
      <p:ext uri="{BB962C8B-B14F-4D97-AF65-F5344CB8AC3E}">
        <p14:creationId xmlns:p14="http://schemas.microsoft.com/office/powerpoint/2010/main" val="23418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4723FF54-6D1D-D70D-E8A4-CA4488EC6499}"/>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8AC1FCC6-1035-F632-8BC7-24B951DBD5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06FBF816-AD80-C0DC-30E0-3542A9675BE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enumerar los recursos necesarios para desarrollar la actividad</a:t>
            </a:r>
            <a:endParaRPr/>
          </a:p>
          <a:p>
            <a:pPr marL="171450" lvl="0" indent="-171450" algn="l" rtl="0">
              <a:spcBef>
                <a:spcPts val="0"/>
              </a:spcBef>
              <a:spcAft>
                <a:spcPts val="0"/>
              </a:spcAft>
              <a:buClr>
                <a:schemeClr val="dk1"/>
              </a:buClr>
              <a:buSzPts val="1200"/>
              <a:buFont typeface="Calibri"/>
              <a:buChar char="-"/>
            </a:pPr>
            <a:r>
              <a:rPr lang="en-GB"/>
              <a:t>los recursos pueden incluir: vídeos; gráficos/cuadros, imágenes visuales, hojas de actividades y folletos específicos y adaptados, etc.].</a:t>
            </a:r>
            <a:endParaRPr/>
          </a:p>
          <a:p>
            <a:pPr marL="171450" lvl="0" indent="-171450" algn="l" rtl="0">
              <a:spcBef>
                <a:spcPts val="0"/>
              </a:spcBef>
              <a:spcAft>
                <a:spcPts val="0"/>
              </a:spcAft>
              <a:buClr>
                <a:schemeClr val="dk1"/>
              </a:buClr>
              <a:buSzPts val="1200"/>
              <a:buFont typeface="Calibri"/>
              <a:buChar char="-"/>
            </a:pPr>
            <a:r>
              <a:rPr lang="en-GB"/>
              <a:t>en la sección "Aprenda más" se enumeran enlaces adicionales a lecturas que los alumnos pueden realizar para profundizar en los conocimientos adquiridos</a:t>
            </a:r>
            <a:endParaRPr/>
          </a:p>
          <a:p>
            <a:pPr marL="171450" lvl="0" indent="-171450" algn="l" rtl="0">
              <a:spcBef>
                <a:spcPts val="0"/>
              </a:spcBef>
              <a:spcAft>
                <a:spcPts val="0"/>
              </a:spcAft>
              <a:buClr>
                <a:schemeClr val="dk1"/>
              </a:buClr>
              <a:buSzPts val="1200"/>
              <a:buFont typeface="Calibri"/>
              <a:buChar char="-"/>
            </a:pPr>
            <a:r>
              <a:rPr lang="en-GB"/>
              <a:t>reserve no más de 2 diapositivas para enumerar la información requerida</a:t>
            </a:r>
            <a:endParaRPr/>
          </a:p>
        </p:txBody>
      </p:sp>
      <p:sp>
        <p:nvSpPr>
          <p:cNvPr id="200" name="Google Shape;200;g30fd5a3148a_2_39:notes">
            <a:extLst>
              <a:ext uri="{FF2B5EF4-FFF2-40B4-BE49-F238E27FC236}">
                <a16:creationId xmlns:a16="http://schemas.microsoft.com/office/drawing/2014/main" id="{A597247C-6455-3126-DF60-7A058EABAE0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extLst>
      <p:ext uri="{BB962C8B-B14F-4D97-AF65-F5344CB8AC3E}">
        <p14:creationId xmlns:p14="http://schemas.microsoft.com/office/powerpoint/2010/main" val="19315838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17920D99-4738-B3D7-A7FB-995261D3A3CD}"/>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B23C833B-FD98-A190-0A13-F48B924575C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24AA15FF-B04C-A0EA-5590-77EB8C2C51D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3212CB75-2BA3-B1B4-6E3E-797BFCF95C5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extLst>
      <p:ext uri="{BB962C8B-B14F-4D97-AF65-F5344CB8AC3E}">
        <p14:creationId xmlns:p14="http://schemas.microsoft.com/office/powerpoint/2010/main" val="2290565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92490EFF-9900-7F4C-BBC1-CD5789712306}"/>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BB4840C9-2D09-9762-AE0C-5FD845F745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75F7907D-B285-7F9A-A9CF-BA22A9217C9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DF25B2DC-233D-D083-22DD-32E1BE1873E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extLst>
      <p:ext uri="{BB962C8B-B14F-4D97-AF65-F5344CB8AC3E}">
        <p14:creationId xmlns:p14="http://schemas.microsoft.com/office/powerpoint/2010/main" val="1732689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C5136CD0-35AA-AB66-2313-BCF78F86B664}"/>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C411C269-8AC9-ABE3-576F-98A000F8BD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FF7A9E29-68C0-690B-D0F2-01EF9F1C703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086C81CF-4338-8B9F-AEDD-A625762DA2D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extLst>
      <p:ext uri="{BB962C8B-B14F-4D97-AF65-F5344CB8AC3E}">
        <p14:creationId xmlns:p14="http://schemas.microsoft.com/office/powerpoint/2010/main" val="989441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49AE44ED-BD8F-70AB-7A94-4C22EEE6BA3B}"/>
            </a:ext>
          </a:extLst>
        </p:cNvPr>
        <p:cNvGrpSpPr/>
        <p:nvPr/>
      </p:nvGrpSpPr>
      <p:grpSpPr>
        <a:xfrm>
          <a:off x="0" y="0"/>
          <a:ext cx="0" cy="0"/>
          <a:chOff x="0" y="0"/>
          <a:chExt cx="0" cy="0"/>
        </a:xfrm>
      </p:grpSpPr>
      <p:sp>
        <p:nvSpPr>
          <p:cNvPr id="170" name="Google Shape;170;g30fd5a3148a_2_19:notes">
            <a:extLst>
              <a:ext uri="{FF2B5EF4-FFF2-40B4-BE49-F238E27FC236}">
                <a16:creationId xmlns:a16="http://schemas.microsoft.com/office/drawing/2014/main" id="{BC1297CF-174E-E616-7B94-53578DCFAB3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0fd5a3148a_2_19:notes">
            <a:extLst>
              <a:ext uri="{FF2B5EF4-FFF2-40B4-BE49-F238E27FC236}">
                <a16:creationId xmlns:a16="http://schemas.microsoft.com/office/drawing/2014/main" id="{C2927A80-2E7A-76FF-A69D-7305426FE27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diseñar 1 actividad para cubrir el dominio de conocimientos descrito en Los</a:t>
            </a:r>
            <a:endParaRPr/>
          </a:p>
          <a:p>
            <a:pPr marL="171450" lvl="0" indent="-171450" algn="l" rtl="0">
              <a:spcBef>
                <a:spcPts val="0"/>
              </a:spcBef>
              <a:spcAft>
                <a:spcPts val="0"/>
              </a:spcAft>
              <a:buClr>
                <a:schemeClr val="dk1"/>
              </a:buClr>
              <a:buSzPts val="1200"/>
              <a:buFont typeface="Calibri"/>
              <a:buChar char="-"/>
            </a:pPr>
            <a:r>
              <a:rPr lang="en-GB"/>
              <a:t>no utilice más de 3 diapositivas para describir la actividad</a:t>
            </a:r>
            <a:endParaRPr/>
          </a:p>
        </p:txBody>
      </p:sp>
      <p:sp>
        <p:nvSpPr>
          <p:cNvPr id="172" name="Google Shape;172;g30fd5a3148a_2_19:notes">
            <a:extLst>
              <a:ext uri="{FF2B5EF4-FFF2-40B4-BE49-F238E27FC236}">
                <a16:creationId xmlns:a16="http://schemas.microsoft.com/office/drawing/2014/main" id="{17C49C65-4627-38D0-1088-42DAEAD16E4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extLst>
      <p:ext uri="{BB962C8B-B14F-4D97-AF65-F5344CB8AC3E}">
        <p14:creationId xmlns:p14="http://schemas.microsoft.com/office/powerpoint/2010/main" val="1565608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00A82FF2-DA56-64B6-EE43-81FB8D9DEB26}"/>
            </a:ext>
          </a:extLst>
        </p:cNvPr>
        <p:cNvGrpSpPr/>
        <p:nvPr/>
      </p:nvGrpSpPr>
      <p:grpSpPr>
        <a:xfrm>
          <a:off x="0" y="0"/>
          <a:ext cx="0" cy="0"/>
          <a:chOff x="0" y="0"/>
          <a:chExt cx="0" cy="0"/>
        </a:xfrm>
      </p:grpSpPr>
      <p:sp>
        <p:nvSpPr>
          <p:cNvPr id="182" name="Google Shape;182;g30fd5a3148a_2_30:notes">
            <a:extLst>
              <a:ext uri="{FF2B5EF4-FFF2-40B4-BE49-F238E27FC236}">
                <a16:creationId xmlns:a16="http://schemas.microsoft.com/office/drawing/2014/main" id="{E4B09568-0F3B-5CF2-64E9-AA5A1BBD9FD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0fd5a3148a_2_30:notes">
            <a:extLst>
              <a:ext uri="{FF2B5EF4-FFF2-40B4-BE49-F238E27FC236}">
                <a16:creationId xmlns:a16="http://schemas.microsoft.com/office/drawing/2014/main" id="{44BF7872-6334-DC1C-53B1-6605FD3099C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preparar una actividad práctica en un formato de paso a paso</a:t>
            </a:r>
            <a:endParaRPr/>
          </a:p>
          <a:p>
            <a:pPr marL="171450" lvl="0" indent="-171450" algn="l" rtl="0">
              <a:spcBef>
                <a:spcPts val="0"/>
              </a:spcBef>
              <a:spcAft>
                <a:spcPts val="0"/>
              </a:spcAft>
              <a:buClr>
                <a:schemeClr val="dk1"/>
              </a:buClr>
              <a:buSzPts val="1200"/>
              <a:buFont typeface="Calibri"/>
              <a:buChar char="-"/>
            </a:pPr>
            <a:r>
              <a:rPr lang="en-GB"/>
              <a:t>utilizar metodologías de aprendizaje basado en el trabajo (ABT)</a:t>
            </a:r>
            <a:endParaRPr/>
          </a:p>
          <a:p>
            <a:pPr marL="171450" lvl="0" indent="-171450" algn="l" rtl="0">
              <a:spcBef>
                <a:spcPts val="0"/>
              </a:spcBef>
              <a:spcAft>
                <a:spcPts val="0"/>
              </a:spcAft>
              <a:buClr>
                <a:schemeClr val="dk1"/>
              </a:buClr>
              <a:buSzPts val="1200"/>
              <a:buFont typeface="Calibri"/>
              <a:buChar char="-"/>
            </a:pPr>
            <a:r>
              <a:rPr lang="en-GB"/>
              <a:t>utilizar, en la medida de lo posible, ejemplos y buenas prácticas de la vida real</a:t>
            </a:r>
            <a:endParaRPr/>
          </a:p>
          <a:p>
            <a:pPr marL="171450" lvl="0" indent="-171450" algn="l" rtl="0">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marL="171450" lvl="0" indent="-171450" algn="l" rtl="0">
              <a:spcBef>
                <a:spcPts val="0"/>
              </a:spcBef>
              <a:spcAft>
                <a:spcPts val="0"/>
              </a:spcAft>
              <a:buClr>
                <a:schemeClr val="dk1"/>
              </a:buClr>
              <a:buSzPts val="1200"/>
              <a:buFont typeface="Calibri"/>
              <a:buChar char="-"/>
            </a:pPr>
            <a:r>
              <a:rPr lang="en-GB"/>
              <a:t>indicar el tiempo para desarrollar esta actividad </a:t>
            </a:r>
            <a:endParaRPr/>
          </a:p>
          <a:p>
            <a:pPr marL="171450" marR="0" lvl="0" indent="-171450" algn="l" rtl="0">
              <a:lnSpc>
                <a:spcPct val="100000"/>
              </a:lnSpc>
              <a:spcBef>
                <a:spcPts val="0"/>
              </a:spcBef>
              <a:spcAft>
                <a:spcPts val="0"/>
              </a:spcAft>
              <a:buClr>
                <a:schemeClr val="dk1"/>
              </a:buClr>
              <a:buSzPts val="1200"/>
              <a:buFont typeface="Calibri"/>
              <a:buChar char="-"/>
            </a:pPr>
            <a:r>
              <a:rPr lang="en-GB"/>
              <a:t>esta actividad debe asignarse a la formación f2f</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84" name="Google Shape;184;g30fd5a3148a_2_30:notes">
            <a:extLst>
              <a:ext uri="{FF2B5EF4-FFF2-40B4-BE49-F238E27FC236}">
                <a16:creationId xmlns:a16="http://schemas.microsoft.com/office/drawing/2014/main" id="{8A064EFC-B28F-D80E-87B6-B11BFEEE5AA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extLst>
      <p:ext uri="{BB962C8B-B14F-4D97-AF65-F5344CB8AC3E}">
        <p14:creationId xmlns:p14="http://schemas.microsoft.com/office/powerpoint/2010/main" val="3760323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E4D6C5E5-AF48-5AA3-3837-ACB91D77C9BC}"/>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5C902C1A-13E0-540F-D55E-343006B933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76688A3D-A2E3-61EE-2918-DAAFA6492EA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enumerar los recursos necesarios para desarrollar la actividad</a:t>
            </a:r>
            <a:endParaRPr/>
          </a:p>
          <a:p>
            <a:pPr marL="171450" lvl="0" indent="-171450" algn="l" rtl="0">
              <a:spcBef>
                <a:spcPts val="0"/>
              </a:spcBef>
              <a:spcAft>
                <a:spcPts val="0"/>
              </a:spcAft>
              <a:buClr>
                <a:schemeClr val="dk1"/>
              </a:buClr>
              <a:buSzPts val="1200"/>
              <a:buFont typeface="Calibri"/>
              <a:buChar char="-"/>
            </a:pPr>
            <a:r>
              <a:rPr lang="en-GB"/>
              <a:t>los recursos pueden incluir: vídeos; gráficos/cuadros, imágenes visuales, hojas de actividades y folletos específicos y adaptados, etc.].</a:t>
            </a:r>
            <a:endParaRPr/>
          </a:p>
          <a:p>
            <a:pPr marL="171450" lvl="0" indent="-171450" algn="l" rtl="0">
              <a:spcBef>
                <a:spcPts val="0"/>
              </a:spcBef>
              <a:spcAft>
                <a:spcPts val="0"/>
              </a:spcAft>
              <a:buClr>
                <a:schemeClr val="dk1"/>
              </a:buClr>
              <a:buSzPts val="1200"/>
              <a:buFont typeface="Calibri"/>
              <a:buChar char="-"/>
            </a:pPr>
            <a:r>
              <a:rPr lang="en-GB"/>
              <a:t>En la sección "Aprenda más" se enumeran enlaces adicionales a lecturas que los alumnos pueden realizar para profundizar en los conocimientos adquiridos.</a:t>
            </a:r>
            <a:endParaRPr/>
          </a:p>
          <a:p>
            <a:pPr marL="171450" lvl="0" indent="-171450" algn="l" rtl="0">
              <a:spcBef>
                <a:spcPts val="0"/>
              </a:spcBef>
              <a:spcAft>
                <a:spcPts val="0"/>
              </a:spcAft>
              <a:buClr>
                <a:schemeClr val="dk1"/>
              </a:buClr>
              <a:buSzPts val="1200"/>
              <a:buFont typeface="Calibri"/>
              <a:buChar char="-"/>
            </a:pPr>
            <a:r>
              <a:rPr lang="en-GB"/>
              <a:t>reserve no más de 2 diapositivas para enumerar la información requerida</a:t>
            </a:r>
            <a:endParaRPr/>
          </a:p>
        </p:txBody>
      </p:sp>
      <p:sp>
        <p:nvSpPr>
          <p:cNvPr id="200" name="Google Shape;200;g30fd5a3148a_2_39:notes">
            <a:extLst>
              <a:ext uri="{FF2B5EF4-FFF2-40B4-BE49-F238E27FC236}">
                <a16:creationId xmlns:a16="http://schemas.microsoft.com/office/drawing/2014/main" id="{A4889483-4126-2B3E-5385-489050C341B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extLst>
      <p:ext uri="{BB962C8B-B14F-4D97-AF65-F5344CB8AC3E}">
        <p14:creationId xmlns:p14="http://schemas.microsoft.com/office/powerpoint/2010/main" val="1486225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a:extLst>
            <a:ext uri="{FF2B5EF4-FFF2-40B4-BE49-F238E27FC236}">
              <a16:creationId xmlns:a16="http://schemas.microsoft.com/office/drawing/2014/main" id="{D7EFF14A-36D8-6D32-E3D5-3D2175B16ECE}"/>
            </a:ext>
          </a:extLst>
        </p:cNvPr>
        <p:cNvGrpSpPr/>
        <p:nvPr/>
      </p:nvGrpSpPr>
      <p:grpSpPr>
        <a:xfrm>
          <a:off x="0" y="0"/>
          <a:ext cx="0" cy="0"/>
          <a:chOff x="0" y="0"/>
          <a:chExt cx="0" cy="0"/>
        </a:xfrm>
      </p:grpSpPr>
      <p:sp>
        <p:nvSpPr>
          <p:cNvPr id="120" name="Google Shape;120;p3:notes">
            <a:extLst>
              <a:ext uri="{FF2B5EF4-FFF2-40B4-BE49-F238E27FC236}">
                <a16:creationId xmlns:a16="http://schemas.microsoft.com/office/drawing/2014/main" id="{5989012F-DC3C-F008-C5E5-6EED2C4DBC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a:extLst>
              <a:ext uri="{FF2B5EF4-FFF2-40B4-BE49-F238E27FC236}">
                <a16:creationId xmlns:a16="http://schemas.microsoft.com/office/drawing/2014/main" id="{A276BCA7-AE85-E7AA-725A-9537CE29A02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2" name="Google Shape;122;p3:notes">
            <a:extLst>
              <a:ext uri="{FF2B5EF4-FFF2-40B4-BE49-F238E27FC236}">
                <a16:creationId xmlns:a16="http://schemas.microsoft.com/office/drawing/2014/main" id="{CFA24D6D-AD89-8D11-317D-FA6C319ADF1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extLst>
      <p:ext uri="{BB962C8B-B14F-4D97-AF65-F5344CB8AC3E}">
        <p14:creationId xmlns:p14="http://schemas.microsoft.com/office/powerpoint/2010/main" val="721226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51CB1EA8-EEBF-5D44-5F5D-B60FD8316258}"/>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7D113F23-06EB-0C21-0FF1-08E9D1458E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F775E33D-36F2-0A20-0FF1-40FFD09139D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447C72F4-EA80-0A65-F7D8-9ABE7B84995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extLst>
      <p:ext uri="{BB962C8B-B14F-4D97-AF65-F5344CB8AC3E}">
        <p14:creationId xmlns:p14="http://schemas.microsoft.com/office/powerpoint/2010/main" val="6017896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C5017E75-07BF-6813-C9A0-25637CDCD732}"/>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8334E538-B0EE-00E2-DE14-3658BA7B32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0802A136-5535-8B0C-08E7-6B120960E4B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186FCCEC-222B-6D51-640B-B191F734C5F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extLst>
      <p:ext uri="{BB962C8B-B14F-4D97-AF65-F5344CB8AC3E}">
        <p14:creationId xmlns:p14="http://schemas.microsoft.com/office/powerpoint/2010/main" val="253431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fd5a3148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dirty="0"/>
              <a:t>BORRAR TODAS LAS NOTAS AL FINAL</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GB" sz="1200" dirty="0"/>
              <a:t>- incluya el número y el título de la UGM</a:t>
            </a:r>
            <a:endParaRPr dirty="0"/>
          </a:p>
          <a:p>
            <a:pPr marL="0" lvl="0" indent="0" algn="l" rtl="0">
              <a:spcBef>
                <a:spcPts val="0"/>
              </a:spcBef>
              <a:spcAft>
                <a:spcPts val="0"/>
              </a:spcAft>
              <a:buNone/>
            </a:pPr>
            <a:endParaRPr dirty="0"/>
          </a:p>
        </p:txBody>
      </p:sp>
      <p:sp>
        <p:nvSpPr>
          <p:cNvPr id="129" name="Google Shape;129;g30fd5a3148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514E2C23-0B3C-1870-AC6C-A6F64A84352A}"/>
            </a:ext>
          </a:extLst>
        </p:cNvPr>
        <p:cNvGrpSpPr/>
        <p:nvPr/>
      </p:nvGrpSpPr>
      <p:grpSpPr>
        <a:xfrm>
          <a:off x="0" y="0"/>
          <a:ext cx="0" cy="0"/>
          <a:chOff x="0" y="0"/>
          <a:chExt cx="0" cy="0"/>
        </a:xfrm>
      </p:grpSpPr>
      <p:sp>
        <p:nvSpPr>
          <p:cNvPr id="164" name="Google Shape;164;g30fd5a3148a_2_14:notes">
            <a:extLst>
              <a:ext uri="{FF2B5EF4-FFF2-40B4-BE49-F238E27FC236}">
                <a16:creationId xmlns:a16="http://schemas.microsoft.com/office/drawing/2014/main" id="{B04D07A7-1906-6F19-30A9-D0EA3D893CE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0fd5a3148a_2_14:notes">
            <a:extLst>
              <a:ext uri="{FF2B5EF4-FFF2-40B4-BE49-F238E27FC236}">
                <a16:creationId xmlns:a16="http://schemas.microsoft.com/office/drawing/2014/main" id="{CE3744FA-40B3-F3AA-C58B-59D536286F7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66" name="Google Shape;166;g30fd5a3148a_2_14:notes">
            <a:extLst>
              <a:ext uri="{FF2B5EF4-FFF2-40B4-BE49-F238E27FC236}">
                <a16:creationId xmlns:a16="http://schemas.microsoft.com/office/drawing/2014/main" id="{0901EFA5-5956-5729-4724-4E0EE488F9E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extLst>
      <p:ext uri="{BB962C8B-B14F-4D97-AF65-F5344CB8AC3E}">
        <p14:creationId xmlns:p14="http://schemas.microsoft.com/office/powerpoint/2010/main" val="20527835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1F4DEBAF-7DE0-6C92-1657-42857457F9F7}"/>
            </a:ext>
          </a:extLst>
        </p:cNvPr>
        <p:cNvGrpSpPr/>
        <p:nvPr/>
      </p:nvGrpSpPr>
      <p:grpSpPr>
        <a:xfrm>
          <a:off x="0" y="0"/>
          <a:ext cx="0" cy="0"/>
          <a:chOff x="0" y="0"/>
          <a:chExt cx="0" cy="0"/>
        </a:xfrm>
      </p:grpSpPr>
      <p:sp>
        <p:nvSpPr>
          <p:cNvPr id="170" name="Google Shape;170;g30fd5a3148a_2_19:notes">
            <a:extLst>
              <a:ext uri="{FF2B5EF4-FFF2-40B4-BE49-F238E27FC236}">
                <a16:creationId xmlns:a16="http://schemas.microsoft.com/office/drawing/2014/main" id="{9C341386-5A65-B2C0-B307-C942B597E81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30fd5a3148a_2_19:notes">
            <a:extLst>
              <a:ext uri="{FF2B5EF4-FFF2-40B4-BE49-F238E27FC236}">
                <a16:creationId xmlns:a16="http://schemas.microsoft.com/office/drawing/2014/main" id="{682500D5-CFBD-A178-1410-D95425349FE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diseñar 1 actividad para cubrir el dominio de conocimientos descrito en Los</a:t>
            </a:r>
            <a:endParaRPr/>
          </a:p>
          <a:p>
            <a:pPr marL="171450" lvl="0" indent="-171450" algn="l" rtl="0">
              <a:spcBef>
                <a:spcPts val="0"/>
              </a:spcBef>
              <a:spcAft>
                <a:spcPts val="0"/>
              </a:spcAft>
              <a:buClr>
                <a:schemeClr val="dk1"/>
              </a:buClr>
              <a:buSzPts val="1200"/>
              <a:buFont typeface="Calibri"/>
              <a:buChar char="-"/>
            </a:pPr>
            <a:r>
              <a:rPr lang="en-GB"/>
              <a:t>no utilice más de 3 diapositivas para describir la actividad</a:t>
            </a:r>
            <a:endParaRPr/>
          </a:p>
        </p:txBody>
      </p:sp>
      <p:sp>
        <p:nvSpPr>
          <p:cNvPr id="172" name="Google Shape;172;g30fd5a3148a_2_19:notes">
            <a:extLst>
              <a:ext uri="{FF2B5EF4-FFF2-40B4-BE49-F238E27FC236}">
                <a16:creationId xmlns:a16="http://schemas.microsoft.com/office/drawing/2014/main" id="{D4BC848F-81D9-ABEC-E1CB-7766E3A6ACE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extLst>
      <p:ext uri="{BB962C8B-B14F-4D97-AF65-F5344CB8AC3E}">
        <p14:creationId xmlns:p14="http://schemas.microsoft.com/office/powerpoint/2010/main" val="1759264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79B8BC6A-F698-6FDD-389B-00E9007638DC}"/>
            </a:ext>
          </a:extLst>
        </p:cNvPr>
        <p:cNvGrpSpPr/>
        <p:nvPr/>
      </p:nvGrpSpPr>
      <p:grpSpPr>
        <a:xfrm>
          <a:off x="0" y="0"/>
          <a:ext cx="0" cy="0"/>
          <a:chOff x="0" y="0"/>
          <a:chExt cx="0" cy="0"/>
        </a:xfrm>
      </p:grpSpPr>
      <p:sp>
        <p:nvSpPr>
          <p:cNvPr id="182" name="Google Shape;182;g30fd5a3148a_2_30:notes">
            <a:extLst>
              <a:ext uri="{FF2B5EF4-FFF2-40B4-BE49-F238E27FC236}">
                <a16:creationId xmlns:a16="http://schemas.microsoft.com/office/drawing/2014/main" id="{523432E9-CB63-2FCE-C111-448B6000F0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30fd5a3148a_2_30:notes">
            <a:extLst>
              <a:ext uri="{FF2B5EF4-FFF2-40B4-BE49-F238E27FC236}">
                <a16:creationId xmlns:a16="http://schemas.microsoft.com/office/drawing/2014/main" id="{ACE1F13F-AB00-E0C2-C501-6D97CC0B784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preparar una actividad práctica en un formato de paso a paso</a:t>
            </a:r>
            <a:endParaRPr/>
          </a:p>
          <a:p>
            <a:pPr marL="171450" lvl="0" indent="-171450" algn="l" rtl="0">
              <a:spcBef>
                <a:spcPts val="0"/>
              </a:spcBef>
              <a:spcAft>
                <a:spcPts val="0"/>
              </a:spcAft>
              <a:buClr>
                <a:schemeClr val="dk1"/>
              </a:buClr>
              <a:buSzPts val="1200"/>
              <a:buFont typeface="Calibri"/>
              <a:buChar char="-"/>
            </a:pPr>
            <a:r>
              <a:rPr lang="en-GB"/>
              <a:t>utilizar metodologías de aprendizaje basado en el trabajo (ABT)</a:t>
            </a:r>
            <a:endParaRPr/>
          </a:p>
          <a:p>
            <a:pPr marL="171450" lvl="0" indent="-171450" algn="l" rtl="0">
              <a:spcBef>
                <a:spcPts val="0"/>
              </a:spcBef>
              <a:spcAft>
                <a:spcPts val="0"/>
              </a:spcAft>
              <a:buClr>
                <a:schemeClr val="dk1"/>
              </a:buClr>
              <a:buSzPts val="1200"/>
              <a:buFont typeface="Calibri"/>
              <a:buChar char="-"/>
            </a:pPr>
            <a:r>
              <a:rPr lang="en-GB"/>
              <a:t>utilizar, en la medida de lo posible, ejemplos y buenas prácticas de la vida real</a:t>
            </a:r>
            <a:endParaRPr/>
          </a:p>
          <a:p>
            <a:pPr marL="171450" lvl="0" indent="-171450" algn="l" rtl="0">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marL="171450" lvl="0" indent="-171450" algn="l" rtl="0">
              <a:spcBef>
                <a:spcPts val="0"/>
              </a:spcBef>
              <a:spcAft>
                <a:spcPts val="0"/>
              </a:spcAft>
              <a:buClr>
                <a:schemeClr val="dk1"/>
              </a:buClr>
              <a:buSzPts val="1200"/>
              <a:buFont typeface="Calibri"/>
              <a:buChar char="-"/>
            </a:pPr>
            <a:r>
              <a:rPr lang="en-GB"/>
              <a:t>indicar el tiempo para desarrollar esta actividad </a:t>
            </a:r>
            <a:endParaRPr/>
          </a:p>
          <a:p>
            <a:pPr marL="171450" marR="0" lvl="0" indent="-171450" algn="l" rtl="0">
              <a:lnSpc>
                <a:spcPct val="100000"/>
              </a:lnSpc>
              <a:spcBef>
                <a:spcPts val="0"/>
              </a:spcBef>
              <a:spcAft>
                <a:spcPts val="0"/>
              </a:spcAft>
              <a:buClr>
                <a:schemeClr val="dk1"/>
              </a:buClr>
              <a:buSzPts val="1200"/>
              <a:buFont typeface="Calibri"/>
              <a:buChar char="-"/>
            </a:pPr>
            <a:r>
              <a:rPr lang="en-GB"/>
              <a:t>esta actividad debe asignarse a la formación f2f</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84" name="Google Shape;184;g30fd5a3148a_2_30:notes">
            <a:extLst>
              <a:ext uri="{FF2B5EF4-FFF2-40B4-BE49-F238E27FC236}">
                <a16:creationId xmlns:a16="http://schemas.microsoft.com/office/drawing/2014/main" id="{F8D90FF1-C87B-18B5-D90D-F5FD0DEF7DB3}"/>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extLst>
      <p:ext uri="{BB962C8B-B14F-4D97-AF65-F5344CB8AC3E}">
        <p14:creationId xmlns:p14="http://schemas.microsoft.com/office/powerpoint/2010/main" val="2603156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a:extLst>
            <a:ext uri="{FF2B5EF4-FFF2-40B4-BE49-F238E27FC236}">
              <a16:creationId xmlns:a16="http://schemas.microsoft.com/office/drawing/2014/main" id="{E027B044-87B0-0830-1717-9CFE54C493C5}"/>
            </a:ext>
          </a:extLst>
        </p:cNvPr>
        <p:cNvGrpSpPr/>
        <p:nvPr/>
      </p:nvGrpSpPr>
      <p:grpSpPr>
        <a:xfrm>
          <a:off x="0" y="0"/>
          <a:ext cx="0" cy="0"/>
          <a:chOff x="0" y="0"/>
          <a:chExt cx="0" cy="0"/>
        </a:xfrm>
      </p:grpSpPr>
      <p:sp>
        <p:nvSpPr>
          <p:cNvPr id="198" name="Google Shape;198;g30fd5a3148a_2_39:notes">
            <a:extLst>
              <a:ext uri="{FF2B5EF4-FFF2-40B4-BE49-F238E27FC236}">
                <a16:creationId xmlns:a16="http://schemas.microsoft.com/office/drawing/2014/main" id="{7ADF3139-EC7F-44A9-72CA-6FD6465AA6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30fd5a3148a_2_39:notes">
            <a:extLst>
              <a:ext uri="{FF2B5EF4-FFF2-40B4-BE49-F238E27FC236}">
                <a16:creationId xmlns:a16="http://schemas.microsoft.com/office/drawing/2014/main" id="{07EDE5AE-DF1F-82EB-B115-D5D05CE62B0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enumerar los recursos necesarios para desarrollar la actividad</a:t>
            </a:r>
            <a:endParaRPr/>
          </a:p>
          <a:p>
            <a:pPr marL="171450" lvl="0" indent="-171450" algn="l" rtl="0">
              <a:spcBef>
                <a:spcPts val="0"/>
              </a:spcBef>
              <a:spcAft>
                <a:spcPts val="0"/>
              </a:spcAft>
              <a:buClr>
                <a:schemeClr val="dk1"/>
              </a:buClr>
              <a:buSzPts val="1200"/>
              <a:buFont typeface="Calibri"/>
              <a:buChar char="-"/>
            </a:pPr>
            <a:r>
              <a:rPr lang="en-GB"/>
              <a:t>los recursos pueden incluir: vídeos; gráficos/cuadros, imágenes visuales, hojas de actividades y folletos específicos y adaptados, etc.].</a:t>
            </a:r>
            <a:endParaRPr/>
          </a:p>
          <a:p>
            <a:pPr marL="171450" lvl="0" indent="-171450" algn="l" rtl="0">
              <a:spcBef>
                <a:spcPts val="0"/>
              </a:spcBef>
              <a:spcAft>
                <a:spcPts val="0"/>
              </a:spcAft>
              <a:buClr>
                <a:schemeClr val="dk1"/>
              </a:buClr>
              <a:buSzPts val="1200"/>
              <a:buFont typeface="Calibri"/>
              <a:buChar char="-"/>
            </a:pPr>
            <a:r>
              <a:rPr lang="en-GB"/>
              <a:t>En la sección "Aprenda más" se enumeran enlaces adicionales a lecturas que los alumnos pueden realizar para profundizar en los conocimientos adquiridos.</a:t>
            </a:r>
            <a:endParaRPr/>
          </a:p>
          <a:p>
            <a:pPr marL="171450" lvl="0" indent="-171450" algn="l" rtl="0">
              <a:spcBef>
                <a:spcPts val="0"/>
              </a:spcBef>
              <a:spcAft>
                <a:spcPts val="0"/>
              </a:spcAft>
              <a:buClr>
                <a:schemeClr val="dk1"/>
              </a:buClr>
              <a:buSzPts val="1200"/>
              <a:buFont typeface="Calibri"/>
              <a:buChar char="-"/>
            </a:pPr>
            <a:r>
              <a:rPr lang="en-GB"/>
              <a:t>reserve no más de 2 diapositivas para enumerar la información requerida</a:t>
            </a:r>
            <a:endParaRPr/>
          </a:p>
        </p:txBody>
      </p:sp>
      <p:sp>
        <p:nvSpPr>
          <p:cNvPr id="200" name="Google Shape;200;g30fd5a3148a_2_39:notes">
            <a:extLst>
              <a:ext uri="{FF2B5EF4-FFF2-40B4-BE49-F238E27FC236}">
                <a16:creationId xmlns:a16="http://schemas.microsoft.com/office/drawing/2014/main" id="{3F929514-BC59-7859-D8EF-5DAB3277B04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extLst>
      <p:ext uri="{BB962C8B-B14F-4D97-AF65-F5344CB8AC3E}">
        <p14:creationId xmlns:p14="http://schemas.microsoft.com/office/powerpoint/2010/main" val="12379969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sz="1200"/>
              <a:t>- información completa sobre los socios desarrolladores de contente</a:t>
            </a:r>
            <a:endParaRPr/>
          </a:p>
          <a:p>
            <a:pPr marL="0" lvl="0" indent="0" algn="l" rtl="0">
              <a:spcBef>
                <a:spcPts val="0"/>
              </a:spcBef>
              <a:spcAft>
                <a:spcPts val="0"/>
              </a:spcAft>
              <a:buNone/>
            </a:pP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a:extLst>
            <a:ext uri="{FF2B5EF4-FFF2-40B4-BE49-F238E27FC236}">
              <a16:creationId xmlns:a16="http://schemas.microsoft.com/office/drawing/2014/main" id="{2E65F729-C27B-D3A6-AD76-3C002A961E56}"/>
            </a:ext>
          </a:extLst>
        </p:cNvPr>
        <p:cNvGrpSpPr/>
        <p:nvPr/>
      </p:nvGrpSpPr>
      <p:grpSpPr>
        <a:xfrm>
          <a:off x="0" y="0"/>
          <a:ext cx="0" cy="0"/>
          <a:chOff x="0" y="0"/>
          <a:chExt cx="0" cy="0"/>
        </a:xfrm>
      </p:grpSpPr>
      <p:sp>
        <p:nvSpPr>
          <p:cNvPr id="207" name="Google Shape;207;p19:notes">
            <a:extLst>
              <a:ext uri="{FF2B5EF4-FFF2-40B4-BE49-F238E27FC236}">
                <a16:creationId xmlns:a16="http://schemas.microsoft.com/office/drawing/2014/main" id="{442576ED-1B88-E145-3356-1A99405276D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9:notes">
            <a:extLst>
              <a:ext uri="{FF2B5EF4-FFF2-40B4-BE49-F238E27FC236}">
                <a16:creationId xmlns:a16="http://schemas.microsoft.com/office/drawing/2014/main" id="{C60D1A51-3DAB-E74B-A0BD-0F920658B10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sz="1200"/>
              <a:t>- información completa sobre los socios desarrolladores de contente</a:t>
            </a:r>
            <a:endParaRPr/>
          </a:p>
          <a:p>
            <a:pPr marL="0" lvl="0" indent="0" algn="l" rtl="0">
              <a:spcBef>
                <a:spcPts val="0"/>
              </a:spcBef>
              <a:spcAft>
                <a:spcPts val="0"/>
              </a:spcAft>
              <a:buNone/>
            </a:pPr>
            <a:endParaRPr/>
          </a:p>
        </p:txBody>
      </p:sp>
      <p:sp>
        <p:nvSpPr>
          <p:cNvPr id="209" name="Google Shape;209;p19:notes">
            <a:extLst>
              <a:ext uri="{FF2B5EF4-FFF2-40B4-BE49-F238E27FC236}">
                <a16:creationId xmlns:a16="http://schemas.microsoft.com/office/drawing/2014/main" id="{2F906E14-BE6B-EB16-9CDC-03C3BA005D5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extLst>
      <p:ext uri="{BB962C8B-B14F-4D97-AF65-F5344CB8AC3E}">
        <p14:creationId xmlns:p14="http://schemas.microsoft.com/office/powerpoint/2010/main" val="30820560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63F70CDC-E9AF-456A-924A-FCA9E8BF4961}"/>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90C425C7-E1C7-D5EB-52F2-BD4CB5C912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464EC0F7-9563-3249-267A-48A63782FDB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6E45262A-5E5B-C419-8E04-CCF28521BDB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18404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01C4A0BE-9709-6944-B89C-7A10FF908B1F}"/>
            </a:ext>
          </a:extLst>
        </p:cNvPr>
        <p:cNvGrpSpPr/>
        <p:nvPr/>
      </p:nvGrpSpPr>
      <p:grpSpPr>
        <a:xfrm>
          <a:off x="0" y="0"/>
          <a:ext cx="0" cy="0"/>
          <a:chOff x="0" y="0"/>
          <a:chExt cx="0" cy="0"/>
        </a:xfrm>
      </p:grpSpPr>
      <p:sp>
        <p:nvSpPr>
          <p:cNvPr id="127" name="Google Shape;127;g30fd5a3148a_2_0:notes">
            <a:extLst>
              <a:ext uri="{FF2B5EF4-FFF2-40B4-BE49-F238E27FC236}">
                <a16:creationId xmlns:a16="http://schemas.microsoft.com/office/drawing/2014/main" id="{B24683D0-61FE-7803-D920-44BBE151D24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0fd5a3148a_2_0:notes">
            <a:extLst>
              <a:ext uri="{FF2B5EF4-FFF2-40B4-BE49-F238E27FC236}">
                <a16:creationId xmlns:a16="http://schemas.microsoft.com/office/drawing/2014/main" id="{45387956-0B17-AF8B-4845-790B00D842B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a:t>BORRAR TODAS LAS NOTAS AL FINAL</a:t>
            </a:r>
            <a:endParaRPr/>
          </a:p>
          <a:p>
            <a:pPr marL="0" lvl="0" indent="0" algn="l" rtl="0">
              <a:spcBef>
                <a:spcPts val="0"/>
              </a:spcBef>
              <a:spcAft>
                <a:spcPts val="0"/>
              </a:spcAft>
              <a:buNone/>
            </a:pPr>
            <a:endParaRPr sz="1200"/>
          </a:p>
          <a:p>
            <a:pPr marL="0" lvl="0" indent="0" algn="l" rtl="0">
              <a:spcBef>
                <a:spcPts val="0"/>
              </a:spcBef>
              <a:spcAft>
                <a:spcPts val="0"/>
              </a:spcAft>
              <a:buNone/>
            </a:pPr>
            <a:r>
              <a:rPr lang="en-GB" sz="1200"/>
              <a:t>- incluya el número y el título de la UGM</a:t>
            </a:r>
            <a:endParaRPr/>
          </a:p>
          <a:p>
            <a:pPr marL="0" lvl="0" indent="0" algn="l" rtl="0">
              <a:spcBef>
                <a:spcPts val="0"/>
              </a:spcBef>
              <a:spcAft>
                <a:spcPts val="0"/>
              </a:spcAft>
              <a:buNone/>
            </a:pPr>
            <a:endParaRPr/>
          </a:p>
        </p:txBody>
      </p:sp>
      <p:sp>
        <p:nvSpPr>
          <p:cNvPr id="129" name="Google Shape;129;g30fd5a3148a_2_0:notes">
            <a:extLst>
              <a:ext uri="{FF2B5EF4-FFF2-40B4-BE49-F238E27FC236}">
                <a16:creationId xmlns:a16="http://schemas.microsoft.com/office/drawing/2014/main" id="{E48C9986-3341-9E0E-BD90-75A72E737B8B}"/>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749538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GB"/>
              <a:t>diseñar 1 actividad para cubrir el dominio de conocimientos descrito en Los</a:t>
            </a:r>
            <a:endParaRPr/>
          </a:p>
          <a:p>
            <a:pPr marL="171450" lvl="0" indent="-171450" algn="l" rtl="0">
              <a:spcBef>
                <a:spcPts val="0"/>
              </a:spcBef>
              <a:spcAft>
                <a:spcPts val="0"/>
              </a:spcAft>
              <a:buClr>
                <a:schemeClr val="dk1"/>
              </a:buClr>
              <a:buSzPts val="1200"/>
              <a:buFont typeface="Calibri"/>
              <a:buChar char="-"/>
            </a:pPr>
            <a:r>
              <a:rPr lang="en-GB"/>
              <a:t>no utilice más de 3 diapositivas para describir la actividad</a:t>
            </a:r>
            <a:endParaRPr/>
          </a:p>
        </p:txBody>
      </p:sp>
      <p:sp>
        <p:nvSpPr>
          <p:cNvPr id="135" name="Google Shape;13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preparar una actividad práctica en un formato de paso a paso</a:t>
            </a:r>
            <a:endParaRPr/>
          </a:p>
          <a:p>
            <a:pPr marL="171450" lvl="0" indent="-171450" algn="l" rtl="0">
              <a:spcBef>
                <a:spcPts val="0"/>
              </a:spcBef>
              <a:spcAft>
                <a:spcPts val="0"/>
              </a:spcAft>
              <a:buClr>
                <a:schemeClr val="dk1"/>
              </a:buClr>
              <a:buSzPts val="1200"/>
              <a:buFont typeface="Calibri"/>
              <a:buChar char="-"/>
            </a:pPr>
            <a:r>
              <a:rPr lang="en-GB"/>
              <a:t>utilizar metodologías de aprendizaje basado en el trabajo (ABT)</a:t>
            </a:r>
            <a:endParaRPr/>
          </a:p>
          <a:p>
            <a:pPr marL="171450" lvl="0" indent="-171450" algn="l" rtl="0">
              <a:spcBef>
                <a:spcPts val="0"/>
              </a:spcBef>
              <a:spcAft>
                <a:spcPts val="0"/>
              </a:spcAft>
              <a:buClr>
                <a:schemeClr val="dk1"/>
              </a:buClr>
              <a:buSzPts val="1200"/>
              <a:buFont typeface="Calibri"/>
              <a:buChar char="-"/>
            </a:pPr>
            <a:r>
              <a:rPr lang="en-GB"/>
              <a:t>utilizar, en la medida de lo posible, ejemplos y buenas prácticas de la vida real</a:t>
            </a:r>
            <a:endParaRPr/>
          </a:p>
          <a:p>
            <a:pPr marL="171450" lvl="0" indent="-171450" algn="l" rtl="0">
              <a:spcBef>
                <a:spcPts val="0"/>
              </a:spcBef>
              <a:spcAft>
                <a:spcPts val="0"/>
              </a:spcAft>
              <a:buClr>
                <a:schemeClr val="dk1"/>
              </a:buClr>
              <a:buSzPts val="1200"/>
              <a:buFont typeface="Calibri"/>
              <a:buChar char="-"/>
            </a:pPr>
            <a:r>
              <a:rPr lang="en-GB"/>
              <a:t>el título de la actividad debe estar orientado a la acción y caber en una línea</a:t>
            </a:r>
            <a:endParaRPr/>
          </a:p>
          <a:p>
            <a:pPr marL="171450" lvl="0" indent="-171450" algn="l" rtl="0">
              <a:spcBef>
                <a:spcPts val="0"/>
              </a:spcBef>
              <a:spcAft>
                <a:spcPts val="0"/>
              </a:spcAft>
              <a:buClr>
                <a:schemeClr val="dk1"/>
              </a:buClr>
              <a:buSzPts val="1200"/>
              <a:buFont typeface="Calibri"/>
              <a:buChar char="-"/>
            </a:pPr>
            <a:r>
              <a:rPr lang="en-GB"/>
              <a:t>indicar el tiempo para desarrollar esta actividad </a:t>
            </a:r>
            <a:endParaRPr/>
          </a:p>
          <a:p>
            <a:pPr marL="171450" marR="0" lvl="0" indent="-171450" algn="l" rtl="0">
              <a:lnSpc>
                <a:spcPct val="100000"/>
              </a:lnSpc>
              <a:spcBef>
                <a:spcPts val="0"/>
              </a:spcBef>
              <a:spcAft>
                <a:spcPts val="0"/>
              </a:spcAft>
              <a:buClr>
                <a:schemeClr val="dk1"/>
              </a:buClr>
              <a:buSzPts val="1200"/>
              <a:buFont typeface="Calibri"/>
              <a:buChar char="-"/>
            </a:pPr>
            <a:r>
              <a:rPr lang="en-GB"/>
              <a:t>esta actividad debe asignarse a la formación f2f</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BORRAR TODAS LAS NOTAS AL FINAL</a:t>
            </a:r>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GB"/>
              <a:t>enumerar los recursos necesarios para desarrollar la actividad</a:t>
            </a:r>
            <a:endParaRPr/>
          </a:p>
          <a:p>
            <a:pPr marL="171450" lvl="0" indent="-171450" algn="l" rtl="0">
              <a:spcBef>
                <a:spcPts val="0"/>
              </a:spcBef>
              <a:spcAft>
                <a:spcPts val="0"/>
              </a:spcAft>
              <a:buClr>
                <a:schemeClr val="dk1"/>
              </a:buClr>
              <a:buSzPts val="1200"/>
              <a:buFont typeface="Calibri"/>
              <a:buChar char="-"/>
            </a:pPr>
            <a:r>
              <a:rPr lang="en-GB"/>
              <a:t>los recursos pueden incluir: vídeos; gráficos/cuadros, imágenes visuales, hojas de actividades y folletos específicos y adaptados, etc.].</a:t>
            </a:r>
            <a:endParaRPr/>
          </a:p>
          <a:p>
            <a:pPr marL="171450" lvl="0" indent="-171450" algn="l" rtl="0">
              <a:spcBef>
                <a:spcPts val="0"/>
              </a:spcBef>
              <a:spcAft>
                <a:spcPts val="0"/>
              </a:spcAft>
              <a:buClr>
                <a:schemeClr val="dk1"/>
              </a:buClr>
              <a:buSzPts val="1200"/>
              <a:buFont typeface="Calibri"/>
              <a:buChar char="-"/>
            </a:pPr>
            <a:r>
              <a:rPr lang="en-GB"/>
              <a:t>En la sección "Aprenda más" se enumeran enlaces adicionales a lecturas que los alumnos pueden realizar para profundizar en los conocimientos adquiridos.</a:t>
            </a:r>
            <a:endParaRPr/>
          </a:p>
          <a:p>
            <a:pPr marL="171450" lvl="0" indent="-171450" algn="l" rtl="0">
              <a:spcBef>
                <a:spcPts val="0"/>
              </a:spcBef>
              <a:spcAft>
                <a:spcPts val="0"/>
              </a:spcAft>
              <a:buClr>
                <a:schemeClr val="dk1"/>
              </a:buClr>
              <a:buSzPts val="1200"/>
              <a:buFont typeface="Calibri"/>
              <a:buChar char="-"/>
            </a:pPr>
            <a:r>
              <a:rPr lang="en-GB"/>
              <a:t>reserve no más de 2 diapositivas para enumerar la información requerida</a:t>
            </a:r>
            <a:endParaRPr/>
          </a:p>
        </p:txBody>
      </p:sp>
      <p:sp>
        <p:nvSpPr>
          <p:cNvPr id="157" name="Google Shape;15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ceholder 22">
  <p:cSld name="Placeholder 22">
    <p:spTree>
      <p:nvGrpSpPr>
        <p:cNvPr id="1" name="Shape 17"/>
        <p:cNvGrpSpPr/>
        <p:nvPr/>
      </p:nvGrpSpPr>
      <p:grpSpPr>
        <a:xfrm>
          <a:off x="0" y="0"/>
          <a:ext cx="0" cy="0"/>
          <a:chOff x="0" y="0"/>
          <a:chExt cx="0" cy="0"/>
        </a:xfrm>
      </p:grpSpPr>
      <p:sp>
        <p:nvSpPr>
          <p:cNvPr id="18" name="Google Shape;18;p23"/>
          <p:cNvSpPr>
            <a:spLocks noGrp="1"/>
          </p:cNvSpPr>
          <p:nvPr>
            <p:ph type="pic" idx="2"/>
          </p:nvPr>
        </p:nvSpPr>
        <p:spPr>
          <a:xfrm>
            <a:off x="6905659" y="1645338"/>
            <a:ext cx="4114800" cy="4114800"/>
          </a:xfrm>
          <a:prstGeom prst="roundRect">
            <a:avLst>
              <a:gd name="adj" fmla="val 16203"/>
            </a:avLst>
          </a:prstGeom>
          <a:solidFill>
            <a:schemeClr val="lt1"/>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8" name="Google Shape;7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6"/>
          <p:cNvSpPr>
            <a:spLocks noGrp="1"/>
          </p:cNvSpPr>
          <p:nvPr>
            <p:ph type="pic" idx="2"/>
          </p:nvPr>
        </p:nvSpPr>
        <p:spPr>
          <a:xfrm>
            <a:off x="5183188" y="987425"/>
            <a:ext cx="6172200" cy="4873625"/>
          </a:xfrm>
          <a:prstGeom prst="rect">
            <a:avLst/>
          </a:prstGeom>
          <a:noFill/>
          <a:ln>
            <a:noFill/>
          </a:ln>
        </p:spPr>
      </p:sp>
      <p:sp>
        <p:nvSpPr>
          <p:cNvPr id="85" name="Google Shape;8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sp>
        <p:nvSpPr>
          <p:cNvPr id="20" name="Google Shape;20;p24"/>
          <p:cNvSpPr>
            <a:spLocks noGrp="1"/>
          </p:cNvSpPr>
          <p:nvPr>
            <p:ph type="pic" idx="2"/>
          </p:nvPr>
        </p:nvSpPr>
        <p:spPr>
          <a:xfrm>
            <a:off x="1011238" y="1645338"/>
            <a:ext cx="4114800" cy="4114800"/>
          </a:xfrm>
          <a:prstGeom prst="roundRect">
            <a:avLst>
              <a:gd name="adj" fmla="val 16476"/>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laceholder 03">
  <p:cSld name="Placeholder 03">
    <p:spTree>
      <p:nvGrpSpPr>
        <p:cNvPr id="1" name="Shape 21"/>
        <p:cNvGrpSpPr/>
        <p:nvPr/>
      </p:nvGrpSpPr>
      <p:grpSpPr>
        <a:xfrm>
          <a:off x="0" y="0"/>
          <a:ext cx="0" cy="0"/>
          <a:chOff x="0" y="0"/>
          <a:chExt cx="0" cy="0"/>
        </a:xfrm>
      </p:grpSpPr>
      <p:sp>
        <p:nvSpPr>
          <p:cNvPr id="22" name="Google Shape;22;p25"/>
          <p:cNvSpPr>
            <a:spLocks noGrp="1"/>
          </p:cNvSpPr>
          <p:nvPr>
            <p:ph type="pic" idx="2"/>
          </p:nvPr>
        </p:nvSpPr>
        <p:spPr>
          <a:xfrm>
            <a:off x="7258050" y="1375423"/>
            <a:ext cx="4310881" cy="1783401"/>
          </a:xfrm>
          <a:prstGeom prst="roundRect">
            <a:avLst>
              <a:gd name="adj" fmla="val 10303"/>
            </a:avLst>
          </a:prstGeom>
          <a:solidFill>
            <a:schemeClr val="lt1"/>
          </a:solidFill>
          <a:ln>
            <a:noFill/>
          </a:ln>
        </p:spPr>
      </p:sp>
      <p:sp>
        <p:nvSpPr>
          <p:cNvPr id="23" name="Google Shape;23;p25"/>
          <p:cNvSpPr>
            <a:spLocks noGrp="1"/>
          </p:cNvSpPr>
          <p:nvPr>
            <p:ph type="pic" idx="3"/>
          </p:nvPr>
        </p:nvSpPr>
        <p:spPr>
          <a:xfrm>
            <a:off x="7258050" y="3646246"/>
            <a:ext cx="4310881" cy="2770429"/>
          </a:xfrm>
          <a:prstGeom prst="roundRect">
            <a:avLst>
              <a:gd name="adj" fmla="val 10303"/>
            </a:avLst>
          </a:prstGeom>
          <a:solidFill>
            <a:schemeClr val="l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4"/>
        <p:cNvGrpSpPr/>
        <p:nvPr/>
      </p:nvGrpSpPr>
      <p:grpSpPr>
        <a:xfrm>
          <a:off x="0" y="0"/>
          <a:ext cx="0" cy="0"/>
          <a:chOff x="0" y="0"/>
          <a:chExt cx="0" cy="0"/>
        </a:xfrm>
      </p:grpSpPr>
      <p:sp>
        <p:nvSpPr>
          <p:cNvPr id="25" name="Google Shape;2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6"/>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6"/>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rmAutofit/>
          </a:bodyPr>
          <a:lstStyle>
            <a:lvl1pPr marL="457200" lvl="0" indent="-381000" algn="l">
              <a:lnSpc>
                <a:spcPct val="90000"/>
              </a:lnSpc>
              <a:spcBef>
                <a:spcPts val="1000"/>
              </a:spcBef>
              <a:spcAft>
                <a:spcPts val="0"/>
              </a:spcAft>
              <a:buClr>
                <a:schemeClr val="accent6"/>
              </a:buClr>
              <a:buSzPts val="2400"/>
              <a:buChar char="•"/>
              <a:defRPr sz="2400" b="1">
                <a:solidFill>
                  <a:schemeClr val="accent6"/>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9"/>
        <p:cNvGrpSpPr/>
        <p:nvPr/>
      </p:nvGrpSpPr>
      <p:grpSpPr>
        <a:xfrm>
          <a:off x="0" y="0"/>
          <a:ext cx="0" cy="0"/>
          <a:chOff x="0" y="0"/>
          <a:chExt cx="0" cy="0"/>
        </a:xfrm>
      </p:grpSpPr>
      <p:sp>
        <p:nvSpPr>
          <p:cNvPr id="30" name="Google Shape;3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sz="1800">
                <a:solidFill>
                  <a:schemeClr val="dk2"/>
                </a:solidFill>
                <a:latin typeface="Open Sans Light"/>
                <a:ea typeface="Open Sans Light"/>
                <a:cs typeface="Open Sans Light"/>
                <a:sym typeface="Open Sans Light"/>
              </a:defRPr>
            </a:lvl1pPr>
            <a:lvl2pPr marL="914400" lvl="1" indent="-368300" algn="l">
              <a:lnSpc>
                <a:spcPct val="90000"/>
              </a:lnSpc>
              <a:spcBef>
                <a:spcPts val="500"/>
              </a:spcBef>
              <a:spcAft>
                <a:spcPts val="0"/>
              </a:spcAft>
              <a:buClr>
                <a:schemeClr val="dk1"/>
              </a:buClr>
              <a:buSzPts val="2200"/>
              <a:buChar char="•"/>
              <a:defRPr sz="2200"/>
            </a:lvl2pPr>
            <a:lvl3pPr marL="1371600" lvl="2" indent="-368300" algn="l">
              <a:lnSpc>
                <a:spcPct val="90000"/>
              </a:lnSpc>
              <a:spcBef>
                <a:spcPts val="500"/>
              </a:spcBef>
              <a:spcAft>
                <a:spcPts val="0"/>
              </a:spcAft>
              <a:buClr>
                <a:schemeClr val="dk1"/>
              </a:buClr>
              <a:buSzPts val="2200"/>
              <a:buChar char="•"/>
              <a:defRPr sz="2200"/>
            </a:lvl3pPr>
            <a:lvl4pPr marL="1828800" lvl="3" indent="-368300" algn="l">
              <a:lnSpc>
                <a:spcPct val="90000"/>
              </a:lnSpc>
              <a:spcBef>
                <a:spcPts val="500"/>
              </a:spcBef>
              <a:spcAft>
                <a:spcPts val="0"/>
              </a:spcAft>
              <a:buClr>
                <a:schemeClr val="dk1"/>
              </a:buClr>
              <a:buSzPts val="2200"/>
              <a:buChar char="•"/>
              <a:defRPr sz="2200"/>
            </a:lvl4pPr>
            <a:lvl5pPr marL="2286000" lvl="4" indent="-368300" algn="l">
              <a:lnSpc>
                <a:spcPct val="90000"/>
              </a:lnSpc>
              <a:spcBef>
                <a:spcPts val="500"/>
              </a:spcBef>
              <a:spcAft>
                <a:spcPts val="0"/>
              </a:spcAft>
              <a:buClr>
                <a:schemeClr val="dk1"/>
              </a:buClr>
              <a:buSzPts val="2200"/>
              <a:buChar char="•"/>
              <a:defRPr sz="2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a:t>
            </a:fld>
            <a:endParaRPr/>
          </a:p>
        </p:txBody>
      </p:sp>
      <p:pic>
        <p:nvPicPr>
          <p:cNvPr id="15" name="Google Shape;15;p22" descr="A blue text on a black background&#10;&#10;Description automatically generated"/>
          <p:cNvPicPr preferRelativeResize="0"/>
          <p:nvPr/>
        </p:nvPicPr>
        <p:blipFill rotWithShape="1">
          <a:blip r:embed="rId18">
            <a:alphaModFix/>
          </a:blip>
          <a:srcRect/>
          <a:stretch/>
        </p:blipFill>
        <p:spPr>
          <a:xfrm>
            <a:off x="318247" y="6195675"/>
            <a:ext cx="1636059" cy="343237"/>
          </a:xfrm>
          <a:prstGeom prst="rect">
            <a:avLst/>
          </a:prstGeom>
          <a:noFill/>
          <a:ln>
            <a:noFill/>
          </a:ln>
        </p:spPr>
      </p:pic>
      <p:pic>
        <p:nvPicPr>
          <p:cNvPr id="16" name="Google Shape;16;p22" descr="A logo with a black background&#10;&#10;Description automatically generated"/>
          <p:cNvPicPr preferRelativeResize="0"/>
          <p:nvPr/>
        </p:nvPicPr>
        <p:blipFill rotWithShape="1">
          <a:blip r:embed="rId19">
            <a:alphaModFix/>
          </a:blip>
          <a:srcRect/>
          <a:stretch/>
        </p:blipFill>
        <p:spPr>
          <a:xfrm>
            <a:off x="421341" y="264178"/>
            <a:ext cx="833718" cy="83371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file:///G:\Shared%20drives\STAY%20CONNECTED\IMPLEMENTATION_01122023-30112025\WP3%20Training\BRCC%20Module\Hybrid-Work-Policy-Template-1.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hrexecutive.com/do-you-have-a-strong-hybrid-work-policy-in-place/" TargetMode="External"/><Relationship Id="rId4" Type="http://schemas.openxmlformats.org/officeDocument/2006/relationships/hyperlink" Target="https://www.charliehr.com/blog/hybrid-working-polic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HO2va28majU"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lickup.com/blog/feedback-sandwich-method/"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s://hrexecutive.com/do-you-have-a-strong-hybrid-work-policy-in-place/" TargetMode="External"/><Relationship Id="rId4" Type="http://schemas.openxmlformats.org/officeDocument/2006/relationships/hyperlink" Target="https://www.charliehr.com/blog/hybrid-working-polic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workforcehub.com/blog/how-to-maintain-company-culture-and-why-it-matters/"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n9.cl/k7y5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charliehr.com/blog/hybrid-working-policy/"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s://hrexecutive.com/do-you-have-a-strong-hybrid-work-policy-in-plac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stayconnected.innovedu.com/wp-content/uploads/2024/12/StayConnected-Toolkit-for-Managers-and-HR-Professionals-EN.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lucidspark.com/blog/overcoming-the-communication-gap-for-hybrid-teams" TargetMode="External"/><Relationship Id="rId5" Type="http://schemas.openxmlformats.org/officeDocument/2006/relationships/hyperlink" Target="https://www.antonilacinai.com/news/the-six-major-challenges-leaders-face-in-hybrid-work-environments/" TargetMode="External"/><Relationship Id="rId4" Type="http://schemas.openxmlformats.org/officeDocument/2006/relationships/hyperlink" Target="https://archieapp.co/blog/hybrid-work-examples-and-pract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 descr="A logo with a black background&#10;&#10;Description automatically generated"/>
          <p:cNvPicPr preferRelativeResize="0"/>
          <p:nvPr/>
        </p:nvPicPr>
        <p:blipFill rotWithShape="1">
          <a:blip r:embed="rId3">
            <a:alphaModFix/>
          </a:blip>
          <a:srcRect b="28042"/>
          <a:stretch/>
        </p:blipFill>
        <p:spPr>
          <a:xfrm>
            <a:off x="4040474" y="-191949"/>
            <a:ext cx="9549905" cy="6871819"/>
          </a:xfrm>
          <a:prstGeom prst="rect">
            <a:avLst/>
          </a:prstGeom>
          <a:noFill/>
          <a:ln>
            <a:noFill/>
          </a:ln>
        </p:spPr>
      </p:pic>
      <p:sp>
        <p:nvSpPr>
          <p:cNvPr id="107" name="Google Shape;107;p1"/>
          <p:cNvSpPr txBox="1"/>
          <p:nvPr/>
        </p:nvSpPr>
        <p:spPr>
          <a:xfrm>
            <a:off x="764041" y="1492781"/>
            <a:ext cx="4695444"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ES" sz="3200" b="0" i="0" u="none" strike="noStrike" cap="none" noProof="0" dirty="0">
                <a:solidFill>
                  <a:schemeClr val="dk1"/>
                </a:solidFill>
                <a:latin typeface="Arial"/>
                <a:ea typeface="Arial"/>
                <a:cs typeface="Arial"/>
                <a:sym typeface="Arial"/>
              </a:rPr>
              <a:t>Programa de formación para empleados preparados para convertirse en mentores</a:t>
            </a:r>
            <a:endParaRPr lang="es-ES" sz="3200" b="1" i="0" u="none" strike="noStrike" cap="none" noProof="0" dirty="0">
              <a:solidFill>
                <a:schemeClr val="dk1"/>
              </a:solidFill>
              <a:latin typeface="Arial"/>
              <a:ea typeface="Arial"/>
              <a:cs typeface="Arial"/>
              <a:sym typeface="Arial"/>
            </a:endParaRPr>
          </a:p>
        </p:txBody>
      </p:sp>
      <p:sp>
        <p:nvSpPr>
          <p:cNvPr id="108" name="Google Shape;108;p1"/>
          <p:cNvSpPr txBox="1"/>
          <p:nvPr/>
        </p:nvSpPr>
        <p:spPr>
          <a:xfrm>
            <a:off x="764041" y="3923123"/>
            <a:ext cx="4695444"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0" i="0" u="none" strike="noStrike" cap="none" noProof="0" dirty="0">
                <a:solidFill>
                  <a:schemeClr val="dk1"/>
                </a:solidFill>
                <a:latin typeface="Arial"/>
                <a:ea typeface="Arial"/>
                <a:cs typeface="Arial"/>
                <a:sym typeface="Arial"/>
              </a:rPr>
              <a:t>Módulo 2</a:t>
            </a:r>
            <a:endParaRPr lang="es-ES" sz="2400" noProof="0" dirty="0"/>
          </a:p>
          <a:p>
            <a:pPr marL="0" marR="0" lvl="0" indent="0" algn="l" rtl="0">
              <a:spcBef>
                <a:spcPts val="0"/>
              </a:spcBef>
              <a:spcAft>
                <a:spcPts val="0"/>
              </a:spcAft>
              <a:buNone/>
            </a:pPr>
            <a:r>
              <a:rPr lang="es-ES" sz="2400" b="1" i="0" noProof="0" dirty="0">
                <a:solidFill>
                  <a:schemeClr val="dk1"/>
                </a:solidFill>
                <a:latin typeface="Arial"/>
                <a:ea typeface="Arial"/>
                <a:cs typeface="Arial"/>
                <a:sym typeface="Arial"/>
              </a:rPr>
              <a:t>Transformar la comunicación en el lugar de trabajo híbrido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8B836777-9FB2-BF5E-68E4-47BAEF6D69A6}"/>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A3280FC8-3384-712D-09ED-874361254F55}"/>
              </a:ext>
            </a:extLst>
          </p:cNvPr>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2</a:t>
            </a:r>
            <a:br>
              <a:rPr lang="es-ES" sz="3600" noProof="0" dirty="0">
                <a:solidFill>
                  <a:schemeClr val="accent5"/>
                </a:solidFill>
                <a:latin typeface="Arial"/>
                <a:ea typeface="Arial"/>
                <a:cs typeface="Arial"/>
                <a:sym typeface="Arial"/>
              </a:rPr>
            </a:br>
            <a:r>
              <a:rPr kumimoji="0" lang="es-ES" sz="3600" b="1" i="0" u="none" strike="noStrike" kern="0" cap="none" spc="0" normalizeH="0" baseline="0" noProof="0" dirty="0">
                <a:ln>
                  <a:noFill/>
                </a:ln>
                <a:solidFill>
                  <a:srgbClr val="A02B93"/>
                </a:solidFill>
                <a:effectLst/>
                <a:uLnTx/>
                <a:uFillTx/>
                <a:latin typeface="Arial"/>
                <a:cs typeface="Arial"/>
                <a:sym typeface="Arial"/>
              </a:rPr>
              <a:t>Gestión de las expectativas de los directivos en un entorno de trabajo híbrido</a:t>
            </a:r>
            <a:endParaRPr lang="es-ES" sz="3600" b="1" noProof="0" dirty="0"/>
          </a:p>
        </p:txBody>
      </p:sp>
      <p:pic>
        <p:nvPicPr>
          <p:cNvPr id="125" name="Google Shape;125;p3" descr="A logo with a black background&#10;&#10;Description automatically generated">
            <a:extLst>
              <a:ext uri="{FF2B5EF4-FFF2-40B4-BE49-F238E27FC236}">
                <a16:creationId xmlns:a16="http://schemas.microsoft.com/office/drawing/2014/main" id="{1EC5436D-1399-C09D-BE2D-9C084D7C18B4}"/>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192557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0fd5a3148a_2_14"/>
          <p:cNvSpPr txBox="1"/>
          <p:nvPr/>
        </p:nvSpPr>
        <p:spPr>
          <a:xfrm>
            <a:off x="1356851" y="394550"/>
            <a:ext cx="10412361"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2: Gestión de las expectativas de los directivos en un entorno de trabajo híbrido</a:t>
            </a:r>
          </a:p>
          <a:p>
            <a:pPr marL="0" marR="0" lvl="0" indent="0" algn="l" rtl="0">
              <a:lnSpc>
                <a:spcPct val="90000"/>
              </a:lnSpc>
              <a:spcBef>
                <a:spcPts val="0"/>
              </a:spcBef>
              <a:spcAft>
                <a:spcPts val="0"/>
              </a:spcAft>
              <a:buClr>
                <a:schemeClr val="accent5"/>
              </a:buClr>
              <a:buSzPts val="3600"/>
              <a:buFont typeface="Arial"/>
              <a:buNone/>
            </a:pPr>
            <a:br>
              <a:rPr lang="es-ES" sz="3200" noProof="0" dirty="0">
                <a:solidFill>
                  <a:schemeClr val="accent5"/>
                </a:solidFill>
              </a:rPr>
            </a:br>
            <a:r>
              <a:rPr lang="es-ES" sz="3200" noProof="0" dirty="0">
                <a:solidFill>
                  <a:schemeClr val="accent5"/>
                </a:solidFill>
              </a:rPr>
              <a:t>Presentación del concepto teórico </a:t>
            </a:r>
          </a:p>
          <a:p>
            <a:pPr marL="0" marR="0" lvl="0" indent="0" algn="l" rtl="0">
              <a:lnSpc>
                <a:spcPct val="90000"/>
              </a:lnSpc>
              <a:spcBef>
                <a:spcPts val="0"/>
              </a:spcBef>
              <a:spcAft>
                <a:spcPts val="0"/>
              </a:spcAft>
              <a:buClr>
                <a:schemeClr val="accent5"/>
              </a:buClr>
              <a:buSzPts val="3600"/>
              <a:buFont typeface="Arial"/>
              <a:buNone/>
            </a:pPr>
            <a:endParaRPr lang="es-ES" sz="3200" noProof="0" dirty="0">
              <a:solidFill>
                <a:schemeClr val="accent5"/>
              </a:solidFill>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El trabajo híbrido sigue siendo un reto para muchas empresas y los directivos intentan encontrar la manera de gestionar las expectativas y la productividad. Tener trabajadores presenciales e híbridos puede ser abrumador, por lo que ofrecer expectativas claras es esencial para tener una plantilla híbrida de éxito. </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l" rtl="0">
              <a:lnSpc>
                <a:spcPct val="90000"/>
              </a:lnSpc>
              <a:spcBef>
                <a:spcPts val="0"/>
              </a:spcBef>
              <a:spcAft>
                <a:spcPts val="0"/>
              </a:spcAft>
              <a:buClr>
                <a:schemeClr val="accent5"/>
              </a:buClr>
              <a:buSzPts val="3600"/>
              <a:buFont typeface="Arial"/>
              <a:buNone/>
            </a:pPr>
            <a:r>
              <a:rPr lang="es-ES" sz="1600" b="0" i="0" noProof="0" dirty="0">
                <a:effectLst/>
                <a:latin typeface="+mn-lt"/>
              </a:rPr>
              <a:t>Algunas formas de gestionar las expectativas y la productividad con empleados híbridos: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285750" marR="0" lvl="0" indent="-285750" algn="l" rtl="0">
              <a:lnSpc>
                <a:spcPct val="90000"/>
              </a:lnSpc>
              <a:spcBef>
                <a:spcPts val="0"/>
              </a:spcBef>
              <a:spcAft>
                <a:spcPts val="0"/>
              </a:spcAft>
              <a:buClr>
                <a:schemeClr val="accent5"/>
              </a:buClr>
              <a:buSzPts val="3600"/>
              <a:buFontTx/>
              <a:buChar char="-"/>
            </a:pPr>
            <a:r>
              <a:rPr lang="es-ES" sz="1600" b="1" noProof="0" dirty="0">
                <a:solidFill>
                  <a:schemeClr val="tx1"/>
                </a:solidFill>
                <a:latin typeface="+mn-lt"/>
              </a:rPr>
              <a:t>Desarrolle una política de puestos de trabajo híbridos</a:t>
            </a:r>
            <a:r>
              <a:rPr lang="es-ES" sz="1600" noProof="0" dirty="0">
                <a:solidFill>
                  <a:schemeClr val="tx1"/>
                </a:solidFill>
                <a:latin typeface="+mn-lt"/>
              </a:rPr>
              <a:t>: A la hora de desarrollar una política híbrida, considera la posibilidad de hablar con tus empleados para entender cuáles podrían ser sus preferencias. Considera las horas de trabajo, los horarios de trabajo híbridos, establece ubicaciones remotas específicas y normas de ciberseguridad.</a:t>
            </a:r>
          </a:p>
          <a:p>
            <a:pPr marL="285750" marR="0" lvl="0" indent="-285750" algn="l" rtl="0">
              <a:lnSpc>
                <a:spcPct val="90000"/>
              </a:lnSpc>
              <a:spcBef>
                <a:spcPts val="0"/>
              </a:spcBef>
              <a:spcAft>
                <a:spcPts val="0"/>
              </a:spcAft>
              <a:buClr>
                <a:schemeClr val="accent5"/>
              </a:buClr>
              <a:buSzPts val="3600"/>
              <a:buFontTx/>
              <a:buChar char="-"/>
            </a:pPr>
            <a:r>
              <a:rPr lang="es-ES" sz="1600" b="1" noProof="0" dirty="0">
                <a:solidFill>
                  <a:schemeClr val="tx1"/>
                </a:solidFill>
                <a:latin typeface="+mn-lt"/>
              </a:rPr>
              <a:t>Dar prioridad a la comunicación</a:t>
            </a:r>
            <a:r>
              <a:rPr lang="es-ES" sz="1600" noProof="0" dirty="0">
                <a:solidFill>
                  <a:schemeClr val="tx1"/>
                </a:solidFill>
                <a:latin typeface="+mn-lt"/>
              </a:rPr>
              <a:t>: La comunicación clara y frecuente es muy importante para los empleados híbridos. Establece reuniones periódicas 1 a 1 para hablar directamente con los trabajadores remotos, sé claro y transparente con la comunicación verbal y escrita, comprueba con frecuencia que los empleadores remotos entienden sus tareas y responde a las preguntas que puedan tener.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9A1D98C5-1651-0B5D-F64D-37809567909B}"/>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D0E36007-7F37-7E92-DDB7-9DAC068A9C71}"/>
              </a:ext>
            </a:extLst>
          </p:cNvPr>
          <p:cNvSpPr txBox="1"/>
          <p:nvPr/>
        </p:nvSpPr>
        <p:spPr>
          <a:xfrm>
            <a:off x="1278192" y="384718"/>
            <a:ext cx="10412361" cy="56424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2: Gestión de las expectativas de los directivos en un entorno de trabajo híbrido</a:t>
            </a:r>
          </a:p>
          <a:p>
            <a:pPr marL="0" marR="0" lvl="0" indent="0" algn="l" rtl="0">
              <a:lnSpc>
                <a:spcPct val="90000"/>
              </a:lnSpc>
              <a:spcBef>
                <a:spcPts val="0"/>
              </a:spcBef>
              <a:spcAft>
                <a:spcPts val="0"/>
              </a:spcAft>
              <a:buClr>
                <a:schemeClr val="accent5"/>
              </a:buClr>
              <a:buSzPts val="3600"/>
              <a:buFont typeface="Arial"/>
              <a:buNone/>
            </a:pPr>
            <a:endParaRPr lang="es-ES" sz="3600" noProof="0" dirty="0">
              <a:solidFill>
                <a:schemeClr val="accent5"/>
              </a:solidFill>
            </a:endParaRPr>
          </a:p>
          <a:p>
            <a:pPr marL="285750" indent="-285750" algn="just">
              <a:lnSpc>
                <a:spcPct val="90000"/>
              </a:lnSpc>
              <a:buClr>
                <a:schemeClr val="accent5"/>
              </a:buClr>
              <a:buSzPts val="3600"/>
              <a:buFontTx/>
              <a:buChar char="-"/>
            </a:pPr>
            <a:r>
              <a:rPr lang="es-ES" sz="1600" b="1" noProof="0" dirty="0">
                <a:solidFill>
                  <a:schemeClr val="tx1"/>
                </a:solidFill>
                <a:latin typeface="+mn-lt"/>
              </a:rPr>
              <a:t>Haz que todos los participantes se sientan incluidos en las reuniones híbridas: </a:t>
            </a:r>
            <a:r>
              <a:rPr lang="es-ES" sz="1600" noProof="0" dirty="0">
                <a:solidFill>
                  <a:schemeClr val="tx1"/>
                </a:solidFill>
                <a:latin typeface="+mn-lt"/>
              </a:rPr>
              <a:t>Al planificar las reuniones, es importante asegurarse de que los empleados remotos puedan ser vistos y escuchados si tienen aportaciones o preguntas (habilitar la opción de chat, tener en cuenta las zonas horarias, prestar la misma atención a todos los empleados).</a:t>
            </a:r>
          </a:p>
          <a:p>
            <a:pPr marL="285750" marR="0" lvl="0" indent="-285750" algn="just" rtl="0">
              <a:lnSpc>
                <a:spcPct val="90000"/>
              </a:lnSpc>
              <a:spcBef>
                <a:spcPts val="0"/>
              </a:spcBef>
              <a:spcAft>
                <a:spcPts val="0"/>
              </a:spcAft>
              <a:buClr>
                <a:schemeClr val="accent5"/>
              </a:buClr>
              <a:buSzPts val="3600"/>
              <a:buFontTx/>
              <a:buChar char="-"/>
            </a:pPr>
            <a:r>
              <a:rPr lang="es-ES" sz="1600" b="1" noProof="0" dirty="0">
                <a:solidFill>
                  <a:schemeClr val="tx1"/>
                </a:solidFill>
                <a:latin typeface="+mn-lt"/>
              </a:rPr>
              <a:t>Cree expectativas para sus empleados como equipo</a:t>
            </a:r>
            <a:r>
              <a:rPr lang="es-ES" sz="1600" noProof="0" dirty="0">
                <a:solidFill>
                  <a:schemeClr val="tx1"/>
                </a:solidFill>
                <a:latin typeface="+mn-lt"/>
              </a:rPr>
              <a:t>: Crear políticas en equipo permitirá a los empleados expresar sus opiniones, lo que puede ayudar a mantenerlos satisfechos.</a:t>
            </a:r>
          </a:p>
          <a:p>
            <a:pPr marL="285750" marR="0" lvl="0" indent="-285750" algn="just" rtl="0">
              <a:lnSpc>
                <a:spcPct val="90000"/>
              </a:lnSpc>
              <a:spcBef>
                <a:spcPts val="0"/>
              </a:spcBef>
              <a:spcAft>
                <a:spcPts val="0"/>
              </a:spcAft>
              <a:buClr>
                <a:schemeClr val="accent5"/>
              </a:buClr>
              <a:buSzPts val="3600"/>
              <a:buFontTx/>
              <a:buChar char="-"/>
            </a:pPr>
            <a:r>
              <a:rPr lang="es-ES" sz="1600" b="1" noProof="0" dirty="0">
                <a:solidFill>
                  <a:schemeClr val="tx1"/>
                </a:solidFill>
                <a:latin typeface="+mn-lt"/>
              </a:rPr>
              <a:t>Escuchar y observar</a:t>
            </a:r>
            <a:r>
              <a:rPr lang="es-ES" sz="1600" noProof="0" dirty="0">
                <a:solidFill>
                  <a:schemeClr val="tx1"/>
                </a:solidFill>
                <a:latin typeface="+mn-lt"/>
              </a:rPr>
              <a:t>: Es importante que los directivos escuchen a sus trabajadores híbridos durante las reuniones y los seguimientos y así podrán determinar si hay algún signo de "renuncia silenciosa". Los directivos pueden aprovechar estas reuniones para observar y asegurarse de que sus empleados híbridos siguen satisfechos y motivados.</a:t>
            </a:r>
          </a:p>
          <a:p>
            <a:pPr marL="285750" marR="0" lvl="0" indent="-285750" algn="just" rtl="0">
              <a:lnSpc>
                <a:spcPct val="90000"/>
              </a:lnSpc>
              <a:spcBef>
                <a:spcPts val="0"/>
              </a:spcBef>
              <a:spcAft>
                <a:spcPts val="0"/>
              </a:spcAft>
              <a:buClr>
                <a:schemeClr val="accent5"/>
              </a:buClr>
              <a:buSzPts val="3600"/>
              <a:buFontTx/>
              <a:buChar char="-"/>
            </a:pPr>
            <a:r>
              <a:rPr lang="es-ES" sz="1600" b="1" noProof="0" dirty="0">
                <a:solidFill>
                  <a:schemeClr val="tx1"/>
                </a:solidFill>
                <a:latin typeface="+mn-lt"/>
              </a:rPr>
              <a:t>Fomentar la colaboración intencionada</a:t>
            </a:r>
            <a:r>
              <a:rPr lang="es-ES" sz="1600" noProof="0" dirty="0">
                <a:solidFill>
                  <a:schemeClr val="tx1"/>
                </a:solidFill>
                <a:latin typeface="+mn-lt"/>
              </a:rPr>
              <a:t>: La colaboración eficaz se produce cuando los miembros del equipo se conectan, aprenden más unos de otros y trabajan juntos para lograr objetivos comunes. Cuando los miembros de un equipo híbrido pueden verse unos a otros, se crea una conexión y se derriban barreras entre empleados de distintas ubicaciones. Incluso las llamadas no relacionadas con el trabajo pueden ser útiles para que la gente se anime a trabajar junta.</a:t>
            </a:r>
          </a:p>
          <a:p>
            <a:pPr marL="285750" marR="0" lvl="0" indent="-285750" algn="just" rtl="0">
              <a:lnSpc>
                <a:spcPct val="90000"/>
              </a:lnSpc>
              <a:spcBef>
                <a:spcPts val="0"/>
              </a:spcBef>
              <a:spcAft>
                <a:spcPts val="0"/>
              </a:spcAft>
              <a:buClr>
                <a:schemeClr val="accent5"/>
              </a:buClr>
              <a:buSzPts val="3600"/>
              <a:buFontTx/>
              <a:buChar char="-"/>
            </a:pPr>
            <a:r>
              <a:rPr lang="es-ES" sz="1600" b="1" noProof="0" dirty="0">
                <a:solidFill>
                  <a:schemeClr val="tx1"/>
                </a:solidFill>
                <a:latin typeface="+mn-lt"/>
              </a:rPr>
              <a:t>Evitar los prejuicios</a:t>
            </a:r>
            <a:r>
              <a:rPr lang="es-ES" sz="1600" noProof="0" dirty="0">
                <a:solidFill>
                  <a:schemeClr val="tx1"/>
                </a:solidFill>
                <a:latin typeface="+mn-lt"/>
              </a:rPr>
              <a:t>: Muchos líderes tratan inconscientemente mejor a los que tienen más cerca que a los que están más lejos.</a:t>
            </a:r>
          </a:p>
          <a:p>
            <a:pPr marR="0" lvl="0" algn="just" rtl="0">
              <a:lnSpc>
                <a:spcPct val="90000"/>
              </a:lnSpc>
              <a:spcBef>
                <a:spcPts val="0"/>
              </a:spcBef>
              <a:spcAft>
                <a:spcPts val="0"/>
              </a:spcAft>
              <a:buClr>
                <a:schemeClr val="accent5"/>
              </a:buClr>
              <a:buSzPts val="3600"/>
            </a:pPr>
            <a:endParaRPr lang="es-ES" sz="1600" noProof="0" dirty="0">
              <a:solidFill>
                <a:schemeClr val="tx1"/>
              </a:solidFill>
              <a:latin typeface="+mn-lt"/>
            </a:endParaRPr>
          </a:p>
        </p:txBody>
      </p:sp>
    </p:spTree>
    <p:extLst>
      <p:ext uri="{BB962C8B-B14F-4D97-AF65-F5344CB8AC3E}">
        <p14:creationId xmlns:p14="http://schemas.microsoft.com/office/powerpoint/2010/main" val="7993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4AE8FB03-2210-0A7B-2BDB-F4E120640E14}"/>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2C56C35B-B001-14F2-BB8A-F9DC99C42DAA}"/>
              </a:ext>
            </a:extLst>
          </p:cNvPr>
          <p:cNvSpPr txBox="1"/>
          <p:nvPr/>
        </p:nvSpPr>
        <p:spPr>
          <a:xfrm>
            <a:off x="1278192" y="384718"/>
            <a:ext cx="10412361" cy="564245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2: Gestión de las expectativas de los directivos en un entorno de trabajo híbrido</a:t>
            </a:r>
          </a:p>
          <a:p>
            <a:pPr marR="0" lvl="0" algn="just" rtl="0">
              <a:lnSpc>
                <a:spcPct val="90000"/>
              </a:lnSpc>
              <a:spcBef>
                <a:spcPts val="0"/>
              </a:spcBef>
              <a:spcAft>
                <a:spcPts val="0"/>
              </a:spcAft>
              <a:buClr>
                <a:schemeClr val="accent5"/>
              </a:buClr>
              <a:buSzPts val="3600"/>
            </a:pPr>
            <a:endParaRPr lang="es-ES" sz="1600" noProof="0" dirty="0">
              <a:solidFill>
                <a:schemeClr val="tx1"/>
              </a:solidFill>
              <a:latin typeface="+mn-lt"/>
            </a:endParaRPr>
          </a:p>
          <a:p>
            <a:pPr marR="0" lvl="0" algn="just" rtl="0">
              <a:lnSpc>
                <a:spcPct val="90000"/>
              </a:lnSpc>
              <a:spcBef>
                <a:spcPts val="0"/>
              </a:spcBef>
              <a:spcAft>
                <a:spcPts val="0"/>
              </a:spcAft>
              <a:buClr>
                <a:schemeClr val="accent5"/>
              </a:buClr>
              <a:buSzPts val="3600"/>
            </a:pPr>
            <a:r>
              <a:rPr lang="es-ES" sz="1600" noProof="0" dirty="0">
                <a:solidFill>
                  <a:schemeClr val="tx1"/>
                </a:solidFill>
                <a:latin typeface="+mn-lt"/>
              </a:rPr>
              <a:t>La mejor forma de que los directivos consigan que un lugar de trabajo híbrido tenga éxito es establecer las políticas de trabajo híbrido adecuadas, estimular la colaboración y escuchar las necesidades de los empleados. Es esencial crear igualdad entre los empleados presenciales y los remotos. También es útil establecer intenciones claras con todos los trabajadores y utilizar indicadores clave de rendimiento para medir el éxito.</a:t>
            </a:r>
          </a:p>
          <a:p>
            <a:pPr marR="0" lvl="0" algn="l" rtl="0">
              <a:lnSpc>
                <a:spcPct val="90000"/>
              </a:lnSpc>
              <a:spcBef>
                <a:spcPts val="0"/>
              </a:spcBef>
              <a:spcAft>
                <a:spcPts val="0"/>
              </a:spcAft>
              <a:buClr>
                <a:schemeClr val="accent5"/>
              </a:buClr>
              <a:buSzPts val="3600"/>
            </a:pPr>
            <a:endParaRPr lang="es-ES" sz="1600" noProof="0" dirty="0">
              <a:solidFill>
                <a:schemeClr val="tx1"/>
              </a:solidFill>
              <a:latin typeface="+mn-lt"/>
            </a:endParaRPr>
          </a:p>
        </p:txBody>
      </p:sp>
    </p:spTree>
    <p:extLst>
      <p:ext uri="{BB962C8B-B14F-4D97-AF65-F5344CB8AC3E}">
        <p14:creationId xmlns:p14="http://schemas.microsoft.com/office/powerpoint/2010/main" val="508437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0fd5a3148a_2_19"/>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a:p>
            <a:pPr marL="228600" lvl="0" indent="-228600" algn="l" rtl="0">
              <a:lnSpc>
                <a:spcPct val="90000"/>
              </a:lnSpc>
              <a:spcBef>
                <a:spcPts val="1000"/>
              </a:spcBef>
              <a:spcAft>
                <a:spcPts val="0"/>
              </a:spcAft>
              <a:buClr>
                <a:schemeClr val="dk2"/>
              </a:buClr>
              <a:buSzPts val="1800"/>
              <a:buChar char="•"/>
            </a:pPr>
            <a:r>
              <a:rPr lang="es-ES" noProof="0" dirty="0"/>
              <a:t> </a:t>
            </a:r>
          </a:p>
        </p:txBody>
      </p:sp>
      <p:sp>
        <p:nvSpPr>
          <p:cNvPr id="175" name="Google Shape;175;g30fd5a3148a_2_19"/>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2: Elaborar un borrador de política de trabajo híbrido que aborde las expectativas del equipo.</a:t>
            </a:r>
            <a:endParaRPr lang="es-ES" sz="3600" noProof="0" dirty="0">
              <a:solidFill>
                <a:schemeClr val="accent5"/>
              </a:solidFill>
            </a:endParaRPr>
          </a:p>
        </p:txBody>
      </p:sp>
      <p:pic>
        <p:nvPicPr>
          <p:cNvPr id="176" name="Google Shape;176;g30fd5a3148a_2_19"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77" name="Google Shape;177;g30fd5a3148a_2_19"/>
          <p:cNvSpPr txBox="1"/>
          <p:nvPr/>
        </p:nvSpPr>
        <p:spPr>
          <a:xfrm>
            <a:off x="6543675" y="2724085"/>
            <a:ext cx="5400600" cy="247461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noProof="0" dirty="0">
                <a:solidFill>
                  <a:srgbClr val="636A6F"/>
                </a:solidFill>
                <a:latin typeface="Arial"/>
                <a:ea typeface="Arial"/>
                <a:cs typeface="Arial"/>
                <a:sym typeface="Arial"/>
              </a:rPr>
              <a:t>Tras la realización de esta actividad, serás capaz de:</a:t>
            </a:r>
            <a:endParaRPr lang="es-ES" noProof="0" dirty="0"/>
          </a:p>
          <a:p>
            <a:pPr marL="285750" marR="0" lvl="0" indent="-285750" algn="l" rtl="0">
              <a:lnSpc>
                <a:spcPct val="107000"/>
              </a:lnSpc>
              <a:spcBef>
                <a:spcPts val="800"/>
              </a:spcBef>
              <a:spcAft>
                <a:spcPts val="0"/>
              </a:spcAft>
              <a:buClr>
                <a:srgbClr val="53BAAE"/>
              </a:buClr>
              <a:buSzPts val="1800"/>
              <a:buFont typeface="Arial"/>
              <a:buChar char="•"/>
            </a:pPr>
            <a:r>
              <a:rPr lang="es-ES" sz="1800" i="1" noProof="0" dirty="0">
                <a:solidFill>
                  <a:srgbClr val="636A6F"/>
                </a:solidFill>
              </a:rPr>
              <a:t>Desarrollar una política de trabajo híbrido </a:t>
            </a:r>
          </a:p>
          <a:p>
            <a:pPr marL="285750" marR="0" lvl="0" indent="-285750" algn="l" rtl="0">
              <a:lnSpc>
                <a:spcPct val="107000"/>
              </a:lnSpc>
              <a:spcBef>
                <a:spcPts val="800"/>
              </a:spcBef>
              <a:spcAft>
                <a:spcPts val="0"/>
              </a:spcAft>
              <a:buClr>
                <a:srgbClr val="53BAAE"/>
              </a:buClr>
              <a:buSzPts val="1800"/>
              <a:buFont typeface="Arial"/>
              <a:buChar char="•"/>
            </a:pPr>
            <a:r>
              <a:rPr lang="es-ES" sz="1800" i="1" noProof="0" dirty="0">
                <a:solidFill>
                  <a:srgbClr val="636A6F"/>
                </a:solidFill>
                <a:latin typeface="Arial"/>
                <a:ea typeface="Arial"/>
                <a:cs typeface="Arial"/>
                <a:sym typeface="Arial"/>
              </a:rPr>
              <a:t>Establecer y gestionar expectativas claras con equipos híbridos</a:t>
            </a:r>
          </a:p>
          <a:p>
            <a:pPr marL="285750" marR="0" lvl="0" indent="-285750" algn="l" rtl="0">
              <a:lnSpc>
                <a:spcPct val="107000"/>
              </a:lnSpc>
              <a:spcBef>
                <a:spcPts val="800"/>
              </a:spcBef>
              <a:spcAft>
                <a:spcPts val="0"/>
              </a:spcAft>
              <a:buClr>
                <a:srgbClr val="53BAAE"/>
              </a:buClr>
              <a:buSzPts val="1800"/>
              <a:buFont typeface="Arial"/>
              <a:buChar char="•"/>
            </a:pPr>
            <a:r>
              <a:rPr lang="es-ES" sz="1800" i="1" noProof="0" dirty="0">
                <a:solidFill>
                  <a:srgbClr val="636A6F"/>
                </a:solidFill>
              </a:rPr>
              <a:t>Aplicar políticas de comunicación para la </a:t>
            </a:r>
            <a:r>
              <a:rPr lang="es-ES" sz="1800" i="1" noProof="0" dirty="0">
                <a:solidFill>
                  <a:srgbClr val="636A6F"/>
                </a:solidFill>
                <a:latin typeface="Arial"/>
                <a:ea typeface="Arial"/>
                <a:cs typeface="Arial"/>
                <a:sym typeface="Arial"/>
              </a:rPr>
              <a:t>colaboración</a:t>
            </a:r>
            <a:r>
              <a:rPr lang="es-ES" sz="1800" i="1" noProof="0" dirty="0">
                <a:solidFill>
                  <a:srgbClr val="636A6F"/>
                </a:solidFill>
              </a:rPr>
              <a:t> asíncrona </a:t>
            </a:r>
            <a:endParaRPr lang="es-ES" noProof="0" dirty="0"/>
          </a:p>
        </p:txBody>
      </p:sp>
      <p:sp>
        <p:nvSpPr>
          <p:cNvPr id="178" name="Google Shape;178;g30fd5a3148a_2_19"/>
          <p:cNvSpPr txBox="1">
            <a:spLocks noGrp="1"/>
          </p:cNvSpPr>
          <p:nvPr>
            <p:ph type="body" idx="1"/>
          </p:nvPr>
        </p:nvSpPr>
        <p:spPr>
          <a:xfrm>
            <a:off x="352298" y="1815823"/>
            <a:ext cx="5910900" cy="38814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noProof="0" dirty="0">
              <a:solidFill>
                <a:srgbClr val="868E93"/>
              </a:solidFill>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057400" lvl="4" indent="-228600">
              <a:buClr>
                <a:srgbClr val="868E93"/>
              </a:buClr>
            </a:pPr>
            <a:r>
              <a:rPr lang="es-ES" b="1" i="1" u="none" strike="noStrike" cap="none" noProof="0" dirty="0">
                <a:solidFill>
                  <a:srgbClr val="868E93"/>
                </a:solidFill>
                <a:latin typeface="Open Sans Light"/>
                <a:ea typeface="Open Sans Light"/>
                <a:cs typeface="Open Sans Light"/>
                <a:sym typeface="Open Sans Light"/>
              </a:rPr>
              <a:t>El objetivo de esta actividad es presentar </a:t>
            </a:r>
            <a:r>
              <a:rPr lang="es-ES" b="1" i="1" noProof="0" dirty="0">
                <a:solidFill>
                  <a:srgbClr val="868E93"/>
                </a:solidFill>
                <a:latin typeface="Open Sans Light"/>
                <a:ea typeface="Open Sans Light"/>
                <a:cs typeface="Open Sans Light"/>
                <a:sym typeface="Open Sans Light"/>
              </a:rPr>
              <a:t>formas de comunicación claras y eficaces </a:t>
            </a:r>
            <a:r>
              <a:rPr lang="es-ES" b="1" i="1" u="none" strike="noStrike" cap="none" noProof="0" dirty="0">
                <a:solidFill>
                  <a:srgbClr val="868E93"/>
                </a:solidFill>
                <a:latin typeface="Open Sans Light"/>
                <a:ea typeface="Open Sans Light"/>
                <a:cs typeface="Open Sans Light"/>
                <a:sym typeface="Open Sans Light"/>
              </a:rPr>
              <a:t>tanto a distancia como en persona y facilitar la aplicación de políticas de comunicación para la colaboración asíncrona.</a:t>
            </a:r>
          </a:p>
          <a:p>
            <a:pPr marL="2057400" lvl="4" indent="-228600" algn="l" rtl="0">
              <a:lnSpc>
                <a:spcPct val="90000"/>
              </a:lnSpc>
              <a:spcBef>
                <a:spcPts val="500"/>
              </a:spcBef>
              <a:spcAft>
                <a:spcPts val="0"/>
              </a:spcAft>
              <a:buClr>
                <a:srgbClr val="868E93"/>
              </a:buClr>
              <a:buSzPts val="2200"/>
              <a:buChar char="•"/>
            </a:pPr>
            <a:endParaRPr lang="es-ES" noProof="0" dirty="0"/>
          </a:p>
        </p:txBody>
      </p:sp>
      <p:pic>
        <p:nvPicPr>
          <p:cNvPr id="179" name="Google Shape;179;g30fd5a3148a_2_19"/>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180" name="Google Shape;180;g30fd5a3148a_2_19"/>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2400" b="1" i="0" u="none" strike="noStrike" cap="none" noProof="0" dirty="0">
                <a:solidFill>
                  <a:srgbClr val="9868BD"/>
                </a:solidFill>
                <a:latin typeface="Arial"/>
                <a:ea typeface="Arial"/>
                <a:cs typeface="Arial"/>
                <a:sym typeface="Arial"/>
              </a:rPr>
              <a:t>Aprender nuevos conocimientos</a:t>
            </a:r>
            <a:endParaRPr lang="es-ES" sz="2400" b="1" noProof="0" dirty="0">
              <a:solidFill>
                <a:srgbClr val="636A6F"/>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0fd5a3148a_2_30"/>
          <p:cNvSpPr txBox="1">
            <a:spLocks noGrp="1"/>
          </p:cNvSpPr>
          <p:nvPr>
            <p:ph type="title"/>
          </p:nvPr>
        </p:nvSpPr>
        <p:spPr>
          <a:xfrm>
            <a:off x="1500674" y="383832"/>
            <a:ext cx="9049872" cy="7095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2: Elaborar un borrador de política de trabajo híbrido que aborde las expectativas del equipo.</a:t>
            </a:r>
            <a:endParaRPr lang="es-ES" sz="3600" noProof="0" dirty="0">
              <a:solidFill>
                <a:schemeClr val="accent5"/>
              </a:solidFill>
            </a:endParaRPr>
          </a:p>
        </p:txBody>
      </p:sp>
      <p:sp>
        <p:nvSpPr>
          <p:cNvPr id="187" name="Google Shape;187;g30fd5a3148a_2_30"/>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PASO 1</a:t>
            </a:r>
            <a:endParaRPr lang="es-ES" noProof="0" dirty="0"/>
          </a:p>
          <a:p>
            <a:pPr marL="228600" lvl="0" indent="-228600" algn="l" rtl="0">
              <a:lnSpc>
                <a:spcPct val="90000"/>
              </a:lnSpc>
              <a:spcBef>
                <a:spcPts val="1000"/>
              </a:spcBef>
              <a:spcAft>
                <a:spcPts val="0"/>
              </a:spcAft>
              <a:buClr>
                <a:srgbClr val="9869BD"/>
              </a:buClr>
              <a:buSzPts val="1800"/>
              <a:buChar char="•"/>
            </a:pPr>
            <a:r>
              <a:rPr lang="es-ES" i="1" noProof="0" dirty="0">
                <a:solidFill>
                  <a:srgbClr val="868E93"/>
                </a:solidFill>
                <a:latin typeface="Arial"/>
                <a:cs typeface="Arial"/>
                <a:sym typeface="Arial"/>
              </a:rPr>
              <a:t>Presentar ejemplos de política de trabajo híbrido.</a:t>
            </a:r>
          </a:p>
          <a:p>
            <a:pPr marL="0" lvl="0" indent="0" algn="l" rtl="0">
              <a:lnSpc>
                <a:spcPct val="90000"/>
              </a:lnSpc>
              <a:spcBef>
                <a:spcPts val="1000"/>
              </a:spcBef>
              <a:spcAft>
                <a:spcPts val="0"/>
              </a:spcAft>
              <a:buClr>
                <a:srgbClr val="9869BD"/>
              </a:buClr>
              <a:buSzPts val="1800"/>
              <a:buNone/>
            </a:pPr>
            <a:endParaRPr lang="es-ES" noProof="0"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2</a:t>
            </a:r>
            <a:endParaRPr lang="es-ES" noProof="0" dirty="0"/>
          </a:p>
          <a:p>
            <a:pPr marL="228600" indent="-228600">
              <a:buClr>
                <a:srgbClr val="9869BD"/>
              </a:buClr>
            </a:pPr>
            <a:r>
              <a:rPr lang="es-ES" i="1" noProof="0" dirty="0">
                <a:solidFill>
                  <a:srgbClr val="868E93"/>
                </a:solidFill>
                <a:latin typeface="Arial"/>
                <a:cs typeface="Arial"/>
              </a:rPr>
              <a:t>Presentar escenarios de juegos de rol: Establecer y gestionar expectativas con equipos híbridos.</a:t>
            </a:r>
          </a:p>
          <a:p>
            <a:pPr marL="22860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3</a:t>
            </a:r>
            <a:endParaRPr lang="es-ES" noProof="0" dirty="0"/>
          </a:p>
          <a:p>
            <a:pPr marL="228600" indent="-228600">
              <a:buClr>
                <a:srgbClr val="9869BD"/>
              </a:buClr>
            </a:pPr>
            <a:r>
              <a:rPr lang="es-ES" i="1" noProof="0" dirty="0">
                <a:solidFill>
                  <a:srgbClr val="868E93"/>
                </a:solidFill>
                <a:latin typeface="Arial"/>
                <a:ea typeface="Arial"/>
                <a:cs typeface="Arial"/>
                <a:sym typeface="Arial"/>
              </a:rPr>
              <a:t>Asigne papeles (gestor, miembro del equipo remoto, trabajador en la oficina) para realizar ejercicios de escenificación en grupos. Cada grupo comparte su experiencia, destacando los retos y los éxitos.</a:t>
            </a:r>
            <a:endParaRPr lang="es-ES" i="1" noProof="0" dirty="0"/>
          </a:p>
          <a:p>
            <a:pPr marL="228600" lvl="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4</a:t>
            </a:r>
            <a:endParaRPr lang="es-ES" noProof="0" dirty="0"/>
          </a:p>
          <a:p>
            <a:pPr marL="228600" indent="-114300">
              <a:buClr>
                <a:srgbClr val="9869BD"/>
              </a:buClr>
              <a:buNone/>
            </a:pPr>
            <a:r>
              <a:rPr lang="es-ES" i="1" noProof="0" dirty="0">
                <a:solidFill>
                  <a:srgbClr val="868E93"/>
                </a:solidFill>
                <a:latin typeface="Arial"/>
                <a:cs typeface="Arial"/>
                <a:sym typeface="Arial"/>
              </a:rPr>
              <a:t>Proporcione una plantilla para redactar la política e invite a los alumnos a desarrollar la suya propia en grupos teniendo en cuenta los retos destacados durante el juego de rol.</a:t>
            </a:r>
            <a:endParaRPr lang="es-ES" i="1" noProof="0" dirty="0">
              <a:solidFill>
                <a:srgbClr val="868E93"/>
              </a:solidFill>
              <a:latin typeface="Arial"/>
              <a:cs typeface="Arial"/>
            </a:endParaRPr>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pic>
        <p:nvPicPr>
          <p:cNvPr id="188" name="Google Shape;188;g30fd5a3148a_2_30" descr="Ampulheta 90% com preenchimento sólido"/>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189" name="Google Shape;189;g30fd5a3148a_2_30"/>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s-ES" noProof="0" dirty="0"/>
              <a:t>Pasos</a:t>
            </a:r>
          </a:p>
        </p:txBody>
      </p:sp>
      <p:sp>
        <p:nvSpPr>
          <p:cNvPr id="190" name="Google Shape;190;g30fd5a3148a_2_30"/>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noProof="0" dirty="0">
                <a:solidFill>
                  <a:schemeClr val="accent6"/>
                </a:solidFill>
                <a:latin typeface="Open Sans Light"/>
                <a:ea typeface="Open Sans Light"/>
                <a:cs typeface="Open Sans Light"/>
                <a:sym typeface="Open Sans Light"/>
              </a:rPr>
              <a:t>00h:20m</a:t>
            </a:r>
            <a:endParaRPr lang="es-ES" sz="1600" b="1" noProof="0" dirty="0">
              <a:solidFill>
                <a:schemeClr val="accent6"/>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0fd5a3148a_2_39"/>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ct val="100000"/>
              <a:buFont typeface="Arial"/>
              <a:buNone/>
            </a:pPr>
            <a:r>
              <a:rPr lang="es-ES" sz="2400" b="1" noProof="0" dirty="0">
                <a:solidFill>
                  <a:schemeClr val="accent6"/>
                </a:solidFill>
              </a:rPr>
              <a:t>Actividad 2: </a:t>
            </a:r>
            <a:r>
              <a:rPr kumimoji="0" lang="es-ES" sz="2200" b="1" i="0" u="none" strike="noStrike" kern="0" cap="none" spc="0" normalizeH="0" baseline="0" noProof="0" dirty="0">
                <a:ln>
                  <a:noFill/>
                </a:ln>
                <a:solidFill>
                  <a:srgbClr val="4EA72E"/>
                </a:solidFill>
                <a:effectLst/>
                <a:uLnTx/>
                <a:uFillTx/>
                <a:latin typeface="Arial"/>
                <a:cs typeface="Arial"/>
                <a:sym typeface="Arial"/>
              </a:rPr>
              <a:t>Desarrollar un borrador de política de trabajo híbrido que aborde las expectativas del equipo.</a:t>
            </a:r>
            <a:endParaRPr lang="es-ES" sz="2400" b="1" noProof="0" dirty="0">
              <a:solidFill>
                <a:schemeClr val="accent6"/>
              </a:solidFill>
            </a:endParaRPr>
          </a:p>
          <a:p>
            <a:pPr marL="0" lvl="0" indent="0" algn="l" rtl="0">
              <a:lnSpc>
                <a:spcPct val="90000"/>
              </a:lnSpc>
              <a:spcBef>
                <a:spcPts val="0"/>
              </a:spcBef>
              <a:spcAft>
                <a:spcPts val="0"/>
              </a:spcAft>
              <a:buClr>
                <a:schemeClr val="accent5"/>
              </a:buClr>
              <a:buSzPct val="100000"/>
              <a:buFont typeface="Arial"/>
              <a:buNone/>
            </a:pPr>
            <a:endParaRPr lang="es-ES" sz="3600" noProof="0" dirty="0">
              <a:solidFill>
                <a:schemeClr val="accent5"/>
              </a:solidFill>
            </a:endParaRPr>
          </a:p>
        </p:txBody>
      </p:sp>
      <p:sp>
        <p:nvSpPr>
          <p:cNvPr id="203" name="Google Shape;203;g30fd5a3148a_2_39"/>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RECURSOS </a:t>
            </a:r>
          </a:p>
          <a:p>
            <a:pPr marL="228600" lvl="0" indent="-228600" algn="l" rtl="0">
              <a:lnSpc>
                <a:spcPct val="90000"/>
              </a:lnSpc>
              <a:spcBef>
                <a:spcPts val="0"/>
              </a:spcBef>
              <a:spcAft>
                <a:spcPts val="0"/>
              </a:spcAft>
              <a:buClr>
                <a:srgbClr val="9869BD"/>
              </a:buClr>
              <a:buSzPts val="1800"/>
              <a:buChar char="•"/>
            </a:pPr>
            <a:endParaRPr lang="es-ES" noProof="0" dirty="0"/>
          </a:p>
          <a:p>
            <a:pPr marL="742950" lvl="1" indent="-285750" rtl="0">
              <a:lnSpc>
                <a:spcPct val="107000"/>
              </a:lnSpc>
              <a:spcAft>
                <a:spcPts val="800"/>
              </a:spcAft>
              <a:buFont typeface="Symbol" panose="05050102010706020507" pitchFamily="18" charset="2"/>
              <a:buChar char=""/>
            </a:pPr>
            <a:r>
              <a:rPr lang="es-ES" sz="1800" u="sng" noProof="0" dirty="0">
                <a:solidFill>
                  <a:srgbClr val="0563C1"/>
                </a:solidFill>
                <a:effectLst/>
                <a:latin typeface="Calibri" panose="020F0502020204030204" pitchFamily="34" charset="0"/>
                <a:ea typeface="Calibri" panose="020F0502020204030204" pitchFamily="34" charset="0"/>
                <a:hlinkClick r:id="rId3"/>
              </a:rPr>
              <a:t>Plantilla para la elaboración de políticas</a:t>
            </a:r>
            <a:endParaRPr lang="es-ES" sz="1800" noProof="0" dirty="0">
              <a:effectLst/>
              <a:latin typeface="Calibri" panose="020F0502020204030204" pitchFamily="34" charset="0"/>
              <a:ea typeface="Calibri" panose="020F0502020204030204" pitchFamily="34" charset="0"/>
            </a:endParaRPr>
          </a:p>
          <a:p>
            <a:pPr marL="742950" lvl="1" indent="-285750">
              <a:lnSpc>
                <a:spcPct val="107000"/>
              </a:lnSpc>
              <a:spcAft>
                <a:spcPts val="800"/>
              </a:spcAft>
              <a:buFont typeface="Symbol" panose="05050102010706020507" pitchFamily="18" charset="2"/>
              <a:buChar char=""/>
            </a:pPr>
            <a:r>
              <a:rPr lang="es-ES" sz="1800" noProof="0" dirty="0">
                <a:effectLst/>
                <a:latin typeface="Calibri" panose="020F0502020204030204" pitchFamily="34" charset="0"/>
                <a:ea typeface="Calibri" panose="020F0502020204030204" pitchFamily="34" charset="0"/>
              </a:rPr>
              <a:t>Ejemplos de política de trabajo híbrido.</a:t>
            </a:r>
          </a:p>
          <a:p>
            <a:pPr marL="742950" lvl="1" indent="-285750">
              <a:lnSpc>
                <a:spcPct val="107000"/>
              </a:lnSpc>
              <a:spcAft>
                <a:spcPts val="800"/>
              </a:spcAft>
              <a:buFont typeface="Symbol" panose="05050102010706020507" pitchFamily="18" charset="2"/>
              <a:buChar char=""/>
            </a:pPr>
            <a:r>
              <a:rPr lang="es-ES" sz="1800" noProof="0" dirty="0">
                <a:effectLst/>
                <a:latin typeface="Calibri" panose="020F0502020204030204" pitchFamily="34" charset="0"/>
                <a:ea typeface="Calibri" panose="020F0502020204030204" pitchFamily="34" charset="0"/>
              </a:rPr>
              <a:t>Escenarios</a:t>
            </a:r>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sp>
        <p:nvSpPr>
          <p:cNvPr id="205" name="Google Shape;205;g30fd5a3148a_2_39"/>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s-ES" b="1" noProof="0" dirty="0">
                <a:solidFill>
                  <a:srgbClr val="12501B"/>
                </a:solidFill>
                <a:latin typeface="Arial"/>
                <a:ea typeface="Arial"/>
                <a:cs typeface="Arial"/>
                <a:sym typeface="Arial"/>
              </a:rPr>
              <a:t>Más información </a:t>
            </a:r>
            <a:endParaRPr lang="es-ES" noProof="0" dirty="0"/>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s-ES" i="0" u="none" strike="noStrike" cap="none" noProof="0" dirty="0">
                <a:solidFill>
                  <a:srgbClr val="868E93"/>
                </a:solidFill>
                <a:latin typeface="Arial"/>
                <a:ea typeface="Arial"/>
                <a:cs typeface="Arial"/>
                <a:sym typeface="Arial"/>
                <a:hlinkClick r:id="rId4"/>
              </a:rPr>
              <a:t>https://www.charliehr.com/blog/hybrid-working-policy/  </a:t>
            </a:r>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s-ES" i="0" u="none" strike="noStrike" cap="none" noProof="0" dirty="0">
                <a:solidFill>
                  <a:srgbClr val="868E93"/>
                </a:solidFill>
                <a:latin typeface="Arial"/>
                <a:ea typeface="Arial"/>
                <a:cs typeface="Arial"/>
                <a:sym typeface="Arial"/>
                <a:hlinkClick r:id="rId5"/>
              </a:rPr>
              <a:t>https://hrexecutive.com/do-you-have-a-strong-hybrid-work-policy-in-place/ </a:t>
            </a:r>
          </a:p>
          <a:p>
            <a:pPr marL="228600" lvl="0" indent="-114300" algn="l" rtl="0">
              <a:lnSpc>
                <a:spcPct val="90000"/>
              </a:lnSpc>
              <a:spcBef>
                <a:spcPts val="1000"/>
              </a:spcBef>
              <a:spcAft>
                <a:spcPts val="0"/>
              </a:spcAft>
              <a:buClr>
                <a:schemeClr val="dk2"/>
              </a:buClr>
              <a:buSzPts val="1800"/>
              <a:buNone/>
            </a:pPr>
            <a:endParaRPr lang="es-ES" noProof="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78D565D8-50AE-606D-45E5-B5187A29F5CC}"/>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CF0D1928-0FB9-D5AD-3AC0-D653B7C296DC}"/>
              </a:ext>
            </a:extLst>
          </p:cNvPr>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3</a:t>
            </a:r>
            <a:br>
              <a:rPr lang="es-ES" sz="3600" noProof="0" dirty="0">
                <a:solidFill>
                  <a:schemeClr val="accent5"/>
                </a:solidFill>
                <a:latin typeface="Arial"/>
                <a:ea typeface="Arial"/>
                <a:cs typeface="Arial"/>
                <a:sym typeface="Arial"/>
              </a:rPr>
            </a:br>
            <a:r>
              <a:rPr kumimoji="0" lang="es-ES" sz="3600" b="1" i="0" u="none" strike="noStrike" kern="0" cap="none" spc="0" normalizeH="0" baseline="0" noProof="0" dirty="0">
                <a:ln>
                  <a:noFill/>
                </a:ln>
                <a:solidFill>
                  <a:srgbClr val="A02B93"/>
                </a:solidFill>
                <a:effectLst/>
                <a:uLnTx/>
                <a:uFillTx/>
                <a:latin typeface="Arial"/>
                <a:cs typeface="Arial"/>
                <a:sym typeface="Arial"/>
              </a:rPr>
              <a:t>Fomentar una comunicación regular y abierta</a:t>
            </a:r>
            <a:endParaRPr lang="es-ES" sz="3600" b="1" noProof="0" dirty="0"/>
          </a:p>
        </p:txBody>
      </p:sp>
      <p:pic>
        <p:nvPicPr>
          <p:cNvPr id="125" name="Google Shape;125;p3" descr="A logo with a black background&#10;&#10;Description automatically generated">
            <a:extLst>
              <a:ext uri="{FF2B5EF4-FFF2-40B4-BE49-F238E27FC236}">
                <a16:creationId xmlns:a16="http://schemas.microsoft.com/office/drawing/2014/main" id="{0C09FDCC-7C64-F158-8102-E7D63479CB4E}"/>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312917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B34A9804-D2EB-8D01-D7F0-BF8599FEDC92}"/>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EE302CB7-F1C4-8C6D-13E9-CE998F0B7A61}"/>
              </a:ext>
            </a:extLst>
          </p:cNvPr>
          <p:cNvSpPr txBox="1"/>
          <p:nvPr/>
        </p:nvSpPr>
        <p:spPr>
          <a:xfrm>
            <a:off x="1098958" y="243189"/>
            <a:ext cx="10783010" cy="62247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3: </a:t>
            </a:r>
            <a:r>
              <a:rPr lang="es-ES" sz="3200" noProof="0" dirty="0">
                <a:solidFill>
                  <a:schemeClr val="accent5"/>
                </a:solidFill>
              </a:rPr>
              <a:t>Fomentar una comunicación regular y abierta</a:t>
            </a:r>
            <a:br>
              <a:rPr lang="es-ES" sz="3200" noProof="0" dirty="0">
                <a:solidFill>
                  <a:schemeClr val="accent5"/>
                </a:solidFill>
              </a:rPr>
            </a:br>
            <a:r>
              <a:rPr lang="es-ES" sz="2800" noProof="0" dirty="0">
                <a:solidFill>
                  <a:schemeClr val="accent5"/>
                </a:solidFill>
              </a:rPr>
              <a:t>Presentación del concepto teórico </a:t>
            </a:r>
          </a:p>
          <a:p>
            <a:pPr marL="0" marR="0" lvl="0" indent="0" algn="just"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br>
              <a:rPr lang="es-ES" sz="1600" noProof="0" dirty="0">
                <a:solidFill>
                  <a:schemeClr val="tx1"/>
                </a:solidFill>
                <a:latin typeface="+mn-lt"/>
              </a:rPr>
            </a:br>
            <a:r>
              <a:rPr lang="es-ES" sz="1500" noProof="0" dirty="0">
                <a:solidFill>
                  <a:schemeClr val="tx1"/>
                </a:solidFill>
                <a:latin typeface="+mn-lt"/>
              </a:rPr>
              <a:t>La comunicación abierta en el lugar de trabajo es una cultura en la que los empleados comparten libremente ideas, preocupaciones y opiniones sin miedo a ser juzgados o a sufrir repercusiones. Se basa en la confianza, la transparencia y el respeto mutuo, y garantiza que se escuche y valore la voz de todos los miembros del equipo. En un lugar de trabajo con comunicación abierta, todos los empleados se sienten seguros para expresar sus ideas, los directivos escuchan activamente y se agradecen y fomentan los comentarios, tanto positivos como constructivos.</a:t>
            </a:r>
          </a:p>
          <a:p>
            <a:pPr marL="0" marR="0" lvl="0" indent="0" algn="l" rtl="0">
              <a:lnSpc>
                <a:spcPct val="90000"/>
              </a:lnSpc>
              <a:spcBef>
                <a:spcPts val="0"/>
              </a:spcBef>
              <a:spcAft>
                <a:spcPts val="0"/>
              </a:spcAft>
              <a:buClr>
                <a:schemeClr val="accent5"/>
              </a:buClr>
              <a:buSzPts val="3600"/>
              <a:buFont typeface="Arial"/>
              <a:buNone/>
            </a:pPr>
            <a:endParaRPr lang="es-ES" sz="15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500" noProof="0" dirty="0">
                <a:solidFill>
                  <a:schemeClr val="tx1"/>
                </a:solidFill>
                <a:latin typeface="+mn-lt"/>
              </a:rPr>
              <a:t>Fomentar la comunicación regular y abierta en los equipos híbridos es esencial para mantener la colaboración, el compromiso y un fuerte sentido de conexión entre los empleados remotos y los de la oficina. </a:t>
            </a:r>
          </a:p>
          <a:p>
            <a:pPr marL="0" marR="0" lvl="0" indent="0" algn="l" rtl="0">
              <a:lnSpc>
                <a:spcPct val="90000"/>
              </a:lnSpc>
              <a:spcBef>
                <a:spcPts val="0"/>
              </a:spcBef>
              <a:spcAft>
                <a:spcPts val="0"/>
              </a:spcAft>
              <a:buClr>
                <a:schemeClr val="accent5"/>
              </a:buClr>
              <a:buSzPts val="3600"/>
              <a:buFont typeface="Arial"/>
              <a:buNone/>
            </a:pPr>
            <a:endParaRPr lang="es-ES" sz="15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500" noProof="0" dirty="0">
                <a:solidFill>
                  <a:schemeClr val="tx1"/>
                </a:solidFill>
                <a:latin typeface="+mn-lt"/>
              </a:rPr>
              <a:t>A medida que el trabajo híbrido sigue evolucionando, es crucial que los líderes adapten sus estrategias de comunicación para satisfacer las necesidades cambiantes de sus equipos. Las sesiones de formación periódicas sobre herramientas y técnicas de comunicación eficaces pueden dotar a los empleados de las habilidades necesarias para navegar por este panorama aún en desarrollo. </a:t>
            </a:r>
          </a:p>
          <a:p>
            <a:pPr marL="0" marR="0" lvl="0" indent="0" algn="l" rtl="0">
              <a:lnSpc>
                <a:spcPct val="90000"/>
              </a:lnSpc>
              <a:spcBef>
                <a:spcPts val="0"/>
              </a:spcBef>
              <a:spcAft>
                <a:spcPts val="0"/>
              </a:spcAft>
              <a:buClr>
                <a:schemeClr val="accent5"/>
              </a:buClr>
              <a:buSzPts val="3600"/>
              <a:buFont typeface="Arial"/>
              <a:buNone/>
            </a:pPr>
            <a:endParaRPr lang="es-ES" sz="1500" noProof="0" dirty="0">
              <a:solidFill>
                <a:schemeClr val="tx1"/>
              </a:solidFill>
              <a:latin typeface="+mn-lt"/>
            </a:endParaRP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r>
              <a:rPr lang="es-ES" sz="1500" noProof="0" dirty="0"/>
              <a:t>Las organizaciones deben establecer estrategias de comunicación intencionadas que promuevan la transparencia, la inclusión y el diálogo continuo.</a:t>
            </a:r>
          </a:p>
          <a:p>
            <a:pPr marR="0" lvl="0" algn="just" rtl="0">
              <a:lnSpc>
                <a:spcPct val="90000"/>
              </a:lnSpc>
              <a:spcBef>
                <a:spcPts val="0"/>
              </a:spcBef>
              <a:spcAft>
                <a:spcPts val="0"/>
              </a:spcAft>
              <a:buClr>
                <a:schemeClr val="accent5"/>
              </a:buClr>
              <a:buSzPts val="3600"/>
            </a:pPr>
            <a:endParaRPr lang="es-ES" sz="1600" noProof="0" dirty="0"/>
          </a:p>
          <a:p>
            <a:pPr marR="0" lvl="0" algn="l" rtl="0">
              <a:lnSpc>
                <a:spcPct val="90000"/>
              </a:lnSpc>
              <a:spcBef>
                <a:spcPts val="0"/>
              </a:spcBef>
              <a:spcAft>
                <a:spcPts val="0"/>
              </a:spcAft>
              <a:buClr>
                <a:schemeClr val="accent5"/>
              </a:buClr>
              <a:buSzPts val="3600"/>
            </a:pPr>
            <a:endParaRPr lang="es-ES" sz="1600" noProof="0" dirty="0">
              <a:solidFill>
                <a:schemeClr val="tx1"/>
              </a:solidFill>
              <a:latin typeface="+mn-lt"/>
            </a:endParaRPr>
          </a:p>
        </p:txBody>
      </p:sp>
    </p:spTree>
    <p:extLst>
      <p:ext uri="{BB962C8B-B14F-4D97-AF65-F5344CB8AC3E}">
        <p14:creationId xmlns:p14="http://schemas.microsoft.com/office/powerpoint/2010/main" val="258013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BED337AA-40FA-EB41-B5D2-6806057FE23E}"/>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FF792BC6-693A-5C8F-B1D6-3E17281EEDDD}"/>
              </a:ext>
            </a:extLst>
          </p:cNvPr>
          <p:cNvSpPr txBox="1"/>
          <p:nvPr/>
        </p:nvSpPr>
        <p:spPr>
          <a:xfrm>
            <a:off x="1098958" y="243189"/>
            <a:ext cx="10783010" cy="62247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3: </a:t>
            </a:r>
            <a:r>
              <a:rPr lang="es-ES" sz="3200" noProof="0" dirty="0">
                <a:solidFill>
                  <a:schemeClr val="accent5"/>
                </a:solidFill>
              </a:rPr>
              <a:t>Fomentar una comunicación regular y abierta</a:t>
            </a:r>
            <a:br>
              <a:rPr lang="es-ES" sz="3200" noProof="0" dirty="0">
                <a:solidFill>
                  <a:schemeClr val="accent5"/>
                </a:solidFill>
              </a:rPr>
            </a:br>
            <a:r>
              <a:rPr lang="es-ES" sz="2800" noProof="0" dirty="0">
                <a:solidFill>
                  <a:schemeClr val="accent5"/>
                </a:solidFill>
              </a:rPr>
              <a:t>Presentación del concepto teórico </a:t>
            </a:r>
          </a:p>
          <a:p>
            <a:pPr marL="0" marR="0" lvl="0" indent="0" algn="just" rtl="0">
              <a:lnSpc>
                <a:spcPct val="90000"/>
              </a:lnSpc>
              <a:spcBef>
                <a:spcPts val="0"/>
              </a:spcBef>
              <a:spcAft>
                <a:spcPts val="0"/>
              </a:spcAft>
              <a:buClr>
                <a:schemeClr val="accent5"/>
              </a:buClr>
              <a:buSzPts val="3600"/>
              <a:buFont typeface="Arial"/>
              <a:buNone/>
            </a:pPr>
            <a:br>
              <a:rPr lang="es-ES" sz="1600" noProof="0" dirty="0">
                <a:solidFill>
                  <a:schemeClr val="tx1"/>
                </a:solidFill>
                <a:latin typeface="+mn-lt"/>
              </a:rPr>
            </a:br>
            <a:endParaRPr kumimoji="0" lang="es-ES"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r>
              <a:rPr lang="es-ES" sz="1500" dirty="0"/>
              <a:t>Entre los motivos porqué</a:t>
            </a:r>
            <a:r>
              <a:rPr kumimoji="0" lang="es-ES" sz="1500" b="0" i="0" u="none" strike="noStrike" kern="0" cap="none" spc="0" normalizeH="0" baseline="0" noProof="0" dirty="0">
                <a:ln>
                  <a:noFill/>
                </a:ln>
                <a:solidFill>
                  <a:srgbClr val="000000"/>
                </a:solidFill>
                <a:effectLst/>
                <a:uLnTx/>
                <a:uFillTx/>
                <a:latin typeface="Arial"/>
                <a:cs typeface="Arial"/>
                <a:sym typeface="Arial"/>
              </a:rPr>
              <a:t> la comunicación abierta marca la diferencia:</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endParaRPr kumimoji="0" lang="es-ES" sz="1500" b="0" i="0" u="none" strike="noStrike" kern="0" cap="none" spc="0" normalizeH="0" baseline="0" noProof="0" dirty="0">
              <a:ln>
                <a:noFill/>
              </a:ln>
              <a:solidFill>
                <a:srgbClr val="000000"/>
              </a:solidFill>
              <a:effectLst/>
              <a:uLnTx/>
              <a:uFillTx/>
              <a:latin typeface="Arial"/>
              <a:cs typeface="Arial"/>
              <a:sym typeface="Arial"/>
            </a:endParaRPr>
          </a:p>
          <a:p>
            <a:pPr marL="285750" lvl="6" indent="-285750">
              <a:lnSpc>
                <a:spcPct val="90000"/>
              </a:lnSpc>
              <a:buClr>
                <a:srgbClr val="A02B93"/>
              </a:buClr>
              <a:buSzPts val="3600"/>
              <a:buFontTx/>
              <a:buChar char="-"/>
              <a:defRPr/>
            </a:pPr>
            <a:r>
              <a:rPr kumimoji="0" lang="es-ES" sz="1500" b="0" i="0" u="none" strike="noStrike" kern="0" cap="none" spc="0" normalizeH="0" baseline="0" noProof="0" dirty="0">
                <a:ln>
                  <a:noFill/>
                </a:ln>
                <a:solidFill>
                  <a:srgbClr val="000000"/>
                </a:solidFill>
                <a:effectLst/>
                <a:uLnTx/>
                <a:uFillTx/>
                <a:latin typeface="Arial"/>
                <a:cs typeface="Arial"/>
                <a:sym typeface="Arial"/>
              </a:rPr>
              <a:t>Fomenta el trabajo en equipo y la colaboración</a:t>
            </a:r>
          </a:p>
          <a:p>
            <a:pPr marL="285750" lvl="3" indent="-285750">
              <a:lnSpc>
                <a:spcPct val="90000"/>
              </a:lnSpc>
              <a:buClr>
                <a:srgbClr val="A02B93"/>
              </a:buClr>
              <a:buSzPts val="3600"/>
              <a:buFontTx/>
              <a:buChar char="-"/>
              <a:defRPr/>
            </a:pPr>
            <a:r>
              <a:rPr kumimoji="0" lang="es-ES" sz="1500" b="0" i="0" u="none" strike="noStrike" kern="0" cap="none" spc="0" normalizeH="0" baseline="0" noProof="0" dirty="0">
                <a:ln>
                  <a:noFill/>
                </a:ln>
                <a:solidFill>
                  <a:srgbClr val="000000"/>
                </a:solidFill>
                <a:effectLst/>
                <a:uLnTx/>
                <a:uFillTx/>
                <a:latin typeface="Arial"/>
                <a:cs typeface="Arial"/>
                <a:sym typeface="Arial"/>
              </a:rPr>
              <a:t>Aumenta la moral de los empleados</a:t>
            </a:r>
          </a:p>
          <a:p>
            <a:pPr marL="285750" lvl="3" indent="-285750">
              <a:lnSpc>
                <a:spcPct val="90000"/>
              </a:lnSpc>
              <a:buClr>
                <a:srgbClr val="A02B93"/>
              </a:buClr>
              <a:buSzPts val="3600"/>
              <a:buFontTx/>
              <a:buChar char="-"/>
              <a:defRPr/>
            </a:pPr>
            <a:r>
              <a:rPr kumimoji="0" lang="es-ES" sz="1500" b="0" i="0" u="none" strike="noStrike" kern="0" cap="none" spc="0" normalizeH="0" baseline="0" noProof="0" dirty="0">
                <a:ln>
                  <a:noFill/>
                </a:ln>
                <a:solidFill>
                  <a:srgbClr val="000000"/>
                </a:solidFill>
                <a:effectLst/>
                <a:uLnTx/>
                <a:uFillTx/>
                <a:latin typeface="Arial"/>
                <a:cs typeface="Arial"/>
                <a:sym typeface="Arial"/>
              </a:rPr>
              <a:t>Evita malentendidos</a:t>
            </a:r>
          </a:p>
          <a:p>
            <a:pPr marL="285750" lvl="3" indent="-285750">
              <a:lnSpc>
                <a:spcPct val="90000"/>
              </a:lnSpc>
              <a:buClr>
                <a:srgbClr val="A02B93"/>
              </a:buClr>
              <a:buSzPts val="3600"/>
              <a:buFontTx/>
              <a:buChar char="-"/>
              <a:defRPr/>
            </a:pPr>
            <a:r>
              <a:rPr kumimoji="0" lang="es-ES" sz="1500" b="0" i="0" u="none" strike="noStrike" kern="0" cap="none" spc="0" normalizeH="0" baseline="0" noProof="0" dirty="0">
                <a:ln>
                  <a:noFill/>
                </a:ln>
                <a:solidFill>
                  <a:srgbClr val="000000"/>
                </a:solidFill>
                <a:effectLst/>
                <a:uLnTx/>
                <a:uFillTx/>
                <a:latin typeface="Arial"/>
                <a:cs typeface="Arial"/>
                <a:sym typeface="Arial"/>
              </a:rPr>
              <a:t>Fomenta la innovación</a:t>
            </a:r>
          </a:p>
          <a:p>
            <a:pPr marL="285750" lvl="3" indent="-285750">
              <a:lnSpc>
                <a:spcPct val="90000"/>
              </a:lnSpc>
              <a:buClr>
                <a:srgbClr val="A02B93"/>
              </a:buClr>
              <a:buSzPts val="3600"/>
              <a:buFontTx/>
              <a:buChar char="-"/>
              <a:defRPr/>
            </a:pPr>
            <a:r>
              <a:rPr kumimoji="0" lang="es-ES" sz="1500" b="0" i="0" u="none" strike="noStrike" kern="0" cap="none" spc="0" normalizeH="0" baseline="0" noProof="0" dirty="0">
                <a:ln>
                  <a:noFill/>
                </a:ln>
                <a:solidFill>
                  <a:srgbClr val="000000"/>
                </a:solidFill>
                <a:effectLst/>
                <a:uLnTx/>
                <a:uFillTx/>
                <a:latin typeface="Arial"/>
                <a:cs typeface="Arial"/>
                <a:sym typeface="Arial"/>
              </a:rPr>
              <a:t>Genera confianza</a:t>
            </a:r>
          </a:p>
          <a:p>
            <a:pPr marL="285750" lvl="3" indent="-285750">
              <a:lnSpc>
                <a:spcPct val="90000"/>
              </a:lnSpc>
              <a:buClr>
                <a:srgbClr val="A02B93"/>
              </a:buClr>
              <a:buSzPts val="3600"/>
              <a:buFontTx/>
              <a:buChar char="-"/>
              <a:defRPr/>
            </a:pPr>
            <a:r>
              <a:rPr kumimoji="0" lang="es-ES" sz="1500" b="0" i="0" u="none" strike="noStrike" kern="0" cap="none" spc="0" normalizeH="0" baseline="0" noProof="0" dirty="0">
                <a:ln>
                  <a:noFill/>
                </a:ln>
                <a:solidFill>
                  <a:srgbClr val="000000"/>
                </a:solidFill>
                <a:effectLst/>
                <a:uLnTx/>
                <a:uFillTx/>
                <a:latin typeface="Arial"/>
                <a:cs typeface="Arial"/>
                <a:sym typeface="Arial"/>
              </a:rPr>
              <a:t>Conecta a los empleados con los objetivos de la organización</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br>
              <a:rPr kumimoji="0" lang="es-ES" sz="1600" b="0" i="0" u="none" strike="noStrike" kern="0" cap="none" spc="0" normalizeH="0" baseline="0" noProof="0" dirty="0">
                <a:ln>
                  <a:noFill/>
                </a:ln>
                <a:solidFill>
                  <a:srgbClr val="000000"/>
                </a:solidFill>
                <a:effectLst/>
                <a:uLnTx/>
                <a:uFillTx/>
                <a:latin typeface="Arial"/>
                <a:cs typeface="Arial"/>
                <a:sym typeface="Arial"/>
              </a:rPr>
            </a:br>
            <a:endParaRPr kumimoji="0" lang="es-ES" sz="1600" b="0" i="0" u="none" strike="noStrike" kern="0" cap="none" spc="0" normalizeH="0" baseline="0" noProof="0" dirty="0">
              <a:ln>
                <a:noFill/>
              </a:ln>
              <a:solidFill>
                <a:srgbClr val="000000"/>
              </a:solidFill>
              <a:effectLst/>
              <a:uLnTx/>
              <a:uFillTx/>
              <a:latin typeface="Arial"/>
              <a:cs typeface="Arial"/>
              <a:sym typeface="Arial"/>
            </a:endParaRPr>
          </a:p>
          <a:p>
            <a:pPr marR="0" lvl="0" algn="just" rtl="0">
              <a:lnSpc>
                <a:spcPct val="90000"/>
              </a:lnSpc>
              <a:spcBef>
                <a:spcPts val="0"/>
              </a:spcBef>
              <a:spcAft>
                <a:spcPts val="0"/>
              </a:spcAft>
              <a:buClr>
                <a:schemeClr val="accent5"/>
              </a:buClr>
              <a:buSzPts val="3600"/>
            </a:pPr>
            <a:endParaRPr lang="es-ES" sz="1600" noProof="0" dirty="0"/>
          </a:p>
          <a:p>
            <a:pPr marR="0" lvl="0" algn="l" rtl="0">
              <a:lnSpc>
                <a:spcPct val="90000"/>
              </a:lnSpc>
              <a:spcBef>
                <a:spcPts val="0"/>
              </a:spcBef>
              <a:spcAft>
                <a:spcPts val="0"/>
              </a:spcAft>
              <a:buClr>
                <a:schemeClr val="accent5"/>
              </a:buClr>
              <a:buSzPts val="3600"/>
            </a:pPr>
            <a:endParaRPr lang="es-ES" sz="1600" noProof="0" dirty="0">
              <a:solidFill>
                <a:schemeClr val="tx1"/>
              </a:solidFill>
              <a:latin typeface="+mn-lt"/>
            </a:endParaRPr>
          </a:p>
        </p:txBody>
      </p:sp>
    </p:spTree>
    <p:extLst>
      <p:ext uri="{BB962C8B-B14F-4D97-AF65-F5344CB8AC3E}">
        <p14:creationId xmlns:p14="http://schemas.microsoft.com/office/powerpoint/2010/main" val="1402607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0154484" y="0"/>
            <a:ext cx="2363727" cy="6858000"/>
          </a:xfrm>
          <a:prstGeom prst="roundRect">
            <a:avLst>
              <a:gd name="adj" fmla="val 16667"/>
            </a:avLst>
          </a:prstGeom>
          <a:gradFill>
            <a:gsLst>
              <a:gs pos="0">
                <a:srgbClr val="9D76B4"/>
              </a:gs>
              <a:gs pos="100000">
                <a:srgbClr val="262266"/>
              </a:gs>
            </a:gsLst>
            <a:lin ang="189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 sz="1800" noProof="0" dirty="0">
              <a:solidFill>
                <a:schemeClr val="lt1"/>
              </a:solidFill>
              <a:latin typeface="Arial"/>
              <a:ea typeface="Arial"/>
              <a:cs typeface="Arial"/>
              <a:sym typeface="Arial"/>
            </a:endParaRPr>
          </a:p>
        </p:txBody>
      </p:sp>
      <p:sp>
        <p:nvSpPr>
          <p:cNvPr id="115" name="Google Shape;115;p2"/>
          <p:cNvSpPr/>
          <p:nvPr/>
        </p:nvSpPr>
        <p:spPr>
          <a:xfrm>
            <a:off x="6736038" y="687600"/>
            <a:ext cx="3670461" cy="548738"/>
          </a:xfrm>
          <a:custGeom>
            <a:avLst/>
            <a:gdLst/>
            <a:ahLst/>
            <a:cxnLst/>
            <a:rect l="l" t="t" r="r" b="b"/>
            <a:pathLst>
              <a:path w="12192000" h="4754880" extrusionOk="0">
                <a:moveTo>
                  <a:pt x="0" y="0"/>
                </a:moveTo>
                <a:lnTo>
                  <a:pt x="12192000" y="0"/>
                </a:lnTo>
                <a:lnTo>
                  <a:pt x="12192000" y="4754880"/>
                </a:lnTo>
                <a:lnTo>
                  <a:pt x="0" y="4754880"/>
                </a:lnTo>
                <a:close/>
              </a:path>
            </a:pathLst>
          </a:cu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lang="es-ES" sz="4400" b="1" noProof="0" dirty="0">
              <a:solidFill>
                <a:schemeClr val="dk1"/>
              </a:solidFill>
              <a:latin typeface="Arial"/>
              <a:ea typeface="Arial"/>
              <a:cs typeface="Arial"/>
              <a:sym typeface="Arial"/>
            </a:endParaRPr>
          </a:p>
        </p:txBody>
      </p:sp>
      <p:sp>
        <p:nvSpPr>
          <p:cNvPr id="116" name="Google Shape;116;p2"/>
          <p:cNvSpPr txBox="1"/>
          <p:nvPr/>
        </p:nvSpPr>
        <p:spPr>
          <a:xfrm>
            <a:off x="1493906" y="514100"/>
            <a:ext cx="72673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noProof="0" dirty="0">
                <a:solidFill>
                  <a:schemeClr val="accent5"/>
                </a:solidFill>
                <a:latin typeface="Arial"/>
                <a:ea typeface="Arial"/>
                <a:cs typeface="Arial"/>
                <a:sym typeface="Arial"/>
              </a:rPr>
              <a:t>Objetivo y descripción del módulo</a:t>
            </a:r>
          </a:p>
        </p:txBody>
      </p:sp>
      <p:sp>
        <p:nvSpPr>
          <p:cNvPr id="117" name="Google Shape;117;p2"/>
          <p:cNvSpPr txBox="1"/>
          <p:nvPr/>
        </p:nvSpPr>
        <p:spPr>
          <a:xfrm>
            <a:off x="539289" y="1240163"/>
            <a:ext cx="9351964" cy="3061662"/>
          </a:xfrm>
          <a:prstGeom prst="rect">
            <a:avLst/>
          </a:prstGeom>
          <a:noFill/>
          <a:ln>
            <a:noFill/>
          </a:ln>
        </p:spPr>
        <p:txBody>
          <a:bodyPr spcFirstLastPara="1" wrap="square" lIns="91425" tIns="45700" rIns="91425" bIns="45700" anchor="t" anchorCtr="0">
            <a:noAutofit/>
          </a:bodyPr>
          <a:lstStyle/>
          <a:p>
            <a:pPr marR="0" lvl="0" algn="just" rtl="0">
              <a:lnSpc>
                <a:spcPct val="150000"/>
              </a:lnSpc>
              <a:spcBef>
                <a:spcPts val="0"/>
              </a:spcBef>
              <a:spcAft>
                <a:spcPts val="0"/>
              </a:spcAft>
              <a:buClr>
                <a:srgbClr val="636A6F"/>
              </a:buClr>
              <a:buSzPts val="1800"/>
            </a:pPr>
            <a:r>
              <a:rPr lang="es-ES" sz="1600" noProof="0" dirty="0">
                <a:effectLst/>
                <a:latin typeface="+mn-lt"/>
                <a:ea typeface="Calibri" panose="020F0502020204030204" pitchFamily="34" charset="0"/>
              </a:rPr>
              <a:t>El objetivo del Módulo 2 es presentar los retos y oportunidades relacionados con el trabajo híbrido, centrándose en los conocimientos, habilidades y actitudes necesarios para facilitar la comunicación y la cooperación en un lugar de trabajo híbrido. Las habilidades de comunicación y colaboración digital son esenciales para el mundo digital del trabajo y los responsables de los equipos híbridos deben estar equipados y formados con el conjunto de habilidades adecuado para garantizar que sus equipos puedan cooperar eficazmente.</a:t>
            </a:r>
            <a:endParaRPr lang="es-ES" sz="1600" noProof="0" dirty="0">
              <a:solidFill>
                <a:srgbClr val="636A6F"/>
              </a:solidFill>
              <a:latin typeface="+mn-lt"/>
              <a:ea typeface="Arial"/>
              <a:cs typeface="Arial"/>
              <a:sym typeface="Arial"/>
            </a:endParaRPr>
          </a:p>
          <a:p>
            <a:pPr marL="0" marR="0" lvl="0" indent="0" algn="l" rtl="0">
              <a:lnSpc>
                <a:spcPct val="150000"/>
              </a:lnSpc>
              <a:spcBef>
                <a:spcPts val="1000"/>
              </a:spcBef>
              <a:spcAft>
                <a:spcPts val="0"/>
              </a:spcAft>
              <a:buClr>
                <a:schemeClr val="dk1"/>
              </a:buClr>
              <a:buSzPts val="2800"/>
              <a:buFont typeface="Arial"/>
              <a:buNone/>
            </a:pPr>
            <a:endParaRPr lang="es-ES" sz="2800" noProof="0" dirty="0">
              <a:solidFill>
                <a:srgbClr val="636A6F"/>
              </a:solidFill>
              <a:latin typeface="Arial"/>
              <a:ea typeface="Arial"/>
              <a:cs typeface="Arial"/>
              <a:sym typeface="Arial"/>
            </a:endParaRPr>
          </a:p>
          <a:p>
            <a:pPr marL="0" marR="0" lvl="0" indent="0" algn="l" rtl="0">
              <a:lnSpc>
                <a:spcPct val="150000"/>
              </a:lnSpc>
              <a:spcBef>
                <a:spcPts val="1000"/>
              </a:spcBef>
              <a:spcAft>
                <a:spcPts val="0"/>
              </a:spcAft>
              <a:buClr>
                <a:schemeClr val="dk1"/>
              </a:buClr>
              <a:buSzPts val="2400"/>
              <a:buFont typeface="Arial"/>
              <a:buNone/>
            </a:pPr>
            <a:endParaRPr lang="es-ES" sz="2400" noProof="0" dirty="0">
              <a:solidFill>
                <a:srgbClr val="636A6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800"/>
              <a:buFont typeface="Arial"/>
              <a:buNone/>
            </a:pPr>
            <a:endParaRPr lang="es-ES" sz="2800" noProof="0" dirty="0">
              <a:solidFill>
                <a:schemeClr val="dk1"/>
              </a:solidFill>
              <a:latin typeface="Arial"/>
              <a:ea typeface="Arial"/>
              <a:cs typeface="Arial"/>
              <a:sym typeface="Arial"/>
            </a:endParaRPr>
          </a:p>
        </p:txBody>
      </p:sp>
      <p:sp>
        <p:nvSpPr>
          <p:cNvPr id="118" name="Google Shape;118;p2"/>
          <p:cNvSpPr txBox="1"/>
          <p:nvPr/>
        </p:nvSpPr>
        <p:spPr>
          <a:xfrm>
            <a:off x="539289" y="3546986"/>
            <a:ext cx="7919024" cy="293153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ES" sz="1800" noProof="0" dirty="0">
                <a:solidFill>
                  <a:schemeClr val="tx1"/>
                </a:solidFill>
                <a:latin typeface="Arial"/>
                <a:ea typeface="Arial"/>
                <a:cs typeface="Arial"/>
                <a:sym typeface="Arial"/>
              </a:rPr>
              <a:t>Este módulo se divide en </a:t>
            </a:r>
            <a:r>
              <a:rPr lang="es-ES" sz="1800" noProof="0" dirty="0">
                <a:solidFill>
                  <a:schemeClr val="tx1"/>
                </a:solidFill>
              </a:rPr>
              <a:t>los siguientes temas</a:t>
            </a:r>
            <a:r>
              <a:rPr lang="es-ES" sz="1800" noProof="0" dirty="0">
                <a:solidFill>
                  <a:schemeClr val="tx1"/>
                </a:solidFill>
                <a:latin typeface="Arial"/>
                <a:ea typeface="Arial"/>
                <a:cs typeface="Arial"/>
                <a:sym typeface="Arial"/>
              </a:rPr>
              <a:t>:</a:t>
            </a:r>
            <a:endParaRPr lang="es-ES" noProof="0" dirty="0">
              <a:solidFill>
                <a:schemeClr val="tx1"/>
              </a:solidFill>
            </a:endParaRPr>
          </a:p>
          <a:p>
            <a:pPr marL="0" marR="0" lvl="0" indent="0" algn="l" rtl="0">
              <a:lnSpc>
                <a:spcPct val="150000"/>
              </a:lnSpc>
              <a:spcBef>
                <a:spcPts val="0"/>
              </a:spcBef>
              <a:spcAft>
                <a:spcPts val="0"/>
              </a:spcAft>
              <a:buNone/>
            </a:pPr>
            <a:r>
              <a:rPr lang="es-ES" sz="1450" b="1" noProof="0" dirty="0">
                <a:solidFill>
                  <a:schemeClr val="accent5"/>
                </a:solidFill>
              </a:rPr>
              <a:t>Tema 1 </a:t>
            </a:r>
            <a:r>
              <a:rPr lang="es-ES" sz="1450" b="1" noProof="0" dirty="0">
                <a:solidFill>
                  <a:schemeClr val="accent5"/>
                </a:solidFill>
                <a:latin typeface="Arial"/>
                <a:ea typeface="Arial"/>
                <a:cs typeface="Arial"/>
                <a:sym typeface="Arial"/>
              </a:rPr>
              <a:t>Introducción a la dinámica de trabajo híbrida</a:t>
            </a:r>
            <a:endParaRPr lang="es-ES" sz="1450" noProof="0" dirty="0"/>
          </a:p>
          <a:p>
            <a:pPr marL="0" marR="0" lvl="0" indent="0" algn="l" rtl="0">
              <a:lnSpc>
                <a:spcPct val="150000"/>
              </a:lnSpc>
              <a:spcBef>
                <a:spcPts val="0"/>
              </a:spcBef>
              <a:spcAft>
                <a:spcPts val="0"/>
              </a:spcAft>
              <a:buNone/>
            </a:pPr>
            <a:r>
              <a:rPr lang="es-ES" sz="1450" b="1" noProof="0" dirty="0">
                <a:solidFill>
                  <a:schemeClr val="accent5"/>
                </a:solidFill>
              </a:rPr>
              <a:t>Tema 2 Gestión de las expectativas de los directivos en un entorno de trabajo híbrido</a:t>
            </a:r>
          </a:p>
          <a:p>
            <a:pPr marL="0" marR="0" lvl="0" indent="0" algn="l" rtl="0">
              <a:lnSpc>
                <a:spcPct val="150000"/>
              </a:lnSpc>
              <a:spcBef>
                <a:spcPts val="0"/>
              </a:spcBef>
              <a:spcAft>
                <a:spcPts val="0"/>
              </a:spcAft>
              <a:buNone/>
            </a:pPr>
            <a:r>
              <a:rPr lang="es-ES" sz="1450" b="1" noProof="0" dirty="0">
                <a:solidFill>
                  <a:schemeClr val="accent5"/>
                </a:solidFill>
              </a:rPr>
              <a:t>Tema 3 Fomentar una comunicación regular y abierta</a:t>
            </a:r>
          </a:p>
          <a:p>
            <a:pPr marL="0" marR="0" lvl="0" indent="0" algn="l" rtl="0">
              <a:lnSpc>
                <a:spcPct val="150000"/>
              </a:lnSpc>
              <a:spcBef>
                <a:spcPts val="0"/>
              </a:spcBef>
              <a:spcAft>
                <a:spcPts val="0"/>
              </a:spcAft>
              <a:buNone/>
            </a:pPr>
            <a:r>
              <a:rPr lang="es-ES" sz="1450" b="1" noProof="0" dirty="0">
                <a:solidFill>
                  <a:schemeClr val="accent5"/>
                </a:solidFill>
              </a:rPr>
              <a:t>Tema 4 Construir prácticas de reconocimiento, confianza y retroalimentación</a:t>
            </a:r>
          </a:p>
          <a:p>
            <a:pPr marL="0" marR="0" lvl="0" indent="0" algn="l" rtl="0">
              <a:lnSpc>
                <a:spcPct val="150000"/>
              </a:lnSpc>
              <a:spcBef>
                <a:spcPts val="0"/>
              </a:spcBef>
              <a:spcAft>
                <a:spcPts val="0"/>
              </a:spcAft>
              <a:buNone/>
            </a:pPr>
            <a:r>
              <a:rPr lang="es-ES" sz="1450" b="1" noProof="0" dirty="0">
                <a:solidFill>
                  <a:schemeClr val="accent5"/>
                </a:solidFill>
              </a:rPr>
              <a:t>Tema 5 Mantener una cultura empresarial sólida</a:t>
            </a:r>
          </a:p>
          <a:p>
            <a:pPr marL="0" marR="0" lvl="0" indent="0" algn="l" rtl="0">
              <a:lnSpc>
                <a:spcPct val="150000"/>
              </a:lnSpc>
              <a:spcBef>
                <a:spcPts val="0"/>
              </a:spcBef>
              <a:spcAft>
                <a:spcPts val="0"/>
              </a:spcAft>
              <a:buNone/>
            </a:pPr>
            <a:r>
              <a:rPr lang="es-ES" sz="1450" b="1" noProof="0" dirty="0">
                <a:solidFill>
                  <a:schemeClr val="accent5"/>
                </a:solidFill>
              </a:rPr>
              <a:t>Tema 6 Fomento de la colaboración híbrida</a:t>
            </a:r>
          </a:p>
          <a:p>
            <a:pPr marL="0" marR="0" lvl="0" indent="0" algn="l" rtl="0">
              <a:lnSpc>
                <a:spcPct val="150000"/>
              </a:lnSpc>
              <a:spcBef>
                <a:spcPts val="0"/>
              </a:spcBef>
              <a:spcAft>
                <a:spcPts val="0"/>
              </a:spcAft>
              <a:buNone/>
            </a:pPr>
            <a:endParaRPr lang="es-ES" sz="1800" b="1" noProof="0" dirty="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664E4703-3540-823E-0B97-B89C1408E143}"/>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D5D5E458-1866-79FB-2005-2D471A00E895}"/>
              </a:ext>
            </a:extLst>
          </p:cNvPr>
          <p:cNvSpPr txBox="1"/>
          <p:nvPr/>
        </p:nvSpPr>
        <p:spPr>
          <a:xfrm>
            <a:off x="1170039" y="285135"/>
            <a:ext cx="10031361" cy="58895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3: Fomentar una comunicación regular y abierta</a:t>
            </a:r>
            <a:br>
              <a:rPr lang="es-ES" sz="3200" noProof="0" dirty="0">
                <a:solidFill>
                  <a:schemeClr val="accent5"/>
                </a:solidFill>
              </a:rPr>
            </a:br>
            <a:endParaRPr lang="es-ES" sz="2800" noProof="0" dirty="0">
              <a:solidFill>
                <a:schemeClr val="accent5"/>
              </a:solidFill>
            </a:endParaRPr>
          </a:p>
          <a:p>
            <a:pPr marL="0" marR="0" lvl="0" indent="0" algn="just"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0" u="none" strike="noStrike" kern="0" cap="none" spc="0" normalizeH="0" baseline="0" noProof="0" dirty="0">
                <a:ln>
                  <a:noFill/>
                </a:ln>
                <a:solidFill>
                  <a:srgbClr val="000000"/>
                </a:solidFill>
                <a:effectLst/>
                <a:uLnTx/>
                <a:uFillTx/>
                <a:latin typeface="Arial"/>
                <a:cs typeface="Arial"/>
                <a:sym typeface="Arial"/>
              </a:rPr>
              <a:t>Uno de los fundamentos teóricos clave para una comunicación eficaz en equipos híbridos es </a:t>
            </a:r>
            <a:r>
              <a:rPr kumimoji="0" lang="es-ES" sz="1600" b="1" i="0" u="none" strike="noStrike" kern="0" cap="none" spc="0" normalizeH="0" baseline="0" noProof="0" dirty="0">
                <a:ln>
                  <a:noFill/>
                </a:ln>
                <a:solidFill>
                  <a:srgbClr val="000000"/>
                </a:solidFill>
                <a:effectLst/>
                <a:uLnTx/>
                <a:uFillTx/>
                <a:latin typeface="Arial"/>
                <a:cs typeface="Arial"/>
                <a:sym typeface="Arial"/>
              </a:rPr>
              <a:t>la Teoría de la Riqueza de Medios</a:t>
            </a:r>
            <a:r>
              <a:rPr kumimoji="0" lang="es-ES" sz="1600" b="0" i="0" u="none" strike="noStrike" kern="0" cap="none" spc="0" normalizeH="0" baseline="0" noProof="0" dirty="0">
                <a:ln>
                  <a:noFill/>
                </a:ln>
                <a:solidFill>
                  <a:srgbClr val="000000"/>
                </a:solidFill>
                <a:effectLst/>
                <a:uLnTx/>
                <a:uFillTx/>
                <a:latin typeface="Arial"/>
                <a:cs typeface="Arial"/>
                <a:sym typeface="Arial"/>
              </a:rPr>
              <a:t>. Según esta teoría, la comunicación cara a cara es el medio más rico, ya que permite señales verbales y no verbales, retroalimentación inmediata y personalización. Sin embargo, en un entorno de trabajo híbrido, los equipos deben recurrir a una combinación de herramientas de comunicación digital. Para garantizar la claridad y el compromiso, las organizaciones deben elegir el medio adecuado en función de la complejidad del mensaje. Por ejemplo, las actualizaciones rápidas pueden compartirse a través del chat, mientras que las discusiones que requieren una colaboración profunda son más adecuadas para las reuniones de vídeo.</a:t>
            </a:r>
          </a:p>
          <a:p>
            <a:pPr marL="0" marR="0" lvl="0" indent="0" algn="just" defTabSz="914400" rtl="0" eaLnBrk="1" fontAlgn="auto" latinLnBrk="0" hangingPunct="1">
              <a:lnSpc>
                <a:spcPct val="90000"/>
              </a:lnSpc>
              <a:spcBef>
                <a:spcPts val="0"/>
              </a:spcBef>
              <a:spcAft>
                <a:spcPts val="0"/>
              </a:spcAft>
              <a:buClr>
                <a:srgbClr val="A02B93"/>
              </a:buClr>
              <a:buSzPts val="3600"/>
              <a:buFont typeface="Arial"/>
              <a:buNone/>
              <a:tabLst/>
              <a:defRPr/>
            </a:pPr>
            <a:endParaRPr kumimoji="0" lang="es-ES"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0" u="none" strike="noStrike" kern="0" cap="none" spc="0" normalizeH="0" baseline="0" noProof="0" dirty="0">
                <a:ln>
                  <a:noFill/>
                </a:ln>
                <a:solidFill>
                  <a:srgbClr val="000000"/>
                </a:solidFill>
                <a:effectLst/>
                <a:uLnTx/>
                <a:uFillTx/>
                <a:latin typeface="Arial"/>
                <a:cs typeface="Arial"/>
                <a:sym typeface="Arial"/>
              </a:rPr>
              <a:t>Otro marco relevante es </a:t>
            </a:r>
            <a:r>
              <a:rPr kumimoji="0" lang="es-ES" sz="1600" b="1" i="0" u="none" strike="noStrike" kern="0" cap="none" spc="0" normalizeH="0" baseline="0" noProof="0" dirty="0">
                <a:ln>
                  <a:noFill/>
                </a:ln>
                <a:solidFill>
                  <a:srgbClr val="000000"/>
                </a:solidFill>
                <a:effectLst/>
                <a:uLnTx/>
                <a:uFillTx/>
                <a:latin typeface="Arial"/>
                <a:cs typeface="Arial"/>
                <a:sym typeface="Arial"/>
              </a:rPr>
              <a:t>la Teoría de la Presencia </a:t>
            </a:r>
            <a:r>
              <a:rPr kumimoji="0" lang="es-ES" sz="1600" b="0" i="0" u="none" strike="noStrike" kern="0" cap="none" spc="0" normalizeH="0" baseline="0" noProof="0" dirty="0">
                <a:ln>
                  <a:noFill/>
                </a:ln>
                <a:solidFill>
                  <a:srgbClr val="000000"/>
                </a:solidFill>
                <a:effectLst/>
                <a:uLnTx/>
                <a:uFillTx/>
                <a:latin typeface="Arial"/>
                <a:cs typeface="Arial"/>
                <a:sym typeface="Arial"/>
              </a:rPr>
              <a:t>Social, que subraya la importancia de sentirse conectado con los compañeros, incluso en entornos de trabajo remotos. En los entornos de oficina tradicionales, las conversaciones informales y las interacciones espontáneas ayudan a generar confianza. En los equipos híbridos, reproducir estos puntos de contacto informales requiere un esfuerzo deliberado, como organizar charlas de café virtuales, actividades de creación de equipos o mantener canales de comunicación informales en los que los empleados puedan compartir actualizaciones personales y socializar.</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endParaRPr lang="es-ES" sz="1600" noProof="0" dirty="0"/>
          </a:p>
          <a:p>
            <a:pPr marL="285750" marR="0" lvl="0" indent="-285750" algn="l" rtl="0">
              <a:lnSpc>
                <a:spcPct val="90000"/>
              </a:lnSpc>
              <a:spcBef>
                <a:spcPts val="0"/>
              </a:spcBef>
              <a:spcAft>
                <a:spcPts val="0"/>
              </a:spcAft>
              <a:buClr>
                <a:schemeClr val="accent5"/>
              </a:buClr>
              <a:buSzPts val="3600"/>
              <a:buFontTx/>
              <a:buChar char="-"/>
            </a:pPr>
            <a:endParaRPr lang="es-ES" sz="1600" noProof="0" dirty="0">
              <a:solidFill>
                <a:schemeClr val="tx1"/>
              </a:solidFill>
              <a:latin typeface="+mn-lt"/>
            </a:endParaRPr>
          </a:p>
        </p:txBody>
      </p:sp>
    </p:spTree>
    <p:extLst>
      <p:ext uri="{BB962C8B-B14F-4D97-AF65-F5344CB8AC3E}">
        <p14:creationId xmlns:p14="http://schemas.microsoft.com/office/powerpoint/2010/main" val="2466830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2EFC50DB-EE3A-3BBB-0ABB-70235DC7B4E1}"/>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A35058B4-F356-FF29-6712-B81BDCD3B441}"/>
              </a:ext>
            </a:extLst>
          </p:cNvPr>
          <p:cNvSpPr txBox="1"/>
          <p:nvPr/>
        </p:nvSpPr>
        <p:spPr>
          <a:xfrm>
            <a:off x="1170039" y="285135"/>
            <a:ext cx="10031361" cy="58895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3: Fomentar una comunicación regular y abierta</a:t>
            </a:r>
            <a:br>
              <a:rPr lang="es-ES" sz="3200" noProof="0" dirty="0">
                <a:solidFill>
                  <a:schemeClr val="accent5"/>
                </a:solidFill>
              </a:rPr>
            </a:br>
            <a:endParaRPr kumimoji="0" lang="es-ES" sz="1600" b="0" i="0" u="none" strike="noStrike" kern="0" cap="none" spc="0" normalizeH="0" baseline="0" noProof="0" dirty="0">
              <a:ln>
                <a:noFill/>
              </a:ln>
              <a:solidFill>
                <a:srgbClr val="000000"/>
              </a:solidFill>
              <a:effectLst/>
              <a:uLnTx/>
              <a:uFillTx/>
              <a:latin typeface="Arial"/>
              <a:cs typeface="Arial"/>
              <a:sym typeface="Arial"/>
            </a:endParaRPr>
          </a:p>
          <a:p>
            <a:pPr lvl="0" algn="just">
              <a:lnSpc>
                <a:spcPct val="90000"/>
              </a:lnSpc>
              <a:buClr>
                <a:srgbClr val="A02B93"/>
              </a:buClr>
              <a:buSzPts val="3600"/>
              <a:defRPr/>
            </a:pPr>
            <a:r>
              <a:rPr lang="es-ES" sz="1600" noProof="0" dirty="0"/>
              <a:t>Además, el equilibrio </a:t>
            </a:r>
            <a:r>
              <a:rPr lang="es-ES" sz="1600" b="1" noProof="0" dirty="0"/>
              <a:t>entre la comunicación sincrónica y asincrónica </a:t>
            </a:r>
            <a:r>
              <a:rPr lang="es-ES" sz="1600" noProof="0" dirty="0"/>
              <a:t>es un componente esencial de la colaboración híbrida eficaz. Mientras que la comunicación sincrónica (como las reuniones en directo y las videollamadas) fomenta la interacción en tiempo real y la resolución inmediata de problemas, los métodos asincrónicos (como el correo electrónico, las actualizaciones de vídeo grabadas y los documentos compartidos) permiten flexibilidad y se adaptan a diversos estilos de trabajo. Alcanzar el equilibrio adecuado garantiza que los empleados remotos no se sientan presionados para estar disponibles constantemente, lo que reduce el agotamiento y aumenta la productividad.</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endParaRPr lang="es-ES" sz="1600" noProof="0" dirty="0"/>
          </a:p>
          <a:p>
            <a:pPr marL="285750" marR="0" lvl="0" indent="-285750" algn="l" rtl="0">
              <a:lnSpc>
                <a:spcPct val="90000"/>
              </a:lnSpc>
              <a:spcBef>
                <a:spcPts val="0"/>
              </a:spcBef>
              <a:spcAft>
                <a:spcPts val="0"/>
              </a:spcAft>
              <a:buClr>
                <a:schemeClr val="accent5"/>
              </a:buClr>
              <a:buSzPts val="3600"/>
              <a:buFontTx/>
              <a:buChar char="-"/>
            </a:pPr>
            <a:endParaRPr lang="es-ES" sz="1600" noProof="0" dirty="0">
              <a:solidFill>
                <a:schemeClr val="tx1"/>
              </a:solidFill>
              <a:latin typeface="+mn-lt"/>
            </a:endParaRPr>
          </a:p>
        </p:txBody>
      </p:sp>
    </p:spTree>
    <p:extLst>
      <p:ext uri="{BB962C8B-B14F-4D97-AF65-F5344CB8AC3E}">
        <p14:creationId xmlns:p14="http://schemas.microsoft.com/office/powerpoint/2010/main" val="1693472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CC801969-9EC6-C89A-A56B-FDC076770B6D}"/>
            </a:ext>
          </a:extLst>
        </p:cNvPr>
        <p:cNvGrpSpPr/>
        <p:nvPr/>
      </p:nvGrpSpPr>
      <p:grpSpPr>
        <a:xfrm>
          <a:off x="0" y="0"/>
          <a:ext cx="0" cy="0"/>
          <a:chOff x="0" y="0"/>
          <a:chExt cx="0" cy="0"/>
        </a:xfrm>
      </p:grpSpPr>
      <p:sp>
        <p:nvSpPr>
          <p:cNvPr id="174" name="Google Shape;174;g30fd5a3148a_2_19">
            <a:extLst>
              <a:ext uri="{FF2B5EF4-FFF2-40B4-BE49-F238E27FC236}">
                <a16:creationId xmlns:a16="http://schemas.microsoft.com/office/drawing/2014/main" id="{FB7A111C-7022-F023-679E-7277843B2440}"/>
              </a:ext>
            </a:extLst>
          </p:cNvPr>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a:p>
            <a:pPr marL="228600" lvl="0" indent="-228600" algn="l" rtl="0">
              <a:lnSpc>
                <a:spcPct val="90000"/>
              </a:lnSpc>
              <a:spcBef>
                <a:spcPts val="1000"/>
              </a:spcBef>
              <a:spcAft>
                <a:spcPts val="0"/>
              </a:spcAft>
              <a:buClr>
                <a:schemeClr val="dk2"/>
              </a:buClr>
              <a:buSzPts val="1800"/>
              <a:buChar char="•"/>
            </a:pPr>
            <a:r>
              <a:rPr lang="es-ES" noProof="0" dirty="0"/>
              <a:t> </a:t>
            </a:r>
          </a:p>
        </p:txBody>
      </p:sp>
      <p:sp>
        <p:nvSpPr>
          <p:cNvPr id="175" name="Google Shape;175;g30fd5a3148a_2_19">
            <a:extLst>
              <a:ext uri="{FF2B5EF4-FFF2-40B4-BE49-F238E27FC236}">
                <a16:creationId xmlns:a16="http://schemas.microsoft.com/office/drawing/2014/main" id="{43F9A886-101D-A823-AAA4-49515CE485AD}"/>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3: Elaboración de un calendario de comunicación para un equipo híbrido</a:t>
            </a:r>
            <a:endParaRPr lang="es-ES" sz="3600" noProof="0" dirty="0">
              <a:solidFill>
                <a:schemeClr val="accent5"/>
              </a:solidFill>
            </a:endParaRPr>
          </a:p>
        </p:txBody>
      </p:sp>
      <p:pic>
        <p:nvPicPr>
          <p:cNvPr id="176" name="Google Shape;176;g30fd5a3148a_2_19" descr="Inteligência Artificial com preenchimento sólido">
            <a:extLst>
              <a:ext uri="{FF2B5EF4-FFF2-40B4-BE49-F238E27FC236}">
                <a16:creationId xmlns:a16="http://schemas.microsoft.com/office/drawing/2014/main" id="{33FE76F1-5B81-32F2-8F2F-66883BA597BA}"/>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77" name="Google Shape;177;g30fd5a3148a_2_19">
            <a:extLst>
              <a:ext uri="{FF2B5EF4-FFF2-40B4-BE49-F238E27FC236}">
                <a16:creationId xmlns:a16="http://schemas.microsoft.com/office/drawing/2014/main" id="{EC146E45-F3BB-AE37-FFCB-7022DE1DF4FA}"/>
              </a:ext>
            </a:extLst>
          </p:cNvPr>
          <p:cNvSpPr txBox="1"/>
          <p:nvPr/>
        </p:nvSpPr>
        <p:spPr>
          <a:xfrm>
            <a:off x="6543675" y="2724085"/>
            <a:ext cx="5400600" cy="32864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noProof="0" dirty="0">
                <a:solidFill>
                  <a:srgbClr val="636A6F"/>
                </a:solidFill>
                <a:latin typeface="Arial"/>
                <a:ea typeface="Arial"/>
                <a:cs typeface="Arial"/>
                <a:sym typeface="Arial"/>
              </a:rPr>
              <a:t>Tras la realización de esta actividad, serás capaz de:</a:t>
            </a:r>
          </a:p>
          <a:p>
            <a:pPr marL="0" marR="0" lvl="0" indent="0" algn="l" rtl="0">
              <a:lnSpc>
                <a:spcPct val="107000"/>
              </a:lnSpc>
              <a:spcBef>
                <a:spcPts val="0"/>
              </a:spcBef>
              <a:spcAft>
                <a:spcPts val="0"/>
              </a:spcAft>
              <a:buNone/>
            </a:pPr>
            <a:endParaRPr lang="es-ES" sz="1800" b="1" noProof="0" dirty="0">
              <a:solidFill>
                <a:srgbClr val="636A6F"/>
              </a:solidFill>
            </a:endParaRPr>
          </a:p>
          <a:p>
            <a:pPr marL="0" marR="0" lvl="0" indent="0" algn="l" rtl="0">
              <a:lnSpc>
                <a:spcPct val="107000"/>
              </a:lnSpc>
              <a:spcBef>
                <a:spcPts val="0"/>
              </a:spcBef>
              <a:spcAft>
                <a:spcPts val="0"/>
              </a:spcAft>
              <a:buNone/>
            </a:pPr>
            <a:r>
              <a:rPr lang="es-ES" sz="1800" i="1" noProof="0" dirty="0">
                <a:solidFill>
                  <a:srgbClr val="636A6F"/>
                </a:solidFill>
              </a:rPr>
              <a:t>- Aplicar políticas de comunicación para la colaboración asíncrona </a:t>
            </a:r>
          </a:p>
          <a:p>
            <a:pPr marL="0" marR="0" lvl="0" indent="0" algn="l" rtl="0">
              <a:lnSpc>
                <a:spcPct val="107000"/>
              </a:lnSpc>
              <a:spcBef>
                <a:spcPts val="0"/>
              </a:spcBef>
              <a:spcAft>
                <a:spcPts val="0"/>
              </a:spcAft>
              <a:buNone/>
            </a:pPr>
            <a:endParaRPr lang="es-ES" sz="1800" i="1" noProof="0" dirty="0">
              <a:solidFill>
                <a:srgbClr val="636A6F"/>
              </a:solidFill>
              <a:latin typeface="Arial"/>
              <a:ea typeface="Arial"/>
              <a:cs typeface="Arial"/>
              <a:sym typeface="Arial"/>
            </a:endParaRPr>
          </a:p>
          <a:p>
            <a:pPr marL="0" marR="0" lvl="0" indent="0" algn="l" rtl="0">
              <a:lnSpc>
                <a:spcPct val="107000"/>
              </a:lnSpc>
              <a:spcBef>
                <a:spcPts val="0"/>
              </a:spcBef>
              <a:spcAft>
                <a:spcPts val="0"/>
              </a:spcAft>
              <a:buNone/>
            </a:pPr>
            <a:r>
              <a:rPr lang="es-ES" sz="1800" i="1" noProof="0" dirty="0">
                <a:solidFill>
                  <a:srgbClr val="636A6F"/>
                </a:solidFill>
              </a:rPr>
              <a:t>- Aprenda a integrar las herramientas digitales de comunicación y colaboración en su trabajo para mejorar la comunicación y agilizar la cooperación.</a:t>
            </a:r>
          </a:p>
          <a:p>
            <a:pPr marL="0" marR="0" lvl="0" indent="0" algn="l" rtl="0">
              <a:lnSpc>
                <a:spcPct val="107000"/>
              </a:lnSpc>
              <a:spcBef>
                <a:spcPts val="0"/>
              </a:spcBef>
              <a:spcAft>
                <a:spcPts val="0"/>
              </a:spcAft>
              <a:buNone/>
            </a:pPr>
            <a:endParaRPr lang="es-ES" sz="1800" b="1" noProof="0" dirty="0">
              <a:solidFill>
                <a:srgbClr val="636A6F"/>
              </a:solidFill>
            </a:endParaRPr>
          </a:p>
          <a:p>
            <a:pPr marL="0" marR="0" lvl="0" indent="0" algn="l" rtl="0">
              <a:lnSpc>
                <a:spcPct val="107000"/>
              </a:lnSpc>
              <a:spcBef>
                <a:spcPts val="0"/>
              </a:spcBef>
              <a:spcAft>
                <a:spcPts val="0"/>
              </a:spcAft>
              <a:buNone/>
            </a:pPr>
            <a:endParaRPr lang="es-ES" noProof="0" dirty="0"/>
          </a:p>
        </p:txBody>
      </p:sp>
      <p:sp>
        <p:nvSpPr>
          <p:cNvPr id="178" name="Google Shape;178;g30fd5a3148a_2_19">
            <a:extLst>
              <a:ext uri="{FF2B5EF4-FFF2-40B4-BE49-F238E27FC236}">
                <a16:creationId xmlns:a16="http://schemas.microsoft.com/office/drawing/2014/main" id="{C313B322-7266-0581-5B22-67A6131094F0}"/>
              </a:ext>
            </a:extLst>
          </p:cNvPr>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noProof="0" dirty="0">
              <a:solidFill>
                <a:srgbClr val="868E93"/>
              </a:solidFill>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057400" lvl="4" indent="-228600">
              <a:buClr>
                <a:srgbClr val="868E93"/>
              </a:buClr>
            </a:pPr>
            <a:r>
              <a:rPr lang="es-ES" b="1" i="1" u="none" strike="noStrike" cap="none" noProof="0" dirty="0">
                <a:solidFill>
                  <a:srgbClr val="868E93"/>
                </a:solidFill>
                <a:latin typeface="Open Sans Light"/>
                <a:ea typeface="Open Sans Light"/>
                <a:cs typeface="Open Sans Light"/>
                <a:sym typeface="Open Sans Light"/>
              </a:rPr>
              <a:t>El objetivo de esta actividad es presentar políticas y protocolos para la comunicación asíncrona y síncrona.</a:t>
            </a:r>
          </a:p>
          <a:p>
            <a:pPr marL="2057400" lvl="4" indent="-228600" algn="l" rtl="0">
              <a:lnSpc>
                <a:spcPct val="90000"/>
              </a:lnSpc>
              <a:spcBef>
                <a:spcPts val="500"/>
              </a:spcBef>
              <a:spcAft>
                <a:spcPts val="0"/>
              </a:spcAft>
              <a:buClr>
                <a:srgbClr val="868E93"/>
              </a:buClr>
              <a:buSzPts val="2200"/>
              <a:buChar char="•"/>
            </a:pPr>
            <a:endParaRPr lang="es-ES" noProof="0" dirty="0"/>
          </a:p>
        </p:txBody>
      </p:sp>
      <p:pic>
        <p:nvPicPr>
          <p:cNvPr id="179" name="Google Shape;179;g30fd5a3148a_2_19">
            <a:extLst>
              <a:ext uri="{FF2B5EF4-FFF2-40B4-BE49-F238E27FC236}">
                <a16:creationId xmlns:a16="http://schemas.microsoft.com/office/drawing/2014/main" id="{B581A63F-085C-94DB-1AC7-4AC0B65BE413}"/>
              </a:ext>
            </a:extLst>
          </p:cNvPr>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180" name="Google Shape;180;g30fd5a3148a_2_19">
            <a:extLst>
              <a:ext uri="{FF2B5EF4-FFF2-40B4-BE49-F238E27FC236}">
                <a16:creationId xmlns:a16="http://schemas.microsoft.com/office/drawing/2014/main" id="{63759A7B-D80F-E6A2-8DE4-FD89FE77A897}"/>
              </a:ext>
            </a:extLst>
          </p:cNvPr>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2400" b="1" i="0" u="none" strike="noStrike" cap="none" noProof="0" dirty="0">
                <a:solidFill>
                  <a:srgbClr val="9868BD"/>
                </a:solidFill>
                <a:latin typeface="Arial"/>
                <a:ea typeface="Arial"/>
                <a:cs typeface="Arial"/>
                <a:sym typeface="Arial"/>
              </a:rPr>
              <a:t>Aprender nuevos conocimientos</a:t>
            </a:r>
            <a:endParaRPr lang="es-ES" sz="2400" b="1" noProof="0"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443105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ED5F93A7-3A79-6ADB-0FB3-5852D4306AE4}"/>
            </a:ext>
          </a:extLst>
        </p:cNvPr>
        <p:cNvGrpSpPr/>
        <p:nvPr/>
      </p:nvGrpSpPr>
      <p:grpSpPr>
        <a:xfrm>
          <a:off x="0" y="0"/>
          <a:ext cx="0" cy="0"/>
          <a:chOff x="0" y="0"/>
          <a:chExt cx="0" cy="0"/>
        </a:xfrm>
      </p:grpSpPr>
      <p:sp>
        <p:nvSpPr>
          <p:cNvPr id="186" name="Google Shape;186;g30fd5a3148a_2_30">
            <a:extLst>
              <a:ext uri="{FF2B5EF4-FFF2-40B4-BE49-F238E27FC236}">
                <a16:creationId xmlns:a16="http://schemas.microsoft.com/office/drawing/2014/main" id="{8E8C5477-B8DF-1DE8-81A4-17CA0BCBEFBB}"/>
              </a:ext>
            </a:extLst>
          </p:cNvPr>
          <p:cNvSpPr txBox="1">
            <a:spLocks noGrp="1"/>
          </p:cNvSpPr>
          <p:nvPr>
            <p:ph type="title"/>
          </p:nvPr>
        </p:nvSpPr>
        <p:spPr>
          <a:xfrm>
            <a:off x="1500673" y="383832"/>
            <a:ext cx="9796591" cy="7095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3: Elaboración de un calendario de comunicación para un equipo híbrido</a:t>
            </a:r>
            <a:endParaRPr lang="es-ES" sz="3600" noProof="0" dirty="0">
              <a:solidFill>
                <a:schemeClr val="accent5"/>
              </a:solidFill>
            </a:endParaRPr>
          </a:p>
        </p:txBody>
      </p:sp>
      <p:sp>
        <p:nvSpPr>
          <p:cNvPr id="187" name="Google Shape;187;g30fd5a3148a_2_30">
            <a:extLst>
              <a:ext uri="{FF2B5EF4-FFF2-40B4-BE49-F238E27FC236}">
                <a16:creationId xmlns:a16="http://schemas.microsoft.com/office/drawing/2014/main" id="{76D0CD5D-AFAF-7570-426B-40F20485EACC}"/>
              </a:ext>
            </a:extLst>
          </p:cNvPr>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PASO 1</a:t>
            </a:r>
            <a:endParaRPr lang="es-ES" noProof="0" dirty="0"/>
          </a:p>
          <a:p>
            <a:pPr marL="228600" lvl="0" indent="-228600" algn="l" rtl="0">
              <a:lnSpc>
                <a:spcPct val="90000"/>
              </a:lnSpc>
              <a:spcBef>
                <a:spcPts val="1000"/>
              </a:spcBef>
              <a:spcAft>
                <a:spcPts val="0"/>
              </a:spcAft>
              <a:buClr>
                <a:srgbClr val="9869BD"/>
              </a:buClr>
              <a:buSzPts val="1800"/>
              <a:buChar char="•"/>
            </a:pPr>
            <a:r>
              <a:rPr lang="es-ES" i="1" noProof="0" dirty="0">
                <a:solidFill>
                  <a:srgbClr val="868E93"/>
                </a:solidFill>
                <a:latin typeface="Arial"/>
                <a:cs typeface="Arial"/>
                <a:sym typeface="Arial"/>
              </a:rPr>
              <a:t>Cuadro comparativo de los métodos de comunicación actuales.</a:t>
            </a:r>
          </a:p>
          <a:p>
            <a:pPr marL="0" lvl="0" indent="0" algn="l" rtl="0">
              <a:lnSpc>
                <a:spcPct val="90000"/>
              </a:lnSpc>
              <a:spcBef>
                <a:spcPts val="1000"/>
              </a:spcBef>
              <a:spcAft>
                <a:spcPts val="0"/>
              </a:spcAft>
              <a:buClr>
                <a:srgbClr val="9869BD"/>
              </a:buClr>
              <a:buSzPts val="1800"/>
              <a:buNone/>
            </a:pPr>
            <a:endParaRPr lang="es-ES" noProof="0"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2</a:t>
            </a:r>
            <a:endParaRPr lang="es-ES" noProof="0" dirty="0"/>
          </a:p>
          <a:p>
            <a:pPr marL="228600" indent="-228600">
              <a:buClr>
                <a:srgbClr val="9869BD"/>
              </a:buClr>
            </a:pPr>
            <a:r>
              <a:rPr lang="es-ES" i="1" noProof="0" dirty="0">
                <a:solidFill>
                  <a:srgbClr val="868E93"/>
                </a:solidFill>
                <a:latin typeface="Arial"/>
                <a:cs typeface="Arial"/>
                <a:sym typeface="Arial"/>
              </a:rPr>
              <a:t>Divida a los alumnos en grupos.</a:t>
            </a:r>
            <a:endParaRPr lang="es-ES" i="1" noProof="0" dirty="0">
              <a:solidFill>
                <a:srgbClr val="868E93"/>
              </a:solidFill>
              <a:latin typeface="Arial"/>
              <a:cs typeface="Arial"/>
            </a:endParaRPr>
          </a:p>
          <a:p>
            <a:pPr marL="22860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3</a:t>
            </a:r>
            <a:endParaRPr lang="es-ES" b="1" noProof="0" dirty="0">
              <a:ea typeface="Arial"/>
              <a:sym typeface="Arial"/>
            </a:endParaRPr>
          </a:p>
          <a:p>
            <a:pPr marL="228600" lvl="0" indent="-228600" algn="l" rtl="0">
              <a:lnSpc>
                <a:spcPct val="90000"/>
              </a:lnSpc>
              <a:spcBef>
                <a:spcPts val="1000"/>
              </a:spcBef>
              <a:spcAft>
                <a:spcPts val="0"/>
              </a:spcAft>
              <a:buClr>
                <a:srgbClr val="9869BD"/>
              </a:buClr>
              <a:buSzPts val="1800"/>
              <a:buChar char="•"/>
            </a:pPr>
            <a:r>
              <a:rPr lang="es-ES" i="1" noProof="0" dirty="0">
                <a:solidFill>
                  <a:srgbClr val="868E93"/>
                </a:solidFill>
                <a:latin typeface="Arial"/>
                <a:cs typeface="Arial"/>
                <a:sym typeface="Arial"/>
              </a:rPr>
              <a:t>Presente una </a:t>
            </a:r>
            <a:r>
              <a:rPr lang="es-ES" i="1" noProof="0" dirty="0">
                <a:solidFill>
                  <a:srgbClr val="868E93"/>
                </a:solidFill>
                <a:latin typeface="Arial"/>
                <a:cs typeface="Arial"/>
              </a:rPr>
              <a:t>plantilla para los calendarios de comunicación de los equipos híbridos.</a:t>
            </a:r>
          </a:p>
          <a:p>
            <a:pPr marL="228600" lvl="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4</a:t>
            </a:r>
            <a:endParaRPr lang="es-ES" noProof="0" dirty="0"/>
          </a:p>
          <a:p>
            <a:pPr marL="228600" lvl="0" indent="-228600" algn="l" rtl="0">
              <a:lnSpc>
                <a:spcPct val="90000"/>
              </a:lnSpc>
              <a:spcBef>
                <a:spcPts val="1000"/>
              </a:spcBef>
              <a:spcAft>
                <a:spcPts val="0"/>
              </a:spcAft>
              <a:buClr>
                <a:srgbClr val="9869BD"/>
              </a:buClr>
              <a:buSzPts val="1800"/>
              <a:buChar char="•"/>
            </a:pPr>
            <a:r>
              <a:rPr lang="es-ES" i="1" u="none" strike="noStrike" cap="none" noProof="0" dirty="0">
                <a:solidFill>
                  <a:srgbClr val="868E93"/>
                </a:solidFill>
                <a:latin typeface="Arial"/>
                <a:ea typeface="Arial"/>
                <a:cs typeface="Arial"/>
                <a:sym typeface="Arial"/>
              </a:rPr>
              <a:t>Invite a los grupos a realizar una lluvia de ideas y a elaborar un calendario de comunicación para un equipo híbrido utilizando la plantilla.</a:t>
            </a:r>
            <a:endParaRPr lang="es-ES" i="0" u="none" strike="noStrike" cap="none" noProof="0"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pic>
        <p:nvPicPr>
          <p:cNvPr id="188" name="Google Shape;188;g30fd5a3148a_2_30" descr="Ampulheta 90% com preenchimento sólido">
            <a:extLst>
              <a:ext uri="{FF2B5EF4-FFF2-40B4-BE49-F238E27FC236}">
                <a16:creationId xmlns:a16="http://schemas.microsoft.com/office/drawing/2014/main" id="{4F4997F9-2B1A-7112-77E8-3D409809EA6A}"/>
              </a:ext>
            </a:extLst>
          </p:cNvPr>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189" name="Google Shape;189;g30fd5a3148a_2_30">
            <a:extLst>
              <a:ext uri="{FF2B5EF4-FFF2-40B4-BE49-F238E27FC236}">
                <a16:creationId xmlns:a16="http://schemas.microsoft.com/office/drawing/2014/main" id="{90548212-347B-B973-BCE5-97EEF5911EF5}"/>
              </a:ext>
            </a:extLst>
          </p:cNvPr>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s-ES" noProof="0" dirty="0"/>
              <a:t>Pasos</a:t>
            </a:r>
          </a:p>
        </p:txBody>
      </p:sp>
      <p:sp>
        <p:nvSpPr>
          <p:cNvPr id="190" name="Google Shape;190;g30fd5a3148a_2_30">
            <a:extLst>
              <a:ext uri="{FF2B5EF4-FFF2-40B4-BE49-F238E27FC236}">
                <a16:creationId xmlns:a16="http://schemas.microsoft.com/office/drawing/2014/main" id="{08C8EC84-9B66-A22A-C74B-605D6FCF9296}"/>
              </a:ext>
            </a:extLst>
          </p:cNvPr>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noProof="0" dirty="0">
                <a:solidFill>
                  <a:schemeClr val="accent6"/>
                </a:solidFill>
                <a:latin typeface="Open Sans Light"/>
                <a:ea typeface="Open Sans Light"/>
                <a:cs typeface="Open Sans Light"/>
                <a:sym typeface="Open Sans Light"/>
              </a:rPr>
              <a:t>00h:15m</a:t>
            </a:r>
            <a:endParaRPr lang="es-ES" sz="1600" b="1" noProof="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665865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1F8AF9D4-162F-0A05-A78E-A1DF675B3337}"/>
            </a:ext>
          </a:extLst>
        </p:cNvPr>
        <p:cNvGrpSpPr/>
        <p:nvPr/>
      </p:nvGrpSpPr>
      <p:grpSpPr>
        <a:xfrm>
          <a:off x="0" y="0"/>
          <a:ext cx="0" cy="0"/>
          <a:chOff x="0" y="0"/>
          <a:chExt cx="0" cy="0"/>
        </a:xfrm>
      </p:grpSpPr>
      <p:sp>
        <p:nvSpPr>
          <p:cNvPr id="202" name="Google Shape;202;g30fd5a3148a_2_39">
            <a:extLst>
              <a:ext uri="{FF2B5EF4-FFF2-40B4-BE49-F238E27FC236}">
                <a16:creationId xmlns:a16="http://schemas.microsoft.com/office/drawing/2014/main" id="{8FAEA467-4F19-D995-F0FD-76EE73178E01}"/>
              </a:ext>
            </a:extLst>
          </p:cNvPr>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ct val="100000"/>
              <a:buFont typeface="Arial"/>
              <a:buNone/>
            </a:pPr>
            <a:r>
              <a:rPr lang="es-ES" sz="2400" b="1" noProof="0" dirty="0">
                <a:solidFill>
                  <a:schemeClr val="accent6"/>
                </a:solidFill>
              </a:rPr>
              <a:t>Actividad 3: Elaboración de un calendario de comunicación para un equipo híbrido</a:t>
            </a:r>
          </a:p>
          <a:p>
            <a:pPr marL="0" lvl="0" indent="0" algn="l" rtl="0">
              <a:lnSpc>
                <a:spcPct val="90000"/>
              </a:lnSpc>
              <a:spcBef>
                <a:spcPts val="0"/>
              </a:spcBef>
              <a:spcAft>
                <a:spcPts val="0"/>
              </a:spcAft>
              <a:buClr>
                <a:schemeClr val="accent5"/>
              </a:buClr>
              <a:buSzPct val="100000"/>
              <a:buFont typeface="Arial"/>
              <a:buNone/>
            </a:pPr>
            <a:endParaRPr lang="es-ES" sz="3600" noProof="0" dirty="0">
              <a:solidFill>
                <a:schemeClr val="accent5"/>
              </a:solidFill>
            </a:endParaRPr>
          </a:p>
        </p:txBody>
      </p:sp>
      <p:sp>
        <p:nvSpPr>
          <p:cNvPr id="203" name="Google Shape;203;g30fd5a3148a_2_39">
            <a:extLst>
              <a:ext uri="{FF2B5EF4-FFF2-40B4-BE49-F238E27FC236}">
                <a16:creationId xmlns:a16="http://schemas.microsoft.com/office/drawing/2014/main" id="{4766892D-D72F-BA18-4BBE-F36CC930064B}"/>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RECURSOS </a:t>
            </a:r>
            <a:endParaRPr lang="es-ES" noProof="0" dirty="0"/>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r>
              <a:rPr lang="es-ES" noProof="0" dirty="0">
                <a:solidFill>
                  <a:srgbClr val="12501B"/>
                </a:solidFill>
                <a:latin typeface="+mj-lt"/>
              </a:rPr>
              <a:t>- Cuadro comparativo de herramientas de comunicación.</a:t>
            </a:r>
          </a:p>
          <a:p>
            <a:pPr marL="228600" lvl="0" indent="-114300" algn="l" rtl="0">
              <a:lnSpc>
                <a:spcPct val="90000"/>
              </a:lnSpc>
              <a:spcBef>
                <a:spcPts val="1000"/>
              </a:spcBef>
              <a:spcAft>
                <a:spcPts val="0"/>
              </a:spcAft>
              <a:buClr>
                <a:srgbClr val="9869BD"/>
              </a:buClr>
              <a:buSzPts val="1800"/>
              <a:buNone/>
            </a:pPr>
            <a:r>
              <a:rPr lang="es-ES" noProof="0" dirty="0">
                <a:solidFill>
                  <a:srgbClr val="12501B"/>
                </a:solidFill>
                <a:latin typeface="+mj-lt"/>
              </a:rPr>
              <a:t>- Plantilla de horarios de comunicación de equipos híbridos.</a:t>
            </a: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sp>
        <p:nvSpPr>
          <p:cNvPr id="205" name="Google Shape;205;g30fd5a3148a_2_39">
            <a:extLst>
              <a:ext uri="{FF2B5EF4-FFF2-40B4-BE49-F238E27FC236}">
                <a16:creationId xmlns:a16="http://schemas.microsoft.com/office/drawing/2014/main" id="{6635D1E8-4563-562C-5F6C-50D8976DC724}"/>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s-ES" b="1" noProof="0" dirty="0">
                <a:solidFill>
                  <a:srgbClr val="12501B"/>
                </a:solidFill>
                <a:latin typeface="Arial"/>
                <a:ea typeface="Arial"/>
                <a:cs typeface="Arial"/>
                <a:sym typeface="Arial"/>
              </a:rPr>
              <a:t>Más información </a:t>
            </a:r>
            <a:endParaRPr lang="es-ES" noProof="0" dirty="0"/>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chemeClr val="dk2"/>
              </a:buClr>
              <a:buSzPts val="1800"/>
              <a:buNone/>
            </a:pPr>
            <a:r>
              <a:rPr lang="es-ES" noProof="0" dirty="0">
                <a:hlinkClick r:id="rId3"/>
              </a:rPr>
              <a:t>https://www.youtube.com/watch?v=HO2va28majU</a:t>
            </a: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p:txBody>
      </p:sp>
    </p:spTree>
    <p:extLst>
      <p:ext uri="{BB962C8B-B14F-4D97-AF65-F5344CB8AC3E}">
        <p14:creationId xmlns:p14="http://schemas.microsoft.com/office/powerpoint/2010/main" val="103830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E9B18F59-3669-9D2A-0D07-2E17115B8D36}"/>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092BD86A-D231-041C-C4A6-83D45B3599CA}"/>
              </a:ext>
            </a:extLst>
          </p:cNvPr>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4</a:t>
            </a:r>
            <a:br>
              <a:rPr lang="es-ES" sz="3600" noProof="0" dirty="0">
                <a:solidFill>
                  <a:schemeClr val="accent5"/>
                </a:solidFill>
                <a:latin typeface="Arial"/>
                <a:ea typeface="Arial"/>
                <a:cs typeface="Arial"/>
                <a:sym typeface="Arial"/>
              </a:rPr>
            </a:br>
            <a:r>
              <a:rPr kumimoji="0" lang="es-ES" sz="3600" b="1" i="0" u="none" strike="noStrike" kern="0" cap="none" spc="0" normalizeH="0" baseline="0" noProof="0" dirty="0">
                <a:ln>
                  <a:noFill/>
                </a:ln>
                <a:solidFill>
                  <a:srgbClr val="A02B93"/>
                </a:solidFill>
                <a:effectLst/>
                <a:uLnTx/>
                <a:uFillTx/>
                <a:latin typeface="Arial"/>
                <a:cs typeface="Arial"/>
                <a:sym typeface="Arial"/>
              </a:rPr>
              <a:t>Creación de prácticas de reconocimiento, confianza y retroalimentación</a:t>
            </a:r>
            <a:endParaRPr lang="es-ES" sz="3600" b="1" noProof="0" dirty="0"/>
          </a:p>
        </p:txBody>
      </p:sp>
      <p:pic>
        <p:nvPicPr>
          <p:cNvPr id="125" name="Google Shape;125;p3" descr="A logo with a black background&#10;&#10;Description automatically generated">
            <a:extLst>
              <a:ext uri="{FF2B5EF4-FFF2-40B4-BE49-F238E27FC236}">
                <a16:creationId xmlns:a16="http://schemas.microsoft.com/office/drawing/2014/main" id="{7D2E0A41-6955-609D-068D-CCE3BD8CAB78}"/>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2132045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ECF73074-06CF-78CC-CBC2-24FEC60B9772}"/>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5060001A-C617-6C23-E283-EEAEBC7717F1}"/>
              </a:ext>
            </a:extLst>
          </p:cNvPr>
          <p:cNvSpPr txBox="1"/>
          <p:nvPr/>
        </p:nvSpPr>
        <p:spPr>
          <a:xfrm>
            <a:off x="1356851" y="394550"/>
            <a:ext cx="10412361" cy="5701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4: Creación de prácticas de reconocimiento, confianza y retroalimentación</a:t>
            </a:r>
          </a:p>
          <a:p>
            <a:pPr marL="0" marR="0" lvl="0" indent="0" algn="l" rtl="0">
              <a:lnSpc>
                <a:spcPct val="90000"/>
              </a:lnSpc>
              <a:spcBef>
                <a:spcPts val="0"/>
              </a:spcBef>
              <a:spcAft>
                <a:spcPts val="0"/>
              </a:spcAft>
              <a:buClr>
                <a:schemeClr val="accent5"/>
              </a:buClr>
              <a:buSzPts val="3600"/>
              <a:buFont typeface="Arial"/>
              <a:buNone/>
            </a:pPr>
            <a:br>
              <a:rPr lang="es-ES" sz="2800" noProof="0" dirty="0">
                <a:solidFill>
                  <a:schemeClr val="accent5"/>
                </a:solidFill>
              </a:rPr>
            </a:br>
            <a:r>
              <a:rPr lang="es-ES" sz="2800" noProof="0" dirty="0">
                <a:solidFill>
                  <a:schemeClr val="accent5"/>
                </a:solidFill>
              </a:rPr>
              <a:t>Presentación del concepto teórico </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rPr>
              <a:t>La confianza en el lugar de trabajo es la sensación que tienen los empleados de que sus líderes están "de su parte", les tratan con justicia y respeto, y aceptan los contratiempos ocasionales como parte natural del crecimiento y desarrollo del empleado.</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rPr>
              <a:t>En el entorno empresarial actual, sin confianza es imposible:</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rPr>
              <a:t>- Atraer y retener a los equipos y a los mejores talentos</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rPr>
              <a:t>- Mantener una sólida cultura de personal híbrido o remoto</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rPr>
              <a:t>- Crear una experiencia significativa para los empleados</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rPr>
              <a:t>- Mantenga o construya su marca</a:t>
            </a:r>
          </a:p>
          <a:p>
            <a:pPr lvl="0">
              <a:lnSpc>
                <a:spcPct val="90000"/>
              </a:lnSpc>
              <a:buClr>
                <a:schemeClr val="accent5"/>
              </a:buClr>
              <a:buSzPts val="3600"/>
            </a:pPr>
            <a:r>
              <a:rPr lang="es-ES" sz="1600" noProof="0" dirty="0">
                <a:solidFill>
                  <a:schemeClr val="tx1"/>
                </a:solidFill>
              </a:rPr>
              <a:t>- Haga crecer su negocio y obtenga los resultados que desea</a:t>
            </a:r>
          </a:p>
          <a:p>
            <a:pPr lvl="0">
              <a:lnSpc>
                <a:spcPct val="90000"/>
              </a:lnSpc>
              <a:buClr>
                <a:schemeClr val="accent5"/>
              </a:buClr>
              <a:buSzPts val="3600"/>
            </a:pPr>
            <a:endParaRPr lang="es-ES" sz="1600" noProof="0" dirty="0">
              <a:solidFill>
                <a:schemeClr val="tx1"/>
              </a:solidFill>
            </a:endParaRPr>
          </a:p>
          <a:p>
            <a:pPr lvl="0">
              <a:lnSpc>
                <a:spcPct val="90000"/>
              </a:lnSpc>
              <a:buClr>
                <a:schemeClr val="accent5"/>
              </a:buClr>
              <a:buSzPts val="3600"/>
            </a:pPr>
            <a:r>
              <a:rPr lang="es-ES" sz="1600" noProof="0" dirty="0">
                <a:solidFill>
                  <a:schemeClr val="tx1"/>
                </a:solidFill>
              </a:rPr>
              <a:t>El </a:t>
            </a:r>
            <a:r>
              <a:rPr lang="es-ES" sz="1600" noProof="0" dirty="0" err="1">
                <a:solidFill>
                  <a:schemeClr val="tx1"/>
                </a:solidFill>
              </a:rPr>
              <a:t>feedback</a:t>
            </a:r>
            <a:r>
              <a:rPr lang="es-ES" sz="1600" noProof="0" dirty="0">
                <a:solidFill>
                  <a:schemeClr val="tx1"/>
                </a:solidFill>
              </a:rPr>
              <a:t> y el reconocimiento son esenciales para construir relaciones, porque demuestran que te preocupas por el rendimiento, el crecimiento y los sentimientos de la otra persona. </a:t>
            </a:r>
          </a:p>
          <a:p>
            <a:pPr lvl="0">
              <a:lnSpc>
                <a:spcPct val="90000"/>
              </a:lnSpc>
              <a:buClr>
                <a:schemeClr val="accent5"/>
              </a:buClr>
              <a:buSzPts val="3600"/>
            </a:pPr>
            <a:endParaRPr lang="es-ES" sz="1600" noProof="0" dirty="0">
              <a:solidFill>
                <a:schemeClr val="tx1"/>
              </a:solidFill>
            </a:endParaRPr>
          </a:p>
          <a:p>
            <a:pPr lvl="0" algn="just">
              <a:lnSpc>
                <a:spcPct val="90000"/>
              </a:lnSpc>
              <a:buClr>
                <a:schemeClr val="accent5"/>
              </a:buClr>
              <a:buSzPts val="3600"/>
            </a:pPr>
            <a:r>
              <a:rPr lang="es-ES" sz="1600" noProof="0" dirty="0">
                <a:solidFill>
                  <a:schemeClr val="tx1"/>
                </a:solidFill>
              </a:rPr>
              <a:t>Cuando se da y se recibe </a:t>
            </a:r>
            <a:r>
              <a:rPr lang="es-ES" sz="1600" noProof="0" dirty="0" err="1">
                <a:solidFill>
                  <a:schemeClr val="tx1"/>
                </a:solidFill>
              </a:rPr>
              <a:t>feedback</a:t>
            </a:r>
            <a:r>
              <a:rPr lang="es-ES" sz="1600" noProof="0" dirty="0">
                <a:solidFill>
                  <a:schemeClr val="tx1"/>
                </a:solidFill>
              </a:rPr>
              <a:t> y reconocimiento de forma regular y sincera en su equipo híbrido, se pueden crear vínculos más fuertes, resolver conflictos y mejorar los resultados.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p:txBody>
      </p:sp>
    </p:spTree>
    <p:extLst>
      <p:ext uri="{BB962C8B-B14F-4D97-AF65-F5344CB8AC3E}">
        <p14:creationId xmlns:p14="http://schemas.microsoft.com/office/powerpoint/2010/main" val="3202478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18B14387-B024-B899-5836-6617B9298AE0}"/>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2D9281F4-761F-0827-F3A3-03BBA00F1885}"/>
              </a:ext>
            </a:extLst>
          </p:cNvPr>
          <p:cNvSpPr txBox="1"/>
          <p:nvPr/>
        </p:nvSpPr>
        <p:spPr>
          <a:xfrm>
            <a:off x="1356852" y="394550"/>
            <a:ext cx="10264878"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4: Creación de prácticas de reconocimiento, confianza y retroalimentación</a:t>
            </a:r>
          </a:p>
          <a:p>
            <a:pPr marL="0" marR="0" lvl="0" indent="0" algn="l" rtl="0">
              <a:lnSpc>
                <a:spcPct val="90000"/>
              </a:lnSpc>
              <a:spcBef>
                <a:spcPts val="0"/>
              </a:spcBef>
              <a:spcAft>
                <a:spcPts val="0"/>
              </a:spcAft>
              <a:buClr>
                <a:schemeClr val="accent5"/>
              </a:buClr>
              <a:buSzPts val="3600"/>
              <a:buFont typeface="Arial"/>
              <a:buNone/>
            </a:pPr>
            <a:br>
              <a:rPr lang="es-ES" sz="2800" noProof="0" dirty="0">
                <a:solidFill>
                  <a:schemeClr val="accent5"/>
                </a:solidFill>
              </a:rPr>
            </a:br>
            <a:endParaRPr lang="es-ES" sz="1600" noProof="0" dirty="0">
              <a:solidFill>
                <a:schemeClr val="tx1"/>
              </a:solidFill>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rPr>
              <a:t>Dar </a:t>
            </a:r>
            <a:r>
              <a:rPr lang="es-ES" sz="1600" noProof="0" dirty="0" err="1">
                <a:solidFill>
                  <a:schemeClr val="tx1"/>
                </a:solidFill>
              </a:rPr>
              <a:t>feedback</a:t>
            </a:r>
            <a:r>
              <a:rPr lang="es-ES" sz="1600" noProof="0" dirty="0">
                <a:solidFill>
                  <a:schemeClr val="tx1"/>
                </a:solidFill>
              </a:rPr>
              <a:t> no consiste sólo en señalar los errores o aplaudir los logros. Se trata de proporcionar información constructiva y específica que ayude a la otra persona a comprender lo que ha hecho bien, lo que puede mejorar y cómo alcanzar sus objetivos. Además, debe ser clara y concisa, utilizar un lenguaje sencillo y centrarse en los hechos. También debe ser equilibrada, incluyendo tanto los aspectos positivos como los negativos y haciendo hincapié en los puntos fuertes y las oportunidades.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rPr>
              <a:t>Recibir comentarios no sólo significa aceptar los elogios o las críticas, sino también aprender de ellos y utilizarlos para mejorar el rendimiento, las habilidades y las relaciones. </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rPr>
              <a:t>Fomentar el reconocimiento es algo más que dar las gracias o proporcionar recompensas; se trata de mostrar aprecio y reconocimiento por las contribuciones, los logros y las cualidades de la otra persona.</a:t>
            </a:r>
          </a:p>
          <a:p>
            <a:pPr marL="0" marR="0" lvl="0" indent="0" algn="just"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rPr>
              <a:t>Proporcionar </a:t>
            </a:r>
            <a:r>
              <a:rPr lang="es-ES" sz="1600" noProof="0" dirty="0" err="1">
                <a:solidFill>
                  <a:schemeClr val="tx1"/>
                </a:solidFill>
              </a:rPr>
              <a:t>feedback</a:t>
            </a:r>
            <a:r>
              <a:rPr lang="es-ES" sz="1600" noProof="0" dirty="0">
                <a:solidFill>
                  <a:schemeClr val="tx1"/>
                </a:solidFill>
              </a:rPr>
              <a:t> y reconocimiento ayuda a los equipos híbridos a sentirse vistos y valorados por sus contribuciones, lo que puede generar confianza. Por eso, cuanto más específicos sean el </a:t>
            </a:r>
            <a:r>
              <a:rPr lang="es-ES" sz="1600" noProof="0" dirty="0" err="1">
                <a:solidFill>
                  <a:schemeClr val="tx1"/>
                </a:solidFill>
              </a:rPr>
              <a:t>feedback</a:t>
            </a:r>
            <a:r>
              <a:rPr lang="es-ES" sz="1600" noProof="0" dirty="0">
                <a:solidFill>
                  <a:schemeClr val="tx1"/>
                </a:solidFill>
              </a:rPr>
              <a:t> y el reconocimiento, más se construye la relación y se ayuda a las personas a sentirse parte de algo más grande que ellas mismas.</a:t>
            </a:r>
          </a:p>
        </p:txBody>
      </p:sp>
    </p:spTree>
    <p:extLst>
      <p:ext uri="{BB962C8B-B14F-4D97-AF65-F5344CB8AC3E}">
        <p14:creationId xmlns:p14="http://schemas.microsoft.com/office/powerpoint/2010/main" val="3128453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BAD80850-D7BE-2186-7523-CFDA5FB7484C}"/>
            </a:ext>
          </a:extLst>
        </p:cNvPr>
        <p:cNvGrpSpPr/>
        <p:nvPr/>
      </p:nvGrpSpPr>
      <p:grpSpPr>
        <a:xfrm>
          <a:off x="0" y="0"/>
          <a:ext cx="0" cy="0"/>
          <a:chOff x="0" y="0"/>
          <a:chExt cx="0" cy="0"/>
        </a:xfrm>
      </p:grpSpPr>
      <p:sp>
        <p:nvSpPr>
          <p:cNvPr id="174" name="Google Shape;174;g30fd5a3148a_2_19">
            <a:extLst>
              <a:ext uri="{FF2B5EF4-FFF2-40B4-BE49-F238E27FC236}">
                <a16:creationId xmlns:a16="http://schemas.microsoft.com/office/drawing/2014/main" id="{AF36E0A5-D9C2-F1B2-6E46-24B621D35BE0}"/>
              </a:ext>
            </a:extLst>
          </p:cNvPr>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a:p>
            <a:pPr marL="228600" lvl="0" indent="-228600" algn="l" rtl="0">
              <a:lnSpc>
                <a:spcPct val="90000"/>
              </a:lnSpc>
              <a:spcBef>
                <a:spcPts val="1000"/>
              </a:spcBef>
              <a:spcAft>
                <a:spcPts val="0"/>
              </a:spcAft>
              <a:buClr>
                <a:schemeClr val="dk2"/>
              </a:buClr>
              <a:buSzPts val="1800"/>
              <a:buChar char="•"/>
            </a:pPr>
            <a:r>
              <a:rPr lang="es-ES" noProof="0" dirty="0"/>
              <a:t> </a:t>
            </a:r>
          </a:p>
        </p:txBody>
      </p:sp>
      <p:sp>
        <p:nvSpPr>
          <p:cNvPr id="175" name="Google Shape;175;g30fd5a3148a_2_19">
            <a:extLst>
              <a:ext uri="{FF2B5EF4-FFF2-40B4-BE49-F238E27FC236}">
                <a16:creationId xmlns:a16="http://schemas.microsoft.com/office/drawing/2014/main" id="{BA3F50E7-F435-DE8B-879A-67D7A7CEB687}"/>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4: Dar </a:t>
            </a:r>
            <a:r>
              <a:rPr lang="es-ES" sz="2400" b="1" noProof="0" dirty="0" err="1">
                <a:solidFill>
                  <a:schemeClr val="accent6"/>
                </a:solidFill>
              </a:rPr>
              <a:t>feedback</a:t>
            </a:r>
            <a:r>
              <a:rPr lang="es-ES" sz="2400" b="1" noProof="0" dirty="0">
                <a:solidFill>
                  <a:schemeClr val="accent6"/>
                </a:solidFill>
              </a:rPr>
              <a:t> en un entorno híbrido</a:t>
            </a:r>
            <a:endParaRPr lang="es-ES" sz="3600" noProof="0" dirty="0">
              <a:solidFill>
                <a:schemeClr val="accent5"/>
              </a:solidFill>
            </a:endParaRPr>
          </a:p>
        </p:txBody>
      </p:sp>
      <p:pic>
        <p:nvPicPr>
          <p:cNvPr id="176" name="Google Shape;176;g30fd5a3148a_2_19" descr="Inteligência Artificial com preenchimento sólido">
            <a:extLst>
              <a:ext uri="{FF2B5EF4-FFF2-40B4-BE49-F238E27FC236}">
                <a16:creationId xmlns:a16="http://schemas.microsoft.com/office/drawing/2014/main" id="{FDF16D94-051A-081E-9913-50413BB30A84}"/>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77" name="Google Shape;177;g30fd5a3148a_2_19">
            <a:extLst>
              <a:ext uri="{FF2B5EF4-FFF2-40B4-BE49-F238E27FC236}">
                <a16:creationId xmlns:a16="http://schemas.microsoft.com/office/drawing/2014/main" id="{8E39D3E5-0C52-BBC4-837C-CBC41A9DDCE1}"/>
              </a:ext>
            </a:extLst>
          </p:cNvPr>
          <p:cNvSpPr txBox="1"/>
          <p:nvPr/>
        </p:nvSpPr>
        <p:spPr>
          <a:xfrm>
            <a:off x="6543675" y="2724085"/>
            <a:ext cx="5400600" cy="29900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noProof="0" dirty="0">
                <a:solidFill>
                  <a:srgbClr val="636A6F"/>
                </a:solidFill>
                <a:latin typeface="Arial"/>
                <a:ea typeface="Arial"/>
                <a:cs typeface="Arial"/>
                <a:sym typeface="Arial"/>
              </a:rPr>
              <a:t>Tras la realización de esta actividad, serás capaz de:</a:t>
            </a:r>
          </a:p>
          <a:p>
            <a:pPr marL="0" marR="0" lvl="0" indent="0" algn="l" rtl="0">
              <a:lnSpc>
                <a:spcPct val="107000"/>
              </a:lnSpc>
              <a:spcBef>
                <a:spcPts val="0"/>
              </a:spcBef>
              <a:spcAft>
                <a:spcPts val="0"/>
              </a:spcAft>
              <a:buNone/>
            </a:pPr>
            <a:endParaRPr lang="es-ES" sz="1800" b="1" noProof="0" dirty="0">
              <a:solidFill>
                <a:srgbClr val="636A6F"/>
              </a:solidFill>
              <a:latin typeface="Arial"/>
              <a:ea typeface="Arial"/>
              <a:cs typeface="Arial"/>
              <a:sym typeface="Arial"/>
            </a:endParaRPr>
          </a:p>
          <a:p>
            <a:pPr marL="0" marR="0" lvl="0" indent="0" algn="just" rtl="0">
              <a:lnSpc>
                <a:spcPct val="107000"/>
              </a:lnSpc>
              <a:spcBef>
                <a:spcPts val="0"/>
              </a:spcBef>
              <a:spcAft>
                <a:spcPts val="0"/>
              </a:spcAft>
              <a:buNone/>
            </a:pPr>
            <a:r>
              <a:rPr lang="es-ES" sz="1800" i="1" noProof="0" dirty="0">
                <a:solidFill>
                  <a:srgbClr val="636A6F"/>
                </a:solidFill>
              </a:rPr>
              <a:t>- Aplicar técnicas para proporcionar comentarios constructivos</a:t>
            </a:r>
          </a:p>
          <a:p>
            <a:pPr marL="0" marR="0" lvl="0" indent="0" algn="l" rtl="0">
              <a:lnSpc>
                <a:spcPct val="107000"/>
              </a:lnSpc>
              <a:spcBef>
                <a:spcPts val="0"/>
              </a:spcBef>
              <a:spcAft>
                <a:spcPts val="0"/>
              </a:spcAft>
              <a:buNone/>
            </a:pPr>
            <a:endParaRPr lang="es-ES" sz="1800" b="1" noProof="0" dirty="0">
              <a:solidFill>
                <a:srgbClr val="636A6F"/>
              </a:solidFill>
            </a:endParaRPr>
          </a:p>
          <a:p>
            <a:pPr marL="0" marR="0" lvl="0" indent="0" algn="just" rtl="0">
              <a:lnSpc>
                <a:spcPct val="107000"/>
              </a:lnSpc>
              <a:spcBef>
                <a:spcPts val="0"/>
              </a:spcBef>
              <a:spcAft>
                <a:spcPts val="0"/>
              </a:spcAft>
              <a:buNone/>
            </a:pPr>
            <a:r>
              <a:rPr lang="es-ES" sz="1800" i="1" noProof="0" dirty="0">
                <a:solidFill>
                  <a:srgbClr val="636A6F"/>
                </a:solidFill>
              </a:rPr>
              <a:t>- Fomentar una actitud integradora que valore las diversas perspectivas y promueva un entorno de trabajo híbrido de apoyo.</a:t>
            </a:r>
          </a:p>
          <a:p>
            <a:pPr marL="0" marR="0" lvl="0" indent="0" algn="l" rtl="0">
              <a:lnSpc>
                <a:spcPct val="107000"/>
              </a:lnSpc>
              <a:spcBef>
                <a:spcPts val="0"/>
              </a:spcBef>
              <a:spcAft>
                <a:spcPts val="0"/>
              </a:spcAft>
              <a:buNone/>
            </a:pPr>
            <a:endParaRPr lang="es-ES" noProof="0" dirty="0"/>
          </a:p>
        </p:txBody>
      </p:sp>
      <p:sp>
        <p:nvSpPr>
          <p:cNvPr id="178" name="Google Shape;178;g30fd5a3148a_2_19">
            <a:extLst>
              <a:ext uri="{FF2B5EF4-FFF2-40B4-BE49-F238E27FC236}">
                <a16:creationId xmlns:a16="http://schemas.microsoft.com/office/drawing/2014/main" id="{F99B12CD-E20A-B1A1-FD9C-A1E9C6CAED0E}"/>
              </a:ext>
            </a:extLst>
          </p:cNvPr>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noProof="0" dirty="0">
              <a:solidFill>
                <a:srgbClr val="868E93"/>
              </a:solidFill>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057400" lvl="4" indent="-228600">
              <a:buClr>
                <a:srgbClr val="868E93"/>
              </a:buClr>
            </a:pPr>
            <a:r>
              <a:rPr lang="es-ES" b="1" i="1" u="none" strike="noStrike" cap="none" noProof="0" dirty="0">
                <a:solidFill>
                  <a:srgbClr val="868E93"/>
                </a:solidFill>
                <a:latin typeface="Open Sans Light"/>
                <a:ea typeface="Open Sans Light"/>
                <a:cs typeface="Open Sans Light"/>
                <a:sym typeface="Open Sans Light"/>
              </a:rPr>
              <a:t>El objetivo de esta actividad es esbozar el papel de la confianza en los equipos híbridos y presentar técnicas para proporcionar un </a:t>
            </a:r>
            <a:r>
              <a:rPr lang="es-ES" b="1" i="1" u="none" strike="noStrike" cap="none" noProof="0" dirty="0" err="1">
                <a:solidFill>
                  <a:srgbClr val="868E93"/>
                </a:solidFill>
                <a:latin typeface="Open Sans Light"/>
                <a:ea typeface="Open Sans Light"/>
                <a:cs typeface="Open Sans Light"/>
                <a:sym typeface="Open Sans Light"/>
              </a:rPr>
              <a:t>feedback</a:t>
            </a:r>
            <a:r>
              <a:rPr lang="es-ES" b="1" i="1" u="none" strike="noStrike" cap="none" noProof="0" dirty="0">
                <a:solidFill>
                  <a:srgbClr val="868E93"/>
                </a:solidFill>
                <a:latin typeface="Open Sans Light"/>
                <a:ea typeface="Open Sans Light"/>
                <a:cs typeface="Open Sans Light"/>
                <a:sym typeface="Open Sans Light"/>
              </a:rPr>
              <a:t> constructivo.</a:t>
            </a:r>
          </a:p>
          <a:p>
            <a:pPr marL="2057400" lvl="4" indent="-228600" algn="l" rtl="0">
              <a:lnSpc>
                <a:spcPct val="90000"/>
              </a:lnSpc>
              <a:spcBef>
                <a:spcPts val="500"/>
              </a:spcBef>
              <a:spcAft>
                <a:spcPts val="0"/>
              </a:spcAft>
              <a:buClr>
                <a:srgbClr val="868E93"/>
              </a:buClr>
              <a:buSzPts val="2200"/>
              <a:buChar char="•"/>
            </a:pPr>
            <a:endParaRPr lang="es-ES" noProof="0" dirty="0"/>
          </a:p>
        </p:txBody>
      </p:sp>
      <p:pic>
        <p:nvPicPr>
          <p:cNvPr id="179" name="Google Shape;179;g30fd5a3148a_2_19">
            <a:extLst>
              <a:ext uri="{FF2B5EF4-FFF2-40B4-BE49-F238E27FC236}">
                <a16:creationId xmlns:a16="http://schemas.microsoft.com/office/drawing/2014/main" id="{13BB26E8-1F33-067E-C9B0-290325AFF9F4}"/>
              </a:ext>
            </a:extLst>
          </p:cNvPr>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180" name="Google Shape;180;g30fd5a3148a_2_19">
            <a:extLst>
              <a:ext uri="{FF2B5EF4-FFF2-40B4-BE49-F238E27FC236}">
                <a16:creationId xmlns:a16="http://schemas.microsoft.com/office/drawing/2014/main" id="{7FED3A1E-514F-AE2D-AC89-3A6B27B069AB}"/>
              </a:ext>
            </a:extLst>
          </p:cNvPr>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2400" b="1" i="0" u="none" strike="noStrike" cap="none" noProof="0" dirty="0">
                <a:solidFill>
                  <a:srgbClr val="9868BD"/>
                </a:solidFill>
                <a:latin typeface="Arial"/>
                <a:ea typeface="Arial"/>
                <a:cs typeface="Arial"/>
                <a:sym typeface="Arial"/>
              </a:rPr>
              <a:t>Aprender nuevos conocimientos</a:t>
            </a:r>
            <a:endParaRPr lang="es-ES" sz="2400" b="1" noProof="0"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2630463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869C709E-68CB-965C-A8C6-83EC0D01800B}"/>
            </a:ext>
          </a:extLst>
        </p:cNvPr>
        <p:cNvGrpSpPr/>
        <p:nvPr/>
      </p:nvGrpSpPr>
      <p:grpSpPr>
        <a:xfrm>
          <a:off x="0" y="0"/>
          <a:ext cx="0" cy="0"/>
          <a:chOff x="0" y="0"/>
          <a:chExt cx="0" cy="0"/>
        </a:xfrm>
      </p:grpSpPr>
      <p:sp>
        <p:nvSpPr>
          <p:cNvPr id="186" name="Google Shape;186;g30fd5a3148a_2_30">
            <a:extLst>
              <a:ext uri="{FF2B5EF4-FFF2-40B4-BE49-F238E27FC236}">
                <a16:creationId xmlns:a16="http://schemas.microsoft.com/office/drawing/2014/main" id="{22DF1528-6729-7117-8C38-0B867E221811}"/>
              </a:ext>
            </a:extLst>
          </p:cNvPr>
          <p:cNvSpPr txBox="1">
            <a:spLocks noGrp="1"/>
          </p:cNvSpPr>
          <p:nvPr>
            <p:ph type="title"/>
          </p:nvPr>
        </p:nvSpPr>
        <p:spPr>
          <a:xfrm>
            <a:off x="1500674" y="383832"/>
            <a:ext cx="6868800" cy="7095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4: Dar </a:t>
            </a:r>
            <a:r>
              <a:rPr lang="es-ES" sz="2400" b="1" noProof="0" dirty="0" err="1">
                <a:solidFill>
                  <a:schemeClr val="accent6"/>
                </a:solidFill>
              </a:rPr>
              <a:t>feedback</a:t>
            </a:r>
            <a:r>
              <a:rPr lang="es-ES" sz="2400" b="1" noProof="0" dirty="0">
                <a:solidFill>
                  <a:schemeClr val="accent6"/>
                </a:solidFill>
              </a:rPr>
              <a:t> en un entorno híbrido</a:t>
            </a:r>
            <a:endParaRPr lang="es-ES" sz="3600" noProof="0" dirty="0">
              <a:solidFill>
                <a:schemeClr val="accent5"/>
              </a:solidFill>
            </a:endParaRPr>
          </a:p>
        </p:txBody>
      </p:sp>
      <p:sp>
        <p:nvSpPr>
          <p:cNvPr id="187" name="Google Shape;187;g30fd5a3148a_2_30">
            <a:extLst>
              <a:ext uri="{FF2B5EF4-FFF2-40B4-BE49-F238E27FC236}">
                <a16:creationId xmlns:a16="http://schemas.microsoft.com/office/drawing/2014/main" id="{824F7F9D-B51A-EA7B-6E57-7D4EA74B077E}"/>
              </a:ext>
            </a:extLst>
          </p:cNvPr>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PASO 1</a:t>
            </a:r>
            <a:endParaRPr lang="es-ES" noProof="0" dirty="0"/>
          </a:p>
          <a:p>
            <a:pPr marL="228600" lvl="0" indent="-228600" algn="l" rtl="0">
              <a:lnSpc>
                <a:spcPct val="90000"/>
              </a:lnSpc>
              <a:spcBef>
                <a:spcPts val="1000"/>
              </a:spcBef>
              <a:spcAft>
                <a:spcPts val="0"/>
              </a:spcAft>
              <a:buClr>
                <a:srgbClr val="9869BD"/>
              </a:buClr>
              <a:buSzPts val="1800"/>
              <a:buChar char="•"/>
            </a:pPr>
            <a:r>
              <a:rPr lang="es-ES" i="1" noProof="0" dirty="0">
                <a:solidFill>
                  <a:srgbClr val="868E93"/>
                </a:solidFill>
                <a:latin typeface="Arial"/>
                <a:cs typeface="Arial"/>
                <a:sym typeface="Arial"/>
              </a:rPr>
              <a:t>Presente el estudio de caso: Un equipo híbrido con problemas de confianza y retroalimentación.</a:t>
            </a:r>
          </a:p>
          <a:p>
            <a:pPr marL="0" lvl="0" indent="0" algn="l" rtl="0">
              <a:lnSpc>
                <a:spcPct val="90000"/>
              </a:lnSpc>
              <a:spcBef>
                <a:spcPts val="1000"/>
              </a:spcBef>
              <a:spcAft>
                <a:spcPts val="0"/>
              </a:spcAft>
              <a:buClr>
                <a:srgbClr val="9869BD"/>
              </a:buClr>
              <a:buSzPts val="1800"/>
              <a:buNone/>
            </a:pPr>
            <a:endParaRPr lang="es-ES" noProof="0"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2</a:t>
            </a:r>
            <a:endParaRPr lang="es-ES" noProof="0" dirty="0"/>
          </a:p>
          <a:p>
            <a:pPr marL="228600" indent="-228600">
              <a:buClr>
                <a:srgbClr val="9869BD"/>
              </a:buClr>
            </a:pPr>
            <a:r>
              <a:rPr lang="es-ES" i="1" noProof="0" dirty="0">
                <a:solidFill>
                  <a:srgbClr val="868E93"/>
                </a:solidFill>
                <a:latin typeface="Arial"/>
                <a:cs typeface="Arial"/>
                <a:sym typeface="Arial"/>
              </a:rPr>
              <a:t>Invite a los alumnos a analizar y debatir el estudio de caso.</a:t>
            </a:r>
            <a:endParaRPr lang="es-ES" i="1" noProof="0" dirty="0">
              <a:solidFill>
                <a:srgbClr val="868E93"/>
              </a:solidFill>
              <a:latin typeface="Arial"/>
              <a:cs typeface="Arial"/>
            </a:endParaRPr>
          </a:p>
          <a:p>
            <a:pPr marL="22860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3</a:t>
            </a:r>
            <a:endParaRPr lang="es-ES" noProof="0" dirty="0"/>
          </a:p>
          <a:p>
            <a:pPr marL="228600" indent="-228600">
              <a:buClr>
                <a:srgbClr val="9869BD"/>
              </a:buClr>
            </a:pPr>
            <a:r>
              <a:rPr lang="es-ES" i="1" noProof="0" dirty="0">
                <a:solidFill>
                  <a:srgbClr val="868E93"/>
                </a:solidFill>
                <a:latin typeface="Arial"/>
                <a:cs typeface="Arial"/>
              </a:rPr>
              <a:t>Proporcionar ejemplos de directrices para dar retroalimentación.</a:t>
            </a:r>
          </a:p>
          <a:p>
            <a:pPr marL="228600" lvl="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4</a:t>
            </a:r>
            <a:endParaRPr lang="es-ES" noProof="0" dirty="0"/>
          </a:p>
          <a:p>
            <a:pPr marL="228600" lvl="0" indent="-228600" algn="l" rtl="0">
              <a:lnSpc>
                <a:spcPct val="90000"/>
              </a:lnSpc>
              <a:spcBef>
                <a:spcPts val="1000"/>
              </a:spcBef>
              <a:spcAft>
                <a:spcPts val="0"/>
              </a:spcAft>
              <a:buClr>
                <a:srgbClr val="9869BD"/>
              </a:buClr>
              <a:buSzPts val="1800"/>
              <a:buChar char="•"/>
            </a:pPr>
            <a:r>
              <a:rPr lang="es-ES" i="1" u="none" strike="noStrike" cap="none" noProof="0" dirty="0">
                <a:solidFill>
                  <a:srgbClr val="868E93"/>
                </a:solidFill>
                <a:latin typeface="Arial"/>
                <a:ea typeface="Arial"/>
                <a:cs typeface="Arial"/>
                <a:sym typeface="Arial"/>
              </a:rPr>
              <a:t>Practicar con los alumnos la retroalimentación.</a:t>
            </a:r>
            <a:endParaRPr lang="es-ES" noProof="0" dirty="0"/>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pic>
        <p:nvPicPr>
          <p:cNvPr id="188" name="Google Shape;188;g30fd5a3148a_2_30" descr="Ampulheta 90% com preenchimento sólido">
            <a:extLst>
              <a:ext uri="{FF2B5EF4-FFF2-40B4-BE49-F238E27FC236}">
                <a16:creationId xmlns:a16="http://schemas.microsoft.com/office/drawing/2014/main" id="{90786A28-3D18-C9D8-FDCE-15C4FEE7D8ED}"/>
              </a:ext>
            </a:extLst>
          </p:cNvPr>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189" name="Google Shape;189;g30fd5a3148a_2_30">
            <a:extLst>
              <a:ext uri="{FF2B5EF4-FFF2-40B4-BE49-F238E27FC236}">
                <a16:creationId xmlns:a16="http://schemas.microsoft.com/office/drawing/2014/main" id="{CA18F9B4-590F-C0AE-CE3C-AA0E9D115C42}"/>
              </a:ext>
            </a:extLst>
          </p:cNvPr>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s-ES" noProof="0" dirty="0"/>
              <a:t>Pasos</a:t>
            </a:r>
          </a:p>
        </p:txBody>
      </p:sp>
      <p:sp>
        <p:nvSpPr>
          <p:cNvPr id="190" name="Google Shape;190;g30fd5a3148a_2_30">
            <a:extLst>
              <a:ext uri="{FF2B5EF4-FFF2-40B4-BE49-F238E27FC236}">
                <a16:creationId xmlns:a16="http://schemas.microsoft.com/office/drawing/2014/main" id="{B42D4AB8-571D-3178-F69A-A6BC0FFE33FD}"/>
              </a:ext>
            </a:extLst>
          </p:cNvPr>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noProof="0" dirty="0">
                <a:solidFill>
                  <a:schemeClr val="accent6"/>
                </a:solidFill>
                <a:latin typeface="Open Sans Light"/>
                <a:ea typeface="Open Sans Light"/>
                <a:cs typeface="Open Sans Light"/>
                <a:sym typeface="Open Sans Light"/>
              </a:rPr>
              <a:t>00h:20m</a:t>
            </a:r>
            <a:endParaRPr lang="es-ES" sz="1600" b="1" noProof="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121742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p:nvPr/>
        </p:nvSpPr>
        <p:spPr>
          <a:xfrm>
            <a:off x="4929672" y="2858825"/>
            <a:ext cx="5816985"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1</a:t>
            </a:r>
            <a:br>
              <a:rPr lang="es-ES" sz="3600" noProof="0" dirty="0">
                <a:solidFill>
                  <a:schemeClr val="accent5"/>
                </a:solidFill>
                <a:latin typeface="Arial"/>
                <a:ea typeface="Arial"/>
                <a:cs typeface="Arial"/>
                <a:sym typeface="Arial"/>
              </a:rPr>
            </a:br>
            <a:r>
              <a:rPr kumimoji="0" lang="es-ES" sz="3600" b="1" i="0" u="none" strike="noStrike" kern="0" cap="none" spc="0" normalizeH="0" baseline="0" noProof="0" dirty="0">
                <a:ln>
                  <a:noFill/>
                </a:ln>
                <a:solidFill>
                  <a:srgbClr val="A02B93"/>
                </a:solidFill>
                <a:effectLst/>
                <a:uLnTx/>
                <a:uFillTx/>
                <a:latin typeface="Arial"/>
                <a:ea typeface="Arial"/>
                <a:cs typeface="Arial"/>
                <a:sym typeface="Arial"/>
              </a:rPr>
              <a:t>Introducción a la dinámica de trabajo híbrida</a:t>
            </a:r>
            <a:endParaRPr lang="es-ES" sz="3600" noProof="0" dirty="0"/>
          </a:p>
        </p:txBody>
      </p:sp>
      <p:pic>
        <p:nvPicPr>
          <p:cNvPr id="125" name="Google Shape;125;p3" descr="A logo with a black background&#10;&#10;Description automatically generated"/>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3A464651-9FE9-029D-C099-19A7478B22C3}"/>
            </a:ext>
          </a:extLst>
        </p:cNvPr>
        <p:cNvGrpSpPr/>
        <p:nvPr/>
      </p:nvGrpSpPr>
      <p:grpSpPr>
        <a:xfrm>
          <a:off x="0" y="0"/>
          <a:ext cx="0" cy="0"/>
          <a:chOff x="0" y="0"/>
          <a:chExt cx="0" cy="0"/>
        </a:xfrm>
      </p:grpSpPr>
      <p:sp>
        <p:nvSpPr>
          <p:cNvPr id="202" name="Google Shape;202;g30fd5a3148a_2_39">
            <a:extLst>
              <a:ext uri="{FF2B5EF4-FFF2-40B4-BE49-F238E27FC236}">
                <a16:creationId xmlns:a16="http://schemas.microsoft.com/office/drawing/2014/main" id="{0AD4610A-0BD6-C8BB-ACF6-58E39F19A060}"/>
              </a:ext>
            </a:extLst>
          </p:cNvPr>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ct val="100000"/>
              <a:buFont typeface="Arial"/>
              <a:buNone/>
            </a:pPr>
            <a:r>
              <a:rPr lang="es-ES" sz="2400" b="1" noProof="0" dirty="0">
                <a:solidFill>
                  <a:schemeClr val="accent6"/>
                </a:solidFill>
              </a:rPr>
              <a:t>Actividad 4: Dar </a:t>
            </a:r>
            <a:r>
              <a:rPr lang="es-ES" sz="2400" b="1" noProof="0" dirty="0" err="1">
                <a:solidFill>
                  <a:schemeClr val="accent6"/>
                </a:solidFill>
              </a:rPr>
              <a:t>feedback</a:t>
            </a:r>
            <a:r>
              <a:rPr lang="es-ES" sz="2400" b="1" noProof="0" dirty="0">
                <a:solidFill>
                  <a:schemeClr val="accent6"/>
                </a:solidFill>
              </a:rPr>
              <a:t> en un entorno híbrido</a:t>
            </a:r>
          </a:p>
          <a:p>
            <a:pPr marL="0" lvl="0" indent="0" algn="l" rtl="0">
              <a:lnSpc>
                <a:spcPct val="90000"/>
              </a:lnSpc>
              <a:spcBef>
                <a:spcPts val="0"/>
              </a:spcBef>
              <a:spcAft>
                <a:spcPts val="0"/>
              </a:spcAft>
              <a:buClr>
                <a:schemeClr val="accent5"/>
              </a:buClr>
              <a:buSzPct val="100000"/>
              <a:buFont typeface="Arial"/>
              <a:buNone/>
            </a:pPr>
            <a:endParaRPr lang="es-ES" sz="3600" noProof="0" dirty="0">
              <a:solidFill>
                <a:schemeClr val="accent5"/>
              </a:solidFill>
            </a:endParaRPr>
          </a:p>
        </p:txBody>
      </p:sp>
      <p:sp>
        <p:nvSpPr>
          <p:cNvPr id="203" name="Google Shape;203;g30fd5a3148a_2_39">
            <a:extLst>
              <a:ext uri="{FF2B5EF4-FFF2-40B4-BE49-F238E27FC236}">
                <a16:creationId xmlns:a16="http://schemas.microsoft.com/office/drawing/2014/main" id="{D6486707-0733-1A96-11E9-1EB5C991262B}"/>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RECURSOS </a:t>
            </a:r>
            <a:endParaRPr lang="es-ES" noProof="0" dirty="0"/>
          </a:p>
          <a:p>
            <a:pPr marL="742950" lvl="1" indent="-285750" rtl="0">
              <a:lnSpc>
                <a:spcPct val="107000"/>
              </a:lnSpc>
              <a:spcAft>
                <a:spcPts val="800"/>
              </a:spcAft>
              <a:buFont typeface="Symbol" panose="05050102010706020507" pitchFamily="18" charset="2"/>
              <a:buChar char=""/>
            </a:pPr>
            <a:r>
              <a:rPr lang="es-ES" sz="1800" noProof="0" dirty="0">
                <a:solidFill>
                  <a:schemeClr val="tx1"/>
                </a:solidFill>
                <a:effectLst/>
                <a:latin typeface="Calibri" panose="020F0502020204030204" pitchFamily="34" charset="0"/>
                <a:ea typeface="Calibri" panose="020F0502020204030204" pitchFamily="34" charset="0"/>
              </a:rPr>
              <a:t>Ejemplo de directrices para comentarios</a:t>
            </a:r>
          </a:p>
          <a:p>
            <a:pPr marL="742950" lvl="1" indent="-285750">
              <a:lnSpc>
                <a:spcPct val="107000"/>
              </a:lnSpc>
              <a:spcAft>
                <a:spcPts val="800"/>
              </a:spcAft>
              <a:buFont typeface="Symbol" panose="05050102010706020507" pitchFamily="18" charset="2"/>
              <a:buChar char=""/>
            </a:pPr>
            <a:r>
              <a:rPr lang="es-ES" sz="1800" noProof="0" dirty="0">
                <a:effectLst/>
                <a:latin typeface="Calibri" panose="020F0502020204030204" pitchFamily="34" charset="0"/>
                <a:ea typeface="Calibri" panose="020F0502020204030204" pitchFamily="34" charset="0"/>
              </a:rPr>
              <a:t>Documento de estudio de caso</a:t>
            </a:r>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r>
              <a:rPr lang="es-ES" b="1" noProof="0" dirty="0">
                <a:solidFill>
                  <a:srgbClr val="12501B"/>
                </a:solidFill>
                <a:hlinkClick r:id="rId3"/>
              </a:rPr>
              <a:t>https://clickup.com/blog/feedback-sandwich-method/ </a:t>
            </a:r>
            <a:endParaRPr lang="es-ES" b="1" noProof="0" dirty="0">
              <a:solidFill>
                <a:srgbClr val="12501B"/>
              </a:solidFill>
            </a:endParaRPr>
          </a:p>
        </p:txBody>
      </p:sp>
      <p:sp>
        <p:nvSpPr>
          <p:cNvPr id="205" name="Google Shape;205;g30fd5a3148a_2_39">
            <a:extLst>
              <a:ext uri="{FF2B5EF4-FFF2-40B4-BE49-F238E27FC236}">
                <a16:creationId xmlns:a16="http://schemas.microsoft.com/office/drawing/2014/main" id="{21282F59-1D48-2446-AB5D-0B5882E730A6}"/>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s-ES" b="1" noProof="0" dirty="0">
                <a:solidFill>
                  <a:srgbClr val="12501B"/>
                </a:solidFill>
                <a:latin typeface="Arial"/>
                <a:ea typeface="Arial"/>
                <a:cs typeface="Arial"/>
                <a:sym typeface="Arial"/>
              </a:rPr>
              <a:t>Más información </a:t>
            </a:r>
            <a:endParaRPr lang="es-ES" noProof="0" dirty="0"/>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s-ES" i="0" u="none" strike="noStrike" cap="none" noProof="0" dirty="0">
                <a:solidFill>
                  <a:srgbClr val="868E93"/>
                </a:solidFill>
                <a:latin typeface="Arial"/>
                <a:ea typeface="Arial"/>
                <a:cs typeface="Arial"/>
                <a:sym typeface="Arial"/>
                <a:hlinkClick r:id="rId4"/>
              </a:rPr>
              <a:t>https://www.charliehr.com/blog/hybrid-working-policy/  </a:t>
            </a:r>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s-ES" i="0" u="none" strike="noStrike" cap="none" noProof="0" dirty="0">
                <a:solidFill>
                  <a:srgbClr val="868E93"/>
                </a:solidFill>
                <a:latin typeface="Arial"/>
                <a:ea typeface="Arial"/>
                <a:cs typeface="Arial"/>
                <a:sym typeface="Arial"/>
                <a:hlinkClick r:id="rId5"/>
              </a:rPr>
              <a:t>https://hrexecutive.com/do-you-have-a-strong-hybrid-work-policy-in-place/ </a:t>
            </a:r>
          </a:p>
          <a:p>
            <a:pPr marL="228600" lvl="0" indent="-114300" algn="l" rtl="0">
              <a:lnSpc>
                <a:spcPct val="90000"/>
              </a:lnSpc>
              <a:spcBef>
                <a:spcPts val="1000"/>
              </a:spcBef>
              <a:spcAft>
                <a:spcPts val="0"/>
              </a:spcAft>
              <a:buClr>
                <a:schemeClr val="dk2"/>
              </a:buClr>
              <a:buSzPts val="1800"/>
              <a:buNone/>
            </a:pPr>
            <a:endParaRPr lang="es-ES" noProof="0" dirty="0"/>
          </a:p>
        </p:txBody>
      </p:sp>
    </p:spTree>
    <p:extLst>
      <p:ext uri="{BB962C8B-B14F-4D97-AF65-F5344CB8AC3E}">
        <p14:creationId xmlns:p14="http://schemas.microsoft.com/office/powerpoint/2010/main" val="1891052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20C6516F-A322-F1DC-F00C-3599D817B102}"/>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2B620C47-442D-7C56-65C2-AF8DC38A4222}"/>
              </a:ext>
            </a:extLst>
          </p:cNvPr>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5</a:t>
            </a:r>
            <a:br>
              <a:rPr lang="es-ES" sz="3600" noProof="0" dirty="0">
                <a:solidFill>
                  <a:schemeClr val="accent5"/>
                </a:solidFill>
                <a:latin typeface="Arial"/>
                <a:ea typeface="Arial"/>
                <a:cs typeface="Arial"/>
                <a:sym typeface="Arial"/>
              </a:rPr>
            </a:br>
            <a:r>
              <a:rPr kumimoji="0" lang="es-ES" sz="3600" b="1" i="0" u="none" strike="noStrike" kern="0" cap="none" spc="0" normalizeH="0" baseline="0" noProof="0" dirty="0">
                <a:ln>
                  <a:noFill/>
                </a:ln>
                <a:solidFill>
                  <a:srgbClr val="A02B93"/>
                </a:solidFill>
                <a:effectLst/>
                <a:uLnTx/>
                <a:uFillTx/>
                <a:latin typeface="Arial"/>
                <a:cs typeface="Arial"/>
                <a:sym typeface="Arial"/>
              </a:rPr>
              <a:t>Mantener una cultura empresarial sólida</a:t>
            </a:r>
            <a:endParaRPr lang="es-ES" sz="3600" b="1" noProof="0" dirty="0"/>
          </a:p>
        </p:txBody>
      </p:sp>
      <p:pic>
        <p:nvPicPr>
          <p:cNvPr id="125" name="Google Shape;125;p3" descr="A logo with a black background&#10;&#10;Description automatically generated">
            <a:extLst>
              <a:ext uri="{FF2B5EF4-FFF2-40B4-BE49-F238E27FC236}">
                <a16:creationId xmlns:a16="http://schemas.microsoft.com/office/drawing/2014/main" id="{E089CEF3-477C-0736-9793-F85A180A79F8}"/>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1011130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B11A7491-3BEC-AB60-724C-2807F883B52C}"/>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F01A4D56-D7EC-7D33-8A18-A39935DCE9A9}"/>
              </a:ext>
            </a:extLst>
          </p:cNvPr>
          <p:cNvSpPr txBox="1"/>
          <p:nvPr/>
        </p:nvSpPr>
        <p:spPr>
          <a:xfrm>
            <a:off x="1356851" y="394550"/>
            <a:ext cx="10412361" cy="556379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5: Mantener una cultura de empresa sólida</a:t>
            </a:r>
            <a:br>
              <a:rPr lang="es-ES" sz="3200" noProof="0" dirty="0">
                <a:solidFill>
                  <a:schemeClr val="accent5"/>
                </a:solidFill>
              </a:rPr>
            </a:br>
            <a:r>
              <a:rPr lang="es-ES" sz="3200" noProof="0" dirty="0">
                <a:solidFill>
                  <a:schemeClr val="accent5"/>
                </a:solidFill>
              </a:rPr>
              <a:t>Presentación del concepto teórico </a:t>
            </a:r>
          </a:p>
          <a:p>
            <a:pPr marL="0" marR="0" lvl="0" indent="0" algn="l" rtl="0">
              <a:lnSpc>
                <a:spcPct val="90000"/>
              </a:lnSpc>
              <a:spcBef>
                <a:spcPts val="0"/>
              </a:spcBef>
              <a:spcAft>
                <a:spcPts val="0"/>
              </a:spcAft>
              <a:buClr>
                <a:schemeClr val="accent5"/>
              </a:buClr>
              <a:buSzPts val="3600"/>
              <a:buFont typeface="Arial"/>
              <a:buNone/>
            </a:pPr>
            <a:endParaRPr lang="es-ES" sz="3200" noProof="0" dirty="0">
              <a:solidFill>
                <a:schemeClr val="accent5"/>
              </a:solidFill>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La cultura de empresa se define como "los valores, creencias y actitudes que sirven de principios rectores para todos los miembros de una organización". Significa cómo y qué hace la gente en el lugar de trabajo. Es la suma de sus sistemas formales e informales y de sus comportamientos y valores, todo lo cual crea una experiencia para empleados y clientes.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En esencia, la cultura de una empresa es cómo se hacen las cosas en el lugar de trabajo. El "cómo" incluye tanto los sistemas formales como los comportamientos informales.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De todos los "ingredientes" que componen la cultura organizativa, las variables más importantes son el cómo:</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 Los empleados se comunican entre sí</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 Se toman decisiones</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 Se contrata, se asciende y se despide</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 Se reconoce a los empleados</a:t>
            </a:r>
          </a:p>
          <a:p>
            <a:pPr marR="0" lvl="0" algn="l" rtl="0">
              <a:lnSpc>
                <a:spcPct val="90000"/>
              </a:lnSpc>
              <a:spcBef>
                <a:spcPts val="0"/>
              </a:spcBef>
              <a:spcAft>
                <a:spcPts val="0"/>
              </a:spcAft>
              <a:buClr>
                <a:schemeClr val="accent5"/>
              </a:buClr>
              <a:buSzPts val="3600"/>
            </a:pPr>
            <a:r>
              <a:rPr lang="es-ES" sz="1600" noProof="0" dirty="0">
                <a:solidFill>
                  <a:schemeClr val="tx1"/>
                </a:solidFill>
                <a:latin typeface="+mn-lt"/>
              </a:rPr>
              <a:t>- Los empleados celebran su trabajo y a los demás</a:t>
            </a:r>
          </a:p>
          <a:p>
            <a:pPr marL="285750" marR="0" lvl="0" indent="-285750" algn="l" rtl="0">
              <a:lnSpc>
                <a:spcPct val="90000"/>
              </a:lnSpc>
              <a:spcBef>
                <a:spcPts val="0"/>
              </a:spcBef>
              <a:spcAft>
                <a:spcPts val="0"/>
              </a:spcAft>
              <a:buClr>
                <a:schemeClr val="accent5"/>
              </a:buClr>
              <a:buSzPts val="3600"/>
              <a:buFontTx/>
              <a:buChar char="-"/>
            </a:pPr>
            <a:endParaRPr lang="es-ES" sz="1600" noProof="0" dirty="0">
              <a:solidFill>
                <a:schemeClr val="tx1"/>
              </a:solidFill>
            </a:endParaRPr>
          </a:p>
          <a:p>
            <a:pPr marR="0" lvl="0" algn="just" rtl="0">
              <a:lnSpc>
                <a:spcPct val="90000"/>
              </a:lnSpc>
              <a:spcBef>
                <a:spcPts val="0"/>
              </a:spcBef>
              <a:spcAft>
                <a:spcPts val="0"/>
              </a:spcAft>
              <a:buClr>
                <a:schemeClr val="accent5"/>
              </a:buClr>
              <a:buSzPts val="3600"/>
            </a:pPr>
            <a:r>
              <a:rPr lang="es-ES" sz="1600" noProof="0" dirty="0">
                <a:solidFill>
                  <a:schemeClr val="tx1"/>
                </a:solidFill>
              </a:rPr>
              <a:t>Una </a:t>
            </a:r>
            <a:r>
              <a:rPr lang="es-ES" sz="1600" b="1" noProof="0" dirty="0">
                <a:solidFill>
                  <a:schemeClr val="tx1"/>
                </a:solidFill>
              </a:rPr>
              <a:t>mala cultura laboral </a:t>
            </a:r>
            <a:r>
              <a:rPr lang="es-ES" sz="1600" noProof="0" dirty="0">
                <a:solidFill>
                  <a:schemeClr val="tx1"/>
                </a:solidFill>
              </a:rPr>
              <a:t>crea un entorno tóxico en el que los miembros del equipo se desvinculan, la productividad se resiente y la retención de los empleados se ve afectada negativamente. Puede deberse a diversos factores, como el cambio de liderazgo, los despidos, las cargas de trabajo excesivas o la falta de claridad.</a:t>
            </a:r>
          </a:p>
        </p:txBody>
      </p:sp>
    </p:spTree>
    <p:extLst>
      <p:ext uri="{BB962C8B-B14F-4D97-AF65-F5344CB8AC3E}">
        <p14:creationId xmlns:p14="http://schemas.microsoft.com/office/powerpoint/2010/main" val="4024042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F0EF8A64-6AB4-19A1-B1D7-E23FAC6CC74E}"/>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4E79D187-0387-1487-1597-B390EDF92403}"/>
              </a:ext>
            </a:extLst>
          </p:cNvPr>
          <p:cNvSpPr txBox="1"/>
          <p:nvPr/>
        </p:nvSpPr>
        <p:spPr>
          <a:xfrm>
            <a:off x="1209369" y="394549"/>
            <a:ext cx="10559844" cy="568178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5: Mantener una cultura empresarial sólida</a:t>
            </a:r>
            <a:br>
              <a:rPr lang="es-ES" sz="3200" noProof="0" dirty="0">
                <a:solidFill>
                  <a:schemeClr val="accent5"/>
                </a:solidFill>
              </a:rPr>
            </a:br>
            <a:endParaRPr lang="es-ES" sz="3200" noProof="0" dirty="0">
              <a:solidFill>
                <a:schemeClr val="accent5"/>
              </a:solidFill>
            </a:endParaRPr>
          </a:p>
          <a:p>
            <a:pPr marL="0" marR="0" lvl="0" indent="0" algn="just" rtl="0">
              <a:lnSpc>
                <a:spcPct val="90000"/>
              </a:lnSpc>
              <a:spcBef>
                <a:spcPts val="0"/>
              </a:spcBef>
              <a:spcAft>
                <a:spcPts val="0"/>
              </a:spcAft>
              <a:buClr>
                <a:schemeClr val="accent5"/>
              </a:buClr>
              <a:buSzPts val="3600"/>
              <a:buFont typeface="Arial"/>
              <a:buNone/>
            </a:pPr>
            <a:r>
              <a:rPr lang="es-ES" sz="1600" b="1" noProof="0" dirty="0">
                <a:solidFill>
                  <a:schemeClr val="tx1"/>
                </a:solidFill>
                <a:latin typeface="+mn-lt"/>
              </a:rPr>
              <a:t>"Una gran cultura, en la oficina o híbrida, puede ser una gran solución. Pasas tanto tiempo en el trabajo que más vale que te guste" </a:t>
            </a:r>
            <a:r>
              <a:rPr lang="es-ES" sz="1600" noProof="0" dirty="0">
                <a:solidFill>
                  <a:schemeClr val="tx1"/>
                </a:solidFill>
                <a:latin typeface="+mn-lt"/>
              </a:rPr>
              <a:t>- Michael McCarthy, instructor de la División de Formación Continua de Desarrollo Profesional y Ejecutivo de Harvard.</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Una buena cultura se puede conseguir, pero para ello se necesita un equipo de líderes comprometidos y centrados en construirla. Invertir en una cultura y un liderazgo organizativos en los que los miembros del equipo puedan prosperar, comprometerse con el trabajo y sentirse respaldados es exactamente lo que contribuye al éxito empresarial. </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He aquí seis factores principales que hay que tener en cuenta a la hora de construir la cultura de la empresa y crear un entorno de trabajo híbrido: </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1. Construir valores compartidos</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2. Invertir en programas de diversidad, inclusión y pertenencia</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3. Base su cultura en la confianza mutua</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4. Distribuir la responsabilidad cuando proceda</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5. Aumentar la claridad para reducir los malentendidos</a:t>
            </a:r>
          </a:p>
          <a:p>
            <a:pPr marL="0" marR="0" lvl="0" indent="0" algn="l"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6. Establecer procesos de contratación e incorporación eficaces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Construir y mantener una sólida cultura de empresa en un entorno de trabajo híbrido es un viaje continuo y dinámico que requiere empatía, adaptabilidad y corazón. Se trata de algo más que políticas y herramientas; se trata de crear un sentido de comunidad, pertenencia y propósito compartido, independientemente de la procedencia de los miembros de tu equipo.</a:t>
            </a:r>
          </a:p>
        </p:txBody>
      </p:sp>
    </p:spTree>
    <p:extLst>
      <p:ext uri="{BB962C8B-B14F-4D97-AF65-F5344CB8AC3E}">
        <p14:creationId xmlns:p14="http://schemas.microsoft.com/office/powerpoint/2010/main" val="968870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FF413D04-943D-FC72-E44F-FE284DA46538}"/>
            </a:ext>
          </a:extLst>
        </p:cNvPr>
        <p:cNvGrpSpPr/>
        <p:nvPr/>
      </p:nvGrpSpPr>
      <p:grpSpPr>
        <a:xfrm>
          <a:off x="0" y="0"/>
          <a:ext cx="0" cy="0"/>
          <a:chOff x="0" y="0"/>
          <a:chExt cx="0" cy="0"/>
        </a:xfrm>
      </p:grpSpPr>
      <p:sp>
        <p:nvSpPr>
          <p:cNvPr id="174" name="Google Shape;174;g30fd5a3148a_2_19">
            <a:extLst>
              <a:ext uri="{FF2B5EF4-FFF2-40B4-BE49-F238E27FC236}">
                <a16:creationId xmlns:a16="http://schemas.microsoft.com/office/drawing/2014/main" id="{A650757F-22BF-08E7-03A6-4CA0853889C6}"/>
              </a:ext>
            </a:extLst>
          </p:cNvPr>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a:p>
            <a:pPr marL="228600" lvl="0" indent="-228600" algn="l" rtl="0">
              <a:lnSpc>
                <a:spcPct val="90000"/>
              </a:lnSpc>
              <a:spcBef>
                <a:spcPts val="1000"/>
              </a:spcBef>
              <a:spcAft>
                <a:spcPts val="0"/>
              </a:spcAft>
              <a:buClr>
                <a:schemeClr val="dk2"/>
              </a:buClr>
              <a:buSzPts val="1800"/>
              <a:buChar char="•"/>
            </a:pPr>
            <a:r>
              <a:rPr lang="es-ES" noProof="0" dirty="0"/>
              <a:t> </a:t>
            </a:r>
          </a:p>
        </p:txBody>
      </p:sp>
      <p:sp>
        <p:nvSpPr>
          <p:cNvPr id="175" name="Google Shape;175;g30fd5a3148a_2_19">
            <a:extLst>
              <a:ext uri="{FF2B5EF4-FFF2-40B4-BE49-F238E27FC236}">
                <a16:creationId xmlns:a16="http://schemas.microsoft.com/office/drawing/2014/main" id="{987F2A1E-0E7C-24FF-4178-094BF627E27C}"/>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5: Estrategias para fomentar la inclusión y los valores compartidos en los modelos híbridos</a:t>
            </a:r>
            <a:endParaRPr lang="es-ES" sz="3600" noProof="0" dirty="0">
              <a:solidFill>
                <a:schemeClr val="accent5"/>
              </a:solidFill>
            </a:endParaRPr>
          </a:p>
        </p:txBody>
      </p:sp>
      <p:pic>
        <p:nvPicPr>
          <p:cNvPr id="176" name="Google Shape;176;g30fd5a3148a_2_19" descr="Inteligência Artificial com preenchimento sólido">
            <a:extLst>
              <a:ext uri="{FF2B5EF4-FFF2-40B4-BE49-F238E27FC236}">
                <a16:creationId xmlns:a16="http://schemas.microsoft.com/office/drawing/2014/main" id="{F6EF5DD5-D810-F862-DA7A-D4A80A10ED12}"/>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77" name="Google Shape;177;g30fd5a3148a_2_19">
            <a:extLst>
              <a:ext uri="{FF2B5EF4-FFF2-40B4-BE49-F238E27FC236}">
                <a16:creationId xmlns:a16="http://schemas.microsoft.com/office/drawing/2014/main" id="{7050714E-AB9C-0570-0530-C016B65D92B6}"/>
              </a:ext>
            </a:extLst>
          </p:cNvPr>
          <p:cNvSpPr txBox="1"/>
          <p:nvPr/>
        </p:nvSpPr>
        <p:spPr>
          <a:xfrm>
            <a:off x="6543675" y="2724085"/>
            <a:ext cx="5400600" cy="2990074"/>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noProof="0" dirty="0">
                <a:solidFill>
                  <a:srgbClr val="636A6F"/>
                </a:solidFill>
                <a:latin typeface="Arial"/>
                <a:ea typeface="Arial"/>
                <a:cs typeface="Arial"/>
                <a:sym typeface="Arial"/>
              </a:rPr>
              <a:t>Tras la realización de esta actividad, serás capaz de:</a:t>
            </a:r>
          </a:p>
          <a:p>
            <a:pPr marL="0" marR="0" lvl="0" indent="0" algn="l" rtl="0">
              <a:lnSpc>
                <a:spcPct val="107000"/>
              </a:lnSpc>
              <a:spcBef>
                <a:spcPts val="0"/>
              </a:spcBef>
              <a:spcAft>
                <a:spcPts val="0"/>
              </a:spcAft>
              <a:buNone/>
            </a:pPr>
            <a:endParaRPr lang="es-ES" sz="1800" b="1" noProof="0" dirty="0">
              <a:solidFill>
                <a:srgbClr val="636A6F"/>
              </a:solidFill>
            </a:endParaRPr>
          </a:p>
          <a:p>
            <a:pPr marL="0" marR="0" lvl="0" indent="0" algn="l" rtl="0">
              <a:lnSpc>
                <a:spcPct val="107000"/>
              </a:lnSpc>
              <a:spcBef>
                <a:spcPts val="0"/>
              </a:spcBef>
              <a:spcAft>
                <a:spcPts val="0"/>
              </a:spcAft>
              <a:buNone/>
            </a:pPr>
            <a:r>
              <a:rPr lang="es-ES" sz="1800" i="1" noProof="0" dirty="0">
                <a:solidFill>
                  <a:srgbClr val="636A6F"/>
                </a:solidFill>
              </a:rPr>
              <a:t>- Identificar los componentes clave de una cultura empresarial sólida</a:t>
            </a:r>
          </a:p>
          <a:p>
            <a:pPr marL="0" marR="0" lvl="0" indent="0" algn="l" rtl="0">
              <a:lnSpc>
                <a:spcPct val="107000"/>
              </a:lnSpc>
              <a:spcBef>
                <a:spcPts val="0"/>
              </a:spcBef>
              <a:spcAft>
                <a:spcPts val="0"/>
              </a:spcAft>
              <a:buNone/>
            </a:pPr>
            <a:endParaRPr lang="es-ES" sz="1800" i="1" noProof="0" dirty="0">
              <a:solidFill>
                <a:srgbClr val="636A6F"/>
              </a:solidFill>
            </a:endParaRPr>
          </a:p>
          <a:p>
            <a:pPr marL="0" marR="0" lvl="0" indent="0" algn="l" rtl="0">
              <a:lnSpc>
                <a:spcPct val="107000"/>
              </a:lnSpc>
              <a:spcBef>
                <a:spcPts val="0"/>
              </a:spcBef>
              <a:spcAft>
                <a:spcPts val="0"/>
              </a:spcAft>
              <a:buNone/>
            </a:pPr>
            <a:r>
              <a:rPr lang="es-ES" sz="1800" i="1" noProof="0" dirty="0">
                <a:solidFill>
                  <a:srgbClr val="636A6F"/>
                </a:solidFill>
              </a:rPr>
              <a:t>- Planificar y organizar eventos de equipo híbridos para reforzar la cultura de la empresa.</a:t>
            </a:r>
          </a:p>
          <a:p>
            <a:pPr marL="0" marR="0" lvl="0" indent="0" algn="l" rtl="0">
              <a:lnSpc>
                <a:spcPct val="107000"/>
              </a:lnSpc>
              <a:spcBef>
                <a:spcPts val="0"/>
              </a:spcBef>
              <a:spcAft>
                <a:spcPts val="0"/>
              </a:spcAft>
              <a:buNone/>
            </a:pPr>
            <a:endParaRPr lang="es-ES" sz="1800" b="1" noProof="0" dirty="0">
              <a:solidFill>
                <a:srgbClr val="636A6F"/>
              </a:solidFill>
            </a:endParaRPr>
          </a:p>
          <a:p>
            <a:pPr marL="0" marR="0" lvl="0" indent="0" algn="l" rtl="0">
              <a:lnSpc>
                <a:spcPct val="107000"/>
              </a:lnSpc>
              <a:spcBef>
                <a:spcPts val="0"/>
              </a:spcBef>
              <a:spcAft>
                <a:spcPts val="0"/>
              </a:spcAft>
              <a:buNone/>
            </a:pPr>
            <a:endParaRPr lang="es-ES" noProof="0" dirty="0"/>
          </a:p>
        </p:txBody>
      </p:sp>
      <p:sp>
        <p:nvSpPr>
          <p:cNvPr id="178" name="Google Shape;178;g30fd5a3148a_2_19">
            <a:extLst>
              <a:ext uri="{FF2B5EF4-FFF2-40B4-BE49-F238E27FC236}">
                <a16:creationId xmlns:a16="http://schemas.microsoft.com/office/drawing/2014/main" id="{89F4601F-7DD7-EBD1-8F5C-00167C9E819A}"/>
              </a:ext>
            </a:extLst>
          </p:cNvPr>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noProof="0" dirty="0">
              <a:solidFill>
                <a:srgbClr val="868E93"/>
              </a:solidFill>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057400" lvl="4" indent="-228600">
              <a:buClr>
                <a:srgbClr val="868E93"/>
              </a:buClr>
            </a:pPr>
            <a:r>
              <a:rPr lang="es-ES" b="1" i="1" u="none" strike="noStrike" cap="none" noProof="0" dirty="0">
                <a:solidFill>
                  <a:srgbClr val="868E93"/>
                </a:solidFill>
                <a:latin typeface="Open Sans Light"/>
                <a:ea typeface="Open Sans Light"/>
                <a:cs typeface="Open Sans Light"/>
                <a:sym typeface="Open Sans Light"/>
              </a:rPr>
              <a:t>El objetivo de esta actividad es guiar a los alumnos para que comprendan la importancia de la cultura de empresa en un lugar de trabajo diverso e híbrido.</a:t>
            </a:r>
            <a:endParaRPr lang="es-ES" noProof="0" dirty="0"/>
          </a:p>
        </p:txBody>
      </p:sp>
      <p:pic>
        <p:nvPicPr>
          <p:cNvPr id="179" name="Google Shape;179;g30fd5a3148a_2_19">
            <a:extLst>
              <a:ext uri="{FF2B5EF4-FFF2-40B4-BE49-F238E27FC236}">
                <a16:creationId xmlns:a16="http://schemas.microsoft.com/office/drawing/2014/main" id="{E7E7EE47-63AD-FC94-4946-B7BD440B281E}"/>
              </a:ext>
            </a:extLst>
          </p:cNvPr>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180" name="Google Shape;180;g30fd5a3148a_2_19">
            <a:extLst>
              <a:ext uri="{FF2B5EF4-FFF2-40B4-BE49-F238E27FC236}">
                <a16:creationId xmlns:a16="http://schemas.microsoft.com/office/drawing/2014/main" id="{FA5A8BAE-E0FC-91B0-45A9-AEC83E8C8ED2}"/>
              </a:ext>
            </a:extLst>
          </p:cNvPr>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2400" b="1" i="0" u="none" strike="noStrike" cap="none" noProof="0" dirty="0">
                <a:solidFill>
                  <a:srgbClr val="9868BD"/>
                </a:solidFill>
                <a:latin typeface="Arial"/>
                <a:ea typeface="Arial"/>
                <a:cs typeface="Arial"/>
                <a:sym typeface="Arial"/>
              </a:rPr>
              <a:t>Aprender nuevos conocimientos</a:t>
            </a:r>
            <a:endParaRPr lang="es-ES" sz="2400" b="1" noProof="0"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2377463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1E90C176-E615-7DCF-97B0-97768FCF8965}"/>
            </a:ext>
          </a:extLst>
        </p:cNvPr>
        <p:cNvGrpSpPr/>
        <p:nvPr/>
      </p:nvGrpSpPr>
      <p:grpSpPr>
        <a:xfrm>
          <a:off x="0" y="0"/>
          <a:ext cx="0" cy="0"/>
          <a:chOff x="0" y="0"/>
          <a:chExt cx="0" cy="0"/>
        </a:xfrm>
      </p:grpSpPr>
      <p:sp>
        <p:nvSpPr>
          <p:cNvPr id="186" name="Google Shape;186;g30fd5a3148a_2_30">
            <a:extLst>
              <a:ext uri="{FF2B5EF4-FFF2-40B4-BE49-F238E27FC236}">
                <a16:creationId xmlns:a16="http://schemas.microsoft.com/office/drawing/2014/main" id="{2F8E9626-595E-6B04-5E01-168F82889394}"/>
              </a:ext>
            </a:extLst>
          </p:cNvPr>
          <p:cNvSpPr txBox="1">
            <a:spLocks noGrp="1"/>
          </p:cNvSpPr>
          <p:nvPr>
            <p:ph type="title"/>
          </p:nvPr>
        </p:nvSpPr>
        <p:spPr>
          <a:xfrm>
            <a:off x="1500674" y="383832"/>
            <a:ext cx="10328172" cy="7095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5: Estrategias para fomentar la inclusión y los valores compartidos en los modelos híbridos</a:t>
            </a:r>
            <a:endParaRPr lang="es-ES" sz="3600" noProof="0" dirty="0">
              <a:solidFill>
                <a:schemeClr val="accent5"/>
              </a:solidFill>
            </a:endParaRPr>
          </a:p>
        </p:txBody>
      </p:sp>
      <p:sp>
        <p:nvSpPr>
          <p:cNvPr id="187" name="Google Shape;187;g30fd5a3148a_2_30">
            <a:extLst>
              <a:ext uri="{FF2B5EF4-FFF2-40B4-BE49-F238E27FC236}">
                <a16:creationId xmlns:a16="http://schemas.microsoft.com/office/drawing/2014/main" id="{9FDC39EF-645A-BED8-5C65-2660A2C6DB45}"/>
              </a:ext>
            </a:extLst>
          </p:cNvPr>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PASO 1</a:t>
            </a:r>
            <a:endParaRPr lang="es-ES" noProof="0" dirty="0"/>
          </a:p>
          <a:p>
            <a:pPr marL="228600" lvl="0" indent="-228600" algn="l" rtl="0">
              <a:lnSpc>
                <a:spcPct val="90000"/>
              </a:lnSpc>
              <a:spcBef>
                <a:spcPts val="1000"/>
              </a:spcBef>
              <a:spcAft>
                <a:spcPts val="0"/>
              </a:spcAft>
              <a:buClr>
                <a:srgbClr val="9869BD"/>
              </a:buClr>
              <a:buSzPts val="1800"/>
              <a:buChar char="•"/>
            </a:pPr>
            <a:r>
              <a:rPr lang="es-ES" i="1" noProof="0" dirty="0">
                <a:solidFill>
                  <a:srgbClr val="868E93"/>
                </a:solidFill>
                <a:latin typeface="Arial"/>
                <a:cs typeface="Arial"/>
                <a:sym typeface="Arial"/>
              </a:rPr>
              <a:t>Dividir a los participantes en pequeños grupos para una lluvia de ideas</a:t>
            </a:r>
          </a:p>
          <a:p>
            <a:pPr marL="0" lvl="0" indent="0" algn="l" rtl="0">
              <a:lnSpc>
                <a:spcPct val="90000"/>
              </a:lnSpc>
              <a:spcBef>
                <a:spcPts val="1000"/>
              </a:spcBef>
              <a:spcAft>
                <a:spcPts val="0"/>
              </a:spcAft>
              <a:buClr>
                <a:srgbClr val="9869BD"/>
              </a:buClr>
              <a:buSzPts val="1800"/>
              <a:buNone/>
            </a:pPr>
            <a:endParaRPr lang="es-ES" noProof="0"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2</a:t>
            </a:r>
            <a:endParaRPr lang="es-ES" noProof="0" dirty="0"/>
          </a:p>
          <a:p>
            <a:pPr marL="228600" indent="-228600">
              <a:buClr>
                <a:srgbClr val="9869BD"/>
              </a:buClr>
            </a:pPr>
            <a:r>
              <a:rPr lang="es-ES" i="1" noProof="0" dirty="0">
                <a:solidFill>
                  <a:srgbClr val="868E93"/>
                </a:solidFill>
                <a:latin typeface="Arial"/>
                <a:cs typeface="Arial"/>
                <a:sym typeface="Arial"/>
              </a:rPr>
              <a:t>Presentar a los alumnos una plantilla híbrida de planificación de eventos</a:t>
            </a:r>
            <a:endParaRPr lang="es-ES" i="1" noProof="0" dirty="0">
              <a:solidFill>
                <a:srgbClr val="868E93"/>
              </a:solidFill>
              <a:latin typeface="Arial"/>
              <a:cs typeface="Arial"/>
            </a:endParaRPr>
          </a:p>
          <a:p>
            <a:pPr marL="22860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3</a:t>
            </a:r>
            <a:endParaRPr lang="es-ES" noProof="0" dirty="0"/>
          </a:p>
          <a:p>
            <a:pPr marL="228600" indent="-228600">
              <a:buClr>
                <a:srgbClr val="9869BD"/>
              </a:buClr>
            </a:pPr>
            <a:r>
              <a:rPr lang="es-ES" i="1" noProof="0" dirty="0">
                <a:solidFill>
                  <a:srgbClr val="868E93"/>
                </a:solidFill>
                <a:latin typeface="Arial"/>
                <a:cs typeface="Arial"/>
              </a:rPr>
              <a:t>Cada grupo diseñará un evento de equipo híbrido para reforzar la cultura</a:t>
            </a:r>
          </a:p>
          <a:p>
            <a:pPr marL="228600" lvl="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4</a:t>
            </a:r>
            <a:endParaRPr lang="es-ES" noProof="0" dirty="0"/>
          </a:p>
          <a:p>
            <a:pPr marL="228600" lvl="0" indent="-228600" algn="l" rtl="0">
              <a:lnSpc>
                <a:spcPct val="90000"/>
              </a:lnSpc>
              <a:spcBef>
                <a:spcPts val="1000"/>
              </a:spcBef>
              <a:spcAft>
                <a:spcPts val="0"/>
              </a:spcAft>
              <a:buClr>
                <a:srgbClr val="9869BD"/>
              </a:buClr>
              <a:buSzPts val="1800"/>
              <a:buChar char="•"/>
            </a:pPr>
            <a:r>
              <a:rPr lang="es-ES" i="1" u="none" strike="noStrike" cap="none" noProof="0" dirty="0">
                <a:solidFill>
                  <a:srgbClr val="868E93"/>
                </a:solidFill>
                <a:latin typeface="Arial"/>
                <a:ea typeface="Arial"/>
                <a:cs typeface="Arial"/>
                <a:sym typeface="Arial"/>
              </a:rPr>
              <a:t>Debate sobre los componentes clave de una cultura empresarial sólida</a:t>
            </a:r>
            <a:endParaRPr lang="es-ES" noProof="0" dirty="0"/>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pic>
        <p:nvPicPr>
          <p:cNvPr id="188" name="Google Shape;188;g30fd5a3148a_2_30" descr="Ampulheta 90% com preenchimento sólido">
            <a:extLst>
              <a:ext uri="{FF2B5EF4-FFF2-40B4-BE49-F238E27FC236}">
                <a16:creationId xmlns:a16="http://schemas.microsoft.com/office/drawing/2014/main" id="{95ACE386-BD77-F775-E8DA-DED4DA519B70}"/>
              </a:ext>
            </a:extLst>
          </p:cNvPr>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189" name="Google Shape;189;g30fd5a3148a_2_30">
            <a:extLst>
              <a:ext uri="{FF2B5EF4-FFF2-40B4-BE49-F238E27FC236}">
                <a16:creationId xmlns:a16="http://schemas.microsoft.com/office/drawing/2014/main" id="{8A1E4019-064A-5F9B-44C3-0B658A69C40A}"/>
              </a:ext>
            </a:extLst>
          </p:cNvPr>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s-ES" noProof="0" dirty="0"/>
              <a:t>Pasos</a:t>
            </a:r>
          </a:p>
        </p:txBody>
      </p:sp>
      <p:sp>
        <p:nvSpPr>
          <p:cNvPr id="190" name="Google Shape;190;g30fd5a3148a_2_30">
            <a:extLst>
              <a:ext uri="{FF2B5EF4-FFF2-40B4-BE49-F238E27FC236}">
                <a16:creationId xmlns:a16="http://schemas.microsoft.com/office/drawing/2014/main" id="{FE9AF4C1-637D-7898-144F-25C032CD6594}"/>
              </a:ext>
            </a:extLst>
          </p:cNvPr>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noProof="0" dirty="0">
                <a:solidFill>
                  <a:schemeClr val="accent6"/>
                </a:solidFill>
                <a:latin typeface="Open Sans Light"/>
                <a:ea typeface="Open Sans Light"/>
                <a:cs typeface="Open Sans Light"/>
                <a:sym typeface="Open Sans Light"/>
              </a:rPr>
              <a:t>00h:15m</a:t>
            </a:r>
            <a:endParaRPr lang="es-ES" sz="1600" b="1" noProof="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2907896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BAC4033-A203-1AE9-34E6-2EE8FE486DA0}"/>
            </a:ext>
          </a:extLst>
        </p:cNvPr>
        <p:cNvGrpSpPr/>
        <p:nvPr/>
      </p:nvGrpSpPr>
      <p:grpSpPr>
        <a:xfrm>
          <a:off x="0" y="0"/>
          <a:ext cx="0" cy="0"/>
          <a:chOff x="0" y="0"/>
          <a:chExt cx="0" cy="0"/>
        </a:xfrm>
      </p:grpSpPr>
      <p:sp>
        <p:nvSpPr>
          <p:cNvPr id="202" name="Google Shape;202;g30fd5a3148a_2_39">
            <a:extLst>
              <a:ext uri="{FF2B5EF4-FFF2-40B4-BE49-F238E27FC236}">
                <a16:creationId xmlns:a16="http://schemas.microsoft.com/office/drawing/2014/main" id="{5F8F12F9-8FEA-87C8-663E-E0F3C94233CB}"/>
              </a:ext>
            </a:extLst>
          </p:cNvPr>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ct val="100000"/>
              <a:buFont typeface="Arial"/>
              <a:buNone/>
            </a:pPr>
            <a:r>
              <a:rPr lang="es-ES" sz="2400" b="1" noProof="0" dirty="0">
                <a:solidFill>
                  <a:schemeClr val="accent6"/>
                </a:solidFill>
              </a:rPr>
              <a:t>Actividad 5: El título de la actividad va aquí</a:t>
            </a:r>
          </a:p>
          <a:p>
            <a:pPr marL="0" lvl="0" indent="0" algn="l" rtl="0">
              <a:lnSpc>
                <a:spcPct val="90000"/>
              </a:lnSpc>
              <a:spcBef>
                <a:spcPts val="0"/>
              </a:spcBef>
              <a:spcAft>
                <a:spcPts val="0"/>
              </a:spcAft>
              <a:buClr>
                <a:schemeClr val="accent5"/>
              </a:buClr>
              <a:buSzPct val="100000"/>
              <a:buFont typeface="Arial"/>
              <a:buNone/>
            </a:pPr>
            <a:endParaRPr lang="es-ES" sz="3600" noProof="0" dirty="0">
              <a:solidFill>
                <a:schemeClr val="accent5"/>
              </a:solidFill>
            </a:endParaRPr>
          </a:p>
        </p:txBody>
      </p:sp>
      <p:sp>
        <p:nvSpPr>
          <p:cNvPr id="203" name="Google Shape;203;g30fd5a3148a_2_39">
            <a:extLst>
              <a:ext uri="{FF2B5EF4-FFF2-40B4-BE49-F238E27FC236}">
                <a16:creationId xmlns:a16="http://schemas.microsoft.com/office/drawing/2014/main" id="{A78354F2-10E8-4CE7-7E47-1AE6D0D45BD1}"/>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RECURSOS </a:t>
            </a:r>
          </a:p>
          <a:p>
            <a:pPr marL="228600" lvl="0" indent="-228600" algn="l" rtl="0">
              <a:lnSpc>
                <a:spcPct val="90000"/>
              </a:lnSpc>
              <a:spcBef>
                <a:spcPts val="0"/>
              </a:spcBef>
              <a:spcAft>
                <a:spcPts val="0"/>
              </a:spcAft>
              <a:buClr>
                <a:srgbClr val="9869BD"/>
              </a:buClr>
              <a:buSzPts val="1800"/>
              <a:buChar char="•"/>
            </a:pPr>
            <a:endParaRPr lang="es-ES" noProof="0" dirty="0"/>
          </a:p>
          <a:p>
            <a:pPr marL="742950" lvl="1" indent="-285750" rtl="0">
              <a:lnSpc>
                <a:spcPct val="107000"/>
              </a:lnSpc>
              <a:spcAft>
                <a:spcPts val="800"/>
              </a:spcAft>
              <a:buFont typeface="Symbol" panose="05050102010706020507" pitchFamily="18" charset="2"/>
              <a:buChar char=""/>
            </a:pPr>
            <a:r>
              <a:rPr lang="es-ES" sz="1800" noProof="0" dirty="0">
                <a:solidFill>
                  <a:schemeClr val="tx1"/>
                </a:solidFill>
                <a:effectLst/>
                <a:latin typeface="Calibri" panose="020F0502020204030204" pitchFamily="34" charset="0"/>
                <a:ea typeface="Calibri" panose="020F0502020204030204" pitchFamily="34" charset="0"/>
              </a:rPr>
              <a:t>Plantilla híbrida de planificación de eventos</a:t>
            </a:r>
          </a:p>
          <a:p>
            <a:pPr marL="742950" lvl="1" indent="-285750" rtl="0">
              <a:lnSpc>
                <a:spcPct val="107000"/>
              </a:lnSpc>
              <a:spcAft>
                <a:spcPts val="800"/>
              </a:spcAft>
              <a:buFont typeface="Symbol" panose="05050102010706020507" pitchFamily="18" charset="2"/>
              <a:buChar char=""/>
            </a:pPr>
            <a:endParaRPr lang="es-ES" sz="1800" noProof="0" dirty="0">
              <a:solidFill>
                <a:schemeClr val="tx1"/>
              </a:solidFill>
              <a:effectLst/>
              <a:latin typeface="Calibri" panose="020F0502020204030204" pitchFamily="34" charset="0"/>
              <a:ea typeface="Calibri" panose="020F0502020204030204" pitchFamily="34" charset="0"/>
            </a:endParaRPr>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sp>
        <p:nvSpPr>
          <p:cNvPr id="205" name="Google Shape;205;g30fd5a3148a_2_39">
            <a:extLst>
              <a:ext uri="{FF2B5EF4-FFF2-40B4-BE49-F238E27FC236}">
                <a16:creationId xmlns:a16="http://schemas.microsoft.com/office/drawing/2014/main" id="{252B9B48-C17B-45FA-499A-E34A62B7D289}"/>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s-ES" b="1" noProof="0" dirty="0">
                <a:solidFill>
                  <a:srgbClr val="12501B"/>
                </a:solidFill>
                <a:latin typeface="Arial"/>
                <a:ea typeface="Arial"/>
                <a:cs typeface="Arial"/>
                <a:sym typeface="Arial"/>
              </a:rPr>
              <a:t>Más información </a:t>
            </a:r>
            <a:endParaRPr lang="es-ES" noProof="0" dirty="0"/>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hlinkClick r:id="rId3"/>
            </a:endParaRPr>
          </a:p>
          <a:p>
            <a:pPr marL="0" lvl="0" indent="0" algn="l" rtl="0">
              <a:lnSpc>
                <a:spcPct val="90000"/>
              </a:lnSpc>
              <a:spcBef>
                <a:spcPts val="1000"/>
              </a:spcBef>
              <a:spcAft>
                <a:spcPts val="0"/>
              </a:spcAft>
              <a:buClr>
                <a:srgbClr val="868E93"/>
              </a:buClr>
              <a:buSzPts val="1800"/>
              <a:buNone/>
            </a:pPr>
            <a:r>
              <a:rPr lang="es-ES" i="0" u="none" strike="noStrike" cap="none" noProof="0" dirty="0">
                <a:solidFill>
                  <a:srgbClr val="868E93"/>
                </a:solidFill>
                <a:latin typeface="Arial"/>
                <a:ea typeface="Arial"/>
                <a:cs typeface="Arial"/>
                <a:sym typeface="Arial"/>
                <a:hlinkClick r:id="rId3"/>
              </a:rPr>
              <a:t>https://www.workforcehub.com/blog/how-to-maintain-company-culture-and-why-it-matters/ </a:t>
            </a:r>
          </a:p>
          <a:p>
            <a:pPr marL="0" lvl="0" indent="0" algn="l" rtl="0">
              <a:lnSpc>
                <a:spcPct val="90000"/>
              </a:lnSpc>
              <a:spcBef>
                <a:spcPts val="1000"/>
              </a:spcBef>
              <a:spcAft>
                <a:spcPts val="0"/>
              </a:spcAft>
              <a:buClr>
                <a:srgbClr val="868E93"/>
              </a:buClr>
              <a:buSzPts val="1800"/>
              <a:buNone/>
            </a:pPr>
            <a:endParaRPr lang="es-ES" noProof="0" dirty="0">
              <a:solidFill>
                <a:srgbClr val="868E93"/>
              </a:solidFill>
              <a:latin typeface="Arial"/>
              <a:cs typeface="Arial"/>
              <a:sym typeface="Arial"/>
            </a:endParaRPr>
          </a:p>
          <a:p>
            <a:pPr marL="0" lvl="0" indent="0" algn="l" rtl="0">
              <a:lnSpc>
                <a:spcPct val="90000"/>
              </a:lnSpc>
              <a:spcBef>
                <a:spcPts val="1000"/>
              </a:spcBef>
              <a:spcAft>
                <a:spcPts val="0"/>
              </a:spcAft>
              <a:buClr>
                <a:srgbClr val="868E93"/>
              </a:buClr>
              <a:buSzPts val="1800"/>
              <a:buNone/>
            </a:pPr>
            <a:endParaRPr lang="es-ES" noProof="0" dirty="0">
              <a:solidFill>
                <a:srgbClr val="868E93"/>
              </a:solidFill>
              <a:latin typeface="Arial"/>
              <a:cs typeface="Arial"/>
              <a:sym typeface="Arial"/>
            </a:endParaRPr>
          </a:p>
          <a:p>
            <a:pPr marL="0" lvl="0" indent="0" algn="l" rtl="0">
              <a:lnSpc>
                <a:spcPct val="90000"/>
              </a:lnSpc>
              <a:spcBef>
                <a:spcPts val="1000"/>
              </a:spcBef>
              <a:spcAft>
                <a:spcPts val="0"/>
              </a:spcAft>
              <a:buClr>
                <a:srgbClr val="868E93"/>
              </a:buClr>
              <a:buSzPts val="1800"/>
              <a:buNone/>
            </a:pPr>
            <a:r>
              <a:rPr lang="es-ES" b="1" noProof="0" dirty="0">
                <a:hlinkClick r:id="rId4"/>
              </a:rPr>
              <a:t>https://n9.cl/k7y5o </a:t>
            </a:r>
            <a:endParaRPr lang="es-ES" b="1" noProof="0" dirty="0"/>
          </a:p>
        </p:txBody>
      </p:sp>
    </p:spTree>
    <p:extLst>
      <p:ext uri="{BB962C8B-B14F-4D97-AF65-F5344CB8AC3E}">
        <p14:creationId xmlns:p14="http://schemas.microsoft.com/office/powerpoint/2010/main" val="3475257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1411F368-1063-28D0-F064-40CB901BD311}"/>
            </a:ext>
          </a:extLst>
        </p:cNvPr>
        <p:cNvGrpSpPr/>
        <p:nvPr/>
      </p:nvGrpSpPr>
      <p:grpSpPr>
        <a:xfrm>
          <a:off x="0" y="0"/>
          <a:ext cx="0" cy="0"/>
          <a:chOff x="0" y="0"/>
          <a:chExt cx="0" cy="0"/>
        </a:xfrm>
      </p:grpSpPr>
      <p:sp>
        <p:nvSpPr>
          <p:cNvPr id="124" name="Google Shape;124;p3">
            <a:extLst>
              <a:ext uri="{FF2B5EF4-FFF2-40B4-BE49-F238E27FC236}">
                <a16:creationId xmlns:a16="http://schemas.microsoft.com/office/drawing/2014/main" id="{29FCDD4D-3AA7-8DBA-DC88-E9332D1E96FC}"/>
              </a:ext>
            </a:extLst>
          </p:cNvPr>
          <p:cNvSpPr txBox="1"/>
          <p:nvPr/>
        </p:nvSpPr>
        <p:spPr>
          <a:xfrm>
            <a:off x="4929672" y="2858825"/>
            <a:ext cx="6688230" cy="206289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6</a:t>
            </a:r>
            <a:br>
              <a:rPr lang="es-ES" sz="3600" noProof="0" dirty="0">
                <a:solidFill>
                  <a:schemeClr val="accent5"/>
                </a:solidFill>
                <a:latin typeface="Arial"/>
                <a:ea typeface="Arial"/>
                <a:cs typeface="Arial"/>
                <a:sym typeface="Arial"/>
              </a:rPr>
            </a:br>
            <a:r>
              <a:rPr kumimoji="0" lang="es-ES" sz="3600" b="1" i="0" u="none" strike="noStrike" kern="0" cap="none" spc="0" normalizeH="0" baseline="0" noProof="0" dirty="0">
                <a:ln>
                  <a:noFill/>
                </a:ln>
                <a:solidFill>
                  <a:srgbClr val="A02B93"/>
                </a:solidFill>
                <a:effectLst/>
                <a:uLnTx/>
                <a:uFillTx/>
                <a:latin typeface="Arial"/>
                <a:cs typeface="Arial"/>
                <a:sym typeface="Arial"/>
              </a:rPr>
              <a:t>Fomento de la colaboración híbrida</a:t>
            </a:r>
            <a:endParaRPr lang="es-ES" sz="3600" b="1" noProof="0" dirty="0"/>
          </a:p>
        </p:txBody>
      </p:sp>
      <p:pic>
        <p:nvPicPr>
          <p:cNvPr id="125" name="Google Shape;125;p3" descr="A logo with a black background&#10;&#10;Description automatically generated">
            <a:extLst>
              <a:ext uri="{FF2B5EF4-FFF2-40B4-BE49-F238E27FC236}">
                <a16:creationId xmlns:a16="http://schemas.microsoft.com/office/drawing/2014/main" id="{8CB79852-5047-36EB-F3EB-F56B4F64C59E}"/>
              </a:ext>
            </a:extLst>
          </p:cNvPr>
          <p:cNvPicPr preferRelativeResize="0"/>
          <p:nvPr/>
        </p:nvPicPr>
        <p:blipFill rotWithShape="1">
          <a:blip r:embed="rId3">
            <a:alphaModFix/>
          </a:blip>
          <a:srcRect/>
          <a:stretch/>
        </p:blipFill>
        <p:spPr>
          <a:xfrm>
            <a:off x="574098" y="1936283"/>
            <a:ext cx="3381812" cy="2985434"/>
          </a:xfrm>
          <a:prstGeom prst="rect">
            <a:avLst/>
          </a:prstGeom>
          <a:noFill/>
          <a:ln>
            <a:noFill/>
          </a:ln>
        </p:spPr>
      </p:pic>
    </p:spTree>
    <p:extLst>
      <p:ext uri="{BB962C8B-B14F-4D97-AF65-F5344CB8AC3E}">
        <p14:creationId xmlns:p14="http://schemas.microsoft.com/office/powerpoint/2010/main" val="167230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45C6FB83-AEB7-81D8-CD57-F21109F8BC68}"/>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F77429DF-7886-C7DE-0D20-D1A5A4FB8266}"/>
              </a:ext>
            </a:extLst>
          </p:cNvPr>
          <p:cNvSpPr txBox="1"/>
          <p:nvPr/>
        </p:nvSpPr>
        <p:spPr>
          <a:xfrm>
            <a:off x="1209369" y="394550"/>
            <a:ext cx="9992032"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6: Fomento de la colaboración híbrida</a:t>
            </a:r>
            <a:br>
              <a:rPr lang="es-ES" sz="3200" noProof="0" dirty="0">
                <a:solidFill>
                  <a:schemeClr val="accent5"/>
                </a:solidFill>
              </a:rPr>
            </a:br>
            <a:r>
              <a:rPr lang="es-ES" sz="3200" noProof="0" dirty="0">
                <a:solidFill>
                  <a:schemeClr val="accent5"/>
                </a:solidFill>
              </a:rPr>
              <a:t>Presentación del concepto teórico </a:t>
            </a:r>
          </a:p>
          <a:p>
            <a:pPr marL="0" marR="0" lvl="0" indent="0" algn="just" rtl="0">
              <a:lnSpc>
                <a:spcPct val="90000"/>
              </a:lnSpc>
              <a:spcBef>
                <a:spcPts val="0"/>
              </a:spcBef>
              <a:spcAft>
                <a:spcPts val="0"/>
              </a:spcAft>
              <a:buClr>
                <a:schemeClr val="accent5"/>
              </a:buClr>
              <a:buSzPts val="3600"/>
              <a:buFont typeface="Arial"/>
              <a:buNone/>
            </a:pPr>
            <a:br>
              <a:rPr lang="es-ES" sz="3200" noProof="0" dirty="0">
                <a:solidFill>
                  <a:schemeClr val="accent5"/>
                </a:solidFill>
              </a:rPr>
            </a:br>
            <a:r>
              <a:rPr lang="es-ES" sz="1600" noProof="0" dirty="0">
                <a:solidFill>
                  <a:schemeClr val="tx1"/>
                </a:solidFill>
                <a:latin typeface="+mn-lt"/>
              </a:rPr>
              <a:t>La colaboración es la columna vertebral del éxito de cualquier organización. Para los equipos remotos e híbridos, la colaboración eficaz no solo impulsa el éxito de los proyectos, sino que también mejora la innovación y la toma de decisiones.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Identificar y abordar los retos comunes de la colaboración es esencial para el éxito de los equipos híbridos.</a:t>
            </a:r>
          </a:p>
          <a:p>
            <a:pPr marL="0" marR="0" lvl="0" indent="0" algn="just"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b="1" noProof="0" dirty="0">
                <a:solidFill>
                  <a:schemeClr val="tx1"/>
                </a:solidFill>
                <a:latin typeface="+mn-lt"/>
              </a:rPr>
              <a:t>La tecnología es clave </a:t>
            </a:r>
            <a:r>
              <a:rPr lang="es-ES" sz="1600" noProof="0" dirty="0">
                <a:solidFill>
                  <a:schemeClr val="tx1"/>
                </a:solidFill>
                <a:latin typeface="+mn-lt"/>
              </a:rPr>
              <a:t>cuando se trata de colaboración híbrida. - Cuando no se trabaja cara a cara, el equipo necesita las mejores herramientas de colaboración híbrida para que todo vaya sobre ruedas. Por ejemplo, los equipos de diseño se beneficiarán de herramientas que les ayuden a diseñar juntos en tiempo real y a compartir comentarios entre ellos. Los equipos de redacción se beneficiarán de herramientas que les ayuden a editar documentos juntos y a revisar el trabajo de los demás.</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Hacer que la comunicación sea lo más fluida posible - Hacer que la comunicación sea lo más fluida posible es esencial para mantener a los equipos distribuidos alineados, productivos y comprometidos. Esto significa proporcionar las herramientas adecuadas, establecer directrices claras para la comunicación y fomentar la comunicación sincrónica y asincrónica.</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p:txBody>
      </p:sp>
    </p:spTree>
    <p:extLst>
      <p:ext uri="{BB962C8B-B14F-4D97-AF65-F5344CB8AC3E}">
        <p14:creationId xmlns:p14="http://schemas.microsoft.com/office/powerpoint/2010/main" val="1922735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711C3D16-6B70-14E9-6619-7CDDFA22F9A3}"/>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0C2C9BC9-ADF5-7F06-066B-941C1C504995}"/>
              </a:ext>
            </a:extLst>
          </p:cNvPr>
          <p:cNvSpPr txBox="1"/>
          <p:nvPr/>
        </p:nvSpPr>
        <p:spPr>
          <a:xfrm>
            <a:off x="1209369" y="394550"/>
            <a:ext cx="9992032"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6: Fomento de la colaboración híbrida</a:t>
            </a:r>
            <a:br>
              <a:rPr lang="es-ES" sz="3200" noProof="0" dirty="0">
                <a:solidFill>
                  <a:schemeClr val="accent5"/>
                </a:solidFill>
              </a:rPr>
            </a:br>
            <a:r>
              <a:rPr lang="es-ES" sz="3200" noProof="0" dirty="0">
                <a:solidFill>
                  <a:schemeClr val="accent5"/>
                </a:solidFill>
              </a:rPr>
              <a:t>Presentación del concepto teórico </a:t>
            </a:r>
          </a:p>
          <a:p>
            <a:pPr lvl="0" algn="just">
              <a:lnSpc>
                <a:spcPct val="90000"/>
              </a:lnSpc>
              <a:buClr>
                <a:schemeClr val="accent5"/>
              </a:buClr>
              <a:buSzPts val="3600"/>
            </a:pPr>
            <a:br>
              <a:rPr lang="es-ES" sz="3200" noProof="0" dirty="0">
                <a:solidFill>
                  <a:schemeClr val="accent5"/>
                </a:solidFill>
              </a:rPr>
            </a:br>
            <a:r>
              <a:rPr lang="es-ES" sz="1600" b="1" noProof="0" dirty="0">
                <a:solidFill>
                  <a:schemeClr val="tx1"/>
                </a:solidFill>
              </a:rPr>
              <a:t>Haga que las reuniones sean inclusivas para todos los participantes</a:t>
            </a:r>
            <a:r>
              <a:rPr lang="es-ES" sz="1600" noProof="0" dirty="0">
                <a:solidFill>
                  <a:schemeClr val="tx1"/>
                </a:solidFill>
              </a:rPr>
              <a:t>: elija una plataforma accesible para todos y con funciones como compartir pantalla, chatear en tiempo real y grabar para su posterior revisión. Si tu equipo híbrido abarca varias zonas horarias, alterna las horas de reunión para adaptarlas a los distintos horarios. Haz un esfuerzo consciente por incluir a los compañeros de equipo remotos, asegurándote de que sus voces se escuchan tanto como las de los presentes en la sala. Las encuestas o sondeos en tiempo real ayudan a garantizar que todos los participantes tengan la oportunidad de compartir sus opiniones durante las reuniones híbridas y virtuales.</a:t>
            </a:r>
          </a:p>
        </p:txBody>
      </p:sp>
    </p:spTree>
    <p:extLst>
      <p:ext uri="{BB962C8B-B14F-4D97-AF65-F5344CB8AC3E}">
        <p14:creationId xmlns:p14="http://schemas.microsoft.com/office/powerpoint/2010/main" val="427001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0fd5a3148a_2_0"/>
          <p:cNvSpPr txBox="1"/>
          <p:nvPr/>
        </p:nvSpPr>
        <p:spPr>
          <a:xfrm>
            <a:off x="1474839" y="394550"/>
            <a:ext cx="10402529" cy="563262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1: Introducción a las dinámicas de trabajo híbridas</a:t>
            </a:r>
            <a:br>
              <a:rPr lang="es-ES" sz="3600" noProof="0" dirty="0">
                <a:solidFill>
                  <a:schemeClr val="accent5"/>
                </a:solidFill>
                <a:latin typeface="Arial"/>
                <a:ea typeface="Arial"/>
                <a:cs typeface="Arial"/>
                <a:sym typeface="Arial"/>
              </a:rPr>
            </a:br>
            <a:r>
              <a:rPr lang="es-ES" sz="3200" noProof="0" dirty="0">
                <a:solidFill>
                  <a:schemeClr val="accent5"/>
                </a:solidFill>
              </a:rPr>
              <a:t>Presentación del concepto teórico </a:t>
            </a:r>
          </a:p>
          <a:p>
            <a:pPr marL="0" marR="0" lvl="0" indent="0" algn="l" rtl="0">
              <a:lnSpc>
                <a:spcPct val="90000"/>
              </a:lnSpc>
              <a:spcBef>
                <a:spcPts val="0"/>
              </a:spcBef>
              <a:spcAft>
                <a:spcPts val="0"/>
              </a:spcAft>
              <a:buClr>
                <a:schemeClr val="accent5"/>
              </a:buClr>
              <a:buSzPts val="3600"/>
              <a:buFont typeface="Arial"/>
              <a:buNone/>
            </a:pPr>
            <a:endParaRPr lang="es-ES" sz="3600" noProof="0" dirty="0">
              <a:solidFill>
                <a:schemeClr val="accent5"/>
              </a:solidFill>
            </a:endParaRPr>
          </a:p>
          <a:p>
            <a:pPr marL="0" marR="0" lvl="0" indent="0" algn="just"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0" u="none" strike="noStrike" kern="0" cap="none" spc="0" normalizeH="0" baseline="0" noProof="0" dirty="0">
                <a:ln>
                  <a:noFill/>
                </a:ln>
                <a:solidFill>
                  <a:srgbClr val="000000"/>
                </a:solidFill>
                <a:effectLst/>
                <a:uLnTx/>
                <a:uFillTx/>
                <a:latin typeface="+mn-lt"/>
                <a:cs typeface="Arial"/>
                <a:sym typeface="Arial"/>
              </a:rPr>
              <a:t>El trabajo híbrido es un planteamiento flexible que combina el trabajo en un entorno de oficina y el trabajo desde casa. Varía en flexibilidad y admite distintos horarios de trabajo.</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0" u="none" strike="noStrike" kern="0" cap="none" spc="0" normalizeH="0" baseline="0" noProof="0" dirty="0">
                <a:ln>
                  <a:noFill/>
                </a:ln>
                <a:solidFill>
                  <a:srgbClr val="000000"/>
                </a:solidFill>
                <a:effectLst/>
                <a:uLnTx/>
                <a:uFillTx/>
                <a:latin typeface="+mn-lt"/>
                <a:cs typeface="Arial"/>
                <a:sym typeface="Arial"/>
              </a:rPr>
              <a:t>  </a:t>
            </a:r>
          </a:p>
          <a:p>
            <a:pPr marL="0" marR="0" lvl="0" indent="0" algn="just"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0" u="none" strike="noStrike" kern="0" cap="none" spc="0" normalizeH="0" baseline="0" noProof="0" dirty="0">
                <a:ln>
                  <a:noFill/>
                </a:ln>
                <a:solidFill>
                  <a:srgbClr val="000000"/>
                </a:solidFill>
                <a:effectLst/>
                <a:uLnTx/>
                <a:uFillTx/>
                <a:latin typeface="+mn-lt"/>
                <a:cs typeface="Arial"/>
                <a:sym typeface="Arial"/>
              </a:rPr>
              <a:t>Los acuerdos de trabajo híbrido tienen muchas ventajas sobre el trabajo totalmente basado en la oficina para aquellos puestos con flexibilidad para trabajar a distancia. Los empleados ven el valor del trabajo híbrido. </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endParaRPr kumimoji="0" lang="es-ES" sz="1600" b="0" i="0" u="none" strike="noStrike" kern="0" cap="none" spc="0" normalizeH="0" baseline="0" noProof="0" dirty="0">
              <a:ln>
                <a:noFill/>
              </a:ln>
              <a:solidFill>
                <a:srgbClr val="000000"/>
              </a:solidFill>
              <a:effectLst/>
              <a:uLnTx/>
              <a:uFillTx/>
              <a:latin typeface="+mn-lt"/>
              <a:cs typeface="Arial"/>
              <a:sym typeface="Arial"/>
            </a:endParaRP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r>
              <a:rPr lang="es-ES" sz="1600" noProof="0" dirty="0">
                <a:latin typeface="+mn-lt"/>
              </a:rPr>
              <a:t>El trabajo híbrido ofrece oportunidades y retos, por ejemplo:</a:t>
            </a:r>
            <a:br>
              <a:rPr kumimoji="0" lang="es-ES" sz="2000" b="0" i="0" u="none" strike="noStrike" kern="0" cap="none" spc="0" normalizeH="0" baseline="0" noProof="0" dirty="0">
                <a:ln>
                  <a:noFill/>
                </a:ln>
                <a:solidFill>
                  <a:srgbClr val="000000"/>
                </a:solidFill>
                <a:effectLst/>
                <a:uLnTx/>
                <a:uFillTx/>
                <a:latin typeface="Sofia Pro"/>
                <a:cs typeface="Arial"/>
                <a:sym typeface="Arial"/>
              </a:rPr>
            </a:br>
            <a:endParaRPr kumimoji="0" lang="es-ES" sz="2000" b="0" i="0" u="none" strike="noStrike" kern="0" cap="none" spc="0" normalizeH="0" baseline="0" noProof="0" dirty="0">
              <a:ln>
                <a:noFill/>
              </a:ln>
              <a:solidFill>
                <a:srgbClr val="000000"/>
              </a:solidFill>
              <a:effectLst/>
              <a:uLnTx/>
              <a:uFillTx/>
              <a:latin typeface="Sofia Pro"/>
              <a:cs typeface="Arial"/>
              <a:sym typeface="Arial"/>
            </a:endParaRP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1" u="none" strike="noStrike" kern="0" cap="none" spc="0" normalizeH="0" baseline="0" noProof="0" dirty="0">
                <a:ln>
                  <a:noFill/>
                </a:ln>
                <a:solidFill>
                  <a:srgbClr val="000000"/>
                </a:solidFill>
                <a:effectLst/>
                <a:uLnTx/>
                <a:uFillTx/>
                <a:latin typeface="Arial"/>
                <a:cs typeface="Arial"/>
                <a:sym typeface="Arial"/>
              </a:rPr>
              <a:t>🌟 Oportunidad #1: Los empleados pueden trabajar cuándo y cómo sean más productivos.</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1" u="none" strike="noStrike" kern="0" cap="none" spc="0" normalizeH="0" baseline="0" noProof="0" dirty="0">
                <a:ln>
                  <a:noFill/>
                </a:ln>
                <a:solidFill>
                  <a:srgbClr val="000000"/>
                </a:solidFill>
                <a:effectLst/>
                <a:uLnTx/>
                <a:uFillTx/>
                <a:latin typeface="Arial"/>
                <a:cs typeface="Arial"/>
                <a:sym typeface="Arial"/>
              </a:rPr>
              <a:t>🌟 Oportunidad #2: Mejor conciliación de la vida laboral y familiar</a:t>
            </a:r>
          </a:p>
          <a:p>
            <a:pPr marL="0" marR="0" lvl="0" indent="0" algn="l" defTabSz="914400" rtl="0" eaLnBrk="1" fontAlgn="auto" latinLnBrk="0" hangingPunct="1">
              <a:lnSpc>
                <a:spcPct val="90000"/>
              </a:lnSpc>
              <a:spcBef>
                <a:spcPts val="0"/>
              </a:spcBef>
              <a:spcAft>
                <a:spcPts val="0"/>
              </a:spcAft>
              <a:buClr>
                <a:srgbClr val="A02B93"/>
              </a:buClr>
              <a:buSzPts val="3600"/>
              <a:buFont typeface="Arial"/>
              <a:buNone/>
              <a:tabLst/>
              <a:defRPr/>
            </a:pPr>
            <a:r>
              <a:rPr kumimoji="0" lang="es-ES" sz="1600" b="0" i="1" u="none" strike="noStrike" kern="0" cap="none" spc="0" normalizeH="0" baseline="0" noProof="0" dirty="0">
                <a:ln>
                  <a:noFill/>
                </a:ln>
                <a:solidFill>
                  <a:srgbClr val="000000"/>
                </a:solidFill>
                <a:effectLst/>
                <a:uLnTx/>
                <a:uFillTx/>
                <a:latin typeface="Arial"/>
                <a:cs typeface="Arial"/>
                <a:sym typeface="Arial"/>
              </a:rPr>
              <a:t>🌟 Oportunidad #3: Contratar talentos en todo el mundo.</a:t>
            </a:r>
            <a:br>
              <a:rPr kumimoji="0" lang="es-ES" sz="1600" b="0" i="1" u="none" strike="noStrike" kern="0" cap="none" spc="0" normalizeH="0" baseline="0" noProof="0" dirty="0">
                <a:ln>
                  <a:noFill/>
                </a:ln>
                <a:solidFill>
                  <a:srgbClr val="000000"/>
                </a:solidFill>
                <a:effectLst/>
                <a:uLnTx/>
                <a:uFillTx/>
                <a:latin typeface="Arial"/>
                <a:cs typeface="Arial"/>
                <a:sym typeface="Arial"/>
              </a:rPr>
            </a:br>
            <a:r>
              <a:rPr kumimoji="0" lang="es-ES" sz="1600" b="0" i="1" u="none" strike="noStrike" kern="0" cap="none" spc="0" normalizeH="0" baseline="0" noProof="0" dirty="0">
                <a:ln>
                  <a:noFill/>
                </a:ln>
                <a:solidFill>
                  <a:srgbClr val="000000"/>
                </a:solidFill>
                <a:effectLst/>
                <a:uLnTx/>
                <a:uFillTx/>
                <a:latin typeface="Arial"/>
                <a:cs typeface="Arial"/>
                <a:sym typeface="Arial"/>
              </a:rPr>
              <a:t>🌟 Oportunidad #4: Replantear la estrategia del lugar de trabajo y ahorrar costes.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600" b="0" i="1"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1" u="none" strike="noStrike" kern="0" cap="none" spc="0" normalizeH="0" baseline="0" noProof="0" dirty="0">
                <a:ln>
                  <a:noFill/>
                </a:ln>
                <a:solidFill>
                  <a:srgbClr val="000000"/>
                </a:solidFill>
                <a:effectLst/>
                <a:uLnTx/>
                <a:uFillTx/>
                <a:latin typeface="Arial"/>
                <a:cs typeface="Arial"/>
                <a:sym typeface="Arial"/>
              </a:rPr>
              <a:t>	🚨 Desafío #1: Es más difícil colaborar con empleados remotos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1" u="none" strike="noStrike" kern="0" cap="none" spc="0" normalizeH="0" baseline="0" noProof="0" dirty="0">
                <a:ln>
                  <a:noFill/>
                </a:ln>
                <a:solidFill>
                  <a:srgbClr val="000000"/>
                </a:solidFill>
                <a:effectLst/>
                <a:uLnTx/>
                <a:uFillTx/>
                <a:latin typeface="Arial"/>
                <a:cs typeface="Arial"/>
                <a:sym typeface="Arial"/>
              </a:rPr>
              <a:t>	🚨 Desafío #2: Requiere supervisión y mantenimiento para seguir funcionando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1" u="none" strike="noStrike" kern="0" cap="none" spc="0" normalizeH="0" baseline="0" noProof="0" dirty="0">
                <a:ln>
                  <a:noFill/>
                </a:ln>
                <a:solidFill>
                  <a:srgbClr val="000000"/>
                </a:solidFill>
                <a:effectLst/>
                <a:uLnTx/>
                <a:uFillTx/>
                <a:latin typeface="Arial"/>
                <a:cs typeface="Arial"/>
                <a:sym typeface="Arial"/>
              </a:rPr>
              <a:t>	🚨 Desafío #3: No sirve para todas las industrias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1" u="none" strike="noStrike" kern="0" cap="none" spc="0" normalizeH="0" baseline="0" noProof="0" dirty="0">
                <a:ln>
                  <a:noFill/>
                </a:ln>
                <a:solidFill>
                  <a:srgbClr val="000000"/>
                </a:solidFill>
                <a:effectLst/>
                <a:uLnTx/>
                <a:uFillTx/>
                <a:latin typeface="Arial"/>
                <a:cs typeface="Arial"/>
                <a:sym typeface="Arial"/>
              </a:rPr>
              <a:t>                🚨 Desafío #4: A veces los empleados se sienten excluidos</a:t>
            </a:r>
          </a:p>
          <a:p>
            <a:pPr marL="0" marR="0" lvl="0" indent="0" algn="l" rtl="0">
              <a:lnSpc>
                <a:spcPct val="90000"/>
              </a:lnSpc>
              <a:spcBef>
                <a:spcPts val="0"/>
              </a:spcBef>
              <a:spcAft>
                <a:spcPts val="0"/>
              </a:spcAft>
              <a:buClr>
                <a:schemeClr val="accent5"/>
              </a:buClr>
              <a:buSzPts val="3600"/>
              <a:buFont typeface="Arial"/>
              <a:buNone/>
            </a:pPr>
            <a:endParaRPr lang="es-ES" sz="3600" noProof="0" dirty="0">
              <a:solidFill>
                <a:schemeClr val="accent5"/>
              </a:solidFill>
            </a:endParaRPr>
          </a:p>
          <a:p>
            <a:pPr marL="0" marR="0" lvl="0" indent="0" algn="l" rtl="0">
              <a:lnSpc>
                <a:spcPct val="90000"/>
              </a:lnSpc>
              <a:spcBef>
                <a:spcPts val="0"/>
              </a:spcBef>
              <a:spcAft>
                <a:spcPts val="0"/>
              </a:spcAft>
              <a:buClr>
                <a:schemeClr val="accent5"/>
              </a:buClr>
              <a:buSzPts val="3600"/>
              <a:buFont typeface="Arial"/>
              <a:buNone/>
            </a:pPr>
            <a:endParaRPr lang="es-ES" sz="3600" noProof="0" dirty="0">
              <a:solidFill>
                <a:schemeClr val="accent5"/>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568A80BC-C3CF-DA01-FD37-B8FBCC898D70}"/>
            </a:ext>
          </a:extLst>
        </p:cNvPr>
        <p:cNvGrpSpPr/>
        <p:nvPr/>
      </p:nvGrpSpPr>
      <p:grpSpPr>
        <a:xfrm>
          <a:off x="0" y="0"/>
          <a:ext cx="0" cy="0"/>
          <a:chOff x="0" y="0"/>
          <a:chExt cx="0" cy="0"/>
        </a:xfrm>
      </p:grpSpPr>
      <p:sp>
        <p:nvSpPr>
          <p:cNvPr id="168" name="Google Shape;168;g30fd5a3148a_2_14">
            <a:extLst>
              <a:ext uri="{FF2B5EF4-FFF2-40B4-BE49-F238E27FC236}">
                <a16:creationId xmlns:a16="http://schemas.microsoft.com/office/drawing/2014/main" id="{149FC2DF-C61E-E8EA-BF81-4450578D3F83}"/>
              </a:ext>
            </a:extLst>
          </p:cNvPr>
          <p:cNvSpPr txBox="1"/>
          <p:nvPr/>
        </p:nvSpPr>
        <p:spPr>
          <a:xfrm>
            <a:off x="1356851" y="394550"/>
            <a:ext cx="10412361" cy="531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Tema 6: Fomento de la colaboración híbrida</a:t>
            </a:r>
            <a:br>
              <a:rPr lang="es-ES" sz="3200" noProof="0" dirty="0">
                <a:solidFill>
                  <a:schemeClr val="accent5"/>
                </a:solidFill>
              </a:rPr>
            </a:br>
            <a:r>
              <a:rPr lang="es-ES" sz="3200" noProof="0" dirty="0">
                <a:solidFill>
                  <a:schemeClr val="accent5"/>
                </a:solidFill>
              </a:rPr>
              <a:t>Presentación del concepto teórico </a:t>
            </a:r>
          </a:p>
          <a:p>
            <a:pPr marL="0" marR="0" lvl="0" indent="0" algn="l" rtl="0">
              <a:lnSpc>
                <a:spcPct val="90000"/>
              </a:lnSpc>
              <a:spcBef>
                <a:spcPts val="0"/>
              </a:spcBef>
              <a:spcAft>
                <a:spcPts val="0"/>
              </a:spcAft>
              <a:buClr>
                <a:schemeClr val="accent5"/>
              </a:buClr>
              <a:buSzPts val="3600"/>
              <a:buFont typeface="Arial"/>
              <a:buNone/>
            </a:pPr>
            <a:endParaRPr lang="es-ES" sz="3200" noProof="0" dirty="0">
              <a:solidFill>
                <a:schemeClr val="accent5"/>
              </a:solidFill>
            </a:endParaRPr>
          </a:p>
          <a:p>
            <a:pPr marL="0" marR="0" lvl="0" indent="0" algn="just" rtl="0">
              <a:lnSpc>
                <a:spcPct val="90000"/>
              </a:lnSpc>
              <a:spcBef>
                <a:spcPts val="0"/>
              </a:spcBef>
              <a:spcAft>
                <a:spcPts val="0"/>
              </a:spcAft>
              <a:buClr>
                <a:schemeClr val="accent5"/>
              </a:buClr>
              <a:buSzPts val="3600"/>
              <a:buFont typeface="Arial"/>
              <a:buNone/>
            </a:pPr>
            <a:r>
              <a:rPr lang="es-ES" sz="1600" b="1" noProof="0" dirty="0">
                <a:solidFill>
                  <a:schemeClr val="tx1"/>
                </a:solidFill>
                <a:latin typeface="+mn-lt"/>
              </a:rPr>
              <a:t>Desarrollar políticas de trabajo flexibles para mejorar el equilibrio entre la vida laboral y personal </a:t>
            </a:r>
            <a:r>
              <a:rPr lang="es-ES" sz="1600" noProof="0" dirty="0">
                <a:solidFill>
                  <a:schemeClr val="tx1"/>
                </a:solidFill>
                <a:latin typeface="+mn-lt"/>
              </a:rPr>
              <a:t>- Aplicar políticas de trabajo flexibles puede ayudar a los equipos híbridos a tomar el control de su equilibrio entre la vida laboral y personal, dándoles la flexibilidad de elegir cuándo y cómo trabajar. De hecho, los empleados de todo el mundo consideran que un horario de trabajo flexible es el factor más importante para el éxito de un entorno de trabajo híbrido.</a:t>
            </a:r>
          </a:p>
          <a:p>
            <a:pPr marL="0" marR="0" lvl="0" indent="0" algn="just"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b="1" noProof="0" dirty="0">
                <a:solidFill>
                  <a:schemeClr val="tx1"/>
                </a:solidFill>
                <a:latin typeface="+mn-lt"/>
              </a:rPr>
              <a:t>Fomentar la creación de equipos y las interacciones </a:t>
            </a:r>
            <a:r>
              <a:rPr lang="es-ES" sz="1600" noProof="0" dirty="0">
                <a:solidFill>
                  <a:schemeClr val="tx1"/>
                </a:solidFill>
                <a:latin typeface="+mn-lt"/>
              </a:rPr>
              <a:t>sociales - Crear una dinámica de equipo sólida es un poco más difícil en un lugar de trabajo híbrido, cuando los miembros del equipo acuden a la oficina en días diferentes y no siempre se cruzan en persona. Cuando su equipo se siente conectado, su capacidad de colaborar eficazmente aumenta de forma significativa. Intente organizar algunas oportunidades para la creación de equipos y la interacción social y vea qué impacto tiene en su equipo híbrido.</a:t>
            </a:r>
          </a:p>
          <a:p>
            <a:pPr marL="0" marR="0" lvl="0" indent="0" algn="just"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b="1" noProof="0" dirty="0">
                <a:solidFill>
                  <a:schemeClr val="tx1"/>
                </a:solidFill>
                <a:latin typeface="+mn-lt"/>
              </a:rPr>
              <a:t>Fomente el intercambio de conocimientos entre los trabajadores híbridos</a:t>
            </a:r>
            <a:r>
              <a:rPr lang="es-ES" sz="1600" noProof="0" dirty="0">
                <a:solidFill>
                  <a:schemeClr val="tx1"/>
                </a:solidFill>
                <a:latin typeface="+mn-lt"/>
              </a:rPr>
              <a:t>: promueva prácticas que fomenten el intercambio de conocimientos y conviértalo en una parte fundamental de su cultura de trabajo híbrida (cree bibliotecas de conocimientos, organice sesiones periódicas de intercambio de conocimientos, diseñe proyectos de voluntariado virtual, utilice herramientas de colaboración).</a:t>
            </a:r>
          </a:p>
          <a:p>
            <a:pPr marL="0" marR="0" lvl="0" indent="0" algn="just"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a:p>
            <a:pPr marL="0" marR="0" lvl="0" indent="0" algn="just" rtl="0">
              <a:lnSpc>
                <a:spcPct val="90000"/>
              </a:lnSpc>
              <a:spcBef>
                <a:spcPts val="0"/>
              </a:spcBef>
              <a:spcAft>
                <a:spcPts val="0"/>
              </a:spcAft>
              <a:buClr>
                <a:schemeClr val="accent5"/>
              </a:buClr>
              <a:buSzPts val="3600"/>
              <a:buFont typeface="Arial"/>
              <a:buNone/>
            </a:pPr>
            <a:r>
              <a:rPr lang="es-ES" sz="1600" noProof="0" dirty="0">
                <a:solidFill>
                  <a:schemeClr val="tx1"/>
                </a:solidFill>
                <a:latin typeface="+mn-lt"/>
              </a:rPr>
              <a:t>La colaboración a distancia no se aprende de la noche a la mañana y es un arte que hay que dominar con el tiempo. Lo más importante que puede hacer la alta dirección es demostrar a sus equipos que están profundamente comprometidos con el éxito de una plantilla híbrida y que ésta sea significativa para todos.</a:t>
            </a:r>
          </a:p>
          <a:p>
            <a:pPr marL="0" marR="0" lvl="0" indent="0" algn="just"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p:txBody>
      </p:sp>
    </p:spTree>
    <p:extLst>
      <p:ext uri="{BB962C8B-B14F-4D97-AF65-F5344CB8AC3E}">
        <p14:creationId xmlns:p14="http://schemas.microsoft.com/office/powerpoint/2010/main" val="835839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C033012E-DC2A-2E1A-6584-6D3B3B0A1116}"/>
            </a:ext>
          </a:extLst>
        </p:cNvPr>
        <p:cNvGrpSpPr/>
        <p:nvPr/>
      </p:nvGrpSpPr>
      <p:grpSpPr>
        <a:xfrm>
          <a:off x="0" y="0"/>
          <a:ext cx="0" cy="0"/>
          <a:chOff x="0" y="0"/>
          <a:chExt cx="0" cy="0"/>
        </a:xfrm>
      </p:grpSpPr>
      <p:sp>
        <p:nvSpPr>
          <p:cNvPr id="174" name="Google Shape;174;g30fd5a3148a_2_19">
            <a:extLst>
              <a:ext uri="{FF2B5EF4-FFF2-40B4-BE49-F238E27FC236}">
                <a16:creationId xmlns:a16="http://schemas.microsoft.com/office/drawing/2014/main" id="{430BA72D-6600-311A-932D-3D88D5CFC2D9}"/>
              </a:ext>
            </a:extLst>
          </p:cNvPr>
          <p:cNvSpPr txBox="1">
            <a:spLocks noGrp="1"/>
          </p:cNvSpPr>
          <p:nvPr>
            <p:ph type="body" idx="2"/>
          </p:nvPr>
        </p:nvSpPr>
        <p:spPr>
          <a:xfrm>
            <a:off x="6372225" y="1220089"/>
            <a:ext cx="5670000" cy="5313600"/>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a:p>
            <a:pPr marL="228600" lvl="0" indent="-228600" algn="l" rtl="0">
              <a:lnSpc>
                <a:spcPct val="90000"/>
              </a:lnSpc>
              <a:spcBef>
                <a:spcPts val="1000"/>
              </a:spcBef>
              <a:spcAft>
                <a:spcPts val="0"/>
              </a:spcAft>
              <a:buClr>
                <a:schemeClr val="dk2"/>
              </a:buClr>
              <a:buSzPts val="1800"/>
              <a:buChar char="•"/>
            </a:pPr>
            <a:r>
              <a:rPr lang="es-ES" noProof="0" dirty="0"/>
              <a:t> </a:t>
            </a:r>
          </a:p>
        </p:txBody>
      </p:sp>
      <p:sp>
        <p:nvSpPr>
          <p:cNvPr id="175" name="Google Shape;175;g30fd5a3148a_2_19">
            <a:extLst>
              <a:ext uri="{FF2B5EF4-FFF2-40B4-BE49-F238E27FC236}">
                <a16:creationId xmlns:a16="http://schemas.microsoft.com/office/drawing/2014/main" id="{EB752171-E3D4-760F-DC88-B356E2B293B9}"/>
              </a:ext>
            </a:extLst>
          </p:cNvPr>
          <p:cNvSpPr txBox="1">
            <a:spLocks noGrp="1"/>
          </p:cNvSpPr>
          <p:nvPr>
            <p:ph type="title"/>
          </p:nvPr>
        </p:nvSpPr>
        <p:spPr>
          <a:xfrm>
            <a:off x="1469572" y="230395"/>
            <a:ext cx="10474800" cy="7158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6: Resolución de problemas en colaboración</a:t>
            </a:r>
            <a:endParaRPr lang="es-ES" sz="3600" noProof="0" dirty="0">
              <a:solidFill>
                <a:schemeClr val="accent5"/>
              </a:solidFill>
            </a:endParaRPr>
          </a:p>
        </p:txBody>
      </p:sp>
      <p:pic>
        <p:nvPicPr>
          <p:cNvPr id="176" name="Google Shape;176;g30fd5a3148a_2_19" descr="Inteligência Artificial com preenchimento sólido">
            <a:extLst>
              <a:ext uri="{FF2B5EF4-FFF2-40B4-BE49-F238E27FC236}">
                <a16:creationId xmlns:a16="http://schemas.microsoft.com/office/drawing/2014/main" id="{6BAB50FC-AC7F-FFD1-A366-4767A579CAE6}"/>
              </a:ext>
            </a:extLst>
          </p:cNvPr>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77" name="Google Shape;177;g30fd5a3148a_2_19">
            <a:extLst>
              <a:ext uri="{FF2B5EF4-FFF2-40B4-BE49-F238E27FC236}">
                <a16:creationId xmlns:a16="http://schemas.microsoft.com/office/drawing/2014/main" id="{13FFBFAB-49C3-A2C9-3EA0-44EA577B8EBF}"/>
              </a:ext>
            </a:extLst>
          </p:cNvPr>
          <p:cNvSpPr txBox="1"/>
          <p:nvPr/>
        </p:nvSpPr>
        <p:spPr>
          <a:xfrm>
            <a:off x="6543675" y="2724085"/>
            <a:ext cx="5400600" cy="308913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noProof="0" dirty="0">
                <a:solidFill>
                  <a:srgbClr val="636A6F"/>
                </a:solidFill>
                <a:latin typeface="Arial"/>
                <a:ea typeface="Arial"/>
                <a:cs typeface="Arial"/>
                <a:sym typeface="Arial"/>
              </a:rPr>
              <a:t>Tras la realización de esta actividad, serás capaz de:</a:t>
            </a:r>
          </a:p>
          <a:p>
            <a:pPr marL="0" marR="0" lvl="0" indent="0" algn="l" rtl="0">
              <a:lnSpc>
                <a:spcPct val="107000"/>
              </a:lnSpc>
              <a:spcBef>
                <a:spcPts val="0"/>
              </a:spcBef>
              <a:spcAft>
                <a:spcPts val="0"/>
              </a:spcAft>
              <a:buNone/>
            </a:pPr>
            <a:endParaRPr lang="es-ES" sz="1800" b="1" noProof="0" dirty="0">
              <a:solidFill>
                <a:srgbClr val="636A6F"/>
              </a:solidFill>
            </a:endParaRPr>
          </a:p>
          <a:p>
            <a:pPr marL="0" marR="0" lvl="0" indent="0" algn="l" rtl="0">
              <a:lnSpc>
                <a:spcPct val="107000"/>
              </a:lnSpc>
              <a:spcBef>
                <a:spcPts val="0"/>
              </a:spcBef>
              <a:spcAft>
                <a:spcPts val="0"/>
              </a:spcAft>
              <a:buNone/>
            </a:pPr>
            <a:r>
              <a:rPr lang="es-ES" sz="1600" i="1" noProof="0" dirty="0"/>
              <a:t>- Desarrollar y aplicar estrategias para hacer frente a los retos que plantean las tareas de colaboración.</a:t>
            </a:r>
          </a:p>
          <a:p>
            <a:pPr marL="0" marR="0" lvl="0" indent="0" algn="l" rtl="0">
              <a:lnSpc>
                <a:spcPct val="107000"/>
              </a:lnSpc>
              <a:spcBef>
                <a:spcPts val="0"/>
              </a:spcBef>
              <a:spcAft>
                <a:spcPts val="0"/>
              </a:spcAft>
              <a:buNone/>
            </a:pPr>
            <a:endParaRPr lang="es-ES" sz="1600" i="1" noProof="0" dirty="0"/>
          </a:p>
          <a:p>
            <a:pPr marL="0" marR="0" lvl="0" indent="0" algn="l" rtl="0">
              <a:lnSpc>
                <a:spcPct val="107000"/>
              </a:lnSpc>
              <a:spcBef>
                <a:spcPts val="0"/>
              </a:spcBef>
              <a:spcAft>
                <a:spcPts val="0"/>
              </a:spcAft>
              <a:buNone/>
            </a:pPr>
            <a:r>
              <a:rPr lang="es-ES" sz="1600" i="1" noProof="0" dirty="0"/>
              <a:t>- Planificar, ejecutar y presentar un proyecto virtual en colaboración.</a:t>
            </a:r>
          </a:p>
          <a:p>
            <a:pPr marL="0" marR="0" lvl="0" indent="0" algn="l" rtl="0">
              <a:lnSpc>
                <a:spcPct val="107000"/>
              </a:lnSpc>
              <a:spcBef>
                <a:spcPts val="0"/>
              </a:spcBef>
              <a:spcAft>
                <a:spcPts val="0"/>
              </a:spcAft>
              <a:buNone/>
            </a:pPr>
            <a:endParaRPr lang="es-ES" sz="1600" i="1" noProof="0" dirty="0"/>
          </a:p>
          <a:p>
            <a:pPr marL="0" marR="0" lvl="0" indent="0" algn="l" rtl="0">
              <a:lnSpc>
                <a:spcPct val="107000"/>
              </a:lnSpc>
              <a:spcBef>
                <a:spcPts val="0"/>
              </a:spcBef>
              <a:spcAft>
                <a:spcPts val="0"/>
              </a:spcAft>
              <a:buNone/>
            </a:pPr>
            <a:r>
              <a:rPr lang="es-ES" sz="1600" i="1" noProof="0" dirty="0"/>
              <a:t>- Reflexionar sobre sus experiencias de colaboración y aplicar las lecciones aprendidas a futuros proyectos.</a:t>
            </a:r>
          </a:p>
        </p:txBody>
      </p:sp>
      <p:sp>
        <p:nvSpPr>
          <p:cNvPr id="178" name="Google Shape;178;g30fd5a3148a_2_19">
            <a:extLst>
              <a:ext uri="{FF2B5EF4-FFF2-40B4-BE49-F238E27FC236}">
                <a16:creationId xmlns:a16="http://schemas.microsoft.com/office/drawing/2014/main" id="{73F119DB-5FC1-B2C3-AF6D-5E54C95F9F78}"/>
              </a:ext>
            </a:extLst>
          </p:cNvPr>
          <p:cNvSpPr txBox="1">
            <a:spLocks noGrp="1"/>
          </p:cNvSpPr>
          <p:nvPr>
            <p:ph type="body" idx="1"/>
          </p:nvPr>
        </p:nvSpPr>
        <p:spPr>
          <a:xfrm>
            <a:off x="331237" y="2127493"/>
            <a:ext cx="5910900" cy="3881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noProof="0" dirty="0">
              <a:solidFill>
                <a:srgbClr val="868E93"/>
              </a:solidFill>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057400" lvl="4" indent="-228600">
              <a:buClr>
                <a:srgbClr val="868E93"/>
              </a:buClr>
            </a:pPr>
            <a:r>
              <a:rPr lang="es-ES" b="1" i="1" u="none" strike="noStrike" cap="none" noProof="0" dirty="0">
                <a:solidFill>
                  <a:srgbClr val="868E93"/>
                </a:solidFill>
                <a:latin typeface="Open Sans Light"/>
                <a:ea typeface="Open Sans Light"/>
                <a:cs typeface="Open Sans Light"/>
                <a:sym typeface="Open Sans Light"/>
              </a:rPr>
              <a:t>El objetivo de esta actividad es mejorar la capacidad de los alumnos para colaborar eficazmente en equipos híbridos mediante la utilización de herramientas y prácticas adecuadas, y desarrollar estrategias para hacer frente a los retos habituales en las tareas de colaboración.</a:t>
            </a:r>
          </a:p>
          <a:p>
            <a:pPr marL="2057400" lvl="4" indent="-228600" algn="l" rtl="0">
              <a:lnSpc>
                <a:spcPct val="90000"/>
              </a:lnSpc>
              <a:spcBef>
                <a:spcPts val="500"/>
              </a:spcBef>
              <a:spcAft>
                <a:spcPts val="0"/>
              </a:spcAft>
              <a:buClr>
                <a:srgbClr val="868E93"/>
              </a:buClr>
              <a:buSzPts val="2200"/>
              <a:buChar char="•"/>
            </a:pPr>
            <a:endParaRPr lang="es-ES" noProof="0" dirty="0"/>
          </a:p>
        </p:txBody>
      </p:sp>
      <p:pic>
        <p:nvPicPr>
          <p:cNvPr id="179" name="Google Shape;179;g30fd5a3148a_2_19">
            <a:extLst>
              <a:ext uri="{FF2B5EF4-FFF2-40B4-BE49-F238E27FC236}">
                <a16:creationId xmlns:a16="http://schemas.microsoft.com/office/drawing/2014/main" id="{F260D485-F21D-F48D-DB93-73112F4EC2E7}"/>
              </a:ext>
            </a:extLst>
          </p:cNvPr>
          <p:cNvPicPr preferRelativeResize="0"/>
          <p:nvPr/>
        </p:nvPicPr>
        <p:blipFill rotWithShape="1">
          <a:blip r:embed="rId4">
            <a:alphaModFix/>
          </a:blip>
          <a:srcRect l="21298" t="23251" r="19602" b="22961"/>
          <a:stretch/>
        </p:blipFill>
        <p:spPr>
          <a:xfrm>
            <a:off x="149679" y="2476380"/>
            <a:ext cx="1974396" cy="1800225"/>
          </a:xfrm>
          <a:prstGeom prst="rect">
            <a:avLst/>
          </a:prstGeom>
          <a:noFill/>
          <a:ln>
            <a:noFill/>
          </a:ln>
        </p:spPr>
      </p:pic>
      <p:sp>
        <p:nvSpPr>
          <p:cNvPr id="180" name="Google Shape;180;g30fd5a3148a_2_19">
            <a:extLst>
              <a:ext uri="{FF2B5EF4-FFF2-40B4-BE49-F238E27FC236}">
                <a16:creationId xmlns:a16="http://schemas.microsoft.com/office/drawing/2014/main" id="{8E23978E-62C6-F239-C937-C9788118B559}"/>
              </a:ext>
            </a:extLst>
          </p:cNvPr>
          <p:cNvSpPr txBox="1"/>
          <p:nvPr/>
        </p:nvSpPr>
        <p:spPr>
          <a:xfrm>
            <a:off x="7676129" y="1815823"/>
            <a:ext cx="394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2400" b="1" i="0" u="none" strike="noStrike" cap="none" noProof="0" dirty="0">
                <a:solidFill>
                  <a:srgbClr val="9868BD"/>
                </a:solidFill>
                <a:latin typeface="Arial"/>
                <a:ea typeface="Arial"/>
                <a:cs typeface="Arial"/>
                <a:sym typeface="Arial"/>
              </a:rPr>
              <a:t>Aprender nuevos conocimientos</a:t>
            </a:r>
            <a:endParaRPr lang="es-ES" sz="2400" b="1" noProof="0" dirty="0">
              <a:solidFill>
                <a:srgbClr val="636A6F"/>
              </a:solidFill>
              <a:latin typeface="Arial"/>
              <a:ea typeface="Arial"/>
              <a:cs typeface="Arial"/>
              <a:sym typeface="Arial"/>
            </a:endParaRPr>
          </a:p>
        </p:txBody>
      </p:sp>
    </p:spTree>
    <p:extLst>
      <p:ext uri="{BB962C8B-B14F-4D97-AF65-F5344CB8AC3E}">
        <p14:creationId xmlns:p14="http://schemas.microsoft.com/office/powerpoint/2010/main" val="3011378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5">
          <a:extLst>
            <a:ext uri="{FF2B5EF4-FFF2-40B4-BE49-F238E27FC236}">
              <a16:creationId xmlns:a16="http://schemas.microsoft.com/office/drawing/2014/main" id="{1175E472-1814-B5B5-40C1-BAE2933CD64F}"/>
            </a:ext>
          </a:extLst>
        </p:cNvPr>
        <p:cNvGrpSpPr/>
        <p:nvPr/>
      </p:nvGrpSpPr>
      <p:grpSpPr>
        <a:xfrm>
          <a:off x="0" y="0"/>
          <a:ext cx="0" cy="0"/>
          <a:chOff x="0" y="0"/>
          <a:chExt cx="0" cy="0"/>
        </a:xfrm>
      </p:grpSpPr>
      <p:sp>
        <p:nvSpPr>
          <p:cNvPr id="186" name="Google Shape;186;g30fd5a3148a_2_30">
            <a:extLst>
              <a:ext uri="{FF2B5EF4-FFF2-40B4-BE49-F238E27FC236}">
                <a16:creationId xmlns:a16="http://schemas.microsoft.com/office/drawing/2014/main" id="{D00021CA-478B-F9A9-0A2E-F02843D3C213}"/>
              </a:ext>
            </a:extLst>
          </p:cNvPr>
          <p:cNvSpPr txBox="1">
            <a:spLocks noGrp="1"/>
          </p:cNvSpPr>
          <p:nvPr>
            <p:ph type="title"/>
          </p:nvPr>
        </p:nvSpPr>
        <p:spPr>
          <a:xfrm>
            <a:off x="1500674" y="383832"/>
            <a:ext cx="8341416" cy="7095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6: Resolución de problemas en colaboración  </a:t>
            </a:r>
            <a:endParaRPr lang="es-ES" sz="3600" noProof="0" dirty="0">
              <a:solidFill>
                <a:schemeClr val="accent5"/>
              </a:solidFill>
            </a:endParaRPr>
          </a:p>
        </p:txBody>
      </p:sp>
      <p:sp>
        <p:nvSpPr>
          <p:cNvPr id="187" name="Google Shape;187;g30fd5a3148a_2_30">
            <a:extLst>
              <a:ext uri="{FF2B5EF4-FFF2-40B4-BE49-F238E27FC236}">
                <a16:creationId xmlns:a16="http://schemas.microsoft.com/office/drawing/2014/main" id="{E75B74E1-DE42-CCD2-061B-61AD13B465FB}"/>
              </a:ext>
            </a:extLst>
          </p:cNvPr>
          <p:cNvSpPr txBox="1">
            <a:spLocks noGrp="1"/>
          </p:cNvSpPr>
          <p:nvPr>
            <p:ph type="body" idx="1"/>
          </p:nvPr>
        </p:nvSpPr>
        <p:spPr>
          <a:xfrm>
            <a:off x="377889" y="1756002"/>
            <a:ext cx="9770400" cy="43224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PASO 1</a:t>
            </a:r>
            <a:endParaRPr lang="es-ES" noProof="0" dirty="0"/>
          </a:p>
          <a:p>
            <a:pPr marL="228600" lvl="0" indent="-228600" algn="l" rtl="0">
              <a:lnSpc>
                <a:spcPct val="90000"/>
              </a:lnSpc>
              <a:spcBef>
                <a:spcPts val="1000"/>
              </a:spcBef>
              <a:spcAft>
                <a:spcPts val="0"/>
              </a:spcAft>
              <a:buClr>
                <a:srgbClr val="9869BD"/>
              </a:buClr>
              <a:buSzPts val="1800"/>
              <a:buChar char="•"/>
            </a:pPr>
            <a:r>
              <a:rPr lang="es-ES" i="1" noProof="0" dirty="0">
                <a:solidFill>
                  <a:srgbClr val="868E93"/>
                </a:solidFill>
                <a:latin typeface="Arial"/>
                <a:cs typeface="Arial"/>
                <a:sym typeface="Arial"/>
              </a:rPr>
              <a:t>Divida a los alumnos en pequeños grupos de 3-4 personas (algunos de ellos en línea). </a:t>
            </a:r>
          </a:p>
          <a:p>
            <a:pPr marL="0" lvl="0" indent="0" algn="l" rtl="0">
              <a:lnSpc>
                <a:spcPct val="90000"/>
              </a:lnSpc>
              <a:spcBef>
                <a:spcPts val="1000"/>
              </a:spcBef>
              <a:spcAft>
                <a:spcPts val="0"/>
              </a:spcAft>
              <a:buClr>
                <a:srgbClr val="9869BD"/>
              </a:buClr>
              <a:buSzPts val="1800"/>
              <a:buNone/>
            </a:pPr>
            <a:endParaRPr lang="es-ES" noProof="0"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2</a:t>
            </a:r>
            <a:endParaRPr lang="es-ES" noProof="0" dirty="0"/>
          </a:p>
          <a:p>
            <a:pPr marL="228600" indent="-228600">
              <a:buClr>
                <a:srgbClr val="9869BD"/>
              </a:buClr>
            </a:pPr>
            <a:r>
              <a:rPr lang="es-ES" i="1" noProof="0" dirty="0">
                <a:solidFill>
                  <a:srgbClr val="868E93"/>
                </a:solidFill>
                <a:latin typeface="Arial"/>
                <a:cs typeface="Arial"/>
                <a:sym typeface="Arial"/>
              </a:rPr>
              <a:t>Entregue a cada grupo una de las situaciones problemáticas y pida a cada alumno que haga una lista individual de posibles soluciones.</a:t>
            </a:r>
          </a:p>
          <a:p>
            <a:pPr marL="22860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3</a:t>
            </a:r>
            <a:endParaRPr lang="es-ES" noProof="0" dirty="0"/>
          </a:p>
          <a:p>
            <a:pPr marL="228600" indent="-228600">
              <a:buClr>
                <a:srgbClr val="9869BD"/>
              </a:buClr>
            </a:pPr>
            <a:r>
              <a:rPr lang="es-ES" i="1" noProof="0" dirty="0">
                <a:solidFill>
                  <a:srgbClr val="868E93"/>
                </a:solidFill>
                <a:latin typeface="Arial"/>
                <a:cs typeface="Arial"/>
              </a:rPr>
              <a:t>Pide a los grupos que discutan el problema en línea y propongan una solución en colaboración.</a:t>
            </a:r>
          </a:p>
          <a:p>
            <a:pPr marL="228600" lvl="0" indent="-228600">
              <a:buClr>
                <a:srgbClr val="9869BD"/>
              </a:buClr>
            </a:pPr>
            <a:endParaRPr lang="es-ES" i="1" noProof="0" dirty="0">
              <a:solidFill>
                <a:srgbClr val="868E93"/>
              </a:solidFill>
              <a:latin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4</a:t>
            </a:r>
            <a:endParaRPr lang="es-ES" noProof="0" dirty="0"/>
          </a:p>
          <a:p>
            <a:pPr marL="228600" lvl="0" indent="-228600" algn="l" rtl="0">
              <a:lnSpc>
                <a:spcPct val="90000"/>
              </a:lnSpc>
              <a:spcBef>
                <a:spcPts val="1000"/>
              </a:spcBef>
              <a:spcAft>
                <a:spcPts val="0"/>
              </a:spcAft>
              <a:buClr>
                <a:srgbClr val="9869BD"/>
              </a:buClr>
              <a:buSzPts val="1800"/>
              <a:buChar char="•"/>
            </a:pPr>
            <a:r>
              <a:rPr lang="es-ES" i="1" u="none" strike="noStrike" cap="none" noProof="0" dirty="0">
                <a:solidFill>
                  <a:srgbClr val="868E93"/>
                </a:solidFill>
                <a:latin typeface="Arial"/>
                <a:ea typeface="Arial"/>
                <a:cs typeface="Arial"/>
                <a:sym typeface="Arial"/>
              </a:rPr>
              <a:t>Pida a cada grupo que exponga brevemente su problema y la solución que han encontrado</a:t>
            </a:r>
            <a:r>
              <a:rPr lang="es-ES" i="0" u="none" strike="noStrike" cap="none" noProof="0" dirty="0">
                <a:solidFill>
                  <a:srgbClr val="868E93"/>
                </a:solidFill>
                <a:latin typeface="Arial"/>
                <a:ea typeface="Arial"/>
                <a:cs typeface="Arial"/>
                <a:sym typeface="Arial"/>
              </a:rPr>
              <a:t>. </a:t>
            </a:r>
            <a:endParaRPr lang="es-ES" noProof="0" dirty="0"/>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pic>
        <p:nvPicPr>
          <p:cNvPr id="188" name="Google Shape;188;g30fd5a3148a_2_30" descr="Ampulheta 90% com preenchimento sólido">
            <a:extLst>
              <a:ext uri="{FF2B5EF4-FFF2-40B4-BE49-F238E27FC236}">
                <a16:creationId xmlns:a16="http://schemas.microsoft.com/office/drawing/2014/main" id="{3A8B59E0-BE9A-5F4E-43D2-27738C861772}"/>
              </a:ext>
            </a:extLst>
          </p:cNvPr>
          <p:cNvPicPr preferRelativeResize="0">
            <a:picLocks noGrp="1"/>
          </p:cNvPicPr>
          <p:nvPr>
            <p:ph type="body" idx="2"/>
          </p:nvPr>
        </p:nvPicPr>
        <p:blipFill rotWithShape="1">
          <a:blip r:embed="rId3">
            <a:alphaModFix/>
          </a:blip>
          <a:srcRect/>
          <a:stretch/>
        </p:blipFill>
        <p:spPr>
          <a:xfrm>
            <a:off x="10285270" y="4393021"/>
            <a:ext cx="1808700" cy="1808700"/>
          </a:xfrm>
          <a:prstGeom prst="rect">
            <a:avLst/>
          </a:prstGeom>
          <a:noFill/>
          <a:ln>
            <a:noFill/>
          </a:ln>
        </p:spPr>
      </p:pic>
      <p:sp>
        <p:nvSpPr>
          <p:cNvPr id="189" name="Google Shape;189;g30fd5a3148a_2_30">
            <a:extLst>
              <a:ext uri="{FF2B5EF4-FFF2-40B4-BE49-F238E27FC236}">
                <a16:creationId xmlns:a16="http://schemas.microsoft.com/office/drawing/2014/main" id="{2439707A-3967-41D4-A5CB-38FE00B54D80}"/>
              </a:ext>
            </a:extLst>
          </p:cNvPr>
          <p:cNvSpPr txBox="1">
            <a:spLocks noGrp="1"/>
          </p:cNvSpPr>
          <p:nvPr>
            <p:ph type="body" idx="3"/>
          </p:nvPr>
        </p:nvSpPr>
        <p:spPr>
          <a:xfrm>
            <a:off x="377889" y="1205140"/>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s-ES" noProof="0" dirty="0"/>
              <a:t>Pasos</a:t>
            </a:r>
          </a:p>
        </p:txBody>
      </p:sp>
      <p:sp>
        <p:nvSpPr>
          <p:cNvPr id="190" name="Google Shape;190;g30fd5a3148a_2_30">
            <a:extLst>
              <a:ext uri="{FF2B5EF4-FFF2-40B4-BE49-F238E27FC236}">
                <a16:creationId xmlns:a16="http://schemas.microsoft.com/office/drawing/2014/main" id="{6CA7C29C-E88D-1AC3-C959-6DE1B35F89F3}"/>
              </a:ext>
            </a:extLst>
          </p:cNvPr>
          <p:cNvSpPr txBox="1"/>
          <p:nvPr/>
        </p:nvSpPr>
        <p:spPr>
          <a:xfrm>
            <a:off x="10550546" y="6332408"/>
            <a:ext cx="12783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noProof="0" dirty="0">
                <a:solidFill>
                  <a:schemeClr val="accent6"/>
                </a:solidFill>
                <a:latin typeface="Open Sans Light"/>
                <a:ea typeface="Open Sans Light"/>
                <a:cs typeface="Open Sans Light"/>
                <a:sym typeface="Open Sans Light"/>
              </a:rPr>
              <a:t>00h:10m</a:t>
            </a:r>
            <a:endParaRPr lang="es-ES" sz="1600" b="1" noProof="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4273950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13119D8-FF38-4959-4722-137605F0EDCC}"/>
            </a:ext>
          </a:extLst>
        </p:cNvPr>
        <p:cNvGrpSpPr/>
        <p:nvPr/>
      </p:nvGrpSpPr>
      <p:grpSpPr>
        <a:xfrm>
          <a:off x="0" y="0"/>
          <a:ext cx="0" cy="0"/>
          <a:chOff x="0" y="0"/>
          <a:chExt cx="0" cy="0"/>
        </a:xfrm>
      </p:grpSpPr>
      <p:sp>
        <p:nvSpPr>
          <p:cNvPr id="202" name="Google Shape;202;g30fd5a3148a_2_39">
            <a:extLst>
              <a:ext uri="{FF2B5EF4-FFF2-40B4-BE49-F238E27FC236}">
                <a16:creationId xmlns:a16="http://schemas.microsoft.com/office/drawing/2014/main" id="{4CA93B8A-6A5B-0D28-79DC-606743E7C04E}"/>
              </a:ext>
            </a:extLst>
          </p:cNvPr>
          <p:cNvSpPr txBox="1">
            <a:spLocks noGrp="1"/>
          </p:cNvSpPr>
          <p:nvPr>
            <p:ph type="title"/>
          </p:nvPr>
        </p:nvSpPr>
        <p:spPr>
          <a:xfrm>
            <a:off x="1306868" y="193611"/>
            <a:ext cx="10515600" cy="8793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ct val="100000"/>
              <a:buFont typeface="Arial"/>
              <a:buNone/>
            </a:pPr>
            <a:r>
              <a:rPr lang="es-ES" sz="2400" b="1" noProof="0" dirty="0">
                <a:solidFill>
                  <a:schemeClr val="accent6"/>
                </a:solidFill>
              </a:rPr>
              <a:t>Actividad 6: Resolución de problemas en colaboración </a:t>
            </a:r>
            <a:endParaRPr lang="es-ES" sz="3600" noProof="0" dirty="0">
              <a:solidFill>
                <a:schemeClr val="accent5"/>
              </a:solidFill>
            </a:endParaRPr>
          </a:p>
        </p:txBody>
      </p:sp>
      <p:sp>
        <p:nvSpPr>
          <p:cNvPr id="203" name="Google Shape;203;g30fd5a3148a_2_39">
            <a:extLst>
              <a:ext uri="{FF2B5EF4-FFF2-40B4-BE49-F238E27FC236}">
                <a16:creationId xmlns:a16="http://schemas.microsoft.com/office/drawing/2014/main" id="{D40BAD0F-5257-491E-50C4-742003CD3908}"/>
              </a:ext>
            </a:extLst>
          </p:cNvPr>
          <p:cNvSpPr txBox="1">
            <a:spLocks noGrp="1"/>
          </p:cNvSpPr>
          <p:nvPr>
            <p:ph type="body" idx="1"/>
          </p:nvPr>
        </p:nvSpPr>
        <p:spPr>
          <a:xfrm>
            <a:off x="97971" y="1462685"/>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RECURSOS </a:t>
            </a:r>
          </a:p>
          <a:p>
            <a:pPr marL="228600" lvl="0" indent="-228600" algn="l" rtl="0">
              <a:lnSpc>
                <a:spcPct val="90000"/>
              </a:lnSpc>
              <a:spcBef>
                <a:spcPts val="0"/>
              </a:spcBef>
              <a:spcAft>
                <a:spcPts val="0"/>
              </a:spcAft>
              <a:buClr>
                <a:srgbClr val="9869BD"/>
              </a:buClr>
              <a:buSzPts val="1800"/>
              <a:buChar char="•"/>
            </a:pPr>
            <a:endParaRPr lang="es-ES" b="1" noProof="0" dirty="0">
              <a:solidFill>
                <a:srgbClr val="12501B"/>
              </a:solidFill>
              <a:latin typeface="Arial"/>
              <a:ea typeface="Arial"/>
              <a:cs typeface="Arial"/>
              <a:sym typeface="Arial"/>
            </a:endParaRPr>
          </a:p>
          <a:p>
            <a:pPr marL="228600" lvl="0" indent="-228600" algn="l" rtl="0">
              <a:lnSpc>
                <a:spcPct val="90000"/>
              </a:lnSpc>
              <a:spcBef>
                <a:spcPts val="0"/>
              </a:spcBef>
              <a:spcAft>
                <a:spcPts val="0"/>
              </a:spcAft>
              <a:buClr>
                <a:srgbClr val="9869BD"/>
              </a:buClr>
              <a:buSzPts val="1800"/>
              <a:buChar char="•"/>
            </a:pPr>
            <a:r>
              <a:rPr lang="es-ES" noProof="0" dirty="0">
                <a:solidFill>
                  <a:srgbClr val="12501B"/>
                </a:solidFill>
                <a:latin typeface="Arial"/>
                <a:cs typeface="Arial"/>
                <a:sym typeface="Arial"/>
              </a:rPr>
              <a:t>Fichas con problemas relacionados con el lugar de trabajo</a:t>
            </a:r>
          </a:p>
          <a:p>
            <a:pPr marL="228600" lvl="0" indent="-228600" algn="l" rtl="0">
              <a:lnSpc>
                <a:spcPct val="90000"/>
              </a:lnSpc>
              <a:spcBef>
                <a:spcPts val="0"/>
              </a:spcBef>
              <a:spcAft>
                <a:spcPts val="0"/>
              </a:spcAft>
              <a:buClr>
                <a:srgbClr val="9869BD"/>
              </a:buClr>
              <a:buSzPts val="1800"/>
              <a:buChar char="•"/>
            </a:pPr>
            <a:r>
              <a:rPr lang="es-ES" noProof="0" dirty="0">
                <a:solidFill>
                  <a:srgbClr val="12501B"/>
                </a:solidFill>
                <a:latin typeface="Arial"/>
                <a:cs typeface="Arial"/>
                <a:sym typeface="Arial"/>
              </a:rPr>
              <a:t>Plataforma de videoconferencia</a:t>
            </a:r>
            <a:endParaRPr lang="es-ES" noProof="0" dirty="0"/>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sp>
        <p:nvSpPr>
          <p:cNvPr id="204" name="Google Shape;204;g30fd5a3148a_2_39">
            <a:extLst>
              <a:ext uri="{FF2B5EF4-FFF2-40B4-BE49-F238E27FC236}">
                <a16:creationId xmlns:a16="http://schemas.microsoft.com/office/drawing/2014/main" id="{42BA23F2-D9C9-3D8A-0525-BCF7B77B89FD}"/>
              </a:ext>
            </a:extLst>
          </p:cNvPr>
          <p:cNvSpPr txBox="1">
            <a:spLocks noGrp="1"/>
          </p:cNvSpPr>
          <p:nvPr>
            <p:ph type="body" idx="3"/>
          </p:nvPr>
        </p:nvSpPr>
        <p:spPr>
          <a:xfrm>
            <a:off x="321905" y="993532"/>
            <a:ext cx="11944500" cy="5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endParaRPr lang="es-ES" noProof="0" dirty="0"/>
          </a:p>
        </p:txBody>
      </p:sp>
      <p:sp>
        <p:nvSpPr>
          <p:cNvPr id="205" name="Google Shape;205;g30fd5a3148a_2_39">
            <a:extLst>
              <a:ext uri="{FF2B5EF4-FFF2-40B4-BE49-F238E27FC236}">
                <a16:creationId xmlns:a16="http://schemas.microsoft.com/office/drawing/2014/main" id="{10548418-038B-A347-2212-F10B4A50FA37}"/>
              </a:ext>
            </a:extLst>
          </p:cNvPr>
          <p:cNvSpPr txBox="1">
            <a:spLocks noGrp="1"/>
          </p:cNvSpPr>
          <p:nvPr>
            <p:ph type="body" idx="2"/>
          </p:nvPr>
        </p:nvSpPr>
        <p:spPr>
          <a:xfrm>
            <a:off x="6131377" y="1462684"/>
            <a:ext cx="5910900" cy="4602300"/>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s-ES" b="1" noProof="0" dirty="0">
                <a:solidFill>
                  <a:srgbClr val="12501B"/>
                </a:solidFill>
                <a:latin typeface="Arial"/>
                <a:ea typeface="Arial"/>
                <a:cs typeface="Arial"/>
                <a:sym typeface="Arial"/>
              </a:rPr>
              <a:t>Más información </a:t>
            </a:r>
            <a:endParaRPr lang="es-ES" noProof="0" dirty="0"/>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s-ES" i="0" u="none" strike="noStrike" cap="none" noProof="0" dirty="0">
                <a:solidFill>
                  <a:srgbClr val="868E93"/>
                </a:solidFill>
                <a:latin typeface="Arial"/>
                <a:ea typeface="Arial"/>
                <a:cs typeface="Arial"/>
                <a:sym typeface="Arial"/>
                <a:hlinkClick r:id="rId3"/>
              </a:rPr>
              <a:t>https://www.charliehr.com/blog/hybrid-working-policy/  </a:t>
            </a:r>
          </a:p>
          <a:p>
            <a:pPr marL="0" lvl="0" indent="0" algn="l" rtl="0">
              <a:lnSpc>
                <a:spcPct val="90000"/>
              </a:lnSpc>
              <a:spcBef>
                <a:spcPts val="1000"/>
              </a:spcBef>
              <a:spcAft>
                <a:spcPts val="0"/>
              </a:spcAft>
              <a:buClr>
                <a:srgbClr val="868E93"/>
              </a:buClr>
              <a:buSzPts val="1800"/>
              <a:buNone/>
            </a:pPr>
            <a:endParaRPr lang="es-ES" i="0" u="none" strike="noStrike" cap="none" noProof="0" dirty="0">
              <a:solidFill>
                <a:srgbClr val="868E93"/>
              </a:solidFill>
              <a:latin typeface="Arial"/>
              <a:ea typeface="Arial"/>
              <a:cs typeface="Arial"/>
              <a:sym typeface="Arial"/>
            </a:endParaRPr>
          </a:p>
          <a:p>
            <a:pPr marL="0" lvl="0" indent="0" algn="l" rtl="0">
              <a:lnSpc>
                <a:spcPct val="90000"/>
              </a:lnSpc>
              <a:spcBef>
                <a:spcPts val="1000"/>
              </a:spcBef>
              <a:spcAft>
                <a:spcPts val="0"/>
              </a:spcAft>
              <a:buClr>
                <a:srgbClr val="868E93"/>
              </a:buClr>
              <a:buSzPts val="1800"/>
              <a:buNone/>
            </a:pPr>
            <a:r>
              <a:rPr lang="es-ES" i="0" u="none" strike="noStrike" cap="none" noProof="0" dirty="0">
                <a:solidFill>
                  <a:srgbClr val="868E93"/>
                </a:solidFill>
                <a:latin typeface="Arial"/>
                <a:ea typeface="Arial"/>
                <a:cs typeface="Arial"/>
                <a:sym typeface="Arial"/>
                <a:hlinkClick r:id="rId4"/>
              </a:rPr>
              <a:t>https://hrexecutive.com/do-you-have-a-strong-hybrid-work-policy-in-place/ </a:t>
            </a:r>
          </a:p>
          <a:p>
            <a:pPr marL="228600" lvl="0" indent="-114300" algn="l" rtl="0">
              <a:lnSpc>
                <a:spcPct val="90000"/>
              </a:lnSpc>
              <a:spcBef>
                <a:spcPts val="1000"/>
              </a:spcBef>
              <a:spcAft>
                <a:spcPts val="0"/>
              </a:spcAft>
              <a:buClr>
                <a:schemeClr val="dk2"/>
              </a:buClr>
              <a:buSzPts val="1800"/>
              <a:buNone/>
            </a:pPr>
            <a:endParaRPr lang="es-ES" noProof="0" dirty="0"/>
          </a:p>
        </p:txBody>
      </p:sp>
    </p:spTree>
    <p:extLst>
      <p:ext uri="{BB962C8B-B14F-4D97-AF65-F5344CB8AC3E}">
        <p14:creationId xmlns:p14="http://schemas.microsoft.com/office/powerpoint/2010/main" val="3860442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lang="es-ES" sz="4400" noProof="0" dirty="0">
              <a:solidFill>
                <a:schemeClr val="accent5"/>
              </a:solidFill>
              <a:latin typeface="Arial"/>
              <a:ea typeface="Arial"/>
              <a:cs typeface="Arial"/>
              <a:sym typeface="Arial"/>
            </a:endParaRPr>
          </a:p>
        </p:txBody>
      </p:sp>
      <p:sp>
        <p:nvSpPr>
          <p:cNvPr id="212" name="Google Shape;212;p19"/>
          <p:cNvSpPr txBox="1"/>
          <p:nvPr/>
        </p:nvSpPr>
        <p:spPr>
          <a:xfrm>
            <a:off x="3212840" y="1805388"/>
            <a:ext cx="7662765"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noProof="0" dirty="0">
                <a:solidFill>
                  <a:schemeClr val="accent5"/>
                </a:solidFill>
              </a:rPr>
              <a:t>Reflexión</a:t>
            </a:r>
          </a:p>
          <a:p>
            <a:pPr marL="0" marR="0" lvl="0" indent="0" algn="ctr" rtl="0">
              <a:spcBef>
                <a:spcPts val="0"/>
              </a:spcBef>
              <a:spcAft>
                <a:spcPts val="0"/>
              </a:spcAft>
              <a:buNone/>
            </a:pPr>
            <a:endParaRPr lang="es-ES" sz="3600" noProof="0" dirty="0">
              <a:solidFill>
                <a:schemeClr val="accent5"/>
              </a:solidFill>
            </a:endParaRPr>
          </a:p>
          <a:p>
            <a:pPr marL="0" marR="0" lvl="0" indent="0" algn="ctr" rtl="0">
              <a:spcBef>
                <a:spcPts val="0"/>
              </a:spcBef>
              <a:spcAft>
                <a:spcPts val="0"/>
              </a:spcAft>
              <a:buNone/>
            </a:pPr>
            <a:r>
              <a:rPr lang="es-ES" sz="3600" noProof="0" dirty="0">
                <a:solidFill>
                  <a:schemeClr val="accent5"/>
                </a:solidFill>
              </a:rPr>
              <a:t>Cuestionario de evaluación</a:t>
            </a:r>
            <a:br>
              <a:rPr lang="es-ES" sz="3600" noProof="0" dirty="0">
                <a:solidFill>
                  <a:schemeClr val="accent5"/>
                </a:solidFill>
                <a:latin typeface="Arial"/>
                <a:ea typeface="Arial"/>
                <a:cs typeface="Arial"/>
                <a:sym typeface="Arial"/>
              </a:rPr>
            </a:br>
            <a:endParaRPr lang="es-ES" sz="3600" noProof="0" dirty="0">
              <a:solidFill>
                <a:schemeClr val="accent5"/>
              </a:solidFill>
              <a:latin typeface="Arial"/>
              <a:ea typeface="Arial"/>
              <a:cs typeface="Arial"/>
              <a:sym typeface="Arial"/>
            </a:endParaRPr>
          </a:p>
        </p:txBody>
      </p:sp>
      <p:pic>
        <p:nvPicPr>
          <p:cNvPr id="213" name="Google Shape;213;p19" descr="A logo with a black background&#10;&#10;Description automatically generated"/>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0">
          <a:extLst>
            <a:ext uri="{FF2B5EF4-FFF2-40B4-BE49-F238E27FC236}">
              <a16:creationId xmlns:a16="http://schemas.microsoft.com/office/drawing/2014/main" id="{E625BD79-FFB9-4746-7047-552386564A42}"/>
            </a:ext>
          </a:extLst>
        </p:cNvPr>
        <p:cNvGrpSpPr/>
        <p:nvPr/>
      </p:nvGrpSpPr>
      <p:grpSpPr>
        <a:xfrm>
          <a:off x="0" y="0"/>
          <a:ext cx="0" cy="0"/>
          <a:chOff x="0" y="0"/>
          <a:chExt cx="0" cy="0"/>
        </a:xfrm>
      </p:grpSpPr>
      <p:sp>
        <p:nvSpPr>
          <p:cNvPr id="211" name="Google Shape;211;p19">
            <a:extLst>
              <a:ext uri="{FF2B5EF4-FFF2-40B4-BE49-F238E27FC236}">
                <a16:creationId xmlns:a16="http://schemas.microsoft.com/office/drawing/2014/main" id="{83F64CC2-0378-19EF-6E9A-AE04DDD0B468}"/>
              </a:ext>
            </a:extLst>
          </p:cNvPr>
          <p:cNvSpPr txBox="1"/>
          <p:nvPr/>
        </p:nvSpPr>
        <p:spPr>
          <a:xfrm>
            <a:off x="3212840" y="2187021"/>
            <a:ext cx="5084762" cy="160019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Arial"/>
              <a:buNone/>
            </a:pPr>
            <a:endParaRPr lang="es-ES" sz="4400" noProof="0" dirty="0">
              <a:solidFill>
                <a:schemeClr val="accent5"/>
              </a:solidFill>
              <a:latin typeface="Arial"/>
              <a:ea typeface="Arial"/>
              <a:cs typeface="Arial"/>
              <a:sym typeface="Arial"/>
            </a:endParaRPr>
          </a:p>
        </p:txBody>
      </p:sp>
      <p:sp>
        <p:nvSpPr>
          <p:cNvPr id="212" name="Google Shape;212;p19">
            <a:extLst>
              <a:ext uri="{FF2B5EF4-FFF2-40B4-BE49-F238E27FC236}">
                <a16:creationId xmlns:a16="http://schemas.microsoft.com/office/drawing/2014/main" id="{F50E4D49-53D2-16F0-54D2-AD280B69FDB8}"/>
              </a:ext>
            </a:extLst>
          </p:cNvPr>
          <p:cNvSpPr txBox="1"/>
          <p:nvPr/>
        </p:nvSpPr>
        <p:spPr>
          <a:xfrm>
            <a:off x="3212840" y="1805388"/>
            <a:ext cx="7662765"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600" noProof="0" dirty="0">
                <a:solidFill>
                  <a:schemeClr val="accent5"/>
                </a:solidFill>
                <a:latin typeface="Arial"/>
                <a:ea typeface="Arial"/>
                <a:cs typeface="Arial"/>
                <a:sym typeface="Arial"/>
              </a:rPr>
              <a:t>Desarrollador de contenidos</a:t>
            </a:r>
            <a:br>
              <a:rPr lang="es-ES" sz="3600" noProof="0" dirty="0">
                <a:solidFill>
                  <a:schemeClr val="accent5"/>
                </a:solidFill>
                <a:latin typeface="Arial"/>
                <a:ea typeface="Arial"/>
                <a:cs typeface="Arial"/>
                <a:sym typeface="Arial"/>
              </a:rPr>
            </a:br>
            <a:r>
              <a:rPr lang="es-ES" sz="3600" noProof="0" dirty="0">
                <a:solidFill>
                  <a:schemeClr val="accent5"/>
                </a:solidFill>
                <a:latin typeface="Arial"/>
                <a:ea typeface="Arial"/>
                <a:cs typeface="Arial"/>
                <a:sym typeface="Arial"/>
              </a:rPr>
              <a:t>BRCC, Bulgaria</a:t>
            </a:r>
            <a:endParaRPr lang="es-ES" noProof="0" dirty="0"/>
          </a:p>
          <a:p>
            <a:pPr marL="0" marR="0" lvl="0" indent="0" algn="ctr" rtl="0">
              <a:spcBef>
                <a:spcPts val="0"/>
              </a:spcBef>
              <a:spcAft>
                <a:spcPts val="0"/>
              </a:spcAft>
              <a:buNone/>
            </a:pPr>
            <a:endParaRPr lang="es-ES" sz="3600" noProof="0" dirty="0">
              <a:solidFill>
                <a:schemeClr val="accent5"/>
              </a:solidFill>
              <a:latin typeface="Arial"/>
              <a:ea typeface="Arial"/>
              <a:cs typeface="Arial"/>
              <a:sym typeface="Arial"/>
            </a:endParaRPr>
          </a:p>
          <a:p>
            <a:pPr marL="0" marR="0" lvl="0" indent="0" algn="ctr" rtl="0">
              <a:spcBef>
                <a:spcPts val="0"/>
              </a:spcBef>
              <a:spcAft>
                <a:spcPts val="0"/>
              </a:spcAft>
              <a:buNone/>
            </a:pPr>
            <a:r>
              <a:rPr lang="es-ES" sz="4000" b="0" noProof="0" dirty="0">
                <a:solidFill>
                  <a:srgbClr val="93D4CC"/>
                </a:solidFill>
                <a:latin typeface="Arial"/>
                <a:ea typeface="Arial"/>
                <a:cs typeface="Arial"/>
                <a:sym typeface="Arial"/>
              </a:rPr>
              <a:t>www.brcc.bg</a:t>
            </a:r>
            <a:br>
              <a:rPr lang="es-ES" sz="4000" noProof="0" dirty="0">
                <a:solidFill>
                  <a:schemeClr val="dk1"/>
                </a:solidFill>
                <a:latin typeface="Arial"/>
                <a:ea typeface="Arial"/>
                <a:cs typeface="Arial"/>
                <a:sym typeface="Arial"/>
              </a:rPr>
            </a:br>
            <a:r>
              <a:rPr lang="es-ES" sz="4000" b="0" noProof="0" dirty="0">
                <a:solidFill>
                  <a:srgbClr val="93D4CC"/>
                </a:solidFill>
                <a:latin typeface="Arial"/>
                <a:ea typeface="Arial"/>
                <a:cs typeface="Arial"/>
                <a:sym typeface="Arial"/>
              </a:rPr>
              <a:t>dpencheva@brcc.bg</a:t>
            </a:r>
            <a:endParaRPr lang="es-ES" sz="3600" noProof="0" dirty="0">
              <a:solidFill>
                <a:schemeClr val="accent5"/>
              </a:solidFill>
              <a:latin typeface="Arial"/>
              <a:ea typeface="Arial"/>
              <a:cs typeface="Arial"/>
              <a:sym typeface="Arial"/>
            </a:endParaRPr>
          </a:p>
        </p:txBody>
      </p:sp>
      <p:pic>
        <p:nvPicPr>
          <p:cNvPr id="213" name="Google Shape;213;p19" descr="A logo with a black background&#10;&#10;Description automatically generated">
            <a:extLst>
              <a:ext uri="{FF2B5EF4-FFF2-40B4-BE49-F238E27FC236}">
                <a16:creationId xmlns:a16="http://schemas.microsoft.com/office/drawing/2014/main" id="{CCA0BE35-3CF3-EACC-4FDF-86FB73FED9E9}"/>
              </a:ext>
            </a:extLst>
          </p:cNvPr>
          <p:cNvPicPr preferRelativeResize="0"/>
          <p:nvPr/>
        </p:nvPicPr>
        <p:blipFill rotWithShape="1">
          <a:blip r:embed="rId3">
            <a:alphaModFix/>
          </a:blip>
          <a:srcRect/>
          <a:stretch/>
        </p:blipFill>
        <p:spPr>
          <a:xfrm>
            <a:off x="322172" y="1657016"/>
            <a:ext cx="3381812" cy="2985434"/>
          </a:xfrm>
          <a:prstGeom prst="rect">
            <a:avLst/>
          </a:prstGeom>
          <a:noFill/>
          <a:ln>
            <a:noFill/>
          </a:ln>
        </p:spPr>
      </p:pic>
    </p:spTree>
    <p:extLst>
      <p:ext uri="{BB962C8B-B14F-4D97-AF65-F5344CB8AC3E}">
        <p14:creationId xmlns:p14="http://schemas.microsoft.com/office/powerpoint/2010/main" val="2967404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p:nvPr/>
        </p:nvSpPr>
        <p:spPr>
          <a:xfrm>
            <a:off x="208230" y="217283"/>
            <a:ext cx="1430447"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 sz="1800" noProof="0" dirty="0">
              <a:solidFill>
                <a:schemeClr val="lt1"/>
              </a:solidFill>
              <a:latin typeface="Arial"/>
              <a:ea typeface="Arial"/>
              <a:cs typeface="Arial"/>
              <a:sym typeface="Arial"/>
            </a:endParaRPr>
          </a:p>
        </p:txBody>
      </p:sp>
      <p:sp>
        <p:nvSpPr>
          <p:cNvPr id="219" name="Google Shape;219;p21"/>
          <p:cNvSpPr/>
          <p:nvPr/>
        </p:nvSpPr>
        <p:spPr>
          <a:xfrm>
            <a:off x="208229" y="5466784"/>
            <a:ext cx="1883121" cy="12403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 sz="1800" noProof="0" dirty="0">
              <a:solidFill>
                <a:schemeClr val="lt1"/>
              </a:solidFill>
              <a:latin typeface="Arial"/>
              <a:ea typeface="Arial"/>
              <a:cs typeface="Arial"/>
              <a:sym typeface="Arial"/>
            </a:endParaRPr>
          </a:p>
        </p:txBody>
      </p:sp>
      <p:pic>
        <p:nvPicPr>
          <p:cNvPr id="220" name="Google Shape;220;p21" descr="A logo with a black background&#10;&#10;Description automatically generated"/>
          <p:cNvPicPr preferRelativeResize="0"/>
          <p:nvPr/>
        </p:nvPicPr>
        <p:blipFill rotWithShape="1">
          <a:blip r:embed="rId3">
            <a:alphaModFix/>
          </a:blip>
          <a:srcRect/>
          <a:stretch/>
        </p:blipFill>
        <p:spPr>
          <a:xfrm>
            <a:off x="3563292" y="-255761"/>
            <a:ext cx="4745083" cy="4745083"/>
          </a:xfrm>
          <a:prstGeom prst="rect">
            <a:avLst/>
          </a:prstGeom>
          <a:noFill/>
          <a:ln>
            <a:noFill/>
          </a:ln>
        </p:spPr>
      </p:pic>
      <p:pic>
        <p:nvPicPr>
          <p:cNvPr id="221" name="Google Shape;221;p21" descr="A logo for a university&#10;&#10;Description automatically generated"/>
          <p:cNvPicPr preferRelativeResize="0"/>
          <p:nvPr/>
        </p:nvPicPr>
        <p:blipFill rotWithShape="1">
          <a:blip r:embed="rId4">
            <a:alphaModFix/>
          </a:blip>
          <a:srcRect/>
          <a:stretch/>
        </p:blipFill>
        <p:spPr>
          <a:xfrm>
            <a:off x="10063843" y="4565572"/>
            <a:ext cx="1092711" cy="397349"/>
          </a:xfrm>
          <a:prstGeom prst="rect">
            <a:avLst/>
          </a:prstGeom>
          <a:noFill/>
          <a:ln>
            <a:noFill/>
          </a:ln>
        </p:spPr>
      </p:pic>
      <p:pic>
        <p:nvPicPr>
          <p:cNvPr id="222" name="Google Shape;222;p21" descr="A logo with text on it&#10;&#10;Description automatically generated"/>
          <p:cNvPicPr preferRelativeResize="0"/>
          <p:nvPr/>
        </p:nvPicPr>
        <p:blipFill rotWithShape="1">
          <a:blip r:embed="rId5">
            <a:alphaModFix/>
          </a:blip>
          <a:srcRect/>
          <a:stretch/>
        </p:blipFill>
        <p:spPr>
          <a:xfrm>
            <a:off x="2586779" y="4561052"/>
            <a:ext cx="927150" cy="397350"/>
          </a:xfrm>
          <a:prstGeom prst="rect">
            <a:avLst/>
          </a:prstGeom>
          <a:noFill/>
          <a:ln>
            <a:noFill/>
          </a:ln>
        </p:spPr>
      </p:pic>
      <p:pic>
        <p:nvPicPr>
          <p:cNvPr id="223" name="Google Shape;223;p21" descr="A blue and orange logo&#10;&#10;Description automatically generated"/>
          <p:cNvPicPr preferRelativeResize="0"/>
          <p:nvPr/>
        </p:nvPicPr>
        <p:blipFill rotWithShape="1">
          <a:blip r:embed="rId6">
            <a:alphaModFix/>
          </a:blip>
          <a:srcRect/>
          <a:stretch/>
        </p:blipFill>
        <p:spPr>
          <a:xfrm>
            <a:off x="3862359" y="4561052"/>
            <a:ext cx="1039008" cy="489552"/>
          </a:xfrm>
          <a:prstGeom prst="rect">
            <a:avLst/>
          </a:prstGeom>
          <a:noFill/>
          <a:ln>
            <a:noFill/>
          </a:ln>
        </p:spPr>
      </p:pic>
      <p:pic>
        <p:nvPicPr>
          <p:cNvPr id="224" name="Google Shape;224;p21" descr="A blue triangle with black text&#10;&#10;Description automatically generated"/>
          <p:cNvPicPr preferRelativeResize="0"/>
          <p:nvPr/>
        </p:nvPicPr>
        <p:blipFill rotWithShape="1">
          <a:blip r:embed="rId7">
            <a:alphaModFix/>
          </a:blip>
          <a:srcRect/>
          <a:stretch/>
        </p:blipFill>
        <p:spPr>
          <a:xfrm>
            <a:off x="7063058" y="4469936"/>
            <a:ext cx="706268" cy="706268"/>
          </a:xfrm>
          <a:prstGeom prst="rect">
            <a:avLst/>
          </a:prstGeom>
          <a:noFill/>
          <a:ln>
            <a:noFill/>
          </a:ln>
        </p:spPr>
      </p:pic>
      <p:pic>
        <p:nvPicPr>
          <p:cNvPr id="225" name="Google Shape;225;p21" descr="A black background with a black square&#10;&#10;Description automatically generated with medium confidence"/>
          <p:cNvPicPr preferRelativeResize="0"/>
          <p:nvPr/>
        </p:nvPicPr>
        <p:blipFill rotWithShape="1">
          <a:blip r:embed="rId8">
            <a:alphaModFix/>
          </a:blip>
          <a:srcRect/>
          <a:stretch/>
        </p:blipFill>
        <p:spPr>
          <a:xfrm>
            <a:off x="8258124" y="4546885"/>
            <a:ext cx="1534390" cy="494073"/>
          </a:xfrm>
          <a:prstGeom prst="rect">
            <a:avLst/>
          </a:prstGeom>
          <a:noFill/>
          <a:ln>
            <a:noFill/>
          </a:ln>
        </p:spPr>
      </p:pic>
      <p:graphicFrame>
        <p:nvGraphicFramePr>
          <p:cNvPr id="227" name="Google Shape;227;p21"/>
          <p:cNvGraphicFramePr/>
          <p:nvPr>
            <p:extLst>
              <p:ext uri="{D42A27DB-BD31-4B8C-83A1-F6EECF244321}">
                <p14:modId xmlns:p14="http://schemas.microsoft.com/office/powerpoint/2010/main" val="2169982182"/>
              </p:ext>
            </p:extLst>
          </p:nvPr>
        </p:nvGraphicFramePr>
        <p:xfrm>
          <a:off x="5390165" y="5740397"/>
          <a:ext cx="6046100" cy="585480"/>
        </p:xfrm>
        <a:graphic>
          <a:graphicData uri="http://schemas.openxmlformats.org/drawingml/2006/table">
            <a:tbl>
              <a:tblPr>
                <a:noFill/>
                <a:tableStyleId>{1DAC208C-E3C0-483D-A3DB-17CC821FBDD7}</a:tableStyleId>
              </a:tblPr>
              <a:tblGrid>
                <a:gridCol w="6046100">
                  <a:extLst>
                    <a:ext uri="{9D8B030D-6E8A-4147-A177-3AD203B41FA5}">
                      <a16:colId xmlns:a16="http://schemas.microsoft.com/office/drawing/2014/main" val="20000"/>
                    </a:ext>
                  </a:extLst>
                </a:gridCol>
              </a:tblGrid>
              <a:tr h="522800">
                <a:tc>
                  <a:txBody>
                    <a:bodyPr/>
                    <a:lstStyle/>
                    <a:p>
                      <a:pPr marL="0" marR="0" lvl="0" indent="0" algn="ctr" rtl="0">
                        <a:spcBef>
                          <a:spcPts val="0"/>
                        </a:spcBef>
                        <a:spcAft>
                          <a:spcPts val="0"/>
                        </a:spcAft>
                        <a:buNone/>
                      </a:pPr>
                      <a:r>
                        <a:rPr lang="es-ES" sz="800" noProof="0" dirty="0">
                          <a:solidFill>
                            <a:schemeClr val="dk1"/>
                          </a:solidFill>
                          <a:latin typeface="Arial"/>
                          <a:ea typeface="Arial"/>
                          <a:cs typeface="Arial"/>
                          <a:sym typeface="Arial"/>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lang="es-ES" noProof="0" dirty="0"/>
                    </a:p>
                    <a:p>
                      <a:pPr marL="0" marR="0" lvl="0" indent="0" algn="ctr" rtl="0">
                        <a:lnSpc>
                          <a:spcPct val="115000"/>
                        </a:lnSpc>
                        <a:spcBef>
                          <a:spcPts val="0"/>
                        </a:spcBef>
                        <a:spcAft>
                          <a:spcPts val="0"/>
                        </a:spcAft>
                        <a:buNone/>
                      </a:pPr>
                      <a:r>
                        <a:rPr lang="es-ES" sz="800" noProof="0" dirty="0">
                          <a:solidFill>
                            <a:schemeClr val="dk1"/>
                          </a:solidFill>
                          <a:latin typeface="Arial"/>
                          <a:ea typeface="Arial"/>
                          <a:cs typeface="Arial"/>
                          <a:sym typeface="Arial"/>
                        </a:rPr>
                        <a:t>Número de proyecto: 2023-1-BG01-KA220-VET-000153460</a:t>
                      </a:r>
                      <a:endParaRPr lang="es-ES" sz="800" noProof="0" dirty="0">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CFCFCF"/>
                      </a:solidFill>
                      <a:prstDash val="solid"/>
                      <a:round/>
                      <a:headEnd type="none" w="sm" len="sm"/>
                      <a:tailEnd type="none" w="sm" len="sm"/>
                    </a:lnT>
                    <a:lnB w="9525" cap="flat" cmpd="sng">
                      <a:solidFill>
                        <a:srgbClr val="CFCFC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228" name="Google Shape;228;p21" descr="A blue text on a black background&#10;&#10;Description automatically generated"/>
          <p:cNvPicPr preferRelativeResize="0"/>
          <p:nvPr/>
        </p:nvPicPr>
        <p:blipFill rotWithShape="1">
          <a:blip r:embed="rId9">
            <a:alphaModFix/>
          </a:blip>
          <a:srcRect/>
          <a:stretch/>
        </p:blipFill>
        <p:spPr>
          <a:xfrm>
            <a:off x="884633" y="5779969"/>
            <a:ext cx="2413433" cy="506327"/>
          </a:xfrm>
          <a:prstGeom prst="rect">
            <a:avLst/>
          </a:prstGeom>
          <a:noFill/>
          <a:ln>
            <a:noFill/>
          </a:ln>
        </p:spPr>
      </p:pic>
      <p:pic>
        <p:nvPicPr>
          <p:cNvPr id="229" name="Google Shape;229;p21" descr="A black background with orange and green text&#10;&#10;Description automatically generated"/>
          <p:cNvPicPr preferRelativeResize="0"/>
          <p:nvPr/>
        </p:nvPicPr>
        <p:blipFill rotWithShape="1">
          <a:blip r:embed="rId10">
            <a:alphaModFix/>
          </a:blip>
          <a:srcRect/>
          <a:stretch/>
        </p:blipFill>
        <p:spPr>
          <a:xfrm>
            <a:off x="5390165" y="4615208"/>
            <a:ext cx="1164813" cy="415724"/>
          </a:xfrm>
          <a:prstGeom prst="rect">
            <a:avLst/>
          </a:prstGeom>
          <a:noFill/>
          <a:ln>
            <a:noFill/>
          </a:ln>
        </p:spPr>
      </p:pic>
      <p:pic>
        <p:nvPicPr>
          <p:cNvPr id="3" name="Picture 2" descr="A logo with a black background&#10;&#10;Description automatically generated">
            <a:extLst>
              <a:ext uri="{FF2B5EF4-FFF2-40B4-BE49-F238E27FC236}">
                <a16:creationId xmlns:a16="http://schemas.microsoft.com/office/drawing/2014/main" id="{A2073873-DAC3-303E-B9D0-45041504079A}"/>
              </a:ext>
            </a:extLst>
          </p:cNvPr>
          <p:cNvPicPr>
            <a:picLocks noChangeAspect="1"/>
          </p:cNvPicPr>
          <p:nvPr/>
        </p:nvPicPr>
        <p:blipFill>
          <a:blip r:embed="rId11"/>
          <a:stretch>
            <a:fillRect/>
          </a:stretch>
        </p:blipFill>
        <p:spPr>
          <a:xfrm>
            <a:off x="1055960" y="4512865"/>
            <a:ext cx="1165433" cy="4353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E4E5555B-5D53-4E6D-23D6-B39B36A781EA}"/>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0AA21022-DE8A-E41C-8F8F-4A41F48420A4}"/>
              </a:ext>
            </a:extLst>
          </p:cNvPr>
          <p:cNvSpPr txBox="1"/>
          <p:nvPr/>
        </p:nvSpPr>
        <p:spPr>
          <a:xfrm>
            <a:off x="1268360" y="291105"/>
            <a:ext cx="10304515" cy="57899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 Tema 1: Introducción a la dinámica de trabajo   </a:t>
            </a:r>
          </a:p>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 híbrida</a:t>
            </a:r>
          </a:p>
          <a:p>
            <a:pPr marL="0" marR="0" lvl="0" indent="0" algn="l" rtl="0">
              <a:lnSpc>
                <a:spcPct val="90000"/>
              </a:lnSpc>
              <a:spcBef>
                <a:spcPts val="0"/>
              </a:spcBef>
              <a:spcAft>
                <a:spcPts val="0"/>
              </a:spcAft>
              <a:buClr>
                <a:schemeClr val="accent5"/>
              </a:buClr>
              <a:buSzPts val="3600"/>
              <a:buFont typeface="Arial"/>
              <a:buNone/>
            </a:pPr>
            <a:endParaRPr lang="es-ES" sz="2000" noProof="0" dirty="0">
              <a:latin typeface="Sofia Pro"/>
            </a:endParaRP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a:defRPr/>
            </a:pPr>
            <a:r>
              <a:rPr lang="es-ES" sz="1600" noProof="0" dirty="0">
                <a:latin typeface="+mn-lt"/>
              </a:rPr>
              <a:t>Algunas </a:t>
            </a:r>
            <a:r>
              <a:rPr lang="es-ES" sz="1600" b="1" u="sng" noProof="0" dirty="0">
                <a:solidFill>
                  <a:schemeClr val="accent2">
                    <a:lumMod val="50000"/>
                  </a:schemeClr>
                </a:solidFill>
                <a:latin typeface="+mn-lt"/>
              </a:rPr>
              <a:t>lecciones clave </a:t>
            </a:r>
            <a:r>
              <a:rPr lang="es-ES" sz="1600" noProof="0" dirty="0">
                <a:latin typeface="+mn-lt"/>
              </a:rPr>
              <a:t>del éxito del trabajo híbrido en los últimos años:</a:t>
            </a:r>
          </a:p>
          <a:p>
            <a:pPr>
              <a:defRPr/>
            </a:pPr>
            <a:br>
              <a:rPr lang="es-ES" sz="1600" noProof="0" dirty="0">
                <a:latin typeface="+mn-lt"/>
              </a:rPr>
            </a:br>
            <a:r>
              <a:rPr kumimoji="0" lang="es-ES" sz="1600" b="1" i="0" u="none" strike="noStrike" kern="0" cap="none" spc="0" normalizeH="0" baseline="0" noProof="0" dirty="0">
                <a:ln>
                  <a:noFill/>
                </a:ln>
                <a:solidFill>
                  <a:schemeClr val="tx1"/>
                </a:solidFill>
                <a:effectLst/>
                <a:uLnTx/>
                <a:uFillTx/>
                <a:latin typeface="Arial"/>
                <a:cs typeface="Arial"/>
                <a:sym typeface="Arial"/>
              </a:rPr>
              <a:t>Políticas y expectativas claras: </a:t>
            </a:r>
            <a:r>
              <a:rPr kumimoji="0" lang="es-ES" sz="1600" b="0" i="0" u="none" strike="noStrike" kern="0" cap="none" spc="0" normalizeH="0" baseline="0" noProof="0" dirty="0">
                <a:ln>
                  <a:noFill/>
                </a:ln>
                <a:solidFill>
                  <a:schemeClr val="tx1"/>
                </a:solidFill>
                <a:effectLst/>
                <a:uLnTx/>
                <a:uFillTx/>
                <a:latin typeface="Arial"/>
                <a:cs typeface="Arial"/>
                <a:sym typeface="Arial"/>
              </a:rPr>
              <a:t>Establecer directrices claras es crucial. Especifique qué funciones se esperan en la oficina (y cuándo) y asegúrese de que las jornadas de trabajo a distancia sean productivas y responsables.</a:t>
            </a:r>
            <a:br>
              <a:rPr lang="es-ES" sz="1600" noProof="0" dirty="0">
                <a:solidFill>
                  <a:schemeClr val="tx1"/>
                </a:solidFill>
              </a:rPr>
            </a:br>
            <a:endParaRPr kumimoji="0" lang="es-ES" sz="1600" b="0" i="0" u="none" strike="noStrike" kern="0" cap="none" spc="0" normalizeH="0" baseline="0" noProof="0" dirty="0">
              <a:ln>
                <a:noFill/>
              </a:ln>
              <a:solidFill>
                <a:schemeClr val="tx1"/>
              </a:solidFill>
              <a:effectLst/>
              <a:uLnTx/>
              <a:uFillTx/>
              <a:latin typeface="Arial"/>
              <a:cs typeface="Arial"/>
              <a:sym typeface="Arial"/>
            </a:endParaRPr>
          </a:p>
          <a:p>
            <a:pPr>
              <a:defRPr/>
            </a:pPr>
            <a:r>
              <a:rPr lang="es-ES" sz="1600" b="1" noProof="0" dirty="0">
                <a:solidFill>
                  <a:schemeClr val="tx1"/>
                </a:solidFill>
                <a:latin typeface="+mn-lt"/>
              </a:rPr>
              <a:t>El trabajo híbrido necesita las herramientas adecuadas para tener éxito.</a:t>
            </a:r>
            <a:r>
              <a:rPr lang="es-ES" sz="1600" noProof="0" dirty="0">
                <a:solidFill>
                  <a:schemeClr val="tx1"/>
                </a:solidFill>
                <a:latin typeface="+mn-lt"/>
              </a:rPr>
              <a:t> El trabajo híbrido no es sólo la forma de trabajar en la oficina y en casa. </a:t>
            </a:r>
            <a:r>
              <a:rPr kumimoji="0" lang="es-ES" sz="1600" i="0" u="none" strike="noStrike" kern="0" cap="none" spc="0" normalizeH="0" baseline="0" noProof="0" dirty="0">
                <a:ln>
                  <a:noFill/>
                </a:ln>
                <a:solidFill>
                  <a:schemeClr val="tx1"/>
                </a:solidFill>
                <a:effectLst/>
                <a:uLnTx/>
                <a:uFillTx/>
                <a:latin typeface="Arial"/>
                <a:cs typeface="Arial"/>
                <a:sym typeface="Arial"/>
              </a:rPr>
              <a:t>Invierte en herramientas eficaces y equipa </a:t>
            </a:r>
            <a:r>
              <a:rPr kumimoji="0" lang="es-ES" sz="1600" b="0" i="0" u="none" strike="noStrike" kern="0" cap="none" spc="0" normalizeH="0" baseline="0" noProof="0" dirty="0">
                <a:ln>
                  <a:noFill/>
                </a:ln>
                <a:solidFill>
                  <a:schemeClr val="tx1"/>
                </a:solidFill>
                <a:effectLst/>
                <a:uLnTx/>
                <a:uFillTx/>
                <a:latin typeface="Arial"/>
                <a:cs typeface="Arial"/>
                <a:sym typeface="Arial"/>
              </a:rPr>
              <a:t>a tu equipo con las tecnologías necesarias para una comunicación y colaboración fluidas, tanto si trabajan desde casa como desde la oficina.</a:t>
            </a:r>
            <a:br>
              <a:rPr kumimoji="0" lang="es-ES" sz="1600" b="0" i="0" u="none" strike="noStrike" kern="0" cap="none" spc="0" normalizeH="0" baseline="0" noProof="0" dirty="0">
                <a:ln>
                  <a:noFill/>
                </a:ln>
                <a:solidFill>
                  <a:schemeClr val="tx1"/>
                </a:solidFill>
                <a:effectLst/>
                <a:uLnTx/>
                <a:uFillTx/>
                <a:latin typeface="Arial"/>
                <a:cs typeface="Arial"/>
                <a:sym typeface="Arial"/>
              </a:rPr>
            </a:br>
            <a:endParaRPr kumimoji="0" lang="es-ES" sz="1600" b="0" i="0" u="none" strike="noStrike" kern="0" cap="none" spc="0" normalizeH="0" baseline="0" noProof="0" dirty="0">
              <a:ln>
                <a:noFill/>
              </a:ln>
              <a:solidFill>
                <a:schemeClr val="tx1"/>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1" i="0" u="none" strike="noStrike" kern="0" cap="none" spc="0" normalizeH="0" baseline="0" noProof="0" dirty="0">
                <a:ln>
                  <a:noFill/>
                </a:ln>
                <a:solidFill>
                  <a:schemeClr val="tx1"/>
                </a:solidFill>
                <a:effectLst/>
                <a:uLnTx/>
                <a:uFillTx/>
                <a:latin typeface="Arial"/>
                <a:cs typeface="Arial"/>
                <a:sym typeface="Arial"/>
              </a:rPr>
              <a:t>Fomentar la inclusión y la conectividad: </a:t>
            </a:r>
            <a:r>
              <a:rPr kumimoji="0" lang="es-ES" sz="1600" b="0" i="0" u="none" strike="noStrike" kern="0" cap="none" spc="0" normalizeH="0" baseline="0" noProof="0" dirty="0">
                <a:ln>
                  <a:noFill/>
                </a:ln>
                <a:solidFill>
                  <a:schemeClr val="tx1"/>
                </a:solidFill>
                <a:effectLst/>
                <a:uLnTx/>
                <a:uFillTx/>
                <a:latin typeface="Arial"/>
                <a:cs typeface="Arial"/>
                <a:sym typeface="Arial"/>
              </a:rPr>
              <a:t>Cree oportunidades para que todos los miembros del equipo se sientan conectados y valorados, independientemente de su ubicación. Las reuniones virtuales periódicas y las actividades inclusivas de creación de equipos pueden salvar cualquier distancia.</a:t>
            </a:r>
          </a:p>
        </p:txBody>
      </p:sp>
    </p:spTree>
    <p:extLst>
      <p:ext uri="{BB962C8B-B14F-4D97-AF65-F5344CB8AC3E}">
        <p14:creationId xmlns:p14="http://schemas.microsoft.com/office/powerpoint/2010/main" val="1447378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a:extLst>
            <a:ext uri="{FF2B5EF4-FFF2-40B4-BE49-F238E27FC236}">
              <a16:creationId xmlns:a16="http://schemas.microsoft.com/office/drawing/2014/main" id="{B5D10868-9B38-5410-936D-A27B4E0D99D4}"/>
            </a:ext>
          </a:extLst>
        </p:cNvPr>
        <p:cNvGrpSpPr/>
        <p:nvPr/>
      </p:nvGrpSpPr>
      <p:grpSpPr>
        <a:xfrm>
          <a:off x="0" y="0"/>
          <a:ext cx="0" cy="0"/>
          <a:chOff x="0" y="0"/>
          <a:chExt cx="0" cy="0"/>
        </a:xfrm>
      </p:grpSpPr>
      <p:sp>
        <p:nvSpPr>
          <p:cNvPr id="131" name="Google Shape;131;g30fd5a3148a_2_0">
            <a:extLst>
              <a:ext uri="{FF2B5EF4-FFF2-40B4-BE49-F238E27FC236}">
                <a16:creationId xmlns:a16="http://schemas.microsoft.com/office/drawing/2014/main" id="{DE06AD42-4D26-2126-E72C-E7F172B2D31E}"/>
              </a:ext>
            </a:extLst>
          </p:cNvPr>
          <p:cNvSpPr txBox="1"/>
          <p:nvPr/>
        </p:nvSpPr>
        <p:spPr>
          <a:xfrm>
            <a:off x="1050413" y="233955"/>
            <a:ext cx="10608187" cy="578994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 Tema 1: Introducción a la dinámica de trabajo  </a:t>
            </a:r>
          </a:p>
          <a:p>
            <a:pPr marL="0" marR="0" lvl="0" indent="0" algn="l" rtl="0">
              <a:lnSpc>
                <a:spcPct val="90000"/>
              </a:lnSpc>
              <a:spcBef>
                <a:spcPts val="0"/>
              </a:spcBef>
              <a:spcAft>
                <a:spcPts val="0"/>
              </a:spcAft>
              <a:buClr>
                <a:schemeClr val="accent5"/>
              </a:buClr>
              <a:buSzPts val="3600"/>
              <a:buFont typeface="Arial"/>
              <a:buNone/>
            </a:pPr>
            <a:r>
              <a:rPr lang="es-ES" sz="3600" noProof="0" dirty="0">
                <a:solidFill>
                  <a:schemeClr val="accent5"/>
                </a:solidFill>
              </a:rPr>
              <a:t>  híbrida</a:t>
            </a:r>
            <a:endParaRPr lang="es-ES" sz="2000" noProof="0" dirty="0">
              <a:latin typeface="Sofia Pro"/>
            </a:endParaRP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endParaRPr>
          </a:p>
          <a:p>
            <a:pPr>
              <a:defRPr/>
            </a:pPr>
            <a:endParaRPr lang="es-ES" sz="1600" noProof="0" dirty="0">
              <a:latin typeface="+mn-lt"/>
            </a:endParaRPr>
          </a:p>
          <a:p>
            <a:pPr marL="0" marR="0" lvl="0" indent="0" algn="l" rtl="0">
              <a:lnSpc>
                <a:spcPct val="90000"/>
              </a:lnSpc>
              <a:spcBef>
                <a:spcPts val="0"/>
              </a:spcBef>
              <a:spcAft>
                <a:spcPts val="0"/>
              </a:spcAft>
              <a:buClr>
                <a:schemeClr val="accent5"/>
              </a:buClr>
              <a:buSzPts val="3600"/>
              <a:buFont typeface="Arial"/>
              <a:buNone/>
            </a:pPr>
            <a:endParaRPr lang="es-ES" sz="1600" b="1" i="0" noProof="0" dirty="0">
              <a:solidFill>
                <a:schemeClr val="tx1"/>
              </a:solidFill>
              <a:effectLst/>
              <a:latin typeface="+mn-lt"/>
            </a:endParaRPr>
          </a:p>
          <a:p>
            <a:pPr>
              <a:lnSpc>
                <a:spcPct val="90000"/>
              </a:lnSpc>
              <a:buClr>
                <a:schemeClr val="accent5"/>
              </a:buClr>
              <a:buSzPts val="3600"/>
            </a:pPr>
            <a:r>
              <a:rPr lang="es-ES" sz="1600" b="1" noProof="0" dirty="0">
                <a:solidFill>
                  <a:schemeClr val="tx1"/>
                </a:solidFill>
              </a:rPr>
              <a:t>El trabajo híbrido sirve al propósito renovado del lugar de trabajo.</a:t>
            </a:r>
            <a:r>
              <a:rPr lang="es-ES" sz="1600" noProof="0" dirty="0">
                <a:solidFill>
                  <a:schemeClr val="tx1"/>
                </a:solidFill>
              </a:rPr>
              <a:t> El trabajo híbrido funciona mejor cuando los empleados tienen un propósito en el lugar de trabajo, ya sea la colaboración con los compañeros, las reuniones de equipo o el trabajo con la cabeza hacia abajo. </a:t>
            </a:r>
          </a:p>
          <a:p>
            <a:pPr marL="0" marR="0" lvl="0" indent="0" algn="l" rtl="0">
              <a:lnSpc>
                <a:spcPct val="90000"/>
              </a:lnSpc>
              <a:spcBef>
                <a:spcPts val="0"/>
              </a:spcBef>
              <a:spcAft>
                <a:spcPts val="0"/>
              </a:spcAft>
              <a:buClr>
                <a:schemeClr val="accent5"/>
              </a:buClr>
              <a:buSzPts val="3600"/>
              <a:buFont typeface="Arial"/>
              <a:buNone/>
            </a:pPr>
            <a:endParaRPr lang="es-ES" sz="1600" b="1" i="0" noProof="0" dirty="0">
              <a:solidFill>
                <a:schemeClr val="tx1"/>
              </a:solidFill>
              <a:effectLst/>
              <a:latin typeface="+mn-lt"/>
            </a:endParaRPr>
          </a:p>
          <a:p>
            <a:pPr marL="0" marR="0" lvl="0" indent="0" algn="l" rtl="0">
              <a:lnSpc>
                <a:spcPct val="90000"/>
              </a:lnSpc>
              <a:spcBef>
                <a:spcPts val="0"/>
              </a:spcBef>
              <a:spcAft>
                <a:spcPts val="0"/>
              </a:spcAft>
              <a:buClr>
                <a:schemeClr val="accent5"/>
              </a:buClr>
              <a:buSzPts val="3600"/>
              <a:buFont typeface="Arial"/>
              <a:buNone/>
            </a:pPr>
            <a:r>
              <a:rPr lang="es-ES" sz="1600" b="1" i="0" noProof="0" dirty="0">
                <a:solidFill>
                  <a:schemeClr val="tx1"/>
                </a:solidFill>
                <a:effectLst/>
                <a:latin typeface="+mn-lt"/>
              </a:rPr>
              <a:t>El trabajo híbrido tiene un aspecto diferente para cada empresa. </a:t>
            </a:r>
            <a:r>
              <a:rPr lang="es-ES" sz="1600" b="0" i="0" noProof="0" dirty="0">
                <a:solidFill>
                  <a:schemeClr val="tx1"/>
                </a:solidFill>
                <a:effectLst/>
                <a:latin typeface="+mn-lt"/>
              </a:rPr>
              <a:t>Cuando </a:t>
            </a:r>
            <a:r>
              <a:rPr lang="es-ES" sz="1600" b="0" i="0" noProof="0" dirty="0">
                <a:solidFill>
                  <a:srgbClr val="3F4450"/>
                </a:solidFill>
                <a:effectLst/>
                <a:latin typeface="+mn-lt"/>
              </a:rPr>
              <a:t>pongas en práctica el trabajo híbrido, asegúrate de que está diseñado de forma que funcione para ti. </a:t>
            </a:r>
          </a:p>
          <a:p>
            <a:pPr algn="l"/>
            <a:endParaRPr lang="es-ES" sz="1600" b="1" i="0" noProof="0" dirty="0">
              <a:effectLst/>
              <a:latin typeface="+mn-lt"/>
            </a:endParaRPr>
          </a:p>
          <a:p>
            <a:pPr algn="l"/>
            <a:r>
              <a:rPr lang="es-ES" sz="1600" b="1" i="0" noProof="0" dirty="0">
                <a:effectLst/>
                <a:latin typeface="+mn-lt"/>
              </a:rPr>
              <a:t>El futuro del trabajo híbrido sigue siendo incierto. </a:t>
            </a:r>
            <a:r>
              <a:rPr lang="es-ES" sz="1600" b="0" i="0" noProof="0" dirty="0">
                <a:effectLst/>
                <a:latin typeface="+mn-lt"/>
              </a:rPr>
              <a:t>Sabemos lo que es, pero el futuro del trabajo híbrido seguirá siendo diferente a medida que cambie la dinámica del lugar de trabajo.</a:t>
            </a:r>
          </a:p>
          <a:p>
            <a:pPr marL="0" marR="0" lvl="0" indent="0" algn="l" rtl="0">
              <a:lnSpc>
                <a:spcPct val="90000"/>
              </a:lnSpc>
              <a:spcBef>
                <a:spcPts val="0"/>
              </a:spcBef>
              <a:spcAft>
                <a:spcPts val="0"/>
              </a:spcAft>
              <a:buClr>
                <a:schemeClr val="accent5"/>
              </a:buClr>
              <a:buSzPts val="3600"/>
              <a:buFont typeface="Arial"/>
              <a:buNone/>
            </a:pPr>
            <a:endParaRPr lang="es-ES" sz="1600" noProof="0" dirty="0">
              <a:solidFill>
                <a:schemeClr val="tx1"/>
              </a:solidFill>
              <a:latin typeface="+mn-lt"/>
            </a:endParaRPr>
          </a:p>
        </p:txBody>
      </p:sp>
    </p:spTree>
    <p:extLst>
      <p:ext uri="{BB962C8B-B14F-4D97-AF65-F5344CB8AC3E}">
        <p14:creationId xmlns:p14="http://schemas.microsoft.com/office/powerpoint/2010/main" val="190026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8"/>
          <p:cNvSpPr txBox="1">
            <a:spLocks noGrp="1"/>
          </p:cNvSpPr>
          <p:nvPr>
            <p:ph type="body" idx="2"/>
          </p:nvPr>
        </p:nvSpPr>
        <p:spPr>
          <a:xfrm>
            <a:off x="6372225" y="1220089"/>
            <a:ext cx="5670096" cy="5313673"/>
          </a:xfrm>
          <a:prstGeom prst="rect">
            <a:avLst/>
          </a:prstGeom>
          <a:noFill/>
          <a:ln w="9525" cap="flat" cmpd="sng">
            <a:solidFill>
              <a:srgbClr val="9869BD"/>
            </a:solidFill>
            <a:prstDash val="solid"/>
            <a:round/>
            <a:headEnd type="none" w="sm" len="sm"/>
            <a:tailEnd type="none" w="sm" len="sm"/>
          </a:ln>
        </p:spPr>
        <p:txBody>
          <a:bodyPr spcFirstLastPara="1" wrap="square" lIns="91425" tIns="45700" rIns="91425" bIns="45700" anchor="t" anchorCtr="0">
            <a:normAutofit/>
          </a:bodyPr>
          <a:lstStyle/>
          <a:p>
            <a:pPr marL="228600" lvl="0" indent="-114300" algn="l" rtl="0">
              <a:lnSpc>
                <a:spcPct val="90000"/>
              </a:lnSpc>
              <a:spcBef>
                <a:spcPts val="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a:p>
            <a:pPr marL="228600" lvl="0" indent="-228600" algn="l" rtl="0">
              <a:lnSpc>
                <a:spcPct val="90000"/>
              </a:lnSpc>
              <a:spcBef>
                <a:spcPts val="1000"/>
              </a:spcBef>
              <a:spcAft>
                <a:spcPts val="0"/>
              </a:spcAft>
              <a:buClr>
                <a:schemeClr val="dk2"/>
              </a:buClr>
              <a:buSzPts val="1800"/>
              <a:buChar char="•"/>
            </a:pPr>
            <a:r>
              <a:rPr lang="es-ES" noProof="0" dirty="0"/>
              <a:t> </a:t>
            </a:r>
          </a:p>
        </p:txBody>
      </p:sp>
      <p:sp>
        <p:nvSpPr>
          <p:cNvPr id="138" name="Google Shape;138;p8"/>
          <p:cNvSpPr txBox="1">
            <a:spLocks noGrp="1"/>
          </p:cNvSpPr>
          <p:nvPr>
            <p:ph type="title"/>
          </p:nvPr>
        </p:nvSpPr>
        <p:spPr>
          <a:xfrm>
            <a:off x="1469572" y="230395"/>
            <a:ext cx="10474778" cy="715879"/>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1: Experiencias individuales de trabajo híbrido y debate en grupo</a:t>
            </a:r>
            <a:endParaRPr lang="es-ES" sz="3600" noProof="0" dirty="0">
              <a:solidFill>
                <a:schemeClr val="accent5"/>
              </a:solidFill>
            </a:endParaRPr>
          </a:p>
        </p:txBody>
      </p:sp>
      <p:pic>
        <p:nvPicPr>
          <p:cNvPr id="139" name="Google Shape;139;p8" descr="Inteligência Artificial com preenchimento sólido"/>
          <p:cNvPicPr preferRelativeResize="0"/>
          <p:nvPr/>
        </p:nvPicPr>
        <p:blipFill rotWithShape="1">
          <a:blip r:embed="rId3">
            <a:alphaModFix/>
          </a:blip>
          <a:srcRect/>
          <a:stretch/>
        </p:blipFill>
        <p:spPr>
          <a:xfrm>
            <a:off x="6543675" y="1561980"/>
            <a:ext cx="914400" cy="914400"/>
          </a:xfrm>
          <a:prstGeom prst="rect">
            <a:avLst/>
          </a:prstGeom>
          <a:noFill/>
          <a:ln>
            <a:noFill/>
          </a:ln>
        </p:spPr>
      </p:pic>
      <p:sp>
        <p:nvSpPr>
          <p:cNvPr id="140" name="Google Shape;140;p8"/>
          <p:cNvSpPr txBox="1"/>
          <p:nvPr/>
        </p:nvSpPr>
        <p:spPr>
          <a:xfrm>
            <a:off x="6543675" y="2724085"/>
            <a:ext cx="5400675" cy="2511353"/>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800" b="1" noProof="0" dirty="0">
                <a:solidFill>
                  <a:srgbClr val="636A6F"/>
                </a:solidFill>
                <a:latin typeface="Arial"/>
                <a:ea typeface="Arial"/>
                <a:cs typeface="Arial"/>
                <a:sym typeface="Arial"/>
              </a:rPr>
              <a:t>Tras la realización de esta actividad, serás capaz de:</a:t>
            </a:r>
            <a:endParaRPr lang="es-ES" noProof="0" dirty="0"/>
          </a:p>
          <a:p>
            <a:pPr marL="285750" marR="0" lvl="0" indent="-285750" algn="l" rtl="0">
              <a:lnSpc>
                <a:spcPct val="107000"/>
              </a:lnSpc>
              <a:spcBef>
                <a:spcPts val="800"/>
              </a:spcBef>
              <a:spcAft>
                <a:spcPts val="0"/>
              </a:spcAft>
              <a:buClr>
                <a:srgbClr val="53BAAE"/>
              </a:buClr>
              <a:buSzPts val="1800"/>
              <a:buFont typeface="Arial"/>
              <a:buChar char="•"/>
            </a:pPr>
            <a:r>
              <a:rPr lang="es-ES" sz="1800" i="1" noProof="0" dirty="0">
                <a:solidFill>
                  <a:srgbClr val="636A6F"/>
                </a:solidFill>
              </a:rPr>
              <a:t>Comprender la dinámica del trabajo híbrido </a:t>
            </a:r>
            <a:endParaRPr lang="es-ES" noProof="0" dirty="0"/>
          </a:p>
          <a:p>
            <a:pPr marL="285750" indent="-285750">
              <a:lnSpc>
                <a:spcPct val="107000"/>
              </a:lnSpc>
              <a:spcBef>
                <a:spcPts val="800"/>
              </a:spcBef>
              <a:buClr>
                <a:srgbClr val="53BAAE"/>
              </a:buClr>
              <a:buSzPts val="1800"/>
              <a:buFont typeface="Arial"/>
              <a:buChar char="•"/>
            </a:pPr>
            <a:r>
              <a:rPr lang="es-ES" sz="1800" i="1" noProof="0" dirty="0">
                <a:solidFill>
                  <a:srgbClr val="636A6F"/>
                </a:solidFill>
                <a:latin typeface="Arial"/>
                <a:ea typeface="Arial"/>
                <a:cs typeface="Arial"/>
                <a:sym typeface="Arial"/>
              </a:rPr>
              <a:t>Identificar los principales retos de la comunicación híbrida</a:t>
            </a:r>
          </a:p>
          <a:p>
            <a:pPr marL="285750" indent="-285750">
              <a:lnSpc>
                <a:spcPct val="107000"/>
              </a:lnSpc>
              <a:spcBef>
                <a:spcPts val="800"/>
              </a:spcBef>
              <a:buClr>
                <a:srgbClr val="53BAAE"/>
              </a:buClr>
              <a:buSzPts val="1800"/>
              <a:buFont typeface="Arial"/>
              <a:buChar char="•"/>
            </a:pPr>
            <a:r>
              <a:rPr lang="es-ES" sz="1800" i="1" noProof="0" dirty="0">
                <a:solidFill>
                  <a:srgbClr val="636A6F"/>
                </a:solidFill>
              </a:rPr>
              <a:t>Reconocer la importancia de la comunicación </a:t>
            </a:r>
            <a:endParaRPr lang="es-ES" sz="1800" noProof="0" dirty="0"/>
          </a:p>
          <a:p>
            <a:pPr marL="285750" marR="0" lvl="0" indent="-285750" algn="l" rtl="0">
              <a:lnSpc>
                <a:spcPct val="107000"/>
              </a:lnSpc>
              <a:spcBef>
                <a:spcPts val="800"/>
              </a:spcBef>
              <a:spcAft>
                <a:spcPts val="0"/>
              </a:spcAft>
              <a:buClr>
                <a:srgbClr val="53BAAE"/>
              </a:buClr>
              <a:buSzPts val="1800"/>
              <a:buFont typeface="Arial"/>
              <a:buChar char="•"/>
            </a:pPr>
            <a:endParaRPr lang="es-ES" noProof="0" dirty="0"/>
          </a:p>
        </p:txBody>
      </p:sp>
      <p:sp>
        <p:nvSpPr>
          <p:cNvPr id="141" name="Google Shape;141;p8"/>
          <p:cNvSpPr txBox="1">
            <a:spLocks noGrp="1"/>
          </p:cNvSpPr>
          <p:nvPr>
            <p:ph type="body" idx="1"/>
          </p:nvPr>
        </p:nvSpPr>
        <p:spPr>
          <a:xfrm>
            <a:off x="331237" y="2127493"/>
            <a:ext cx="5910944" cy="3881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noProof="0" dirty="0">
              <a:solidFill>
                <a:srgbClr val="868E93"/>
              </a:solidFill>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chemeClr val="dk2"/>
              </a:buClr>
              <a:buSzPts val="1800"/>
              <a:buNone/>
            </a:pPr>
            <a:endParaRPr lang="es-ES" i="0" u="none" strike="noStrike" cap="none" noProof="0" dirty="0">
              <a:solidFill>
                <a:srgbClr val="868E93"/>
              </a:solidFill>
              <a:latin typeface="Open Sans Light"/>
              <a:ea typeface="Open Sans Light"/>
              <a:cs typeface="Open Sans Light"/>
              <a:sym typeface="Open Sans Light"/>
            </a:endParaRPr>
          </a:p>
          <a:p>
            <a:pPr marL="2057400" lvl="4" indent="-228600" algn="l" rtl="0">
              <a:lnSpc>
                <a:spcPct val="90000"/>
              </a:lnSpc>
              <a:spcBef>
                <a:spcPts val="500"/>
              </a:spcBef>
              <a:spcAft>
                <a:spcPts val="0"/>
              </a:spcAft>
              <a:buClr>
                <a:srgbClr val="868E93"/>
              </a:buClr>
              <a:buSzPts val="2200"/>
              <a:buChar char="•"/>
            </a:pPr>
            <a:r>
              <a:rPr lang="es-ES" b="1" i="1" u="none" strike="noStrike" cap="none" noProof="0" dirty="0">
                <a:solidFill>
                  <a:srgbClr val="868E93"/>
                </a:solidFill>
                <a:latin typeface="Open Sans Light"/>
                <a:ea typeface="Open Sans Light"/>
                <a:cs typeface="Open Sans Light"/>
                <a:sym typeface="Open Sans Light"/>
              </a:rPr>
              <a:t>El objetivo de esta actividad es presentar los retos y oportunidades de la comunicación híbrida</a:t>
            </a:r>
            <a:endParaRPr lang="es-ES" noProof="0" dirty="0"/>
          </a:p>
        </p:txBody>
      </p:sp>
      <p:pic>
        <p:nvPicPr>
          <p:cNvPr id="142" name="Google Shape;142;p8"/>
          <p:cNvPicPr preferRelativeResize="0"/>
          <p:nvPr/>
        </p:nvPicPr>
        <p:blipFill rotWithShape="1">
          <a:blip r:embed="rId4">
            <a:alphaModFix/>
          </a:blip>
          <a:srcRect l="21301" t="23250" r="19599" b="22964"/>
          <a:stretch/>
        </p:blipFill>
        <p:spPr>
          <a:xfrm>
            <a:off x="149679" y="2476380"/>
            <a:ext cx="1974396" cy="1800225"/>
          </a:xfrm>
          <a:prstGeom prst="rect">
            <a:avLst/>
          </a:prstGeom>
          <a:noFill/>
          <a:ln>
            <a:noFill/>
          </a:ln>
        </p:spPr>
      </p:pic>
      <p:sp>
        <p:nvSpPr>
          <p:cNvPr id="143" name="Google Shape;143;p8"/>
          <p:cNvSpPr txBox="1"/>
          <p:nvPr/>
        </p:nvSpPr>
        <p:spPr>
          <a:xfrm>
            <a:off x="7676129" y="1815823"/>
            <a:ext cx="3949814" cy="458780"/>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2400" b="1" i="0" u="none" strike="noStrike" cap="none" noProof="0" dirty="0">
                <a:solidFill>
                  <a:srgbClr val="9868BD"/>
                </a:solidFill>
                <a:latin typeface="Arial"/>
                <a:ea typeface="Arial"/>
                <a:cs typeface="Arial"/>
                <a:sym typeface="Arial"/>
              </a:rPr>
              <a:t>Aprender nuevos conocimientos</a:t>
            </a:r>
            <a:endParaRPr lang="es-ES" sz="2400" b="1" noProof="0" dirty="0">
              <a:solidFill>
                <a:srgbClr val="636A6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title"/>
          </p:nvPr>
        </p:nvSpPr>
        <p:spPr>
          <a:xfrm>
            <a:off x="1500673" y="383832"/>
            <a:ext cx="10328079" cy="70938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6"/>
              </a:buClr>
              <a:buSzPts val="2400"/>
              <a:buFont typeface="Arial"/>
              <a:buNone/>
            </a:pPr>
            <a:r>
              <a:rPr lang="es-ES" sz="2400" b="1" noProof="0" dirty="0">
                <a:solidFill>
                  <a:schemeClr val="accent6"/>
                </a:solidFill>
              </a:rPr>
              <a:t>Actividad 1: Experiencias individuales de trabajo híbrido y debate en grupo</a:t>
            </a:r>
            <a:endParaRPr lang="es-ES" sz="3600" noProof="0" dirty="0">
              <a:solidFill>
                <a:schemeClr val="accent5"/>
              </a:solidFill>
            </a:endParaRPr>
          </a:p>
        </p:txBody>
      </p:sp>
      <p:sp>
        <p:nvSpPr>
          <p:cNvPr id="150" name="Google Shape;150;p9"/>
          <p:cNvSpPr txBox="1">
            <a:spLocks noGrp="1"/>
          </p:cNvSpPr>
          <p:nvPr>
            <p:ph type="body" idx="1"/>
          </p:nvPr>
        </p:nvSpPr>
        <p:spPr>
          <a:xfrm>
            <a:off x="377889" y="1756002"/>
            <a:ext cx="9770425" cy="4322296"/>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PASO 1</a:t>
            </a:r>
            <a:endParaRPr lang="es-ES" noProof="0" dirty="0"/>
          </a:p>
          <a:p>
            <a:pPr marL="228600" lvl="0" indent="-228600" algn="l" rtl="0">
              <a:lnSpc>
                <a:spcPct val="90000"/>
              </a:lnSpc>
              <a:spcBef>
                <a:spcPts val="1000"/>
              </a:spcBef>
              <a:spcAft>
                <a:spcPts val="0"/>
              </a:spcAft>
              <a:buClr>
                <a:srgbClr val="9869BD"/>
              </a:buClr>
              <a:buSzPts val="1800"/>
              <a:buChar char="•"/>
            </a:pPr>
            <a:r>
              <a:rPr lang="es-ES" i="1" u="none" strike="noStrike" cap="none" noProof="0" dirty="0">
                <a:solidFill>
                  <a:srgbClr val="868E93"/>
                </a:solidFill>
                <a:latin typeface="Arial"/>
                <a:ea typeface="Arial"/>
                <a:cs typeface="Arial"/>
                <a:sym typeface="Arial"/>
              </a:rPr>
              <a:t>Actividad para romper el hielo: Cada participante comparte sus experiencias individuales de trabajo en entornos híbridos.</a:t>
            </a:r>
            <a:endParaRPr lang="es-ES" noProof="0" dirty="0"/>
          </a:p>
          <a:p>
            <a:pPr marL="228600" lvl="0" indent="-114300" algn="l" rtl="0">
              <a:lnSpc>
                <a:spcPct val="90000"/>
              </a:lnSpc>
              <a:spcBef>
                <a:spcPts val="1000"/>
              </a:spcBef>
              <a:spcAft>
                <a:spcPts val="0"/>
              </a:spcAft>
              <a:buClr>
                <a:srgbClr val="9869BD"/>
              </a:buClr>
              <a:buSzPts val="1800"/>
              <a:buNone/>
            </a:pPr>
            <a:endParaRPr lang="es-ES" noProof="0"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2</a:t>
            </a:r>
            <a:endParaRPr lang="es-ES" noProof="0" dirty="0"/>
          </a:p>
          <a:p>
            <a:pPr marL="228600" lvl="0" indent="-228600" algn="l" rtl="0">
              <a:lnSpc>
                <a:spcPct val="90000"/>
              </a:lnSpc>
              <a:spcBef>
                <a:spcPts val="1000"/>
              </a:spcBef>
              <a:spcAft>
                <a:spcPts val="0"/>
              </a:spcAft>
              <a:buClr>
                <a:srgbClr val="9869BD"/>
              </a:buClr>
              <a:buSzPts val="1800"/>
              <a:buChar char="•"/>
            </a:pPr>
            <a:r>
              <a:rPr lang="es-ES" noProof="0" dirty="0">
                <a:solidFill>
                  <a:srgbClr val="868E93"/>
                </a:solidFill>
                <a:latin typeface="Arial"/>
                <a:ea typeface="Arial"/>
                <a:cs typeface="Arial"/>
                <a:sym typeface="Arial"/>
              </a:rPr>
              <a:t>Utiliza los ejemplos para resumir los principales retos y oportunidades de la comunicación híbrida.</a:t>
            </a:r>
          </a:p>
          <a:p>
            <a:pPr marL="0" lvl="0" indent="0" algn="l" rtl="0">
              <a:lnSpc>
                <a:spcPct val="90000"/>
              </a:lnSpc>
              <a:spcBef>
                <a:spcPts val="1000"/>
              </a:spcBef>
              <a:spcAft>
                <a:spcPts val="0"/>
              </a:spcAft>
              <a:buClr>
                <a:srgbClr val="9869BD"/>
              </a:buClr>
              <a:buSzPts val="1800"/>
              <a:buNone/>
            </a:pPr>
            <a:endParaRPr lang="es-ES" i="0" u="none" strike="noStrike" cap="none" noProof="0" dirty="0">
              <a:solidFill>
                <a:srgbClr val="12501B"/>
              </a:solidFill>
              <a:latin typeface="Arial"/>
              <a:ea typeface="Arial"/>
              <a:cs typeface="Arial"/>
              <a:sym typeface="Arial"/>
            </a:endParaRPr>
          </a:p>
          <a:p>
            <a:pPr marL="228600" lvl="0" indent="-228600" algn="l" rtl="0">
              <a:lnSpc>
                <a:spcPct val="90000"/>
              </a:lnSpc>
              <a:spcBef>
                <a:spcPts val="1000"/>
              </a:spcBef>
              <a:spcAft>
                <a:spcPts val="0"/>
              </a:spcAft>
              <a:buClr>
                <a:srgbClr val="9869BD"/>
              </a:buClr>
              <a:buSzPts val="1800"/>
              <a:buChar char="•"/>
            </a:pPr>
            <a:r>
              <a:rPr lang="es-ES" b="1" noProof="0" dirty="0">
                <a:solidFill>
                  <a:srgbClr val="12501B"/>
                </a:solidFill>
                <a:latin typeface="Arial"/>
                <a:ea typeface="Arial"/>
                <a:cs typeface="Arial"/>
                <a:sym typeface="Arial"/>
              </a:rPr>
              <a:t>PASO 3</a:t>
            </a:r>
            <a:endParaRPr lang="es-ES" noProof="0" dirty="0"/>
          </a:p>
          <a:p>
            <a:pPr marL="228600" lvl="0" indent="-228600" algn="l" rtl="0">
              <a:lnSpc>
                <a:spcPct val="90000"/>
              </a:lnSpc>
              <a:spcBef>
                <a:spcPts val="1000"/>
              </a:spcBef>
              <a:spcAft>
                <a:spcPts val="0"/>
              </a:spcAft>
              <a:buClr>
                <a:srgbClr val="9869BD"/>
              </a:buClr>
              <a:buSzPts val="1800"/>
              <a:buChar char="•"/>
            </a:pPr>
            <a:r>
              <a:rPr lang="es-ES" i="0" u="none" strike="noStrike" cap="none" noProof="0" dirty="0">
                <a:solidFill>
                  <a:srgbClr val="868E93"/>
                </a:solidFill>
                <a:latin typeface="Arial"/>
                <a:ea typeface="Arial"/>
                <a:cs typeface="Arial"/>
                <a:sym typeface="Arial"/>
              </a:rPr>
              <a:t>Debate en grupo sobre la importancia de la comunicación en el entorno híbrido.</a:t>
            </a:r>
            <a:endParaRPr lang="es-ES" noProof="0" dirty="0"/>
          </a:p>
          <a:p>
            <a:pPr marL="228600" lvl="0" indent="-114300" algn="l" rtl="0">
              <a:lnSpc>
                <a:spcPct val="90000"/>
              </a:lnSpc>
              <a:spcBef>
                <a:spcPts val="1000"/>
              </a:spcBef>
              <a:spcAft>
                <a:spcPts val="0"/>
              </a:spcAft>
              <a:buClr>
                <a:srgbClr val="9869BD"/>
              </a:buClr>
              <a:buSzPts val="1800"/>
              <a:buNone/>
            </a:pPr>
            <a:endParaRPr lang="es-ES" noProof="0" dirty="0">
              <a:solidFill>
                <a:srgbClr val="12501B"/>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lang="es-ES" i="0" u="none" strike="noStrike" cap="none" noProof="0" dirty="0">
              <a:solidFill>
                <a:srgbClr val="12501B"/>
              </a:solidFill>
              <a:latin typeface="Open Sans Light"/>
              <a:ea typeface="Open Sans Light"/>
              <a:cs typeface="Open Sans Light"/>
              <a:sym typeface="Open Sans Light"/>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pic>
        <p:nvPicPr>
          <p:cNvPr id="151" name="Google Shape;151;p9" descr="Ampulheta 90% com preenchimento sólido"/>
          <p:cNvPicPr preferRelativeResize="0">
            <a:picLocks noGrp="1"/>
          </p:cNvPicPr>
          <p:nvPr>
            <p:ph type="body" idx="2"/>
          </p:nvPr>
        </p:nvPicPr>
        <p:blipFill rotWithShape="1">
          <a:blip r:embed="rId3">
            <a:alphaModFix/>
          </a:blip>
          <a:srcRect/>
          <a:stretch/>
        </p:blipFill>
        <p:spPr>
          <a:xfrm>
            <a:off x="10285270" y="4393021"/>
            <a:ext cx="1808760" cy="1808760"/>
          </a:xfrm>
          <a:prstGeom prst="rect">
            <a:avLst/>
          </a:prstGeom>
          <a:noFill/>
          <a:ln>
            <a:noFill/>
          </a:ln>
        </p:spPr>
      </p:pic>
      <p:sp>
        <p:nvSpPr>
          <p:cNvPr id="152" name="Google Shape;152;p9"/>
          <p:cNvSpPr txBox="1">
            <a:spLocks noGrp="1"/>
          </p:cNvSpPr>
          <p:nvPr>
            <p:ph type="body" idx="3"/>
          </p:nvPr>
        </p:nvSpPr>
        <p:spPr>
          <a:xfrm>
            <a:off x="377889" y="1205140"/>
            <a:ext cx="11944351" cy="5508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2400"/>
              <a:buNone/>
            </a:pPr>
            <a:r>
              <a:rPr lang="es-ES" noProof="0" dirty="0"/>
              <a:t>Pasos</a:t>
            </a:r>
          </a:p>
        </p:txBody>
      </p:sp>
      <p:sp>
        <p:nvSpPr>
          <p:cNvPr id="153" name="Google Shape;153;p9"/>
          <p:cNvSpPr txBox="1"/>
          <p:nvPr/>
        </p:nvSpPr>
        <p:spPr>
          <a:xfrm>
            <a:off x="10550546" y="6332408"/>
            <a:ext cx="127820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noProof="0" dirty="0">
                <a:solidFill>
                  <a:schemeClr val="accent6"/>
                </a:solidFill>
                <a:latin typeface="Open Sans Light"/>
                <a:ea typeface="Open Sans Light"/>
                <a:cs typeface="Open Sans Light"/>
                <a:sym typeface="Open Sans Light"/>
              </a:rPr>
              <a:t>00h:10m</a:t>
            </a:r>
            <a:endParaRPr lang="es-ES" sz="1600" b="1" noProof="0" dirty="0">
              <a:solidFill>
                <a:schemeClr val="accent6"/>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0"/>
          <p:cNvSpPr txBox="1">
            <a:spLocks noGrp="1"/>
          </p:cNvSpPr>
          <p:nvPr>
            <p:ph type="title"/>
          </p:nvPr>
        </p:nvSpPr>
        <p:spPr>
          <a:xfrm>
            <a:off x="1306868" y="193611"/>
            <a:ext cx="10515600" cy="87941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6"/>
              </a:buClr>
              <a:buSzPct val="100000"/>
              <a:buFont typeface="Arial"/>
              <a:buNone/>
            </a:pPr>
            <a:r>
              <a:rPr lang="es-ES" sz="2400" b="1" noProof="0" dirty="0">
                <a:solidFill>
                  <a:schemeClr val="accent6"/>
                </a:solidFill>
              </a:rPr>
              <a:t>Actividad 1: El título de la actividad va aquí</a:t>
            </a:r>
          </a:p>
          <a:p>
            <a:pPr marL="0" lvl="0" indent="0" algn="l" rtl="0">
              <a:lnSpc>
                <a:spcPct val="90000"/>
              </a:lnSpc>
              <a:spcBef>
                <a:spcPts val="0"/>
              </a:spcBef>
              <a:spcAft>
                <a:spcPts val="0"/>
              </a:spcAft>
              <a:buClr>
                <a:schemeClr val="accent5"/>
              </a:buClr>
              <a:buSzPct val="100000"/>
              <a:buFont typeface="Arial"/>
              <a:buNone/>
            </a:pPr>
            <a:endParaRPr lang="es-ES" sz="3600" noProof="0" dirty="0">
              <a:solidFill>
                <a:schemeClr val="accent5"/>
              </a:solidFill>
            </a:endParaRPr>
          </a:p>
        </p:txBody>
      </p:sp>
      <p:sp>
        <p:nvSpPr>
          <p:cNvPr id="160" name="Google Shape;160;p10"/>
          <p:cNvSpPr txBox="1">
            <a:spLocks noGrp="1"/>
          </p:cNvSpPr>
          <p:nvPr>
            <p:ph type="body" idx="1"/>
          </p:nvPr>
        </p:nvSpPr>
        <p:spPr>
          <a:xfrm>
            <a:off x="97971" y="1462685"/>
            <a:ext cx="5910944" cy="4602214"/>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9869BD"/>
              </a:buClr>
              <a:buSzPts val="1800"/>
              <a:buChar char="•"/>
            </a:pPr>
            <a:r>
              <a:rPr lang="es-ES" b="1" noProof="0" dirty="0">
                <a:solidFill>
                  <a:srgbClr val="12501B"/>
                </a:solidFill>
                <a:latin typeface="Arial"/>
                <a:ea typeface="Arial"/>
                <a:cs typeface="Arial"/>
                <a:sym typeface="Arial"/>
              </a:rPr>
              <a:t>RECURSOS </a:t>
            </a:r>
            <a:endParaRPr lang="es-ES" noProof="0" dirty="0"/>
          </a:p>
          <a:p>
            <a:pPr marL="342900" lvl="0" indent="-342900" algn="l">
              <a:buFont typeface="Symbol" panose="05050102010706020507" pitchFamily="18" charset="2"/>
              <a:buChar char=""/>
            </a:pPr>
            <a:r>
              <a:rPr lang="es-ES" sz="1800" noProof="0" dirty="0">
                <a:solidFill>
                  <a:srgbClr val="000000"/>
                </a:solidFill>
                <a:effectLst/>
                <a:latin typeface="Calibri" panose="020F0502020204030204" pitchFamily="34" charset="0"/>
                <a:ea typeface="Calibri" panose="020F0502020204030204" pitchFamily="34" charset="0"/>
              </a:rPr>
              <a:t>Lista de retos/oportunidades del trabajo híbrido</a:t>
            </a:r>
            <a:endParaRPr lang="es-ES" sz="2000" noProof="0" dirty="0">
              <a:solidFill>
                <a:srgbClr val="000000"/>
              </a:solidFill>
              <a:effectLst/>
              <a:latin typeface="Times New Roman" panose="02020603050405020304" pitchFamily="18" charset="0"/>
              <a:ea typeface="Times New Roman" panose="02020603050405020304" pitchFamily="18" charset="0"/>
            </a:endParaRPr>
          </a:p>
          <a:p>
            <a:pPr marL="228600" lvl="0" indent="-228600" algn="l" rtl="0">
              <a:lnSpc>
                <a:spcPct val="90000"/>
              </a:lnSpc>
              <a:spcBef>
                <a:spcPts val="1000"/>
              </a:spcBef>
              <a:spcAft>
                <a:spcPts val="0"/>
              </a:spcAft>
              <a:buClr>
                <a:srgbClr val="9869BD"/>
              </a:buClr>
              <a:buSzPts val="1800"/>
              <a:buChar char="•"/>
            </a:pPr>
            <a:endParaRPr lang="es-ES" noProof="0" dirty="0"/>
          </a:p>
          <a:p>
            <a:pPr marL="228600" lvl="0" indent="-114300" algn="l" rtl="0">
              <a:lnSpc>
                <a:spcPct val="90000"/>
              </a:lnSpc>
              <a:spcBef>
                <a:spcPts val="1000"/>
              </a:spcBef>
              <a:spcAft>
                <a:spcPts val="0"/>
              </a:spcAft>
              <a:buClr>
                <a:srgbClr val="9869BD"/>
              </a:buClr>
              <a:buSzPts val="1800"/>
              <a:buNone/>
            </a:pPr>
            <a:endParaRPr lang="es-ES" noProof="0" dirty="0">
              <a:solidFill>
                <a:srgbClr val="868E93"/>
              </a:solidFill>
              <a:latin typeface="Arial"/>
              <a:ea typeface="Arial"/>
              <a:cs typeface="Arial"/>
              <a:sym typeface="Arial"/>
            </a:endParaRPr>
          </a:p>
          <a:p>
            <a:pPr marL="228600" lvl="0" indent="-114300" algn="l" rtl="0">
              <a:lnSpc>
                <a:spcPct val="90000"/>
              </a:lnSpc>
              <a:spcBef>
                <a:spcPts val="1000"/>
              </a:spcBef>
              <a:spcAft>
                <a:spcPts val="0"/>
              </a:spcAft>
              <a:buClr>
                <a:srgbClr val="9869BD"/>
              </a:buClr>
              <a:buSzPts val="1800"/>
              <a:buNone/>
            </a:pPr>
            <a:endParaRPr lang="es-ES" b="1" noProof="0" dirty="0">
              <a:solidFill>
                <a:srgbClr val="12501B"/>
              </a:solidFill>
            </a:endParaRPr>
          </a:p>
        </p:txBody>
      </p:sp>
      <p:sp>
        <p:nvSpPr>
          <p:cNvPr id="162" name="Google Shape;162;p10"/>
          <p:cNvSpPr txBox="1">
            <a:spLocks noGrp="1"/>
          </p:cNvSpPr>
          <p:nvPr>
            <p:ph type="body" idx="2"/>
          </p:nvPr>
        </p:nvSpPr>
        <p:spPr>
          <a:xfrm>
            <a:off x="6131377" y="1462684"/>
            <a:ext cx="5910944" cy="4602215"/>
          </a:xfrm>
          <a:prstGeom prst="rect">
            <a:avLst/>
          </a:prstGeom>
          <a:noFill/>
          <a:ln w="9525" cap="flat" cmpd="sng">
            <a:solidFill>
              <a:srgbClr val="12501B"/>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2501B"/>
              </a:buClr>
              <a:buSzPts val="1800"/>
              <a:buChar char="•"/>
            </a:pPr>
            <a:r>
              <a:rPr lang="es-ES" b="1" noProof="0" dirty="0">
                <a:solidFill>
                  <a:srgbClr val="12501B"/>
                </a:solidFill>
                <a:latin typeface="Arial"/>
                <a:ea typeface="Arial"/>
                <a:cs typeface="Arial"/>
                <a:sym typeface="Arial"/>
              </a:rPr>
              <a:t>Más información </a:t>
            </a:r>
            <a:endParaRPr lang="es-ES" noProof="0" dirty="0"/>
          </a:p>
          <a:p>
            <a:pPr marL="228600" lvl="0" indent="-114300" algn="l" rtl="0">
              <a:lnSpc>
                <a:spcPct val="90000"/>
              </a:lnSpc>
              <a:spcBef>
                <a:spcPts val="1000"/>
              </a:spcBef>
              <a:spcAft>
                <a:spcPts val="0"/>
              </a:spcAft>
              <a:buClr>
                <a:schemeClr val="dk2"/>
              </a:buClr>
              <a:buSzPts val="1800"/>
              <a:buNone/>
            </a:pPr>
            <a:r>
              <a:rPr lang="es-ES" noProof="0" dirty="0">
                <a:hlinkClick r:id="rId3"/>
              </a:rPr>
              <a:t>Caja de herramientas</a:t>
            </a:r>
            <a:endParaRPr lang="es-ES" noProof="0" dirty="0">
              <a:hlinkClick r:id="rId4"/>
            </a:endParaRPr>
          </a:p>
          <a:p>
            <a:pPr marL="228600" lvl="0" indent="-114300" algn="l" rtl="0">
              <a:lnSpc>
                <a:spcPct val="90000"/>
              </a:lnSpc>
              <a:spcBef>
                <a:spcPts val="1000"/>
              </a:spcBef>
              <a:spcAft>
                <a:spcPts val="0"/>
              </a:spcAft>
              <a:buClr>
                <a:schemeClr val="dk2"/>
              </a:buClr>
              <a:buSzPts val="1800"/>
              <a:buNone/>
            </a:pPr>
            <a:endParaRPr lang="es-ES" noProof="0" dirty="0">
              <a:hlinkClick r:id="rId4"/>
            </a:endParaRPr>
          </a:p>
          <a:p>
            <a:pPr marL="228600" lvl="0" indent="-114300" algn="l" rtl="0">
              <a:lnSpc>
                <a:spcPct val="90000"/>
              </a:lnSpc>
              <a:spcBef>
                <a:spcPts val="1000"/>
              </a:spcBef>
              <a:spcAft>
                <a:spcPts val="0"/>
              </a:spcAft>
              <a:buClr>
                <a:schemeClr val="dk2"/>
              </a:buClr>
              <a:buSzPts val="1800"/>
              <a:buNone/>
            </a:pPr>
            <a:r>
              <a:rPr lang="es-ES" noProof="0" dirty="0">
                <a:hlinkClick r:id="rId4"/>
              </a:rPr>
              <a:t>https://archieapp.co/blog/hybrid-work-examples-and-practices/ </a:t>
            </a:r>
          </a:p>
          <a:p>
            <a:pPr marL="228600" lvl="0" indent="-114300" algn="l" rtl="0">
              <a:lnSpc>
                <a:spcPct val="90000"/>
              </a:lnSpc>
              <a:spcBef>
                <a:spcPts val="100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r>
              <a:rPr lang="es-ES" noProof="0" dirty="0">
                <a:hlinkClick r:id="rId5"/>
              </a:rPr>
              <a:t>https://www.antonilacinai.com/news/the-six-major-challenges-leaders-face-in-hybrid-work-environments/ </a:t>
            </a:r>
          </a:p>
          <a:p>
            <a:pPr marL="228600" lvl="0" indent="-114300" algn="l" rtl="0">
              <a:lnSpc>
                <a:spcPct val="90000"/>
              </a:lnSpc>
              <a:spcBef>
                <a:spcPts val="1000"/>
              </a:spcBef>
              <a:spcAft>
                <a:spcPts val="0"/>
              </a:spcAft>
              <a:buClr>
                <a:schemeClr val="dk2"/>
              </a:buClr>
              <a:buSzPts val="1800"/>
              <a:buNone/>
            </a:pPr>
            <a:endParaRPr lang="es-ES" noProof="0" dirty="0"/>
          </a:p>
          <a:p>
            <a:pPr marL="228600" lvl="0" indent="-114300" algn="l" rtl="0">
              <a:lnSpc>
                <a:spcPct val="90000"/>
              </a:lnSpc>
              <a:spcBef>
                <a:spcPts val="1000"/>
              </a:spcBef>
              <a:spcAft>
                <a:spcPts val="0"/>
              </a:spcAft>
              <a:buClr>
                <a:schemeClr val="dk2"/>
              </a:buClr>
              <a:buSzPts val="1800"/>
              <a:buNone/>
            </a:pPr>
            <a:r>
              <a:rPr lang="es-ES" noProof="0" dirty="0">
                <a:hlinkClick r:id="rId6"/>
              </a:rPr>
              <a:t>https://lucidspark.com/blog/overcoming-the-communication-gap-for-hybrid-teams</a:t>
            </a:r>
            <a:endParaRPr lang="es-ES" noProof="0" dirty="0"/>
          </a:p>
          <a:p>
            <a:pPr marL="228600" lvl="0" indent="-114300" algn="l" rtl="0">
              <a:lnSpc>
                <a:spcPct val="90000"/>
              </a:lnSpc>
              <a:spcBef>
                <a:spcPts val="1000"/>
              </a:spcBef>
              <a:spcAft>
                <a:spcPts val="0"/>
              </a:spcAft>
              <a:buClr>
                <a:schemeClr val="dk2"/>
              </a:buClr>
              <a:buSzPts val="1800"/>
              <a:buNone/>
            </a:pPr>
            <a:endParaRPr lang="es-ES" noProof="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6413</Words>
  <Application>Microsoft Office PowerPoint</Application>
  <PresentationFormat>Widescreen</PresentationFormat>
  <Paragraphs>650</Paragraphs>
  <Slides>46</Slides>
  <Notes>46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46</vt:i4>
      </vt:variant>
    </vt:vector>
  </HeadingPairs>
  <TitlesOfParts>
    <vt:vector size="53" baseType="lpstr">
      <vt:lpstr>Open Sans Light</vt:lpstr>
      <vt:lpstr>Times New Roman</vt:lpstr>
      <vt:lpstr>Symbol</vt:lpstr>
      <vt:lpstr>Arial</vt:lpstr>
      <vt:lpstr>Calibri</vt:lpstr>
      <vt:lpstr>Sofia Pro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Actividad 1: Experiencias individuales de trabajo híbrido y debate en grupo</vt:lpstr>
      <vt:lpstr>Actividad 1: Experiencias individuales de trabajo híbrido y debate en grupo</vt:lpstr>
      <vt:lpstr>Actividad 1: El título de la actividad va aquí </vt:lpstr>
      <vt:lpstr>Presentazione standard di PowerPoint</vt:lpstr>
      <vt:lpstr>Presentazione standard di PowerPoint</vt:lpstr>
      <vt:lpstr>Presentazione standard di PowerPoint</vt:lpstr>
      <vt:lpstr>Presentazione standard di PowerPoint</vt:lpstr>
      <vt:lpstr>Actividad 2: Elaborar un borrador de política de trabajo híbrido que aborde las expectativas del equipo.</vt:lpstr>
      <vt:lpstr>Actividad 2: Elaborar un borrador de política de trabajo híbrido que aborde las expectativas del equipo.</vt:lpstr>
      <vt:lpstr>Actividad 2: Desarrollar un borrador de política de trabajo híbrido que aborde las expectativas del equipo. </vt:lpstr>
      <vt:lpstr>Presentazione standard di PowerPoint</vt:lpstr>
      <vt:lpstr>Presentazione standard di PowerPoint</vt:lpstr>
      <vt:lpstr>Presentazione standard di PowerPoint</vt:lpstr>
      <vt:lpstr>Presentazione standard di PowerPoint</vt:lpstr>
      <vt:lpstr>Presentazione standard di PowerPoint</vt:lpstr>
      <vt:lpstr>Actividad 3: Elaboración de un calendario de comunicación para un equipo híbrido</vt:lpstr>
      <vt:lpstr>Actividad 3: Elaboración de un calendario de comunicación para un equipo híbrido</vt:lpstr>
      <vt:lpstr>Actividad 3: Elaboración de un calendario de comunicación para un equipo híbrido </vt:lpstr>
      <vt:lpstr>Presentazione standard di PowerPoint</vt:lpstr>
      <vt:lpstr>Presentazione standard di PowerPoint</vt:lpstr>
      <vt:lpstr>Presentazione standard di PowerPoint</vt:lpstr>
      <vt:lpstr>Actividad 4: Dar feedback en un entorno híbrido</vt:lpstr>
      <vt:lpstr>Actividad 4: Dar feedback en un entorno híbrido</vt:lpstr>
      <vt:lpstr>Actividad 4: Dar feedback en un entorno híbrido </vt:lpstr>
      <vt:lpstr>Presentazione standard di PowerPoint</vt:lpstr>
      <vt:lpstr>Presentazione standard di PowerPoint</vt:lpstr>
      <vt:lpstr>Presentazione standard di PowerPoint</vt:lpstr>
      <vt:lpstr>Actividad 5: Estrategias para fomentar la inclusión y los valores compartidos en los modelos híbridos</vt:lpstr>
      <vt:lpstr>Actividad 5: Estrategias para fomentar la inclusión y los valores compartidos en los modelos híbridos</vt:lpstr>
      <vt:lpstr>Actividad 5: El título de la actividad va aquí </vt:lpstr>
      <vt:lpstr>Presentazione standard di PowerPoint</vt:lpstr>
      <vt:lpstr>Presentazione standard di PowerPoint</vt:lpstr>
      <vt:lpstr>Presentazione standard di PowerPoint</vt:lpstr>
      <vt:lpstr>Presentazione standard di PowerPoint</vt:lpstr>
      <vt:lpstr>Actividad 6: Resolución de problemas en colaboración</vt:lpstr>
      <vt:lpstr>Actividad 6: Resolución de problemas en colaboración  </vt:lpstr>
      <vt:lpstr>Actividad 6: Resolución de problemas en colaboración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dc:creator>
  <cp:keywords>, docId:18475A8689919388C035383759A6FF58</cp:keywords>
  <cp:lastModifiedBy>CHIARA JASMINE SCHETTINO</cp:lastModifiedBy>
  <cp:revision>17</cp:revision>
  <dcterms:created xsi:type="dcterms:W3CDTF">2022-05-19T03:08:28Z</dcterms:created>
  <dcterms:modified xsi:type="dcterms:W3CDTF">2025-06-03T12:15:43Z</dcterms:modified>
</cp:coreProperties>
</file>