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12192000"/>
  <p:notesSz cx="6858000" cy="9144000"/>
  <p:embeddedFontLst>
    <p:embeddedFont>
      <p:font typeface="Open Sans Ligh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61" roundtripDataSignature="AMtx7miupWv+BuFU9lID73d6DZPuLVPR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13E3B9-9DA3-44F1-BF50-7AB307A4027F}">
  <a:tblStyle styleId="{4813E3B9-9DA3-44F1-BF50-7AB307A4027F}"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Ligh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OpenSansLight-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OpenSansLight-italic.fntdata"/><Relationship Id="rId14" Type="http://schemas.openxmlformats.org/officeDocument/2006/relationships/slide" Target="slides/slide8.xml"/><Relationship Id="rId58" Type="http://schemas.openxmlformats.org/officeDocument/2006/relationships/font" Target="fonts/OpenSans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250f227c3e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3250f227c3e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81" name="Google Shape;181;g3250f227c3e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250f227c3e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3250f227c3e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88" name="Google Shape;188;g3250f227c3e_0_1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250f227c3e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3250f227c3e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3250f227c3e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250f227c3e_0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3250f227c3e_0_2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3250f227c3e_0_2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250f227c3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3250f227c3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3250f227c3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2565449324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32565449324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32565449324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2565449324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32565449324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32565449324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250f227c3e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3250f227c3e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3250f227c3e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250f227c3e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250f227c3e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0" name="Google Shape;250;g3250f227c3e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256544932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3256544932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7" name="Google Shape;257;g32565449324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250f227c3e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250f227c3e_0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3250f227c3e_0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250f227c3e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3250f227c3e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3250f227c3e_0_1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250f227c3e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3250f227c3e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3250f227c3e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2565449324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32565449324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32565449324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250f227c3e_0_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250f227c3e_0_2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3250f227c3e_0_2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2565449324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32565449324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32565449324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2565449324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32565449324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32565449324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2565449324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32565449324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g32565449324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250f227c3e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3250f227c3e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g3250f227c3e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250f227c3e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3250f227c3e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49" name="Google Shape;349;g3250f227c3e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2565449324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32565449324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6" name="Google Shape;356;g32565449324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250f227c3e_0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3250f227c3e_0_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g3250f227c3e_0_2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250f227c3e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3250f227c3e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3250f227c3e_0_1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250f227c3e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3250f227c3e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g3250f227c3e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2565449324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32565449324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g32565449324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2565449324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g32565449324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g32565449324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250f227c3e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3250f227c3e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g3250f227c3e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250f227c3e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3250f227c3e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18" name="Google Shape;418;g3250f227c3e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2565449324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32565449324_0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25" name="Google Shape;425;g32565449324_0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2565449324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32565449324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32" name="Google Shape;432;g32565449324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250f227c3e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3250f227c3e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3250f227c3e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250f227c3e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3250f227c3e_0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g3250f227c3e_0_1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250f227c3e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3250f227c3e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g3250f227c3e_0_1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250f227c3e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3250f227c3e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g3250f227c3e_0_1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250f227c3e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3250f227c3e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75" name="Google Shape;475;g3250f227c3e_0_1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25b467490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325b467490b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82" name="Google Shape;482;g325b467490b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250f227c3e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3250f227c3e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0" name="Google Shape;490;g3250f227c3e_0_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250f227c3e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3250f227c3e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97" name="Google Shape;497;g3250f227c3e_0_2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250f227c3e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3250f227c3e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04" name="Google Shape;504;g3250f227c3e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indent="0" lvl="0" marL="0" rtl="0" algn="l">
              <a:lnSpc>
                <a:spcPct val="100000"/>
              </a:lnSpc>
              <a:spcBef>
                <a:spcPts val="0"/>
              </a:spcBef>
              <a:spcAft>
                <a:spcPts val="0"/>
              </a:spcAft>
              <a:buSzPts val="1400"/>
              <a:buNone/>
            </a:pPr>
            <a:r>
              <a:t/>
            </a:r>
            <a:endParaRPr/>
          </a:p>
        </p:txBody>
      </p:sp>
      <p:sp>
        <p:nvSpPr>
          <p:cNvPr id="511" name="Google Shape;51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250f227c3e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3250f227c3e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37" name="Google Shape;137;g3250f227c3e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250f227c3e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250f227c3e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44" name="Google Shape;144;g3250f227c3e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250f227c3e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3250f227c3e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54" name="Google Shape;154;g3250f227c3e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250f227c3e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3250f227c3e_0_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1" name="Google Shape;161;g3250f227c3e_0_2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250f227c3e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3250f227c3e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3250f227c3e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6" name="Shape 26"/>
        <p:cNvGrpSpPr/>
        <p:nvPr/>
      </p:nvGrpSpPr>
      <p:grpSpPr>
        <a:xfrm>
          <a:off x="0" y="0"/>
          <a:ext cx="0" cy="0"/>
          <a:chOff x="0" y="0"/>
          <a:chExt cx="0" cy="0"/>
        </a:xfrm>
      </p:grpSpPr>
      <p:sp>
        <p:nvSpPr>
          <p:cNvPr id="27" name="Google Shape;27;p25"/>
          <p:cNvSpPr/>
          <p:nvPr>
            <p:ph idx="2" type="pic"/>
          </p:nvPr>
        </p:nvSpPr>
        <p:spPr>
          <a:xfrm>
            <a:off x="7258050" y="1375423"/>
            <a:ext cx="4310881" cy="1783401"/>
          </a:xfrm>
          <a:prstGeom prst="roundRect">
            <a:avLst>
              <a:gd fmla="val 10303" name="adj"/>
            </a:avLst>
          </a:prstGeom>
          <a:solidFill>
            <a:schemeClr val="lt1"/>
          </a:solidFill>
          <a:ln>
            <a:noFill/>
          </a:ln>
        </p:spPr>
      </p:sp>
      <p:sp>
        <p:nvSpPr>
          <p:cNvPr id="28" name="Google Shape;28;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2.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hhs.gov/sites/default/files/sg-social-connection-graphic-components.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hbr.org/2022/02/5-challenges-of-hybrid-work-and-how-to-overcome-the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forbes.com/councils/forbestechcouncil/2022/08/10/how-to-build-connections-team-building-in-a-hybrid-workplac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empathyemployer.com/inclusion-starts-with-empathy/" TargetMode="External"/><Relationship Id="rId4" Type="http://schemas.openxmlformats.org/officeDocument/2006/relationships/hyperlink" Target="https://www.chieftalentofficer.co/2022/06/08/how-to-foster-an-empathetic-and-inclusive-culture-in-your-organization/" TargetMode="External"/><Relationship Id="rId5" Type="http://schemas.openxmlformats.org/officeDocument/2006/relationships/hyperlink" Target="https://www.mssthehrpeople.ie/building-a-culture-of-empathy-in-the-workplac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canva.com/design/DAGkyRIQx8g/dGOxzY-BSY5WoW4qhAZrjw/view?utlId=hb0b35c282b" TargetMode="External"/><Relationship Id="rId4" Type="http://schemas.openxmlformats.org/officeDocument/2006/relationships/image" Target="../media/image10.png"/><Relationship Id="rId5"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canva.com/design/DAGkyRIQx8g/dGOxzY-BSY5WoW4qhAZrjw/view?utm_content=DAGkyRIQx8g&amp;utm_campaign=designshare&amp;utm_medium=link2&amp;utm_source=uniquelinks&amp;utlId=hb0b35c282b" TargetMode="Externa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0" Type="http://schemas.openxmlformats.org/officeDocument/2006/relationships/hyperlink" Target="https://www.forbes.com/councils/forbestechcouncil/2022/08/10/how-to-build-connections-team-building-in-a-hybrid-workplace/" TargetMode="External"/><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www.capgemini.com/wp-content/uploads/2020/12/Report-The-Future-of-Work.pdf" TargetMode="External"/><Relationship Id="rId4" Type="http://schemas.openxmlformats.org/officeDocument/2006/relationships/hyperlink" Target="https://www.mssthehrpeople.ie/building-a-culture-of-empathy-in-the-workplace" TargetMode="External"/><Relationship Id="rId9" Type="http://schemas.openxmlformats.org/officeDocument/2006/relationships/hyperlink" Target="https://www.ibec.ie/connect-and-learn/insights/insights/2023/11/28/belonging-in-the-era-of-remote-and-hybrid-work" TargetMode="External"/><Relationship Id="rId5" Type="http://schemas.openxmlformats.org/officeDocument/2006/relationships/hyperlink" Target="https://www.chieftalentofficer.co/2022/06/08/how-to-foster-an-empathetic-and-inclusive-culture-in-your-organization" TargetMode="External"/><Relationship Id="rId6" Type="http://schemas.openxmlformats.org/officeDocument/2006/relationships/hyperlink" Target="https://empathyemployer.com/inclusion-starts-with-empathy/" TargetMode="External"/><Relationship Id="rId7" Type="http://schemas.openxmlformats.org/officeDocument/2006/relationships/hyperlink" Target="https://hbr.org/2022/02/5-challenges-of-hybrid-work-and-how-to-overcome-them" TargetMode="External"/><Relationship Id="rId8" Type="http://schemas.openxmlformats.org/officeDocument/2006/relationships/hyperlink" Target="https://doi.org/10.1037/0022-0167.42.2.232"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9.png"/><Relationship Id="rId4" Type="http://schemas.openxmlformats.org/officeDocument/2006/relationships/image" Target="../media/image31.png"/><Relationship Id="rId9" Type="http://schemas.openxmlformats.org/officeDocument/2006/relationships/image" Target="../media/image26.png"/><Relationship Id="rId5" Type="http://schemas.openxmlformats.org/officeDocument/2006/relationships/image" Target="../media/image25.jpg"/><Relationship Id="rId6" Type="http://schemas.openxmlformats.org/officeDocument/2006/relationships/image" Target="../media/image21.png"/><Relationship Id="rId7" Type="http://schemas.openxmlformats.org/officeDocument/2006/relationships/image" Target="../media/image20.jpg"/><Relationship Id="rId8"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4040474" y="-191949"/>
            <a:ext cx="9549905" cy="6871820"/>
          </a:xfrm>
          <a:prstGeom prst="rect">
            <a:avLst/>
          </a:prstGeom>
          <a:noFill/>
          <a:ln>
            <a:noFill/>
          </a:ln>
        </p:spPr>
      </p:pic>
      <p:sp>
        <p:nvSpPr>
          <p:cNvPr id="107" name="Google Shape;107;p1"/>
          <p:cNvSpPr txBox="1"/>
          <p:nvPr/>
        </p:nvSpPr>
        <p:spPr>
          <a:xfrm>
            <a:off x="764041" y="1492781"/>
            <a:ext cx="4393200" cy="235752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GB" sz="3200" u="none" cap="none" strike="noStrike">
                <a:solidFill>
                  <a:schemeClr val="dk1"/>
                </a:solidFill>
                <a:latin typeface="Arial"/>
                <a:ea typeface="Arial"/>
                <a:cs typeface="Arial"/>
                <a:sym typeface="Arial"/>
              </a:rPr>
              <a:t>Programa de formación para profesionales y directivos de RR. HH.</a:t>
            </a:r>
            <a:endParaRPr b="0" i="0" sz="3200" u="none" cap="none" strike="noStrike">
              <a:solidFill>
                <a:schemeClr val="dk1"/>
              </a:solidFill>
              <a:latin typeface="Arial"/>
              <a:ea typeface="Arial"/>
              <a:cs typeface="Arial"/>
              <a:sym typeface="Arial"/>
            </a:endParaRPr>
          </a:p>
        </p:txBody>
      </p:sp>
      <p:sp>
        <p:nvSpPr>
          <p:cNvPr id="108" name="Google Shape;108;p1"/>
          <p:cNvSpPr txBox="1"/>
          <p:nvPr/>
        </p:nvSpPr>
        <p:spPr>
          <a:xfrm>
            <a:off x="764041" y="3972284"/>
            <a:ext cx="4695300" cy="17358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400" u="none" cap="none" strike="noStrike">
                <a:solidFill>
                  <a:schemeClr val="dk1"/>
                </a:solidFill>
                <a:latin typeface="Arial"/>
                <a:ea typeface="Arial"/>
                <a:cs typeface="Arial"/>
                <a:sym typeface="Arial"/>
              </a:rPr>
              <a:t>Módulo 4</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chemeClr val="dk1"/>
                </a:solidFill>
                <a:latin typeface="Arial"/>
                <a:ea typeface="Arial"/>
                <a:cs typeface="Arial"/>
                <a:sym typeface="Arial"/>
              </a:rPr>
              <a:t>Cómo facilitar la conexión social en los lugares de trabajo híbridos</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250f227c3e_0_121"/>
          <p:cNvSpPr txBox="1"/>
          <p:nvPr>
            <p:ph type="title"/>
          </p:nvPr>
        </p:nvSpPr>
        <p:spPr>
          <a:xfrm>
            <a:off x="1500674" y="383832"/>
            <a:ext cx="68688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Comprender la conexión social, Actividad: Levantar la mano</a:t>
            </a:r>
            <a:endParaRPr b="1" sz="2400">
              <a:solidFill>
                <a:schemeClr val="accent6"/>
              </a:solidFill>
            </a:endParaRPr>
          </a:p>
        </p:txBody>
      </p:sp>
      <p:sp>
        <p:nvSpPr>
          <p:cNvPr id="184" name="Google Shape;184;g3250f227c3e_0_121"/>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32500" lnSpcReduction="20000"/>
          </a:bodyPr>
          <a:lstStyle/>
          <a:p>
            <a:pPr indent="0" lvl="0" marL="0" rtl="0" algn="l">
              <a:lnSpc>
                <a:spcPct val="90000"/>
              </a:lnSpc>
              <a:spcBef>
                <a:spcPts val="0"/>
              </a:spcBef>
              <a:spcAft>
                <a:spcPts val="0"/>
              </a:spcAft>
              <a:buSzPct val="97826"/>
              <a:buNone/>
            </a:pPr>
            <a:r>
              <a:t/>
            </a:r>
            <a:endParaRPr b="1" sz="4600">
              <a:solidFill>
                <a:srgbClr val="12501B"/>
              </a:solidFill>
              <a:latin typeface="Arial"/>
              <a:ea typeface="Arial"/>
              <a:cs typeface="Arial"/>
              <a:sym typeface="Arial"/>
            </a:endParaRPr>
          </a:p>
          <a:p>
            <a:pPr indent="-209237" lvl="0" marL="228600" rtl="0" algn="l">
              <a:lnSpc>
                <a:spcPct val="90000"/>
              </a:lnSpc>
              <a:spcBef>
                <a:spcPts val="0"/>
              </a:spcBef>
              <a:spcAft>
                <a:spcPts val="0"/>
              </a:spcAft>
              <a:buClr>
                <a:srgbClr val="9869BD"/>
              </a:buClr>
              <a:buSzPct val="100000"/>
              <a:buChar char="•"/>
            </a:pPr>
            <a:r>
              <a:rPr b="1" lang="en-GB" sz="4600">
                <a:solidFill>
                  <a:srgbClr val="12501B"/>
                </a:solidFill>
                <a:latin typeface="Arial"/>
                <a:ea typeface="Arial"/>
                <a:cs typeface="Arial"/>
                <a:sym typeface="Arial"/>
              </a:rPr>
              <a:t>¡Levanten la mano!</a:t>
            </a:r>
            <a:endParaRPr sz="4600">
              <a:latin typeface="Arial"/>
              <a:ea typeface="Arial"/>
              <a:cs typeface="Arial"/>
              <a:sym typeface="Arial"/>
            </a:endParaRPr>
          </a:p>
          <a:p>
            <a:pPr indent="-209237" lvl="0" marL="228600" rtl="0" algn="l">
              <a:lnSpc>
                <a:spcPct val="90000"/>
              </a:lnSpc>
              <a:spcBef>
                <a:spcPts val="1000"/>
              </a:spcBef>
              <a:spcAft>
                <a:spcPts val="0"/>
              </a:spcAft>
              <a:buClr>
                <a:srgbClr val="636A6F"/>
              </a:buClr>
              <a:buSzPct val="100000"/>
              <a:buChar char="•"/>
            </a:pPr>
            <a:r>
              <a:rPr lang="en-GB" sz="4600">
                <a:solidFill>
                  <a:srgbClr val="636A6F"/>
                </a:solidFill>
                <a:latin typeface="Arial"/>
                <a:ea typeface="Arial"/>
                <a:cs typeface="Arial"/>
                <a:sym typeface="Arial"/>
              </a:rPr>
              <a:t>¿Quién diría que su lugar de trabajo está bien conectado socialmente? </a:t>
            </a:r>
            <a:endParaRPr sz="4600">
              <a:solidFill>
                <a:srgbClr val="636A6F"/>
              </a:solidFill>
              <a:latin typeface="Arial"/>
              <a:ea typeface="Arial"/>
              <a:cs typeface="Arial"/>
              <a:sym typeface="Arial"/>
            </a:endParaRPr>
          </a:p>
          <a:p>
            <a:pPr indent="-323537" lvl="1" marL="914400" rtl="0" algn="l">
              <a:lnSpc>
                <a:spcPct val="90000"/>
              </a:lnSpc>
              <a:spcBef>
                <a:spcPts val="1000"/>
              </a:spcBef>
              <a:spcAft>
                <a:spcPts val="0"/>
              </a:spcAft>
              <a:buClr>
                <a:srgbClr val="636A6F"/>
              </a:buClr>
              <a:buSzPct val="100000"/>
              <a:buChar char="•"/>
            </a:pPr>
            <a:r>
              <a:rPr lang="en-GB" sz="4600">
                <a:solidFill>
                  <a:srgbClr val="636A6F"/>
                </a:solidFill>
              </a:rPr>
              <a:t>Si han levantado la mano, ¿tienen actualmente acceso a modalidades de trabajo híbridas o a distancia? ¿Cómo se fomenta la conexión social en este contexto?</a:t>
            </a:r>
            <a:endParaRPr sz="4600">
              <a:solidFill>
                <a:srgbClr val="636A6F"/>
              </a:solidFill>
            </a:endParaRPr>
          </a:p>
          <a:p>
            <a:pPr indent="-323537" lvl="1" marL="914400" rtl="0" algn="l">
              <a:lnSpc>
                <a:spcPct val="90000"/>
              </a:lnSpc>
              <a:spcBef>
                <a:spcPts val="1000"/>
              </a:spcBef>
              <a:spcAft>
                <a:spcPts val="0"/>
              </a:spcAft>
              <a:buClr>
                <a:srgbClr val="636A6F"/>
              </a:buClr>
              <a:buSzPct val="100000"/>
              <a:buChar char="•"/>
            </a:pPr>
            <a:r>
              <a:rPr lang="en-GB" sz="4600">
                <a:solidFill>
                  <a:srgbClr val="636A6F"/>
                </a:solidFill>
              </a:rPr>
              <a:t>Si no han levantado la mano, ¿tienen actualmente acceso a modalidades de trabajo híbridas o a distancia? ¿Qué cambiarían de su lugar de trabajo para que estuviera mejor conectado socialmente?</a:t>
            </a:r>
            <a:endParaRPr sz="4600">
              <a:solidFill>
                <a:srgbClr val="636A6F"/>
              </a:solidFill>
            </a:endParaRPr>
          </a:p>
          <a:p>
            <a:pPr indent="-114300" lvl="0" marL="228600" rtl="0" algn="l">
              <a:lnSpc>
                <a:spcPct val="90000"/>
              </a:lnSpc>
              <a:spcBef>
                <a:spcPts val="1000"/>
              </a:spcBef>
              <a:spcAft>
                <a:spcPts val="0"/>
              </a:spcAft>
              <a:buClr>
                <a:srgbClr val="9869BD"/>
              </a:buClr>
              <a:buSzPct val="39127"/>
              <a:buNone/>
            </a:pPr>
            <a:r>
              <a:t/>
            </a:r>
            <a:endParaRPr sz="4600">
              <a:solidFill>
                <a:srgbClr val="12501B"/>
              </a:solidFill>
              <a:latin typeface="Arial"/>
              <a:ea typeface="Arial"/>
              <a:cs typeface="Arial"/>
              <a:sym typeface="Arial"/>
            </a:endParaRPr>
          </a:p>
          <a:p>
            <a:pPr indent="-209237" lvl="0" marL="228600" rtl="0" algn="l">
              <a:lnSpc>
                <a:spcPct val="90000"/>
              </a:lnSpc>
              <a:spcBef>
                <a:spcPts val="1000"/>
              </a:spcBef>
              <a:spcAft>
                <a:spcPts val="0"/>
              </a:spcAft>
              <a:buClr>
                <a:srgbClr val="9869BD"/>
              </a:buClr>
              <a:buSzPct val="100000"/>
              <a:buChar char="•"/>
            </a:pPr>
            <a:r>
              <a:rPr b="1" lang="en-GB" sz="4600">
                <a:solidFill>
                  <a:srgbClr val="12501B"/>
                </a:solidFill>
                <a:latin typeface="Arial"/>
                <a:ea typeface="Arial"/>
                <a:cs typeface="Arial"/>
                <a:sym typeface="Arial"/>
              </a:rPr>
              <a:t>Reflexión</a:t>
            </a:r>
            <a:endParaRPr sz="4600">
              <a:latin typeface="Arial"/>
              <a:ea typeface="Arial"/>
              <a:cs typeface="Arial"/>
              <a:sym typeface="Arial"/>
            </a:endParaRPr>
          </a:p>
          <a:p>
            <a:pPr indent="-209237" lvl="0" marL="228600" rtl="0" algn="l">
              <a:lnSpc>
                <a:spcPct val="90000"/>
              </a:lnSpc>
              <a:spcBef>
                <a:spcPts val="1000"/>
              </a:spcBef>
              <a:spcAft>
                <a:spcPts val="0"/>
              </a:spcAft>
              <a:buClr>
                <a:srgbClr val="636A6F"/>
              </a:buClr>
              <a:buSzPct val="100000"/>
              <a:buChar char="•"/>
            </a:pPr>
            <a:r>
              <a:rPr lang="en-GB" sz="4600">
                <a:solidFill>
                  <a:srgbClr val="636A6F"/>
                </a:solidFill>
                <a:latin typeface="Arial"/>
                <a:ea typeface="Arial"/>
                <a:cs typeface="Arial"/>
                <a:sym typeface="Arial"/>
              </a:rPr>
              <a:t>¿Cómo afecta el nivel actual de conexión social de tu lugar de trabajo a tu vida cotidiana en términos de bienestar, productividad en el trabajo, etc.?</a:t>
            </a:r>
            <a:endParaRPr sz="4600">
              <a:solidFill>
                <a:srgbClr val="636A6F"/>
              </a:solidFill>
              <a:latin typeface="Arial"/>
              <a:ea typeface="Arial"/>
              <a:cs typeface="Arial"/>
              <a:sym typeface="Arial"/>
            </a:endParaRPr>
          </a:p>
          <a:p>
            <a:pPr indent="0" lvl="0" marL="0" rtl="0" algn="l">
              <a:lnSpc>
                <a:spcPct val="90000"/>
              </a:lnSpc>
              <a:spcBef>
                <a:spcPts val="1000"/>
              </a:spcBef>
              <a:spcAft>
                <a:spcPts val="0"/>
              </a:spcAft>
              <a:buClr>
                <a:srgbClr val="9869BD"/>
              </a:buClr>
              <a:buSzPct val="39127"/>
              <a:buNone/>
            </a:pPr>
            <a:r>
              <a:t/>
            </a:r>
            <a:endParaRPr sz="4600">
              <a:solidFill>
                <a:srgbClr val="12501B"/>
              </a:solidFill>
              <a:latin typeface="Arial"/>
              <a:ea typeface="Arial"/>
              <a:cs typeface="Arial"/>
              <a:sym typeface="Arial"/>
            </a:endParaRPr>
          </a:p>
          <a:p>
            <a:pPr indent="-209237" lvl="0" marL="228600" rtl="0" algn="l">
              <a:lnSpc>
                <a:spcPct val="90000"/>
              </a:lnSpc>
              <a:spcBef>
                <a:spcPts val="1000"/>
              </a:spcBef>
              <a:spcAft>
                <a:spcPts val="0"/>
              </a:spcAft>
              <a:buClr>
                <a:srgbClr val="9869BD"/>
              </a:buClr>
              <a:buSzPct val="100000"/>
              <a:buChar char="•"/>
            </a:pPr>
            <a:r>
              <a:rPr b="1" lang="en-GB" sz="4600">
                <a:solidFill>
                  <a:srgbClr val="12501B"/>
                </a:solidFill>
                <a:latin typeface="Arial"/>
                <a:ea typeface="Arial"/>
                <a:cs typeface="Arial"/>
                <a:sym typeface="Arial"/>
              </a:rPr>
              <a:t>Debate</a:t>
            </a:r>
            <a:endParaRPr sz="4600">
              <a:latin typeface="Arial"/>
              <a:ea typeface="Arial"/>
              <a:cs typeface="Arial"/>
              <a:sym typeface="Arial"/>
            </a:endParaRPr>
          </a:p>
          <a:p>
            <a:pPr indent="-209237" lvl="0" marL="228600" rtl="0" algn="l">
              <a:lnSpc>
                <a:spcPct val="90000"/>
              </a:lnSpc>
              <a:spcBef>
                <a:spcPts val="1000"/>
              </a:spcBef>
              <a:spcAft>
                <a:spcPts val="0"/>
              </a:spcAft>
              <a:buClr>
                <a:srgbClr val="636A6F"/>
              </a:buClr>
              <a:buSzPct val="100000"/>
              <a:buChar char="•"/>
            </a:pPr>
            <a:r>
              <a:rPr lang="en-GB" sz="4600">
                <a:solidFill>
                  <a:srgbClr val="636A6F"/>
                </a:solidFill>
                <a:latin typeface="Arial"/>
                <a:ea typeface="Arial"/>
                <a:cs typeface="Arial"/>
                <a:sym typeface="Arial"/>
              </a:rPr>
              <a:t>Basándote en los ejemplos proporcionados hoy aquí, ¿qué aspectos definitorios de un lugar de trabajo con buena conexión social te llaman especialmente la atención? ¿Te ha sorprendido alguna de las ideas expuestas? ¿Por qué sí o por qué no?</a:t>
            </a:r>
            <a:endParaRPr b="1">
              <a:solidFill>
                <a:srgbClr val="12501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250f227c3e_0_130"/>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Comprender la conexión social</a:t>
            </a:r>
            <a:endParaRPr sz="3600">
              <a:solidFill>
                <a:schemeClr val="accent5"/>
              </a:solidFill>
            </a:endParaRPr>
          </a:p>
        </p:txBody>
      </p:sp>
      <p:sp>
        <p:nvSpPr>
          <p:cNvPr id="191" name="Google Shape;191;g3250f227c3e_0_130"/>
          <p:cNvSpPr txBox="1"/>
          <p:nvPr>
            <p:ph idx="1" type="body"/>
          </p:nvPr>
        </p:nvSpPr>
        <p:spPr>
          <a:xfrm>
            <a:off x="123846" y="1127860"/>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RECURSOS  </a:t>
            </a:r>
            <a:endParaRPr/>
          </a:p>
          <a:p>
            <a:pPr indent="-228600" lvl="0" marL="228600" rtl="0" algn="l">
              <a:lnSpc>
                <a:spcPct val="90000"/>
              </a:lnSpc>
              <a:spcBef>
                <a:spcPts val="1000"/>
              </a:spcBef>
              <a:spcAft>
                <a:spcPts val="0"/>
              </a:spcAft>
              <a:buClr>
                <a:srgbClr val="9869BD"/>
              </a:buClr>
              <a:buSzPts val="1800"/>
              <a:buChar char="•"/>
            </a:pPr>
            <a:r>
              <a:rPr lang="en-GB"/>
              <a:t>Echa un vistazo a esta útil infografía de la Oficina del Cirujano General de los Estados Unidos, que detalla los «Tres componentes vitales de la conexión social», disponibl </a:t>
            </a:r>
            <a:r>
              <a:rPr lang="en-GB" u="sng">
                <a:solidFill>
                  <a:schemeClr val="hlink"/>
                </a:solidFill>
                <a:hlinkClick r:id="rId3"/>
              </a:rPr>
              <a:t>aquí</a:t>
            </a:r>
            <a:r>
              <a:rPr lang="en-GB"/>
              <a:t>.</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192" name="Google Shape;192;g3250f227c3e_0_130"/>
          <p:cNvSpPr txBox="1"/>
          <p:nvPr>
            <p:ph idx="2" type="body"/>
          </p:nvPr>
        </p:nvSpPr>
        <p:spPr>
          <a:xfrm>
            <a:off x="6157252" y="1127859"/>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¡Más información!</a:t>
            </a:r>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Holt-Lunstad J. (2018) Why Social Relationships Are Important for Physical Health: A Systems Approach to Understanding and Modifying Risk and Protection.  Annu Rev Psychol. 69, 437-458</a:t>
            </a:r>
            <a:endParaRPr>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Lee, R. M., &amp; Robbins, S. B. (1995). Measuring belongingness: The Social Connectedness and the Social Assurance scales. Journal of Counseling Psychology, 42(2), 232–241. https://doi.org/10.1037/0022-0167.42.2.232</a:t>
            </a:r>
            <a:endParaRPr>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O’Reilly, M. (2023) Belonging in the era of remote and hybrid work, IBEC. Available at: https://www.ibec.ie/connect-and-learn/insights/insights/2023/11/28/belonging-in-the-era-of-remote-and-hybrid-work.</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250f227c3e_0_171"/>
          <p:cNvSpPr txBox="1"/>
          <p:nvPr/>
        </p:nvSpPr>
        <p:spPr>
          <a:xfrm>
            <a:off x="4929675" y="2858825"/>
            <a:ext cx="5660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Tema 2</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Retos en los lugares de trabajo híbridos y remotos</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199" name="Google Shape;199;g3250f227c3e_0_171"/>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250f227c3e_0_250"/>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Retos en los lugares de trabajo híbridos y remotos</a:t>
            </a:r>
            <a:endParaRPr b="0" i="0" sz="3600" u="none" cap="none" strike="noStrike">
              <a:solidFill>
                <a:schemeClr val="accent5"/>
              </a:solidFill>
              <a:latin typeface="Arial"/>
              <a:ea typeface="Arial"/>
              <a:cs typeface="Arial"/>
              <a:sym typeface="Arial"/>
            </a:endParaRPr>
          </a:p>
        </p:txBody>
      </p:sp>
      <p:pic>
        <p:nvPicPr>
          <p:cNvPr id="206" name="Google Shape;206;g3250f227c3e_0_250" title="Points scored"/>
          <p:cNvPicPr preferRelativeResize="0"/>
          <p:nvPr/>
        </p:nvPicPr>
        <p:blipFill rotWithShape="1">
          <a:blip r:embed="rId3">
            <a:alphaModFix/>
          </a:blip>
          <a:srcRect b="0" l="0" r="0" t="0"/>
          <a:stretch/>
        </p:blipFill>
        <p:spPr>
          <a:xfrm>
            <a:off x="587375" y="2379500"/>
            <a:ext cx="4158725" cy="2667856"/>
          </a:xfrm>
          <a:prstGeom prst="rect">
            <a:avLst/>
          </a:prstGeom>
          <a:noFill/>
          <a:ln>
            <a:noFill/>
          </a:ln>
        </p:spPr>
      </p:pic>
      <p:sp>
        <p:nvSpPr>
          <p:cNvPr id="207" name="Google Shape;207;g3250f227c3e_0_250"/>
          <p:cNvSpPr txBox="1"/>
          <p:nvPr/>
        </p:nvSpPr>
        <p:spPr>
          <a:xfrm>
            <a:off x="748574" y="4583169"/>
            <a:ext cx="3411000" cy="9795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700" u="none" cap="none" strike="noStrike">
                <a:solidFill>
                  <a:srgbClr val="000000"/>
                </a:solidFill>
                <a:latin typeface="Calibri"/>
                <a:ea typeface="Calibri"/>
                <a:cs typeface="Calibri"/>
                <a:sym typeface="Calibri"/>
              </a:rPr>
              <a:t>Fuente :</a:t>
            </a:r>
            <a:r>
              <a:rPr b="0" i="0" lang="en-GB" sz="700" u="none" cap="none" strike="noStrike">
                <a:solidFill>
                  <a:srgbClr val="000000"/>
                </a:solidFill>
                <a:latin typeface="Calibri"/>
                <a:ea typeface="Calibri"/>
                <a:cs typeface="Calibri"/>
                <a:sym typeface="Calibri"/>
              </a:rPr>
              <a:t> Crummenerl, C. et al. (2020) The Future of Work: From remote to hybrid, capgemini.com. Available at: https://www.capgemini.com/wp-content/uploads/2020/12/Report-The-Future-of-Work.pdf </a:t>
            </a:r>
            <a:endParaRPr b="0" i="0" sz="1400" u="none" cap="none" strike="noStrike">
              <a:solidFill>
                <a:srgbClr val="000000"/>
              </a:solidFill>
              <a:latin typeface="Arial"/>
              <a:ea typeface="Arial"/>
              <a:cs typeface="Arial"/>
              <a:sym typeface="Arial"/>
            </a:endParaRPr>
          </a:p>
        </p:txBody>
      </p:sp>
      <p:sp>
        <p:nvSpPr>
          <p:cNvPr id="208" name="Google Shape;208;g3250f227c3e_0_250"/>
          <p:cNvSpPr txBox="1"/>
          <p:nvPr/>
        </p:nvSpPr>
        <p:spPr>
          <a:xfrm>
            <a:off x="5290225" y="1545325"/>
            <a:ext cx="6314400" cy="4860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Hasta ahora, hemos hablado del concepto de conexión social en el lugar de trabajo. En concreto, hemos destacado el significado de este término, así como algunos de sus componentes más importantes.</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Por lo tanto, no debería sorprender que uno de los principales retos en los lugares de trabajo híbridos y remotos sea la sensación de desconexión. A la izquierda, encontrarás los resultados de una encuesta sobre «el futuro del trabajo» realizada por Crummenerl et al. Casi la mitad de los encuestados indicaron que se sienten desconectados de su organización y de sus compañeros como consecuencia directa del teletrabajo.</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Probablemente, esto es la consecuencia de muchos factores, pero en estudios similares se ha observado que el número relativamente limitado de interacciones informales (por ejemplo, las «charlas en la máquina del café», que a menudo se dan por sentadas en un entorno de oficina físico) es un obstáculo importante para la conexión social en los lugares de trabajo remotos e híbridos.</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250f227c3e_0_0"/>
          <p:cNvSpPr txBox="1"/>
          <p:nvPr/>
        </p:nvSpPr>
        <p:spPr>
          <a:xfrm>
            <a:off x="2213750" y="394550"/>
            <a:ext cx="8838900" cy="1162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Retos en los lugares de trabajo híbridos y remotos</a:t>
            </a:r>
            <a:endParaRPr b="0" i="0" sz="3600" u="none" cap="none" strike="noStrike">
              <a:solidFill>
                <a:schemeClr val="accent5"/>
              </a:solidFill>
              <a:latin typeface="Arial"/>
              <a:ea typeface="Arial"/>
              <a:cs typeface="Arial"/>
              <a:sym typeface="Arial"/>
            </a:endParaRPr>
          </a:p>
        </p:txBody>
      </p:sp>
      <p:pic>
        <p:nvPicPr>
          <p:cNvPr id="215" name="Google Shape;215;g3250f227c3e_0_0"/>
          <p:cNvPicPr preferRelativeResize="0"/>
          <p:nvPr/>
        </p:nvPicPr>
        <p:blipFill rotWithShape="1">
          <a:blip r:embed="rId3">
            <a:alphaModFix/>
          </a:blip>
          <a:srcRect b="0" l="0" r="0" t="0"/>
          <a:stretch/>
        </p:blipFill>
        <p:spPr>
          <a:xfrm>
            <a:off x="698113" y="1829175"/>
            <a:ext cx="4996329" cy="3333849"/>
          </a:xfrm>
          <a:prstGeom prst="rect">
            <a:avLst/>
          </a:prstGeom>
          <a:noFill/>
          <a:ln>
            <a:noFill/>
          </a:ln>
        </p:spPr>
      </p:pic>
      <p:sp>
        <p:nvSpPr>
          <p:cNvPr id="216" name="Google Shape;216;g3250f227c3e_0_0"/>
          <p:cNvSpPr txBox="1"/>
          <p:nvPr/>
        </p:nvSpPr>
        <p:spPr>
          <a:xfrm>
            <a:off x="698113" y="5163025"/>
            <a:ext cx="3521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GB" sz="900" u="none" cap="none" strike="noStrike">
                <a:solidFill>
                  <a:srgbClr val="636A6F"/>
                </a:solidFill>
                <a:latin typeface="Arial"/>
                <a:ea typeface="Arial"/>
                <a:cs typeface="Arial"/>
                <a:sym typeface="Arial"/>
              </a:rPr>
              <a:t>Foto de fauxels via Pexels.</a:t>
            </a:r>
            <a:endParaRPr b="0" i="0" sz="900" u="none" cap="none" strike="noStrike">
              <a:solidFill>
                <a:srgbClr val="000000"/>
              </a:solidFill>
              <a:latin typeface="Arial"/>
              <a:ea typeface="Arial"/>
              <a:cs typeface="Arial"/>
              <a:sym typeface="Arial"/>
            </a:endParaRPr>
          </a:p>
        </p:txBody>
      </p:sp>
      <p:sp>
        <p:nvSpPr>
          <p:cNvPr id="217" name="Google Shape;217;g3250f227c3e_0_0"/>
          <p:cNvSpPr txBox="1"/>
          <p:nvPr/>
        </p:nvSpPr>
        <p:spPr>
          <a:xfrm>
            <a:off x="6095988" y="1556600"/>
            <a:ext cx="5649000" cy="4594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Otro reto que suelen citar tanto los empleadores como los empleados en relación con el teletrabajo o el trabajo híbrido es la falta de confianza entre los directivos y sus equipos.</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Algunos directivos afirman que tienen la percepción de que las tareas pueden no completarse según los estándares esperados si no están físicamente presentes para supervisar el trabajo. Por su parte, algunos empleados atribuyen este tipo de control a la microgestión y se sienten frustrados porque parece que no se confía en ellos para hacer su trabajo. </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Ambas perspectivas sobre las dificultades relacionadas con la confianza en el lugar de trabajo híbrido son totalmente válidas y deben tratarse con respeto y cuidado. Lo ideal es que se mantenga una conversación constructiva lo antes posible cuando se plantee este tema, ya que, de lo contrario, se corre el riesgo de que crezca el resentimiento dentro del equipo.</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2565449324_0_14"/>
          <p:cNvSpPr txBox="1"/>
          <p:nvPr/>
        </p:nvSpPr>
        <p:spPr>
          <a:xfrm>
            <a:off x="2213750" y="394550"/>
            <a:ext cx="8838900" cy="1095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Retos en los lugares de trabajo híbridos y remotos</a:t>
            </a:r>
            <a:endParaRPr b="0" i="0" sz="3600" u="none" cap="none" strike="noStrike">
              <a:solidFill>
                <a:schemeClr val="accent5"/>
              </a:solidFill>
              <a:latin typeface="Arial"/>
              <a:ea typeface="Arial"/>
              <a:cs typeface="Arial"/>
              <a:sym typeface="Arial"/>
            </a:endParaRPr>
          </a:p>
        </p:txBody>
      </p:sp>
      <p:sp>
        <p:nvSpPr>
          <p:cNvPr id="224" name="Google Shape;224;g32565449324_0_14"/>
          <p:cNvSpPr txBox="1"/>
          <p:nvPr/>
        </p:nvSpPr>
        <p:spPr>
          <a:xfrm>
            <a:off x="587386" y="1489500"/>
            <a:ext cx="10465200" cy="4594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En un artículo publicado en Harvard Business Review, Martine Haas, que lleva más de 25 años estudiando el trabajo en equipo virtual, identifica cinco retos que plantea el lugar de trabajo híbrido o remoto, todos ellos relacionados con la letra «C»: comunicación, coordinación, conexión, creatividad y cultura (Haas, 2022). A continuación, ofrecemos una descripción general de cada uno de estos tipos de retos.</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GB" sz="1500" u="none" cap="none" strike="noStrike">
                <a:solidFill>
                  <a:srgbClr val="636A6F"/>
                </a:solidFill>
                <a:latin typeface="Arial"/>
                <a:ea typeface="Arial"/>
                <a:cs typeface="Arial"/>
                <a:sym typeface="Arial"/>
              </a:rPr>
              <a:t>Comunicación: </a:t>
            </a:r>
            <a:r>
              <a:rPr b="0" i="0" lang="en-GB" sz="1500" u="none" cap="none" strike="noStrike">
                <a:solidFill>
                  <a:srgbClr val="636A6F"/>
                </a:solidFill>
                <a:latin typeface="Arial"/>
                <a:ea typeface="Arial"/>
                <a:cs typeface="Arial"/>
                <a:sym typeface="Arial"/>
              </a:rPr>
              <a:t>Quizás el reto más obvio, estas dificultades suelen surgir en el lugar de trabajo híbrido y remoto porque la distancia representa otro factor que complica nuestra comunicación. Las dinámicas complejas y las barreras que presentan la autoridad, el idioma, etc., ya pueden dificultar la comunicación, una realidad que se ve agravada por la distancia. Esto sin mencionar los numerosos retos logísticos que plantea este tema, como la implementación de la conectividad remota en toda la organización.</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1"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GB" sz="1500" u="none" cap="none" strike="noStrike">
                <a:solidFill>
                  <a:srgbClr val="636A6F"/>
                </a:solidFill>
                <a:latin typeface="Arial"/>
                <a:ea typeface="Arial"/>
                <a:cs typeface="Arial"/>
                <a:sym typeface="Arial"/>
              </a:rPr>
              <a:t>Coordinación: </a:t>
            </a:r>
            <a:r>
              <a:rPr b="0" i="0" lang="en-GB" sz="1500" u="none" cap="none" strike="noStrike">
                <a:solidFill>
                  <a:srgbClr val="636A6F"/>
                </a:solidFill>
                <a:latin typeface="Arial"/>
                <a:ea typeface="Arial"/>
                <a:cs typeface="Arial"/>
                <a:sym typeface="Arial"/>
              </a:rPr>
              <a:t>En el entorno de la oficina, un pequeño ajuste o cambio de planes puede comunicarse fácilmente mediante una breve conversación al pasar o llamando a la puerta de un compañero. Cuando la coordinación debe realizarse a distancia, es necesaria la disponibilidad mutua de ambas partes, y puede darse la percepción de que algunas actualizaciones no son lo suficientemente urgentes como para justificar un correo electrónico o una videollamada. Por ello, los empleados pueden quedarse a veces fuera del circuito.</a:t>
            </a:r>
            <a:endParaRPr b="0" i="0" sz="1500" u="none" cap="none" strike="noStrike">
              <a:solidFill>
                <a:srgbClr val="636A6F"/>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(Haas, 2022)</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32565449324_0_23"/>
          <p:cNvSpPr txBox="1"/>
          <p:nvPr/>
        </p:nvSpPr>
        <p:spPr>
          <a:xfrm>
            <a:off x="2213750" y="394550"/>
            <a:ext cx="8838900" cy="1095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Retos en los lugares de trabajo híbridos y remotos</a:t>
            </a:r>
            <a:endParaRPr b="0" i="0" sz="3600" u="none" cap="none" strike="noStrike">
              <a:solidFill>
                <a:schemeClr val="accent5"/>
              </a:solidFill>
              <a:latin typeface="Arial"/>
              <a:ea typeface="Arial"/>
              <a:cs typeface="Arial"/>
              <a:sym typeface="Arial"/>
            </a:endParaRPr>
          </a:p>
        </p:txBody>
      </p:sp>
      <p:sp>
        <p:nvSpPr>
          <p:cNvPr id="231" name="Google Shape;231;g32565449324_0_23"/>
          <p:cNvSpPr txBox="1"/>
          <p:nvPr/>
        </p:nvSpPr>
        <p:spPr>
          <a:xfrm>
            <a:off x="587374" y="1489500"/>
            <a:ext cx="11017200" cy="558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GB" sz="1500" u="none" cap="none" strike="noStrike">
                <a:solidFill>
                  <a:srgbClr val="636A6F"/>
                </a:solidFill>
                <a:latin typeface="Arial"/>
                <a:ea typeface="Arial"/>
                <a:cs typeface="Arial"/>
                <a:sym typeface="Arial"/>
              </a:rPr>
              <a:t>Conexión: </a:t>
            </a:r>
            <a:r>
              <a:rPr b="0" i="0" lang="en-GB" sz="1500" u="none" cap="none" strike="noStrike">
                <a:solidFill>
                  <a:srgbClr val="636A6F"/>
                </a:solidFill>
                <a:latin typeface="Arial"/>
                <a:ea typeface="Arial"/>
                <a:cs typeface="Arial"/>
                <a:sym typeface="Arial"/>
              </a:rPr>
              <a:t>Ya hemos hablado anteriormente de la importancia de sentirse conectado con el lugar de trabajo y los compañeros. En un contexto remoto, puede resultar difícil iniciar una comunicación informal espontánea que contribuya a la conexión social, como las charlas en la máquina de café, las pausas para tomar un café, etc. Además, en un entorno de oficina puede ser muy útil contar con una figura mentora que nos apoye en nuestro trabajo diario. Aunque es posible recrear estas dinámicas en un lugar de trabajo híbrido o remoto, a veces pueden parecer más una obligación que una inversión.</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GB" sz="1500" u="none" cap="none" strike="noStrike">
                <a:solidFill>
                  <a:srgbClr val="636A6F"/>
                </a:solidFill>
                <a:latin typeface="Arial"/>
                <a:ea typeface="Arial"/>
                <a:cs typeface="Arial"/>
                <a:sym typeface="Arial"/>
              </a:rPr>
              <a:t>Creatividad: </a:t>
            </a:r>
            <a:r>
              <a:rPr b="0" i="0" lang="en-GB" sz="1500" u="none" cap="none" strike="noStrike">
                <a:solidFill>
                  <a:srgbClr val="636A6F"/>
                </a:solidFill>
                <a:latin typeface="Arial"/>
                <a:ea typeface="Arial"/>
                <a:cs typeface="Arial"/>
                <a:sym typeface="Arial"/>
              </a:rPr>
              <a:t>Las ideas son dinámicas y pueden surgir en cualquier momento, a menudo de forma natural a partir del flujo de la conversación. En entornos remotos e híbridos, donde las interacciones suelen producirse según un horario predeterminado, puede haber menos oportunidades para que surja de improviso un «discurso de ascensor» de treinta segundos. Además, la lluvia de ideas se ve reforzada por la participación orgánica de los compañeros, que pueden analizar las ideas y reforzarlas con sus propias aportaciones. Cuando esto se convierte en una actividad asignada en lugar de una discusión espontánea, la creatividad puede verse limitada.</a:t>
            </a:r>
            <a:endParaRPr b="1"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GB" sz="1500" u="none" cap="none" strike="noStrike">
                <a:solidFill>
                  <a:srgbClr val="636A6F"/>
                </a:solidFill>
                <a:latin typeface="Arial"/>
                <a:ea typeface="Arial"/>
                <a:cs typeface="Arial"/>
                <a:sym typeface="Arial"/>
              </a:rPr>
              <a:t>Cultura: </a:t>
            </a:r>
            <a:r>
              <a:rPr b="0" i="0" lang="en-GB" sz="1500" u="none" cap="none" strike="noStrike">
                <a:solidFill>
                  <a:srgbClr val="636A6F"/>
                </a:solidFill>
                <a:latin typeface="Arial"/>
                <a:ea typeface="Arial"/>
                <a:cs typeface="Arial"/>
                <a:sym typeface="Arial"/>
              </a:rPr>
              <a:t>La cultura es esencialmente la atmósfera intangible que es única de una organización. Cuando un lugar de trabajo híbrido o remoto es más o menos solo una pantalla de ordenador, puede ser difícil imprimir la cultura de una empresa en un lugar de trabajo digital. Esto es especialmente difícil durante el proceso de incorporación, ya que la cultura de una organización puede ser un fantástico argumento de venta, así como una forma de integrar mejor a los nuevos empleados.</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1"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1"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(Haas, 2022)</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3250f227c3e_0_5"/>
          <p:cNvSpPr txBox="1"/>
          <p:nvPr>
            <p:ph idx="2" type="body"/>
          </p:nvPr>
        </p:nvSpPr>
        <p:spPr>
          <a:xfrm>
            <a:off x="6372225" y="946195"/>
            <a:ext cx="5670000" cy="5587494"/>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457200" rtl="0" algn="l">
              <a:lnSpc>
                <a:spcPct val="90000"/>
              </a:lnSpc>
              <a:spcBef>
                <a:spcPts val="1000"/>
              </a:spcBef>
              <a:spcAft>
                <a:spcPts val="0"/>
              </a:spcAft>
              <a:buSzPts val="1800"/>
              <a:buNone/>
            </a:pPr>
            <a:r>
              <a:rPr lang="en-GB"/>
              <a:t> </a:t>
            </a:r>
            <a:endParaRPr/>
          </a:p>
        </p:txBody>
      </p:sp>
      <p:sp>
        <p:nvSpPr>
          <p:cNvPr id="238" name="Google Shape;238;g3250f227c3e_0_5"/>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Retos en los lugares de trabajo híbridos y remotos,  Actividad:</a:t>
            </a:r>
            <a:endParaRPr b="1" sz="2400">
              <a:solidFill>
                <a:schemeClr val="accent6"/>
              </a:solidFill>
            </a:endParaRPr>
          </a:p>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Lluvia de ideas</a:t>
            </a:r>
            <a:endParaRPr b="1" sz="2400">
              <a:solidFill>
                <a:schemeClr val="accent6"/>
              </a:solidFill>
            </a:endParaRPr>
          </a:p>
        </p:txBody>
      </p:sp>
      <p:pic>
        <p:nvPicPr>
          <p:cNvPr descr="Inteligência Artificial com preenchimento sólido" id="239" name="Google Shape;239;g3250f227c3e_0_5"/>
          <p:cNvPicPr preferRelativeResize="0"/>
          <p:nvPr/>
        </p:nvPicPr>
        <p:blipFill rotWithShape="1">
          <a:blip r:embed="rId3">
            <a:alphaModFix/>
          </a:blip>
          <a:srcRect b="0" l="0" r="0" t="0"/>
          <a:stretch/>
        </p:blipFill>
        <p:spPr>
          <a:xfrm>
            <a:off x="1119275" y="1749256"/>
            <a:ext cx="914400" cy="914400"/>
          </a:xfrm>
          <a:prstGeom prst="rect">
            <a:avLst/>
          </a:prstGeom>
          <a:noFill/>
          <a:ln>
            <a:noFill/>
          </a:ln>
        </p:spPr>
      </p:pic>
      <p:sp>
        <p:nvSpPr>
          <p:cNvPr id="240" name="Google Shape;240;g3250f227c3e_0_5"/>
          <p:cNvSpPr txBox="1"/>
          <p:nvPr/>
        </p:nvSpPr>
        <p:spPr>
          <a:xfrm>
            <a:off x="1082525" y="2706148"/>
            <a:ext cx="5400600" cy="369300"/>
          </a:xfrm>
          <a:prstGeom prst="rect">
            <a:avLst/>
          </a:prstGeom>
          <a:noFill/>
          <a:ln>
            <a:noFill/>
          </a:ln>
        </p:spPr>
        <p:txBody>
          <a:bodyPr anchorCtr="0" anchor="t" bIns="45700" lIns="91425" spcFirstLastPara="1" rIns="91425" wrap="square" tIns="45700">
            <a:spAutoFit/>
          </a:bodyPr>
          <a:lstStyle/>
          <a:p>
            <a:pPr indent="-171450" lvl="0" marL="285750" marR="0" rtl="0" algn="l">
              <a:lnSpc>
                <a:spcPct val="107000"/>
              </a:lnSpc>
              <a:spcBef>
                <a:spcPts val="800"/>
              </a:spcBef>
              <a:spcAft>
                <a:spcPts val="0"/>
              </a:spcAft>
              <a:buClr>
                <a:srgbClr val="53BAAE"/>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3250f227c3e_0_5"/>
          <p:cNvSpPr txBox="1"/>
          <p:nvPr>
            <p:ph idx="1" type="body"/>
          </p:nvPr>
        </p:nvSpPr>
        <p:spPr>
          <a:xfrm>
            <a:off x="149687" y="6"/>
            <a:ext cx="5910900" cy="388140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a:solidFill>
                <a:srgbClr val="868E93"/>
              </a:solidFill>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Arial"/>
              <a:ea typeface="Arial"/>
              <a:cs typeface="Arial"/>
              <a:sym typeface="Arial"/>
            </a:endParaRPr>
          </a:p>
          <a:p>
            <a:pPr indent="-357821" lvl="4" marL="2286000" rtl="0" algn="l">
              <a:lnSpc>
                <a:spcPct val="115000"/>
              </a:lnSpc>
              <a:spcBef>
                <a:spcPts val="0"/>
              </a:spcBef>
              <a:spcAft>
                <a:spcPts val="0"/>
              </a:spcAft>
              <a:buClr>
                <a:srgbClr val="868E93"/>
              </a:buClr>
              <a:buSzPct val="100000"/>
              <a:buChar char="•"/>
            </a:pPr>
            <a:r>
              <a:rPr i="1" lang="en-GB">
                <a:solidFill>
                  <a:srgbClr val="868E93"/>
                </a:solidFill>
              </a:rPr>
              <a:t>El objetivo de esta actividad es desarrollar la capacidad de los alumnos para generar soluciones creativas a los desafíos que se presentan en los lugares de trabajo híbridos y remotos</a:t>
            </a:r>
            <a:endParaRPr i="1">
              <a:solidFill>
                <a:srgbClr val="868E93"/>
              </a:solidFill>
            </a:endParaRPr>
          </a:p>
          <a:p>
            <a:pPr indent="0" lvl="0" marL="0" rtl="0" algn="l">
              <a:lnSpc>
                <a:spcPct val="90000"/>
              </a:lnSpc>
              <a:spcBef>
                <a:spcPts val="500"/>
              </a:spcBef>
              <a:spcAft>
                <a:spcPts val="0"/>
              </a:spcAft>
              <a:buSzPct val="100000"/>
              <a:buNone/>
            </a:pPr>
            <a:r>
              <a:t/>
            </a:r>
            <a:endParaRPr i="1">
              <a:solidFill>
                <a:srgbClr val="868E93"/>
              </a:solidFill>
            </a:endParaRPr>
          </a:p>
        </p:txBody>
      </p:sp>
      <p:pic>
        <p:nvPicPr>
          <p:cNvPr id="242" name="Google Shape;242;g3250f227c3e_0_5"/>
          <p:cNvPicPr preferRelativeResize="0"/>
          <p:nvPr/>
        </p:nvPicPr>
        <p:blipFill rotWithShape="1">
          <a:blip r:embed="rId4">
            <a:alphaModFix/>
          </a:blip>
          <a:srcRect b="22961" l="21300" r="19598" t="23251"/>
          <a:stretch/>
        </p:blipFill>
        <p:spPr>
          <a:xfrm>
            <a:off x="149679" y="1254105"/>
            <a:ext cx="1974396" cy="1800225"/>
          </a:xfrm>
          <a:prstGeom prst="rect">
            <a:avLst/>
          </a:prstGeom>
          <a:noFill/>
          <a:ln>
            <a:noFill/>
          </a:ln>
        </p:spPr>
      </p:pic>
      <p:sp>
        <p:nvSpPr>
          <p:cNvPr id="243" name="Google Shape;243;g3250f227c3e_0_5"/>
          <p:cNvSpPr txBox="1"/>
          <p:nvPr/>
        </p:nvSpPr>
        <p:spPr>
          <a:xfrm>
            <a:off x="305506" y="4051849"/>
            <a:ext cx="5910900" cy="1281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rgbClr val="868E93"/>
                </a:solidFill>
                <a:latin typeface="Arial"/>
                <a:ea typeface="Arial"/>
                <a:cs typeface="Arial"/>
                <a:sym typeface="Arial"/>
              </a:rPr>
              <a:t>Materiales necesarios:</a:t>
            </a:r>
            <a:endParaRPr b="1" i="0" sz="2200" u="none" cap="none" strike="noStrike">
              <a:solidFill>
                <a:srgbClr val="868E93"/>
              </a:solidFill>
              <a:latin typeface="Arial"/>
              <a:ea typeface="Arial"/>
              <a:cs typeface="Arial"/>
              <a:sym typeface="Arial"/>
            </a:endParaRPr>
          </a:p>
          <a:p>
            <a:pPr indent="-304800" lvl="0" marL="457200" marR="0" rtl="0" algn="l">
              <a:lnSpc>
                <a:spcPct val="90000"/>
              </a:lnSpc>
              <a:spcBef>
                <a:spcPts val="50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Papel, rotafolio, notas adhesivas, etc.</a:t>
            </a:r>
            <a:endParaRPr b="0" i="0" sz="2200" u="none" cap="none" strike="noStrike">
              <a:solidFill>
                <a:srgbClr val="868E93"/>
              </a:solidFill>
              <a:latin typeface="Arial"/>
              <a:ea typeface="Arial"/>
              <a:cs typeface="Arial"/>
              <a:sym typeface="Arial"/>
            </a:endParaRPr>
          </a:p>
          <a:p>
            <a:pPr indent="-304800" lvl="0" marL="457200" marR="0" rtl="0" algn="l">
              <a:lnSpc>
                <a:spcPct val="115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Bolígrafos, rotuladores, etc.</a:t>
            </a:r>
            <a:endParaRPr b="0" i="0" sz="2200" u="none" cap="none" strike="noStrike">
              <a:solidFill>
                <a:srgbClr val="868E93"/>
              </a:solidFill>
              <a:latin typeface="Arial"/>
              <a:ea typeface="Arial"/>
              <a:cs typeface="Arial"/>
              <a:sym typeface="Arial"/>
            </a:endParaRPr>
          </a:p>
        </p:txBody>
      </p:sp>
      <p:pic>
        <p:nvPicPr>
          <p:cNvPr descr="Inteligência Artificial com preenchimento sólido" id="244" name="Google Shape;244;g3250f227c3e_0_5"/>
          <p:cNvPicPr preferRelativeResize="0"/>
          <p:nvPr/>
        </p:nvPicPr>
        <p:blipFill rotWithShape="1">
          <a:blip r:embed="rId3">
            <a:alphaModFix/>
          </a:blip>
          <a:srcRect b="0" l="0" r="0" t="0"/>
          <a:stretch/>
        </p:blipFill>
        <p:spPr>
          <a:xfrm>
            <a:off x="6543775" y="1054630"/>
            <a:ext cx="914400" cy="914400"/>
          </a:xfrm>
          <a:prstGeom prst="rect">
            <a:avLst/>
          </a:prstGeom>
          <a:noFill/>
          <a:ln>
            <a:noFill/>
          </a:ln>
        </p:spPr>
      </p:pic>
      <p:sp>
        <p:nvSpPr>
          <p:cNvPr id="245" name="Google Shape;245;g3250f227c3e_0_5"/>
          <p:cNvSpPr txBox="1"/>
          <p:nvPr/>
        </p:nvSpPr>
        <p:spPr>
          <a:xfrm>
            <a:off x="6543775" y="2273185"/>
            <a:ext cx="5400600" cy="4062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1800" u="none" cap="none" strike="noStrike">
                <a:solidFill>
                  <a:srgbClr val="636A6F"/>
                </a:solidFill>
                <a:latin typeface="Arial"/>
                <a:ea typeface="Arial"/>
                <a:cs typeface="Arial"/>
                <a:sym typeface="Arial"/>
              </a:rPr>
              <a:t>Al finalizar esta actividad, usted será capaz de:</a:t>
            </a:r>
            <a:endParaRPr b="0" i="0" sz="1400" u="none" cap="none" strike="noStrike">
              <a:solidFill>
                <a:schemeClr val="dk1"/>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Empático con las necesidades sociales y emocionales de los empleados híbridos</a:t>
            </a:r>
            <a:endParaRPr b="0" i="1" sz="1800" u="none" cap="none" strike="noStrike">
              <a:solidFill>
                <a:srgbClr val="636A6F"/>
              </a:solidFill>
              <a:latin typeface="Arial"/>
              <a:ea typeface="Arial"/>
              <a:cs typeface="Arial"/>
              <a:sym typeface="Arial"/>
            </a:endParaRPr>
          </a:p>
          <a:p>
            <a:pPr indent="0" lvl="0" marL="0" marR="0" rtl="0" algn="l">
              <a:lnSpc>
                <a:spcPct val="107000"/>
              </a:lnSpc>
              <a:spcBef>
                <a:spcPts val="800"/>
              </a:spcBef>
              <a:spcAft>
                <a:spcPts val="0"/>
              </a:spcAft>
              <a:buClr>
                <a:schemeClr val="dk1"/>
              </a:buClr>
              <a:buSzPts val="1800"/>
              <a:buFont typeface="Arial"/>
              <a:buNone/>
            </a:pPr>
            <a:r>
              <a:rPr b="1" i="0" lang="en-GB" sz="1800" u="none" cap="none" strike="noStrike">
                <a:solidFill>
                  <a:srgbClr val="636A6F"/>
                </a:solidFill>
                <a:latin typeface="Arial"/>
                <a:ea typeface="Arial"/>
                <a:cs typeface="Arial"/>
                <a:sym typeface="Arial"/>
              </a:rPr>
              <a:t>Al finalizar esta actividad, estarás mejor preparado para:</a:t>
            </a:r>
            <a:endParaRPr b="1" i="0"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Desarrollar estrategias para crear y mantener conexiones significativas entre los miembros del equipo, independientemente de su ubicación física</a:t>
            </a:r>
            <a:endParaRPr b="0" i="1"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Diseñar iniciativas, eventos y rutinas que fomenten una interacción significativa e impactante dentro de equipos híbridos</a:t>
            </a:r>
            <a:endParaRPr b="1" i="0" sz="1800" u="none" cap="none" strike="noStrike">
              <a:solidFill>
                <a:srgbClr val="636A6F"/>
              </a:solidFill>
              <a:latin typeface="Arial"/>
              <a:ea typeface="Arial"/>
              <a:cs typeface="Arial"/>
              <a:sym typeface="Arial"/>
            </a:endParaRPr>
          </a:p>
        </p:txBody>
      </p:sp>
      <p:sp>
        <p:nvSpPr>
          <p:cNvPr id="246" name="Google Shape;246;g3250f227c3e_0_5"/>
          <p:cNvSpPr txBox="1"/>
          <p:nvPr/>
        </p:nvSpPr>
        <p:spPr>
          <a:xfrm>
            <a:off x="7676225" y="1156075"/>
            <a:ext cx="41934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Adquirir nuevos conocimientos</a:t>
            </a:r>
            <a:endParaRPr b="1" i="0" sz="2400" u="none" cap="none" strike="noStrike">
              <a:solidFill>
                <a:srgbClr val="9868BD"/>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250f227c3e_0_16"/>
          <p:cNvSpPr txBox="1"/>
          <p:nvPr>
            <p:ph type="title"/>
          </p:nvPr>
        </p:nvSpPr>
        <p:spPr>
          <a:xfrm>
            <a:off x="1500675" y="383825"/>
            <a:ext cx="84441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Retos en los lugares de trabajo híbridos y remotos,  </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Actividad: Lluvia de ideas</a:t>
            </a:r>
            <a:endParaRPr b="1" sz="2400">
              <a:solidFill>
                <a:schemeClr val="accent6"/>
              </a:solidFill>
            </a:endParaRPr>
          </a:p>
        </p:txBody>
      </p:sp>
      <p:sp>
        <p:nvSpPr>
          <p:cNvPr id="253" name="Google Shape;253;g3250f227c3e_0_16"/>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47500" lnSpcReduction="20000"/>
          </a:bodyPr>
          <a:lstStyle/>
          <a:p>
            <a:pPr indent="-227439" lvl="0" marL="228600" rtl="0" algn="l">
              <a:lnSpc>
                <a:spcPct val="90000"/>
              </a:lnSpc>
              <a:spcBef>
                <a:spcPts val="0"/>
              </a:spcBef>
              <a:spcAft>
                <a:spcPts val="0"/>
              </a:spcAft>
              <a:buClr>
                <a:srgbClr val="9869BD"/>
              </a:buClr>
              <a:buSzPct val="100000"/>
              <a:buChar char="•"/>
            </a:pPr>
            <a:r>
              <a:rPr b="1" lang="en-GB" sz="3750">
                <a:solidFill>
                  <a:srgbClr val="12501B"/>
                </a:solidFill>
                <a:latin typeface="Arial"/>
                <a:ea typeface="Arial"/>
                <a:cs typeface="Arial"/>
                <a:sym typeface="Arial"/>
              </a:rPr>
              <a:t>Retos</a:t>
            </a:r>
            <a:endParaRPr sz="3750">
              <a:latin typeface="Arial"/>
              <a:ea typeface="Arial"/>
              <a:cs typeface="Arial"/>
              <a:sym typeface="Arial"/>
            </a:endParaRPr>
          </a:p>
          <a:p>
            <a:pPr indent="-227439" lvl="0" marL="228600" rtl="0" algn="l">
              <a:lnSpc>
                <a:spcPct val="90000"/>
              </a:lnSpc>
              <a:spcBef>
                <a:spcPts val="1000"/>
              </a:spcBef>
              <a:spcAft>
                <a:spcPts val="0"/>
              </a:spcAft>
              <a:buClr>
                <a:srgbClr val="9869BD"/>
              </a:buClr>
              <a:buSzPct val="100000"/>
              <a:buChar char="•"/>
            </a:pPr>
            <a:r>
              <a:rPr lang="en-GB" sz="3750">
                <a:solidFill>
                  <a:srgbClr val="868E93"/>
                </a:solidFill>
                <a:latin typeface="Arial"/>
                <a:ea typeface="Arial"/>
                <a:cs typeface="Arial"/>
                <a:sym typeface="Arial"/>
              </a:rPr>
              <a:t>Divídanse en pequeños grupos o parejas. Con su compañero o grupo, utilicen el papel, el rotafolio o las notas adhesivas para pensar en algunos retos potenciales a los que se enfrentan los equipos en el lugar de trabajo híbrido o remoto. Tómense unos minutos e intenten relacionar sus elecciones con experiencias que hayan tenido ustedes mismos o con historias que hayan oído de sus compañeros. </a:t>
            </a:r>
            <a:endParaRPr sz="3750">
              <a:solidFill>
                <a:srgbClr val="868E93"/>
              </a:solidFill>
              <a:latin typeface="Arial"/>
              <a:ea typeface="Arial"/>
              <a:cs typeface="Arial"/>
              <a:sym typeface="Arial"/>
            </a:endParaRPr>
          </a:p>
          <a:p>
            <a:pPr indent="0" lvl="0" marL="0" rtl="0" algn="l">
              <a:lnSpc>
                <a:spcPct val="115000"/>
              </a:lnSpc>
              <a:spcBef>
                <a:spcPts val="0"/>
              </a:spcBef>
              <a:spcAft>
                <a:spcPts val="0"/>
              </a:spcAft>
              <a:buSzPct val="101052"/>
              <a:buNone/>
            </a:pPr>
            <a:r>
              <a:t/>
            </a:r>
            <a:endParaRPr sz="3750">
              <a:solidFill>
                <a:srgbClr val="12501B"/>
              </a:solidFill>
              <a:latin typeface="Arial"/>
              <a:ea typeface="Arial"/>
              <a:cs typeface="Arial"/>
              <a:sym typeface="Arial"/>
            </a:endParaRPr>
          </a:p>
          <a:p>
            <a:pPr indent="-227439" lvl="0" marL="228600" rtl="0" algn="l">
              <a:lnSpc>
                <a:spcPct val="90000"/>
              </a:lnSpc>
              <a:spcBef>
                <a:spcPts val="1000"/>
              </a:spcBef>
              <a:spcAft>
                <a:spcPts val="0"/>
              </a:spcAft>
              <a:buClr>
                <a:srgbClr val="9869BD"/>
              </a:buClr>
              <a:buSzPct val="100000"/>
              <a:buChar char="•"/>
            </a:pPr>
            <a:r>
              <a:rPr b="1" lang="en-GB" sz="3750">
                <a:solidFill>
                  <a:srgbClr val="12501B"/>
                </a:solidFill>
                <a:latin typeface="Arial"/>
                <a:ea typeface="Arial"/>
                <a:cs typeface="Arial"/>
                <a:sym typeface="Arial"/>
              </a:rPr>
              <a:t>Soluciones</a:t>
            </a:r>
            <a:endParaRPr sz="3750">
              <a:latin typeface="Arial"/>
              <a:ea typeface="Arial"/>
              <a:cs typeface="Arial"/>
              <a:sym typeface="Arial"/>
            </a:endParaRPr>
          </a:p>
          <a:p>
            <a:pPr indent="-227439" lvl="0" marL="228600" rtl="0" algn="l">
              <a:lnSpc>
                <a:spcPct val="90000"/>
              </a:lnSpc>
              <a:spcBef>
                <a:spcPts val="1000"/>
              </a:spcBef>
              <a:spcAft>
                <a:spcPts val="0"/>
              </a:spcAft>
              <a:buClr>
                <a:srgbClr val="9869BD"/>
              </a:buClr>
              <a:buSzPct val="100000"/>
              <a:buChar char="•"/>
            </a:pPr>
            <a:r>
              <a:rPr lang="en-GB" sz="3750">
                <a:solidFill>
                  <a:srgbClr val="868E93"/>
                </a:solidFill>
                <a:latin typeface="Arial"/>
                <a:ea typeface="Arial"/>
                <a:cs typeface="Arial"/>
                <a:sym typeface="Arial"/>
              </a:rPr>
              <a:t>Ahora que han recopilado una lista de posibles retos a los que se enfrentan los equipos en el lugar de trabajo híbrido o remoto, es el momento de idear algunas soluciones. En otra página, nota adhesiva, etc., redacten una lista con algunas soluciones posibles para cada uno de los retos que han identificado.</a:t>
            </a:r>
            <a:endParaRPr sz="3750">
              <a:solidFill>
                <a:srgbClr val="868E93"/>
              </a:solidFill>
              <a:latin typeface="Arial"/>
              <a:ea typeface="Arial"/>
              <a:cs typeface="Arial"/>
              <a:sym typeface="Arial"/>
            </a:endParaRPr>
          </a:p>
          <a:p>
            <a:pPr indent="0" lvl="0" marL="0" rtl="0" algn="l">
              <a:lnSpc>
                <a:spcPct val="115000"/>
              </a:lnSpc>
              <a:spcBef>
                <a:spcPts val="0"/>
              </a:spcBef>
              <a:spcAft>
                <a:spcPts val="0"/>
              </a:spcAft>
              <a:buSzPct val="101052"/>
              <a:buNone/>
            </a:pPr>
            <a:r>
              <a:t/>
            </a:r>
            <a:endParaRPr sz="3750">
              <a:solidFill>
                <a:srgbClr val="868E93"/>
              </a:solidFill>
              <a:latin typeface="Arial"/>
              <a:ea typeface="Arial"/>
              <a:cs typeface="Arial"/>
              <a:sym typeface="Arial"/>
            </a:endParaRPr>
          </a:p>
          <a:p>
            <a:pPr indent="-227439" lvl="0" marL="228600" rtl="0" algn="l">
              <a:lnSpc>
                <a:spcPct val="90000"/>
              </a:lnSpc>
              <a:spcBef>
                <a:spcPts val="1000"/>
              </a:spcBef>
              <a:spcAft>
                <a:spcPts val="0"/>
              </a:spcAft>
              <a:buClr>
                <a:srgbClr val="9869BD"/>
              </a:buClr>
              <a:buSzPct val="100000"/>
              <a:buChar char="•"/>
            </a:pPr>
            <a:r>
              <a:rPr b="1" lang="en-GB" sz="3750">
                <a:solidFill>
                  <a:srgbClr val="12501B"/>
                </a:solidFill>
                <a:latin typeface="Arial"/>
                <a:ea typeface="Arial"/>
                <a:cs typeface="Arial"/>
                <a:sym typeface="Arial"/>
              </a:rPr>
              <a:t>Resumen</a:t>
            </a:r>
            <a:endParaRPr sz="3750">
              <a:latin typeface="Arial"/>
              <a:ea typeface="Arial"/>
              <a:cs typeface="Arial"/>
              <a:sym typeface="Arial"/>
            </a:endParaRPr>
          </a:p>
          <a:p>
            <a:pPr indent="-227439" lvl="0" marL="228600" rtl="0" algn="l">
              <a:lnSpc>
                <a:spcPct val="90000"/>
              </a:lnSpc>
              <a:spcBef>
                <a:spcPts val="1000"/>
              </a:spcBef>
              <a:spcAft>
                <a:spcPts val="0"/>
              </a:spcAft>
              <a:buClr>
                <a:srgbClr val="9869BD"/>
              </a:buClr>
              <a:buSzPct val="100000"/>
              <a:buChar char="•"/>
            </a:pPr>
            <a:r>
              <a:rPr lang="en-GB" sz="3750">
                <a:solidFill>
                  <a:srgbClr val="868E93"/>
                </a:solidFill>
                <a:latin typeface="Arial"/>
                <a:ea typeface="Arial"/>
                <a:cs typeface="Arial"/>
                <a:sym typeface="Arial"/>
              </a:rPr>
              <a:t>Una vez que todo el grupo haya creado un conjunto de retos y soluciones, vuelvan a reunirse para presentar sus conclusiones. Si se sienten cómodos haciéndolo, los miembros del público pueden aportar soluciones alternativas a los retos identificados por otras parejas o equipos.</a:t>
            </a:r>
            <a:endParaRPr b="1">
              <a:solidFill>
                <a:srgbClr val="12501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32565449324_0_8"/>
          <p:cNvSpPr txBox="1"/>
          <p:nvPr>
            <p:ph type="title"/>
          </p:nvPr>
        </p:nvSpPr>
        <p:spPr>
          <a:xfrm>
            <a:off x="1500675" y="383825"/>
            <a:ext cx="74430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Retos en los lugares de trabajo híbridos y remotos,  </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Actividad: Lluvia de ideas</a:t>
            </a:r>
            <a:endParaRPr b="1" sz="2400">
              <a:solidFill>
                <a:schemeClr val="accent6"/>
              </a:solidFill>
            </a:endParaRPr>
          </a:p>
        </p:txBody>
      </p:sp>
      <p:sp>
        <p:nvSpPr>
          <p:cNvPr id="260" name="Google Shape;260;g32565449324_0_8"/>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rgbClr val="9869BD"/>
              </a:buClr>
              <a:buSzPts val="1850"/>
              <a:buChar char="•"/>
            </a:pPr>
            <a:r>
              <a:rPr b="1" lang="en-GB" sz="1850">
                <a:solidFill>
                  <a:srgbClr val="12501B"/>
                </a:solidFill>
                <a:latin typeface="Arial"/>
                <a:ea typeface="Arial"/>
                <a:cs typeface="Arial"/>
                <a:sym typeface="Arial"/>
              </a:rPr>
              <a:t>Preguntas para la reflexión</a:t>
            </a:r>
            <a:endParaRPr b="1" sz="1850">
              <a:solidFill>
                <a:srgbClr val="12501B"/>
              </a:solidFill>
              <a:latin typeface="Arial"/>
              <a:ea typeface="Arial"/>
              <a:cs typeface="Arial"/>
              <a:sym typeface="Arial"/>
            </a:endParaRPr>
          </a:p>
          <a:p>
            <a:pPr indent="0" lvl="0" marL="0" rtl="0" algn="l">
              <a:lnSpc>
                <a:spcPct val="70000"/>
              </a:lnSpc>
              <a:spcBef>
                <a:spcPts val="0"/>
              </a:spcBef>
              <a:spcAft>
                <a:spcPts val="0"/>
              </a:spcAft>
              <a:buClr>
                <a:srgbClr val="9869BD"/>
              </a:buClr>
              <a:buSzPts val="1850"/>
              <a:buNone/>
            </a:pPr>
            <a:r>
              <a:t/>
            </a:r>
            <a:endParaRPr b="1" sz="1850">
              <a:solidFill>
                <a:srgbClr val="12501B"/>
              </a:solidFill>
              <a:latin typeface="Arial"/>
              <a:ea typeface="Arial"/>
              <a:cs typeface="Arial"/>
              <a:sym typeface="Arial"/>
            </a:endParaRPr>
          </a:p>
          <a:p>
            <a:pPr indent="-228600" lvl="0" marL="228600" rtl="0" algn="l">
              <a:lnSpc>
                <a:spcPct val="70000"/>
              </a:lnSpc>
              <a:spcBef>
                <a:spcPts val="1000"/>
              </a:spcBef>
              <a:spcAft>
                <a:spcPts val="0"/>
              </a:spcAft>
              <a:buClr>
                <a:srgbClr val="9869BD"/>
              </a:buClr>
              <a:buSzPts val="1850"/>
              <a:buChar char="•"/>
            </a:pPr>
            <a:r>
              <a:rPr lang="en-GB" sz="1850">
                <a:solidFill>
                  <a:srgbClr val="868E93"/>
                </a:solidFill>
                <a:latin typeface="Arial"/>
                <a:ea typeface="Arial"/>
                <a:cs typeface="Arial"/>
                <a:sym typeface="Arial"/>
              </a:rPr>
              <a:t>Una vez completada esta actividad, ¿qué nuevos conocimientos ha adquirido sobre los retos únicos que plantea el lugar de trabajo híbrido o remoto?</a:t>
            </a:r>
            <a:endParaRPr sz="1850">
              <a:solidFill>
                <a:srgbClr val="868E93"/>
              </a:solidFill>
              <a:latin typeface="Arial"/>
              <a:ea typeface="Arial"/>
              <a:cs typeface="Arial"/>
              <a:sym typeface="Arial"/>
            </a:endParaRPr>
          </a:p>
          <a:p>
            <a:pPr indent="-228600" lvl="0" marL="228600" rtl="0" algn="l">
              <a:lnSpc>
                <a:spcPct val="70000"/>
              </a:lnSpc>
              <a:spcBef>
                <a:spcPts val="1000"/>
              </a:spcBef>
              <a:spcAft>
                <a:spcPts val="0"/>
              </a:spcAft>
              <a:buClr>
                <a:srgbClr val="868E93"/>
              </a:buClr>
              <a:buSzPts val="1850"/>
              <a:buFont typeface="Arial"/>
              <a:buChar char="•"/>
            </a:pPr>
            <a:r>
              <a:rPr lang="en-GB" sz="1850">
                <a:solidFill>
                  <a:srgbClr val="868E93"/>
                </a:solidFill>
                <a:latin typeface="Arial"/>
                <a:ea typeface="Arial"/>
                <a:cs typeface="Arial"/>
                <a:sym typeface="Arial"/>
              </a:rPr>
              <a:t>¿Hubo alguna solución que le sorprendiera? </a:t>
            </a:r>
            <a:endParaRPr sz="1850">
              <a:solidFill>
                <a:srgbClr val="868E93"/>
              </a:solidFill>
              <a:latin typeface="Arial"/>
              <a:ea typeface="Arial"/>
              <a:cs typeface="Arial"/>
              <a:sym typeface="Arial"/>
            </a:endParaRPr>
          </a:p>
          <a:p>
            <a:pPr indent="-228600" lvl="0" marL="228600" rtl="0" algn="l">
              <a:lnSpc>
                <a:spcPct val="70000"/>
              </a:lnSpc>
              <a:spcBef>
                <a:spcPts val="1000"/>
              </a:spcBef>
              <a:spcAft>
                <a:spcPts val="0"/>
              </a:spcAft>
              <a:buClr>
                <a:srgbClr val="868E93"/>
              </a:buClr>
              <a:buSzPts val="1850"/>
              <a:buFont typeface="Arial"/>
              <a:buChar char="•"/>
            </a:pPr>
            <a:r>
              <a:rPr lang="en-GB" sz="1850">
                <a:solidFill>
                  <a:srgbClr val="868E93"/>
                </a:solidFill>
                <a:latin typeface="Arial"/>
                <a:ea typeface="Arial"/>
                <a:cs typeface="Arial"/>
                <a:sym typeface="Arial"/>
              </a:rPr>
              <a:t>¿Cuál de las soluciones presentadas le parece especialmente eficaz? ¿Por qué?</a:t>
            </a:r>
            <a:endParaRPr sz="1850">
              <a:solidFill>
                <a:srgbClr val="868E93"/>
              </a:solidFill>
              <a:latin typeface="Arial"/>
              <a:ea typeface="Arial"/>
              <a:cs typeface="Arial"/>
              <a:sym typeface="Arial"/>
            </a:endParaRPr>
          </a:p>
          <a:p>
            <a:pPr indent="-228600" lvl="0" marL="228600" rtl="0" algn="l">
              <a:lnSpc>
                <a:spcPct val="70000"/>
              </a:lnSpc>
              <a:spcBef>
                <a:spcPts val="1000"/>
              </a:spcBef>
              <a:spcAft>
                <a:spcPts val="0"/>
              </a:spcAft>
              <a:buClr>
                <a:srgbClr val="868E93"/>
              </a:buClr>
              <a:buSzPts val="1850"/>
              <a:buFont typeface="Arial"/>
              <a:buChar char="•"/>
            </a:pPr>
            <a:r>
              <a:rPr lang="en-GB" sz="1850">
                <a:solidFill>
                  <a:srgbClr val="868E93"/>
                </a:solidFill>
                <a:latin typeface="Arial"/>
                <a:ea typeface="Arial"/>
                <a:cs typeface="Arial"/>
                <a:sym typeface="Arial"/>
              </a:rPr>
              <a:t>¿Qué obstáculos existen para implementar estas soluciones, si los hay?</a:t>
            </a:r>
            <a:endParaRPr sz="1850">
              <a:solidFill>
                <a:srgbClr val="868E93"/>
              </a:solidFill>
              <a:latin typeface="Arial"/>
              <a:ea typeface="Arial"/>
              <a:cs typeface="Arial"/>
              <a:sym typeface="Arial"/>
            </a:endParaRPr>
          </a:p>
          <a:p>
            <a:pPr indent="-228600" lvl="0" marL="228600" rtl="0" algn="l">
              <a:lnSpc>
                <a:spcPct val="70000"/>
              </a:lnSpc>
              <a:spcBef>
                <a:spcPts val="1000"/>
              </a:spcBef>
              <a:spcAft>
                <a:spcPts val="0"/>
              </a:spcAft>
              <a:buClr>
                <a:srgbClr val="868E93"/>
              </a:buClr>
              <a:buSzPts val="1850"/>
              <a:buFont typeface="Arial"/>
              <a:buChar char="•"/>
            </a:pPr>
            <a:r>
              <a:rPr lang="en-GB" sz="1850">
                <a:solidFill>
                  <a:srgbClr val="868E93"/>
                </a:solidFill>
                <a:latin typeface="Arial"/>
                <a:ea typeface="Arial"/>
                <a:cs typeface="Arial"/>
                <a:sym typeface="Arial"/>
              </a:rPr>
              <a:t>¿Cómo pueden los profesionales de RR. HH. y los directivos superar estos obstáculos para ofrecer soluciones adecuadas a los retos del lugar de trabajo híbrido o remoto?</a:t>
            </a:r>
            <a:endParaRPr sz="1850">
              <a:solidFill>
                <a:srgbClr val="868E9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16" name="Google Shape;116;p2"/>
          <p:cNvSpPr txBox="1"/>
          <p:nvPr/>
        </p:nvSpPr>
        <p:spPr>
          <a:xfrm>
            <a:off x="1493899" y="514100"/>
            <a:ext cx="7371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Objetivo y resumen del módulo</a:t>
            </a:r>
            <a:endParaRPr b="0" i="0" sz="3600" u="none" cap="none" strike="noStrike">
              <a:solidFill>
                <a:schemeClr val="accent5"/>
              </a:solidFill>
              <a:latin typeface="Arial"/>
              <a:ea typeface="Arial"/>
              <a:cs typeface="Arial"/>
              <a:sym typeface="Arial"/>
            </a:endParaRPr>
          </a:p>
        </p:txBody>
      </p:sp>
      <p:sp>
        <p:nvSpPr>
          <p:cNvPr id="117" name="Google Shape;117;p2"/>
          <p:cNvSpPr txBox="1"/>
          <p:nvPr/>
        </p:nvSpPr>
        <p:spPr>
          <a:xfrm>
            <a:off x="539300" y="1379697"/>
            <a:ext cx="9522000" cy="4207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1600" u="none" cap="none" strike="noStrike">
                <a:solidFill>
                  <a:srgbClr val="636A6F"/>
                </a:solidFill>
                <a:latin typeface="Arial"/>
                <a:ea typeface="Arial"/>
                <a:cs typeface="Arial"/>
                <a:sym typeface="Arial"/>
              </a:rPr>
              <a:t>Este módulo proporciona a los profesionales y directivos de RR. HH. los conocimientos, las estrategias y las herramientas prácticas que necesitan para crear una cultura inclusiva y de apoyo, independientemente de la ubicación física. Al finalizar este módulo, los participantes comprenderán la importancia de la conexión social en los lugares de trabajo híbridos y estarán preparados para implementar iniciativas que impulsen la moral, la colaboración y el bienestar general.</a:t>
            </a:r>
            <a:endParaRPr b="0" i="0" sz="1600" u="none" cap="none" strike="noStrike">
              <a:solidFill>
                <a:srgbClr val="636A6F"/>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Este módulo se divide en los siguientes temas:</a:t>
            </a:r>
            <a:endParaRPr b="0" i="0" sz="1600" u="none" cap="none" strike="noStrike">
              <a:solidFill>
                <a:srgbClr val="636A6F"/>
              </a:solidFill>
              <a:latin typeface="Arial"/>
              <a:ea typeface="Arial"/>
              <a:cs typeface="Arial"/>
              <a:sym typeface="Arial"/>
            </a:endParaRPr>
          </a:p>
          <a:p>
            <a:pPr indent="-330200" lvl="0" marL="457200" marR="0" rtl="0" algn="l">
              <a:lnSpc>
                <a:spcPct val="115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Comprender la conexión social</a:t>
            </a:r>
            <a:endParaRPr b="1" i="0" sz="1600" u="none" cap="none" strike="noStrike">
              <a:solidFill>
                <a:schemeClr val="accent5"/>
              </a:solidFill>
              <a:latin typeface="Arial"/>
              <a:ea typeface="Arial"/>
              <a:cs typeface="Arial"/>
              <a:sym typeface="Arial"/>
            </a:endParaRPr>
          </a:p>
          <a:p>
            <a:pPr indent="-330200" lvl="0" marL="457200" marR="0" rtl="0" algn="l">
              <a:lnSpc>
                <a:spcPct val="115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Retos en los lugares de trabajo híbridos y remotos</a:t>
            </a:r>
            <a:endParaRPr b="1" i="0" sz="1600" u="none" cap="none" strike="noStrike">
              <a:solidFill>
                <a:schemeClr val="accent5"/>
              </a:solidFill>
              <a:latin typeface="Arial"/>
              <a:ea typeface="Arial"/>
              <a:cs typeface="Arial"/>
              <a:sym typeface="Arial"/>
            </a:endParaRPr>
          </a:p>
          <a:p>
            <a:pPr indent="-330200" lvl="0" marL="457200" marR="0" rtl="0" algn="l">
              <a:lnSpc>
                <a:spcPct val="115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Estrategias para mejorar la conexión social</a:t>
            </a:r>
            <a:endParaRPr b="1" i="0" sz="1600" u="none" cap="none" strike="noStrike">
              <a:solidFill>
                <a:schemeClr val="accent5"/>
              </a:solidFill>
              <a:latin typeface="Arial"/>
              <a:ea typeface="Arial"/>
              <a:cs typeface="Arial"/>
              <a:sym typeface="Arial"/>
            </a:endParaRPr>
          </a:p>
          <a:p>
            <a:pPr indent="-330200" lvl="0" marL="457200" marR="0" rtl="0" algn="l">
              <a:lnSpc>
                <a:spcPct val="115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La inclusión y la empatía como pilares de la conexión</a:t>
            </a:r>
            <a:endParaRPr b="1" i="0" sz="1600" u="none" cap="none" strike="noStrike">
              <a:solidFill>
                <a:schemeClr val="accent5"/>
              </a:solidFill>
              <a:latin typeface="Arial"/>
              <a:ea typeface="Arial"/>
              <a:cs typeface="Arial"/>
              <a:sym typeface="Arial"/>
            </a:endParaRPr>
          </a:p>
          <a:p>
            <a:pPr indent="-330200" lvl="0" marL="457200" marR="0" rtl="0" algn="l">
              <a:lnSpc>
                <a:spcPct val="115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Crear su plan de conexión social</a:t>
            </a:r>
            <a:endParaRPr b="1" i="0" sz="1600" u="none" cap="none" strike="noStrike">
              <a:solidFill>
                <a:schemeClr val="accent5"/>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250f227c3e_0_287"/>
          <p:cNvSpPr txBox="1"/>
          <p:nvPr>
            <p:ph type="title"/>
          </p:nvPr>
        </p:nvSpPr>
        <p:spPr>
          <a:xfrm>
            <a:off x="1306868" y="374086"/>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Retos en los lugares de trabajo híbridos y remotos</a:t>
            </a:r>
            <a:endParaRPr sz="3600">
              <a:solidFill>
                <a:schemeClr val="accent5"/>
              </a:solidFill>
            </a:endParaRPr>
          </a:p>
        </p:txBody>
      </p:sp>
      <p:sp>
        <p:nvSpPr>
          <p:cNvPr id="267" name="Google Shape;267;g3250f227c3e_0_287"/>
          <p:cNvSpPr txBox="1"/>
          <p:nvPr>
            <p:ph idx="2" type="body"/>
          </p:nvPr>
        </p:nvSpPr>
        <p:spPr>
          <a:xfrm>
            <a:off x="3140552" y="1127859"/>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¡Más información!</a:t>
            </a:r>
            <a:endParaRPr/>
          </a:p>
          <a:p>
            <a:pPr indent="0" lvl="0" marL="0" rtl="0" algn="l">
              <a:lnSpc>
                <a:spcPct val="90000"/>
              </a:lnSpc>
              <a:spcBef>
                <a:spcPts val="0"/>
              </a:spcBef>
              <a:spcAft>
                <a:spcPts val="0"/>
              </a:spcAft>
              <a:buSzPts val="1800"/>
              <a:buNone/>
            </a:pPr>
            <a:r>
              <a:rPr b="1" lang="en-GB">
                <a:solidFill>
                  <a:srgbClr val="12501B"/>
                </a:solidFill>
                <a:latin typeface="Arial"/>
                <a:ea typeface="Arial"/>
                <a:cs typeface="Arial"/>
                <a:sym typeface="Arial"/>
              </a:rPr>
              <a:t> </a:t>
            </a:r>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¿Por qué no leer el interesante artículo de Martine Haas mencionado anteriormente? En él, la autora analiza los cinco retos que plantean los lugares de trabajo remotos e híbridos, resumidos en cinco «C»: comunicación, coordinación, conexión, creatividad y cultura.</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3"/>
              </a:rPr>
              <a:t>https://hbr.org/2022/02/5-challenges-of-hybrid-work-and-how-to-overcome-them</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250f227c3e_0_177"/>
          <p:cNvSpPr txBox="1"/>
          <p:nvPr/>
        </p:nvSpPr>
        <p:spPr>
          <a:xfrm>
            <a:off x="4878875" y="2628899"/>
            <a:ext cx="54672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Tema 3</a:t>
            </a:r>
            <a:endParaRPr b="0" i="0" sz="36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Estrategias para mejorar la conexión social</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274" name="Google Shape;274;g3250f227c3e_0_177"/>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250f227c3e_0_33"/>
          <p:cNvSpPr txBox="1"/>
          <p:nvPr/>
        </p:nvSpPr>
        <p:spPr>
          <a:xfrm>
            <a:off x="2213750" y="394550"/>
            <a:ext cx="9390900" cy="1215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Estrategias para mejorar la conexión social</a:t>
            </a:r>
            <a:endParaRPr b="0" i="0" sz="36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sp>
        <p:nvSpPr>
          <p:cNvPr id="281" name="Google Shape;281;g3250f227c3e_0_33"/>
          <p:cNvSpPr txBox="1"/>
          <p:nvPr/>
        </p:nvSpPr>
        <p:spPr>
          <a:xfrm>
            <a:off x="523675" y="1726450"/>
            <a:ext cx="5963700" cy="3093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A estas alturas, ya reconoces el valor y la importancia de la conexión social en el lugar de trabajo híbrido y remoto. Pero, ¿qué estrategias concretas podemos aplicar para influir positivamente en esta conexión?</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En resumen, la clave para mejorar la conexión social en el lugar de trabajo remoto es intentar tratarla como lo harías en un entorno de oficina. Sí, esto presenta algunos retos, como ya hemos comentado, pero también nos sitúa en el estado de ánimo adecuado para influir en un cambio positivo. Al fin y al cabo, ¿cómo podemos esperar mejorar la conexión si consideramos que ambos contextos son completamente incompatibles?</a:t>
            </a:r>
            <a:endParaRPr b="0" i="0" sz="1500" u="none" cap="none" strike="noStrike">
              <a:solidFill>
                <a:srgbClr val="636A6F"/>
              </a:solidFill>
              <a:latin typeface="Arial"/>
              <a:ea typeface="Arial"/>
              <a:cs typeface="Arial"/>
              <a:sym typeface="Arial"/>
            </a:endParaRPr>
          </a:p>
        </p:txBody>
      </p:sp>
      <p:pic>
        <p:nvPicPr>
          <p:cNvPr id="282" name="Google Shape;282;g3250f227c3e_0_33"/>
          <p:cNvPicPr preferRelativeResize="0"/>
          <p:nvPr/>
        </p:nvPicPr>
        <p:blipFill rotWithShape="1">
          <a:blip r:embed="rId3">
            <a:alphaModFix/>
          </a:blip>
          <a:srcRect b="0" l="0" r="0" t="0"/>
          <a:stretch/>
        </p:blipFill>
        <p:spPr>
          <a:xfrm>
            <a:off x="7131975" y="1914475"/>
            <a:ext cx="4996329" cy="3333849"/>
          </a:xfrm>
          <a:prstGeom prst="rect">
            <a:avLst/>
          </a:prstGeom>
          <a:noFill/>
          <a:ln>
            <a:noFill/>
          </a:ln>
        </p:spPr>
      </p:pic>
      <p:sp>
        <p:nvSpPr>
          <p:cNvPr id="283" name="Google Shape;283;g3250f227c3e_0_33"/>
          <p:cNvSpPr txBox="1"/>
          <p:nvPr/>
        </p:nvSpPr>
        <p:spPr>
          <a:xfrm>
            <a:off x="8606600" y="160967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None/>
            </a:pPr>
            <a:r>
              <a:rPr b="0" i="0" lang="en-GB" sz="900" u="none" cap="none" strike="noStrike">
                <a:solidFill>
                  <a:srgbClr val="636A6F"/>
                </a:solidFill>
                <a:latin typeface="Arial"/>
                <a:ea typeface="Arial"/>
                <a:cs typeface="Arial"/>
                <a:sym typeface="Arial"/>
              </a:rPr>
              <a:t>Foto de fauxels via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2565449324_0_36"/>
          <p:cNvSpPr txBox="1"/>
          <p:nvPr/>
        </p:nvSpPr>
        <p:spPr>
          <a:xfrm>
            <a:off x="2213750" y="394550"/>
            <a:ext cx="9506700" cy="858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Estrategias para mejorar la conexión social</a:t>
            </a:r>
            <a:endParaRPr b="0" i="0" sz="3600" u="none" cap="none" strike="noStrike">
              <a:solidFill>
                <a:schemeClr val="accent5"/>
              </a:solidFill>
              <a:latin typeface="Arial"/>
              <a:ea typeface="Arial"/>
              <a:cs typeface="Arial"/>
              <a:sym typeface="Arial"/>
            </a:endParaRPr>
          </a:p>
        </p:txBody>
      </p:sp>
      <p:sp>
        <p:nvSpPr>
          <p:cNvPr id="290" name="Google Shape;290;g32565449324_0_36"/>
          <p:cNvSpPr txBox="1"/>
          <p:nvPr/>
        </p:nvSpPr>
        <p:spPr>
          <a:xfrm>
            <a:off x="587375" y="1369625"/>
            <a:ext cx="6532200" cy="4894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Tomemos como ejemplo el fenómeno de las citas para tomar café en la oficina. Es posible que dos o más empleados que viven a una distancia razonable entre sí se reúnan y charlen durante los descansos. Otra opción es programar intervalos de quince minutos a lo largo del día, durante los cuales se anima al personal a llamar por videoconferencia a un compañero y charlar mientras toman un café, un té, etc. Para imitar las «charlas en la máquina de café», los responsables podrían asignar aleatoriamente a cada empleado un compañero con el que mantener una videoconferencia de cinco minutos a lo largo del día para ponerse al día.</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Las relaciones a largo plazo, como las que se generan con los «compañeros de mesa», son sin duda más difíciles de reproducir en un contexto híbrido. Una posible solución es asignar una figura de mentor a los compañeros más nuevos, lo que les permite reunirse de forma semirregular con un miembro del personal consolidado que no forme parte de la estructura directiva. Esto ofrece a ambas partes la oportunidad de conectar con sus compañeros, así como de desarrollar habilidades transversales clave.</a:t>
            </a:r>
            <a:endParaRPr b="0" i="0" sz="1500" u="none" cap="none" strike="noStrike">
              <a:solidFill>
                <a:srgbClr val="636A6F"/>
              </a:solidFill>
              <a:latin typeface="Arial"/>
              <a:ea typeface="Arial"/>
              <a:cs typeface="Arial"/>
              <a:sym typeface="Arial"/>
            </a:endParaRPr>
          </a:p>
        </p:txBody>
      </p:sp>
      <p:pic>
        <p:nvPicPr>
          <p:cNvPr id="291" name="Google Shape;291;g32565449324_0_36"/>
          <p:cNvPicPr preferRelativeResize="0"/>
          <p:nvPr/>
        </p:nvPicPr>
        <p:blipFill rotWithShape="1">
          <a:blip r:embed="rId3">
            <a:alphaModFix/>
          </a:blip>
          <a:srcRect b="0" l="39" r="49" t="0"/>
          <a:stretch/>
        </p:blipFill>
        <p:spPr>
          <a:xfrm>
            <a:off x="7214600" y="1575950"/>
            <a:ext cx="4799801" cy="3202701"/>
          </a:xfrm>
          <a:prstGeom prst="rect">
            <a:avLst/>
          </a:prstGeom>
          <a:noFill/>
          <a:ln>
            <a:noFill/>
          </a:ln>
        </p:spPr>
      </p:pic>
      <p:sp>
        <p:nvSpPr>
          <p:cNvPr id="292" name="Google Shape;292;g32565449324_0_36"/>
          <p:cNvSpPr txBox="1"/>
          <p:nvPr/>
        </p:nvSpPr>
        <p:spPr>
          <a:xfrm>
            <a:off x="8670300" y="12528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Foto de Helena Lopes vía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250f227c3e_0_262"/>
          <p:cNvSpPr txBox="1"/>
          <p:nvPr/>
        </p:nvSpPr>
        <p:spPr>
          <a:xfrm>
            <a:off x="5319625" y="1446000"/>
            <a:ext cx="6465300" cy="3567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Otro aspecto del entorno de la oficina que contribuye a mejorar la conexión es el tablón de anuncios del personal. Quizás sea la forma más fácil de interactuar en el lugar de trabajo que se puede recrear en un contexto remoto o híbrido. Muchos de los programas informáticos que se utilizan para facilitar el trabajo a distancia cuentan con un «feed» que permite al personal interactuar con un flujo de noticias y actualizaciones de eventos.</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Si bien se trata de una función muy útil para transmitir anuncios a toda la organización, para maximizar la conexión social también debería aprovecharse para celebrar los logros personales y profesionales del personal. Considere la posibilidad de felicitar a los empleados por sus victorias deportivas, nuevos puestos, cumpleaños, etc.</a:t>
            </a:r>
            <a:endParaRPr b="0" i="0" sz="1500" u="none" cap="none" strike="noStrike">
              <a:solidFill>
                <a:srgbClr val="636A6F"/>
              </a:solidFill>
              <a:latin typeface="Arial"/>
              <a:ea typeface="Arial"/>
              <a:cs typeface="Arial"/>
              <a:sym typeface="Arial"/>
            </a:endParaRPr>
          </a:p>
        </p:txBody>
      </p:sp>
      <p:pic>
        <p:nvPicPr>
          <p:cNvPr id="299" name="Google Shape;299;g3250f227c3e_0_262"/>
          <p:cNvPicPr preferRelativeResize="0"/>
          <p:nvPr/>
        </p:nvPicPr>
        <p:blipFill rotWithShape="1">
          <a:blip r:embed="rId3">
            <a:alphaModFix/>
          </a:blip>
          <a:srcRect b="16378" l="0" r="0" t="0"/>
          <a:stretch/>
        </p:blipFill>
        <p:spPr>
          <a:xfrm>
            <a:off x="587375" y="1446000"/>
            <a:ext cx="3679125" cy="4605174"/>
          </a:xfrm>
          <a:prstGeom prst="rect">
            <a:avLst/>
          </a:prstGeom>
          <a:noFill/>
          <a:ln>
            <a:noFill/>
          </a:ln>
        </p:spPr>
      </p:pic>
      <p:sp>
        <p:nvSpPr>
          <p:cNvPr id="300" name="Google Shape;300;g3250f227c3e_0_262"/>
          <p:cNvSpPr txBox="1"/>
          <p:nvPr/>
        </p:nvSpPr>
        <p:spPr>
          <a:xfrm>
            <a:off x="2753050" y="6051175"/>
            <a:ext cx="3521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Foto de fauxels vía Pexels.</a:t>
            </a:r>
            <a:endParaRPr b="0" i="0" sz="900" u="none" cap="none" strike="noStrike">
              <a:solidFill>
                <a:srgbClr val="000000"/>
              </a:solidFill>
              <a:latin typeface="Arial"/>
              <a:ea typeface="Arial"/>
              <a:cs typeface="Arial"/>
              <a:sym typeface="Arial"/>
            </a:endParaRPr>
          </a:p>
        </p:txBody>
      </p:sp>
      <p:sp>
        <p:nvSpPr>
          <p:cNvPr id="301" name="Google Shape;301;g3250f227c3e_0_262"/>
          <p:cNvSpPr txBox="1"/>
          <p:nvPr/>
        </p:nvSpPr>
        <p:spPr>
          <a:xfrm>
            <a:off x="2213750" y="394550"/>
            <a:ext cx="9506700" cy="858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Estrategias para mejorar la conexión social</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32565449324_0_66"/>
          <p:cNvSpPr txBox="1"/>
          <p:nvPr/>
        </p:nvSpPr>
        <p:spPr>
          <a:xfrm>
            <a:off x="587375" y="1369625"/>
            <a:ext cx="5963700" cy="4098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Los feeds como los descritos en la diapositiva anterior pueden utilizarse incluso para involucrar al equipo en actividades como concursos o competiciones.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En consecuencia, llegamos ahora a uno de los principales factores que contribuyen a la conexión social en cualquier lugar de trabajo: las actividades de team building. Algunas de estas actividades, como los ejercicios de bienestar (meditación en grupo, sesiones de entrenamiento, etc.) o incluso clases o seminarios (por ejemplo, de cocina) pueden realizarse de forma digital. Sin embargo, al igual que con las citas para tomar un café, podría ser una buena idea organizar un evento de team building presencial cada seis meses o incluso cada trimestre. Los vínculos «reales» que se crean durante estas actividades se extenderán de forma natural al espacio de trabajo híbrido.</a:t>
            </a:r>
            <a:endParaRPr b="0" i="0" sz="1500" u="none" cap="none" strike="noStrike">
              <a:solidFill>
                <a:srgbClr val="636A6F"/>
              </a:solidFill>
              <a:latin typeface="Arial"/>
              <a:ea typeface="Arial"/>
              <a:cs typeface="Arial"/>
              <a:sym typeface="Arial"/>
            </a:endParaRPr>
          </a:p>
        </p:txBody>
      </p:sp>
      <p:pic>
        <p:nvPicPr>
          <p:cNvPr id="308" name="Google Shape;308;g32565449324_0_66"/>
          <p:cNvPicPr preferRelativeResize="0"/>
          <p:nvPr/>
        </p:nvPicPr>
        <p:blipFill rotWithShape="1">
          <a:blip r:embed="rId3">
            <a:alphaModFix/>
          </a:blip>
          <a:srcRect b="0" l="39" r="49" t="0"/>
          <a:stretch/>
        </p:blipFill>
        <p:spPr>
          <a:xfrm>
            <a:off x="7195675" y="1557650"/>
            <a:ext cx="4996330" cy="3333849"/>
          </a:xfrm>
          <a:prstGeom prst="rect">
            <a:avLst/>
          </a:prstGeom>
          <a:noFill/>
          <a:ln>
            <a:noFill/>
          </a:ln>
        </p:spPr>
      </p:pic>
      <p:sp>
        <p:nvSpPr>
          <p:cNvPr id="309" name="Google Shape;309;g32565449324_0_66"/>
          <p:cNvSpPr txBox="1"/>
          <p:nvPr/>
        </p:nvSpPr>
        <p:spPr>
          <a:xfrm>
            <a:off x="8670300" y="12528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None/>
            </a:pPr>
            <a:r>
              <a:rPr b="0" i="0" lang="en-GB" sz="900" u="none" cap="none" strike="noStrike">
                <a:solidFill>
                  <a:srgbClr val="636A6F"/>
                </a:solidFill>
                <a:latin typeface="Arial"/>
                <a:ea typeface="Arial"/>
                <a:cs typeface="Arial"/>
                <a:sym typeface="Arial"/>
              </a:rPr>
              <a:t>Foto de Van Tay Media via Pexels.</a:t>
            </a:r>
            <a:endParaRPr b="0" i="0" sz="900" u="none" cap="none" strike="noStrike">
              <a:solidFill>
                <a:srgbClr val="000000"/>
              </a:solidFill>
              <a:latin typeface="Arial"/>
              <a:ea typeface="Arial"/>
              <a:cs typeface="Arial"/>
              <a:sym typeface="Arial"/>
            </a:endParaRPr>
          </a:p>
        </p:txBody>
      </p:sp>
      <p:sp>
        <p:nvSpPr>
          <p:cNvPr id="310" name="Google Shape;310;g32565449324_0_66"/>
          <p:cNvSpPr txBox="1"/>
          <p:nvPr/>
        </p:nvSpPr>
        <p:spPr>
          <a:xfrm>
            <a:off x="2213750" y="394550"/>
            <a:ext cx="9506700" cy="858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Estrategias para mejorar la conexión social</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32565449324_0_47"/>
          <p:cNvSpPr txBox="1"/>
          <p:nvPr/>
        </p:nvSpPr>
        <p:spPr>
          <a:xfrm>
            <a:off x="4407325" y="1265525"/>
            <a:ext cx="7462500" cy="559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200" u="none" cap="none" strike="noStrike">
                <a:solidFill>
                  <a:srgbClr val="636A6F"/>
                </a:solidFill>
                <a:latin typeface="Arial"/>
                <a:ea typeface="Arial"/>
                <a:cs typeface="Arial"/>
                <a:sym typeface="Arial"/>
              </a:rPr>
              <a:t>Aquí tienes una lista de algunos recursos que puedes utilizar para intentar mejorar aún más la conexión social de tu organización híbrida o remota.</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36A6F"/>
                </a:solidFill>
                <a:latin typeface="Arial"/>
                <a:ea typeface="Arial"/>
                <a:cs typeface="Arial"/>
                <a:sym typeface="Arial"/>
              </a:rPr>
              <a:t>Software de videoconferencia remota: </a:t>
            </a:r>
            <a:r>
              <a:rPr b="0" i="0" lang="en-GB" sz="1200" u="none" cap="none" strike="noStrike">
                <a:solidFill>
                  <a:srgbClr val="636A6F"/>
                </a:solidFill>
                <a:latin typeface="Arial"/>
                <a:ea typeface="Arial"/>
                <a:cs typeface="Arial"/>
                <a:sym typeface="Arial"/>
              </a:rPr>
              <a:t>el software que tu organización necesita para facilitar una comunicación remota fluida.</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Zoom</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Microsoft Teams</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Skype</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Discord</a:t>
            </a:r>
            <a:endParaRPr b="0" i="0" sz="1200" u="none" cap="none" strike="noStrike">
              <a:solidFill>
                <a:srgbClr val="636A6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36A6F"/>
                </a:solidFill>
                <a:latin typeface="Arial"/>
                <a:ea typeface="Arial"/>
                <a:cs typeface="Arial"/>
                <a:sym typeface="Arial"/>
              </a:rPr>
              <a:t>Soluciones de gestión de archivos compartidos:</a:t>
            </a:r>
            <a:r>
              <a:rPr b="0" i="0" lang="en-GB" sz="1200" u="none" cap="none" strike="noStrike">
                <a:solidFill>
                  <a:srgbClr val="636A6F"/>
                </a:solidFill>
                <a:latin typeface="Arial"/>
                <a:ea typeface="Arial"/>
                <a:cs typeface="Arial"/>
                <a:sym typeface="Arial"/>
              </a:rPr>
              <a:t> una gama de soluciones útiles para la gestión de archivos que ayudan a los equipos híbridos a comunicarse y colaborar de forma eficaz.</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Google Drive</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Microsoft Teams</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Freedcamp</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Asana</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Teamwork</a:t>
            </a:r>
            <a:endParaRPr b="0" i="0" sz="1200" u="none" cap="none" strike="noStrike">
              <a:solidFill>
                <a:srgbClr val="636A6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36A6F"/>
                </a:solidFill>
                <a:latin typeface="Arial"/>
                <a:ea typeface="Arial"/>
                <a:cs typeface="Arial"/>
                <a:sym typeface="Arial"/>
              </a:rPr>
              <a:t>Sistemas de gestión del aprendizaje:</a:t>
            </a:r>
            <a:r>
              <a:rPr b="0" i="0" lang="en-GB" sz="1200" u="none" cap="none" strike="noStrike">
                <a:solidFill>
                  <a:srgbClr val="636A6F"/>
                </a:solidFill>
                <a:latin typeface="Arial"/>
                <a:ea typeface="Arial"/>
                <a:cs typeface="Arial"/>
                <a:sym typeface="Arial"/>
              </a:rPr>
              <a:t> si queremos implementar las características y funciones habituales del empleo presencial de forma remota, esto debe extenderse a nuestra formación y desarrollo profesional. Los LMS son plataformas innovadoras diseñadas para facilitar la educación híbrida y remota, y existen muchos ejemplos. Moodle es posiblemente el más conocido.</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36A6F"/>
                </a:solidFill>
                <a:latin typeface="Arial"/>
                <a:ea typeface="Arial"/>
                <a:cs typeface="Arial"/>
                <a:sym typeface="Arial"/>
              </a:rPr>
              <a:t>Recursos para la generación de ideas y contenidos: </a:t>
            </a:r>
            <a:r>
              <a:rPr b="0" i="0" lang="en-GB" sz="1200" u="none" cap="none" strike="noStrike">
                <a:solidFill>
                  <a:srgbClr val="636A6F"/>
                </a:solidFill>
                <a:latin typeface="Arial"/>
                <a:ea typeface="Arial"/>
                <a:cs typeface="Arial"/>
                <a:sym typeface="Arial"/>
              </a:rPr>
              <a:t>En la sesión de hoy hemos practicado algunas actividades de brainstorming, pero estas pueden ser bastante difíciles de recrear en un contexto remoto o híbrido. Las organizaciones están utilizando software como Mentimeter para realizar encuestas anónimas en directo con los compañeros durante las reuniones, lo que permite al personal aportar sus opiniones e ideas. Como alternativa, existen muchos sitios web colaborativos de «pizarra digital» que permiten a los empleados rellenar un documento compartido con información en tiempo real.</a:t>
            </a:r>
            <a:endParaRPr b="0" i="0" sz="1500" u="none" cap="none" strike="noStrike">
              <a:solidFill>
                <a:schemeClr val="dk1"/>
              </a:solidFill>
              <a:latin typeface="Arial"/>
              <a:ea typeface="Arial"/>
              <a:cs typeface="Arial"/>
              <a:sym typeface="Arial"/>
            </a:endParaRPr>
          </a:p>
        </p:txBody>
      </p:sp>
      <p:pic>
        <p:nvPicPr>
          <p:cNvPr id="317" name="Google Shape;317;g32565449324_0_47"/>
          <p:cNvPicPr preferRelativeResize="0"/>
          <p:nvPr/>
        </p:nvPicPr>
        <p:blipFill rotWithShape="1">
          <a:blip r:embed="rId3">
            <a:alphaModFix/>
          </a:blip>
          <a:srcRect b="8275" l="0" r="0" t="8277"/>
          <a:stretch/>
        </p:blipFill>
        <p:spPr>
          <a:xfrm>
            <a:off x="587375" y="1446000"/>
            <a:ext cx="3480586" cy="4356662"/>
          </a:xfrm>
          <a:prstGeom prst="rect">
            <a:avLst/>
          </a:prstGeom>
          <a:noFill/>
          <a:ln>
            <a:noFill/>
          </a:ln>
        </p:spPr>
      </p:pic>
      <p:sp>
        <p:nvSpPr>
          <p:cNvPr id="318" name="Google Shape;318;g32565449324_0_47"/>
          <p:cNvSpPr txBox="1"/>
          <p:nvPr/>
        </p:nvSpPr>
        <p:spPr>
          <a:xfrm>
            <a:off x="566813" y="58026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Foto de Anna Shvets vía Pexels.</a:t>
            </a:r>
            <a:endParaRPr b="0" i="0" sz="900" u="none" cap="none" strike="noStrike">
              <a:solidFill>
                <a:srgbClr val="000000"/>
              </a:solidFill>
              <a:latin typeface="Arial"/>
              <a:ea typeface="Arial"/>
              <a:cs typeface="Arial"/>
              <a:sym typeface="Arial"/>
            </a:endParaRPr>
          </a:p>
        </p:txBody>
      </p:sp>
      <p:sp>
        <p:nvSpPr>
          <p:cNvPr id="319" name="Google Shape;319;g32565449324_0_47"/>
          <p:cNvSpPr txBox="1"/>
          <p:nvPr/>
        </p:nvSpPr>
        <p:spPr>
          <a:xfrm>
            <a:off x="2213750" y="394550"/>
            <a:ext cx="9506700" cy="858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Estrategias para mejorar la conexión social</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grpSp>
        <p:nvGrpSpPr>
          <p:cNvPr id="325" name="Google Shape;325;g32565449324_0_55"/>
          <p:cNvGrpSpPr/>
          <p:nvPr/>
        </p:nvGrpSpPr>
        <p:grpSpPr>
          <a:xfrm>
            <a:off x="1372113" y="2567100"/>
            <a:ext cx="9908698" cy="2832300"/>
            <a:chOff x="1600275" y="2222675"/>
            <a:chExt cx="9908698" cy="2832300"/>
          </a:xfrm>
        </p:grpSpPr>
        <p:sp>
          <p:nvSpPr>
            <p:cNvPr id="326" name="Google Shape;326;g32565449324_0_55"/>
            <p:cNvSpPr txBox="1"/>
            <p:nvPr/>
          </p:nvSpPr>
          <p:spPr>
            <a:xfrm>
              <a:off x="1600275" y="2222675"/>
              <a:ext cx="53157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636A6F"/>
                  </a:solidFill>
                  <a:latin typeface="Arial"/>
                  <a:ea typeface="Arial"/>
                  <a:cs typeface="Arial"/>
                  <a:sym typeface="Arial"/>
                </a:rPr>
                <a:t>Presencial:</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«Charlas informales» </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Compañeros de mesa </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Eventos de team building </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Citas para tomar café</a:t>
              </a:r>
              <a:endParaRPr b="0" i="0" sz="2000" u="none" cap="none" strike="noStrike">
                <a:solidFill>
                  <a:srgbClr val="636A6F"/>
                </a:solidFill>
                <a:latin typeface="Arial"/>
                <a:ea typeface="Arial"/>
                <a:cs typeface="Arial"/>
                <a:sym typeface="Arial"/>
              </a:endParaRPr>
            </a:p>
          </p:txBody>
        </p:sp>
        <p:sp>
          <p:nvSpPr>
            <p:cNvPr id="327" name="Google Shape;327;g32565449324_0_55"/>
            <p:cNvSpPr txBox="1"/>
            <p:nvPr/>
          </p:nvSpPr>
          <p:spPr>
            <a:xfrm>
              <a:off x="6193273" y="2222675"/>
              <a:ext cx="5315700" cy="283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636A6F"/>
                  </a:solidFill>
                  <a:latin typeface="Arial"/>
                  <a:ea typeface="Arial"/>
                  <a:cs typeface="Arial"/>
                  <a:sym typeface="Arial"/>
                </a:rPr>
                <a:t>Híbrido / Remoto:</a:t>
              </a:r>
              <a:endParaRPr b="1"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Reuniones aleatorias de cinco minutos</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Mentoría informal durante periodos más largos</a:t>
              </a:r>
              <a:endParaRPr b="0" i="0" sz="2000" u="none" cap="none" strike="noStrike">
                <a:solidFill>
                  <a:srgbClr val="636A6F"/>
                </a:solidFill>
                <a:latin typeface="Arial"/>
                <a:ea typeface="Arial"/>
                <a:cs typeface="Arial"/>
                <a:sym typeface="Arial"/>
              </a:endParaRPr>
            </a:p>
            <a:p>
              <a:pPr indent="-330200" lvl="0" marL="457200" marR="0" rtl="0" algn="l">
                <a:lnSpc>
                  <a:spcPct val="115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Actividades/eventos de team building remotos</a:t>
              </a:r>
              <a:endParaRPr b="0" i="0" sz="2000" u="none" cap="none" strike="noStrike">
                <a:solidFill>
                  <a:srgbClr val="636A6F"/>
                </a:solidFill>
                <a:latin typeface="Arial"/>
                <a:ea typeface="Arial"/>
                <a:cs typeface="Arial"/>
                <a:sym typeface="Arial"/>
              </a:endParaRPr>
            </a:p>
            <a:p>
              <a:pPr indent="-330200" lvl="0" marL="457200" marR="0" rtl="0" algn="l">
                <a:lnSpc>
                  <a:spcPct val="115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¡Citas para tomar café! (presenciales o virtuales)</a:t>
              </a:r>
              <a:endParaRPr b="0" i="0" sz="2000" u="none" cap="none" strike="noStrike">
                <a:solidFill>
                  <a:srgbClr val="636A6F"/>
                </a:solidFill>
                <a:latin typeface="Arial"/>
                <a:ea typeface="Arial"/>
                <a:cs typeface="Arial"/>
                <a:sym typeface="Arial"/>
              </a:endParaRPr>
            </a:p>
          </p:txBody>
        </p:sp>
        <p:sp>
          <p:nvSpPr>
            <p:cNvPr id="328" name="Google Shape;328;g32565449324_0_55"/>
            <p:cNvSpPr/>
            <p:nvPr/>
          </p:nvSpPr>
          <p:spPr>
            <a:xfrm>
              <a:off x="5307000" y="2954375"/>
              <a:ext cx="789000" cy="260400"/>
            </a:xfrm>
            <a:prstGeom prst="rightArrow">
              <a:avLst>
                <a:gd fmla="val 50000" name="adj1"/>
                <a:gd fmla="val 50000" name="adj2"/>
              </a:avLst>
            </a:prstGeom>
            <a:solidFill>
              <a:srgbClr val="D9EAD3"/>
            </a:solidFill>
            <a:ln cap="flat" cmpd="sng" w="9525">
              <a:solidFill>
                <a:srgbClr val="636A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9" name="Google Shape;329;g32565449324_0_55"/>
          <p:cNvSpPr txBox="1"/>
          <p:nvPr/>
        </p:nvSpPr>
        <p:spPr>
          <a:xfrm>
            <a:off x="587375" y="15606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GB" sz="2000" u="none" cap="none" strike="noStrike">
                <a:solidFill>
                  <a:srgbClr val="636A6F"/>
                </a:solidFill>
                <a:latin typeface="Arial"/>
                <a:ea typeface="Arial"/>
                <a:cs typeface="Arial"/>
                <a:sym typeface="Arial"/>
              </a:rPr>
              <a:t>En resumen...</a:t>
            </a:r>
            <a:endParaRPr b="1" i="0" sz="2000" u="none" cap="none" strike="noStrike">
              <a:solidFill>
                <a:srgbClr val="636A6F"/>
              </a:solidFill>
              <a:latin typeface="Arial"/>
              <a:ea typeface="Arial"/>
              <a:cs typeface="Arial"/>
              <a:sym typeface="Arial"/>
            </a:endParaRPr>
          </a:p>
        </p:txBody>
      </p:sp>
      <p:sp>
        <p:nvSpPr>
          <p:cNvPr id="330" name="Google Shape;330;g32565449324_0_55"/>
          <p:cNvSpPr txBox="1"/>
          <p:nvPr/>
        </p:nvSpPr>
        <p:spPr>
          <a:xfrm>
            <a:off x="2213750" y="394550"/>
            <a:ext cx="9506700" cy="858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Estrategias para mejorar la conexión social</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3250f227c3e_0_38"/>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GB"/>
              <a:t> </a:t>
            </a:r>
            <a:endParaRPr/>
          </a:p>
        </p:txBody>
      </p:sp>
      <p:sp>
        <p:nvSpPr>
          <p:cNvPr id="337" name="Google Shape;337;g3250f227c3e_0_38"/>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Estrategias para mejorar la conexión social</a:t>
            </a:r>
            <a:endParaRPr b="1" sz="2400">
              <a:solidFill>
                <a:schemeClr val="accent6"/>
              </a:solidFill>
            </a:endParaRPr>
          </a:p>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Actividad: Catálogo de herramientas colaborativas</a:t>
            </a:r>
            <a:endParaRPr b="1" sz="2400">
              <a:solidFill>
                <a:schemeClr val="accent6"/>
              </a:solidFill>
            </a:endParaRPr>
          </a:p>
        </p:txBody>
      </p:sp>
      <p:pic>
        <p:nvPicPr>
          <p:cNvPr descr="Inteligência Artificial com preenchimento sólido" id="338" name="Google Shape;338;g3250f227c3e_0_38"/>
          <p:cNvPicPr preferRelativeResize="0"/>
          <p:nvPr/>
        </p:nvPicPr>
        <p:blipFill rotWithShape="1">
          <a:blip r:embed="rId3">
            <a:alphaModFix/>
          </a:blip>
          <a:srcRect b="0" l="0" r="0" t="0"/>
          <a:stretch/>
        </p:blipFill>
        <p:spPr>
          <a:xfrm>
            <a:off x="971625" y="1623205"/>
            <a:ext cx="914400" cy="914400"/>
          </a:xfrm>
          <a:prstGeom prst="rect">
            <a:avLst/>
          </a:prstGeom>
          <a:noFill/>
          <a:ln>
            <a:noFill/>
          </a:ln>
        </p:spPr>
      </p:pic>
      <p:sp>
        <p:nvSpPr>
          <p:cNvPr id="339" name="Google Shape;339;g3250f227c3e_0_38"/>
          <p:cNvSpPr txBox="1"/>
          <p:nvPr/>
        </p:nvSpPr>
        <p:spPr>
          <a:xfrm>
            <a:off x="971625" y="2785310"/>
            <a:ext cx="5400600" cy="369300"/>
          </a:xfrm>
          <a:prstGeom prst="rect">
            <a:avLst/>
          </a:prstGeom>
          <a:noFill/>
          <a:ln>
            <a:noFill/>
          </a:ln>
        </p:spPr>
        <p:txBody>
          <a:bodyPr anchorCtr="0" anchor="t" bIns="45700" lIns="91425" spcFirstLastPara="1" rIns="91425" wrap="square" tIns="45700">
            <a:spAutoFit/>
          </a:bodyPr>
          <a:lstStyle/>
          <a:p>
            <a:pPr indent="-171450" lvl="0" marL="285750" marR="0" rtl="0" algn="l">
              <a:lnSpc>
                <a:spcPct val="107000"/>
              </a:lnSpc>
              <a:spcBef>
                <a:spcPts val="800"/>
              </a:spcBef>
              <a:spcAft>
                <a:spcPts val="0"/>
              </a:spcAft>
              <a:buClr>
                <a:srgbClr val="53BAAE"/>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g3250f227c3e_0_38"/>
          <p:cNvSpPr txBox="1"/>
          <p:nvPr>
            <p:ph idx="1" type="body"/>
          </p:nvPr>
        </p:nvSpPr>
        <p:spPr>
          <a:xfrm>
            <a:off x="149687" y="304806"/>
            <a:ext cx="5910900" cy="38814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a:solidFill>
                <a:srgbClr val="868E93"/>
              </a:solidFill>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Arial"/>
              <a:ea typeface="Arial"/>
              <a:cs typeface="Arial"/>
              <a:sym typeface="Arial"/>
            </a:endParaRPr>
          </a:p>
          <a:p>
            <a:pPr indent="-357821" lvl="4" marL="2286000" rtl="0" algn="l">
              <a:lnSpc>
                <a:spcPct val="115000"/>
              </a:lnSpc>
              <a:spcBef>
                <a:spcPts val="0"/>
              </a:spcBef>
              <a:spcAft>
                <a:spcPts val="0"/>
              </a:spcAft>
              <a:buClr>
                <a:srgbClr val="868E93"/>
              </a:buClr>
              <a:buSzPct val="100000"/>
              <a:buChar char="•"/>
            </a:pPr>
            <a:r>
              <a:rPr i="1" lang="en-GB">
                <a:solidFill>
                  <a:srgbClr val="868E93"/>
                </a:solidFill>
              </a:rPr>
              <a:t>El objetivo de esta actividad es desarrollar la comprensión de los alumnos sobre las estrategias y herramientas digitales que pueden aprovecharse para mejorar la conexión social en el lugar de trabajo remoto o digital</a:t>
            </a:r>
            <a:endParaRPr i="1">
              <a:solidFill>
                <a:srgbClr val="868E93"/>
              </a:solidFill>
            </a:endParaRPr>
          </a:p>
          <a:p>
            <a:pPr indent="0" lvl="0" marL="0" rtl="0" algn="l">
              <a:lnSpc>
                <a:spcPct val="90000"/>
              </a:lnSpc>
              <a:spcBef>
                <a:spcPts val="500"/>
              </a:spcBef>
              <a:spcAft>
                <a:spcPts val="0"/>
              </a:spcAft>
              <a:buSzPct val="100000"/>
              <a:buNone/>
            </a:pPr>
            <a:r>
              <a:t/>
            </a:r>
            <a:endParaRPr i="1">
              <a:solidFill>
                <a:srgbClr val="868E93"/>
              </a:solidFill>
            </a:endParaRPr>
          </a:p>
        </p:txBody>
      </p:sp>
      <p:pic>
        <p:nvPicPr>
          <p:cNvPr id="341" name="Google Shape;341;g3250f227c3e_0_38"/>
          <p:cNvPicPr preferRelativeResize="0"/>
          <p:nvPr/>
        </p:nvPicPr>
        <p:blipFill rotWithShape="1">
          <a:blip r:embed="rId4">
            <a:alphaModFix/>
          </a:blip>
          <a:srcRect b="22961" l="21300" r="19598" t="23251"/>
          <a:stretch/>
        </p:blipFill>
        <p:spPr>
          <a:xfrm>
            <a:off x="149679" y="1254105"/>
            <a:ext cx="1974396" cy="1800225"/>
          </a:xfrm>
          <a:prstGeom prst="rect">
            <a:avLst/>
          </a:prstGeom>
          <a:noFill/>
          <a:ln>
            <a:noFill/>
          </a:ln>
        </p:spPr>
      </p:pic>
      <p:sp>
        <p:nvSpPr>
          <p:cNvPr id="342" name="Google Shape;342;g3250f227c3e_0_38"/>
          <p:cNvSpPr txBox="1"/>
          <p:nvPr/>
        </p:nvSpPr>
        <p:spPr>
          <a:xfrm>
            <a:off x="298300" y="4110000"/>
            <a:ext cx="5910900" cy="1311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rgbClr val="868E93"/>
                </a:solidFill>
                <a:latin typeface="Arial"/>
                <a:ea typeface="Arial"/>
                <a:cs typeface="Arial"/>
                <a:sym typeface="Arial"/>
              </a:rPr>
              <a:t>Materiales necesarios:</a:t>
            </a:r>
            <a:endParaRPr b="1" i="0" sz="2200" u="none" cap="none" strike="noStrike">
              <a:solidFill>
                <a:srgbClr val="868E93"/>
              </a:solidFill>
              <a:latin typeface="Arial"/>
              <a:ea typeface="Arial"/>
              <a:cs typeface="Arial"/>
              <a:sym typeface="Arial"/>
            </a:endParaRPr>
          </a:p>
          <a:p>
            <a:pPr indent="-304800" lvl="0" marL="457200" marR="0" rtl="0" algn="l">
              <a:lnSpc>
                <a:spcPct val="90000"/>
              </a:lnSpc>
              <a:spcBef>
                <a:spcPts val="50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Papel, rotafolio, notas adhesivas, etc. </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50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Bolígrafos, rotuladores, etc.</a:t>
            </a:r>
            <a:endParaRPr b="0" i="0" sz="2200" u="none" cap="none" strike="noStrike">
              <a:solidFill>
                <a:srgbClr val="868E93"/>
              </a:solidFill>
              <a:latin typeface="Arial"/>
              <a:ea typeface="Arial"/>
              <a:cs typeface="Arial"/>
              <a:sym typeface="Arial"/>
            </a:endParaRPr>
          </a:p>
        </p:txBody>
      </p:sp>
      <p:pic>
        <p:nvPicPr>
          <p:cNvPr descr="Inteligência Artificial com preenchimento sólido" id="343" name="Google Shape;343;g3250f227c3e_0_38"/>
          <p:cNvPicPr preferRelativeResize="0"/>
          <p:nvPr/>
        </p:nvPicPr>
        <p:blipFill rotWithShape="1">
          <a:blip r:embed="rId3">
            <a:alphaModFix/>
          </a:blip>
          <a:srcRect b="0" l="0" r="0" t="0"/>
          <a:stretch/>
        </p:blipFill>
        <p:spPr>
          <a:xfrm>
            <a:off x="6543775" y="1334030"/>
            <a:ext cx="914400" cy="914400"/>
          </a:xfrm>
          <a:prstGeom prst="rect">
            <a:avLst/>
          </a:prstGeom>
          <a:noFill/>
          <a:ln>
            <a:noFill/>
          </a:ln>
        </p:spPr>
      </p:pic>
      <p:sp>
        <p:nvSpPr>
          <p:cNvPr id="344" name="Google Shape;344;g3250f227c3e_0_38"/>
          <p:cNvSpPr txBox="1"/>
          <p:nvPr/>
        </p:nvSpPr>
        <p:spPr>
          <a:xfrm>
            <a:off x="6543775" y="2552585"/>
            <a:ext cx="5400600" cy="366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1800" u="none" cap="none" strike="noStrike">
                <a:solidFill>
                  <a:srgbClr val="636A6F"/>
                </a:solidFill>
                <a:latin typeface="Arial"/>
                <a:ea typeface="Arial"/>
                <a:cs typeface="Arial"/>
                <a:sym typeface="Arial"/>
              </a:rPr>
              <a:t>Al finalizar esta actividad, usted será capaz de:</a:t>
            </a:r>
            <a:endParaRPr b="0" i="0" sz="1400" u="none" cap="none" strike="noStrike">
              <a:solidFill>
                <a:schemeClr val="dk1"/>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Desarrollar estrategias para crear y mantener conexiones significativas entre los miembros del equipo, independientemente de su ubicación física.</a:t>
            </a:r>
            <a:endParaRPr b="0" i="0" sz="1400" u="none" cap="none" strike="noStrike">
              <a:solidFill>
                <a:schemeClr val="dk1"/>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Utilizar herramientas y plataformas digitales de manera eficaz para apoyar la comunicación y la colaboración en un entorno híbrido.</a:t>
            </a:r>
            <a:endParaRPr b="0" i="0" sz="1400" u="none" cap="none" strike="noStrike">
              <a:solidFill>
                <a:schemeClr val="dk1"/>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Flexibilidad ante enfoques nuevos e innovadores y herramientas digitales para maximizar la conexión social.</a:t>
            </a:r>
            <a:endParaRPr b="0" i="1" sz="1800" u="none" cap="none" strike="noStrike">
              <a:solidFill>
                <a:srgbClr val="636A6F"/>
              </a:solidFill>
              <a:latin typeface="Arial"/>
              <a:ea typeface="Arial"/>
              <a:cs typeface="Arial"/>
              <a:sym typeface="Arial"/>
            </a:endParaRPr>
          </a:p>
        </p:txBody>
      </p:sp>
      <p:sp>
        <p:nvSpPr>
          <p:cNvPr id="345" name="Google Shape;345;g3250f227c3e_0_38"/>
          <p:cNvSpPr txBox="1"/>
          <p:nvPr/>
        </p:nvSpPr>
        <p:spPr>
          <a:xfrm>
            <a:off x="7676225" y="1435475"/>
            <a:ext cx="41934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Adquirir nuevos conocimientos</a:t>
            </a:r>
            <a:endParaRPr b="1" i="0" sz="2400" u="none" cap="none" strike="noStrike">
              <a:solidFill>
                <a:srgbClr val="9868BD"/>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3250f227c3e_0_49"/>
          <p:cNvSpPr txBox="1"/>
          <p:nvPr>
            <p:ph type="title"/>
          </p:nvPr>
        </p:nvSpPr>
        <p:spPr>
          <a:xfrm>
            <a:off x="1500674" y="383832"/>
            <a:ext cx="68688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Estrategias para mejorar la conexión social</a:t>
            </a:r>
            <a:endParaRPr b="1" sz="2400">
              <a:solidFill>
                <a:schemeClr val="accent6"/>
              </a:solidFill>
            </a:endParaRPr>
          </a:p>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Actividad: Catálogo de herramientas colaborativas</a:t>
            </a:r>
            <a:endParaRPr b="1" sz="2400">
              <a:solidFill>
                <a:schemeClr val="accent6"/>
              </a:solidFill>
            </a:endParaRPr>
          </a:p>
        </p:txBody>
      </p:sp>
      <p:sp>
        <p:nvSpPr>
          <p:cNvPr id="352" name="Google Shape;352;g3250f227c3e_0_49"/>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SzPct val="133332"/>
              <a:buNone/>
            </a:pPr>
            <a:r>
              <a:t/>
            </a:r>
            <a:endParaRPr b="1" sz="5400">
              <a:solidFill>
                <a:srgbClr val="636A6F"/>
              </a:solidFill>
              <a:latin typeface="Arial"/>
              <a:ea typeface="Arial"/>
              <a:cs typeface="Arial"/>
              <a:sym typeface="Arial"/>
            </a:endParaRPr>
          </a:p>
          <a:p>
            <a:pPr indent="0" lvl="0" marL="0" rtl="0" algn="l">
              <a:lnSpc>
                <a:spcPct val="115000"/>
              </a:lnSpc>
              <a:spcBef>
                <a:spcPts val="0"/>
              </a:spcBef>
              <a:spcAft>
                <a:spcPts val="0"/>
              </a:spcAft>
              <a:buSzPts val="275"/>
              <a:buNone/>
            </a:pPr>
            <a:r>
              <a:rPr b="1" lang="en-GB" sz="5400">
                <a:solidFill>
                  <a:srgbClr val="636A6F"/>
                </a:solidFill>
                <a:latin typeface="Arial"/>
                <a:ea typeface="Arial"/>
                <a:cs typeface="Arial"/>
                <a:sym typeface="Arial"/>
              </a:rPr>
              <a:t>Divídanse en cuatro grupos. A cada grupo se le asignará uno de los siguientes subtemas.</a:t>
            </a:r>
            <a:endParaRPr b="1" sz="5400">
              <a:solidFill>
                <a:srgbClr val="636A6F"/>
              </a:solidFill>
              <a:latin typeface="Arial"/>
              <a:ea typeface="Arial"/>
              <a:cs typeface="Arial"/>
              <a:sym typeface="Arial"/>
            </a:endParaRPr>
          </a:p>
          <a:p>
            <a:pPr indent="0" lvl="0" marL="0" rtl="0" algn="l">
              <a:lnSpc>
                <a:spcPct val="90000"/>
              </a:lnSpc>
              <a:spcBef>
                <a:spcPts val="0"/>
              </a:spcBef>
              <a:spcAft>
                <a:spcPts val="0"/>
              </a:spcAft>
              <a:buSzPct val="107832"/>
              <a:buNone/>
            </a:pPr>
            <a:r>
              <a:t/>
            </a:r>
            <a:endParaRPr b="1" sz="6676">
              <a:solidFill>
                <a:srgbClr val="636A6F"/>
              </a:solidFill>
              <a:latin typeface="Arial"/>
              <a:ea typeface="Arial"/>
              <a:cs typeface="Arial"/>
              <a:sym typeface="Arial"/>
            </a:endParaRPr>
          </a:p>
          <a:p>
            <a:pPr indent="0" lvl="0" marL="0" rtl="0" algn="l">
              <a:lnSpc>
                <a:spcPct val="90000"/>
              </a:lnSpc>
              <a:spcBef>
                <a:spcPts val="0"/>
              </a:spcBef>
              <a:spcAft>
                <a:spcPts val="0"/>
              </a:spcAft>
              <a:buSzPct val="268957"/>
              <a:buNone/>
            </a:pPr>
            <a:r>
              <a:t/>
            </a:r>
            <a:endParaRPr b="1" sz="2677">
              <a:solidFill>
                <a:srgbClr val="636A6F"/>
              </a:solidFill>
              <a:latin typeface="Arial"/>
              <a:ea typeface="Arial"/>
              <a:cs typeface="Arial"/>
              <a:sym typeface="Arial"/>
            </a:endParaRPr>
          </a:p>
          <a:p>
            <a:pPr indent="0" lvl="0" marL="457200" rtl="0" algn="l">
              <a:lnSpc>
                <a:spcPct val="90000"/>
              </a:lnSpc>
              <a:spcBef>
                <a:spcPts val="0"/>
              </a:spcBef>
              <a:spcAft>
                <a:spcPts val="0"/>
              </a:spcAft>
              <a:buSzPct val="268957"/>
              <a:buNone/>
            </a:pPr>
            <a:r>
              <a:t/>
            </a:r>
            <a:endParaRPr b="1" sz="2677">
              <a:solidFill>
                <a:srgbClr val="12501B"/>
              </a:solidFill>
              <a:latin typeface="Arial"/>
              <a:ea typeface="Arial"/>
              <a:cs typeface="Arial"/>
              <a:sym typeface="Arial"/>
            </a:endParaRPr>
          </a:p>
          <a:p>
            <a:pPr indent="-200025" lvl="0" marL="228600" rtl="0" algn="l">
              <a:lnSpc>
                <a:spcPct val="90000"/>
              </a:lnSpc>
              <a:spcBef>
                <a:spcPts val="0"/>
              </a:spcBef>
              <a:spcAft>
                <a:spcPts val="0"/>
              </a:spcAft>
              <a:buClr>
                <a:srgbClr val="9869BD"/>
              </a:buClr>
              <a:buSzPct val="100000"/>
              <a:buChar char="•"/>
            </a:pPr>
            <a:r>
              <a:rPr b="1" lang="en-GB" sz="5400">
                <a:solidFill>
                  <a:srgbClr val="12501B"/>
                </a:solidFill>
                <a:latin typeface="Arial"/>
                <a:ea typeface="Arial"/>
                <a:cs typeface="Arial"/>
                <a:sym typeface="Arial"/>
              </a:rPr>
              <a:t>Grupo 1: </a:t>
            </a:r>
            <a:r>
              <a:rPr lang="en-GB" sz="5400">
                <a:solidFill>
                  <a:srgbClr val="12501B"/>
                </a:solidFill>
                <a:latin typeface="Arial"/>
                <a:ea typeface="Arial"/>
                <a:cs typeface="Arial"/>
                <a:sym typeface="Arial"/>
              </a:rPr>
              <a:t>Programa para videoconferencias a distancia</a:t>
            </a:r>
            <a:endParaRPr sz="5400">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Anteriormente enumeramos Zoom, Microsoft Teams, Skype y Discord como herramientas eficaces para videoconferencias a distancia. Busquen algunos ejemplos más de software que se pueda utilizar para este fin y elaboren una breve lista con las ventajas y desventajas de cada uno..</a:t>
            </a:r>
            <a:endParaRPr sz="5400">
              <a:latin typeface="Arial"/>
              <a:ea typeface="Arial"/>
              <a:cs typeface="Arial"/>
              <a:sym typeface="Arial"/>
            </a:endParaRPr>
          </a:p>
          <a:p>
            <a:pPr indent="0" lvl="0" marL="114300" rtl="0" algn="l">
              <a:lnSpc>
                <a:spcPct val="90000"/>
              </a:lnSpc>
              <a:spcBef>
                <a:spcPts val="1000"/>
              </a:spcBef>
              <a:spcAft>
                <a:spcPts val="0"/>
              </a:spcAft>
              <a:buClr>
                <a:srgbClr val="9869BD"/>
              </a:buClr>
              <a:buSzPct val="33332"/>
              <a:buNone/>
            </a:pPr>
            <a:r>
              <a:t/>
            </a:r>
            <a:endParaRPr sz="5400">
              <a:solidFill>
                <a:srgbClr val="12501B"/>
              </a:solidFill>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b="1" lang="en-GB" sz="5400">
                <a:solidFill>
                  <a:srgbClr val="12501B"/>
                </a:solidFill>
                <a:latin typeface="Arial"/>
                <a:ea typeface="Arial"/>
                <a:cs typeface="Arial"/>
                <a:sym typeface="Arial"/>
              </a:rPr>
              <a:t>Grupo 2:</a:t>
            </a:r>
            <a:r>
              <a:rPr lang="en-GB" sz="5400">
                <a:solidFill>
                  <a:srgbClr val="12501B"/>
                </a:solidFill>
                <a:latin typeface="Arial"/>
                <a:ea typeface="Arial"/>
                <a:cs typeface="Arial"/>
                <a:sym typeface="Arial"/>
              </a:rPr>
              <a:t> Soluciones para la gestión de archivos compartidos</a:t>
            </a:r>
            <a:endParaRPr sz="5400">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Google Drive, Microsoft Teams, Freedcamp, Asana, Teamwork, etc. Busca algunos ejemplos más de software que se pueda utilizar para este fin y crea una breve lista con las ventajas y desventajas de cada uno.</a:t>
            </a:r>
            <a:endParaRPr sz="5400">
              <a:solidFill>
                <a:srgbClr val="868E93"/>
              </a:solidFill>
              <a:latin typeface="Arial"/>
              <a:ea typeface="Arial"/>
              <a:cs typeface="Arial"/>
              <a:sym typeface="Arial"/>
            </a:endParaRPr>
          </a:p>
          <a:p>
            <a:pPr indent="0" lvl="0" marL="0" rtl="0" algn="l">
              <a:lnSpc>
                <a:spcPct val="115000"/>
              </a:lnSpc>
              <a:spcBef>
                <a:spcPts val="0"/>
              </a:spcBef>
              <a:spcAft>
                <a:spcPts val="0"/>
              </a:spcAft>
              <a:buSzPct val="133333"/>
              <a:buNone/>
            </a:pPr>
            <a:r>
              <a:t/>
            </a:r>
            <a:endParaRPr i="0" sz="5400" u="none" cap="none" strike="noStrike">
              <a:solidFill>
                <a:srgbClr val="12501B"/>
              </a:solidFill>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b="1" lang="en-GB" sz="5400">
                <a:solidFill>
                  <a:srgbClr val="12501B"/>
                </a:solidFill>
                <a:latin typeface="Arial"/>
                <a:ea typeface="Arial"/>
                <a:cs typeface="Arial"/>
                <a:sym typeface="Arial"/>
              </a:rPr>
              <a:t>Grupo 3: </a:t>
            </a:r>
            <a:r>
              <a:rPr lang="en-GB" sz="5400">
                <a:solidFill>
                  <a:srgbClr val="12501B"/>
                </a:solidFill>
                <a:latin typeface="Arial"/>
                <a:ea typeface="Arial"/>
                <a:cs typeface="Arial"/>
                <a:sym typeface="Arial"/>
              </a:rPr>
              <a:t>Sistemas de gestión del aprendizaje</a:t>
            </a:r>
            <a:endParaRPr sz="5400">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Ya hemos mencionado Moodle anteriormente. Busca algunos ejemplos más de software que se pueda utilizar para este fin y crea una breve lista con las ventajas y desventajas de cada uno.</a:t>
            </a:r>
            <a:endParaRPr sz="5400">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33333"/>
              <a:buNone/>
            </a:pPr>
            <a:r>
              <a:t/>
            </a:r>
            <a:endParaRPr sz="5400">
              <a:solidFill>
                <a:srgbClr val="12501B"/>
              </a:solidFill>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b="1" lang="en-GB" sz="5400">
                <a:solidFill>
                  <a:srgbClr val="12501B"/>
                </a:solidFill>
                <a:latin typeface="Arial"/>
                <a:ea typeface="Arial"/>
                <a:cs typeface="Arial"/>
                <a:sym typeface="Arial"/>
              </a:rPr>
              <a:t>Grupo 4: </a:t>
            </a:r>
            <a:r>
              <a:rPr lang="en-GB" sz="5400">
                <a:solidFill>
                  <a:srgbClr val="12501B"/>
                </a:solidFill>
                <a:latin typeface="Arial"/>
                <a:ea typeface="Arial"/>
                <a:cs typeface="Arial"/>
                <a:sym typeface="Arial"/>
              </a:rPr>
              <a:t>Recursos para la generación de ideas y contenidos</a:t>
            </a:r>
            <a:endParaRPr sz="5400">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Ya hemos mencionado Mentimeter anteriormente. Busca algunos ejemplos más de software que se pueda utilizar para este fin y crea una breve lista con las ventajas y desventajas de cada uno.</a:t>
            </a:r>
            <a:endParaRPr sz="5400">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1000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0000"/>
              <a:buNone/>
            </a:pPr>
            <a:r>
              <a:t/>
            </a:r>
            <a:endParaRPr b="1">
              <a:solidFill>
                <a:srgbClr val="12501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nvSpPr>
        <p:spPr>
          <a:xfrm>
            <a:off x="4929673" y="2858825"/>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Rompehielos</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24" name="Google Shape;124;p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32565449324_0_77"/>
          <p:cNvSpPr txBox="1"/>
          <p:nvPr>
            <p:ph type="title"/>
          </p:nvPr>
        </p:nvSpPr>
        <p:spPr>
          <a:xfrm>
            <a:off x="1500674" y="383832"/>
            <a:ext cx="68688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Estrategias para mejorar la conexión social</a:t>
            </a:r>
            <a:endParaRPr b="1" sz="2400">
              <a:solidFill>
                <a:schemeClr val="accent6"/>
              </a:solidFill>
            </a:endParaRPr>
          </a:p>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Actividad: Catálogo de herramientas colaborativas</a:t>
            </a:r>
            <a:endParaRPr b="1" sz="2400">
              <a:solidFill>
                <a:schemeClr val="accent6"/>
              </a:solidFill>
            </a:endParaRPr>
          </a:p>
        </p:txBody>
      </p:sp>
      <p:sp>
        <p:nvSpPr>
          <p:cNvPr id="359" name="Google Shape;359;g32565449324_0_77"/>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100"/>
              <a:buNone/>
            </a:pPr>
            <a:r>
              <a:rPr lang="en-GB" sz="1600">
                <a:solidFill>
                  <a:srgbClr val="636A6F"/>
                </a:solidFill>
                <a:latin typeface="Arial"/>
                <a:ea typeface="Arial"/>
                <a:cs typeface="Arial"/>
                <a:sym typeface="Arial"/>
              </a:rPr>
              <a:t>Ahora que ha elaborado una lista de pros y contras para cada uno de los cuatro tipos de software de colaboración remota, vuelvan a reunirse y debatan sus conclusiones. Juntos, reduzcan la lista definitiva de los recursos que consideran más eficaces para la colaboración remota e híbrida.</a:t>
            </a:r>
            <a:endParaRPr sz="1600">
              <a:solidFill>
                <a:srgbClr val="636A6F"/>
              </a:solidFill>
              <a:latin typeface="Arial"/>
              <a:ea typeface="Arial"/>
              <a:cs typeface="Arial"/>
              <a:sym typeface="Arial"/>
            </a:endParaRPr>
          </a:p>
          <a:p>
            <a:pPr indent="0" lvl="0" marL="457200" rtl="0" algn="l">
              <a:lnSpc>
                <a:spcPct val="90000"/>
              </a:lnSpc>
              <a:spcBef>
                <a:spcPts val="0"/>
              </a:spcBef>
              <a:spcAft>
                <a:spcPts val="0"/>
              </a:spcAft>
              <a:buSzPts val="1800"/>
              <a:buNone/>
            </a:pPr>
            <a:r>
              <a:t/>
            </a:r>
            <a:endParaRPr sz="1600">
              <a:latin typeface="Arial"/>
              <a:ea typeface="Arial"/>
              <a:cs typeface="Arial"/>
              <a:sym typeface="Arial"/>
            </a:endParaRPr>
          </a:p>
          <a:p>
            <a:pPr indent="-330200" lvl="0" marL="457200" rtl="0" algn="l">
              <a:lnSpc>
                <a:spcPct val="90000"/>
              </a:lnSpc>
              <a:spcBef>
                <a:spcPts val="0"/>
              </a:spcBef>
              <a:spcAft>
                <a:spcPts val="0"/>
              </a:spcAft>
              <a:buClr>
                <a:srgbClr val="636A6F"/>
              </a:buClr>
              <a:buSzPts val="1600"/>
              <a:buFont typeface="Arial"/>
              <a:buChar char="•"/>
            </a:pPr>
            <a:r>
              <a:rPr lang="en-GB" sz="1600">
                <a:solidFill>
                  <a:srgbClr val="636A6F"/>
                </a:solidFill>
                <a:latin typeface="Arial"/>
                <a:ea typeface="Arial"/>
                <a:cs typeface="Arial"/>
                <a:sym typeface="Arial"/>
              </a:rPr>
              <a:t>Teniendo en cuenta las estrategias comentadas anteriormente (quedadas virtuales para tomar un café, actividades de team building, mentoring, etc.), ¿cuáles de las herramientas digitales cree que podrían ser especialmente útiles? ¿Por qué?</a:t>
            </a:r>
            <a:endParaRPr sz="1600">
              <a:solidFill>
                <a:srgbClr val="636A6F"/>
              </a:solidFill>
              <a:latin typeface="Arial"/>
              <a:ea typeface="Arial"/>
              <a:cs typeface="Arial"/>
              <a:sym typeface="Arial"/>
            </a:endParaRPr>
          </a:p>
          <a:p>
            <a:pPr indent="0" lvl="0" marL="45720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a:p>
            <a:pPr indent="-330200" lvl="0" marL="457200" rtl="0" algn="l">
              <a:lnSpc>
                <a:spcPct val="115000"/>
              </a:lnSpc>
              <a:spcBef>
                <a:spcPts val="0"/>
              </a:spcBef>
              <a:spcAft>
                <a:spcPts val="0"/>
              </a:spcAft>
              <a:buClr>
                <a:srgbClr val="636A6F"/>
              </a:buClr>
              <a:buSzPts val="1600"/>
              <a:buChar char="•"/>
            </a:pPr>
            <a:r>
              <a:rPr lang="en-GB" sz="1600">
                <a:solidFill>
                  <a:srgbClr val="636A6F"/>
                </a:solidFill>
                <a:latin typeface="Arial"/>
                <a:ea typeface="Arial"/>
                <a:cs typeface="Arial"/>
                <a:sym typeface="Arial"/>
              </a:rPr>
              <a:t>¿Qué dificultades podrían surgir con las herramientas enumeradas en términos de conexión social? ¿Cómo podrían superarse? </a:t>
            </a:r>
            <a:endParaRPr sz="1600">
              <a:solidFill>
                <a:srgbClr val="636A6F"/>
              </a:solidFill>
              <a:latin typeface="Arial"/>
              <a:ea typeface="Arial"/>
              <a:cs typeface="Arial"/>
              <a:sym typeface="Arial"/>
            </a:endParaRPr>
          </a:p>
          <a:p>
            <a:pPr indent="0" lvl="0" marL="45720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a:p>
            <a:pPr indent="-330200" lvl="0" marL="457200" rtl="0" algn="l">
              <a:lnSpc>
                <a:spcPct val="90000"/>
              </a:lnSpc>
              <a:spcBef>
                <a:spcPts val="0"/>
              </a:spcBef>
              <a:spcAft>
                <a:spcPts val="0"/>
              </a:spcAft>
              <a:buClr>
                <a:srgbClr val="636A6F"/>
              </a:buClr>
              <a:buSzPts val="1600"/>
              <a:buFont typeface="Arial"/>
              <a:buChar char="•"/>
            </a:pPr>
            <a:r>
              <a:rPr lang="en-GB" sz="1600">
                <a:solidFill>
                  <a:srgbClr val="636A6F"/>
                </a:solidFill>
                <a:latin typeface="Arial"/>
                <a:ea typeface="Arial"/>
                <a:cs typeface="Arial"/>
                <a:sym typeface="Arial"/>
              </a:rPr>
              <a:t>¿Ha utilizado alguna vez alguna de las herramientas digitales enumeradas? ¿Cómo fue su experiencia? ¿Cuáles son algunas de las fortalezas y debilidades específicas que encontró al utilizar el software?</a:t>
            </a:r>
            <a:endParaRPr sz="1600">
              <a:solidFill>
                <a:srgbClr val="636A6F"/>
              </a:solidFill>
              <a:latin typeface="Arial"/>
              <a:ea typeface="Arial"/>
              <a:cs typeface="Arial"/>
              <a:sym typeface="Arial"/>
            </a:endParaRPr>
          </a:p>
          <a:p>
            <a:pPr indent="0" lvl="0" marL="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a:p>
            <a:pPr indent="0" lvl="0" marL="0" rtl="0" algn="l">
              <a:lnSpc>
                <a:spcPct val="115000"/>
              </a:lnSpc>
              <a:spcBef>
                <a:spcPts val="0"/>
              </a:spcBef>
              <a:spcAft>
                <a:spcPts val="0"/>
              </a:spcAft>
              <a:buSzPts val="1100"/>
              <a:buNone/>
            </a:pPr>
            <a:r>
              <a:rPr lang="en-GB" sz="1600">
                <a:solidFill>
                  <a:srgbClr val="636A6F"/>
                </a:solidFill>
                <a:latin typeface="Arial"/>
                <a:ea typeface="Arial"/>
                <a:cs typeface="Arial"/>
                <a:sym typeface="Arial"/>
              </a:rPr>
              <a:t>Asegúrate de tomar notas con las respuestas a cada una de las preguntas anteriores y deja a un lado la lista de herramientas digitales. ¡Volveremos a utilizar este material en otra actividad.</a:t>
            </a:r>
            <a:endParaRPr sz="1600">
              <a:solidFill>
                <a:srgbClr val="636A6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250f227c3e_0_280"/>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2400">
                <a:solidFill>
                  <a:schemeClr val="accent6"/>
                </a:solidFill>
              </a:rPr>
              <a:t>Estrategias para mejorar la conexión social</a:t>
            </a:r>
            <a:endParaRPr b="1" sz="2400">
              <a:solidFill>
                <a:schemeClr val="accent6"/>
              </a:solidFill>
            </a:endParaRPr>
          </a:p>
          <a:p>
            <a:pPr indent="0" lvl="0" marL="0" rtl="0" algn="l">
              <a:lnSpc>
                <a:spcPct val="90000"/>
              </a:lnSpc>
              <a:spcBef>
                <a:spcPts val="0"/>
              </a:spcBef>
              <a:spcAft>
                <a:spcPts val="0"/>
              </a:spcAft>
              <a:buClr>
                <a:schemeClr val="accent6"/>
              </a:buClr>
              <a:buSzPts val="2400"/>
              <a:buFont typeface="Arial"/>
              <a:buNone/>
            </a:pPr>
            <a:r>
              <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366" name="Google Shape;366;g3250f227c3e_0_280"/>
          <p:cNvSpPr txBox="1"/>
          <p:nvPr>
            <p:ph idx="2" type="body"/>
          </p:nvPr>
        </p:nvSpPr>
        <p:spPr>
          <a:xfrm>
            <a:off x="3140552" y="1127859"/>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¡Más información! </a:t>
            </a:r>
            <a:endParaRPr>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¿Te interesa profundizar en este tema? En este artículo de Forbes, Neal Stanton (codirector ejecutivo de Ramp) analiza algunas de las muchas formas de fomentar el trabajo en equipo en un entorno híbrido o remoto.</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3"/>
              </a:rPr>
              <a:t>https://www.forbes.com/councils/forbestechcouncil/2022/08/10/how-to-build-connections-team-building-in-a-hybrid-workplace/</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250f227c3e_0_183"/>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La inclusión y la empatía como pilares de la conexión</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373" name="Google Shape;373;g3250f227c3e_0_183"/>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3250f227c3e_0_66"/>
          <p:cNvSpPr txBox="1"/>
          <p:nvPr/>
        </p:nvSpPr>
        <p:spPr>
          <a:xfrm>
            <a:off x="2213750" y="394550"/>
            <a:ext cx="8838900" cy="1304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La inclusión y la empatía como pilares de la conexión</a:t>
            </a:r>
            <a:endParaRPr b="0" i="0" sz="3600" u="none" cap="none" strike="noStrike">
              <a:solidFill>
                <a:schemeClr val="accent5"/>
              </a:solidFill>
              <a:latin typeface="Arial"/>
              <a:ea typeface="Arial"/>
              <a:cs typeface="Arial"/>
              <a:sym typeface="Arial"/>
            </a:endParaRPr>
          </a:p>
        </p:txBody>
      </p:sp>
      <p:sp>
        <p:nvSpPr>
          <p:cNvPr id="380" name="Google Shape;380;g3250f227c3e_0_66"/>
          <p:cNvSpPr txBox="1"/>
          <p:nvPr/>
        </p:nvSpPr>
        <p:spPr>
          <a:xfrm>
            <a:off x="587375" y="1252850"/>
            <a:ext cx="1101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FFFF00"/>
              </a:highlight>
              <a:latin typeface="Arial"/>
              <a:ea typeface="Arial"/>
              <a:cs typeface="Arial"/>
              <a:sym typeface="Arial"/>
            </a:endParaRPr>
          </a:p>
        </p:txBody>
      </p:sp>
      <p:pic>
        <p:nvPicPr>
          <p:cNvPr id="381" name="Google Shape;381;g3250f227c3e_0_66"/>
          <p:cNvPicPr preferRelativeResize="0"/>
          <p:nvPr/>
        </p:nvPicPr>
        <p:blipFill rotWithShape="1">
          <a:blip r:embed="rId3">
            <a:alphaModFix/>
          </a:blip>
          <a:srcRect b="0" l="0" r="0" t="0"/>
          <a:stretch/>
        </p:blipFill>
        <p:spPr>
          <a:xfrm>
            <a:off x="205475" y="2596775"/>
            <a:ext cx="5000774" cy="3333849"/>
          </a:xfrm>
          <a:prstGeom prst="rect">
            <a:avLst/>
          </a:prstGeom>
          <a:noFill/>
          <a:ln>
            <a:noFill/>
          </a:ln>
        </p:spPr>
      </p:pic>
      <p:sp>
        <p:nvSpPr>
          <p:cNvPr id="382" name="Google Shape;382;g3250f227c3e_0_66"/>
          <p:cNvSpPr txBox="1"/>
          <p:nvPr/>
        </p:nvSpPr>
        <p:spPr>
          <a:xfrm>
            <a:off x="1684550" y="593062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Foto de Antoni Shkraba vía Pexels.</a:t>
            </a:r>
            <a:endParaRPr b="0" i="0" sz="900" u="none" cap="none" strike="noStrike">
              <a:solidFill>
                <a:srgbClr val="000000"/>
              </a:solidFill>
              <a:latin typeface="Arial"/>
              <a:ea typeface="Arial"/>
              <a:cs typeface="Arial"/>
              <a:sym typeface="Arial"/>
            </a:endParaRPr>
          </a:p>
        </p:txBody>
      </p:sp>
      <p:sp>
        <p:nvSpPr>
          <p:cNvPr id="383" name="Google Shape;383;g3250f227c3e_0_66"/>
          <p:cNvSpPr txBox="1"/>
          <p:nvPr/>
        </p:nvSpPr>
        <p:spPr>
          <a:xfrm>
            <a:off x="5319625" y="1598400"/>
            <a:ext cx="6465300" cy="3567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En cualquier entorno, ya sea un lugar de trabajo remoto, una escuela o una unidad familiar, toda buena intención y esfuerzo por generar conexión carecen de valor si no se practican primero la inclusión y la empatía. En realidad, la capacidad de conectar a nivel humano con nuestros semejantes debería ser el punto de partida de cualquier estrategia de conexión social.</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Teniendo esto en cuenta, complementaremos la teoría, las estrategias y las herramientas digitales elaboradas hasta ahora con algunos consejos útiles sobre cómo maximizar la inclusividad y la empatía en tu organización. Al finalizar esta sección, podrás reunir todos los elementos anteriores para diseñar una estrategia de conexión integral para tu lugar de trabajo remoto o híbrido.</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32565449324_0_96"/>
          <p:cNvSpPr txBox="1"/>
          <p:nvPr/>
        </p:nvSpPr>
        <p:spPr>
          <a:xfrm>
            <a:off x="587375" y="1252850"/>
            <a:ext cx="1101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FFFF00"/>
              </a:highlight>
              <a:latin typeface="Arial"/>
              <a:ea typeface="Arial"/>
              <a:cs typeface="Arial"/>
              <a:sym typeface="Arial"/>
            </a:endParaRPr>
          </a:p>
        </p:txBody>
      </p:sp>
      <p:pic>
        <p:nvPicPr>
          <p:cNvPr id="390" name="Google Shape;390;g32565449324_0_96"/>
          <p:cNvPicPr preferRelativeResize="0"/>
          <p:nvPr/>
        </p:nvPicPr>
        <p:blipFill rotWithShape="1">
          <a:blip r:embed="rId3">
            <a:alphaModFix/>
          </a:blip>
          <a:srcRect b="0" l="0" r="0" t="0"/>
          <a:stretch/>
        </p:blipFill>
        <p:spPr>
          <a:xfrm>
            <a:off x="205475" y="2596775"/>
            <a:ext cx="4386749" cy="2924499"/>
          </a:xfrm>
          <a:prstGeom prst="rect">
            <a:avLst/>
          </a:prstGeom>
          <a:noFill/>
          <a:ln>
            <a:noFill/>
          </a:ln>
        </p:spPr>
      </p:pic>
      <p:sp>
        <p:nvSpPr>
          <p:cNvPr id="391" name="Google Shape;391;g32565449324_0_96"/>
          <p:cNvSpPr txBox="1"/>
          <p:nvPr/>
        </p:nvSpPr>
        <p:spPr>
          <a:xfrm>
            <a:off x="1070525" y="560197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Foto de Alena Darmel vía Pexels.</a:t>
            </a:r>
            <a:endParaRPr b="0" i="0" sz="900" u="none" cap="none" strike="noStrike">
              <a:solidFill>
                <a:srgbClr val="000000"/>
              </a:solidFill>
              <a:latin typeface="Arial"/>
              <a:ea typeface="Arial"/>
              <a:cs typeface="Arial"/>
              <a:sym typeface="Arial"/>
            </a:endParaRPr>
          </a:p>
        </p:txBody>
      </p:sp>
      <p:sp>
        <p:nvSpPr>
          <p:cNvPr id="392" name="Google Shape;392;g32565449324_0_96"/>
          <p:cNvSpPr txBox="1"/>
          <p:nvPr/>
        </p:nvSpPr>
        <p:spPr>
          <a:xfrm>
            <a:off x="4714075" y="1446000"/>
            <a:ext cx="7071000" cy="512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Al igual que con la conexión social en el lugar de trabajo híbrido o remoto, algunos contextos pueden presentar barreras para la inclusión y la empatía. Los profesionales de RR. HH. y los directivos que deseen aumentar la conexión social en sus lugares de trabajo deberían, idealmente, tomar medidas para abordar estas barreras antes de comprometerse con una estrategia de inclusión.</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Por un lado, muchos de nuestros prejuicios y estereotipos están profundamente arraigados, y algunos de ellos incluso se denominan «inconscientes», es decir, los perpetuamos sin saberlo y sin quererlo. El primer paso para abordar estos prejuicios es identificarlos y, a continuación, comprometernos a desarrollar nuestro comportamiento y nuestras percepciones para superarlos.</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Otro ejemplo de barrera para la inclusión y la empatía podría ser algo tan simple como la asignación preferencial de tareas en un lugar de trabajo. Sin ninguna mala intención, podemos delegar de manera inadvertida de tal forma que algunas personas tengan menos oportunidades de contribuir que otras.</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Al abordar los obstáculos fundamentales para la inclusión, sentamos las bases para un entorno laboral más empático.</a:t>
            </a:r>
            <a:endParaRPr b="0" i="0" sz="1500" u="none" cap="none" strike="noStrike">
              <a:solidFill>
                <a:srgbClr val="636A6F"/>
              </a:solidFill>
              <a:latin typeface="Arial"/>
              <a:ea typeface="Arial"/>
              <a:cs typeface="Arial"/>
              <a:sym typeface="Arial"/>
            </a:endParaRPr>
          </a:p>
        </p:txBody>
      </p:sp>
      <p:sp>
        <p:nvSpPr>
          <p:cNvPr id="393" name="Google Shape;393;g32565449324_0_96"/>
          <p:cNvSpPr txBox="1"/>
          <p:nvPr/>
        </p:nvSpPr>
        <p:spPr>
          <a:xfrm>
            <a:off x="2213750" y="394550"/>
            <a:ext cx="8838900" cy="1304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La inclusión y la empatía como pilares de la conexión</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32565449324_0_105"/>
          <p:cNvSpPr txBox="1"/>
          <p:nvPr/>
        </p:nvSpPr>
        <p:spPr>
          <a:xfrm>
            <a:off x="587375" y="1522025"/>
            <a:ext cx="7533000" cy="494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400" u="none" cap="none" strike="noStrike">
                <a:solidFill>
                  <a:srgbClr val="636A6F"/>
                </a:solidFill>
                <a:latin typeface="Arial"/>
                <a:ea typeface="Arial"/>
                <a:cs typeface="Arial"/>
                <a:sym typeface="Arial"/>
              </a:rPr>
              <a:t>Por supuesto, podemos ir más allá de las respuestas reactivas a la inclusión y la empatía y construir sobre ellas con algunas medidas proactivas. A continuación, te presentamos algunas estrategias rápidas que tu organización puede implementar para promover estos importantes valores.</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400" u="none" cap="none" strike="noStrike">
                <a:solidFill>
                  <a:srgbClr val="636A6F"/>
                </a:solidFill>
                <a:latin typeface="Arial"/>
                <a:ea typeface="Arial"/>
                <a:cs typeface="Arial"/>
                <a:sym typeface="Arial"/>
              </a:rPr>
              <a:t>• </a:t>
            </a:r>
            <a:r>
              <a:rPr b="1" i="0" lang="en-GB" sz="1400" u="none" cap="none" strike="noStrike">
                <a:solidFill>
                  <a:srgbClr val="636A6F"/>
                </a:solidFill>
                <a:latin typeface="Arial"/>
                <a:ea typeface="Arial"/>
                <a:cs typeface="Arial"/>
                <a:sym typeface="Arial"/>
              </a:rPr>
              <a:t>Planifica para todos</a:t>
            </a:r>
            <a:r>
              <a:rPr b="0" i="0" lang="en-GB" sz="1400" u="none" cap="none" strike="noStrike">
                <a:solidFill>
                  <a:srgbClr val="636A6F"/>
                </a:solidFill>
                <a:latin typeface="Arial"/>
                <a:ea typeface="Arial"/>
                <a:cs typeface="Arial"/>
                <a:sym typeface="Arial"/>
              </a:rPr>
              <a:t>: cada vez que te encarguen organizar una actividad, un evento, una tarea, etc., dedica un momento a reflexionar sobre las barreras de acceso físico, las necesidades lingüísticas, el respeto por las diferentes culturas, etc., que puedan ser necesarias tener en cuenta para que todas las personas implicadas se sientan bienvenidas e incluidas.</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400" u="none" cap="none" strike="noStrike">
                <a:solidFill>
                  <a:srgbClr val="636A6F"/>
                </a:solidFill>
                <a:latin typeface="Arial"/>
                <a:ea typeface="Arial"/>
                <a:cs typeface="Arial"/>
                <a:sym typeface="Arial"/>
              </a:rPr>
              <a:t>• </a:t>
            </a:r>
            <a:r>
              <a:rPr b="1" i="0" lang="en-GB" sz="1400" u="none" cap="none" strike="noStrike">
                <a:solidFill>
                  <a:srgbClr val="636A6F"/>
                </a:solidFill>
                <a:latin typeface="Arial"/>
                <a:ea typeface="Arial"/>
                <a:cs typeface="Arial"/>
                <a:sym typeface="Arial"/>
              </a:rPr>
              <a:t>Ponte en el lugar de los demás</a:t>
            </a:r>
            <a:r>
              <a:rPr b="0" i="0" lang="en-GB" sz="1400" u="none" cap="none" strike="noStrike">
                <a:solidFill>
                  <a:srgbClr val="636A6F"/>
                </a:solidFill>
                <a:latin typeface="Arial"/>
                <a:ea typeface="Arial"/>
                <a:cs typeface="Arial"/>
                <a:sym typeface="Arial"/>
              </a:rPr>
              <a:t>: el concepto fundamental de la empatía es considerar y tener en cuenta los sentimientos y la perspectiva de otra persona. En el lugar de trabajo, este rasgo puede ser especialmente valioso, ya que nos permite trazar el proceso por el que una persona llega a sus decisiones, las razones por las que puede comunicarse de una manera determinada, sus motivaciones personales, etc. </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636A6F"/>
                </a:solidFill>
                <a:latin typeface="Arial"/>
                <a:ea typeface="Arial"/>
                <a:cs typeface="Arial"/>
                <a:sym typeface="Arial"/>
              </a:rPr>
              <a:t>• </a:t>
            </a:r>
            <a:r>
              <a:rPr b="1" i="0" lang="en-GB" sz="1400" u="none" cap="none" strike="noStrike">
                <a:solidFill>
                  <a:srgbClr val="636A6F"/>
                </a:solidFill>
                <a:latin typeface="Arial"/>
                <a:ea typeface="Arial"/>
                <a:cs typeface="Arial"/>
                <a:sym typeface="Arial"/>
              </a:rPr>
              <a:t>Acérquese: </a:t>
            </a:r>
            <a:r>
              <a:rPr b="0" i="0" lang="en-GB" sz="1400" u="none" cap="none" strike="noStrike">
                <a:solidFill>
                  <a:srgbClr val="636A6F"/>
                </a:solidFill>
                <a:latin typeface="Arial"/>
                <a:ea typeface="Arial"/>
                <a:cs typeface="Arial"/>
                <a:sym typeface="Arial"/>
              </a:rPr>
              <a:t>¡Cuando tenga dudas, comuníquese! Discuta las formas en que su organización puede ser más acogedora e inclusiva. Su personal apreciará el esfuerzo realizado, y esto solo puede mejorar aún más la conexión social de la empresa.</a:t>
            </a:r>
            <a:endParaRPr b="0" i="0" sz="1400" u="none" cap="none" strike="noStrike">
              <a:solidFill>
                <a:srgbClr val="636A6F"/>
              </a:solidFill>
              <a:latin typeface="Arial"/>
              <a:ea typeface="Arial"/>
              <a:cs typeface="Arial"/>
              <a:sym typeface="Arial"/>
            </a:endParaRPr>
          </a:p>
        </p:txBody>
      </p:sp>
      <p:pic>
        <p:nvPicPr>
          <p:cNvPr id="400" name="Google Shape;400;g32565449324_0_105"/>
          <p:cNvPicPr preferRelativeResize="0"/>
          <p:nvPr/>
        </p:nvPicPr>
        <p:blipFill rotWithShape="1">
          <a:blip r:embed="rId3">
            <a:alphaModFix/>
          </a:blip>
          <a:srcRect b="0" l="39" r="49" t="0"/>
          <a:stretch/>
        </p:blipFill>
        <p:spPr>
          <a:xfrm>
            <a:off x="8120375" y="1699250"/>
            <a:ext cx="3974676" cy="2652126"/>
          </a:xfrm>
          <a:prstGeom prst="rect">
            <a:avLst/>
          </a:prstGeom>
          <a:noFill/>
          <a:ln>
            <a:noFill/>
          </a:ln>
        </p:spPr>
      </p:pic>
      <p:sp>
        <p:nvSpPr>
          <p:cNvPr id="401" name="Google Shape;401;g32565449324_0_105"/>
          <p:cNvSpPr txBox="1"/>
          <p:nvPr/>
        </p:nvSpPr>
        <p:spPr>
          <a:xfrm>
            <a:off x="8670300" y="14052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Foto de Alex Green vía Pexels.</a:t>
            </a:r>
            <a:endParaRPr b="0" i="0" sz="900" u="none" cap="none" strike="noStrike">
              <a:solidFill>
                <a:srgbClr val="000000"/>
              </a:solidFill>
              <a:latin typeface="Arial"/>
              <a:ea typeface="Arial"/>
              <a:cs typeface="Arial"/>
              <a:sym typeface="Arial"/>
            </a:endParaRPr>
          </a:p>
        </p:txBody>
      </p:sp>
      <p:sp>
        <p:nvSpPr>
          <p:cNvPr id="402" name="Google Shape;402;g32565449324_0_105"/>
          <p:cNvSpPr txBox="1"/>
          <p:nvPr/>
        </p:nvSpPr>
        <p:spPr>
          <a:xfrm>
            <a:off x="2213750" y="394550"/>
            <a:ext cx="8838900" cy="1304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La inclusión y la empatía como pilares de la conexión</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250f227c3e_0_71"/>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457200" rtl="0" algn="l">
              <a:lnSpc>
                <a:spcPct val="90000"/>
              </a:lnSpc>
              <a:spcBef>
                <a:spcPts val="1000"/>
              </a:spcBef>
              <a:spcAft>
                <a:spcPts val="0"/>
              </a:spcAft>
              <a:buSzPts val="1800"/>
              <a:buNone/>
            </a:pPr>
            <a:r>
              <a:rPr lang="en-GB"/>
              <a:t> </a:t>
            </a:r>
            <a:endParaRPr/>
          </a:p>
        </p:txBody>
      </p:sp>
      <p:sp>
        <p:nvSpPr>
          <p:cNvPr id="409" name="Google Shape;409;g3250f227c3e_0_71"/>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La inclusión y la empatía como pilares de la conexión</a:t>
            </a:r>
            <a:endParaRPr b="1" sz="2400">
              <a:solidFill>
                <a:schemeClr val="accent6"/>
              </a:solidFill>
            </a:endParaRPr>
          </a:p>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Actividad: Escenario de juego de roles</a:t>
            </a:r>
            <a:endParaRPr b="1" sz="2400">
              <a:solidFill>
                <a:schemeClr val="accent6"/>
              </a:solidFill>
            </a:endParaRPr>
          </a:p>
        </p:txBody>
      </p:sp>
      <p:sp>
        <p:nvSpPr>
          <p:cNvPr id="410" name="Google Shape;410;g3250f227c3e_0_71"/>
          <p:cNvSpPr txBox="1"/>
          <p:nvPr>
            <p:ph idx="1" type="body"/>
          </p:nvPr>
        </p:nvSpPr>
        <p:spPr>
          <a:xfrm>
            <a:off x="149687" y="152406"/>
            <a:ext cx="5910900" cy="3881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a:solidFill>
                <a:srgbClr val="868E93"/>
              </a:solidFill>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Arial"/>
              <a:ea typeface="Arial"/>
              <a:cs typeface="Arial"/>
              <a:sym typeface="Arial"/>
            </a:endParaRPr>
          </a:p>
          <a:p>
            <a:pPr indent="-218120" lvl="4" marL="2057400" rtl="0" algn="l">
              <a:lnSpc>
                <a:spcPct val="90000"/>
              </a:lnSpc>
              <a:spcBef>
                <a:spcPts val="500"/>
              </a:spcBef>
              <a:spcAft>
                <a:spcPts val="0"/>
              </a:spcAft>
              <a:buClr>
                <a:srgbClr val="868E93"/>
              </a:buClr>
              <a:buSzPct val="100000"/>
              <a:buChar char="•"/>
            </a:pPr>
            <a:r>
              <a:rPr i="1" lang="en-GB">
                <a:solidFill>
                  <a:srgbClr val="868E93"/>
                </a:solidFill>
              </a:rPr>
              <a:t>El objetivo de esta actividad es practicar la empatía en la acción a través de escenarios de juego de roles que abordan retos comunes en entornos de trabajo híbridos. Los alumnos reflexionarán sobre cómo fomentar una cultura de inclusión y adaptarse a las necesidades únicas de los empleados remotos.</a:t>
            </a:r>
            <a:endParaRPr i="1" u="none" cap="none" strike="noStrike">
              <a:solidFill>
                <a:srgbClr val="868E93"/>
              </a:solidFill>
            </a:endParaRPr>
          </a:p>
          <a:p>
            <a:pPr indent="0" lvl="0" marL="0" rtl="0" algn="l">
              <a:lnSpc>
                <a:spcPct val="90000"/>
              </a:lnSpc>
              <a:spcBef>
                <a:spcPts val="500"/>
              </a:spcBef>
              <a:spcAft>
                <a:spcPts val="0"/>
              </a:spcAft>
              <a:buSzPct val="108107"/>
              <a:buNone/>
            </a:pPr>
            <a:r>
              <a:t/>
            </a:r>
            <a:endParaRPr i="1">
              <a:solidFill>
                <a:srgbClr val="868E93"/>
              </a:solidFill>
            </a:endParaRPr>
          </a:p>
        </p:txBody>
      </p:sp>
      <p:pic>
        <p:nvPicPr>
          <p:cNvPr id="411" name="Google Shape;411;g3250f227c3e_0_71"/>
          <p:cNvPicPr preferRelativeResize="0"/>
          <p:nvPr/>
        </p:nvPicPr>
        <p:blipFill rotWithShape="1">
          <a:blip r:embed="rId3">
            <a:alphaModFix/>
          </a:blip>
          <a:srcRect b="22961" l="21300" r="19598" t="23251"/>
          <a:stretch/>
        </p:blipFill>
        <p:spPr>
          <a:xfrm>
            <a:off x="149679" y="1254105"/>
            <a:ext cx="1974396" cy="1800225"/>
          </a:xfrm>
          <a:prstGeom prst="rect">
            <a:avLst/>
          </a:prstGeom>
          <a:noFill/>
          <a:ln>
            <a:noFill/>
          </a:ln>
        </p:spPr>
      </p:pic>
      <p:pic>
        <p:nvPicPr>
          <p:cNvPr descr="Inteligência Artificial com preenchimento sólido" id="412" name="Google Shape;412;g3250f227c3e_0_71"/>
          <p:cNvPicPr preferRelativeResize="0"/>
          <p:nvPr/>
        </p:nvPicPr>
        <p:blipFill rotWithShape="1">
          <a:blip r:embed="rId4">
            <a:alphaModFix/>
          </a:blip>
          <a:srcRect b="0" l="0" r="0" t="0"/>
          <a:stretch/>
        </p:blipFill>
        <p:spPr>
          <a:xfrm>
            <a:off x="6543775" y="1334030"/>
            <a:ext cx="914400" cy="914400"/>
          </a:xfrm>
          <a:prstGeom prst="rect">
            <a:avLst/>
          </a:prstGeom>
          <a:noFill/>
          <a:ln>
            <a:noFill/>
          </a:ln>
        </p:spPr>
      </p:pic>
      <p:sp>
        <p:nvSpPr>
          <p:cNvPr id="413" name="Google Shape;413;g3250f227c3e_0_71"/>
          <p:cNvSpPr txBox="1"/>
          <p:nvPr/>
        </p:nvSpPr>
        <p:spPr>
          <a:xfrm>
            <a:off x="6543775" y="2552585"/>
            <a:ext cx="5400600" cy="366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1800" u="none" cap="none" strike="noStrike">
                <a:solidFill>
                  <a:srgbClr val="636A6F"/>
                </a:solidFill>
                <a:latin typeface="Arial"/>
                <a:ea typeface="Arial"/>
                <a:cs typeface="Arial"/>
                <a:sym typeface="Arial"/>
              </a:rPr>
              <a:t>Al finalizar esta actividad, usted será capaz de:</a:t>
            </a:r>
            <a:endParaRPr b="0" i="0" sz="1400" u="none" cap="none" strike="noStrike">
              <a:solidFill>
                <a:schemeClr val="dk1"/>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Reconocer el papel del liderazgo y de la organización en general en el desarrollo de un entorno de trabajo inclusivo y conectado, tanto en los espacios físicos como en los virtuales.</a:t>
            </a:r>
            <a:endParaRPr b="0" i="1"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Comprometidos con la inclusión en el lugar de trabajo híbrido, garantizando que los empleados remotos se sientan valorados e involucrados en la cultura del lugar de trabajo.</a:t>
            </a:r>
            <a:endParaRPr b="0" i="1"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Empáticos con las necesidades sociales y emocionales de los empleados híbridos.</a:t>
            </a:r>
            <a:endParaRPr b="0" i="1" sz="1800" u="none" cap="none" strike="noStrike">
              <a:solidFill>
                <a:srgbClr val="636A6F"/>
              </a:solidFill>
              <a:latin typeface="Arial"/>
              <a:ea typeface="Arial"/>
              <a:cs typeface="Arial"/>
              <a:sym typeface="Arial"/>
            </a:endParaRPr>
          </a:p>
        </p:txBody>
      </p:sp>
      <p:sp>
        <p:nvSpPr>
          <p:cNvPr id="414" name="Google Shape;414;g3250f227c3e_0_71"/>
          <p:cNvSpPr txBox="1"/>
          <p:nvPr/>
        </p:nvSpPr>
        <p:spPr>
          <a:xfrm>
            <a:off x="7676225" y="1435475"/>
            <a:ext cx="41934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Adquirir nuevos conocimientos</a:t>
            </a:r>
            <a:endParaRPr b="1" i="0" sz="2400" u="none" cap="none" strike="noStrike">
              <a:solidFill>
                <a:srgbClr val="9868BD"/>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3250f227c3e_0_82"/>
          <p:cNvSpPr txBox="1"/>
          <p:nvPr>
            <p:ph type="title"/>
          </p:nvPr>
        </p:nvSpPr>
        <p:spPr>
          <a:xfrm>
            <a:off x="1500675" y="383825"/>
            <a:ext cx="94806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La inclusión y la empatía como pilares de la conexión</a:t>
            </a:r>
            <a:endParaRPr b="1" sz="2400">
              <a:solidFill>
                <a:schemeClr val="accent6"/>
              </a:solidFill>
            </a:endParaRPr>
          </a:p>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Actividad: Escenario de juego de roles</a:t>
            </a:r>
            <a:endParaRPr b="1" sz="2400">
              <a:solidFill>
                <a:schemeClr val="accent6"/>
              </a:solidFill>
            </a:endParaRPr>
          </a:p>
        </p:txBody>
      </p:sp>
      <p:sp>
        <p:nvSpPr>
          <p:cNvPr id="421" name="Google Shape;421;g3250f227c3e_0_82"/>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Autofit/>
          </a:bodyPr>
          <a:lstStyle/>
          <a:p>
            <a:pPr indent="-212725" lvl="0" marL="228600" rtl="0" algn="l">
              <a:lnSpc>
                <a:spcPct val="90000"/>
              </a:lnSpc>
              <a:spcBef>
                <a:spcPts val="0"/>
              </a:spcBef>
              <a:spcAft>
                <a:spcPts val="0"/>
              </a:spcAft>
              <a:buClr>
                <a:srgbClr val="9869BD"/>
              </a:buClr>
              <a:buSzPts val="1550"/>
              <a:buChar char="•"/>
            </a:pPr>
            <a:r>
              <a:rPr b="1" lang="en-GB" sz="1550">
                <a:solidFill>
                  <a:srgbClr val="12501B"/>
                </a:solidFill>
                <a:latin typeface="Arial"/>
                <a:ea typeface="Arial"/>
                <a:cs typeface="Arial"/>
                <a:sym typeface="Arial"/>
              </a:rPr>
              <a:t>¡Formemos grupos!</a:t>
            </a:r>
            <a:endParaRPr sz="1550"/>
          </a:p>
          <a:p>
            <a:pPr indent="-212725" lvl="0" marL="228600" rtl="0" algn="l">
              <a:lnSpc>
                <a:spcPct val="90000"/>
              </a:lnSpc>
              <a:spcBef>
                <a:spcPts val="1000"/>
              </a:spcBef>
              <a:spcAft>
                <a:spcPts val="0"/>
              </a:spcAft>
              <a:buClr>
                <a:srgbClr val="636A6F"/>
              </a:buClr>
              <a:buSzPts val="1550"/>
              <a:buChar char="•"/>
            </a:pPr>
            <a:r>
              <a:rPr lang="en-GB" sz="1550">
                <a:solidFill>
                  <a:srgbClr val="636A6F"/>
                </a:solidFill>
                <a:latin typeface="Arial"/>
                <a:ea typeface="Arial"/>
                <a:cs typeface="Arial"/>
                <a:sym typeface="Arial"/>
              </a:rPr>
              <a:t>Empecemos dividiéndonos en grupos más pequeños, idealmente de 3 a 4 participantes. Asignemos un rol a cada miembro del grupo, de modo que cada uno represente a:</a:t>
            </a:r>
            <a:endParaRPr sz="1550">
              <a:solidFill>
                <a:srgbClr val="636A6F"/>
              </a:solidFill>
              <a:latin typeface="Arial"/>
              <a:ea typeface="Arial"/>
              <a:cs typeface="Arial"/>
              <a:sym typeface="Arial"/>
            </a:endParaRPr>
          </a:p>
          <a:p>
            <a:pPr indent="-327025" lvl="1" marL="914400" rtl="0" algn="l">
              <a:lnSpc>
                <a:spcPct val="90000"/>
              </a:lnSpc>
              <a:spcBef>
                <a:spcPts val="1000"/>
              </a:spcBef>
              <a:spcAft>
                <a:spcPts val="0"/>
              </a:spcAft>
              <a:buClr>
                <a:srgbClr val="636A6F"/>
              </a:buClr>
              <a:buSzPts val="1550"/>
              <a:buFont typeface="Arial"/>
              <a:buChar char="•"/>
            </a:pPr>
            <a:r>
              <a:rPr lang="en-GB" sz="1550">
                <a:solidFill>
                  <a:srgbClr val="636A6F"/>
                </a:solidFill>
              </a:rPr>
              <a:t>Empleado</a:t>
            </a:r>
            <a:endParaRPr sz="1550">
              <a:solidFill>
                <a:srgbClr val="636A6F"/>
              </a:solidFill>
            </a:endParaRPr>
          </a:p>
          <a:p>
            <a:pPr indent="-327025" lvl="1" marL="914400" rtl="0" algn="l">
              <a:lnSpc>
                <a:spcPct val="90000"/>
              </a:lnSpc>
              <a:spcBef>
                <a:spcPts val="1000"/>
              </a:spcBef>
              <a:spcAft>
                <a:spcPts val="0"/>
              </a:spcAft>
              <a:buClr>
                <a:srgbClr val="636A6F"/>
              </a:buClr>
              <a:buSzPts val="1550"/>
              <a:buChar char="•"/>
            </a:pPr>
            <a:r>
              <a:rPr lang="en-GB" sz="1550">
                <a:solidFill>
                  <a:srgbClr val="636A6F"/>
                </a:solidFill>
              </a:rPr>
              <a:t>RR. HH.</a:t>
            </a:r>
            <a:endParaRPr sz="1550">
              <a:solidFill>
                <a:srgbClr val="636A6F"/>
              </a:solidFill>
            </a:endParaRPr>
          </a:p>
          <a:p>
            <a:pPr indent="-327025" lvl="1" marL="914400" rtl="0" algn="l">
              <a:lnSpc>
                <a:spcPct val="90000"/>
              </a:lnSpc>
              <a:spcBef>
                <a:spcPts val="1000"/>
              </a:spcBef>
              <a:spcAft>
                <a:spcPts val="0"/>
              </a:spcAft>
              <a:buClr>
                <a:srgbClr val="636A6F"/>
              </a:buClr>
              <a:buSzPts val="1550"/>
              <a:buChar char="•"/>
            </a:pPr>
            <a:r>
              <a:rPr lang="en-GB" sz="1550">
                <a:solidFill>
                  <a:srgbClr val="636A6F"/>
                </a:solidFill>
              </a:rPr>
              <a:t>Gerente</a:t>
            </a:r>
            <a:endParaRPr sz="1550">
              <a:solidFill>
                <a:srgbClr val="636A6F"/>
              </a:solidFill>
            </a:endParaRPr>
          </a:p>
          <a:p>
            <a:pPr indent="-327025" lvl="1" marL="914400" rtl="0" algn="l">
              <a:lnSpc>
                <a:spcPct val="115000"/>
              </a:lnSpc>
              <a:spcBef>
                <a:spcPts val="0"/>
              </a:spcBef>
              <a:spcAft>
                <a:spcPts val="0"/>
              </a:spcAft>
              <a:buClr>
                <a:srgbClr val="636A6F"/>
              </a:buClr>
              <a:buSzPts val="1550"/>
              <a:buChar char="•"/>
            </a:pPr>
            <a:r>
              <a:rPr lang="en-GB" sz="1550">
                <a:solidFill>
                  <a:srgbClr val="636A6F"/>
                </a:solidFill>
              </a:rPr>
              <a:t>Observador (en caso de que haya un cuarto miembro en el grupo)</a:t>
            </a:r>
            <a:endParaRPr sz="1550">
              <a:solidFill>
                <a:srgbClr val="636A6F"/>
              </a:solidFill>
              <a:latin typeface="Arial"/>
              <a:ea typeface="Arial"/>
              <a:cs typeface="Arial"/>
              <a:sym typeface="Arial"/>
            </a:endParaRPr>
          </a:p>
          <a:p>
            <a:pPr indent="-212725" lvl="0" marL="228600" rtl="0" algn="l">
              <a:lnSpc>
                <a:spcPct val="90000"/>
              </a:lnSpc>
              <a:spcBef>
                <a:spcPts val="1000"/>
              </a:spcBef>
              <a:spcAft>
                <a:spcPts val="0"/>
              </a:spcAft>
              <a:buClr>
                <a:srgbClr val="9869BD"/>
              </a:buClr>
              <a:buSzPts val="1550"/>
              <a:buChar char="•"/>
            </a:pPr>
            <a:r>
              <a:rPr b="1" lang="en-GB" sz="1550">
                <a:solidFill>
                  <a:srgbClr val="12501B"/>
                </a:solidFill>
                <a:latin typeface="Arial"/>
                <a:ea typeface="Arial"/>
                <a:cs typeface="Arial"/>
                <a:sym typeface="Arial"/>
              </a:rPr>
              <a:t>Leamos el siguiente escenario:</a:t>
            </a:r>
            <a:endParaRPr b="1" sz="1550">
              <a:solidFill>
                <a:srgbClr val="12501B"/>
              </a:solidFill>
              <a:latin typeface="Arial"/>
              <a:ea typeface="Arial"/>
              <a:cs typeface="Arial"/>
              <a:sym typeface="Arial"/>
            </a:endParaRPr>
          </a:p>
          <a:p>
            <a:pPr indent="-212725" lvl="0" marL="228600" rtl="0" algn="l">
              <a:lnSpc>
                <a:spcPct val="90000"/>
              </a:lnSpc>
              <a:spcBef>
                <a:spcPts val="1000"/>
              </a:spcBef>
              <a:spcAft>
                <a:spcPts val="0"/>
              </a:spcAft>
              <a:buClr>
                <a:srgbClr val="636A6F"/>
              </a:buClr>
              <a:buSzPts val="1550"/>
              <a:buChar char="•"/>
            </a:pPr>
            <a:r>
              <a:rPr lang="en-GB" sz="1550">
                <a:solidFill>
                  <a:srgbClr val="636A6F"/>
                </a:solidFill>
                <a:latin typeface="Arial"/>
                <a:ea typeface="Arial"/>
                <a:cs typeface="Arial"/>
                <a:sym typeface="Arial"/>
              </a:rPr>
              <a:t>El empleado, que trabaja a distancia, ha expresado recientemente que se siente excluido de las decisiones importantes del equipo y de algunas de las interacciones informales, de una manera que el personal de la oficina no está experimentando actualmente. Considera que se han pasado por alto varias de sus recientes contribuciones en las reuniones y no está seguro de que se valoren sus esfuerzos. Esto está empezando a afectar al compromiso y la moral del empleado, que ha programado una reunión con RR. HH., su superior directo y (opcionalmente) un observador para intentar resolver la situación.</a:t>
            </a:r>
            <a:endParaRPr sz="1550">
              <a:solidFill>
                <a:srgbClr val="636A6F"/>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sz="135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32565449324_0_115"/>
          <p:cNvSpPr txBox="1"/>
          <p:nvPr>
            <p:ph type="title"/>
          </p:nvPr>
        </p:nvSpPr>
        <p:spPr>
          <a:xfrm>
            <a:off x="1500675" y="383825"/>
            <a:ext cx="94806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La inclusión y la empatía como pilares de la conexión</a:t>
            </a:r>
            <a:endParaRPr b="1" sz="2400">
              <a:solidFill>
                <a:schemeClr val="accent6"/>
              </a:solidFill>
            </a:endParaRPr>
          </a:p>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Actividad: Escenario de juego de roles</a:t>
            </a:r>
            <a:endParaRPr b="1" sz="2400">
              <a:solidFill>
                <a:schemeClr val="accent6"/>
              </a:solidFill>
            </a:endParaRPr>
          </a:p>
        </p:txBody>
      </p:sp>
      <p:sp>
        <p:nvSpPr>
          <p:cNvPr id="428" name="Google Shape;428;g32565449324_0_115"/>
          <p:cNvSpPr txBox="1"/>
          <p:nvPr>
            <p:ph idx="1" type="body"/>
          </p:nvPr>
        </p:nvSpPr>
        <p:spPr>
          <a:xfrm>
            <a:off x="1210800" y="1267799"/>
            <a:ext cx="9770400" cy="4816477"/>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Autofit/>
          </a:bodyPr>
          <a:lstStyle/>
          <a:p>
            <a:pPr indent="-206375" lvl="0" marL="228600" rtl="0" algn="l">
              <a:lnSpc>
                <a:spcPct val="90000"/>
              </a:lnSpc>
              <a:spcBef>
                <a:spcPts val="1000"/>
              </a:spcBef>
              <a:spcAft>
                <a:spcPts val="0"/>
              </a:spcAft>
              <a:buClr>
                <a:srgbClr val="636A6F"/>
              </a:buClr>
              <a:buSzPts val="1450"/>
              <a:buChar char="•"/>
            </a:pPr>
            <a:r>
              <a:rPr b="1" lang="en-GB" sz="1450">
                <a:solidFill>
                  <a:srgbClr val="12501B"/>
                </a:solidFill>
                <a:latin typeface="Arial"/>
                <a:ea typeface="Arial"/>
                <a:cs typeface="Arial"/>
                <a:sym typeface="Arial"/>
              </a:rPr>
              <a:t>Situación: </a:t>
            </a:r>
            <a:r>
              <a:rPr lang="en-GB" sz="1450">
                <a:solidFill>
                  <a:srgbClr val="636A6F"/>
                </a:solidFill>
                <a:latin typeface="Arial"/>
                <a:ea typeface="Arial"/>
                <a:cs typeface="Arial"/>
                <a:sym typeface="Arial"/>
              </a:rPr>
              <a:t>El empleado, que trabaja a distancia, ha expresado recientemente que se siente excluido de las decisiones importantes del equipo y de algunas de las interacciones informales, de una manera que el personal de la oficina no está experimentando actualmente. Considera que varias de sus contribuciones recientes en las reuniones han sido ignoradas y no está seguro de que se valoren sus esfuerzos. Esto está empezando a afectar al compromiso y la moral del empleado, y ha programado una reunión con RR. HH., su superior directo y (opcionalmente) un observador para resolverlo.</a:t>
            </a:r>
            <a:endParaRPr sz="1450">
              <a:solidFill>
                <a:srgbClr val="636A6F"/>
              </a:solidFill>
              <a:latin typeface="Arial"/>
              <a:ea typeface="Arial"/>
              <a:cs typeface="Arial"/>
              <a:sym typeface="Arial"/>
            </a:endParaRPr>
          </a:p>
          <a:p>
            <a:pPr indent="0" lvl="0" marL="457200" rtl="0" algn="l">
              <a:lnSpc>
                <a:spcPct val="90000"/>
              </a:lnSpc>
              <a:spcBef>
                <a:spcPts val="1000"/>
              </a:spcBef>
              <a:spcAft>
                <a:spcPts val="0"/>
              </a:spcAft>
              <a:buSzPts val="1800"/>
              <a:buNone/>
            </a:pPr>
            <a:r>
              <a:rPr i="0" lang="en-GB" sz="1250" u="none" cap="none" strike="noStrike">
                <a:solidFill>
                  <a:srgbClr val="868E93"/>
                </a:solidFill>
                <a:latin typeface="Arial"/>
                <a:ea typeface="Arial"/>
                <a:cs typeface="Arial"/>
                <a:sym typeface="Arial"/>
              </a:rPr>
              <a:t> </a:t>
            </a:r>
            <a:endParaRPr sz="1250">
              <a:latin typeface="Arial"/>
              <a:ea typeface="Arial"/>
              <a:cs typeface="Arial"/>
              <a:sym typeface="Arial"/>
            </a:endParaRPr>
          </a:p>
          <a:p>
            <a:pPr indent="-206375" lvl="0" marL="228600" rtl="0" algn="l">
              <a:lnSpc>
                <a:spcPct val="90000"/>
              </a:lnSpc>
              <a:spcBef>
                <a:spcPts val="0"/>
              </a:spcBef>
              <a:spcAft>
                <a:spcPts val="0"/>
              </a:spcAft>
              <a:buClr>
                <a:srgbClr val="9869BD"/>
              </a:buClr>
              <a:buSzPts val="1450"/>
              <a:buChar char="•"/>
            </a:pPr>
            <a:r>
              <a:rPr b="1" lang="en-GB" sz="1450">
                <a:solidFill>
                  <a:srgbClr val="12501B"/>
                </a:solidFill>
                <a:latin typeface="Arial"/>
                <a:ea typeface="Arial"/>
                <a:cs typeface="Arial"/>
                <a:sym typeface="Arial"/>
              </a:rPr>
              <a:t>Teniendo en cuenta tu enfoque...</a:t>
            </a:r>
            <a:endParaRPr b="1" sz="1450">
              <a:solidFill>
                <a:srgbClr val="12501B"/>
              </a:solidFill>
              <a:latin typeface="Arial"/>
              <a:ea typeface="Arial"/>
              <a:cs typeface="Arial"/>
              <a:sym typeface="Arial"/>
            </a:endParaRPr>
          </a:p>
          <a:p>
            <a:pPr indent="-206375" lvl="0" marL="228600" rtl="0" algn="l">
              <a:lnSpc>
                <a:spcPct val="90000"/>
              </a:lnSpc>
              <a:spcBef>
                <a:spcPts val="1000"/>
              </a:spcBef>
              <a:spcAft>
                <a:spcPts val="0"/>
              </a:spcAft>
              <a:buClr>
                <a:srgbClr val="636A6F"/>
              </a:buClr>
              <a:buSzPts val="1450"/>
              <a:buChar char="•"/>
            </a:pPr>
            <a:r>
              <a:rPr lang="en-GB" sz="1450">
                <a:solidFill>
                  <a:srgbClr val="636A6F"/>
                </a:solidFill>
                <a:latin typeface="Arial"/>
                <a:ea typeface="Arial"/>
                <a:cs typeface="Arial"/>
                <a:sym typeface="Arial"/>
              </a:rPr>
              <a:t>Cada parte de esta discusión tiene diferentes requisitos y sugiere diferentes prácticas recomendadas. Intenta trazar un plan para que la reunión sea constructiva, en un contexto en el que todos los participantes sean empáticos e inclusivos.</a:t>
            </a:r>
            <a:endParaRPr sz="1450">
              <a:solidFill>
                <a:srgbClr val="636A6F"/>
              </a:solidFill>
              <a:latin typeface="Arial"/>
              <a:ea typeface="Arial"/>
              <a:cs typeface="Arial"/>
              <a:sym typeface="Arial"/>
            </a:endParaRPr>
          </a:p>
          <a:p>
            <a:pPr indent="-320675" lvl="1" marL="914400" rtl="0" algn="l">
              <a:lnSpc>
                <a:spcPct val="90000"/>
              </a:lnSpc>
              <a:spcBef>
                <a:spcPts val="1000"/>
              </a:spcBef>
              <a:spcAft>
                <a:spcPts val="0"/>
              </a:spcAft>
              <a:buClr>
                <a:srgbClr val="636A6F"/>
              </a:buClr>
              <a:buSzPts val="1450"/>
              <a:buChar char="•"/>
            </a:pPr>
            <a:r>
              <a:rPr b="1" lang="en-GB" sz="1450">
                <a:solidFill>
                  <a:srgbClr val="636A6F"/>
                </a:solidFill>
              </a:rPr>
              <a:t>Empleado: </a:t>
            </a:r>
            <a:r>
              <a:rPr lang="en-GB" sz="1450">
                <a:solidFill>
                  <a:srgbClr val="636A6F"/>
                </a:solidFill>
              </a:rPr>
              <a:t>Comunique sus preocupaciones de forma honesta, tranquila y constructiva.</a:t>
            </a:r>
            <a:endParaRPr sz="1450">
              <a:solidFill>
                <a:srgbClr val="636A6F"/>
              </a:solidFill>
            </a:endParaRPr>
          </a:p>
          <a:p>
            <a:pPr indent="-320675" lvl="1" marL="914400" rtl="0" algn="l">
              <a:lnSpc>
                <a:spcPct val="90000"/>
              </a:lnSpc>
              <a:spcBef>
                <a:spcPts val="1000"/>
              </a:spcBef>
              <a:spcAft>
                <a:spcPts val="0"/>
              </a:spcAft>
              <a:buClr>
                <a:srgbClr val="636A6F"/>
              </a:buClr>
              <a:buSzPts val="1450"/>
              <a:buChar char="•"/>
            </a:pPr>
            <a:r>
              <a:rPr b="1" lang="en-GB" sz="1450">
                <a:solidFill>
                  <a:srgbClr val="636A6F"/>
                </a:solidFill>
              </a:rPr>
              <a:t>RR. HH.: </a:t>
            </a:r>
            <a:r>
              <a:rPr lang="en-GB" sz="1450">
                <a:solidFill>
                  <a:srgbClr val="636A6F"/>
                </a:solidFill>
              </a:rPr>
              <a:t>Escuche activamente las preocupaciones del empleado, reconociendo sus sentimientos y ofreciendo posibles soluciones.</a:t>
            </a:r>
            <a:endParaRPr sz="1450">
              <a:solidFill>
                <a:srgbClr val="636A6F"/>
              </a:solidFill>
            </a:endParaRPr>
          </a:p>
          <a:p>
            <a:pPr indent="-320675" lvl="1" marL="914400" rtl="0" algn="l">
              <a:lnSpc>
                <a:spcPct val="90000"/>
              </a:lnSpc>
              <a:spcBef>
                <a:spcPts val="1000"/>
              </a:spcBef>
              <a:spcAft>
                <a:spcPts val="0"/>
              </a:spcAft>
              <a:buClr>
                <a:srgbClr val="636A6F"/>
              </a:buClr>
              <a:buSzPts val="1450"/>
              <a:buChar char="•"/>
            </a:pPr>
            <a:r>
              <a:rPr b="1" lang="en-GB" sz="1450">
                <a:solidFill>
                  <a:srgbClr val="636A6F"/>
                </a:solidFill>
              </a:rPr>
              <a:t>Gerente: </a:t>
            </a:r>
            <a:r>
              <a:rPr lang="en-GB" sz="1450">
                <a:solidFill>
                  <a:srgbClr val="636A6F"/>
                </a:solidFill>
              </a:rPr>
              <a:t>Colabore con RR. HH. para garantizar que el empleado se sienta escuchado, además de ofrecer posibles soluciones que puedan implementarse durante el transcurso del trabajo habitual.</a:t>
            </a:r>
            <a:endParaRPr sz="1450">
              <a:solidFill>
                <a:srgbClr val="636A6F"/>
              </a:solidFill>
            </a:endParaRPr>
          </a:p>
          <a:p>
            <a:pPr indent="-320675" lvl="1" marL="914400" rtl="0" algn="l">
              <a:lnSpc>
                <a:spcPct val="90000"/>
              </a:lnSpc>
              <a:spcBef>
                <a:spcPts val="1000"/>
              </a:spcBef>
              <a:spcAft>
                <a:spcPts val="0"/>
              </a:spcAft>
              <a:buClr>
                <a:srgbClr val="636A6F"/>
              </a:buClr>
              <a:buSzPts val="1450"/>
              <a:buChar char="•"/>
            </a:pPr>
            <a:r>
              <a:rPr b="1" lang="en-GB" sz="1450">
                <a:solidFill>
                  <a:srgbClr val="636A6F"/>
                </a:solidFill>
              </a:rPr>
              <a:t>Observador: </a:t>
            </a:r>
            <a:r>
              <a:rPr lang="en-GB" sz="1450">
                <a:solidFill>
                  <a:srgbClr val="636A6F"/>
                </a:solidFill>
              </a:rPr>
              <a:t>Supervise la discusión y aporte ideas sobre los puntos fuertes y las áreas que podrían mejorarse para maximizar la eficacia de la reunión.improvement may be needed to maximise the effectiveness of the meeting.</a:t>
            </a:r>
            <a:endParaRPr sz="2100">
              <a:solidFill>
                <a:srgbClr val="12501B"/>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32565449324_0_121"/>
          <p:cNvSpPr txBox="1"/>
          <p:nvPr>
            <p:ph type="title"/>
          </p:nvPr>
        </p:nvSpPr>
        <p:spPr>
          <a:xfrm>
            <a:off x="1500675" y="383825"/>
            <a:ext cx="94806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La inclusión y la empatía como pilares de la conexión</a:t>
            </a:r>
            <a:endParaRPr b="1" sz="2400">
              <a:solidFill>
                <a:schemeClr val="accent6"/>
              </a:solidFill>
            </a:endParaRPr>
          </a:p>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Actividad: Escenario de juego de roles</a:t>
            </a:r>
            <a:endParaRPr b="1" sz="2400">
              <a:solidFill>
                <a:schemeClr val="accent6"/>
              </a:solidFill>
            </a:endParaRPr>
          </a:p>
        </p:txBody>
      </p:sp>
      <p:sp>
        <p:nvSpPr>
          <p:cNvPr id="435" name="Google Shape;435;g32565449324_0_121"/>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Autofit/>
          </a:bodyPr>
          <a:lstStyle/>
          <a:p>
            <a:pPr indent="-206375" lvl="0" marL="228600" rtl="0" algn="l">
              <a:lnSpc>
                <a:spcPct val="90000"/>
              </a:lnSpc>
              <a:spcBef>
                <a:spcPts val="1000"/>
              </a:spcBef>
              <a:spcAft>
                <a:spcPts val="0"/>
              </a:spcAft>
              <a:buClr>
                <a:srgbClr val="636A6F"/>
              </a:buClr>
              <a:buSzPts val="1450"/>
              <a:buChar char="•"/>
            </a:pPr>
            <a:r>
              <a:rPr b="1" lang="en-GB" sz="1450">
                <a:solidFill>
                  <a:srgbClr val="12501B"/>
                </a:solidFill>
                <a:latin typeface="Arial"/>
                <a:ea typeface="Arial"/>
                <a:cs typeface="Arial"/>
                <a:sym typeface="Arial"/>
              </a:rPr>
              <a:t>Resumen: </a:t>
            </a:r>
            <a:r>
              <a:rPr lang="en-GB" sz="1450">
                <a:solidFill>
                  <a:srgbClr val="636A6F"/>
                </a:solidFill>
                <a:latin typeface="Arial"/>
                <a:ea typeface="Arial"/>
                <a:cs typeface="Arial"/>
                <a:sym typeface="Arial"/>
              </a:rPr>
              <a:t>Ahora que ha analizado este escenario hipotético, le invitamos a compartir sus opiniones y sentimientos sobre la eficacia del debate. Por ejemplo, ¿qué funcionó bien y qué se podría mejorar? A continuación, le ofrecemos algunas preguntas que pueden servir de inspiración para la conversación:</a:t>
            </a:r>
            <a:endParaRPr sz="1450">
              <a:solidFill>
                <a:srgbClr val="636A6F"/>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450">
              <a:solidFill>
                <a:srgbClr val="636A6F"/>
              </a:solidFill>
              <a:latin typeface="Arial"/>
              <a:ea typeface="Arial"/>
              <a:cs typeface="Arial"/>
              <a:sym typeface="Arial"/>
            </a:endParaRPr>
          </a:p>
          <a:p>
            <a:pPr indent="-206375" lvl="0" marL="228600" rtl="0" algn="l">
              <a:lnSpc>
                <a:spcPct val="90000"/>
              </a:lnSpc>
              <a:spcBef>
                <a:spcPts val="1000"/>
              </a:spcBef>
              <a:spcAft>
                <a:spcPts val="0"/>
              </a:spcAft>
              <a:buClr>
                <a:srgbClr val="636A6F"/>
              </a:buClr>
              <a:buSzPts val="1450"/>
              <a:buFont typeface="Arial"/>
              <a:buChar char="•"/>
            </a:pPr>
            <a:r>
              <a:rPr lang="en-GB" sz="1450">
                <a:solidFill>
                  <a:srgbClr val="636A6F"/>
                </a:solidFill>
                <a:latin typeface="Arial"/>
                <a:ea typeface="Arial"/>
                <a:cs typeface="Arial"/>
                <a:sym typeface="Arial"/>
              </a:rPr>
              <a:t>¿De qué manera demostraron empatía e inclusión el responsable de RR. HH. y el gerente?</a:t>
            </a:r>
            <a:endParaRPr sz="1450">
              <a:solidFill>
                <a:srgbClr val="636A6F"/>
              </a:solidFill>
              <a:latin typeface="Arial"/>
              <a:ea typeface="Arial"/>
              <a:cs typeface="Arial"/>
              <a:sym typeface="Arial"/>
            </a:endParaRPr>
          </a:p>
          <a:p>
            <a:pPr indent="-320675" lvl="1" marL="914400" rtl="0" algn="l">
              <a:lnSpc>
                <a:spcPct val="90000"/>
              </a:lnSpc>
              <a:spcBef>
                <a:spcPts val="1000"/>
              </a:spcBef>
              <a:spcAft>
                <a:spcPts val="0"/>
              </a:spcAft>
              <a:buClr>
                <a:srgbClr val="636A6F"/>
              </a:buClr>
              <a:buSzPts val="1450"/>
              <a:buFont typeface="Arial"/>
              <a:buChar char="•"/>
            </a:pPr>
            <a:r>
              <a:rPr lang="en-GB" sz="1450">
                <a:solidFill>
                  <a:srgbClr val="636A6F"/>
                </a:solidFill>
              </a:rPr>
              <a:t>¿Las soluciones que propusieron eran realistas y viables? ¿Qué probabilidad cree que hay de que las ideas ofrecidas resuelvan la situación de forma satisfactoria para todas las partes?</a:t>
            </a:r>
            <a:endParaRPr sz="1450">
              <a:solidFill>
                <a:srgbClr val="636A6F"/>
              </a:solidFill>
            </a:endParaRPr>
          </a:p>
          <a:p>
            <a:pPr indent="0" lvl="0" marL="0" rtl="0" algn="l">
              <a:lnSpc>
                <a:spcPct val="90000"/>
              </a:lnSpc>
              <a:spcBef>
                <a:spcPts val="1000"/>
              </a:spcBef>
              <a:spcAft>
                <a:spcPts val="0"/>
              </a:spcAft>
              <a:buSzPts val="1800"/>
              <a:buNone/>
            </a:pPr>
            <a:r>
              <a:t/>
            </a:r>
            <a:endParaRPr sz="1450">
              <a:solidFill>
                <a:srgbClr val="636A6F"/>
              </a:solidFill>
            </a:endParaRPr>
          </a:p>
          <a:p>
            <a:pPr indent="-206375" lvl="0" marL="228600" rtl="0" algn="l">
              <a:lnSpc>
                <a:spcPct val="90000"/>
              </a:lnSpc>
              <a:spcBef>
                <a:spcPts val="1000"/>
              </a:spcBef>
              <a:spcAft>
                <a:spcPts val="0"/>
              </a:spcAft>
              <a:buClr>
                <a:srgbClr val="636A6F"/>
              </a:buClr>
              <a:buSzPts val="1450"/>
              <a:buChar char="•"/>
            </a:pPr>
            <a:r>
              <a:rPr lang="en-GB" sz="1450">
                <a:solidFill>
                  <a:srgbClr val="636A6F"/>
                </a:solidFill>
                <a:latin typeface="Arial"/>
                <a:ea typeface="Arial"/>
                <a:cs typeface="Arial"/>
                <a:sym typeface="Arial"/>
              </a:rPr>
              <a:t>¿Qué nos enseñan las soluciones ofrecidas sobre las mejores prácticas en materia de inclusión y empatía?</a:t>
            </a:r>
            <a:endParaRPr sz="1450">
              <a:solidFill>
                <a:srgbClr val="636A6F"/>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450">
              <a:solidFill>
                <a:srgbClr val="636A6F"/>
              </a:solidFill>
              <a:latin typeface="Arial"/>
              <a:ea typeface="Arial"/>
              <a:cs typeface="Arial"/>
              <a:sym typeface="Arial"/>
            </a:endParaRPr>
          </a:p>
          <a:p>
            <a:pPr indent="-206375" lvl="0" marL="228600" rtl="0" algn="l">
              <a:lnSpc>
                <a:spcPct val="90000"/>
              </a:lnSpc>
              <a:spcBef>
                <a:spcPts val="1000"/>
              </a:spcBef>
              <a:spcAft>
                <a:spcPts val="0"/>
              </a:spcAft>
              <a:buClr>
                <a:srgbClr val="636A6F"/>
              </a:buClr>
              <a:buSzPts val="1450"/>
              <a:buFont typeface="Arial"/>
              <a:buChar char="•"/>
            </a:pPr>
            <a:r>
              <a:rPr lang="en-GB" sz="1450">
                <a:solidFill>
                  <a:srgbClr val="636A6F"/>
                </a:solidFill>
                <a:latin typeface="Arial"/>
                <a:ea typeface="Arial"/>
                <a:cs typeface="Arial"/>
                <a:sym typeface="Arial"/>
              </a:rPr>
              <a:t>¿De qué manera cree que la inclusión y la empatía influyen en la conexión social dentro de una organización?</a:t>
            </a:r>
            <a:endParaRPr sz="1450">
              <a:solidFill>
                <a:srgbClr val="636A6F"/>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450">
              <a:solidFill>
                <a:srgbClr val="636A6F"/>
              </a:solidFill>
              <a:latin typeface="Arial"/>
              <a:ea typeface="Arial"/>
              <a:cs typeface="Arial"/>
              <a:sym typeface="Arial"/>
            </a:endParaRPr>
          </a:p>
          <a:p>
            <a:pPr indent="-206375" lvl="0" marL="228600" rtl="0" algn="l">
              <a:lnSpc>
                <a:spcPct val="90000"/>
              </a:lnSpc>
              <a:spcBef>
                <a:spcPts val="1000"/>
              </a:spcBef>
              <a:spcAft>
                <a:spcPts val="0"/>
              </a:spcAft>
              <a:buClr>
                <a:srgbClr val="636A6F"/>
              </a:buClr>
              <a:buSzPts val="1450"/>
              <a:buChar char="•"/>
            </a:pPr>
            <a:r>
              <a:rPr lang="en-GB" sz="1450">
                <a:solidFill>
                  <a:srgbClr val="636A6F"/>
                </a:solidFill>
                <a:latin typeface="Arial"/>
                <a:ea typeface="Arial"/>
                <a:cs typeface="Arial"/>
                <a:sym typeface="Arial"/>
              </a:rPr>
              <a:t>¿Qué aspectos de este escenario de juego de roles le gustaría incorporar a su propio lugar de trabajo?</a:t>
            </a:r>
            <a:endParaRPr sz="1450">
              <a:solidFill>
                <a:srgbClr val="636A6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0fd5a3148a_2_0"/>
          <p:cNvSpPr txBox="1"/>
          <p:nvPr/>
        </p:nvSpPr>
        <p:spPr>
          <a:xfrm>
            <a:off x="2213750" y="394550"/>
            <a:ext cx="5919300" cy="646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Rompehielos</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sp>
        <p:nvSpPr>
          <p:cNvPr id="131" name="Google Shape;131;g30fd5a3148a_2_0"/>
          <p:cNvSpPr txBox="1"/>
          <p:nvPr/>
        </p:nvSpPr>
        <p:spPr>
          <a:xfrm>
            <a:off x="587375" y="1252850"/>
            <a:ext cx="11017200" cy="299463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636A6F"/>
                </a:solidFill>
                <a:latin typeface="Arial"/>
                <a:ea typeface="Arial"/>
                <a:cs typeface="Arial"/>
                <a:sym typeface="Arial"/>
              </a:rPr>
              <a:t>Las conexiones interpersonales. </a:t>
            </a:r>
            <a:r>
              <a:rPr b="0" i="0" lang="en-GB" sz="2200" u="none" cap="none" strike="noStrike">
                <a:solidFill>
                  <a:srgbClr val="636A6F"/>
                </a:solidFill>
                <a:latin typeface="Arial"/>
                <a:ea typeface="Arial"/>
                <a:cs typeface="Arial"/>
                <a:sym typeface="Arial"/>
              </a:rPr>
              <a:t>¿Qué son y por qué son importantes? ¿Por qué pueden ser especialmente importantes en el lugar de trabajo?</a:t>
            </a:r>
            <a:endParaRPr b="0" i="0" sz="2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636A6F"/>
                </a:solidFill>
                <a:latin typeface="Arial"/>
                <a:ea typeface="Arial"/>
                <a:cs typeface="Arial"/>
                <a:sym typeface="Arial"/>
              </a:rPr>
              <a:t>En parejas o en pequeños grupos, dediquen cinco minutos a hablar sobre una conexión en el lugar de trabajo que les haya influido positivamente. ¿Cómo ha mejorado esta conexión su experiencia en el trabajo?</a:t>
            </a:r>
            <a:endParaRPr b="0" i="0" sz="2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2200" u="none" cap="none" strike="noStrike">
                <a:solidFill>
                  <a:srgbClr val="636A6F"/>
                </a:solidFill>
                <a:latin typeface="Arial"/>
                <a:ea typeface="Arial"/>
                <a:cs typeface="Arial"/>
                <a:sym typeface="Arial"/>
              </a:rPr>
              <a:t>Una vez terminados los cinco minutos, volveremos a reunirnos para charlar sobre estas conexiones y su valor.</a:t>
            </a:r>
            <a:endParaRPr b="0" i="0" sz="2200" u="none" cap="none" strike="noStrike">
              <a:solidFill>
                <a:srgbClr val="636A6F"/>
              </a:solidFill>
              <a:latin typeface="Arial"/>
              <a:ea typeface="Arial"/>
              <a:cs typeface="Arial"/>
              <a:sym typeface="Arial"/>
            </a:endParaRPr>
          </a:p>
        </p:txBody>
      </p:sp>
      <p:pic>
        <p:nvPicPr>
          <p:cNvPr id="132" name="Google Shape;132;g30fd5a3148a_2_0"/>
          <p:cNvPicPr preferRelativeResize="0"/>
          <p:nvPr/>
        </p:nvPicPr>
        <p:blipFill rotWithShape="1">
          <a:blip r:embed="rId3">
            <a:alphaModFix/>
          </a:blip>
          <a:srcRect b="0" l="0" r="0" t="0"/>
          <a:stretch/>
        </p:blipFill>
        <p:spPr>
          <a:xfrm>
            <a:off x="6096000" y="3916392"/>
            <a:ext cx="4117874" cy="2500282"/>
          </a:xfrm>
          <a:prstGeom prst="rect">
            <a:avLst/>
          </a:prstGeom>
          <a:noFill/>
          <a:ln>
            <a:noFill/>
          </a:ln>
        </p:spPr>
      </p:pic>
      <p:sp>
        <p:nvSpPr>
          <p:cNvPr id="133" name="Google Shape;133;g30fd5a3148a_2_0"/>
          <p:cNvSpPr txBox="1"/>
          <p:nvPr/>
        </p:nvSpPr>
        <p:spPr>
          <a:xfrm>
            <a:off x="6692175" y="634002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None/>
            </a:pPr>
            <a:r>
              <a:rPr b="0" i="0" lang="en-GB" sz="900" u="none" cap="none" strike="noStrike">
                <a:solidFill>
                  <a:srgbClr val="636A6F"/>
                </a:solidFill>
                <a:latin typeface="Arial"/>
                <a:ea typeface="Arial"/>
                <a:cs typeface="Arial"/>
                <a:sym typeface="Arial"/>
              </a:rPr>
              <a:t>Foto de DS stories via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3250f227c3e_0_91"/>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Inclusivity and empathy as cornerstones of connection</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442" name="Google Shape;442;g3250f227c3e_0_91"/>
          <p:cNvSpPr txBox="1"/>
          <p:nvPr>
            <p:ph idx="2" type="body"/>
          </p:nvPr>
        </p:nvSpPr>
        <p:spPr>
          <a:xfrm>
            <a:off x="3140552" y="1127858"/>
            <a:ext cx="5910900" cy="4938833"/>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¡Más información! </a:t>
            </a:r>
            <a:endParaRPr b="1">
              <a:solidFill>
                <a:srgbClr val="12501B"/>
              </a:solidFill>
              <a:latin typeface="Arial"/>
              <a:ea typeface="Arial"/>
              <a:cs typeface="Arial"/>
              <a:sym typeface="Arial"/>
            </a:endParaRPr>
          </a:p>
          <a:p>
            <a:pPr indent="0" lvl="0" marL="0" rtl="0" algn="l">
              <a:lnSpc>
                <a:spcPct val="115000"/>
              </a:lnSpc>
              <a:spcBef>
                <a:spcPts val="0"/>
              </a:spcBef>
              <a:spcAft>
                <a:spcPts val="0"/>
              </a:spcAft>
              <a:buSzPts val="1800"/>
              <a:buNone/>
            </a:pPr>
            <a:r>
              <a:rPr lang="en-GB">
                <a:solidFill>
                  <a:srgbClr val="868E93"/>
                </a:solidFill>
                <a:latin typeface="Arial"/>
                <a:ea typeface="Arial"/>
                <a:cs typeface="Arial"/>
                <a:sym typeface="Arial"/>
              </a:rPr>
              <a:t>La inclusividad y la empatía son componentes fundamentales de cualquier organización con una buena conexión social, pero analizar todos los recursos disponibles y mantener un debate constructivo sobre estos temas puede resultar abrumador en ocasiones. ¡No se preocupe! Hemos seleccionado cuidadosamente algunos recursos que puede utilizar para profundizar en estos temas cuando lo desee.</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3"/>
              </a:rPr>
              <a:t>Inclusion Starts with Empathy | Empathy Employer</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4"/>
              </a:rPr>
              <a:t>How to foster an empathetic and inclusive culture in your organization | Abigail Dunne-Moses</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5"/>
              </a:rPr>
              <a:t>Building a Culture of Empathy in the Workplace | MSS, The HR People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3250f227c3e_0_189"/>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Mapeo de tus ideas</a:t>
            </a:r>
            <a:endParaRPr b="0" i="0" sz="36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449" name="Google Shape;449;g3250f227c3e_0_189"/>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3250f227c3e_0_138"/>
          <p:cNvSpPr txBox="1"/>
          <p:nvPr/>
        </p:nvSpPr>
        <p:spPr>
          <a:xfrm>
            <a:off x="2213750" y="394550"/>
            <a:ext cx="8838900" cy="670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Mapeo de tus ideas</a:t>
            </a:r>
            <a:endParaRPr b="0" i="0" sz="3600" u="none" cap="none" strike="noStrike">
              <a:solidFill>
                <a:schemeClr val="accent5"/>
              </a:solidFill>
              <a:latin typeface="Arial"/>
              <a:ea typeface="Arial"/>
              <a:cs typeface="Arial"/>
              <a:sym typeface="Arial"/>
            </a:endParaRPr>
          </a:p>
        </p:txBody>
      </p:sp>
      <p:pic>
        <p:nvPicPr>
          <p:cNvPr id="456" name="Google Shape;456;g3250f227c3e_0_138"/>
          <p:cNvPicPr preferRelativeResize="0"/>
          <p:nvPr/>
        </p:nvPicPr>
        <p:blipFill rotWithShape="1">
          <a:blip r:embed="rId3">
            <a:alphaModFix/>
          </a:blip>
          <a:srcRect b="0" l="0" r="0" t="0"/>
          <a:stretch/>
        </p:blipFill>
        <p:spPr>
          <a:xfrm>
            <a:off x="194850" y="1275175"/>
            <a:ext cx="5000774" cy="3333849"/>
          </a:xfrm>
          <a:prstGeom prst="rect">
            <a:avLst/>
          </a:prstGeom>
          <a:noFill/>
          <a:ln>
            <a:noFill/>
          </a:ln>
        </p:spPr>
      </p:pic>
      <p:sp>
        <p:nvSpPr>
          <p:cNvPr id="457" name="Google Shape;457;g3250f227c3e_0_138"/>
          <p:cNvSpPr txBox="1"/>
          <p:nvPr/>
        </p:nvSpPr>
        <p:spPr>
          <a:xfrm>
            <a:off x="1673925" y="583507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Anna Shvets via Pexels.</a:t>
            </a:r>
            <a:endParaRPr b="0" i="0" sz="900" u="none" cap="none" strike="noStrike">
              <a:solidFill>
                <a:srgbClr val="000000"/>
              </a:solidFill>
              <a:latin typeface="Arial"/>
              <a:ea typeface="Arial"/>
              <a:cs typeface="Arial"/>
              <a:sym typeface="Arial"/>
            </a:endParaRPr>
          </a:p>
        </p:txBody>
      </p:sp>
      <p:sp>
        <p:nvSpPr>
          <p:cNvPr id="458" name="Google Shape;458;g3250f227c3e_0_138"/>
          <p:cNvSpPr txBox="1"/>
          <p:nvPr/>
        </p:nvSpPr>
        <p:spPr>
          <a:xfrm>
            <a:off x="5319625" y="1725100"/>
            <a:ext cx="6465300" cy="250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Has aprendido la teoría que sustenta la conexión social y su importancia en contextos remotos, has investigado sus retos y has ideado algunas estrategias para mejorarla. Incluso has comenzado a explorar los temas de la inclusividad y la empatía, lo que demuestra un compromiso admirable con la mejora organizativa.</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En esta última sección, tomaremos los numerosos conceptos discutidos hasta ahora y los utilizaremos para crear un mapa de ideas para la futura conexión social de tu organización.</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3250f227c3e_0_143"/>
          <p:cNvSpPr txBox="1"/>
          <p:nvPr>
            <p:ph idx="2" type="body"/>
          </p:nvPr>
        </p:nvSpPr>
        <p:spPr>
          <a:xfrm>
            <a:off x="6372225" y="991500"/>
            <a:ext cx="5670000" cy="5562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SzPts val="1800"/>
              <a:buNone/>
            </a:pPr>
            <a:r>
              <a:rPr lang="en-GB"/>
              <a:t> </a:t>
            </a:r>
            <a:endParaRPr/>
          </a:p>
        </p:txBody>
      </p:sp>
      <p:sp>
        <p:nvSpPr>
          <p:cNvPr id="465" name="Google Shape;465;g3250f227c3e_0_143"/>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2400">
                <a:solidFill>
                  <a:schemeClr val="accent6"/>
                </a:solidFill>
              </a:rPr>
              <a:t>Mapeo de ideas: tu plan de conexión social</a:t>
            </a:r>
            <a:endParaRPr b="1" sz="2400">
              <a:solidFill>
                <a:schemeClr val="accent6"/>
              </a:solidFill>
            </a:endParaRPr>
          </a:p>
        </p:txBody>
      </p:sp>
      <p:sp>
        <p:nvSpPr>
          <p:cNvPr id="466" name="Google Shape;466;g3250f227c3e_0_143"/>
          <p:cNvSpPr txBox="1"/>
          <p:nvPr>
            <p:ph idx="1" type="body"/>
          </p:nvPr>
        </p:nvSpPr>
        <p:spPr>
          <a:xfrm>
            <a:off x="149687" y="-228594"/>
            <a:ext cx="5910900" cy="3881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Arial"/>
              <a:ea typeface="Arial"/>
              <a:cs typeface="Arial"/>
              <a:sym typeface="Arial"/>
            </a:endParaRPr>
          </a:p>
          <a:p>
            <a:pPr indent="-228600" lvl="4" marL="2057400" rtl="0" algn="l">
              <a:lnSpc>
                <a:spcPct val="90000"/>
              </a:lnSpc>
              <a:spcBef>
                <a:spcPts val="500"/>
              </a:spcBef>
              <a:spcAft>
                <a:spcPts val="0"/>
              </a:spcAft>
              <a:buClr>
                <a:srgbClr val="868E93"/>
              </a:buClr>
              <a:buSzPts val="2200"/>
              <a:buChar char="•"/>
            </a:pPr>
            <a:r>
              <a:rPr i="1" lang="en-GB">
                <a:solidFill>
                  <a:srgbClr val="868E93"/>
                </a:solidFill>
              </a:rPr>
              <a:t>El objetivo de esta actividad es que los alumnos tomen las numerosas lecciones impartidas hasta ahora y las combinen para desarrollar un plan de conexión social que refleje sus ideas sobre cómo pueden mejorar la conexión social de su organización</a:t>
            </a:r>
            <a:endParaRPr i="1">
              <a:solidFill>
                <a:srgbClr val="868E93"/>
              </a:solidFill>
            </a:endParaRPr>
          </a:p>
        </p:txBody>
      </p:sp>
      <p:sp>
        <p:nvSpPr>
          <p:cNvPr id="467" name="Google Shape;467;g3250f227c3e_0_143"/>
          <p:cNvSpPr txBox="1"/>
          <p:nvPr/>
        </p:nvSpPr>
        <p:spPr>
          <a:xfrm>
            <a:off x="298300" y="3487725"/>
            <a:ext cx="5910900" cy="279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rgbClr val="868E93"/>
                </a:solidFill>
                <a:latin typeface="Arial"/>
                <a:ea typeface="Arial"/>
                <a:cs typeface="Arial"/>
                <a:sym typeface="Arial"/>
              </a:rPr>
              <a:t>Materiales necesarios:</a:t>
            </a:r>
            <a:endParaRPr b="1" i="0" sz="2200" u="none" cap="none" strike="noStrike">
              <a:solidFill>
                <a:srgbClr val="868E93"/>
              </a:solidFill>
              <a:latin typeface="Arial"/>
              <a:ea typeface="Arial"/>
              <a:cs typeface="Arial"/>
              <a:sym typeface="Arial"/>
            </a:endParaRPr>
          </a:p>
          <a:p>
            <a:pPr indent="-304800" lvl="0" marL="457200" marR="0" rtl="0" algn="l">
              <a:lnSpc>
                <a:spcPct val="115000"/>
              </a:lnSpc>
              <a:spcBef>
                <a:spcPts val="0"/>
              </a:spcBef>
              <a:spcAft>
                <a:spcPts val="0"/>
              </a:spcAft>
              <a:buClr>
                <a:srgbClr val="868E93"/>
              </a:buClr>
              <a:buSzPts val="1200"/>
              <a:buFont typeface="Arial"/>
              <a:buChar char="●"/>
            </a:pPr>
            <a:r>
              <a:rPr b="0" i="0" lang="en-GB" sz="2200" u="sng" cap="none" strike="noStrike">
                <a:solidFill>
                  <a:schemeClr val="hlink"/>
                </a:solidFill>
                <a:latin typeface="Arial"/>
                <a:ea typeface="Arial"/>
                <a:cs typeface="Arial"/>
                <a:sym typeface="Arial"/>
                <a:hlinkClick r:id="rId3"/>
              </a:rPr>
              <a:t>Folleto</a:t>
            </a:r>
            <a:r>
              <a:rPr b="0" i="0" lang="en-GB" sz="2200" u="none" cap="none" strike="noStrike">
                <a:solidFill>
                  <a:srgbClr val="868E93"/>
                </a:solidFill>
                <a:latin typeface="Arial"/>
                <a:ea typeface="Arial"/>
                <a:cs typeface="Arial"/>
                <a:sym typeface="Arial"/>
              </a:rPr>
              <a:t> del plan de conexión social</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Papel, rotafolio, notas adhesivas, etc.</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Bolígrafos, rotuladores, etc.</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Catálogo de herramientas colaborativas de la actividad del tema 3</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Materiales de presentación/lectura proporcionados</a:t>
            </a:r>
            <a:endParaRPr b="0" i="0" sz="2200" u="none" cap="none" strike="noStrike">
              <a:solidFill>
                <a:srgbClr val="868E93"/>
              </a:solidFill>
              <a:latin typeface="Arial"/>
              <a:ea typeface="Arial"/>
              <a:cs typeface="Arial"/>
              <a:sym typeface="Arial"/>
            </a:endParaRPr>
          </a:p>
        </p:txBody>
      </p:sp>
      <p:pic>
        <p:nvPicPr>
          <p:cNvPr id="468" name="Google Shape;468;g3250f227c3e_0_143"/>
          <p:cNvPicPr preferRelativeResize="0"/>
          <p:nvPr/>
        </p:nvPicPr>
        <p:blipFill rotWithShape="1">
          <a:blip r:embed="rId4">
            <a:alphaModFix/>
          </a:blip>
          <a:srcRect b="22961" l="21300" r="19598" t="23251"/>
          <a:stretch/>
        </p:blipFill>
        <p:spPr>
          <a:xfrm>
            <a:off x="149679" y="1254105"/>
            <a:ext cx="1974396" cy="1800225"/>
          </a:xfrm>
          <a:prstGeom prst="rect">
            <a:avLst/>
          </a:prstGeom>
          <a:noFill/>
          <a:ln>
            <a:noFill/>
          </a:ln>
        </p:spPr>
      </p:pic>
      <p:pic>
        <p:nvPicPr>
          <p:cNvPr descr="Inteligência Artificial com preenchimento sólido" id="469" name="Google Shape;469;g3250f227c3e_0_143"/>
          <p:cNvPicPr preferRelativeResize="0"/>
          <p:nvPr/>
        </p:nvPicPr>
        <p:blipFill rotWithShape="1">
          <a:blip r:embed="rId5">
            <a:alphaModFix/>
          </a:blip>
          <a:srcRect b="0" l="0" r="0" t="0"/>
          <a:stretch/>
        </p:blipFill>
        <p:spPr>
          <a:xfrm>
            <a:off x="6543775" y="1105430"/>
            <a:ext cx="914400" cy="914400"/>
          </a:xfrm>
          <a:prstGeom prst="rect">
            <a:avLst/>
          </a:prstGeom>
          <a:noFill/>
          <a:ln>
            <a:noFill/>
          </a:ln>
        </p:spPr>
      </p:pic>
      <p:sp>
        <p:nvSpPr>
          <p:cNvPr id="470" name="Google Shape;470;g3250f227c3e_0_143"/>
          <p:cNvSpPr txBox="1"/>
          <p:nvPr/>
        </p:nvSpPr>
        <p:spPr>
          <a:xfrm>
            <a:off x="6543775" y="2323985"/>
            <a:ext cx="5400600" cy="4230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1800" u="none" cap="none" strike="noStrike">
                <a:solidFill>
                  <a:srgbClr val="636A6F"/>
                </a:solidFill>
                <a:latin typeface="Arial"/>
                <a:ea typeface="Arial"/>
                <a:cs typeface="Arial"/>
                <a:sym typeface="Arial"/>
              </a:rPr>
              <a:t>Al finalizar esta actividad, usted será capaz de:</a:t>
            </a:r>
            <a:endParaRPr b="0" i="0" sz="1400" u="none" cap="none" strike="noStrike">
              <a:solidFill>
                <a:schemeClr val="dk1"/>
              </a:solidFill>
              <a:latin typeface="Arial"/>
              <a:ea typeface="Arial"/>
              <a:cs typeface="Arial"/>
              <a:sym typeface="Arial"/>
            </a:endParaRPr>
          </a:p>
          <a:p>
            <a:pPr indent="-273050" lvl="0" marL="285750" marR="0" rtl="0" algn="l">
              <a:lnSpc>
                <a:spcPct val="107000"/>
              </a:lnSpc>
              <a:spcBef>
                <a:spcPts val="800"/>
              </a:spcBef>
              <a:spcAft>
                <a:spcPts val="0"/>
              </a:spcAft>
              <a:buClr>
                <a:srgbClr val="53BAAE"/>
              </a:buClr>
              <a:buSzPts val="1600"/>
              <a:buFont typeface="Arial"/>
              <a:buChar char="•"/>
            </a:pPr>
            <a:r>
              <a:rPr b="0" i="1" lang="en-GB" sz="1600" u="none" cap="none" strike="noStrike">
                <a:solidFill>
                  <a:srgbClr val="636A6F"/>
                </a:solidFill>
                <a:latin typeface="Arial"/>
                <a:ea typeface="Arial"/>
                <a:cs typeface="Arial"/>
                <a:sym typeface="Arial"/>
              </a:rPr>
              <a:t>Diseñar iniciativas, eventos y rutinas que fomenten una interacción significativa e impactante dentro de equipos híbridos</a:t>
            </a:r>
            <a:endParaRPr b="0" i="1" sz="1600" u="none" cap="none" strike="noStrike">
              <a:solidFill>
                <a:srgbClr val="636A6F"/>
              </a:solidFill>
              <a:latin typeface="Arial"/>
              <a:ea typeface="Arial"/>
              <a:cs typeface="Arial"/>
              <a:sym typeface="Arial"/>
            </a:endParaRPr>
          </a:p>
          <a:p>
            <a:pPr indent="-273050" lvl="0" marL="285750" marR="0" rtl="0" algn="l">
              <a:lnSpc>
                <a:spcPct val="107000"/>
              </a:lnSpc>
              <a:spcBef>
                <a:spcPts val="800"/>
              </a:spcBef>
              <a:spcAft>
                <a:spcPts val="0"/>
              </a:spcAft>
              <a:buClr>
                <a:srgbClr val="53BAAE"/>
              </a:buClr>
              <a:buSzPts val="1600"/>
              <a:buFont typeface="Arial"/>
              <a:buChar char="•"/>
            </a:pPr>
            <a:r>
              <a:rPr b="0" i="1" lang="en-GB" sz="1600" u="none" cap="none" strike="noStrike">
                <a:solidFill>
                  <a:srgbClr val="636A6F"/>
                </a:solidFill>
                <a:latin typeface="Arial"/>
                <a:ea typeface="Arial"/>
                <a:cs typeface="Arial"/>
                <a:sym typeface="Arial"/>
              </a:rPr>
              <a:t>Demostrar flexibilidad ante enfoques nuevos e innovadores y herramientas digitales para maximizar la conectividad social.</a:t>
            </a:r>
            <a:endParaRPr b="0" i="1" sz="1600" u="none" cap="none" strike="noStrike">
              <a:solidFill>
                <a:srgbClr val="636A6F"/>
              </a:solidFill>
              <a:latin typeface="Arial"/>
              <a:ea typeface="Arial"/>
              <a:cs typeface="Arial"/>
              <a:sym typeface="Arial"/>
            </a:endParaRPr>
          </a:p>
          <a:p>
            <a:pPr indent="-273050" lvl="0" marL="285750" marR="0" rtl="0" algn="l">
              <a:lnSpc>
                <a:spcPct val="107000"/>
              </a:lnSpc>
              <a:spcBef>
                <a:spcPts val="800"/>
              </a:spcBef>
              <a:spcAft>
                <a:spcPts val="0"/>
              </a:spcAft>
              <a:buClr>
                <a:srgbClr val="53BAAE"/>
              </a:buClr>
              <a:buSzPts val="1600"/>
              <a:buFont typeface="Arial"/>
              <a:buChar char="•"/>
            </a:pPr>
            <a:r>
              <a:rPr b="0" i="1" lang="en-GB" sz="1600" u="none" cap="none" strike="noStrike">
                <a:solidFill>
                  <a:srgbClr val="636A6F"/>
                </a:solidFill>
                <a:latin typeface="Arial"/>
                <a:ea typeface="Arial"/>
                <a:cs typeface="Arial"/>
                <a:sym typeface="Arial"/>
              </a:rPr>
              <a:t>Utilizar eficazmente las herramientas y plataformas digitales para apoyar la comunicación y la colaboración en un entorno híbrido.</a:t>
            </a:r>
            <a:endParaRPr b="0" i="1" sz="1600" u="none" cap="none" strike="noStrike">
              <a:solidFill>
                <a:srgbClr val="636A6F"/>
              </a:solidFill>
              <a:latin typeface="Arial"/>
              <a:ea typeface="Arial"/>
              <a:cs typeface="Arial"/>
              <a:sym typeface="Arial"/>
            </a:endParaRPr>
          </a:p>
          <a:p>
            <a:pPr indent="-273050" lvl="0" marL="285750" marR="0" rtl="0" algn="l">
              <a:lnSpc>
                <a:spcPct val="107000"/>
              </a:lnSpc>
              <a:spcBef>
                <a:spcPts val="800"/>
              </a:spcBef>
              <a:spcAft>
                <a:spcPts val="0"/>
              </a:spcAft>
              <a:buClr>
                <a:srgbClr val="53BAAE"/>
              </a:buClr>
              <a:buSzPts val="1600"/>
              <a:buFont typeface="Arial"/>
              <a:buChar char="•"/>
            </a:pPr>
            <a:r>
              <a:rPr b="0" i="1" lang="en-GB" sz="1600" u="none" cap="none" strike="noStrike">
                <a:solidFill>
                  <a:srgbClr val="636A6F"/>
                </a:solidFill>
                <a:latin typeface="Arial"/>
                <a:ea typeface="Arial"/>
                <a:cs typeface="Arial"/>
                <a:sym typeface="Arial"/>
              </a:rPr>
              <a:t>Reconocer el papel del liderazgo y de la organización en general en el desarrollo de un entorno de trabajo inclusivo y conectado en los espacios físicos y virtuales.</a:t>
            </a:r>
            <a:endParaRPr b="0" i="1" sz="1800" u="none" cap="none" strike="noStrike">
              <a:solidFill>
                <a:srgbClr val="636A6F"/>
              </a:solidFill>
              <a:latin typeface="Arial"/>
              <a:ea typeface="Arial"/>
              <a:cs typeface="Arial"/>
              <a:sym typeface="Arial"/>
            </a:endParaRPr>
          </a:p>
        </p:txBody>
      </p:sp>
      <p:sp>
        <p:nvSpPr>
          <p:cNvPr id="471" name="Google Shape;471;g3250f227c3e_0_143"/>
          <p:cNvSpPr txBox="1"/>
          <p:nvPr/>
        </p:nvSpPr>
        <p:spPr>
          <a:xfrm>
            <a:off x="7676225" y="1206875"/>
            <a:ext cx="41934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Adquirir nuevos conocimientos</a:t>
            </a:r>
            <a:endParaRPr b="1" i="0" sz="2400" u="none" cap="none" strike="noStrike">
              <a:solidFill>
                <a:srgbClr val="9868BD"/>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3250f227c3e_0_154"/>
          <p:cNvSpPr txBox="1"/>
          <p:nvPr>
            <p:ph idx="1" type="body"/>
          </p:nvPr>
        </p:nvSpPr>
        <p:spPr>
          <a:xfrm>
            <a:off x="587375" y="993460"/>
            <a:ext cx="11220000" cy="518382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0" lvl="0" marL="0" rtl="0" algn="l">
              <a:lnSpc>
                <a:spcPct val="115000"/>
              </a:lnSpc>
              <a:spcBef>
                <a:spcPts val="1200"/>
              </a:spcBef>
              <a:spcAft>
                <a:spcPts val="0"/>
              </a:spcAft>
              <a:buSzPct val="128571"/>
              <a:buNone/>
            </a:pPr>
            <a:r>
              <a:rPr b="1" lang="en-GB" sz="5600">
                <a:solidFill>
                  <a:srgbClr val="868E93"/>
                </a:solidFill>
                <a:latin typeface="Arial"/>
                <a:ea typeface="Arial"/>
                <a:cs typeface="Arial"/>
                <a:sym typeface="Arial"/>
              </a:rPr>
              <a:t>Objetivo: </a:t>
            </a:r>
            <a:r>
              <a:rPr lang="en-GB" sz="5600">
                <a:solidFill>
                  <a:srgbClr val="868E93"/>
                </a:solidFill>
                <a:latin typeface="Arial"/>
                <a:ea typeface="Arial"/>
                <a:cs typeface="Arial"/>
                <a:sym typeface="Arial"/>
              </a:rPr>
              <a:t>Reflexionar sobre las estrategias aprendidas y crear una visión personalizada o una lista de ideas para aportar más conexión social a tu equipo híbrido/remoto.</a:t>
            </a:r>
            <a:endParaRPr sz="5600">
              <a:solidFill>
                <a:srgbClr val="868E93"/>
              </a:solidFill>
              <a:latin typeface="Arial"/>
              <a:ea typeface="Arial"/>
              <a:cs typeface="Arial"/>
              <a:sym typeface="Arial"/>
            </a:endParaRPr>
          </a:p>
          <a:p>
            <a:pPr indent="0" lvl="0" marL="0" rtl="0" algn="l">
              <a:lnSpc>
                <a:spcPct val="115000"/>
              </a:lnSpc>
              <a:spcBef>
                <a:spcPts val="1200"/>
              </a:spcBef>
              <a:spcAft>
                <a:spcPts val="0"/>
              </a:spcAft>
              <a:buSzPct val="128571"/>
              <a:buNone/>
            </a:pPr>
            <a:r>
              <a:rPr b="1" lang="en-GB" sz="5600">
                <a:solidFill>
                  <a:srgbClr val="868E93"/>
                </a:solidFill>
                <a:latin typeface="Arial"/>
                <a:ea typeface="Arial"/>
                <a:cs typeface="Arial"/>
                <a:sym typeface="Arial"/>
              </a:rPr>
              <a:t>Instrucciones (individuales o en grupos pequeños):</a:t>
            </a:r>
            <a:endParaRPr b="1" sz="5600">
              <a:solidFill>
                <a:srgbClr val="868E93"/>
              </a:solidFill>
              <a:latin typeface="Arial"/>
              <a:ea typeface="Arial"/>
              <a:cs typeface="Arial"/>
              <a:sym typeface="Arial"/>
            </a:endParaRPr>
          </a:p>
          <a:p>
            <a:pPr indent="-317500" lvl="0" marL="457200" rtl="0" algn="l">
              <a:lnSpc>
                <a:spcPct val="115000"/>
              </a:lnSpc>
              <a:spcBef>
                <a:spcPts val="1200"/>
              </a:spcBef>
              <a:spcAft>
                <a:spcPts val="0"/>
              </a:spcAft>
              <a:buClr>
                <a:srgbClr val="868E93"/>
              </a:buClr>
              <a:buSzPct val="100000"/>
              <a:buAutoNum type="arabicPeriod"/>
            </a:pPr>
            <a:r>
              <a:rPr b="1" lang="en-GB" sz="5600">
                <a:solidFill>
                  <a:srgbClr val="868E93"/>
                </a:solidFill>
                <a:latin typeface="Arial"/>
                <a:ea typeface="Arial"/>
                <a:cs typeface="Arial"/>
                <a:sym typeface="Arial"/>
              </a:rPr>
              <a:t>Declaración de visión</a:t>
            </a:r>
            <a:br>
              <a:rPr b="1" lang="en-GB" sz="5600">
                <a:solidFill>
                  <a:srgbClr val="868E93"/>
                </a:solidFill>
                <a:latin typeface="Arial"/>
                <a:ea typeface="Arial"/>
                <a:cs typeface="Arial"/>
                <a:sym typeface="Arial"/>
              </a:rPr>
            </a:br>
            <a:r>
              <a:rPr lang="en-GB" sz="5600">
                <a:solidFill>
                  <a:srgbClr val="868E93"/>
                </a:solidFill>
                <a:latin typeface="Arial"/>
                <a:ea typeface="Arial"/>
                <a:cs typeface="Arial"/>
                <a:sym typeface="Arial"/>
              </a:rPr>
              <a:t>Piensa en cómo sería un </a:t>
            </a:r>
            <a:r>
              <a:rPr i="1" lang="en-GB" sz="5600">
                <a:solidFill>
                  <a:srgbClr val="868E93"/>
                </a:solidFill>
                <a:latin typeface="Arial"/>
                <a:ea typeface="Arial"/>
                <a:cs typeface="Arial"/>
                <a:sym typeface="Arial"/>
              </a:rPr>
              <a:t>lugar de trabajo</a:t>
            </a:r>
            <a:r>
              <a:rPr lang="en-GB" sz="5600">
                <a:solidFill>
                  <a:srgbClr val="868E93"/>
                </a:solidFill>
                <a:latin typeface="Arial"/>
                <a:ea typeface="Arial"/>
                <a:cs typeface="Arial"/>
                <a:sym typeface="Arial"/>
              </a:rPr>
              <a:t> </a:t>
            </a:r>
            <a:r>
              <a:rPr i="1" lang="en-GB" sz="5600">
                <a:solidFill>
                  <a:srgbClr val="868E93"/>
                </a:solidFill>
                <a:latin typeface="Arial"/>
                <a:ea typeface="Arial"/>
                <a:cs typeface="Arial"/>
                <a:sym typeface="Arial"/>
              </a:rPr>
              <a:t>híbrido verdaderamente conectado</a:t>
            </a:r>
            <a:r>
              <a:rPr lang="en-GB" sz="5600">
                <a:solidFill>
                  <a:srgbClr val="868E93"/>
                </a:solidFill>
                <a:latin typeface="Arial"/>
                <a:ea typeface="Arial"/>
                <a:cs typeface="Arial"/>
                <a:sym typeface="Arial"/>
              </a:rPr>
              <a:t> en un mundo perfecto. Ahora escribe una declaración breve e inspiradora que refleje tu aspiración a largo plazo para la conexión en el lugar de trabajo. (Ejemplo: «Queremos que todos los miembros del equipo se sientan vistos, escuchados y valorados, independientemente de dónde trabajen»).</a:t>
            </a:r>
            <a:endParaRPr/>
          </a:p>
          <a:p>
            <a:pPr indent="-317500" lvl="0" marL="457200" rtl="0" algn="l">
              <a:lnSpc>
                <a:spcPct val="115000"/>
              </a:lnSpc>
              <a:spcBef>
                <a:spcPts val="1200"/>
              </a:spcBef>
              <a:spcAft>
                <a:spcPts val="0"/>
              </a:spcAft>
              <a:buClr>
                <a:srgbClr val="868E93"/>
              </a:buClr>
              <a:buSzPct val="100000"/>
              <a:buAutoNum type="arabicPeriod"/>
            </a:pPr>
            <a:r>
              <a:rPr b="1" lang="en-GB" sz="5600">
                <a:solidFill>
                  <a:srgbClr val="868E93"/>
                </a:solidFill>
                <a:latin typeface="Arial"/>
                <a:ea typeface="Arial"/>
                <a:cs typeface="Arial"/>
                <a:sym typeface="Arial"/>
              </a:rPr>
              <a:t>Mapea tus ideas</a:t>
            </a:r>
            <a:endParaRPr/>
          </a:p>
          <a:p>
            <a:pPr indent="0" lvl="0" marL="457200" rtl="0" algn="l">
              <a:lnSpc>
                <a:spcPct val="115000"/>
              </a:lnSpc>
              <a:spcBef>
                <a:spcPts val="0"/>
              </a:spcBef>
              <a:spcAft>
                <a:spcPts val="0"/>
              </a:spcAft>
              <a:buSzPct val="128571"/>
              <a:buNone/>
            </a:pPr>
            <a:r>
              <a:rPr lang="en-GB" sz="5600">
                <a:solidFill>
                  <a:srgbClr val="868E93"/>
                </a:solidFill>
                <a:latin typeface="Arial"/>
                <a:ea typeface="Arial"/>
                <a:cs typeface="Arial"/>
                <a:sym typeface="Arial"/>
              </a:rPr>
              <a:t>Escribe cuatro </a:t>
            </a:r>
            <a:r>
              <a:rPr i="1" lang="en-GB" sz="5600">
                <a:solidFill>
                  <a:srgbClr val="868E93"/>
                </a:solidFill>
                <a:latin typeface="Arial"/>
                <a:ea typeface="Arial"/>
                <a:cs typeface="Arial"/>
                <a:sym typeface="Arial"/>
              </a:rPr>
              <a:t>pequeñas pero significativas</a:t>
            </a:r>
            <a:r>
              <a:rPr lang="en-GB" sz="5600">
                <a:solidFill>
                  <a:srgbClr val="868E93"/>
                </a:solidFill>
                <a:latin typeface="Arial"/>
                <a:ea typeface="Arial"/>
                <a:cs typeface="Arial"/>
                <a:sym typeface="Arial"/>
              </a:rPr>
              <a:t> </a:t>
            </a:r>
            <a:r>
              <a:rPr i="1" lang="en-GB" sz="5600">
                <a:solidFill>
                  <a:srgbClr val="868E93"/>
                </a:solidFill>
                <a:latin typeface="Arial"/>
                <a:ea typeface="Arial"/>
                <a:cs typeface="Arial"/>
                <a:sym typeface="Arial"/>
              </a:rPr>
              <a:t>ideas</a:t>
            </a:r>
            <a:r>
              <a:rPr lang="en-GB" sz="5600">
                <a:solidFill>
                  <a:srgbClr val="868E93"/>
                </a:solidFill>
                <a:latin typeface="Arial"/>
                <a:ea typeface="Arial"/>
                <a:cs typeface="Arial"/>
                <a:sym typeface="Arial"/>
              </a:rPr>
              <a:t> que te gustaría probar, sugerir o compartir en tu lugar de trabajo y que podrían mejorar la conexión. Podrían ser cosas como:</a:t>
            </a:r>
            <a:br>
              <a:rPr b="1" lang="en-GB" sz="5600">
                <a:solidFill>
                  <a:srgbClr val="868E93"/>
                </a:solidFill>
                <a:latin typeface="Arial"/>
                <a:ea typeface="Arial"/>
                <a:cs typeface="Arial"/>
                <a:sym typeface="Arial"/>
              </a:rPr>
            </a:br>
            <a:endParaRPr b="1" sz="5600">
              <a:solidFill>
                <a:srgbClr val="868E93"/>
              </a:solidFill>
              <a:latin typeface="Arial"/>
              <a:ea typeface="Arial"/>
              <a:cs typeface="Arial"/>
              <a:sym typeface="Arial"/>
            </a:endParaRPr>
          </a:p>
          <a:p>
            <a:pPr indent="-317500" lvl="1" marL="914400" rtl="0" algn="l">
              <a:lnSpc>
                <a:spcPct val="115000"/>
              </a:lnSpc>
              <a:spcBef>
                <a:spcPts val="0"/>
              </a:spcBef>
              <a:spcAft>
                <a:spcPts val="0"/>
              </a:spcAft>
              <a:buClr>
                <a:srgbClr val="868E93"/>
              </a:buClr>
              <a:buSzPct val="100000"/>
              <a:buChar char="○"/>
            </a:pPr>
            <a:r>
              <a:rPr lang="en-GB" sz="5600">
                <a:solidFill>
                  <a:srgbClr val="868E93"/>
                </a:solidFill>
              </a:rPr>
              <a:t>Organizar sesiones mensuales de «café virtual»</a:t>
            </a:r>
            <a:br>
              <a:rPr lang="en-GB" sz="5600">
                <a:solidFill>
                  <a:srgbClr val="868E93"/>
                </a:solidFill>
              </a:rPr>
            </a:br>
            <a:endParaRPr sz="5600">
              <a:solidFill>
                <a:srgbClr val="868E93"/>
              </a:solidFill>
            </a:endParaRPr>
          </a:p>
          <a:p>
            <a:pPr indent="-317500" lvl="1" marL="914400" rtl="0" algn="l">
              <a:lnSpc>
                <a:spcPct val="115000"/>
              </a:lnSpc>
              <a:spcBef>
                <a:spcPts val="0"/>
              </a:spcBef>
              <a:spcAft>
                <a:spcPts val="0"/>
              </a:spcAft>
              <a:buClr>
                <a:srgbClr val="868E93"/>
              </a:buClr>
              <a:buSzPct val="100000"/>
              <a:buChar char="○"/>
            </a:pPr>
            <a:r>
              <a:rPr lang="en-GB" sz="5600">
                <a:solidFill>
                  <a:srgbClr val="868E93"/>
                </a:solidFill>
              </a:rPr>
              <a:t>Crear un canal en Teams para felicitar los cumpleaños</a:t>
            </a:r>
            <a:br>
              <a:rPr lang="en-GB" sz="5600">
                <a:solidFill>
                  <a:srgbClr val="868E93"/>
                </a:solidFill>
              </a:rPr>
            </a:br>
            <a:endParaRPr sz="5600">
              <a:solidFill>
                <a:srgbClr val="868E93"/>
              </a:solidFill>
            </a:endParaRPr>
          </a:p>
          <a:p>
            <a:pPr indent="-317500" lvl="1" marL="914400" rtl="0" algn="l">
              <a:lnSpc>
                <a:spcPct val="115000"/>
              </a:lnSpc>
              <a:spcBef>
                <a:spcPts val="0"/>
              </a:spcBef>
              <a:spcAft>
                <a:spcPts val="0"/>
              </a:spcAft>
              <a:buClr>
                <a:srgbClr val="868E93"/>
              </a:buClr>
              <a:buSzPct val="100000"/>
              <a:buChar char="○"/>
            </a:pPr>
            <a:r>
              <a:rPr lang="en-GB" sz="5600">
                <a:solidFill>
                  <a:srgbClr val="868E93"/>
                </a:solidFill>
              </a:rPr>
              <a:t>Proponer un sistema de compañeros para los nuevos empleados que teletrabajan</a:t>
            </a:r>
            <a:br>
              <a:rPr b="1" lang="en-GB" sz="5600">
                <a:solidFill>
                  <a:srgbClr val="868E93"/>
                </a:solidFill>
              </a:rPr>
            </a:br>
            <a:endParaRPr b="1" sz="5600">
              <a:solidFill>
                <a:srgbClr val="868E93"/>
              </a:solidFill>
            </a:endParaRPr>
          </a:p>
          <a:p>
            <a:pPr indent="0" lvl="0" marL="139700" rtl="0" algn="l">
              <a:lnSpc>
                <a:spcPct val="115000"/>
              </a:lnSpc>
              <a:spcBef>
                <a:spcPts val="0"/>
              </a:spcBef>
              <a:spcAft>
                <a:spcPts val="0"/>
              </a:spcAft>
              <a:buClr>
                <a:srgbClr val="868E93"/>
              </a:buClr>
              <a:buSzPct val="100000"/>
              <a:buNone/>
            </a:pPr>
            <a:r>
              <a:rPr b="1" lang="en-GB" sz="5600">
                <a:solidFill>
                  <a:srgbClr val="868E93"/>
                </a:solidFill>
                <a:latin typeface="Arial"/>
                <a:ea typeface="Arial"/>
                <a:cs typeface="Arial"/>
                <a:sym typeface="Arial"/>
              </a:rPr>
              <a:t>3.    Elige una «victoria rápida»</a:t>
            </a:r>
            <a:endParaRPr/>
          </a:p>
          <a:p>
            <a:pPr indent="0" lvl="0" marL="457200" rtl="0" algn="l">
              <a:lnSpc>
                <a:spcPct val="115000"/>
              </a:lnSpc>
              <a:spcBef>
                <a:spcPts val="0"/>
              </a:spcBef>
              <a:spcAft>
                <a:spcPts val="0"/>
              </a:spcAft>
              <a:buSzPct val="128571"/>
              <a:buNone/>
            </a:pPr>
            <a:r>
              <a:rPr lang="en-GB" sz="5600">
                <a:solidFill>
                  <a:srgbClr val="868E93"/>
                </a:solidFill>
                <a:latin typeface="Arial"/>
                <a:ea typeface="Arial"/>
                <a:cs typeface="Arial"/>
                <a:sym typeface="Arial"/>
              </a:rPr>
              <a:t>Elige una idea que te parezca factible en este momento. ¿Cuál sería el primer paso?</a:t>
            </a:r>
            <a:br>
              <a:rPr b="1" lang="en-GB" sz="5600">
                <a:solidFill>
                  <a:srgbClr val="868E93"/>
                </a:solidFill>
                <a:latin typeface="Arial"/>
                <a:ea typeface="Arial"/>
                <a:cs typeface="Arial"/>
                <a:sym typeface="Arial"/>
              </a:rPr>
            </a:br>
            <a:endParaRPr b="1" sz="5600">
              <a:solidFill>
                <a:srgbClr val="868E93"/>
              </a:solidFill>
              <a:latin typeface="Arial"/>
              <a:ea typeface="Arial"/>
              <a:cs typeface="Arial"/>
              <a:sym typeface="Arial"/>
            </a:endParaRPr>
          </a:p>
          <a:p>
            <a:pPr indent="0" lvl="0" marL="139700" rtl="0" algn="l">
              <a:lnSpc>
                <a:spcPct val="115000"/>
              </a:lnSpc>
              <a:spcBef>
                <a:spcPts val="0"/>
              </a:spcBef>
              <a:spcAft>
                <a:spcPts val="0"/>
              </a:spcAft>
              <a:buClr>
                <a:srgbClr val="868E93"/>
              </a:buClr>
              <a:buSzPct val="100000"/>
              <a:buNone/>
            </a:pPr>
            <a:r>
              <a:rPr b="1" lang="en-GB" sz="5600">
                <a:solidFill>
                  <a:srgbClr val="868E93"/>
                </a:solidFill>
                <a:latin typeface="Arial"/>
                <a:ea typeface="Arial"/>
                <a:cs typeface="Arial"/>
                <a:sym typeface="Arial"/>
              </a:rPr>
              <a:t>4.     Opcional: emparejar y compartir</a:t>
            </a:r>
            <a:endParaRPr b="1" sz="5600">
              <a:solidFill>
                <a:srgbClr val="868E93"/>
              </a:solidFill>
              <a:latin typeface="Arial"/>
              <a:ea typeface="Arial"/>
              <a:cs typeface="Arial"/>
              <a:sym typeface="Arial"/>
            </a:endParaRPr>
          </a:p>
          <a:p>
            <a:pPr indent="0" lvl="0" marL="0" rtl="0" algn="l">
              <a:lnSpc>
                <a:spcPct val="115000"/>
              </a:lnSpc>
              <a:spcBef>
                <a:spcPts val="0"/>
              </a:spcBef>
              <a:spcAft>
                <a:spcPts val="0"/>
              </a:spcAft>
              <a:buSzPct val="128571"/>
              <a:buNone/>
            </a:pPr>
            <a:r>
              <a:rPr lang="en-GB" sz="5600">
                <a:solidFill>
                  <a:srgbClr val="868E93"/>
                </a:solidFill>
                <a:latin typeface="Arial"/>
                <a:ea typeface="Arial"/>
                <a:cs typeface="Arial"/>
                <a:sym typeface="Arial"/>
              </a:rPr>
              <a:t>En parejas o en pequeños grupos, invita a los participantes a compartir una idea de su plan y a ofrecer comentarios o sugerencias.</a:t>
            </a:r>
            <a:endParaRPr sz="5600">
              <a:solidFill>
                <a:srgbClr val="868E93"/>
              </a:solidFill>
              <a:latin typeface="Arial"/>
              <a:ea typeface="Arial"/>
              <a:cs typeface="Arial"/>
              <a:sym typeface="Arial"/>
            </a:endParaRPr>
          </a:p>
          <a:p>
            <a:pPr indent="-114300" lvl="0" marL="228600" rtl="0" algn="l">
              <a:lnSpc>
                <a:spcPct val="90000"/>
              </a:lnSpc>
              <a:spcBef>
                <a:spcPts val="1200"/>
              </a:spcBef>
              <a:spcAft>
                <a:spcPts val="0"/>
              </a:spcAft>
              <a:buClr>
                <a:srgbClr val="9869BD"/>
              </a:buClr>
              <a:buSzPct val="1000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0000"/>
              <a:buNone/>
            </a:pPr>
            <a:r>
              <a:t/>
            </a:r>
            <a:endParaRPr b="1">
              <a:solidFill>
                <a:srgbClr val="12501B"/>
              </a:solidFill>
            </a:endParaRPr>
          </a:p>
        </p:txBody>
      </p:sp>
      <p:sp>
        <p:nvSpPr>
          <p:cNvPr id="478" name="Google Shape;478;g3250f227c3e_0_154"/>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2400">
                <a:solidFill>
                  <a:schemeClr val="accent6"/>
                </a:solidFill>
              </a:rPr>
              <a:t>Mapeo de ideas: tu plan de conexión social</a:t>
            </a:r>
            <a:endParaRPr b="1" sz="2400">
              <a:solidFill>
                <a:schemeClr val="accent6"/>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325b467490b_0_2"/>
          <p:cNvSpPr txBox="1"/>
          <p:nvPr/>
        </p:nvSpPr>
        <p:spPr>
          <a:xfrm>
            <a:off x="5421180" y="989282"/>
            <a:ext cx="5988600" cy="575692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0"/>
              </a:spcAft>
              <a:buClr>
                <a:srgbClr val="000000"/>
              </a:buClr>
              <a:buSzPts val="1400"/>
              <a:buFont typeface="Arial"/>
              <a:buNone/>
            </a:pPr>
            <a:r>
              <a:rPr b="0" i="0" lang="en-GB" sz="1400" u="none" cap="none" strike="noStrike">
                <a:solidFill>
                  <a:srgbClr val="868E93"/>
                </a:solidFill>
                <a:latin typeface="Arial"/>
                <a:ea typeface="Arial"/>
                <a:cs typeface="Arial"/>
                <a:sym typeface="Arial"/>
              </a:rPr>
              <a:t>A la izquierda encontrará una plantilla sugerida para el Plan de conexión social de su organización. Su formador le proporcionará una versión editable de este documento, al que también se puede acceder en línea </a:t>
            </a:r>
            <a:r>
              <a:rPr b="0" i="0" lang="en-GB" sz="1400" u="sng" cap="none" strike="noStrike">
                <a:solidFill>
                  <a:schemeClr val="hlink"/>
                </a:solidFill>
                <a:latin typeface="Arial"/>
                <a:ea typeface="Arial"/>
                <a:cs typeface="Arial"/>
                <a:sym typeface="Arial"/>
                <a:hlinkClick r:id="rId3"/>
              </a:rPr>
              <a:t>here</a:t>
            </a:r>
            <a:r>
              <a:rPr b="0" i="0" lang="en-GB" sz="1400" u="none" cap="none" strike="noStrike">
                <a:solidFill>
                  <a:srgbClr val="868E93"/>
                </a:solidFill>
                <a:latin typeface="Arial"/>
                <a:ea typeface="Arial"/>
                <a:cs typeface="Arial"/>
                <a:sym typeface="Arial"/>
              </a:rPr>
              <a:t>.</a:t>
            </a:r>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868E9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rgbClr val="868E93"/>
                </a:solidFill>
                <a:latin typeface="Arial"/>
                <a:ea typeface="Arial"/>
                <a:cs typeface="Arial"/>
                <a:sym typeface="Arial"/>
              </a:rPr>
              <a:t>A medida que empiece a dar forma a su plan, tenga en cuenta los siguientes consejos:</a:t>
            </a:r>
            <a:endParaRPr b="0" i="0" sz="1400" u="none" cap="none" strike="noStrike">
              <a:solidFill>
                <a:srgbClr val="868E93"/>
              </a:solidFill>
              <a:latin typeface="Arial"/>
              <a:ea typeface="Arial"/>
              <a:cs typeface="Arial"/>
              <a:sym typeface="Arial"/>
            </a:endParaRPr>
          </a:p>
          <a:p>
            <a:pPr indent="-317500" lvl="0" marL="457200" marR="0" rtl="0" algn="l">
              <a:lnSpc>
                <a:spcPct val="115000"/>
              </a:lnSpc>
              <a:spcBef>
                <a:spcPts val="1200"/>
              </a:spcBef>
              <a:spcAft>
                <a:spcPts val="0"/>
              </a:spcAft>
              <a:buClr>
                <a:srgbClr val="868E93"/>
              </a:buClr>
              <a:buSzPts val="1400"/>
              <a:buFont typeface="Arial"/>
              <a:buChar char="●"/>
            </a:pPr>
            <a:r>
              <a:rPr b="1" i="0" lang="en-GB" sz="1400" u="none" cap="none" strike="noStrike">
                <a:solidFill>
                  <a:srgbClr val="868E93"/>
                </a:solidFill>
                <a:latin typeface="Arial"/>
                <a:ea typeface="Arial"/>
                <a:cs typeface="Arial"/>
                <a:sym typeface="Arial"/>
              </a:rPr>
              <a:t>Empiece por su visión</a:t>
            </a:r>
            <a:r>
              <a:rPr b="0" i="0" lang="en-GB" sz="1400" u="none" cap="none" strike="noStrike">
                <a:solidFill>
                  <a:srgbClr val="868E93"/>
                </a:solidFill>
                <a:latin typeface="Arial"/>
                <a:ea typeface="Arial"/>
                <a:cs typeface="Arial"/>
                <a:sym typeface="Arial"/>
              </a:rPr>
              <a:t>. Su «declaración de visión» debe ser breve, inspiradora y con visión de futuro. Debe reflejar una aspiración significativa sobre cómo podría sentirse más conectado su lugar de trabajo. Algo por lo que trabajar a lo largo del tiempo.</a:t>
            </a:r>
            <a:br>
              <a:rPr b="0" i="0" lang="en-GB" sz="1400" u="none" cap="none" strike="noStrike">
                <a:solidFill>
                  <a:srgbClr val="868E93"/>
                </a:solidFill>
                <a:latin typeface="Arial"/>
                <a:ea typeface="Arial"/>
                <a:cs typeface="Arial"/>
                <a:sym typeface="Arial"/>
              </a:rPr>
            </a:br>
            <a:endParaRPr b="0" i="0" sz="1400" u="none" cap="none" strike="noStrike">
              <a:solidFill>
                <a:srgbClr val="868E93"/>
              </a:solidFill>
              <a:latin typeface="Arial"/>
              <a:ea typeface="Arial"/>
              <a:cs typeface="Arial"/>
              <a:sym typeface="Arial"/>
            </a:endParaRPr>
          </a:p>
          <a:p>
            <a:pPr indent="-317500" lvl="0" marL="457200" marR="0" rtl="0" algn="l">
              <a:lnSpc>
                <a:spcPct val="115000"/>
              </a:lnSpc>
              <a:spcBef>
                <a:spcPts val="0"/>
              </a:spcBef>
              <a:spcAft>
                <a:spcPts val="0"/>
              </a:spcAft>
              <a:buClr>
                <a:srgbClr val="868E93"/>
              </a:buClr>
              <a:buSzPts val="1400"/>
              <a:buFont typeface="Arial"/>
              <a:buChar char="●"/>
            </a:pPr>
            <a:r>
              <a:rPr b="1" i="0" lang="en-GB" sz="1400" u="none" cap="none" strike="noStrike">
                <a:solidFill>
                  <a:srgbClr val="868E93"/>
                </a:solidFill>
                <a:latin typeface="Arial"/>
                <a:ea typeface="Arial"/>
                <a:cs typeface="Arial"/>
                <a:sym typeface="Arial"/>
              </a:rPr>
              <a:t>Continúe con intenciones prácticas. </a:t>
            </a:r>
            <a:r>
              <a:rPr b="0" i="0" lang="en-GB" sz="1400" u="none" cap="none" strike="noStrike">
                <a:solidFill>
                  <a:srgbClr val="868E93"/>
                </a:solidFill>
                <a:latin typeface="Arial"/>
                <a:ea typeface="Arial"/>
                <a:cs typeface="Arial"/>
                <a:sym typeface="Arial"/>
              </a:rPr>
              <a:t>Pueden ser pequeñas acciones, ideas o hábitos que ayuden a hacer realidad su visión. Piense en lo que es realista, qué apoyo o recursos podrían ser necesarios y qué plazo le parece adecuado.</a:t>
            </a:r>
            <a:endParaRPr b="0" i="0" sz="1400" u="none" cap="none" strike="noStrike">
              <a:solidFill>
                <a:srgbClr val="868E9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868E9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rgbClr val="868E93"/>
                </a:solidFill>
                <a:latin typeface="Arial"/>
                <a:ea typeface="Arial"/>
                <a:cs typeface="Arial"/>
                <a:sym typeface="Arial"/>
              </a:rPr>
              <a:t>Recuerde que su Plan de Conectividad no tiene por qué ser perfecto ni definitivo. Considérelo un documento vivo que recoge sus ideas en constante evolución para lograr un lugar de trabajo más inclusivo y conectado.</a:t>
            </a:r>
            <a:endParaRPr b="0" i="0" sz="1400" u="none" cap="none" strike="noStrike">
              <a:solidFill>
                <a:srgbClr val="868E93"/>
              </a:solidFill>
              <a:latin typeface="Arial"/>
              <a:ea typeface="Arial"/>
              <a:cs typeface="Arial"/>
              <a:sym typeface="Arial"/>
            </a:endParaRPr>
          </a:p>
        </p:txBody>
      </p:sp>
      <p:pic>
        <p:nvPicPr>
          <p:cNvPr id="485" name="Google Shape;485;g325b467490b_0_2"/>
          <p:cNvPicPr preferRelativeResize="0"/>
          <p:nvPr/>
        </p:nvPicPr>
        <p:blipFill rotWithShape="1">
          <a:blip r:embed="rId4">
            <a:alphaModFix/>
          </a:blip>
          <a:srcRect b="0" l="0" r="0" t="0"/>
          <a:stretch/>
        </p:blipFill>
        <p:spPr>
          <a:xfrm>
            <a:off x="1577850" y="1160687"/>
            <a:ext cx="3328175" cy="4762575"/>
          </a:xfrm>
          <a:prstGeom prst="rect">
            <a:avLst/>
          </a:prstGeom>
          <a:noFill/>
          <a:ln>
            <a:noFill/>
          </a:ln>
        </p:spPr>
      </p:pic>
      <p:sp>
        <p:nvSpPr>
          <p:cNvPr id="486" name="Google Shape;486;g325b467490b_0_2"/>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2400">
                <a:solidFill>
                  <a:schemeClr val="accent6"/>
                </a:solidFill>
              </a:rPr>
              <a:t>Mapeo de ideas: tu plan de conexión social</a:t>
            </a:r>
            <a:endParaRPr b="1" sz="2400">
              <a:solidFill>
                <a:schemeClr val="accent6"/>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3250f227c3e_0_195"/>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Comentarios finales y preguntas y respuestas</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493" name="Google Shape;493;g3250f227c3e_0_195"/>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3250f227c3e_0_201"/>
          <p:cNvSpPr txBox="1"/>
          <p:nvPr/>
        </p:nvSpPr>
        <p:spPr>
          <a:xfrm>
            <a:off x="2213750" y="394550"/>
            <a:ext cx="97734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Comentarios finales y preguntas y respuestas</a:t>
            </a:r>
            <a:endParaRPr b="0" i="0" sz="3600" u="none" cap="none" strike="noStrike">
              <a:solidFill>
                <a:schemeClr val="accent5"/>
              </a:solidFill>
              <a:latin typeface="Arial"/>
              <a:ea typeface="Arial"/>
              <a:cs typeface="Arial"/>
              <a:sym typeface="Arial"/>
            </a:endParaRPr>
          </a:p>
        </p:txBody>
      </p:sp>
      <p:sp>
        <p:nvSpPr>
          <p:cNvPr id="500" name="Google Shape;500;g3250f227c3e_0_201"/>
          <p:cNvSpPr txBox="1"/>
          <p:nvPr/>
        </p:nvSpPr>
        <p:spPr>
          <a:xfrm>
            <a:off x="587375" y="1252850"/>
            <a:ext cx="11094300" cy="281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636A6F"/>
                </a:solidFill>
                <a:latin typeface="Arial"/>
                <a:ea typeface="Arial"/>
                <a:cs typeface="Arial"/>
                <a:sym typeface="Arial"/>
              </a:rPr>
              <a:t>¡Enhorabuena! Ya ha completado el módulo 4 del programa de formación StayConnected para profesionales y directivos de RR. HH., «Cómo facilitar la conexión social en los lugares de trabajo híbridos». A lo largo de este módulo, ha abordado los temas  « </a:t>
            </a:r>
            <a:r>
              <a:rPr b="1" i="0" lang="en-GB" sz="1900" u="none" cap="none" strike="noStrike">
                <a:solidFill>
                  <a:srgbClr val="79C8A0"/>
                </a:solidFill>
                <a:latin typeface="Arial"/>
                <a:ea typeface="Arial"/>
                <a:cs typeface="Arial"/>
                <a:sym typeface="Arial"/>
              </a:rPr>
              <a:t>comprender la conexión social </a:t>
            </a:r>
            <a:r>
              <a:rPr b="0" i="0" lang="en-GB" sz="1900" u="none" cap="none" strike="noStrike">
                <a:solidFill>
                  <a:srgbClr val="636A6F"/>
                </a:solidFill>
                <a:latin typeface="Arial"/>
                <a:ea typeface="Arial"/>
                <a:cs typeface="Arial"/>
                <a:sym typeface="Arial"/>
              </a:rPr>
              <a:t>», </a:t>
            </a:r>
            <a:endParaRPr b="0" i="0" sz="19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636A6F"/>
                </a:solidFill>
                <a:latin typeface="Arial"/>
                <a:ea typeface="Arial"/>
                <a:cs typeface="Arial"/>
                <a:sym typeface="Arial"/>
              </a:rPr>
              <a:t>« </a:t>
            </a:r>
            <a:r>
              <a:rPr b="1" i="0" lang="en-GB" sz="1900" u="none" cap="none" strike="noStrike">
                <a:solidFill>
                  <a:srgbClr val="BB88BD"/>
                </a:solidFill>
                <a:latin typeface="Arial"/>
                <a:ea typeface="Arial"/>
                <a:cs typeface="Arial"/>
                <a:sym typeface="Arial"/>
              </a:rPr>
              <a:t>retos en los lugares de trabajo híbridos y remotos </a:t>
            </a:r>
            <a:r>
              <a:rPr b="0" i="0" lang="en-GB" sz="1900" u="none" cap="none" strike="noStrike">
                <a:solidFill>
                  <a:srgbClr val="636A6F"/>
                </a:solidFill>
                <a:latin typeface="Arial"/>
                <a:ea typeface="Arial"/>
                <a:cs typeface="Arial"/>
                <a:sym typeface="Arial"/>
              </a:rPr>
              <a:t>», «</a:t>
            </a:r>
            <a:r>
              <a:rPr b="1" i="0" lang="en-GB" sz="1900" u="none" cap="none" strike="noStrike">
                <a:solidFill>
                  <a:srgbClr val="79C8A0"/>
                </a:solidFill>
                <a:latin typeface="Arial"/>
                <a:ea typeface="Arial"/>
                <a:cs typeface="Arial"/>
                <a:sym typeface="Arial"/>
              </a:rPr>
              <a:t> estrategias para mejorar la conexión social </a:t>
            </a:r>
            <a:r>
              <a:rPr b="0" i="0" lang="en-GB" sz="1900" u="none" cap="none" strike="noStrike">
                <a:solidFill>
                  <a:srgbClr val="636A6F"/>
                </a:solidFill>
                <a:latin typeface="Arial"/>
                <a:ea typeface="Arial"/>
                <a:cs typeface="Arial"/>
                <a:sym typeface="Arial"/>
              </a:rPr>
              <a:t>», « </a:t>
            </a:r>
            <a:r>
              <a:rPr b="1" lang="en-GB" sz="1900">
                <a:solidFill>
                  <a:srgbClr val="BB88BD"/>
                </a:solidFill>
              </a:rPr>
              <a:t>inclusión y empatía como pilares fundamentales de la conexión.</a:t>
            </a:r>
            <a:r>
              <a:rPr b="1" i="0" lang="en-GB" sz="1900" u="none" cap="none" strike="noStrike">
                <a:solidFill>
                  <a:srgbClr val="BB88BD"/>
                </a:solidFill>
                <a:latin typeface="Arial"/>
                <a:ea typeface="Arial"/>
                <a:cs typeface="Arial"/>
                <a:sym typeface="Arial"/>
              </a:rPr>
              <a:t> </a:t>
            </a:r>
            <a:r>
              <a:rPr b="0" i="0" lang="en-GB" sz="1900" u="none" cap="none" strike="noStrike">
                <a:solidFill>
                  <a:srgbClr val="636A6F"/>
                </a:solidFill>
                <a:latin typeface="Arial"/>
                <a:ea typeface="Arial"/>
                <a:cs typeface="Arial"/>
                <a:sym typeface="Arial"/>
              </a:rPr>
              <a:t>», </a:t>
            </a:r>
            <a:r>
              <a:rPr lang="en-GB" sz="1900">
                <a:solidFill>
                  <a:srgbClr val="636A6F"/>
                </a:solidFill>
              </a:rPr>
              <a:t>y </a:t>
            </a:r>
            <a:r>
              <a:rPr b="0" i="0" lang="en-GB" sz="1900" u="none" cap="none" strike="noStrike">
                <a:solidFill>
                  <a:srgbClr val="636A6F"/>
                </a:solidFill>
                <a:latin typeface="Arial"/>
                <a:ea typeface="Arial"/>
                <a:cs typeface="Arial"/>
                <a:sym typeface="Arial"/>
              </a:rPr>
              <a:t>« </a:t>
            </a:r>
            <a:r>
              <a:rPr b="1" i="0" lang="en-GB" sz="1900" u="none" cap="none" strike="noStrike">
                <a:solidFill>
                  <a:srgbClr val="79C8A0"/>
                </a:solidFill>
                <a:latin typeface="Arial"/>
                <a:ea typeface="Arial"/>
                <a:cs typeface="Arial"/>
                <a:sym typeface="Arial"/>
              </a:rPr>
              <a:t>mapear sus ideas </a:t>
            </a:r>
            <a:r>
              <a:rPr b="0" i="0" lang="en-GB" sz="1900" u="none" cap="none" strike="noStrike">
                <a:solidFill>
                  <a:srgbClr val="636A6F"/>
                </a:solidFill>
                <a:latin typeface="Arial"/>
                <a:ea typeface="Arial"/>
                <a:cs typeface="Arial"/>
                <a:sym typeface="Arial"/>
              </a:rPr>
              <a:t>». ¡Bien hecho!</a:t>
            </a:r>
            <a:endParaRPr b="0" i="0" sz="19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900" u="none" cap="none" strike="noStrike">
                <a:solidFill>
                  <a:srgbClr val="636A6F"/>
                </a:solidFill>
                <a:latin typeface="Arial"/>
                <a:ea typeface="Arial"/>
                <a:cs typeface="Arial"/>
                <a:sym typeface="Arial"/>
              </a:rPr>
              <a:t>Antes de continuar con el resto del programa, ¿tiene alguna pregunta?</a:t>
            </a:r>
            <a:endParaRPr b="0" i="0" sz="1900" u="none" cap="none" strike="noStrike">
              <a:solidFill>
                <a:srgbClr val="636A6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3250f227c3e_0_217"/>
          <p:cNvSpPr txBox="1"/>
          <p:nvPr/>
        </p:nvSpPr>
        <p:spPr>
          <a:xfrm>
            <a:off x="2213750" y="394550"/>
            <a:ext cx="8838900" cy="1905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Bibliografía</a:t>
            </a:r>
            <a:endParaRPr b="0" i="0" sz="3600" u="none" cap="none" strike="noStrike">
              <a:solidFill>
                <a:schemeClr val="accent5"/>
              </a:solidFill>
              <a:latin typeface="Arial"/>
              <a:ea typeface="Arial"/>
              <a:cs typeface="Arial"/>
              <a:sym typeface="Arial"/>
            </a:endParaRPr>
          </a:p>
        </p:txBody>
      </p:sp>
      <p:sp>
        <p:nvSpPr>
          <p:cNvPr id="507" name="Google Shape;507;g3250f227c3e_0_217"/>
          <p:cNvSpPr txBox="1"/>
          <p:nvPr/>
        </p:nvSpPr>
        <p:spPr>
          <a:xfrm>
            <a:off x="587400" y="923750"/>
            <a:ext cx="11017200" cy="532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Crummenerl, C. et al. (2020) The Future of Work: From remote to hybrid, capgemini.com. Available at: </a:t>
            </a:r>
            <a:r>
              <a:rPr b="0" i="0" lang="en-GB" sz="1100" u="sng" cap="none" strike="noStrike">
                <a:solidFill>
                  <a:schemeClr val="hlink"/>
                </a:solidFill>
                <a:latin typeface="Arial"/>
                <a:ea typeface="Arial"/>
                <a:cs typeface="Arial"/>
                <a:sym typeface="Arial"/>
                <a:hlinkClick r:id="rId3"/>
              </a:rPr>
              <a:t>https://www.capgemini.com/wp-content/uploads/2020/12/Report-The-Future-of-Work.pdf</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Daly, T. (2024) Building a Culture of Empathy in the Workplace, MSS The HR and Recruitment Specialists. Available at: </a:t>
            </a:r>
            <a:r>
              <a:rPr b="0" i="0" lang="en-GB" sz="1100" u="sng" cap="none" strike="noStrike">
                <a:solidFill>
                  <a:schemeClr val="hlink"/>
                </a:solidFill>
                <a:latin typeface="Arial"/>
                <a:ea typeface="Arial"/>
                <a:cs typeface="Arial"/>
                <a:sym typeface="Arial"/>
                <a:hlinkClick r:id="rId4"/>
              </a:rPr>
              <a:t>https://www.mssthehrpeople.ie/building-a-culture-of-empathy-in-the-workplace</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Dunne-Moses, A. (2022) How to foster an empathetic and inclusive culture in your organization, Chief Talent Officer. Available at: </a:t>
            </a:r>
            <a:r>
              <a:rPr b="0" i="0" lang="en-GB" sz="1100" u="sng" cap="none" strike="noStrike">
                <a:solidFill>
                  <a:schemeClr val="hlink"/>
                </a:solidFill>
                <a:latin typeface="Arial"/>
                <a:ea typeface="Arial"/>
                <a:cs typeface="Arial"/>
                <a:sym typeface="Arial"/>
                <a:hlinkClick r:id="rId5"/>
              </a:rPr>
              <a:t>https://www.chieftalentofficer.co/2022/06/08/how-to-foster-an-empathetic-and-inclusive-culture-in-your-organization</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Empathy Employer (2024) Inclusion Starts with Empathy - Comprehensive Guide, Empathy Employer. Available at: </a:t>
            </a:r>
            <a:r>
              <a:rPr b="0" i="0" lang="en-GB" sz="1100" u="sng" cap="none" strike="noStrike">
                <a:solidFill>
                  <a:schemeClr val="hlink"/>
                </a:solidFill>
                <a:latin typeface="Arial"/>
                <a:ea typeface="Arial"/>
                <a:cs typeface="Arial"/>
                <a:sym typeface="Arial"/>
                <a:hlinkClick r:id="rId6"/>
              </a:rPr>
              <a:t>https://empathyemployer.com/inclusion-starts-with-empathy/</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Haas, M. (2022) 5 Challenges of Hybrid Work - and How to Overcome Them, Harvard Business Review. Available at: </a:t>
            </a:r>
            <a:r>
              <a:rPr b="0" i="0" lang="en-GB" sz="1100" u="sng" cap="none" strike="noStrike">
                <a:solidFill>
                  <a:schemeClr val="hlink"/>
                </a:solidFill>
                <a:latin typeface="Arial"/>
                <a:ea typeface="Arial"/>
                <a:cs typeface="Arial"/>
                <a:sym typeface="Arial"/>
                <a:hlinkClick r:id="rId7"/>
              </a:rPr>
              <a:t>https://hbr.org/2022/02/5-challenges-of-hybrid-work-and-how-to-overcome-them</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Holt-Lunstad J. (2018) Why Social Relationships Are Important for Physical Health: A Systems Approach to Understanding and Modifying Risk and Protection.  Annu Rev Psychol. 69, 437-458.</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Lee, R. M., &amp; Robbins, S. B. (1995). Measuring belongingness: The Social Connectedness and the Social Assurance scales. Journal of Counseling Psychology, 42(2), 232–241. </a:t>
            </a:r>
            <a:r>
              <a:rPr b="0" i="0" lang="en-GB" sz="1100" u="sng" cap="none" strike="noStrike">
                <a:solidFill>
                  <a:schemeClr val="hlink"/>
                </a:solidFill>
                <a:latin typeface="Arial"/>
                <a:ea typeface="Arial"/>
                <a:cs typeface="Arial"/>
                <a:sym typeface="Arial"/>
                <a:hlinkClick r:id="rId8"/>
              </a:rPr>
              <a:t>https://doi.org/10.1037/0022-0167.42.2.232</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O’Reilly, M. (2023) Belonging in the era of remote and hybrid work, IBEC. Available at: </a:t>
            </a:r>
            <a:r>
              <a:rPr b="0" i="0" lang="en-GB" sz="1100" u="sng" cap="none" strike="noStrike">
                <a:solidFill>
                  <a:schemeClr val="hlink"/>
                </a:solidFill>
                <a:latin typeface="Arial"/>
                <a:ea typeface="Arial"/>
                <a:cs typeface="Arial"/>
                <a:sym typeface="Arial"/>
                <a:hlinkClick r:id="rId9"/>
              </a:rPr>
              <a:t>https://www.ibec.ie/connect-and-learn/insights/insights/2023/11/28/belonging-in-the-era-of-remote-and-hybrid-work</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Stanton, N. (2022) Council post: How to Build Connections: Team Building in a Hybrid Workplace, Forbes. Available at: </a:t>
            </a:r>
            <a:r>
              <a:rPr b="0" i="0" lang="en-GB" sz="1100" u="sng" cap="none" strike="noStrike">
                <a:solidFill>
                  <a:schemeClr val="hlink"/>
                </a:solidFill>
                <a:latin typeface="Arial"/>
                <a:ea typeface="Arial"/>
                <a:cs typeface="Arial"/>
                <a:sym typeface="Arial"/>
                <a:hlinkClick r:id="rId10"/>
              </a:rPr>
              <a:t>https://www.forbes.com/councils/forbestechcouncil/2022/08/10/how-to-build-connections-team-building-in-a-hybrid-workplace/</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Zhao, Z., Wan, R. and Ma, J. (2022) ‘Social change and birth cohorts decreased resilience among college students in China: A cross-temporal meta-analysis, 2007–2020’, Personality and Individual Differences, 196. doi:10.1016/j.paid.2022.111716.</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514" name="Google Shape;514;p19"/>
          <p:cNvSpPr txBox="1"/>
          <p:nvPr/>
        </p:nvSpPr>
        <p:spPr>
          <a:xfrm>
            <a:off x="3212840" y="1964575"/>
            <a:ext cx="7662900" cy="237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The Rural Hub,</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Ireland</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93D4CC"/>
                </a:solidFill>
                <a:latin typeface="Arial"/>
                <a:ea typeface="Arial"/>
                <a:cs typeface="Arial"/>
                <a:sym typeface="Arial"/>
              </a:rPr>
              <a:t>theruralhub.ie</a:t>
            </a:r>
            <a:br>
              <a:rPr b="0" i="0" lang="en-GB" sz="4000" u="none" cap="none" strike="noStrike">
                <a:solidFill>
                  <a:schemeClr val="dk1"/>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515" name="Google Shape;515;p19"/>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250f227c3e_0_99"/>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Tema 1</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Comprender la conexión social</a:t>
            </a:r>
            <a:endParaRPr b="0" i="0" sz="36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140" name="Google Shape;140;g3250f227c3e_0_99"/>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1" name="Google Shape;521;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522" name="Google Shape;522;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523" name="Google Shape;523;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524" name="Google Shape;524;p21"/>
          <p:cNvPicPr preferRelativeResize="0"/>
          <p:nvPr/>
        </p:nvPicPr>
        <p:blipFill rotWithShape="1">
          <a:blip r:embed="rId5">
            <a:alphaModFix/>
          </a:blip>
          <a:srcRect b="0" l="0" r="0" t="0"/>
          <a:stretch/>
        </p:blipFill>
        <p:spPr>
          <a:xfrm>
            <a:off x="2238936" y="4659868"/>
            <a:ext cx="927150" cy="397350"/>
          </a:xfrm>
          <a:prstGeom prst="rect">
            <a:avLst/>
          </a:prstGeom>
          <a:noFill/>
          <a:ln>
            <a:noFill/>
          </a:ln>
        </p:spPr>
      </p:pic>
      <p:pic>
        <p:nvPicPr>
          <p:cNvPr descr="A blue and orange logo&#10;&#10;Description automatically generated" id="525" name="Google Shape;525;p21"/>
          <p:cNvPicPr preferRelativeResize="0"/>
          <p:nvPr/>
        </p:nvPicPr>
        <p:blipFill rotWithShape="1">
          <a:blip r:embed="rId6">
            <a:alphaModFix/>
          </a:blip>
          <a:srcRect b="0" l="0" r="0" t="0"/>
          <a:stretch/>
        </p:blipFill>
        <p:spPr>
          <a:xfrm>
            <a:off x="3560875" y="4602520"/>
            <a:ext cx="1039008" cy="489552"/>
          </a:xfrm>
          <a:prstGeom prst="rect">
            <a:avLst/>
          </a:prstGeom>
          <a:noFill/>
          <a:ln>
            <a:noFill/>
          </a:ln>
        </p:spPr>
      </p:pic>
      <p:pic>
        <p:nvPicPr>
          <p:cNvPr descr="A blue triangle with black text&#10;&#10;Description automatically generated" id="526" name="Google Shape;526;p21"/>
          <p:cNvPicPr preferRelativeResize="0"/>
          <p:nvPr/>
        </p:nvPicPr>
        <p:blipFill rotWithShape="1">
          <a:blip r:embed="rId7">
            <a:alphaModFix/>
          </a:blip>
          <a:srcRect b="0" l="0" r="0" t="0"/>
          <a:stretch/>
        </p:blipFill>
        <p:spPr>
          <a:xfrm>
            <a:off x="6927702" y="4459474"/>
            <a:ext cx="706268" cy="706268"/>
          </a:xfrm>
          <a:prstGeom prst="rect">
            <a:avLst/>
          </a:prstGeom>
          <a:noFill/>
          <a:ln>
            <a:noFill/>
          </a:ln>
        </p:spPr>
      </p:pic>
      <p:pic>
        <p:nvPicPr>
          <p:cNvPr descr="A black background with a black square&#10;&#10;Description automatically generated with medium confidence" id="527" name="Google Shape;527;p21"/>
          <p:cNvPicPr preferRelativeResize="0"/>
          <p:nvPr/>
        </p:nvPicPr>
        <p:blipFill rotWithShape="1">
          <a:blip r:embed="rId8">
            <a:alphaModFix/>
          </a:blip>
          <a:srcRect b="0" l="0" r="0" t="0"/>
          <a:stretch/>
        </p:blipFill>
        <p:spPr>
          <a:xfrm>
            <a:off x="8172822" y="4565572"/>
            <a:ext cx="1534390" cy="494073"/>
          </a:xfrm>
          <a:prstGeom prst="rect">
            <a:avLst/>
          </a:prstGeom>
          <a:noFill/>
          <a:ln>
            <a:noFill/>
          </a:ln>
        </p:spPr>
      </p:pic>
      <p:pic>
        <p:nvPicPr>
          <p:cNvPr descr="A logo with blue and red lines&#10;&#10;Description automatically generated" id="528" name="Google Shape;528;p21"/>
          <p:cNvPicPr preferRelativeResize="0"/>
          <p:nvPr/>
        </p:nvPicPr>
        <p:blipFill rotWithShape="1">
          <a:blip r:embed="rId9">
            <a:alphaModFix/>
          </a:blip>
          <a:srcRect b="0" l="0" r="0" t="0"/>
          <a:stretch/>
        </p:blipFill>
        <p:spPr>
          <a:xfrm>
            <a:off x="950251" y="4679419"/>
            <a:ext cx="928419" cy="425989"/>
          </a:xfrm>
          <a:prstGeom prst="rect">
            <a:avLst/>
          </a:prstGeom>
          <a:noFill/>
          <a:ln>
            <a:noFill/>
          </a:ln>
        </p:spPr>
      </p:pic>
      <p:graphicFrame>
        <p:nvGraphicFramePr>
          <p:cNvPr id="529" name="Google Shape;529;p21"/>
          <p:cNvGraphicFramePr/>
          <p:nvPr/>
        </p:nvGraphicFramePr>
        <p:xfrm>
          <a:off x="5390165" y="5740397"/>
          <a:ext cx="3000000" cy="3000000"/>
        </p:xfrm>
        <a:graphic>
          <a:graphicData uri="http://schemas.openxmlformats.org/drawingml/2006/table">
            <a:tbl>
              <a:tblPr>
                <a:noFill/>
                <a:tableStyleId>{4813E3B9-9DA3-44F1-BF50-7AB307A4027F}</a:tableStyleId>
              </a:tblPr>
              <a:tblGrid>
                <a:gridCol w="6046100"/>
              </a:tblGrid>
              <a:tr h="522800">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cap="none" strike="noStrike"/>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Project Number: 2023-1-BG01-KA220-VET-000153460</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530" name="Google Shape;530;p21"/>
          <p:cNvPicPr preferRelativeResize="0"/>
          <p:nvPr/>
        </p:nvPicPr>
        <p:blipFill rotWithShape="1">
          <a:blip r:embed="rId10">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531" name="Google Shape;531;p21"/>
          <p:cNvPicPr preferRelativeResize="0"/>
          <p:nvPr/>
        </p:nvPicPr>
        <p:blipFill rotWithShape="1">
          <a:blip r:embed="rId11">
            <a:alphaModFix/>
          </a:blip>
          <a:srcRect b="0" l="0" r="0" t="0"/>
          <a:stretch/>
        </p:blipFill>
        <p:spPr>
          <a:xfrm>
            <a:off x="5138735" y="4615208"/>
            <a:ext cx="1164813" cy="415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250f227c3e_0_105"/>
          <p:cNvSpPr txBox="1"/>
          <p:nvPr/>
        </p:nvSpPr>
        <p:spPr>
          <a:xfrm>
            <a:off x="2033225" y="394550"/>
            <a:ext cx="9019500" cy="8583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Comprender la conexión social</a:t>
            </a:r>
            <a:endParaRPr b="0" i="0" sz="3600" u="none" cap="none" strike="noStrike">
              <a:solidFill>
                <a:schemeClr val="accent5"/>
              </a:solidFill>
              <a:latin typeface="Arial"/>
              <a:ea typeface="Arial"/>
              <a:cs typeface="Arial"/>
              <a:sym typeface="Arial"/>
            </a:endParaRPr>
          </a:p>
        </p:txBody>
      </p:sp>
      <p:sp>
        <p:nvSpPr>
          <p:cNvPr id="147" name="Google Shape;147;g3250f227c3e_0_105"/>
          <p:cNvSpPr txBox="1"/>
          <p:nvPr/>
        </p:nvSpPr>
        <p:spPr>
          <a:xfrm>
            <a:off x="587375" y="1252850"/>
            <a:ext cx="110172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GB" sz="1500" u="none" cap="none" strike="noStrike">
                <a:solidFill>
                  <a:srgbClr val="636A6F"/>
                </a:solidFill>
                <a:latin typeface="Arial"/>
                <a:ea typeface="Arial"/>
                <a:cs typeface="Arial"/>
                <a:sym typeface="Arial"/>
              </a:rPr>
              <a:t>¿Qué es la conexión social?</a:t>
            </a:r>
            <a:endParaRPr b="1"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La conexión social puede definirse como la experiencia de pertenecer a una relación o red social (Lee y Robbins, 1995). Es una «necesidad psicológica básica, fundamental para el bienestar» (Zhao et al., 2022). Como probablemente habrás descubierto durante la actividad para romper el hielo, contribuye a crear un sentido de pertenencia y apoyo que enriquece nuestra vida cotidiana</a:t>
            </a:r>
            <a:endParaRPr b="0" i="0" sz="1500" u="none" cap="none" strike="noStrike">
              <a:solidFill>
                <a:srgbClr val="636A6F"/>
              </a:solidFill>
              <a:latin typeface="Arial"/>
              <a:ea typeface="Arial"/>
              <a:cs typeface="Arial"/>
              <a:sym typeface="Arial"/>
            </a:endParaRPr>
          </a:p>
        </p:txBody>
      </p:sp>
      <p:pic>
        <p:nvPicPr>
          <p:cNvPr id="148" name="Google Shape;148;g3250f227c3e_0_105"/>
          <p:cNvPicPr preferRelativeResize="0"/>
          <p:nvPr/>
        </p:nvPicPr>
        <p:blipFill rotWithShape="1">
          <a:blip r:embed="rId3">
            <a:alphaModFix/>
          </a:blip>
          <a:srcRect b="0" l="0" r="0" t="0"/>
          <a:stretch/>
        </p:blipFill>
        <p:spPr>
          <a:xfrm>
            <a:off x="6964275" y="2756150"/>
            <a:ext cx="5227724" cy="2775674"/>
          </a:xfrm>
          <a:prstGeom prst="rect">
            <a:avLst/>
          </a:prstGeom>
          <a:noFill/>
          <a:ln>
            <a:noFill/>
          </a:ln>
        </p:spPr>
      </p:pic>
      <p:sp>
        <p:nvSpPr>
          <p:cNvPr id="149" name="Google Shape;149;g3250f227c3e_0_105"/>
          <p:cNvSpPr txBox="1"/>
          <p:nvPr/>
        </p:nvSpPr>
        <p:spPr>
          <a:xfrm>
            <a:off x="8670300" y="24513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None/>
            </a:pPr>
            <a:r>
              <a:rPr b="0" i="0" lang="en-GB" sz="900" u="none" cap="none" strike="noStrike">
                <a:solidFill>
                  <a:srgbClr val="636A6F"/>
                </a:solidFill>
                <a:latin typeface="Arial"/>
                <a:ea typeface="Arial"/>
                <a:cs typeface="Arial"/>
                <a:sym typeface="Arial"/>
              </a:rPr>
              <a:t>Foto de Pixabay via Pexels</a:t>
            </a:r>
            <a:endParaRPr b="0" i="0" sz="900" u="none" cap="none" strike="noStrike">
              <a:solidFill>
                <a:srgbClr val="000000"/>
              </a:solidFill>
              <a:latin typeface="Arial"/>
              <a:ea typeface="Arial"/>
              <a:cs typeface="Arial"/>
              <a:sym typeface="Arial"/>
            </a:endParaRPr>
          </a:p>
        </p:txBody>
      </p:sp>
      <p:sp>
        <p:nvSpPr>
          <p:cNvPr id="150" name="Google Shape;150;g3250f227c3e_0_105"/>
          <p:cNvSpPr txBox="1"/>
          <p:nvPr/>
        </p:nvSpPr>
        <p:spPr>
          <a:xfrm>
            <a:off x="587375" y="2642725"/>
            <a:ext cx="6208200" cy="349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GB" sz="1500" u="none" cap="none" strike="noStrike">
                <a:solidFill>
                  <a:srgbClr val="636A6F"/>
                </a:solidFill>
                <a:latin typeface="Arial"/>
                <a:ea typeface="Arial"/>
                <a:cs typeface="Arial"/>
                <a:sym typeface="Arial"/>
              </a:rPr>
              <a:t>¿Qué impacto tiene la conexión social en el trabajo híbrido y remoto?</a:t>
            </a:r>
            <a:endParaRPr b="1"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Cuando pensamos en la conexión social en el contexto del trabajo híbrido y remoto, inmediatamente nos viene a la mente exactamente lo contrario. Muchos trabajadores híbridos y remotos afirman sentirse desconectados de sus compañeros, lo que puede tener un impacto negativo en su bienestar y moral.</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GB" sz="1500" u="none" cap="none" strike="noStrike">
                <a:solidFill>
                  <a:srgbClr val="636A6F"/>
                </a:solidFill>
                <a:latin typeface="Arial"/>
                <a:ea typeface="Arial"/>
                <a:cs typeface="Arial"/>
                <a:sym typeface="Arial"/>
              </a:rPr>
              <a:t>¿Contribuye la conexión a la productividad y al compromiso?</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Sin embargo, contrariamente a los efectos negativos mencionados anteriormente, los empleados que sienten un mayor grado de conexión social con sus lugares de trabajo híbridos y remotos y con sus compañeros son, en general, más productivos (O'Reilly, 2023)</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250f227c3e_0_241"/>
          <p:cNvSpPr txBox="1"/>
          <p:nvPr/>
        </p:nvSpPr>
        <p:spPr>
          <a:xfrm>
            <a:off x="35450" y="394550"/>
            <a:ext cx="12054000" cy="8583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Comprender la conexión social</a:t>
            </a:r>
            <a:endParaRPr b="0" i="0" sz="3600" u="none" cap="none" strike="noStrike">
              <a:solidFill>
                <a:schemeClr val="accent5"/>
              </a:solidFill>
              <a:latin typeface="Arial"/>
              <a:ea typeface="Arial"/>
              <a:cs typeface="Arial"/>
              <a:sym typeface="Arial"/>
            </a:endParaRPr>
          </a:p>
        </p:txBody>
      </p:sp>
      <p:sp>
        <p:nvSpPr>
          <p:cNvPr id="157" name="Google Shape;157;g3250f227c3e_0_241"/>
          <p:cNvSpPr txBox="1"/>
          <p:nvPr/>
        </p:nvSpPr>
        <p:spPr>
          <a:xfrm>
            <a:off x="587375" y="1252850"/>
            <a:ext cx="11017200" cy="352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636A6F"/>
                </a:solidFill>
                <a:latin typeface="Arial"/>
                <a:ea typeface="Arial"/>
                <a:cs typeface="Arial"/>
                <a:sym typeface="Arial"/>
              </a:rPr>
              <a:t>¿Cuáles son los diferentes componentes de la conexión social? </a:t>
            </a:r>
            <a:r>
              <a:rPr b="0" i="0" lang="en-GB" sz="1700" u="none" cap="none" strike="noStrike">
                <a:solidFill>
                  <a:srgbClr val="636A6F"/>
                </a:solidFill>
                <a:latin typeface="Arial"/>
                <a:ea typeface="Arial"/>
                <a:cs typeface="Arial"/>
                <a:sym typeface="Arial"/>
              </a:rPr>
              <a:t>Según Holt-Lunstad (2018), este aspecto vital y enriquecedor de nuestra vida cotidiana puede medirse eficazmente utilizando los siguientes factores:</a:t>
            </a:r>
            <a:endParaRPr b="0"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636A6F"/>
              </a:solidFill>
              <a:latin typeface="Arial"/>
              <a:ea typeface="Arial"/>
              <a:cs typeface="Arial"/>
              <a:sym typeface="Arial"/>
            </a:endParaRPr>
          </a:p>
          <a:p>
            <a:pPr indent="-336550" lvl="0" marL="457200" marR="0" rtl="0" algn="l">
              <a:lnSpc>
                <a:spcPct val="100000"/>
              </a:lnSpc>
              <a:spcBef>
                <a:spcPts val="0"/>
              </a:spcBef>
              <a:spcAft>
                <a:spcPts val="0"/>
              </a:spcAft>
              <a:buClr>
                <a:srgbClr val="636A6F"/>
              </a:buClr>
              <a:buSzPts val="1700"/>
              <a:buFont typeface="Arial"/>
              <a:buAutoNum type="arabicPeriod"/>
            </a:pPr>
            <a:r>
              <a:rPr b="1" i="0" lang="en-GB" sz="1700" u="none" cap="none" strike="noStrike">
                <a:solidFill>
                  <a:srgbClr val="636A6F"/>
                </a:solidFill>
                <a:latin typeface="Arial"/>
                <a:ea typeface="Arial"/>
                <a:cs typeface="Arial"/>
                <a:sym typeface="Arial"/>
              </a:rPr>
              <a:t>Estructura: </a:t>
            </a:r>
            <a:r>
              <a:rPr b="0" i="0" lang="en-GB" sz="1700" u="none" cap="none" strike="noStrike">
                <a:solidFill>
                  <a:srgbClr val="636A6F"/>
                </a:solidFill>
                <a:latin typeface="Arial"/>
                <a:ea typeface="Arial"/>
                <a:cs typeface="Arial"/>
                <a:sym typeface="Arial"/>
              </a:rPr>
              <a:t>El número y la variedad de nuestras relaciones y la frecuencia de nuestras interacciones. Esto abarca consideraciones como el tamaño de nuestras redes o nuestro estado civil.</a:t>
            </a:r>
            <a:endParaRPr b="0" i="0" sz="1700" u="none" cap="none" strike="noStrike">
              <a:solidFill>
                <a:srgbClr val="636A6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636A6F"/>
              </a:solidFill>
              <a:latin typeface="Arial"/>
              <a:ea typeface="Arial"/>
              <a:cs typeface="Arial"/>
              <a:sym typeface="Arial"/>
            </a:endParaRPr>
          </a:p>
          <a:p>
            <a:pPr indent="-336550" lvl="0" marL="457200" marR="0" rtl="0" algn="l">
              <a:lnSpc>
                <a:spcPct val="100000"/>
              </a:lnSpc>
              <a:spcBef>
                <a:spcPts val="0"/>
              </a:spcBef>
              <a:spcAft>
                <a:spcPts val="0"/>
              </a:spcAft>
              <a:buClr>
                <a:srgbClr val="636A6F"/>
              </a:buClr>
              <a:buSzPts val="1700"/>
              <a:buFont typeface="Arial"/>
              <a:buAutoNum type="arabicPeriod"/>
            </a:pPr>
            <a:r>
              <a:rPr b="1" i="0" lang="en-GB" sz="1700" u="none" cap="none" strike="noStrike">
                <a:solidFill>
                  <a:srgbClr val="636A6F"/>
                </a:solidFill>
                <a:latin typeface="Arial"/>
                <a:ea typeface="Arial"/>
                <a:cs typeface="Arial"/>
                <a:sym typeface="Arial"/>
              </a:rPr>
              <a:t>Función: </a:t>
            </a:r>
            <a:r>
              <a:rPr b="0" i="0" lang="en-GB" sz="1700" u="none" cap="none" strike="noStrike">
                <a:solidFill>
                  <a:srgbClr val="636A6F"/>
                </a:solidFill>
                <a:latin typeface="Arial"/>
                <a:ea typeface="Arial"/>
                <a:cs typeface="Arial"/>
                <a:sym typeface="Arial"/>
              </a:rPr>
              <a:t>La utilidad que nos aportan nuestras relaciones, como el apoyo emocional que nos proporcionan.</a:t>
            </a:r>
            <a:endParaRPr b="0" i="0" sz="1700" u="none" cap="none" strike="noStrike">
              <a:solidFill>
                <a:srgbClr val="636A6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636A6F"/>
              </a:solidFill>
              <a:latin typeface="Arial"/>
              <a:ea typeface="Arial"/>
              <a:cs typeface="Arial"/>
              <a:sym typeface="Arial"/>
            </a:endParaRPr>
          </a:p>
          <a:p>
            <a:pPr indent="-336550" lvl="0" marL="457200" marR="0" rtl="0" algn="l">
              <a:lnSpc>
                <a:spcPct val="100000"/>
              </a:lnSpc>
              <a:spcBef>
                <a:spcPts val="0"/>
              </a:spcBef>
              <a:spcAft>
                <a:spcPts val="0"/>
              </a:spcAft>
              <a:buClr>
                <a:srgbClr val="636A6F"/>
              </a:buClr>
              <a:buSzPts val="1700"/>
              <a:buFont typeface="Arial"/>
              <a:buAutoNum type="arabicPeriod"/>
            </a:pPr>
            <a:r>
              <a:rPr b="1" i="0" lang="en-GB" sz="1700" u="none" cap="none" strike="noStrike">
                <a:solidFill>
                  <a:srgbClr val="636A6F"/>
                </a:solidFill>
                <a:latin typeface="Arial"/>
                <a:ea typeface="Arial"/>
                <a:cs typeface="Arial"/>
                <a:sym typeface="Arial"/>
              </a:rPr>
              <a:t>Calidad: </a:t>
            </a:r>
            <a:r>
              <a:rPr b="0" i="0" lang="en-GB" sz="1700" u="none" cap="none" strike="noStrike">
                <a:solidFill>
                  <a:srgbClr val="636A6F"/>
                </a:solidFill>
                <a:latin typeface="Arial"/>
                <a:ea typeface="Arial"/>
                <a:cs typeface="Arial"/>
                <a:sym typeface="Arial"/>
              </a:rPr>
              <a:t>El equilibrio entre los aspectos positivos y negativos que experimentamos en nuestras relaciones interpersonales, que puede determinarse haciendo balance de nuestro nivel de satisfacción en las relaciones, los sentimientos de exclusión social (o inclusión) que podamos experimentar, etc.</a:t>
            </a:r>
            <a:endParaRPr b="1"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250f227c3e_0_272"/>
          <p:cNvSpPr txBox="1"/>
          <p:nvPr/>
        </p:nvSpPr>
        <p:spPr>
          <a:xfrm>
            <a:off x="587375" y="1252850"/>
            <a:ext cx="11017200" cy="175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636A6F"/>
                </a:solidFill>
                <a:latin typeface="Arial"/>
                <a:ea typeface="Arial"/>
                <a:cs typeface="Arial"/>
                <a:sym typeface="Arial"/>
              </a:rPr>
              <a:t>Basicamente, la conexión social se reduce a tres cosas principales: </a:t>
            </a:r>
            <a:r>
              <a:rPr b="1" i="0" lang="en-GB" sz="1700" u="none" cap="none" strike="noStrike">
                <a:solidFill>
                  <a:srgbClr val="636A6F"/>
                </a:solidFill>
                <a:latin typeface="Arial"/>
                <a:ea typeface="Arial"/>
                <a:cs typeface="Arial"/>
                <a:sym typeface="Arial"/>
              </a:rPr>
              <a:t>comunicación</a:t>
            </a:r>
            <a:r>
              <a:rPr b="0" i="0" lang="en-GB" sz="1700" u="none" cap="none" strike="noStrike">
                <a:solidFill>
                  <a:srgbClr val="636A6F"/>
                </a:solidFill>
                <a:latin typeface="Arial"/>
                <a:ea typeface="Arial"/>
                <a:cs typeface="Arial"/>
                <a:sym typeface="Arial"/>
              </a:rPr>
              <a:t>, </a:t>
            </a:r>
            <a:r>
              <a:rPr b="1" i="0" lang="en-GB" sz="1700" u="none" cap="none" strike="noStrike">
                <a:solidFill>
                  <a:srgbClr val="636A6F"/>
                </a:solidFill>
                <a:latin typeface="Arial"/>
                <a:ea typeface="Arial"/>
                <a:cs typeface="Arial"/>
                <a:sym typeface="Arial"/>
              </a:rPr>
              <a:t>confianza</a:t>
            </a:r>
            <a:r>
              <a:rPr b="0" i="0" lang="en-GB" sz="1700" u="none" cap="none" strike="noStrike">
                <a:solidFill>
                  <a:srgbClr val="636A6F"/>
                </a:solidFill>
                <a:latin typeface="Arial"/>
                <a:ea typeface="Arial"/>
                <a:cs typeface="Arial"/>
                <a:sym typeface="Arial"/>
              </a:rPr>
              <a:t> y </a:t>
            </a:r>
            <a:r>
              <a:rPr b="1" i="0" lang="en-GB" sz="1700" u="none" cap="none" strike="noStrike">
                <a:solidFill>
                  <a:srgbClr val="636A6F"/>
                </a:solidFill>
                <a:latin typeface="Arial"/>
                <a:ea typeface="Arial"/>
                <a:cs typeface="Arial"/>
                <a:sym typeface="Arial"/>
              </a:rPr>
              <a:t>pertenencia</a:t>
            </a:r>
            <a:r>
              <a:rPr b="0" i="0" lang="en-GB" sz="1700" u="none" cap="none" strike="noStrike">
                <a:solidFill>
                  <a:srgbClr val="636A6F"/>
                </a:solidFill>
                <a:latin typeface="Arial"/>
                <a:ea typeface="Arial"/>
                <a:cs typeface="Arial"/>
                <a:sym typeface="Arial"/>
              </a:rPr>
              <a:t>.</a:t>
            </a:r>
            <a:endParaRPr b="0"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636A6F"/>
                </a:solidFill>
                <a:latin typeface="Arial"/>
                <a:ea typeface="Arial"/>
                <a:cs typeface="Arial"/>
                <a:sym typeface="Arial"/>
              </a:rPr>
              <a:t>Un alto nivel de conexión social se define por una comunicación regular y satisfactoria con un círculo de compañeros que te apoyan y que es predominantemente positiva y gratificante. Por supuesto, la negatividad está destinada a surgir en nuestras relaciones interpersonales a lo largo de la vida, pero lo ideal es que sea minoritaria en comparación con las interacciones positivas.</a:t>
            </a:r>
            <a:endParaRPr b="0" i="0" sz="1500" u="none" cap="none" strike="noStrike">
              <a:solidFill>
                <a:srgbClr val="636A6F"/>
              </a:solidFill>
              <a:latin typeface="Arial"/>
              <a:ea typeface="Arial"/>
              <a:cs typeface="Arial"/>
              <a:sym typeface="Arial"/>
            </a:endParaRPr>
          </a:p>
        </p:txBody>
      </p:sp>
      <p:pic>
        <p:nvPicPr>
          <p:cNvPr id="164" name="Google Shape;164;g3250f227c3e_0_272"/>
          <p:cNvPicPr preferRelativeResize="0"/>
          <p:nvPr/>
        </p:nvPicPr>
        <p:blipFill rotWithShape="1">
          <a:blip r:embed="rId3">
            <a:alphaModFix/>
          </a:blip>
          <a:srcRect b="0" l="0" r="0" t="0"/>
          <a:stretch/>
        </p:blipFill>
        <p:spPr>
          <a:xfrm>
            <a:off x="3912538" y="3219350"/>
            <a:ext cx="4366872" cy="3083949"/>
          </a:xfrm>
          <a:prstGeom prst="rect">
            <a:avLst/>
          </a:prstGeom>
          <a:noFill/>
          <a:ln>
            <a:noFill/>
          </a:ln>
        </p:spPr>
      </p:pic>
      <p:sp>
        <p:nvSpPr>
          <p:cNvPr id="165" name="Google Shape;165;g3250f227c3e_0_272"/>
          <p:cNvSpPr txBox="1"/>
          <p:nvPr/>
        </p:nvSpPr>
        <p:spPr>
          <a:xfrm>
            <a:off x="4757700" y="625512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None/>
            </a:pPr>
            <a:r>
              <a:rPr b="0" i="0" lang="en-GB" sz="900" u="none" cap="none" strike="noStrike">
                <a:solidFill>
                  <a:srgbClr val="636A6F"/>
                </a:solidFill>
                <a:latin typeface="Arial"/>
                <a:ea typeface="Arial"/>
                <a:cs typeface="Arial"/>
                <a:sym typeface="Arial"/>
              </a:rPr>
              <a:t>Foto de Jopwell via Pexels</a:t>
            </a:r>
            <a:endParaRPr b="0" i="0" sz="900" u="none" cap="none" strike="noStrike">
              <a:solidFill>
                <a:srgbClr val="000000"/>
              </a:solidFill>
              <a:latin typeface="Arial"/>
              <a:ea typeface="Arial"/>
              <a:cs typeface="Arial"/>
              <a:sym typeface="Arial"/>
            </a:endParaRPr>
          </a:p>
        </p:txBody>
      </p:sp>
      <p:sp>
        <p:nvSpPr>
          <p:cNvPr id="166" name="Google Shape;166;g3250f227c3e_0_272"/>
          <p:cNvSpPr txBox="1"/>
          <p:nvPr/>
        </p:nvSpPr>
        <p:spPr>
          <a:xfrm>
            <a:off x="35450" y="394550"/>
            <a:ext cx="12054000" cy="8583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0" lang="en-GB" sz="3600" u="none" cap="none" strike="noStrike">
                <a:solidFill>
                  <a:schemeClr val="accent5"/>
                </a:solidFill>
                <a:latin typeface="Arial"/>
                <a:ea typeface="Arial"/>
                <a:cs typeface="Arial"/>
                <a:sym typeface="Arial"/>
              </a:rPr>
              <a:t>Comprender la conexión social</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250f227c3e_0_110"/>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Comprender la conexión social, Actividad: Levantar la mano</a:t>
            </a:r>
            <a:endParaRPr b="1" sz="2400">
              <a:solidFill>
                <a:schemeClr val="accent6"/>
              </a:solidFill>
            </a:endParaRPr>
          </a:p>
        </p:txBody>
      </p:sp>
      <p:pic>
        <p:nvPicPr>
          <p:cNvPr descr="Inteligência Artificial com preenchimento sólido" id="173" name="Google Shape;173;g3250f227c3e_0_110"/>
          <p:cNvPicPr preferRelativeResize="0"/>
          <p:nvPr/>
        </p:nvPicPr>
        <p:blipFill rotWithShape="1">
          <a:blip r:embed="rId3">
            <a:alphaModFix/>
          </a:blip>
          <a:srcRect b="0" l="0" r="0" t="0"/>
          <a:stretch/>
        </p:blipFill>
        <p:spPr>
          <a:xfrm>
            <a:off x="6543775" y="1105430"/>
            <a:ext cx="914400" cy="914400"/>
          </a:xfrm>
          <a:prstGeom prst="rect">
            <a:avLst/>
          </a:prstGeom>
          <a:noFill/>
          <a:ln>
            <a:noFill/>
          </a:ln>
        </p:spPr>
      </p:pic>
      <p:sp>
        <p:nvSpPr>
          <p:cNvPr id="174" name="Google Shape;174;g3250f227c3e_0_110"/>
          <p:cNvSpPr txBox="1"/>
          <p:nvPr/>
        </p:nvSpPr>
        <p:spPr>
          <a:xfrm>
            <a:off x="6543775" y="2323985"/>
            <a:ext cx="5400600" cy="366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1800" u="none" cap="none" strike="noStrike">
                <a:solidFill>
                  <a:srgbClr val="636A6F"/>
                </a:solidFill>
                <a:latin typeface="Arial"/>
                <a:ea typeface="Arial"/>
                <a:cs typeface="Arial"/>
                <a:sym typeface="Arial"/>
              </a:rPr>
              <a:t>Al finalizar esta actividad, usted será capaz de:</a:t>
            </a:r>
            <a:endParaRPr b="1" i="0"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Comprender el concepto de conexión social y su impacto en el bienestar, el compromiso y el rendimiento de los empleados en un lugar de trabajo híbrido.</a:t>
            </a:r>
            <a:endParaRPr b="0" i="1"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Identificar los retos únicos que afectan a la conexión social en entornos híbridos.</a:t>
            </a:r>
            <a:endParaRPr b="0" i="1"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Reconocer el papel del liderazgo y de la organización en general en el desarrollo de un entorno de trabajo inclusivo y conectado en los espacios físicos y virtuales.</a:t>
            </a:r>
            <a:endParaRPr b="0" i="1" sz="1800" u="none" cap="none" strike="noStrike">
              <a:solidFill>
                <a:srgbClr val="636A6F"/>
              </a:solidFill>
              <a:latin typeface="Arial"/>
              <a:ea typeface="Arial"/>
              <a:cs typeface="Arial"/>
              <a:sym typeface="Arial"/>
            </a:endParaRPr>
          </a:p>
        </p:txBody>
      </p:sp>
      <p:sp>
        <p:nvSpPr>
          <p:cNvPr id="175" name="Google Shape;175;g3250f227c3e_0_110"/>
          <p:cNvSpPr txBox="1"/>
          <p:nvPr>
            <p:ph idx="1" type="body"/>
          </p:nvPr>
        </p:nvSpPr>
        <p:spPr>
          <a:xfrm>
            <a:off x="414737" y="1435781"/>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Arial"/>
              <a:ea typeface="Arial"/>
              <a:cs typeface="Arial"/>
              <a:sym typeface="Arial"/>
            </a:endParaRPr>
          </a:p>
          <a:p>
            <a:pPr indent="-368300" lvl="4" marL="2286000" rtl="0" algn="l">
              <a:lnSpc>
                <a:spcPct val="115000"/>
              </a:lnSpc>
              <a:spcBef>
                <a:spcPts val="0"/>
              </a:spcBef>
              <a:spcAft>
                <a:spcPts val="0"/>
              </a:spcAft>
              <a:buClr>
                <a:srgbClr val="868E93"/>
              </a:buClr>
              <a:buSzPts val="2200"/>
              <a:buChar char="•"/>
            </a:pPr>
            <a:r>
              <a:rPr i="1" lang="en-GB">
                <a:solidFill>
                  <a:srgbClr val="868E93"/>
                </a:solidFill>
              </a:rPr>
              <a:t>El objetivo de esta actividad es reflexionar sobre el estado actual de conexión de su equipo.</a:t>
            </a:r>
            <a:endParaRPr i="1">
              <a:solidFill>
                <a:srgbClr val="868E93"/>
              </a:solidFill>
            </a:endParaRPr>
          </a:p>
          <a:p>
            <a:pPr indent="0" lvl="0" marL="0" rtl="0" algn="l">
              <a:lnSpc>
                <a:spcPct val="90000"/>
              </a:lnSpc>
              <a:spcBef>
                <a:spcPts val="500"/>
              </a:spcBef>
              <a:spcAft>
                <a:spcPts val="0"/>
              </a:spcAft>
              <a:buSzPts val="1800"/>
              <a:buNone/>
            </a:pPr>
            <a:r>
              <a:t/>
            </a:r>
            <a:endParaRPr i="1">
              <a:solidFill>
                <a:srgbClr val="868E93"/>
              </a:solidFill>
            </a:endParaRPr>
          </a:p>
        </p:txBody>
      </p:sp>
      <p:pic>
        <p:nvPicPr>
          <p:cNvPr id="176" name="Google Shape;176;g3250f227c3e_0_110"/>
          <p:cNvPicPr preferRelativeResize="0"/>
          <p:nvPr/>
        </p:nvPicPr>
        <p:blipFill rotWithShape="1">
          <a:blip r:embed="rId4">
            <a:alphaModFix/>
          </a:blip>
          <a:srcRect b="22961" l="21300" r="19598" t="23251"/>
          <a:stretch/>
        </p:blipFill>
        <p:spPr>
          <a:xfrm>
            <a:off x="149679" y="2476380"/>
            <a:ext cx="1974396" cy="1800225"/>
          </a:xfrm>
          <a:prstGeom prst="rect">
            <a:avLst/>
          </a:prstGeom>
          <a:noFill/>
          <a:ln>
            <a:noFill/>
          </a:ln>
        </p:spPr>
      </p:pic>
      <p:sp>
        <p:nvSpPr>
          <p:cNvPr id="177" name="Google Shape;177;g3250f227c3e_0_110"/>
          <p:cNvSpPr txBox="1"/>
          <p:nvPr/>
        </p:nvSpPr>
        <p:spPr>
          <a:xfrm>
            <a:off x="7676225" y="1206875"/>
            <a:ext cx="41934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Adquirir nuevos conocimientos</a:t>
            </a:r>
            <a:endParaRPr b="1" i="0" sz="2400" u="none" cap="none" strike="noStrike">
              <a:solidFill>
                <a:srgbClr val="9868BD"/>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2022-05-19T03:08:28Z</dcterms:created>
  <dc:creator>asus</dc:creator>
</cp:coreProperties>
</file>