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y="6858000" cx="12192000"/>
  <p:notesSz cx="6858000" cy="9144000"/>
  <p:embeddedFontLst>
    <p:embeddedFont>
      <p:font typeface="Open Sans Light"/>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r:id="rId73" roundtripDataSignature="AMtx7mil1VmXJfqoojqV7wWf7bAodTDw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D2B530-3817-457F-9276-24BEC744208C}">
  <a:tblStyle styleId="{C4D2B530-3817-457F-9276-24BEC744208C}" styleName="Table_0">
    <a:wholeTbl>
      <a:tcTxStyle b="off" i="off">
        <a:font>
          <a:latin typeface="Arial"/>
          <a:ea typeface="Arial"/>
          <a:cs typeface="Arial"/>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F0E7EE"/>
          </a:solidFill>
        </a:fill>
      </a:tcStyle>
    </a:band1H>
    <a:band2H>
      <a:tcTxStyle b="off" i="off"/>
    </a:band2H>
    <a:band1V>
      <a:tcTxStyle b="off" i="off"/>
      <a:tcStyle>
        <a:fill>
          <a:solidFill>
            <a:srgbClr val="F0E7EE"/>
          </a:solidFill>
        </a:fill>
      </a:tcStyle>
    </a:band1V>
    <a:band2V>
      <a:tcTxStyle b="off" i="off"/>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Arial"/>
          <a:ea typeface="Arial"/>
          <a:cs typeface="Arial"/>
        </a:font>
        <a:schemeClr val="lt1"/>
      </a:tcTxStyle>
      <a:tcStyle>
        <a:fill>
          <a:solidFill>
            <a:schemeClr val="accent5"/>
          </a:solidFill>
        </a:fill>
      </a:tcStyle>
    </a:firstRow>
    <a:neCell>
      <a:tcTxStyle b="off" i="off"/>
    </a:neCell>
    <a:nwCell>
      <a:tcTxStyle b="off" i="off"/>
    </a:nwCell>
  </a:tblStyle>
  <a:tblStyle styleId="{F4B60954-7750-41AD-B8F1-F804315A8B1E}" styleName="Table_1">
    <a:wholeTbl>
      <a:tcTxStyle b="off" i="off">
        <a:font>
          <a:latin typeface="Arial"/>
          <a:ea typeface="Arial"/>
          <a:cs typeface="Arial"/>
        </a:font>
        <a:schemeClr val="dk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tcBdr>
      </a:tcStyle>
    </a:band1H>
    <a:band2H>
      <a:tcTxStyle b="off" i="off"/>
    </a:band2H>
    <a:band1V>
      <a:tcTxStyle b="off"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1V>
    <a:band2V>
      <a:tcTxStyle b="off"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tcStyle>
    </a:lastRow>
    <a:seCell>
      <a:tcTxStyle b="off" i="off"/>
    </a:seCell>
    <a:swCell>
      <a:tcTxStyle b="off" i="off"/>
    </a:swCell>
    <a:firstRow>
      <a:tcTxStyle b="on" i="off">
        <a:font>
          <a:latin typeface="Arial"/>
          <a:ea typeface="Arial"/>
          <a:cs typeface="Arial"/>
        </a:font>
        <a:schemeClr val="lt1"/>
      </a:tcTxStyle>
      <a:tcStyle>
        <a:fill>
          <a:solidFill>
            <a:schemeClr val="accent6"/>
          </a:solidFill>
        </a:fill>
      </a:tcStyle>
    </a:firstRow>
    <a:neCell>
      <a:tcTxStyle b="off" i="off"/>
    </a:neCell>
    <a:nwCell>
      <a:tcTxStyle b="off" i="off"/>
    </a:nwCell>
  </a:tblStyle>
  <a:tblStyle styleId="{BB11F8DE-0BE4-4B7F-9760-CBCC4725C173}" styleName="Table_2">
    <a:wholeTbl>
      <a:tcTxStyle b="off" i="off">
        <a:font>
          <a:latin typeface="Arial"/>
          <a:ea typeface="Arial"/>
          <a:cs typeface="Arial"/>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5">
              <a:alpha val="20000"/>
            </a:schemeClr>
          </a:solidFill>
        </a:fill>
      </a:tcStyle>
    </a:band1H>
    <a:band2H>
      <a:tcTxStyle b="off" i="off"/>
    </a:band2H>
    <a:band1V>
      <a:tcTxStyle b="off" i="off"/>
      <a:tcStyle>
        <a:fill>
          <a:solidFill>
            <a:schemeClr val="accent5">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5"/>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5D898004-F7BE-4488-9C76-BE24E43D0432}" styleName="Table_3">
    <a:wholeTbl>
      <a:tcTxStyle b="off" i="off">
        <a:font>
          <a:latin typeface="Arial"/>
          <a:ea typeface="Arial"/>
          <a:cs typeface="Arial"/>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tcStyle>
    </a:band1H>
    <a:band2H>
      <a:tcTxStyle b="off" i="off"/>
    </a:band2H>
    <a:band1V>
      <a:tcTxStyle b="off"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1V>
    <a:band2V>
      <a:tcTxStyle b="off"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tcStyle>
    </a:lastRow>
    <a:seCell>
      <a:tcTxStyle b="off" i="off"/>
    </a:seCell>
    <a:swCell>
      <a:tcTxStyle b="off" i="off"/>
    </a:swCell>
    <a:firstRow>
      <a:tcTxStyle b="on" i="off">
        <a:font>
          <a:latin typeface="Arial"/>
          <a:ea typeface="Arial"/>
          <a:cs typeface="Arial"/>
        </a:font>
        <a:schemeClr val="lt1"/>
      </a:tcTxStyle>
      <a:tcStyle>
        <a:fill>
          <a:solidFill>
            <a:schemeClr val="accent5"/>
          </a:solidFill>
        </a:fill>
      </a:tcStyle>
    </a:firstRow>
    <a:neCell>
      <a:tcTxStyle b="off" i="off"/>
    </a:neCell>
    <a:nwCell>
      <a:tcTxStyle b="off" i="off"/>
    </a:nwCell>
  </a:tblStyle>
  <a:tblStyle styleId="{025D6760-6288-4987-95B3-E08E6ED6129F}" styleName="Table_4">
    <a:wholeTbl>
      <a:tcTxStyle b="off" i="off">
        <a:font>
          <a:latin typeface="Arial"/>
          <a:ea typeface="Arial"/>
          <a:cs typeface="Arial"/>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7EAE7"/>
          </a:solidFill>
        </a:fill>
      </a:tcStyle>
    </a:band1H>
    <a:band2H>
      <a:tcTxStyle b="off" i="off"/>
    </a:band2H>
    <a:band1V>
      <a:tcTxStyle b="off" i="off"/>
      <a:tcStyle>
        <a:fill>
          <a:solidFill>
            <a:srgbClr val="E7EAE7"/>
          </a:solidFill>
        </a:fill>
      </a:tcStyle>
    </a:band1V>
    <a:band2V>
      <a:tcTxStyle b="off" i="off"/>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Arial"/>
          <a:ea typeface="Arial"/>
          <a:cs typeface="Arial"/>
        </a:font>
        <a:schemeClr val="lt1"/>
      </a:tcTxStyle>
      <a:tcStyle>
        <a:fill>
          <a:solidFill>
            <a:schemeClr val="accent3"/>
          </a:solidFill>
        </a:fill>
      </a:tcStyle>
    </a:firstRow>
    <a:neCell>
      <a:tcTxStyle b="off" i="off"/>
    </a:neCell>
    <a:nwCell>
      <a:tcTxStyle b="off" i="off"/>
    </a:nwCell>
  </a:tblStyle>
  <a:tblStyle styleId="{0B53C718-3BAE-44F0-97F3-12F7FF4968AC}" styleName="Table_5">
    <a:wholeTbl>
      <a:tcTxStyle b="off" i="off">
        <a:font>
          <a:latin typeface="Arial"/>
          <a:ea typeface="Arial"/>
          <a:cs typeface="Arial"/>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12700">
              <a:solidFill>
                <a:schemeClr val="accent6"/>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6">
              <a:alpha val="20000"/>
            </a:schemeClr>
          </a:solidFill>
        </a:fill>
      </a:tcStyle>
    </a:band1H>
    <a:band2H>
      <a:tcTxStyle b="off" i="off"/>
    </a:band2H>
    <a:band1V>
      <a:tcTxStyle b="off" i="off"/>
      <a:tcStyle>
        <a:fill>
          <a:solidFill>
            <a:schemeClr val="accent6">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6"/>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B73CF7CB-95B3-4002-BE84-7E7C08BF5AC5}" styleName="Table_6">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8" orient="horz"/>
        <p:guide pos="7310"/>
        <p:guide pos="370"/>
        <p:guide pos="404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customschemas.google.com/relationships/presentationmetadata" Target="metadata"/><Relationship Id="rId72" Type="http://schemas.openxmlformats.org/officeDocument/2006/relationships/font" Target="fonts/OpenSansLight-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penSansLight-italic.fntdata"/><Relationship Id="rId70" Type="http://schemas.openxmlformats.org/officeDocument/2006/relationships/font" Target="fonts/OpenSansLight-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Light-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use 1 PPT per learning unit</a:t>
            </a:r>
            <a:endParaRPr/>
          </a:p>
          <a:p>
            <a:pPr indent="-171450" lvl="0" marL="171450" rtl="0" algn="l">
              <a:lnSpc>
                <a:spcPct val="100000"/>
              </a:lnSpc>
              <a:spcBef>
                <a:spcPts val="0"/>
              </a:spcBef>
              <a:spcAft>
                <a:spcPts val="0"/>
              </a:spcAft>
              <a:buClr>
                <a:schemeClr val="dk1"/>
              </a:buClr>
              <a:buSzPts val="1200"/>
              <a:buFont typeface="Calibri"/>
              <a:buChar char="-"/>
            </a:pPr>
            <a:r>
              <a:rPr lang="en-GB"/>
              <a:t>keep between 20-25 slides per learning unit</a:t>
            </a:r>
            <a:endParaRPr/>
          </a:p>
          <a:p>
            <a:pPr indent="-171450" lvl="0" marL="171450" rtl="0" algn="l">
              <a:lnSpc>
                <a:spcPct val="100000"/>
              </a:lnSpc>
              <a:spcBef>
                <a:spcPts val="0"/>
              </a:spcBef>
              <a:spcAft>
                <a:spcPts val="0"/>
              </a:spcAft>
              <a:buClr>
                <a:schemeClr val="dk1"/>
              </a:buClr>
              <a:buSzPts val="1200"/>
              <a:buFont typeface="Calibri"/>
              <a:buChar char="-"/>
            </a:pPr>
            <a:r>
              <a:rPr lang="en-GB"/>
              <a:t>each module/learning unit/section must be similar in length, have similar density and amount of content</a:t>
            </a:r>
            <a:endParaRPr/>
          </a:p>
          <a:p>
            <a:pPr indent="-171450" lvl="0" marL="171450" rtl="0" algn="l">
              <a:lnSpc>
                <a:spcPct val="100000"/>
              </a:lnSpc>
              <a:spcBef>
                <a:spcPts val="0"/>
              </a:spcBef>
              <a:spcAft>
                <a:spcPts val="0"/>
              </a:spcAft>
              <a:buClr>
                <a:schemeClr val="dk1"/>
              </a:buClr>
              <a:buSzPts val="1200"/>
              <a:buFont typeface="Calibri"/>
              <a:buChar char="-"/>
            </a:pPr>
            <a:r>
              <a:rPr lang="en-GB"/>
              <a:t>each module has a total of 10 hours</a:t>
            </a:r>
            <a:endParaRPr/>
          </a:p>
          <a:p>
            <a:pPr indent="0" lvl="0" marL="0" rtl="0" algn="l">
              <a:lnSpc>
                <a:spcPct val="100000"/>
              </a:lnSpc>
              <a:spcBef>
                <a:spcPts val="0"/>
              </a:spcBef>
              <a:spcAft>
                <a:spcPts val="0"/>
              </a:spcAft>
              <a:buSzPts val="1400"/>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06" name="Google Shape;206;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214" name="Google Shape;21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26" name="Google Shape;22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35" name="Google Shape;23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0fd5a3148a_2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30fd5a3148a_2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244" name="Google Shape;244;g30fd5a3148a_2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52" name="Google Shape;252;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62" name="Google Shape;262;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69" name="Google Shape;269;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76" name="Google Shape;276;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288" name="Google Shape;28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 keep the same presentation style in all PPT’s</a:t>
            </a:r>
            <a:endParaRPr/>
          </a:p>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00" name="Google Shape;300;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309" name="Google Shape;309;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17" name="Google Shape;31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24" name="Google Shape;324;p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33" name="Google Shape;333;p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44" name="Google Shape;344;p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55" name="Google Shape;355;p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63" name="Google Shape;363;p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71" name="Google Shape;371;p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379" name="Google Shape;379;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 keep the same presentation style in all PPT’s</a:t>
            </a:r>
            <a:endParaRPr/>
          </a:p>
          <a:p>
            <a:pPr indent="0" lvl="0" marL="0" rtl="0" algn="l">
              <a:lnSpc>
                <a:spcPct val="100000"/>
              </a:lnSpc>
              <a:spcBef>
                <a:spcPts val="0"/>
              </a:spcBef>
              <a:spcAft>
                <a:spcPts val="0"/>
              </a:spcAft>
              <a:buSzPts val="1400"/>
              <a:buNone/>
            </a:pPr>
            <a:r>
              <a:t/>
            </a:r>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91" name="Google Shape;391;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400" name="Google Shape;400;p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08" name="Google Shape;408;p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16" name="Google Shape;416;p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27" name="Google Shape;427;p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38" name="Google Shape;438;p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450" name="Google Shape;450;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62" name="Google Shape;462;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471" name="Google Shape;471;p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79" name="Google Shape;479;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86" name="Google Shape;486;p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96" name="Google Shape;496;p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509" name="Google Shape;509;p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528" name="Google Shape;528;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540" name="Google Shape;540;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549" name="Google Shape;549;p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557" name="Google Shape;557;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564" name="Google Shape;564;p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p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578" name="Google Shape;578;p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587" name="Google Shape;587;p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0fd5a3148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30fd5a3148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137" name="Google Shape;137;g30fd5a3148a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p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597" name="Google Shape;597;p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608" name="Google Shape;608;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20" name="Google Shape;620;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p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629" name="Google Shape;629;p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637" name="Google Shape;637;p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646" name="Google Shape;646;p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p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657" name="Google Shape;657;p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p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668" name="Google Shape;668;p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679" name="Google Shape;679;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91" name="Google Shape;691;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169" name="Google Shape;16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p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700" name="Google Shape;700;p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7" name="Google Shape;70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lang="en-GB" sz="1200"/>
              <a:t>- complete contente developer partner information</a:t>
            </a:r>
            <a:endParaRPr/>
          </a:p>
          <a:p>
            <a:pPr indent="0" lvl="0" marL="0" rtl="0" algn="l">
              <a:lnSpc>
                <a:spcPct val="100000"/>
              </a:lnSpc>
              <a:spcBef>
                <a:spcPts val="0"/>
              </a:spcBef>
              <a:spcAft>
                <a:spcPts val="0"/>
              </a:spcAft>
              <a:buSzPts val="1400"/>
              <a:buNone/>
            </a:pPr>
            <a:r>
              <a:t/>
            </a:r>
            <a:endParaRPr/>
          </a:p>
        </p:txBody>
      </p:sp>
      <p:sp>
        <p:nvSpPr>
          <p:cNvPr id="708" name="Google Shape;70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5" name="Google Shape;71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81" name="Google Shape;18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190" name="Google Shape;190;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198" name="Google Shape;198;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22">
  <p:cSld name="Placeholder 22">
    <p:spTree>
      <p:nvGrpSpPr>
        <p:cNvPr id="17" name="Shape 17"/>
        <p:cNvGrpSpPr/>
        <p:nvPr/>
      </p:nvGrpSpPr>
      <p:grpSpPr>
        <a:xfrm>
          <a:off x="0" y="0"/>
          <a:ext cx="0" cy="0"/>
          <a:chOff x="0" y="0"/>
          <a:chExt cx="0" cy="0"/>
        </a:xfrm>
      </p:grpSpPr>
      <p:sp>
        <p:nvSpPr>
          <p:cNvPr id="18" name="Google Shape;18;p23"/>
          <p:cNvSpPr/>
          <p:nvPr>
            <p:ph idx="2" type="pic"/>
          </p:nvPr>
        </p:nvSpPr>
        <p:spPr>
          <a:xfrm>
            <a:off x="6905659" y="1645338"/>
            <a:ext cx="4114800" cy="4114800"/>
          </a:xfrm>
          <a:prstGeom prst="roundRect">
            <a:avLst>
              <a:gd fmla="val 16203" name="adj"/>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p:nvPr>
            <p:ph idx="2" type="pic"/>
          </p:nvPr>
        </p:nvSpPr>
        <p:spPr>
          <a:xfrm>
            <a:off x="5183188" y="987425"/>
            <a:ext cx="6172200" cy="4873625"/>
          </a:xfrm>
          <a:prstGeom prst="rect">
            <a:avLst/>
          </a:prstGeom>
          <a:noFill/>
          <a:ln>
            <a:noFill/>
          </a:ln>
        </p:spPr>
      </p:sp>
      <p:sp>
        <p:nvSpPr>
          <p:cNvPr id="85" name="Google Shape;8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24"/>
          <p:cNvSpPr/>
          <p:nvPr>
            <p:ph idx="2" type="pic"/>
          </p:nvPr>
        </p:nvSpPr>
        <p:spPr>
          <a:xfrm>
            <a:off x="1011238" y="1645338"/>
            <a:ext cx="4114800" cy="41148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000"/>
              </a:spcBef>
              <a:spcAft>
                <a:spcPts val="0"/>
              </a:spcAft>
              <a:buClr>
                <a:schemeClr val="accent6"/>
              </a:buClr>
              <a:buSzPts val="2400"/>
              <a:buChar char="•"/>
              <a:defRPr b="1" sz="2400">
                <a:solidFill>
                  <a:schemeClr val="accent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03">
  <p:cSld name="Placeholder 03">
    <p:spTree>
      <p:nvGrpSpPr>
        <p:cNvPr id="26" name="Shape 26"/>
        <p:cNvGrpSpPr/>
        <p:nvPr/>
      </p:nvGrpSpPr>
      <p:grpSpPr>
        <a:xfrm>
          <a:off x="0" y="0"/>
          <a:ext cx="0" cy="0"/>
          <a:chOff x="0" y="0"/>
          <a:chExt cx="0" cy="0"/>
        </a:xfrm>
      </p:grpSpPr>
      <p:sp>
        <p:nvSpPr>
          <p:cNvPr id="27" name="Google Shape;27;p25"/>
          <p:cNvSpPr/>
          <p:nvPr>
            <p:ph idx="2" type="pic"/>
          </p:nvPr>
        </p:nvSpPr>
        <p:spPr>
          <a:xfrm>
            <a:off x="7258050" y="1375423"/>
            <a:ext cx="4310881" cy="1783401"/>
          </a:xfrm>
          <a:prstGeom prst="roundRect">
            <a:avLst>
              <a:gd fmla="val 10303" name="adj"/>
            </a:avLst>
          </a:prstGeom>
          <a:solidFill>
            <a:schemeClr val="lt1"/>
          </a:solidFill>
          <a:ln>
            <a:noFill/>
          </a:ln>
        </p:spPr>
      </p:sp>
      <p:sp>
        <p:nvSpPr>
          <p:cNvPr id="28" name="Google Shape;28;p25"/>
          <p:cNvSpPr/>
          <p:nvPr>
            <p:ph idx="3" type="pic"/>
          </p:nvPr>
        </p:nvSpPr>
        <p:spPr>
          <a:xfrm>
            <a:off x="7258050" y="3646246"/>
            <a:ext cx="4310881" cy="2770429"/>
          </a:xfrm>
          <a:prstGeom prst="roundRect">
            <a:avLst>
              <a:gd fmla="val 10303" name="adj"/>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2.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blue text on a black background&#10;&#10;Description automatically generated" id="15" name="Google Shape;15;p22"/>
          <p:cNvPicPr preferRelativeResize="0"/>
          <p:nvPr/>
        </p:nvPicPr>
        <p:blipFill rotWithShape="1">
          <a:blip r:embed="rId1">
            <a:alphaModFix/>
          </a:blip>
          <a:srcRect b="0" l="0" r="0" t="0"/>
          <a:stretch/>
        </p:blipFill>
        <p:spPr>
          <a:xfrm>
            <a:off x="318247" y="6195675"/>
            <a:ext cx="1636059" cy="343237"/>
          </a:xfrm>
          <a:prstGeom prst="rect">
            <a:avLst/>
          </a:prstGeom>
          <a:noFill/>
          <a:ln>
            <a:noFill/>
          </a:ln>
        </p:spPr>
      </p:pic>
      <p:pic>
        <p:nvPicPr>
          <p:cNvPr descr="A logo with a black background&#10;&#10;Description automatically generated" id="16" name="Google Shape;16;p22"/>
          <p:cNvPicPr preferRelativeResize="0"/>
          <p:nvPr/>
        </p:nvPicPr>
        <p:blipFill rotWithShape="1">
          <a:blip r:embed="rId2">
            <a:alphaModFix/>
          </a:blip>
          <a:srcRect b="0" l="0" r="0" t="0"/>
          <a:stretch/>
        </p:blipFill>
        <p:spPr>
          <a:xfrm>
            <a:off x="421341" y="264178"/>
            <a:ext cx="833718" cy="8337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ted.com/talks/simone_stolzoff_how_to_reclaim_your_life_from_work" TargetMode="External"/><Relationship Id="rId4" Type="http://schemas.openxmlformats.org/officeDocument/2006/relationships/hyperlink" Target="https://arxiv.org/abs/2404.13462" TargetMode="External"/><Relationship Id="rId5" Type="http://schemas.openxmlformats.org/officeDocument/2006/relationships/hyperlink" Target="http://www.thetimes.co.uk/article/bossware-computer-tracking-devices-harm-workers-wellbeing-says-report-m37krsd2r" TargetMode="External"/><Relationship Id="rId6" Type="http://schemas.openxmlformats.org/officeDocument/2006/relationships/hyperlink" Target="http://www.microsoft.com/en-us/worklab/work-trend-index/hybrid-work" TargetMode="External"/><Relationship Id="rId7" Type="http://schemas.openxmlformats.org/officeDocument/2006/relationships/hyperlink" Target="http://www.oecd.org/digital/digital-transformation-of-wor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14.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28.png"/><Relationship Id="rId7"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JVbo_rzu8k0" TargetMode="External"/><Relationship Id="rId4" Type="http://schemas.openxmlformats.org/officeDocument/2006/relationships/hyperlink" Target="http://www.yarooms.com/blog/hybrid-work-life-balance" TargetMode="External"/><Relationship Id="rId5" Type="http://schemas.openxmlformats.org/officeDocument/2006/relationships/hyperlink" Target="http://www.eurofound.europa.eu/en/publications/2021/right-disconnect-exploring-company-practic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18.png"/><Relationship Id="rId6"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29.png"/><Relationship Id="rId5" Type="http://schemas.openxmlformats.org/officeDocument/2006/relationships/image" Target="../media/image25.png"/><Relationship Id="rId6"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ctu.ieee.org/blog/2023/01/03/what-is-digital-inclusion-the-global-effort-to-bring-everyone-online/" TargetMode="External"/><Relationship Id="rId4" Type="http://schemas.openxmlformats.org/officeDocument/2006/relationships/hyperlink" Target="https://edib.harvard.edu/files/dib/files/inclusive_meeting_guide_final_1.pdd" TargetMode="External"/><Relationship Id="rId5" Type="http://schemas.openxmlformats.org/officeDocument/2006/relationships/hyperlink" Target="https://www.justworks.com/blog/proximity-bia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3.png"/><Relationship Id="rId4" Type="http://schemas.openxmlformats.org/officeDocument/2006/relationships/image" Target="../media/image37.png"/><Relationship Id="rId5" Type="http://schemas.openxmlformats.org/officeDocument/2006/relationships/image" Target="../media/image21.png"/><Relationship Id="rId6"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3.png"/><Relationship Id="rId4" Type="http://schemas.openxmlformats.org/officeDocument/2006/relationships/image" Target="../media/image37.png"/><Relationship Id="rId5" Type="http://schemas.openxmlformats.org/officeDocument/2006/relationships/image" Target="../media/image21.png"/><Relationship Id="rId6"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png"/><Relationship Id="rId4" Type="http://schemas.openxmlformats.org/officeDocument/2006/relationships/image" Target="../media/image41.png"/><Relationship Id="rId5" Type="http://schemas.openxmlformats.org/officeDocument/2006/relationships/image" Target="../media/image43.png"/><Relationship Id="rId6" Type="http://schemas.openxmlformats.org/officeDocument/2006/relationships/image" Target="../media/image54.png"/><Relationship Id="rId7"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doi.org/10.54609/reaser.v25i1.286" TargetMode="External"/><Relationship Id="rId4" Type="http://schemas.openxmlformats.org/officeDocument/2006/relationships/hyperlink" Target="https://doi.org/10.1108/ajems-07-2022-0306"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3.png"/><Relationship Id="rId4" Type="http://schemas.openxmlformats.org/officeDocument/2006/relationships/image" Target="../media/image5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3.png"/><Relationship Id="rId4" Type="http://schemas.openxmlformats.org/officeDocument/2006/relationships/image" Target="../media/image32.png"/><Relationship Id="rId5" Type="http://schemas.openxmlformats.org/officeDocument/2006/relationships/image" Target="../media/image62.png"/><Relationship Id="rId6" Type="http://schemas.openxmlformats.org/officeDocument/2006/relationships/image" Target="../media/image36.png"/><Relationship Id="rId7" Type="http://schemas.openxmlformats.org/officeDocument/2006/relationships/image" Target="../media/image35.png"/><Relationship Id="rId8"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3.png"/><Relationship Id="rId4" Type="http://schemas.openxmlformats.org/officeDocument/2006/relationships/image" Target="../media/image42.png"/><Relationship Id="rId5" Type="http://schemas.openxmlformats.org/officeDocument/2006/relationships/image" Target="../media/image34.png"/><Relationship Id="rId6"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cipd.org/globalassets/media/knowledge/knowledge-hub/guides/2024-pdfs/hybrid-working-taskforce-guide-feb2024.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3.png"/><Relationship Id="rId4" Type="http://schemas.openxmlformats.org/officeDocument/2006/relationships/image" Target="../media/image33.png"/><Relationship Id="rId5" Type="http://schemas.openxmlformats.org/officeDocument/2006/relationships/image" Target="../media/image45.png"/><Relationship Id="rId6"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3.pn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3.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3.png"/><Relationship Id="rId4" Type="http://schemas.openxmlformats.org/officeDocument/2006/relationships/image" Target="../media/image47.png"/><Relationship Id="rId5" Type="http://schemas.openxmlformats.org/officeDocument/2006/relationships/image" Target="../media/image12.png"/><Relationship Id="rId6" Type="http://schemas.openxmlformats.org/officeDocument/2006/relationships/image" Target="../media/image5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time.com/3116424/daimler-vacation-email-out-of-office/"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3.png"/><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3.png"/><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3.pn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4.png"/><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www.ijimai.org/journal/sites/default/files/2022-11/ijimai7_7_10.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png"/></Relationships>
</file>

<file path=ppt/slides/_rels/slide62.xml.rels><?xml version="1.0" encoding="UTF-8" standalone="yes"?><Relationships xmlns="http://schemas.openxmlformats.org/package/2006/relationships"><Relationship Id="rId11" Type="http://schemas.openxmlformats.org/officeDocument/2006/relationships/image" Target="../media/image60.png"/><Relationship Id="rId10" Type="http://schemas.openxmlformats.org/officeDocument/2006/relationships/image" Target="../media/image65.png"/><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1.png"/><Relationship Id="rId4" Type="http://schemas.openxmlformats.org/officeDocument/2006/relationships/image" Target="../media/image64.png"/><Relationship Id="rId9" Type="http://schemas.openxmlformats.org/officeDocument/2006/relationships/image" Target="../media/image52.png"/><Relationship Id="rId5" Type="http://schemas.openxmlformats.org/officeDocument/2006/relationships/image" Target="../media/image51.jpg"/><Relationship Id="rId6" Type="http://schemas.openxmlformats.org/officeDocument/2006/relationships/image" Target="../media/image50.png"/><Relationship Id="rId7" Type="http://schemas.openxmlformats.org/officeDocument/2006/relationships/image" Target="../media/image53.jpg"/><Relationship Id="rId8" Type="http://schemas.openxmlformats.org/officeDocument/2006/relationships/image" Target="../media/image5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logo with a black background&#10;&#10;Description automatically generated" id="106" name="Google Shape;106;p1"/>
          <p:cNvPicPr preferRelativeResize="0"/>
          <p:nvPr/>
        </p:nvPicPr>
        <p:blipFill rotWithShape="1">
          <a:blip r:embed="rId3">
            <a:alphaModFix/>
          </a:blip>
          <a:srcRect b="28042" l="0" r="0" t="0"/>
          <a:stretch/>
        </p:blipFill>
        <p:spPr>
          <a:xfrm>
            <a:off x="4040474" y="-191949"/>
            <a:ext cx="9549905" cy="6871819"/>
          </a:xfrm>
          <a:prstGeom prst="rect">
            <a:avLst/>
          </a:prstGeom>
          <a:noFill/>
          <a:ln>
            <a:noFill/>
          </a:ln>
        </p:spPr>
      </p:pic>
      <p:sp>
        <p:nvSpPr>
          <p:cNvPr id="107" name="Google Shape;107;p1"/>
          <p:cNvSpPr txBox="1"/>
          <p:nvPr/>
        </p:nvSpPr>
        <p:spPr>
          <a:xfrm>
            <a:off x="764051" y="1492775"/>
            <a:ext cx="5151900" cy="20620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Arial"/>
                <a:ea typeface="Arial"/>
                <a:cs typeface="Arial"/>
                <a:sym typeface="Arial"/>
              </a:rPr>
              <a:t>Programa de formación para empleados preparados para convertirse en mentores.</a:t>
            </a:r>
            <a:endParaRPr b="1" i="0" sz="3200" u="none" cap="none" strike="noStrike">
              <a:solidFill>
                <a:schemeClr val="dk1"/>
              </a:solidFill>
              <a:latin typeface="Arial"/>
              <a:ea typeface="Arial"/>
              <a:cs typeface="Arial"/>
              <a:sym typeface="Arial"/>
            </a:endParaRPr>
          </a:p>
        </p:txBody>
      </p:sp>
      <p:sp>
        <p:nvSpPr>
          <p:cNvPr id="108" name="Google Shape;108;p1"/>
          <p:cNvSpPr txBox="1"/>
          <p:nvPr/>
        </p:nvSpPr>
        <p:spPr>
          <a:xfrm>
            <a:off x="992351" y="3823562"/>
            <a:ext cx="4695300" cy="21051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400" u="none" cap="none" strike="noStrike">
                <a:solidFill>
                  <a:schemeClr val="dk1"/>
                </a:solidFill>
                <a:latin typeface="Arial"/>
                <a:ea typeface="Arial"/>
                <a:cs typeface="Arial"/>
                <a:sym typeface="Arial"/>
              </a:rPr>
              <a:t>Módulo 3</a:t>
            </a:r>
            <a:endParaRPr/>
          </a:p>
          <a:p>
            <a:pPr indent="0" lvl="0" marL="0" marR="0" rtl="0" algn="l">
              <a:lnSpc>
                <a:spcPct val="115000"/>
              </a:lnSpc>
              <a:spcBef>
                <a:spcPts val="0"/>
              </a:spcBef>
              <a:spcAft>
                <a:spcPts val="0"/>
              </a:spcAft>
              <a:buClr>
                <a:schemeClr val="dk1"/>
              </a:buClr>
              <a:buSzPts val="1100"/>
              <a:buFont typeface="Arial"/>
              <a:buNone/>
            </a:pPr>
            <a:r>
              <a:rPr b="1" i="0" lang="en-GB" sz="2400" u="none" cap="none" strike="noStrike">
                <a:solidFill>
                  <a:schemeClr val="dk1"/>
                </a:solidFill>
                <a:latin typeface="Arial"/>
                <a:ea typeface="Arial"/>
                <a:cs typeface="Arial"/>
                <a:sym typeface="Arial"/>
              </a:rPr>
              <a:t>Cómo crear una cultura inclusiva y apoyar la inclusión digital y el bienestar</a:t>
            </a:r>
            <a:endParaRPr/>
          </a:p>
          <a:p>
            <a:pPr indent="0" lvl="0" marL="0" marR="0" rtl="0" algn="l">
              <a:lnSpc>
                <a:spcPct val="100000"/>
              </a:lnSpc>
              <a:spcBef>
                <a:spcPts val="0"/>
              </a:spcBef>
              <a:spcAft>
                <a:spcPts val="0"/>
              </a:spcAft>
              <a:buClr>
                <a:srgbClr val="000000"/>
              </a:buClr>
              <a:buSzPts val="20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1 Bienestar digital e inclusión</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1.2. Definiciones de inclusión digital, conexión social y bienestar</a:t>
            </a:r>
            <a:endParaRPr/>
          </a:p>
          <a:p>
            <a:pPr indent="0" lvl="0" marL="0" marR="0" rtl="0" algn="l">
              <a:lnSpc>
                <a:spcPct val="115000"/>
              </a:lnSpc>
              <a:spcBef>
                <a:spcPts val="0"/>
              </a:spcBef>
              <a:spcAft>
                <a:spcPts val="0"/>
              </a:spcAft>
              <a:buClr>
                <a:schemeClr val="dk1"/>
              </a:buClr>
              <a:buSzPts val="1100"/>
              <a:buFont typeface="Arial"/>
              <a:buNone/>
            </a:pPr>
            <a:r>
              <a:t/>
            </a:r>
            <a:endParaRPr b="0" i="0" sz="24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graphicFrame>
        <p:nvGraphicFramePr>
          <p:cNvPr id="209" name="Google Shape;209;p11"/>
          <p:cNvGraphicFramePr/>
          <p:nvPr/>
        </p:nvGraphicFramePr>
        <p:xfrm>
          <a:off x="2366295" y="1466237"/>
          <a:ext cx="3000000" cy="3000000"/>
        </p:xfrm>
        <a:graphic>
          <a:graphicData uri="http://schemas.openxmlformats.org/drawingml/2006/table">
            <a:tbl>
              <a:tblPr bandRow="1" firstRow="1">
                <a:noFill/>
                <a:tableStyleId>{C4D2B530-3817-457F-9276-24BEC744208C}</a:tableStyleId>
              </a:tblPr>
              <a:tblGrid>
                <a:gridCol w="8960475"/>
              </a:tblGrid>
              <a:tr h="370850">
                <a:tc>
                  <a:txBody>
                    <a:bodyPr/>
                    <a:lstStyle/>
                    <a:p>
                      <a:pPr indent="0" lvl="0" marL="0" marR="0" rtl="0" algn="l">
                        <a:lnSpc>
                          <a:spcPct val="100000"/>
                        </a:lnSpc>
                        <a:spcBef>
                          <a:spcPts val="0"/>
                        </a:spcBef>
                        <a:spcAft>
                          <a:spcPts val="0"/>
                        </a:spcAft>
                        <a:buClr>
                          <a:srgbClr val="000000"/>
                        </a:buClr>
                        <a:buSzPts val="2500"/>
                        <a:buFont typeface="Arial"/>
                        <a:buNone/>
                      </a:pPr>
                      <a:r>
                        <a:rPr lang="en-GB" sz="2500" u="none" cap="none" strike="noStrike"/>
                        <a:t>Bienestar en los lugares de trabajo híbridos</a:t>
                      </a:r>
                      <a:endParaRPr sz="2500" u="none" cap="none" strike="noStrike"/>
                    </a:p>
                  </a:txBody>
                  <a:tcPr marT="45725" marB="45725" marR="91450" marL="91450"/>
                </a:tc>
              </a:tr>
              <a:tr h="370850">
                <a:tc>
                  <a:txBody>
                    <a:bodyPr/>
                    <a:lstStyle/>
                    <a:p>
                      <a:pPr indent="0" lvl="0" marL="0" marR="0" rtl="0" algn="l">
                        <a:lnSpc>
                          <a:spcPct val="115000"/>
                        </a:lnSpc>
                        <a:spcBef>
                          <a:spcPts val="0"/>
                        </a:spcBef>
                        <a:spcAft>
                          <a:spcPts val="0"/>
                        </a:spcAft>
                        <a:buClr>
                          <a:srgbClr val="000000"/>
                        </a:buClr>
                        <a:buSzPts val="1100"/>
                        <a:buFont typeface="Arial"/>
                        <a:buNone/>
                      </a:pPr>
                      <a:r>
                        <a:rPr lang="en-GB" sz="2000" u="none" cap="none" strike="noStrike"/>
                        <a:t>Equilibrio holístico de la salud física, mental y emocional en entornos de trabajo digitales</a:t>
                      </a:r>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accent5"/>
                          </a:solidFill>
                        </a:rPr>
                        <a:t>Impacto: </a:t>
                      </a:r>
                      <a:r>
                        <a:rPr lang="en-GB" sz="2000" u="none" cap="none" strike="noStrike">
                          <a:solidFill>
                            <a:schemeClr val="dk1"/>
                          </a:solidFill>
                        </a:rPr>
                        <a:t>r</a:t>
                      </a:r>
                      <a:r>
                        <a:rPr lang="en-GB" sz="2000" u="none" cap="none" strike="noStrike"/>
                        <a:t>educe el agotamiento, aumenta la satisfacción laboral y mejora la moral del equipo</a:t>
                      </a:r>
                      <a:endParaRPr sz="20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accent5"/>
                          </a:solidFill>
                        </a:rPr>
                        <a:t>Promoción del bienestar: </a:t>
                      </a:r>
                      <a:r>
                        <a:rPr lang="en-GB" sz="2000" u="none" cap="none" strike="noStrike"/>
                        <a:t>establecimiento de límites digitales, acceso a herramientas de bienestar y creación de políticas de apoyo</a:t>
                      </a:r>
                      <a:endParaRPr sz="1400" u="none" cap="none" strike="noStrike"/>
                    </a:p>
                  </a:txBody>
                  <a:tcPr marT="45725" marB="45725" marR="91450" marL="91450"/>
                </a:tc>
              </a:tr>
            </a:tbl>
          </a:graphicData>
        </a:graphic>
      </p:graphicFrame>
      <p:graphicFrame>
        <p:nvGraphicFramePr>
          <p:cNvPr id="210" name="Google Shape;210;p11"/>
          <p:cNvGraphicFramePr/>
          <p:nvPr/>
        </p:nvGraphicFramePr>
        <p:xfrm>
          <a:off x="2366294" y="4180627"/>
          <a:ext cx="3000000" cy="3000000"/>
        </p:xfrm>
        <a:graphic>
          <a:graphicData uri="http://schemas.openxmlformats.org/drawingml/2006/table">
            <a:tbl>
              <a:tblPr bandRow="1" firstRow="1">
                <a:noFill/>
                <a:tableStyleId>{F4B60954-7750-41AD-B8F1-F804315A8B1E}</a:tableStyleId>
              </a:tblPr>
              <a:tblGrid>
                <a:gridCol w="8960475"/>
              </a:tblGrid>
              <a:tr h="370850">
                <a:tc>
                  <a:txBody>
                    <a:bodyPr/>
                    <a:lstStyle/>
                    <a:p>
                      <a:pPr indent="0" lvl="0" marL="0" marR="0" rtl="0" algn="l">
                        <a:lnSpc>
                          <a:spcPct val="115000"/>
                        </a:lnSpc>
                        <a:spcBef>
                          <a:spcPts val="0"/>
                        </a:spcBef>
                        <a:spcAft>
                          <a:spcPts val="0"/>
                        </a:spcAft>
                        <a:buClr>
                          <a:srgbClr val="000000"/>
                        </a:buClr>
                        <a:buSzPts val="1100"/>
                        <a:buFont typeface="Arial"/>
                        <a:buNone/>
                      </a:pPr>
                      <a:r>
                        <a:rPr lang="en-GB" sz="2500" u="none" cap="none" strike="noStrike"/>
                        <a:t>Buenas prácticas</a:t>
                      </a:r>
                      <a:endParaRPr/>
                    </a:p>
                  </a:txBody>
                  <a:tcPr marT="45725" marB="45725" marR="91450" marL="91450"/>
                </a:tc>
              </a:tr>
              <a:tr h="370850">
                <a:tc>
                  <a:txBody>
                    <a:bodyPr/>
                    <a:lstStyle/>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Establecimiento de días «sin reuniones» para reducir la fatiga virtual</a:t>
                      </a:r>
                      <a:endParaRPr/>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Fomento del uso de aplicaciones de bienestar, como herramientas de meditación o registros de ejercicio</a:t>
                      </a:r>
                      <a:endParaRPr sz="2000" u="none" cap="none" strike="noStrike"/>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Ofrecer recursos para la salud mental y horarios de trabajo flexibles.</a:t>
                      </a:r>
                      <a:endParaRPr/>
                    </a:p>
                  </a:txBody>
                  <a:tcPr marT="45725" marB="45725" marR="91450" marL="9145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217" name="Google Shape;217;p12"/>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Actividad 1.2. ¿Cómo se interrelacionan la inclusión, la conectividad y el bienestar?</a:t>
            </a:r>
            <a:endParaRPr/>
          </a:p>
        </p:txBody>
      </p:sp>
      <p:pic>
        <p:nvPicPr>
          <p:cNvPr descr="Inteligência Artificial com preenchimento sólido" id="218" name="Google Shape;218;p12"/>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19" name="Google Shape;219;p12"/>
          <p:cNvSpPr txBox="1"/>
          <p:nvPr/>
        </p:nvSpPr>
        <p:spPr>
          <a:xfrm>
            <a:off x="6543675" y="2724085"/>
            <a:ext cx="5400600" cy="3663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Al finalizar esta actividad, usted será capaz de:</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Relacionar la naturaleza interconectada de la inclusión digital, la conexión social y el bienestar de los empleados en entornos de trabajo híbridos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Reconocer los componentes clave del bienestar digital y su impacto en la productividad y la satisfacción de los empleados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Identificar los retos y oportunidades para la inclusión social en los modelos de trabajo híbridos</a:t>
            </a:r>
            <a:endParaRPr b="0" i="0" sz="1400" u="none" cap="none" strike="noStrike">
              <a:solidFill>
                <a:srgbClr val="000000"/>
              </a:solidFill>
              <a:latin typeface="Arial"/>
              <a:ea typeface="Arial"/>
              <a:cs typeface="Arial"/>
              <a:sym typeface="Arial"/>
            </a:endParaRPr>
          </a:p>
        </p:txBody>
      </p:sp>
      <p:sp>
        <p:nvSpPr>
          <p:cNvPr id="220" name="Google Shape;220;p12"/>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2"/>
              </a:buClr>
              <a:buSzPct val="108107"/>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7"/>
              <a:buNone/>
            </a:pPr>
            <a:r>
              <a:t/>
            </a:r>
            <a:endParaRPr>
              <a:solidFill>
                <a:srgbClr val="868E93"/>
              </a:solidFill>
            </a:endParaRPr>
          </a:p>
          <a:p>
            <a:pPr indent="-114300" lvl="0" marL="228600" rtl="0" algn="l">
              <a:lnSpc>
                <a:spcPct val="90000"/>
              </a:lnSpc>
              <a:spcBef>
                <a:spcPts val="1000"/>
              </a:spcBef>
              <a:spcAft>
                <a:spcPts val="0"/>
              </a:spcAft>
              <a:buClr>
                <a:schemeClr val="dk2"/>
              </a:buClr>
              <a:buSzPct val="108107"/>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7"/>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ct val="108107"/>
              <a:buChar char="•"/>
            </a:pPr>
            <a:r>
              <a:rPr b="1" i="1" lang="en-GB">
                <a:solidFill>
                  <a:srgbClr val="868E93"/>
                </a:solidFill>
                <a:latin typeface="Open Sans Light"/>
                <a:ea typeface="Open Sans Light"/>
                <a:cs typeface="Open Sans Light"/>
                <a:sym typeface="Open Sans Light"/>
              </a:rPr>
              <a:t>El objetivo de esta actividad es explorar las definiciones y las relaciones entre la inclusión digital, la conexión social y el bienestar, fomentando un entendimiento común entre los participantes y animándolos a reflexionar sobre sus experiencias y perspectivas personales</a:t>
            </a:r>
            <a:endParaRPr/>
          </a:p>
        </p:txBody>
      </p:sp>
      <p:pic>
        <p:nvPicPr>
          <p:cNvPr id="221" name="Google Shape;221;p12"/>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222" name="Google Shape;222;p12"/>
          <p:cNvSpPr txBox="1"/>
          <p:nvPr/>
        </p:nvSpPr>
        <p:spPr>
          <a:xfrm>
            <a:off x="7676129" y="1815823"/>
            <a:ext cx="39498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2400" u="none" cap="none" strike="noStrike">
                <a:solidFill>
                  <a:srgbClr val="9868BD"/>
                </a:solidFill>
                <a:latin typeface="Arial"/>
                <a:ea typeface="Arial"/>
                <a:cs typeface="Arial"/>
                <a:sym typeface="Arial"/>
              </a:rPr>
              <a:t>Resultados del aprendizaje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3"/>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Actividad 1.2. ¿Cómo se interrelacionan la inclusión, la conectividad y el bienestar?</a:t>
            </a:r>
            <a:endParaRPr/>
          </a:p>
        </p:txBody>
      </p:sp>
      <p:sp>
        <p:nvSpPr>
          <p:cNvPr id="229" name="Google Shape;229;p13"/>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1: Observa y reflexiona</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Mira el vídeo «Cómo recuperar tu vida del trabajo» y reflexiona sobre lo siguiente:</a:t>
            </a:r>
            <a:endParaRPr/>
          </a:p>
          <a:p>
            <a:pPr indent="0" lvl="1" marL="457200" rtl="0" algn="l">
              <a:lnSpc>
                <a:spcPct val="90000"/>
              </a:lnSpc>
              <a:spcBef>
                <a:spcPts val="500"/>
              </a:spcBef>
              <a:spcAft>
                <a:spcPts val="0"/>
              </a:spcAft>
              <a:buClr>
                <a:srgbClr val="9869BD"/>
              </a:buClr>
              <a:buSzPts val="2200"/>
              <a:buNone/>
            </a:pPr>
            <a:r>
              <a:rPr lang="en-GB" sz="1800">
                <a:solidFill>
                  <a:srgbClr val="868E93"/>
                </a:solidFill>
                <a:latin typeface="Arial"/>
                <a:ea typeface="Arial"/>
                <a:cs typeface="Arial"/>
                <a:sym typeface="Arial"/>
              </a:rPr>
              <a:t>«¿Qué significa para ti la inclusión digital?»</a:t>
            </a:r>
            <a:endParaRPr sz="1800">
              <a:solidFill>
                <a:srgbClr val="868E93"/>
              </a:solidFill>
            </a:endParaRPr>
          </a:p>
          <a:p>
            <a:pPr indent="0" lvl="1" marL="457200" rtl="0" algn="l">
              <a:lnSpc>
                <a:spcPct val="90000"/>
              </a:lnSpc>
              <a:spcBef>
                <a:spcPts val="500"/>
              </a:spcBef>
              <a:spcAft>
                <a:spcPts val="0"/>
              </a:spcAft>
              <a:buClr>
                <a:srgbClr val="9869BD"/>
              </a:buClr>
              <a:buSzPts val="2200"/>
              <a:buNone/>
            </a:pPr>
            <a:r>
              <a:rPr lang="en-GB" sz="1800">
                <a:solidFill>
                  <a:srgbClr val="868E93"/>
                </a:solidFill>
                <a:latin typeface="Arial"/>
                <a:ea typeface="Arial"/>
                <a:cs typeface="Arial"/>
                <a:sym typeface="Arial"/>
              </a:rPr>
              <a:t>«¿Cómo se relaciona el vídeo con tu comprensión de la conexión social y el bienestar?»</a:t>
            </a:r>
            <a:endParaRPr sz="1800">
              <a:solidFill>
                <a:srgbClr val="868E93"/>
              </a:solidFill>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Toma notas sobre cualquier idea o ejemplo que te resulte relevante.</a:t>
            </a:r>
            <a:endParaRPr/>
          </a:p>
          <a:p>
            <a:pPr indent="0" lvl="0" marL="0" rtl="0" algn="l">
              <a:lnSpc>
                <a:spcPct val="115000"/>
              </a:lnSpc>
              <a:spcBef>
                <a:spcPts val="0"/>
              </a:spcBef>
              <a:spcAft>
                <a:spcPts val="0"/>
              </a:spcAft>
              <a:buSzPts val="1800"/>
              <a:buNone/>
            </a:pPr>
            <a:r>
              <a:rPr b="1" lang="en-GB">
                <a:solidFill>
                  <a:schemeClr val="accent6"/>
                </a:solidFill>
                <a:latin typeface="Arial"/>
                <a:ea typeface="Arial"/>
                <a:cs typeface="Arial"/>
                <a:sym typeface="Arial"/>
              </a:rPr>
              <a:t>PASO 2: Reflexión en pareja e intercambio</a:t>
            </a:r>
            <a:endParaRPr/>
          </a:p>
          <a:p>
            <a:pPr indent="-285750" lvl="0" marL="285750" rtl="0" algn="l">
              <a:lnSpc>
                <a:spcPct val="90000"/>
              </a:lnSpc>
              <a:spcBef>
                <a:spcPts val="1000"/>
              </a:spcBef>
              <a:spcAft>
                <a:spcPts val="0"/>
              </a:spcAft>
              <a:buClr>
                <a:srgbClr val="9869BD"/>
              </a:buClr>
              <a:buSzPts val="1800"/>
              <a:buFont typeface="Arial"/>
              <a:buChar char="•"/>
            </a:pPr>
            <a:r>
              <a:rPr i="0" lang="en-GB" u="none" cap="none" strike="noStrike">
                <a:solidFill>
                  <a:srgbClr val="868E93"/>
                </a:solidFill>
                <a:latin typeface="Arial"/>
                <a:ea typeface="Arial"/>
                <a:cs typeface="Arial"/>
                <a:sym typeface="Arial"/>
              </a:rPr>
              <a:t>Empareja a otro participante para un intercambio individual.</a:t>
            </a:r>
            <a:endParaRPr>
              <a:solidFill>
                <a:srgbClr val="868E93"/>
              </a:solidFill>
              <a:latin typeface="Arial"/>
              <a:ea typeface="Arial"/>
              <a:cs typeface="Arial"/>
              <a:sym typeface="Arial"/>
            </a:endParaRPr>
          </a:p>
          <a:p>
            <a:pPr indent="-285750" lvl="0" marL="285750" rtl="0" algn="l">
              <a:lnSpc>
                <a:spcPct val="90000"/>
              </a:lnSpc>
              <a:spcBef>
                <a:spcPts val="1000"/>
              </a:spcBef>
              <a:spcAft>
                <a:spcPts val="0"/>
              </a:spcAft>
              <a:buClr>
                <a:srgbClr val="9869BD"/>
              </a:buClr>
              <a:buSzPts val="1800"/>
              <a:buFont typeface="Arial"/>
              <a:buChar char="•"/>
            </a:pPr>
            <a:r>
              <a:rPr lang="en-GB">
                <a:solidFill>
                  <a:srgbClr val="868E93"/>
                </a:solidFill>
                <a:latin typeface="Arial"/>
                <a:ea typeface="Arial"/>
                <a:cs typeface="Arial"/>
                <a:sym typeface="Arial"/>
              </a:rPr>
              <a:t>Comparte con tu compañero tus reflexiones personales y las conclusiones que has sacado del vídeo.</a:t>
            </a:r>
            <a:endParaRPr/>
          </a:p>
          <a:p>
            <a:pPr indent="-285750" lvl="0" marL="285750" rtl="0" algn="l">
              <a:lnSpc>
                <a:spcPct val="90000"/>
              </a:lnSpc>
              <a:spcBef>
                <a:spcPts val="1000"/>
              </a:spcBef>
              <a:spcAft>
                <a:spcPts val="0"/>
              </a:spcAft>
              <a:buClr>
                <a:srgbClr val="9869BD"/>
              </a:buClr>
              <a:buSzPts val="1800"/>
              <a:buFont typeface="Arial"/>
              <a:buChar char="•"/>
            </a:pPr>
            <a:r>
              <a:rPr i="0" lang="en-GB" u="none" cap="none" strike="noStrike">
                <a:solidFill>
                  <a:srgbClr val="868E93"/>
                </a:solidFill>
                <a:latin typeface="Arial"/>
                <a:ea typeface="Arial"/>
                <a:cs typeface="Arial"/>
                <a:sym typeface="Arial"/>
              </a:rPr>
              <a:t>Hazle preguntas como: «¿Qué es lo que más te ha llamado la atención del vídeo?», «¿Cómo ves la relación entre la inclusión digital y el bienestar en tu contexto?».</a:t>
            </a:r>
            <a:endParaRPr>
              <a:solidFill>
                <a:srgbClr val="868E93"/>
              </a:solidFill>
              <a:latin typeface="Arial"/>
              <a:ea typeface="Arial"/>
              <a:cs typeface="Arial"/>
              <a:sym typeface="Arial"/>
            </a:endParaRPr>
          </a:p>
          <a:p>
            <a:pPr indent="-285750" lvl="0" marL="285750" rtl="0" algn="l">
              <a:lnSpc>
                <a:spcPct val="90000"/>
              </a:lnSpc>
              <a:spcBef>
                <a:spcPts val="1000"/>
              </a:spcBef>
              <a:spcAft>
                <a:spcPts val="0"/>
              </a:spcAft>
              <a:buClr>
                <a:srgbClr val="9869BD"/>
              </a:buClr>
              <a:buSzPts val="1800"/>
              <a:buFont typeface="Arial"/>
              <a:buChar char="•"/>
            </a:pPr>
            <a:r>
              <a:rPr lang="en-GB">
                <a:solidFill>
                  <a:srgbClr val="868E93"/>
                </a:solidFill>
                <a:latin typeface="Arial"/>
                <a:ea typeface="Arial"/>
                <a:cs typeface="Arial"/>
                <a:sym typeface="Arial"/>
              </a:rPr>
              <a:t>Reflexionad juntos sobre en qué coinciden o difieren vuestras opiniones y explorad los motivos.</a:t>
            </a:r>
            <a:endParaRPr b="1">
              <a:solidFill>
                <a:srgbClr val="12501B"/>
              </a:solidFill>
            </a:endParaRPr>
          </a:p>
        </p:txBody>
      </p:sp>
      <p:pic>
        <p:nvPicPr>
          <p:cNvPr descr="Ampulheta 90% com preenchimento sólido" id="230" name="Google Shape;230;p13"/>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231" name="Google Shape;231;p13"/>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4"/>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Actividad 1.2. ¿Cómo se interrelacionan la inclusión, la conectividad y el bienestar?</a:t>
            </a:r>
            <a:endParaRPr sz="3600">
              <a:solidFill>
                <a:schemeClr val="accent5"/>
              </a:solidFill>
            </a:endParaRPr>
          </a:p>
        </p:txBody>
      </p:sp>
      <p:sp>
        <p:nvSpPr>
          <p:cNvPr id="238" name="Google Shape;238;p14"/>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800"/>
              <a:buNone/>
            </a:pPr>
            <a:r>
              <a:rPr b="1" lang="en-GB">
                <a:solidFill>
                  <a:schemeClr val="accent6"/>
                </a:solidFill>
                <a:latin typeface="Arial"/>
                <a:ea typeface="Arial"/>
                <a:cs typeface="Arial"/>
                <a:sym typeface="Arial"/>
              </a:rPr>
              <a:t>PASO 3: Participa en el debate en grupo</a:t>
            </a:r>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Participa en el debate con todo el grupo para identificar temas y patrones comunes. Reflexiona sobre cómo las ideas compartidas se relacionan con el objetivo de la actividad y con tu propio contexto.</a:t>
            </a:r>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239" name="Google Shape;239;p14"/>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240" name="Google Shape;240;p14"/>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30fd5a3148a_2_39"/>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Recursos</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Vídeo: How to reclaim your life from work: </a:t>
            </a:r>
            <a:r>
              <a:rPr lang="en-GB" sz="1800" u="sng">
                <a:solidFill>
                  <a:srgbClr val="0563C1"/>
                </a:solidFill>
                <a:latin typeface="Calibri"/>
                <a:ea typeface="Calibri"/>
                <a:cs typeface="Calibri"/>
                <a:sym typeface="Calibri"/>
                <a:hlinkClick r:id="rId3">
                  <a:extLst>
                    <a:ext uri="{A12FA001-AC4F-418D-AE19-62706E023703}">
                      <ahyp:hlinkClr val="tx"/>
                    </a:ext>
                  </a:extLst>
                </a:hlinkClick>
              </a:rPr>
              <a:t>www.ted.com/talks/simone_stolzoff_how_to_reclaim_your_life_from_work</a:t>
            </a:r>
            <a:r>
              <a:rPr lang="en-GB" sz="1800">
                <a:latin typeface="Calibri"/>
                <a:ea typeface="Calibri"/>
                <a:cs typeface="Calibri"/>
                <a:sym typeface="Calibri"/>
              </a:rPr>
              <a:t> </a:t>
            </a:r>
            <a:endParaRPr/>
          </a:p>
          <a:p>
            <a:pPr indent="-114300" lvl="0" marL="228600" rtl="0" algn="l">
              <a:lnSpc>
                <a:spcPct val="90000"/>
              </a:lnSpc>
              <a:spcBef>
                <a:spcPts val="1000"/>
              </a:spcBef>
              <a:spcAft>
                <a:spcPts val="0"/>
              </a:spcAft>
              <a:buClr>
                <a:srgbClr val="9869BD"/>
              </a:buClr>
              <a:buSzPts val="1800"/>
              <a:buNone/>
            </a:pPr>
            <a:r>
              <a:t/>
            </a:r>
            <a:endParaRPr>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Herramientas</a:t>
            </a:r>
            <a:r>
              <a:rPr i="0" lang="en-GB" u="none" cap="none" strike="noStrike">
                <a:solidFill>
                  <a:srgbClr val="868E93"/>
                </a:solidFill>
                <a:latin typeface="Arial"/>
                <a:ea typeface="Arial"/>
                <a:cs typeface="Arial"/>
                <a:sym typeface="Arial"/>
              </a:rPr>
              <a:t>:</a:t>
            </a:r>
            <a:endParaRPr/>
          </a:p>
          <a:p>
            <a:pPr indent="0" lvl="1" marL="457200" rtl="0" algn="l">
              <a:lnSpc>
                <a:spcPct val="90000"/>
              </a:lnSpc>
              <a:spcBef>
                <a:spcPts val="1000"/>
              </a:spcBef>
              <a:spcAft>
                <a:spcPts val="0"/>
              </a:spcAft>
              <a:buClr>
                <a:srgbClr val="9869BD"/>
              </a:buClr>
              <a:buSzPts val="1800"/>
              <a:buNone/>
            </a:pPr>
            <a:r>
              <a:rPr i="0" lang="en-GB" u="none" cap="none" strike="noStrike">
                <a:solidFill>
                  <a:srgbClr val="868E93"/>
                </a:solidFill>
                <a:latin typeface="Arial"/>
                <a:ea typeface="Arial"/>
                <a:cs typeface="Arial"/>
                <a:sym typeface="Arial"/>
              </a:rPr>
              <a:t>Noisli: www.noisli.com </a:t>
            </a:r>
            <a:endParaRPr/>
          </a:p>
          <a:p>
            <a:pPr indent="0" lvl="1" marL="457200" rtl="0" algn="l">
              <a:lnSpc>
                <a:spcPct val="90000"/>
              </a:lnSpc>
              <a:spcBef>
                <a:spcPts val="1000"/>
              </a:spcBef>
              <a:spcAft>
                <a:spcPts val="0"/>
              </a:spcAft>
              <a:buClr>
                <a:srgbClr val="9869BD"/>
              </a:buClr>
              <a:buSzPts val="1800"/>
              <a:buNone/>
            </a:pPr>
            <a:r>
              <a:rPr i="0" lang="en-GB" u="none" cap="none" strike="noStrike">
                <a:solidFill>
                  <a:srgbClr val="868E93"/>
                </a:solidFill>
                <a:latin typeface="Arial"/>
                <a:ea typeface="Arial"/>
                <a:cs typeface="Arial"/>
                <a:sym typeface="Arial"/>
              </a:rPr>
              <a:t>BreakTimer: www.breaktimer.app </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247" name="Google Shape;247;g30fd5a3148a_2_39"/>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108108"/>
              <a:buNone/>
            </a:pPr>
            <a:r>
              <a:rPr b="1" lang="en-GB">
                <a:solidFill>
                  <a:schemeClr val="accent6"/>
                </a:solidFill>
                <a:latin typeface="Arial"/>
                <a:ea typeface="Arial"/>
                <a:cs typeface="Arial"/>
                <a:sym typeface="Arial"/>
              </a:rPr>
              <a:t>Más información</a:t>
            </a:r>
            <a:endParaRPr/>
          </a:p>
          <a:p>
            <a:pPr indent="-228600" lvl="0" marL="228600" rtl="0" algn="l">
              <a:lnSpc>
                <a:spcPct val="90000"/>
              </a:lnSpc>
              <a:spcBef>
                <a:spcPts val="1000"/>
              </a:spcBef>
              <a:spcAft>
                <a:spcPts val="0"/>
              </a:spcAft>
              <a:buClr>
                <a:srgbClr val="868E93"/>
              </a:buClr>
              <a:buSzPct val="116876"/>
              <a:buChar char="•"/>
            </a:pPr>
            <a:r>
              <a:rPr i="0" lang="en-GB" u="none" cap="none" strike="noStrike">
                <a:solidFill>
                  <a:srgbClr val="868E93"/>
                </a:solidFill>
                <a:latin typeface="Arial"/>
                <a:ea typeface="Arial"/>
                <a:cs typeface="Arial"/>
                <a:sym typeface="Arial"/>
              </a:rPr>
              <a:t>Santos, R. S., Magalhães, C., Santos, R., &amp; Correia-Neto, J. (2024).Exploring Hybrid Work Realities: A Case Study with Software Professionals from Underrepresented Groups </a:t>
            </a:r>
            <a:r>
              <a:rPr i="0" lang="en-GB" u="sng" cap="none" strike="noStrike">
                <a:solidFill>
                  <a:srgbClr val="868E93"/>
                </a:solidFill>
                <a:latin typeface="Arial"/>
                <a:ea typeface="Arial"/>
                <a:cs typeface="Arial"/>
                <a:sym typeface="Arial"/>
                <a:hlinkClick r:id="rId4">
                  <a:extLst>
                    <a:ext uri="{A12FA001-AC4F-418D-AE19-62706E023703}">
                      <ahyp:hlinkClr val="tx"/>
                    </a:ext>
                  </a:extLst>
                </a:hlinkClick>
              </a:rPr>
              <a:t>https://arxiv.org/abs/2404.13462</a:t>
            </a:r>
            <a:r>
              <a:rPr i="0" lang="en-GB" u="none" cap="none" strike="noStrike">
                <a:solidFill>
                  <a:srgbClr val="868E93"/>
                </a:solidFill>
                <a:latin typeface="Arial"/>
                <a:ea typeface="Arial"/>
                <a:cs typeface="Arial"/>
                <a:sym typeface="Arial"/>
              </a:rPr>
              <a:t>  </a:t>
            </a:r>
            <a:endParaRPr/>
          </a:p>
          <a:p>
            <a:pPr indent="-228600" lvl="0" marL="228600" rtl="0" algn="l">
              <a:lnSpc>
                <a:spcPct val="90000"/>
              </a:lnSpc>
              <a:spcBef>
                <a:spcPts val="1000"/>
              </a:spcBef>
              <a:spcAft>
                <a:spcPts val="0"/>
              </a:spcAft>
              <a:buClr>
                <a:srgbClr val="868E93"/>
              </a:buClr>
              <a:buSzPct val="116876"/>
              <a:buChar char="•"/>
            </a:pPr>
            <a:r>
              <a:rPr i="0" lang="en-GB" u="none" cap="none" strike="noStrike">
                <a:solidFill>
                  <a:srgbClr val="868E93"/>
                </a:solidFill>
                <a:latin typeface="Arial"/>
                <a:ea typeface="Arial"/>
                <a:cs typeface="Arial"/>
                <a:sym typeface="Arial"/>
              </a:rPr>
              <a:t>Institute for the Future of Work. (2024).‘Bossware’ Computer Tracking Devices Harm Workers’ Wellbeing, Says Report. Published in The Times </a:t>
            </a:r>
            <a:r>
              <a:rPr i="0" lang="en-GB" u="sng" cap="none" strike="noStrike">
                <a:solidFill>
                  <a:srgbClr val="868E93"/>
                </a:solidFill>
                <a:latin typeface="Arial"/>
                <a:ea typeface="Arial"/>
                <a:cs typeface="Arial"/>
                <a:sym typeface="Arial"/>
                <a:hlinkClick r:id="rId5">
                  <a:extLst>
                    <a:ext uri="{A12FA001-AC4F-418D-AE19-62706E023703}">
                      <ahyp:hlinkClr val="tx"/>
                    </a:ext>
                  </a:extLst>
                </a:hlinkClick>
              </a:rPr>
              <a:t>www.thetimes.co.uk/article/bossware-computer-tracking-devices-harm-workers-wellbeing-says-report-m37krsd2r</a:t>
            </a:r>
            <a:r>
              <a:rPr i="0" lang="en-GB" u="none" cap="none" strike="noStrike">
                <a:solidFill>
                  <a:srgbClr val="868E93"/>
                </a:solidFill>
                <a:latin typeface="Arial"/>
                <a:ea typeface="Arial"/>
                <a:cs typeface="Arial"/>
                <a:sym typeface="Arial"/>
              </a:rPr>
              <a:t> </a:t>
            </a:r>
            <a:endParaRPr/>
          </a:p>
          <a:p>
            <a:pPr indent="-228600" lvl="0" marL="228600" rtl="0" algn="l">
              <a:lnSpc>
                <a:spcPct val="90000"/>
              </a:lnSpc>
              <a:spcBef>
                <a:spcPts val="1000"/>
              </a:spcBef>
              <a:spcAft>
                <a:spcPts val="0"/>
              </a:spcAft>
              <a:buClr>
                <a:srgbClr val="868E93"/>
              </a:buClr>
              <a:buSzPct val="116876"/>
              <a:buChar char="•"/>
            </a:pPr>
            <a:r>
              <a:rPr i="0" lang="en-GB" u="none" cap="none" strike="noStrike">
                <a:solidFill>
                  <a:srgbClr val="868E93"/>
                </a:solidFill>
                <a:latin typeface="Arial"/>
                <a:ea typeface="Arial"/>
                <a:cs typeface="Arial"/>
                <a:sym typeface="Arial"/>
              </a:rPr>
              <a:t>Microsoft Work Trend Index. (2023).The Next Great Disruption Is Hybrid Work: Are We Ready? </a:t>
            </a:r>
            <a:r>
              <a:rPr i="0" lang="en-GB" u="sng" cap="none" strike="noStrike">
                <a:solidFill>
                  <a:srgbClr val="868E93"/>
                </a:solidFill>
                <a:latin typeface="Arial"/>
                <a:ea typeface="Arial"/>
                <a:cs typeface="Arial"/>
                <a:sym typeface="Arial"/>
                <a:hlinkClick r:id="rId6">
                  <a:extLst>
                    <a:ext uri="{A12FA001-AC4F-418D-AE19-62706E023703}">
                      <ahyp:hlinkClr val="tx"/>
                    </a:ext>
                  </a:extLst>
                </a:hlinkClick>
              </a:rPr>
              <a:t>www.microsoft.com/en-us/worklab/work-trend-index/hybrid-work</a:t>
            </a:r>
            <a:r>
              <a:rPr i="0" lang="en-GB" u="none" cap="none" strike="noStrike">
                <a:solidFill>
                  <a:srgbClr val="868E93"/>
                </a:solidFill>
                <a:latin typeface="Arial"/>
                <a:ea typeface="Arial"/>
                <a:cs typeface="Arial"/>
                <a:sym typeface="Arial"/>
              </a:rPr>
              <a:t> </a:t>
            </a:r>
            <a:endParaRPr/>
          </a:p>
          <a:p>
            <a:pPr indent="-228600" lvl="0" marL="228600" rtl="0" algn="l">
              <a:lnSpc>
                <a:spcPct val="90000"/>
              </a:lnSpc>
              <a:spcBef>
                <a:spcPts val="1000"/>
              </a:spcBef>
              <a:spcAft>
                <a:spcPts val="0"/>
              </a:spcAft>
              <a:buClr>
                <a:srgbClr val="868E93"/>
              </a:buClr>
              <a:buSzPct val="116876"/>
              <a:buChar char="•"/>
            </a:pPr>
            <a:r>
              <a:rPr i="0" lang="en-GB" u="none" cap="none" strike="noStrike">
                <a:solidFill>
                  <a:srgbClr val="868E93"/>
                </a:solidFill>
                <a:latin typeface="Arial"/>
                <a:ea typeface="Arial"/>
                <a:cs typeface="Arial"/>
                <a:sym typeface="Arial"/>
              </a:rPr>
              <a:t>OECD. (2023).The Digital Transformation of Work: Opportunities and Challenges for Inclusion </a:t>
            </a:r>
            <a:r>
              <a:rPr i="0" lang="en-GB" u="sng" cap="none" strike="noStrike">
                <a:solidFill>
                  <a:srgbClr val="868E93"/>
                </a:solidFill>
                <a:latin typeface="Arial"/>
                <a:ea typeface="Arial"/>
                <a:cs typeface="Arial"/>
                <a:sym typeface="Arial"/>
                <a:hlinkClick r:id="rId7">
                  <a:extLst>
                    <a:ext uri="{A12FA001-AC4F-418D-AE19-62706E023703}">
                      <ahyp:hlinkClr val="tx"/>
                    </a:ext>
                  </a:extLst>
                </a:hlinkClick>
              </a:rPr>
              <a:t>www.oecd.org/digital/digital-transformation-of-work/</a:t>
            </a:r>
            <a:r>
              <a:rPr i="0" lang="en-GB" u="none" cap="none" strike="noStrike">
                <a:solidFill>
                  <a:srgbClr val="868E93"/>
                </a:solidFill>
                <a:latin typeface="Arial"/>
                <a:ea typeface="Arial"/>
                <a:cs typeface="Arial"/>
                <a:sym typeface="Arial"/>
              </a:rPr>
              <a:t> </a:t>
            </a:r>
            <a:endParaRPr/>
          </a:p>
        </p:txBody>
      </p:sp>
      <p:sp>
        <p:nvSpPr>
          <p:cNvPr id="248" name="Google Shape;248;g30fd5a3148a_2_39"/>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5833"/>
              <a:buFont typeface="Arial"/>
              <a:buNone/>
            </a:pPr>
            <a:r>
              <a:rPr b="1" lang="en-GB" sz="2400">
                <a:solidFill>
                  <a:schemeClr val="accent6"/>
                </a:solidFill>
              </a:rPr>
              <a:t>Actividad 1.2. ¿Cómo se interrelacionan la inclusión, la conectividad y el bienestar?</a:t>
            </a:r>
            <a:endParaRPr sz="3600">
              <a:solidFill>
                <a:schemeClr val="accent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5"/>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1 Bienestar digital e inclusión</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1.3. Importancia del bienestar digital en el lugar de trabajo híbrido</a:t>
            </a:r>
            <a:endParaRPr/>
          </a:p>
          <a:p>
            <a:pPr indent="0" lvl="0" marL="0" marR="0" rtl="0" algn="l">
              <a:lnSpc>
                <a:spcPct val="115000"/>
              </a:lnSpc>
              <a:spcBef>
                <a:spcPts val="0"/>
              </a:spcBef>
              <a:spcAft>
                <a:spcPts val="0"/>
              </a:spcAft>
              <a:buClr>
                <a:schemeClr val="dk1"/>
              </a:buClr>
              <a:buSzPts val="1100"/>
              <a:buFont typeface="Arial"/>
              <a:buNone/>
            </a:pPr>
            <a:r>
              <a:t/>
            </a:r>
            <a:endParaRPr b="0" i="0" sz="24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graphicFrame>
        <p:nvGraphicFramePr>
          <p:cNvPr id="255" name="Google Shape;255;p15"/>
          <p:cNvGraphicFramePr/>
          <p:nvPr/>
        </p:nvGraphicFramePr>
        <p:xfrm>
          <a:off x="2326967" y="1515315"/>
          <a:ext cx="3000000" cy="3000000"/>
        </p:xfrm>
        <a:graphic>
          <a:graphicData uri="http://schemas.openxmlformats.org/drawingml/2006/table">
            <a:tbl>
              <a:tblPr bandRow="1" firstRow="1">
                <a:noFill/>
                <a:tableStyleId>{BB11F8DE-0BE4-4B7F-9760-CBCC4725C173}</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Bienestar Digital</a:t>
                      </a:r>
                      <a:endParaRPr sz="1400" u="none" cap="none" strike="noStrike"/>
                    </a:p>
                  </a:txBody>
                  <a:tcPr marT="45725" marB="45725" marR="91450" marL="91450"/>
                </a:tc>
                <a:tc hMerge="1"/>
                <a:tc hMerge="1"/>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Definición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Relevancia en el trabajo híbrido</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Importancia</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t>Estado de salud mental, física y social de una persona en relación con su uso de la tecnología.</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Mayor dependencia de las herramientas digitales</a:t>
                      </a:r>
                      <a:br>
                        <a:rPr lang="en-GB" sz="1400" u="none" cap="none" strike="noStrike"/>
                      </a:br>
                      <a:r>
                        <a:rPr lang="en-GB" sz="1400" u="none" cap="none" strike="noStrike"/>
                        <a:t>Límites difusos entre la vida laboral y personal</a:t>
                      </a:r>
                      <a:br>
                        <a:rPr lang="en-GB" sz="1400" u="none" cap="none" strike="noStrike"/>
                      </a:br>
                      <a:r>
                        <a:rPr lang="en-GB" sz="1400" u="none" cap="none" strike="noStrike"/>
                        <a:t>Riesgo de agotamiento por sobrecarga digital.</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Mejora la productividad</a:t>
                      </a:r>
                      <a:br>
                        <a:rPr lang="en-GB" sz="1400" u="none" cap="none" strike="noStrike"/>
                      </a:br>
                      <a:br>
                        <a:rPr lang="en-GB" sz="1400" u="none" cap="none" strike="noStrike"/>
                      </a:br>
                      <a:r>
                        <a:rPr lang="en-GB" sz="1400" u="none" cap="none" strike="noStrike"/>
                        <a:t>Fomenta la salud mental</a:t>
                      </a:r>
                      <a:br>
                        <a:rPr lang="en-GB" sz="1400" u="none" cap="none" strike="noStrike"/>
                      </a:br>
                      <a:br>
                        <a:rPr lang="en-GB" sz="1400" u="none" cap="none" strike="noStrike"/>
                      </a:br>
                      <a:r>
                        <a:rPr lang="en-GB" sz="1400" u="none" cap="none" strike="noStrike"/>
                        <a:t>Apoya entornos de trabajo híbridos sostenibles.</a:t>
                      </a:r>
                      <a:endParaRPr sz="1400" u="none" cap="none" strike="noStrike"/>
                    </a:p>
                  </a:txBody>
                  <a:tcPr marT="45725" marB="45725" marR="91450" marL="91450"/>
                </a:tc>
              </a:tr>
            </a:tbl>
          </a:graphicData>
        </a:graphic>
      </p:graphicFrame>
      <p:pic>
        <p:nvPicPr>
          <p:cNvPr descr="Balão de pensamento com preenchimento sólido" id="256" name="Google Shape;256;p15"/>
          <p:cNvPicPr preferRelativeResize="0"/>
          <p:nvPr/>
        </p:nvPicPr>
        <p:blipFill rotWithShape="1">
          <a:blip r:embed="rId3">
            <a:alphaModFix/>
          </a:blip>
          <a:srcRect b="0" l="0" r="0" t="0"/>
          <a:stretch/>
        </p:blipFill>
        <p:spPr>
          <a:xfrm>
            <a:off x="3313473" y="2469095"/>
            <a:ext cx="914400" cy="914400"/>
          </a:xfrm>
          <a:prstGeom prst="rect">
            <a:avLst/>
          </a:prstGeom>
          <a:noFill/>
          <a:ln>
            <a:noFill/>
          </a:ln>
        </p:spPr>
      </p:pic>
      <p:pic>
        <p:nvPicPr>
          <p:cNvPr descr="Trabalhar a partir da secretária doméstica com preenchimento sólido" id="257" name="Google Shape;257;p15"/>
          <p:cNvPicPr preferRelativeResize="0"/>
          <p:nvPr/>
        </p:nvPicPr>
        <p:blipFill rotWithShape="1">
          <a:blip r:embed="rId4">
            <a:alphaModFix/>
          </a:blip>
          <a:srcRect b="0" l="0" r="0" t="0"/>
          <a:stretch/>
        </p:blipFill>
        <p:spPr>
          <a:xfrm>
            <a:off x="5910824" y="2469095"/>
            <a:ext cx="914400" cy="914400"/>
          </a:xfrm>
          <a:prstGeom prst="rect">
            <a:avLst/>
          </a:prstGeom>
          <a:noFill/>
          <a:ln>
            <a:noFill/>
          </a:ln>
        </p:spPr>
      </p:pic>
      <p:pic>
        <p:nvPicPr>
          <p:cNvPr descr="Lado direito do cérebro com preenchimento sólido" id="258" name="Google Shape;258;p15"/>
          <p:cNvPicPr preferRelativeResize="0"/>
          <p:nvPr/>
        </p:nvPicPr>
        <p:blipFill rotWithShape="1">
          <a:blip r:embed="rId5">
            <a:alphaModFix/>
          </a:blip>
          <a:srcRect b="0" l="0" r="0" t="0"/>
          <a:stretch/>
        </p:blipFill>
        <p:spPr>
          <a:xfrm>
            <a:off x="8508175" y="2469095"/>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6"/>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1 Bienestar digital e inclusión</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1.3. Importancia del bienestar digital en el lugar de trabajo híbrido</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graphicFrame>
        <p:nvGraphicFramePr>
          <p:cNvPr id="265" name="Google Shape;265;p16"/>
          <p:cNvGraphicFramePr/>
          <p:nvPr/>
        </p:nvGraphicFramePr>
        <p:xfrm>
          <a:off x="2326966" y="1491226"/>
          <a:ext cx="3000000" cy="3000000"/>
        </p:xfrm>
        <a:graphic>
          <a:graphicData uri="http://schemas.openxmlformats.org/drawingml/2006/table">
            <a:tbl>
              <a:tblPr bandRow="1" firstRow="1">
                <a:noFill/>
                <a:tableStyleId>{BB11F8DE-0BE4-4B7F-9760-CBCC4725C173}</a:tableStyleId>
              </a:tblPr>
              <a:tblGrid>
                <a:gridCol w="4064000"/>
                <a:gridCol w="4064000"/>
              </a:tblGrid>
              <a:tr h="370850">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 </a:t>
                      </a:r>
                      <a:r>
                        <a:rPr b="1" lang="en-GB" sz="1400" u="none" cap="none" strike="noStrike"/>
                        <a:t>Efectos</a:t>
                      </a:r>
                      <a:r>
                        <a:rPr lang="en-GB" sz="1400" u="none" cap="none" strike="noStrike"/>
                        <a:t> </a:t>
                      </a:r>
                      <a:r>
                        <a:rPr b="1" lang="en-GB" sz="1400" u="none" cap="none" strike="noStrike"/>
                        <a:t>del</a:t>
                      </a:r>
                      <a:r>
                        <a:rPr lang="en-GB" sz="1400" u="none" cap="none" strike="noStrike"/>
                        <a:t> </a:t>
                      </a:r>
                      <a:r>
                        <a:rPr b="1" lang="en-GB" sz="1400" u="none" cap="none" strike="noStrike"/>
                        <a:t>trabajo</a:t>
                      </a:r>
                      <a:r>
                        <a:rPr lang="en-GB" sz="1400" u="none" cap="none" strike="noStrike"/>
                        <a:t> </a:t>
                      </a:r>
                      <a:r>
                        <a:rPr b="1" lang="en-GB" sz="1400" u="none" cap="none" strike="noStrike"/>
                        <a:t>híbrido</a:t>
                      </a:r>
                      <a:r>
                        <a:rPr lang="en-GB" sz="1400" u="none" cap="none" strike="noStrike"/>
                        <a:t> </a:t>
                      </a:r>
                      <a:r>
                        <a:rPr b="1" lang="en-GB" sz="1400" u="none" cap="none" strike="noStrike"/>
                        <a:t>en</a:t>
                      </a:r>
                      <a:r>
                        <a:rPr lang="en-GB" sz="1400" u="none" cap="none" strike="noStrike"/>
                        <a:t> </a:t>
                      </a:r>
                      <a:r>
                        <a:rPr b="1" lang="en-GB" sz="1400" u="none" cap="none" strike="noStrike"/>
                        <a:t>el equilibrio entre la vida laboral y personal</a:t>
                      </a:r>
                      <a:endParaRPr sz="1400" u="none" cap="none" strike="noStrike"/>
                    </a:p>
                  </a:txBody>
                  <a:tcPr marT="45725" marB="45725" marR="91450" marL="91450"/>
                </a:tc>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Ventajas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Retos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Flexibilidad para gestionar las responsabilidades personales y profesionales</a:t>
                      </a:r>
                      <a:br>
                        <a:rPr lang="en-GB" sz="1400" u="none" cap="none" strike="noStrike"/>
                      </a:br>
                      <a:br>
                        <a:rPr lang="en-GB" sz="1400" u="none" cap="none" strike="noStrike"/>
                      </a:br>
                      <a:r>
                        <a:rPr lang="en-GB" sz="1400" u="none" cap="none" strike="noStrike"/>
                        <a:t>Reducción del estrés por desplazamientos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Falta de límites claros entre la vida laboral y la vida personal</a:t>
                      </a:r>
                      <a:br>
                        <a:rPr lang="en-GB" sz="1400" u="none" cap="none" strike="noStrike"/>
                      </a:br>
                      <a:r>
                        <a:rPr lang="en-GB" sz="1400" u="none" cap="none" strike="noStrike"/>
                        <a:t>Aumento del tiempo frente a la pantalla, lo que provoca fatiga</a:t>
                      </a:r>
                      <a:br>
                        <a:rPr lang="en-GB" sz="1400" u="none" cap="none" strike="noStrike"/>
                      </a:br>
                      <a:r>
                        <a:rPr lang="en-GB" sz="1400" u="none" cap="none" strike="noStrike"/>
                        <a:t>Dificultad para desconectarse del trabajo después del horario laboral.</a:t>
                      </a:r>
                      <a:endParaRPr/>
                    </a:p>
                  </a:txBody>
                  <a:tcPr marT="45725" marB="45725" marR="91450" marL="914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7"/>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Tema 1 Bienestar digital e inclusión</a:t>
            </a:r>
            <a:endParaRPr b="0" i="0" sz="2400" u="none" cap="none" strike="noStrike">
              <a:solidFill>
                <a:schemeClr val="accent5"/>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1.3. Importancia del bienestar digital en el lugar de trabajo híbrido</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graphicFrame>
        <p:nvGraphicFramePr>
          <p:cNvPr id="272" name="Google Shape;272;p17"/>
          <p:cNvGraphicFramePr/>
          <p:nvPr/>
        </p:nvGraphicFramePr>
        <p:xfrm>
          <a:off x="2326966" y="1491226"/>
          <a:ext cx="3000000" cy="3000000"/>
        </p:xfrm>
        <a:graphic>
          <a:graphicData uri="http://schemas.openxmlformats.org/drawingml/2006/table">
            <a:tbl>
              <a:tblPr bandRow="1" firstRow="1">
                <a:noFill/>
                <a:tableStyleId>{BB11F8DE-0BE4-4B7F-9760-CBCC4725C173}</a:tableStyleId>
              </a:tblPr>
              <a:tblGrid>
                <a:gridCol w="4064000"/>
                <a:gridCol w="4064000"/>
              </a:tblGrid>
              <a:tr h="370850">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Marco para conceptualizar la visibilidad (Referencia del kit de herramientas, p. 34)</a:t>
                      </a:r>
                      <a:endParaRPr/>
                    </a:p>
                  </a:txBody>
                  <a:tcPr marT="45725" marB="45725" marR="91450" marL="91450"/>
                </a:tc>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Dimensiones de la visibilidad en el trabajo digital</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Conexión con el bienestar digital</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b="1" lang="en-GB" sz="1400" u="none" cap="none" strike="noStrike">
                          <a:solidFill>
                            <a:schemeClr val="accent5"/>
                          </a:solidFill>
                        </a:rPr>
                        <a:t>Ubicación</a:t>
                      </a:r>
                      <a:r>
                        <a:rPr lang="en-GB" sz="1400" u="none" cap="none" strike="noStrike"/>
                        <a:t>: física (oficina) vs virtual (remota)</a:t>
                      </a:r>
                      <a:br>
                        <a:rPr lang="en-GB" sz="1400" u="none" cap="none" strike="noStrike"/>
                      </a:br>
                      <a:br>
                        <a:rPr lang="en-GB" sz="1400" u="none" cap="none" strike="noStrike"/>
                      </a:br>
                      <a:r>
                        <a:rPr b="1" lang="en-GB" sz="1400" u="none" cap="none" strike="noStrike">
                          <a:solidFill>
                            <a:schemeClr val="accent5"/>
                          </a:solidFill>
                        </a:rPr>
                        <a:t>Modo de observación</a:t>
                      </a:r>
                      <a:r>
                        <a:rPr lang="en-GB" sz="1400" u="none" cap="none" strike="noStrike"/>
                        <a:t>: activa (planificada) vs. pasiva (continua) </a:t>
                      </a:r>
                      <a:br>
                        <a:rPr lang="en-GB" sz="1400" u="none" cap="none" strike="noStrike"/>
                      </a:br>
                      <a:br>
                        <a:rPr lang="en-GB" sz="1400" u="none" cap="none" strike="noStrike"/>
                      </a:br>
                      <a:r>
                        <a:rPr b="1" lang="en-GB" sz="1400" u="none" cap="none" strike="noStrike">
                          <a:solidFill>
                            <a:schemeClr val="accent5"/>
                          </a:solidFill>
                        </a:rPr>
                        <a:t>Tipo de interacción</a:t>
                      </a:r>
                      <a:r>
                        <a:rPr lang="en-GB" sz="1400" u="none" cap="none" strike="noStrike"/>
                        <a:t>: directa (individual) vs. indirecta (en grupo) </a:t>
                      </a:r>
                      <a:br>
                        <a:rPr lang="en-GB" sz="1400" u="none" cap="none" strike="noStrike"/>
                      </a:br>
                      <a:br>
                        <a:rPr lang="en-GB" sz="1400" u="none" cap="none" strike="noStrike"/>
                      </a:br>
                      <a:r>
                        <a:rPr b="1" lang="en-GB" sz="1400" u="none" cap="none" strike="noStrike">
                          <a:solidFill>
                            <a:schemeClr val="accent5"/>
                          </a:solidFill>
                        </a:rPr>
                        <a:t>Concienciación</a:t>
                      </a:r>
                      <a:r>
                        <a:rPr lang="en-GB" sz="1400" u="none" cap="none" strike="noStrike"/>
                        <a:t>: percepción del empleado de estar siendo observado.</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rPr lang="en-GB" sz="1400" u="none" cap="none" strike="noStrike"/>
                        <a:t>El énfasis excesivo en la visibilidad puede aumentar el estrés digital</a:t>
                      </a:r>
                      <a:br>
                        <a:rPr lang="en-GB" sz="1400" u="none" cap="none" strike="noStrike"/>
                      </a:br>
                      <a:br>
                        <a:rPr lang="en-GB" sz="1400" u="none" cap="none" strike="noStrike"/>
                      </a:br>
                      <a:r>
                        <a:rPr lang="en-GB" sz="1400" u="none" cap="none" strike="noStrike"/>
                        <a:t>Equilibrar la visibilidad mejora la concentración y la salud mental</a:t>
                      </a:r>
                      <a:endParaRPr sz="1400" u="none" cap="none" strike="noStrike"/>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8"/>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1 Bienestar digital e inclusión</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1.3. Importancia del bienestar digital en el lugar de trabajo híbrido</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graphicFrame>
        <p:nvGraphicFramePr>
          <p:cNvPr id="279" name="Google Shape;279;p18"/>
          <p:cNvGraphicFramePr/>
          <p:nvPr/>
        </p:nvGraphicFramePr>
        <p:xfrm>
          <a:off x="2326966" y="1491226"/>
          <a:ext cx="3000000" cy="3000000"/>
        </p:xfrm>
        <a:graphic>
          <a:graphicData uri="http://schemas.openxmlformats.org/drawingml/2006/table">
            <a:tbl>
              <a:tblPr bandRow="1" firstRow="1">
                <a:noFill/>
                <a:tableStyleId>{BB11F8DE-0BE4-4B7F-9760-CBCC4725C173}</a:tableStyleId>
              </a:tblPr>
              <a:tblGrid>
                <a:gridCol w="1625600"/>
                <a:gridCol w="1625600"/>
                <a:gridCol w="1625600"/>
                <a:gridCol w="1625600"/>
                <a:gridCol w="1625600"/>
              </a:tblGrid>
              <a:tr h="370850">
                <a:tc gridSpan="5">
                  <a:txBody>
                    <a:bodyPr/>
                    <a:lstStyle/>
                    <a:p>
                      <a:pPr indent="0" lvl="0" marL="0" marR="0" rtl="0" algn="ctr">
                        <a:lnSpc>
                          <a:spcPct val="100000"/>
                        </a:lnSpc>
                        <a:spcBef>
                          <a:spcPts val="0"/>
                        </a:spcBef>
                        <a:spcAft>
                          <a:spcPts val="0"/>
                        </a:spcAft>
                        <a:buNone/>
                      </a:pPr>
                      <a:r>
                        <a:rPr b="1" lang="en-GB" sz="1400" u="none" cap="none" strike="noStrike"/>
                        <a:t>Estrategias</a:t>
                      </a:r>
                      <a:r>
                        <a:rPr lang="en-GB" sz="1400" u="none" cap="none" strike="noStrike"/>
                        <a:t> </a:t>
                      </a:r>
                      <a:r>
                        <a:rPr b="1" lang="en-GB" sz="1400" u="none" cap="none" strike="noStrike"/>
                        <a:t>para el bienestar digital en el</a:t>
                      </a:r>
                      <a:r>
                        <a:rPr lang="en-GB" sz="1400" u="none" cap="none" strike="noStrike"/>
                        <a:t> </a:t>
                      </a:r>
                      <a:r>
                        <a:rPr b="1" lang="en-GB" sz="1400" u="none" cap="none" strike="noStrike"/>
                        <a:t>trabajo</a:t>
                      </a:r>
                      <a:r>
                        <a:rPr lang="en-GB" sz="1400" u="none" cap="none" strike="noStrike"/>
                        <a:t> híbrido</a:t>
                      </a:r>
                      <a:endParaRPr/>
                    </a:p>
                  </a:txBody>
                  <a:tcPr marT="45725" marB="45725" marR="91450" marL="91450"/>
                </a:tc>
                <a:tc hMerge="1"/>
                <a:tc hMerge="1"/>
                <a:tc hMerge="1"/>
                <a:tc hMerge="1"/>
              </a:tr>
              <a:tr h="370850">
                <a:tc>
                  <a:txBody>
                    <a:bodyPr/>
                    <a:lstStyle/>
                    <a:p>
                      <a:pPr indent="0" lvl="0" marL="0" marR="0" rtl="0" algn="l">
                        <a:lnSpc>
                          <a:spcPct val="100000"/>
                        </a:lnSpc>
                        <a:spcBef>
                          <a:spcPts val="0"/>
                        </a:spcBef>
                        <a:spcAft>
                          <a:spcPts val="0"/>
                        </a:spcAft>
                        <a:buNone/>
                      </a:pPr>
                      <a:r>
                        <a:rPr b="1" lang="en-GB" sz="1400" u="none" cap="none" strike="noStrike"/>
                        <a:t>Establece límites digitales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Practica la desintoxicación digital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Mejora la conciencia plena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Optimiza las notificaciones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lang="en-GB" sz="1400" u="none" cap="none" strike="noStrike"/>
                        <a:t>Fomenta el apoyo organizativo</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Define un horario de trabajo y cúmplelo</a:t>
                      </a:r>
                      <a:br>
                        <a:rPr lang="en-GB" sz="1400" u="none" cap="none" strike="noStrike"/>
                      </a:br>
                      <a:br>
                        <a:rPr lang="en-GB" sz="1400" u="none" cap="none" strike="noStrike"/>
                      </a:br>
                      <a:r>
                        <a:rPr lang="en-GB" sz="1400" u="none" cap="none" strike="noStrike"/>
                        <a:t>Utiliza herramientas como el modo «No molestar».</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Programa descansos regulares lejos de las pantallas.</a:t>
                      </a:r>
                      <a:br>
                        <a:rPr lang="en-GB" sz="1400" u="none" cap="none" strike="noStrike"/>
                      </a:br>
                      <a:r>
                        <a:rPr lang="en-GB" sz="1400" u="none" cap="none" strike="noStrike"/>
                        <a:t>Realiza actividades fuera de línea, como pasear o dedicarte a tus aficiones.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Utiliza aplicaciones de mindfulness para mantenerte centrado</a:t>
                      </a:r>
                      <a:br>
                        <a:rPr lang="en-GB" sz="1400" u="none" cap="none" strike="noStrike"/>
                      </a:br>
                      <a:br>
                        <a:rPr lang="en-GB" sz="1400" u="none" cap="none" strike="noStrike"/>
                      </a:br>
                      <a:r>
                        <a:rPr lang="en-GB" sz="1400" u="none" cap="none" strike="noStrike"/>
                        <a:t>Adopta un enfoque de «una tarea a la vez»</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Prioriza las aplicaciones esenciales</a:t>
                      </a:r>
                      <a:br>
                        <a:rPr lang="en-GB" sz="1400" u="none" cap="none" strike="noStrike"/>
                      </a:br>
                      <a:br>
                        <a:rPr lang="en-GB" sz="1400" u="none" cap="none" strike="noStrike"/>
                      </a:br>
                      <a:r>
                        <a:rPr lang="en-GB" sz="1400" u="none" cap="none" strike="noStrike"/>
                        <a:t>Desactiva las alertas innecesarias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Crear políticas de bienestar digital</a:t>
                      </a:r>
                      <a:br>
                        <a:rPr lang="en-GB" sz="1400" u="none" cap="none" strike="noStrike"/>
                      </a:br>
                      <a:br>
                        <a:rPr lang="en-GB" sz="1400" u="none" cap="none" strike="noStrike"/>
                      </a:br>
                      <a:r>
                        <a:rPr lang="en-GB" sz="1400" u="none" cap="none" strike="noStrike"/>
                        <a:t>Fomentar una cultura de respeto al tiempo libre</a:t>
                      </a:r>
                      <a:endParaRPr/>
                    </a:p>
                  </a:txBody>
                  <a:tcPr marT="45725" marB="45725" marR="91450" marL="91450"/>
                </a:tc>
              </a:tr>
            </a:tbl>
          </a:graphicData>
        </a:graphic>
      </p:graphicFrame>
      <p:pic>
        <p:nvPicPr>
          <p:cNvPr descr="Cronómetro 75% com preenchimento sólido" id="280" name="Google Shape;280;p18"/>
          <p:cNvPicPr preferRelativeResize="0"/>
          <p:nvPr/>
        </p:nvPicPr>
        <p:blipFill rotWithShape="1">
          <a:blip r:embed="rId3">
            <a:alphaModFix/>
          </a:blip>
          <a:srcRect b="0" l="0" r="0" t="0"/>
          <a:stretch/>
        </p:blipFill>
        <p:spPr>
          <a:xfrm>
            <a:off x="2708787" y="2725994"/>
            <a:ext cx="914400" cy="914400"/>
          </a:xfrm>
          <a:prstGeom prst="rect">
            <a:avLst/>
          </a:prstGeom>
          <a:noFill/>
          <a:ln>
            <a:noFill/>
          </a:ln>
        </p:spPr>
      </p:pic>
      <p:pic>
        <p:nvPicPr>
          <p:cNvPr descr="Estrada com preenchimento sólido" id="281" name="Google Shape;281;p18"/>
          <p:cNvPicPr preferRelativeResize="0"/>
          <p:nvPr/>
        </p:nvPicPr>
        <p:blipFill rotWithShape="1">
          <a:blip r:embed="rId4">
            <a:alphaModFix/>
          </a:blip>
          <a:srcRect b="0" l="0" r="0" t="0"/>
          <a:stretch/>
        </p:blipFill>
        <p:spPr>
          <a:xfrm>
            <a:off x="4262284" y="2684207"/>
            <a:ext cx="914400" cy="914400"/>
          </a:xfrm>
          <a:prstGeom prst="rect">
            <a:avLst/>
          </a:prstGeom>
          <a:noFill/>
          <a:ln>
            <a:noFill/>
          </a:ln>
        </p:spPr>
      </p:pic>
      <p:pic>
        <p:nvPicPr>
          <p:cNvPr descr="Silhueta de Buda com preenchimento sólido" id="282" name="Google Shape;282;p18"/>
          <p:cNvPicPr preferRelativeResize="0"/>
          <p:nvPr/>
        </p:nvPicPr>
        <p:blipFill rotWithShape="1">
          <a:blip r:embed="rId5">
            <a:alphaModFix/>
          </a:blip>
          <a:srcRect b="0" l="0" r="0" t="0"/>
          <a:stretch/>
        </p:blipFill>
        <p:spPr>
          <a:xfrm>
            <a:off x="5933766" y="2669459"/>
            <a:ext cx="914400" cy="914400"/>
          </a:xfrm>
          <a:prstGeom prst="rect">
            <a:avLst/>
          </a:prstGeom>
          <a:noFill/>
          <a:ln>
            <a:noFill/>
          </a:ln>
        </p:spPr>
      </p:pic>
      <p:pic>
        <p:nvPicPr>
          <p:cNvPr descr="Não usar o telemóvel com preenchimento sólido" id="283" name="Google Shape;283;p18"/>
          <p:cNvPicPr preferRelativeResize="0"/>
          <p:nvPr/>
        </p:nvPicPr>
        <p:blipFill rotWithShape="1">
          <a:blip r:embed="rId6">
            <a:alphaModFix/>
          </a:blip>
          <a:srcRect b="0" l="0" r="0" t="0"/>
          <a:stretch/>
        </p:blipFill>
        <p:spPr>
          <a:xfrm>
            <a:off x="7516762" y="2725994"/>
            <a:ext cx="914400" cy="914400"/>
          </a:xfrm>
          <a:prstGeom prst="rect">
            <a:avLst/>
          </a:prstGeom>
          <a:noFill/>
          <a:ln>
            <a:noFill/>
          </a:ln>
        </p:spPr>
      </p:pic>
      <p:pic>
        <p:nvPicPr>
          <p:cNvPr descr="Brinde com preenchimento sólido" id="284" name="Google Shape;284;p18"/>
          <p:cNvPicPr preferRelativeResize="0"/>
          <p:nvPr/>
        </p:nvPicPr>
        <p:blipFill rotWithShape="1">
          <a:blip r:embed="rId7">
            <a:alphaModFix/>
          </a:blip>
          <a:srcRect b="0" l="0" r="0" t="0"/>
          <a:stretch/>
        </p:blipFill>
        <p:spPr>
          <a:xfrm>
            <a:off x="9070259" y="2725994"/>
            <a:ext cx="914400" cy="91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0"/>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291" name="Google Shape;291;p20"/>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Actividad 1.3. Mapear mis propios hábitos de bienestar digital</a:t>
            </a:r>
            <a:endParaRPr sz="3600">
              <a:solidFill>
                <a:schemeClr val="accent5"/>
              </a:solidFill>
            </a:endParaRPr>
          </a:p>
        </p:txBody>
      </p:sp>
      <p:pic>
        <p:nvPicPr>
          <p:cNvPr descr="Inteligência Artificial com preenchimento sólido" id="292" name="Google Shape;292;p20"/>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93" name="Google Shape;293;p20"/>
          <p:cNvSpPr txBox="1"/>
          <p:nvPr/>
        </p:nvSpPr>
        <p:spPr>
          <a:xfrm>
            <a:off x="6543675" y="2724085"/>
            <a:ext cx="5400675" cy="327258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Al finalizar esta actividad, el participante será capaz de:</a:t>
            </a:r>
            <a:endParaRPr/>
          </a:p>
          <a:p>
            <a:pPr indent="-171450" lvl="0" marL="285750" marR="0" rtl="0" algn="l">
              <a:lnSpc>
                <a:spcPct val="107000"/>
              </a:lnSpc>
              <a:spcBef>
                <a:spcPts val="800"/>
              </a:spcBef>
              <a:spcAft>
                <a:spcPts val="0"/>
              </a:spcAft>
              <a:buClr>
                <a:schemeClr val="accent6"/>
              </a:buClr>
              <a:buSzPts val="1800"/>
              <a:buFont typeface="Arial"/>
              <a:buNone/>
            </a:pPr>
            <a:r>
              <a:rPr b="0" i="0" lang="en-GB" sz="1400" u="none" cap="none" strike="noStrike">
                <a:solidFill>
                  <a:srgbClr val="000000"/>
                </a:solidFill>
                <a:latin typeface="Arial"/>
                <a:ea typeface="Arial"/>
                <a:cs typeface="Arial"/>
                <a:sym typeface="Arial"/>
              </a:rPr>
              <a:t>Reconocer los componentes clave del bienestar digital y su impacto en la productividad y satisfacción de los empleados</a:t>
            </a:r>
            <a:endParaRPr/>
          </a:p>
          <a:p>
            <a:pPr indent="-171450" lvl="0" marL="285750" marR="0" rtl="0" algn="l">
              <a:lnSpc>
                <a:spcPct val="107000"/>
              </a:lnSpc>
              <a:spcBef>
                <a:spcPts val="800"/>
              </a:spcBef>
              <a:spcAft>
                <a:spcPts val="0"/>
              </a:spcAft>
              <a:buClr>
                <a:schemeClr val="accent6"/>
              </a:buClr>
              <a:buSzPts val="1800"/>
              <a:buFont typeface="Arial"/>
              <a:buNone/>
            </a:pPr>
            <a:r>
              <a:rPr b="0" i="0" lang="en-GB" sz="1400" u="none" cap="none" strike="noStrike">
                <a:solidFill>
                  <a:srgbClr val="000000"/>
                </a:solidFill>
                <a:latin typeface="Arial"/>
                <a:ea typeface="Arial"/>
                <a:cs typeface="Arial"/>
                <a:sym typeface="Arial"/>
              </a:rPr>
              <a:t>•Diseñar estrategias para promover el bienestar digital y la conexión social en entornos de trabajo híbridos</a:t>
            </a:r>
            <a:endParaRPr/>
          </a:p>
          <a:p>
            <a:pPr indent="-171450" lvl="0" marL="285750" marR="0" rtl="0" algn="l">
              <a:lnSpc>
                <a:spcPct val="107000"/>
              </a:lnSpc>
              <a:spcBef>
                <a:spcPts val="800"/>
              </a:spcBef>
              <a:spcAft>
                <a:spcPts val="0"/>
              </a:spcAft>
              <a:buClr>
                <a:schemeClr val="accent6"/>
              </a:buClr>
              <a:buSzPts val="1800"/>
              <a:buFont typeface="Arial"/>
              <a:buNone/>
            </a:pPr>
            <a:r>
              <a:rPr b="0" i="0" lang="en-GB" sz="1400" u="none" cap="none" strike="noStrike">
                <a:solidFill>
                  <a:srgbClr val="000000"/>
                </a:solidFill>
                <a:latin typeface="Arial"/>
                <a:ea typeface="Arial"/>
                <a:cs typeface="Arial"/>
                <a:sym typeface="Arial"/>
              </a:rPr>
              <a:t>•Implementar técnicas para equilibrar el uso de la tecnología con enfoques centrados en las personas para mantener las conexiones sociales</a:t>
            </a:r>
            <a:endParaRPr/>
          </a:p>
          <a:p>
            <a:pPr indent="-171450" lvl="0" marL="285750" marR="0" rtl="0" algn="l">
              <a:lnSpc>
                <a:spcPct val="107000"/>
              </a:lnSpc>
              <a:spcBef>
                <a:spcPts val="800"/>
              </a:spcBef>
              <a:spcAft>
                <a:spcPts val="0"/>
              </a:spcAft>
              <a:buClr>
                <a:schemeClr val="accent6"/>
              </a:buClr>
              <a:buSzPts val="1800"/>
              <a:buFont typeface="Arial"/>
              <a:buNone/>
            </a:pPr>
            <a:r>
              <a:t/>
            </a:r>
            <a:endParaRPr b="0" i="0" sz="1400" u="none" cap="none" strike="noStrike">
              <a:solidFill>
                <a:srgbClr val="000000"/>
              </a:solidFill>
              <a:latin typeface="Arial"/>
              <a:ea typeface="Arial"/>
              <a:cs typeface="Arial"/>
              <a:sym typeface="Arial"/>
            </a:endParaRPr>
          </a:p>
          <a:p>
            <a:pPr indent="-171450" lvl="0" marL="285750" marR="0" rtl="0" algn="l">
              <a:lnSpc>
                <a:spcPct val="107000"/>
              </a:lnSpc>
              <a:spcBef>
                <a:spcPts val="800"/>
              </a:spcBef>
              <a:spcAft>
                <a:spcPts val="0"/>
              </a:spcAft>
              <a:buClr>
                <a:schemeClr val="accent6"/>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0"/>
          <p:cNvSpPr txBox="1"/>
          <p:nvPr>
            <p:ph idx="1" type="body"/>
          </p:nvPr>
        </p:nvSpPr>
        <p:spPr>
          <a:xfrm>
            <a:off x="1959429" y="1936214"/>
            <a:ext cx="4282752"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342900" lvl="0" marL="457200" rtl="0" algn="l">
              <a:lnSpc>
                <a:spcPct val="90000"/>
              </a:lnSpc>
              <a:spcBef>
                <a:spcPts val="1000"/>
              </a:spcBef>
              <a:spcAft>
                <a:spcPts val="0"/>
              </a:spcAft>
              <a:buClr>
                <a:schemeClr val="dk2"/>
              </a:buClr>
              <a:buSzPts val="1800"/>
              <a:buChar char="•"/>
            </a:pPr>
            <a:r>
              <a:rPr b="1" i="1" lang="en-GB"/>
              <a:t>El</a:t>
            </a:r>
            <a:r>
              <a:rPr lang="en-GB"/>
              <a:t> </a:t>
            </a:r>
            <a:r>
              <a:rPr b="1" i="1" lang="en-GB"/>
              <a:t>objetivo</a:t>
            </a:r>
            <a:r>
              <a:rPr lang="en-GB"/>
              <a:t> </a:t>
            </a:r>
            <a:r>
              <a:rPr b="1" i="1" lang="en-GB"/>
              <a:t>de</a:t>
            </a:r>
            <a:r>
              <a:rPr lang="en-GB"/>
              <a:t> </a:t>
            </a:r>
            <a:r>
              <a:rPr b="1" i="1" lang="en-GB"/>
              <a:t>esta</a:t>
            </a:r>
            <a:r>
              <a:rPr lang="en-GB"/>
              <a:t> </a:t>
            </a:r>
            <a:r>
              <a:rPr b="1" i="1" lang="en-GB"/>
              <a:t>actividad</a:t>
            </a:r>
            <a:r>
              <a:rPr lang="en-GB"/>
              <a:t> </a:t>
            </a:r>
            <a:r>
              <a:rPr b="1" i="1" lang="en-GB"/>
              <a:t>es</a:t>
            </a:r>
            <a:r>
              <a:rPr lang="en-GB"/>
              <a:t> </a:t>
            </a:r>
            <a:r>
              <a:rPr b="1" i="1" lang="en-GB"/>
              <a:t>animar</a:t>
            </a:r>
            <a:r>
              <a:rPr lang="en-GB"/>
              <a:t> </a:t>
            </a:r>
            <a:r>
              <a:rPr b="1" i="1" lang="en-GB"/>
              <a:t>a los participantes</a:t>
            </a:r>
            <a:r>
              <a:rPr lang="en-GB"/>
              <a:t> </a:t>
            </a:r>
            <a:r>
              <a:rPr b="1" i="1" lang="en-GB"/>
              <a:t>a</a:t>
            </a:r>
            <a:r>
              <a:rPr lang="en-GB"/>
              <a:t> </a:t>
            </a:r>
            <a:r>
              <a:rPr b="1" i="1" lang="en-GB"/>
              <a:t>evaluar</a:t>
            </a:r>
            <a:r>
              <a:rPr lang="en-GB"/>
              <a:t> </a:t>
            </a:r>
            <a:r>
              <a:rPr b="1" i="1" lang="en-GB"/>
              <a:t>sus hábitos digitales, comprender</a:t>
            </a:r>
            <a:r>
              <a:rPr lang="en-GB"/>
              <a:t> </a:t>
            </a:r>
            <a:r>
              <a:rPr b="1" lang="en-GB"/>
              <a:t>su</a:t>
            </a:r>
            <a:r>
              <a:rPr lang="en-GB"/>
              <a:t> </a:t>
            </a:r>
            <a:r>
              <a:rPr b="1" lang="en-GB"/>
              <a:t>impacto en el bienestar personal y desarrollar estrategias para mejorar la salud digital en entornos de trabajo híbridos.</a:t>
            </a:r>
            <a:endParaRPr/>
          </a:p>
        </p:txBody>
      </p:sp>
      <p:pic>
        <p:nvPicPr>
          <p:cNvPr id="295" name="Google Shape;295;p20"/>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296" name="Google Shape;296;p20"/>
          <p:cNvSpPr txBox="1"/>
          <p:nvPr/>
        </p:nvSpPr>
        <p:spPr>
          <a:xfrm>
            <a:off x="7676129" y="1815823"/>
            <a:ext cx="39498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2400" u="none" cap="none" strike="noStrike">
                <a:solidFill>
                  <a:srgbClr val="9868BD"/>
                </a:solidFill>
                <a:latin typeface="Arial"/>
                <a:ea typeface="Arial"/>
                <a:cs typeface="Arial"/>
                <a:sym typeface="Arial"/>
              </a:rPr>
              <a:t>Resultados del aprendizaje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16" name="Google Shape;116;p2"/>
          <p:cNvSpPr txBox="1"/>
          <p:nvPr/>
        </p:nvSpPr>
        <p:spPr>
          <a:xfrm>
            <a:off x="1493906" y="514100"/>
            <a:ext cx="7434434"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Objetivo y descripción del módulo</a:t>
            </a:r>
            <a:endParaRPr/>
          </a:p>
        </p:txBody>
      </p:sp>
      <p:sp>
        <p:nvSpPr>
          <p:cNvPr id="117" name="Google Shape;117;p2"/>
          <p:cNvSpPr txBox="1"/>
          <p:nvPr/>
        </p:nvSpPr>
        <p:spPr>
          <a:xfrm>
            <a:off x="539289" y="1379709"/>
            <a:ext cx="9521890" cy="30616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Este módulo se centra en dotar a los profesionales y directivos de RR.HH. los conocimientos y habilidades necesarios para comprender la naturaleza interrelacionada de la inclusión digital, la conectividad social y el bienestar de los empleados en los modernos lugares de trabajo híbridos. Su objetivo general es capacitar a estos profesionales para comprender, desarrollar y aplicar estrategias para crear una cultura inclusiva que favorezca la inclusión digital y el bienestar de los empleados en entornos de trabajo híbridos. En concreto, pretende preparar a los líderes para:</a:t>
            </a:r>
            <a:endParaRPr b="0" i="0" sz="14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636A6F"/>
              </a:buClr>
              <a:buSzPts val="1800"/>
              <a:buFont typeface="Arial"/>
              <a:buChar char="•"/>
            </a:pPr>
            <a:r>
              <a:rPr b="0" i="0" lang="en-GB" sz="1600" u="none" cap="none" strike="noStrike">
                <a:solidFill>
                  <a:srgbClr val="636A6F"/>
                </a:solidFill>
                <a:latin typeface="Arial"/>
                <a:ea typeface="Arial"/>
                <a:cs typeface="Arial"/>
                <a:sym typeface="Arial"/>
              </a:rPr>
              <a:t>Crear una cultura que valore y promueva el bienestar digital.</a:t>
            </a:r>
            <a:endParaRPr/>
          </a:p>
          <a:p>
            <a:pPr indent="-342900" lvl="0" marL="457200" marR="0" rtl="0" algn="l">
              <a:lnSpc>
                <a:spcPct val="115000"/>
              </a:lnSpc>
              <a:spcBef>
                <a:spcPts val="0"/>
              </a:spcBef>
              <a:spcAft>
                <a:spcPts val="0"/>
              </a:spcAft>
              <a:buClr>
                <a:srgbClr val="636A6F"/>
              </a:buClr>
              <a:buSzPts val="1800"/>
              <a:buFont typeface="Arial"/>
              <a:buChar char="•"/>
            </a:pPr>
            <a:r>
              <a:rPr b="0" i="0" lang="en-GB" sz="1600" u="none" cap="none" strike="noStrike">
                <a:solidFill>
                  <a:srgbClr val="636A6F"/>
                </a:solidFill>
                <a:latin typeface="Arial"/>
                <a:ea typeface="Arial"/>
                <a:cs typeface="Arial"/>
                <a:sym typeface="Arial"/>
              </a:rPr>
              <a:t>Promover la inclusión social en entornos de trabajo híbridos.</a:t>
            </a:r>
            <a:endParaRPr/>
          </a:p>
          <a:p>
            <a:pPr indent="-342900" lvl="0" marL="457200" marR="0" rtl="0" algn="l">
              <a:lnSpc>
                <a:spcPct val="115000"/>
              </a:lnSpc>
              <a:spcBef>
                <a:spcPts val="0"/>
              </a:spcBef>
              <a:spcAft>
                <a:spcPts val="0"/>
              </a:spcAft>
              <a:buClr>
                <a:srgbClr val="636A6F"/>
              </a:buClr>
              <a:buSzPts val="1800"/>
              <a:buFont typeface="Arial"/>
              <a:buChar char="•"/>
            </a:pPr>
            <a:r>
              <a:rPr b="0" i="0" lang="en-GB" sz="1600" u="none" cap="none" strike="noStrike">
                <a:solidFill>
                  <a:srgbClr val="636A6F"/>
                </a:solidFill>
                <a:latin typeface="Arial"/>
                <a:ea typeface="Arial"/>
                <a:cs typeface="Arial"/>
                <a:sym typeface="Arial"/>
              </a:rPr>
              <a:t>Implementar prácticas de inclusión digital que se adapten a las diversas necesidades y capacidades.</a:t>
            </a:r>
            <a:endParaRPr/>
          </a:p>
          <a:p>
            <a:pPr indent="-342900" lvl="0" marL="457200" marR="0" rtl="0" algn="l">
              <a:lnSpc>
                <a:spcPct val="115000"/>
              </a:lnSpc>
              <a:spcBef>
                <a:spcPts val="0"/>
              </a:spcBef>
              <a:spcAft>
                <a:spcPts val="0"/>
              </a:spcAft>
              <a:buClr>
                <a:srgbClr val="636A6F"/>
              </a:buClr>
              <a:buSzPts val="1800"/>
              <a:buFont typeface="Arial"/>
              <a:buChar char="•"/>
            </a:pPr>
            <a:r>
              <a:rPr b="0" i="0" lang="en-GB" sz="1600" u="none" cap="none" strike="noStrike">
                <a:solidFill>
                  <a:srgbClr val="636A6F"/>
                </a:solidFill>
                <a:latin typeface="Arial"/>
                <a:ea typeface="Arial"/>
                <a:cs typeface="Arial"/>
                <a:sym typeface="Arial"/>
              </a:rPr>
              <a:t>Equilibrar el uso de la tecnología con enfoques centrados en las personas para mantener las conexiones sociales.</a:t>
            </a:r>
            <a:endParaRPr/>
          </a:p>
          <a:p>
            <a:pPr indent="-342900" lvl="0" marL="457200" marR="0" rtl="0" algn="l">
              <a:lnSpc>
                <a:spcPct val="115000"/>
              </a:lnSpc>
              <a:spcBef>
                <a:spcPts val="0"/>
              </a:spcBef>
              <a:spcAft>
                <a:spcPts val="0"/>
              </a:spcAft>
              <a:buClr>
                <a:srgbClr val="636A6F"/>
              </a:buClr>
              <a:buSzPts val="1800"/>
              <a:buFont typeface="Arial"/>
              <a:buChar char="•"/>
            </a:pPr>
            <a:r>
              <a:rPr b="0" i="0" lang="en-GB" sz="1600" u="none" cap="none" strike="noStrike">
                <a:solidFill>
                  <a:srgbClr val="636A6F"/>
                </a:solidFill>
                <a:latin typeface="Arial"/>
                <a:ea typeface="Arial"/>
                <a:cs typeface="Arial"/>
                <a:sym typeface="Arial"/>
              </a:rPr>
              <a:t>Desarrollar políticas y prácticas que apoyen el bienestar integral de los empleados en entornos híbridos.</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9"/>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Actividad 1.3. Mapear mis propios hábitos de bienestar digital</a:t>
            </a:r>
            <a:endParaRPr sz="3600">
              <a:solidFill>
                <a:schemeClr val="accent5"/>
              </a:solidFill>
            </a:endParaRPr>
          </a:p>
        </p:txBody>
      </p:sp>
      <p:sp>
        <p:nvSpPr>
          <p:cNvPr id="303" name="Google Shape;303;p39"/>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1: Participa en el debate</a:t>
            </a:r>
            <a:endParaRPr/>
          </a:p>
          <a:p>
            <a:pPr indent="0" lvl="0" marL="0" rtl="0" algn="l">
              <a:lnSpc>
                <a:spcPct val="90000"/>
              </a:lnSpc>
              <a:spcBef>
                <a:spcPts val="0"/>
              </a:spcBef>
              <a:spcAft>
                <a:spcPts val="0"/>
              </a:spcAft>
              <a:buClr>
                <a:srgbClr val="9869BD"/>
              </a:buClr>
              <a:buSzPts val="1800"/>
              <a:buNone/>
            </a:pPr>
            <a:r>
              <a:t/>
            </a:r>
            <a:endParaRPr b="1">
              <a:solidFill>
                <a:schemeClr val="accent6"/>
              </a:solidFill>
              <a:latin typeface="Arial"/>
              <a:ea typeface="Arial"/>
              <a:cs typeface="Arial"/>
              <a:sym typeface="Arial"/>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Reflexiona sobre tus propios hábitos digitales</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Comparte lo que te funciona y los retos a los que te enfrentas</a:t>
            </a:r>
            <a:endParaRPr/>
          </a:p>
          <a:p>
            <a:pPr indent="0" lvl="0" marL="0" rtl="0" algn="l">
              <a:lnSpc>
                <a:spcPct val="90000"/>
              </a:lnSpc>
              <a:spcBef>
                <a:spcPts val="0"/>
              </a:spcBef>
              <a:spcAft>
                <a:spcPts val="0"/>
              </a:spcAft>
              <a:buClr>
                <a:srgbClr val="9869BD"/>
              </a:buClr>
              <a:buSzPts val="1800"/>
              <a:buNone/>
            </a:pPr>
            <a:r>
              <a:t/>
            </a:r>
            <a:endParaRPr b="1">
              <a:solidFill>
                <a:srgbClr val="868E93"/>
              </a:solidFill>
              <a:latin typeface="Arial"/>
              <a:ea typeface="Arial"/>
              <a:cs typeface="Arial"/>
              <a:sym typeface="Arial"/>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2: Colabora en grupos</a:t>
            </a:r>
            <a:endParaRPr/>
          </a:p>
          <a:p>
            <a:pPr indent="0" lvl="0" marL="0" rtl="0" algn="l">
              <a:lnSpc>
                <a:spcPct val="90000"/>
              </a:lnSpc>
              <a:spcBef>
                <a:spcPts val="0"/>
              </a:spcBef>
              <a:spcAft>
                <a:spcPts val="0"/>
              </a:spcAft>
              <a:buClr>
                <a:srgbClr val="9869BD"/>
              </a:buClr>
              <a:buSzPts val="1800"/>
              <a:buNone/>
            </a:pPr>
            <a:r>
              <a:t/>
            </a:r>
            <a:endParaRPr b="1" i="0" u="none" cap="none" strike="noStrike">
              <a:solidFill>
                <a:schemeClr val="accent6"/>
              </a:solidFill>
              <a:latin typeface="Arial"/>
              <a:ea typeface="Arial"/>
              <a:cs typeface="Arial"/>
              <a:sym typeface="Arial"/>
            </a:endParaRPr>
          </a:p>
          <a:p>
            <a:pPr indent="-285750" lvl="0" marL="285750" rtl="0" algn="l">
              <a:lnSpc>
                <a:spcPct val="90000"/>
              </a:lnSpc>
              <a:spcBef>
                <a:spcPts val="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Haz una lluvia de ideas innovadoras para gestionar el bienestar digital</a:t>
            </a:r>
            <a:endParaRPr/>
          </a:p>
          <a:p>
            <a:pPr indent="0" lvl="0" marL="0" rtl="0" algn="l">
              <a:lnSpc>
                <a:spcPct val="90000"/>
              </a:lnSpc>
              <a:spcBef>
                <a:spcPts val="0"/>
              </a:spcBef>
              <a:spcAft>
                <a:spcPts val="0"/>
              </a:spcAft>
              <a:buClr>
                <a:srgbClr val="9869BD"/>
              </a:buClr>
              <a:buSzPts val="1800"/>
              <a:buNone/>
            </a:pPr>
            <a:r>
              <a:t/>
            </a:r>
            <a:endParaRPr b="1">
              <a:solidFill>
                <a:srgbClr val="868E93"/>
              </a:solidFill>
              <a:latin typeface="Arial"/>
              <a:ea typeface="Arial"/>
              <a:cs typeface="Arial"/>
              <a:sym typeface="Arial"/>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3: Presenta soluciones</a:t>
            </a:r>
            <a:endParaRPr/>
          </a:p>
          <a:p>
            <a:pPr indent="0" lvl="0" marL="0" rtl="0" algn="l">
              <a:lnSpc>
                <a:spcPct val="90000"/>
              </a:lnSpc>
              <a:spcBef>
                <a:spcPts val="0"/>
              </a:spcBef>
              <a:spcAft>
                <a:spcPts val="0"/>
              </a:spcAft>
              <a:buClr>
                <a:srgbClr val="9869BD"/>
              </a:buClr>
              <a:buSzPts val="1800"/>
              <a:buNone/>
            </a:pPr>
            <a:r>
              <a:t/>
            </a:r>
            <a:endParaRPr b="1">
              <a:solidFill>
                <a:schemeClr val="accent6"/>
              </a:solidFill>
              <a:latin typeface="Arial"/>
              <a:ea typeface="Arial"/>
              <a:cs typeface="Arial"/>
              <a:sym typeface="Arial"/>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Comparte la estrategia de tu grupo con el público en general</a:t>
            </a:r>
            <a:endParaRPr/>
          </a:p>
          <a:p>
            <a:pPr indent="0" lvl="0" marL="0" rtl="0" algn="l">
              <a:lnSpc>
                <a:spcPct val="90000"/>
              </a:lnSpc>
              <a:spcBef>
                <a:spcPts val="0"/>
              </a:spcBef>
              <a:spcAft>
                <a:spcPts val="0"/>
              </a:spcAft>
              <a:buClr>
                <a:srgbClr val="9869BD"/>
              </a:buClr>
              <a:buSzPts val="1800"/>
              <a:buNone/>
            </a:pPr>
            <a:r>
              <a:t/>
            </a:r>
            <a:endParaRPr b="1">
              <a:solidFill>
                <a:srgbClr val="868E93"/>
              </a:solidFill>
              <a:latin typeface="Arial"/>
              <a:ea typeface="Arial"/>
              <a:cs typeface="Arial"/>
              <a:sym typeface="Arial"/>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4: Comprométete con el cambio</a:t>
            </a:r>
            <a:endParaRPr/>
          </a:p>
          <a:p>
            <a:pPr indent="0" lvl="0" marL="0" rtl="0" algn="l">
              <a:lnSpc>
                <a:spcPct val="90000"/>
              </a:lnSpc>
              <a:spcBef>
                <a:spcPts val="0"/>
              </a:spcBef>
              <a:spcAft>
                <a:spcPts val="0"/>
              </a:spcAft>
              <a:buClr>
                <a:srgbClr val="9869BD"/>
              </a:buClr>
              <a:buSzPts val="1800"/>
              <a:buNone/>
            </a:pPr>
            <a:r>
              <a:t/>
            </a:r>
            <a:endParaRPr b="1">
              <a:solidFill>
                <a:schemeClr val="accent6"/>
              </a:solidFill>
              <a:latin typeface="Arial"/>
              <a:ea typeface="Arial"/>
              <a:cs typeface="Arial"/>
              <a:sym typeface="Arial"/>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Elige una nueva práctica de bienestar digital para implementar en tu vida laboral</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304" name="Google Shape;304;p39"/>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305" name="Google Shape;305;p39"/>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0"/>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Recursos</a:t>
            </a:r>
            <a:endParaRPr/>
          </a:p>
          <a:p>
            <a:pPr indent="0" lvl="0" marL="0" rtl="0" algn="l">
              <a:lnSpc>
                <a:spcPct val="90000"/>
              </a:lnSpc>
              <a:spcBef>
                <a:spcPts val="0"/>
              </a:spcBef>
              <a:spcAft>
                <a:spcPts val="0"/>
              </a:spcAft>
              <a:buClr>
                <a:srgbClr val="9869BD"/>
              </a:buClr>
              <a:buSzPts val="1800"/>
              <a:buNone/>
            </a:pPr>
            <a:r>
              <a:t/>
            </a:r>
            <a:endParaRPr b="1">
              <a:solidFill>
                <a:schemeClr val="accent6"/>
              </a:solidFill>
              <a:latin typeface="Arial"/>
              <a:ea typeface="Arial"/>
              <a:cs typeface="Arial"/>
              <a:sym typeface="Arial"/>
            </a:endParaRPr>
          </a:p>
          <a:p>
            <a:pPr indent="-285750" lvl="0" marL="285750" rtl="0" algn="l">
              <a:lnSpc>
                <a:spcPct val="90000"/>
              </a:lnSpc>
              <a:spcBef>
                <a:spcPts val="0"/>
              </a:spcBef>
              <a:spcAft>
                <a:spcPts val="0"/>
              </a:spcAft>
              <a:buClr>
                <a:srgbClr val="9869BD"/>
              </a:buClr>
              <a:buSzPts val="1800"/>
              <a:buChar char="•"/>
            </a:pPr>
            <a:r>
              <a:rPr lang="en-GB">
                <a:solidFill>
                  <a:srgbClr val="A5A5A5"/>
                </a:solidFill>
                <a:latin typeface="Arial"/>
                <a:ea typeface="Arial"/>
                <a:cs typeface="Arial"/>
                <a:sym typeface="Arial"/>
              </a:rPr>
              <a:t>Rotafolios o pizarras blancas para la lluvia de ideas en grupo</a:t>
            </a:r>
            <a:endParaRPr/>
          </a:p>
          <a:p>
            <a:pPr indent="-285750" lvl="0" marL="285750" rtl="0" algn="l">
              <a:lnSpc>
                <a:spcPct val="90000"/>
              </a:lnSpc>
              <a:spcBef>
                <a:spcPts val="0"/>
              </a:spcBef>
              <a:spcAft>
                <a:spcPts val="0"/>
              </a:spcAft>
              <a:buClr>
                <a:srgbClr val="9869BD"/>
              </a:buClr>
              <a:buSzPts val="1800"/>
              <a:buChar char="•"/>
            </a:pPr>
            <a:r>
              <a:rPr lang="en-GB">
                <a:solidFill>
                  <a:srgbClr val="A5A5A5"/>
                </a:solidFill>
                <a:latin typeface="Arial"/>
                <a:ea typeface="Arial"/>
                <a:cs typeface="Arial"/>
                <a:sym typeface="Arial"/>
              </a:rPr>
              <a:t>Rotuladores y notas adhesivas.</a:t>
            </a:r>
            <a:endParaRPr>
              <a:solidFill>
                <a:srgbClr val="A5A5A5"/>
              </a:solidFill>
            </a:endParaRPr>
          </a:p>
        </p:txBody>
      </p:sp>
      <p:sp>
        <p:nvSpPr>
          <p:cNvPr id="312" name="Google Shape;312;p40"/>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1" lang="en-GB">
                <a:solidFill>
                  <a:schemeClr val="accent6"/>
                </a:solidFill>
                <a:latin typeface="Arial"/>
                <a:ea typeface="Arial"/>
                <a:cs typeface="Arial"/>
                <a:sym typeface="Arial"/>
              </a:rPr>
              <a:t>Más información</a:t>
            </a:r>
            <a:endParaRPr/>
          </a:p>
          <a:p>
            <a:pPr indent="-228600" lvl="0" marL="22860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What is digital wellness and why is it important?</a:t>
            </a:r>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3">
                  <a:extLst>
                    <a:ext uri="{A12FA001-AC4F-418D-AE19-62706E023703}">
                      <ahyp:hlinkClr val="tx"/>
                    </a:ext>
                  </a:extLst>
                </a:hlinkClick>
              </a:rPr>
              <a:t>www.youtube.com/watch?v=JVbo_rzu8k0</a:t>
            </a:r>
            <a:endParaRPr i="0" u="none" cap="none" strike="noStrike">
              <a:solidFill>
                <a:srgbClr val="868E93"/>
              </a:solidFill>
              <a:latin typeface="Arial"/>
              <a:ea typeface="Arial"/>
              <a:cs typeface="Arial"/>
              <a:sym typeface="Arial"/>
            </a:endParaRPr>
          </a:p>
          <a:p>
            <a:pPr indent="-285750" lvl="0" marL="28575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Hybrid work-life balance</a:t>
            </a:r>
            <a:endParaRPr/>
          </a:p>
          <a:p>
            <a:pPr indent="0" lvl="0" marL="0" rtl="0" algn="l">
              <a:lnSpc>
                <a:spcPct val="90000"/>
              </a:lnSpc>
              <a:spcBef>
                <a:spcPts val="1000"/>
              </a:spcBef>
              <a:spcAft>
                <a:spcPts val="0"/>
              </a:spcAft>
              <a:buClr>
                <a:srgbClr val="868E93"/>
              </a:buClr>
              <a:buSzPts val="1800"/>
              <a:buNone/>
            </a:pPr>
            <a:r>
              <a:rPr lang="en-GB" u="sng">
                <a:solidFill>
                  <a:srgbClr val="868E93"/>
                </a:solidFill>
                <a:latin typeface="Arial"/>
                <a:ea typeface="Arial"/>
                <a:cs typeface="Arial"/>
                <a:sym typeface="Arial"/>
                <a:hlinkClick r:id="rId4">
                  <a:extLst>
                    <a:ext uri="{A12FA001-AC4F-418D-AE19-62706E023703}">
                      <ahyp:hlinkClr val="tx"/>
                    </a:ext>
                  </a:extLst>
                </a:hlinkClick>
              </a:rPr>
              <a:t>www.yarooms.com/blog/hybrid-work-life-balance</a:t>
            </a:r>
            <a:r>
              <a:rPr lang="en-GB">
                <a:solidFill>
                  <a:srgbClr val="868E93"/>
                </a:solidFill>
                <a:latin typeface="Arial"/>
                <a:ea typeface="Arial"/>
                <a:cs typeface="Arial"/>
                <a:sym typeface="Arial"/>
              </a:rPr>
              <a:t> </a:t>
            </a:r>
            <a:endParaRPr/>
          </a:p>
          <a:p>
            <a:pPr indent="-285750" lvl="0" marL="28575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The right to disconnect: exploring company practice</a:t>
            </a:r>
            <a:endParaRPr/>
          </a:p>
          <a:p>
            <a:pPr indent="0" lvl="0" marL="0" rtl="0" algn="l">
              <a:lnSpc>
                <a:spcPct val="90000"/>
              </a:lnSpc>
              <a:spcBef>
                <a:spcPts val="1000"/>
              </a:spcBef>
              <a:spcAft>
                <a:spcPts val="0"/>
              </a:spcAft>
              <a:buClr>
                <a:srgbClr val="868E93"/>
              </a:buClr>
              <a:buSzPts val="1800"/>
              <a:buNone/>
            </a:pPr>
            <a:r>
              <a:rPr lang="en-GB" u="sng">
                <a:solidFill>
                  <a:srgbClr val="868E93"/>
                </a:solidFill>
                <a:latin typeface="Arial"/>
                <a:ea typeface="Arial"/>
                <a:cs typeface="Arial"/>
                <a:sym typeface="Arial"/>
                <a:hlinkClick r:id="rId5">
                  <a:extLst>
                    <a:ext uri="{A12FA001-AC4F-418D-AE19-62706E023703}">
                      <ahyp:hlinkClr val="tx"/>
                    </a:ext>
                  </a:extLst>
                </a:hlinkClick>
              </a:rPr>
              <a:t>www.eurofound.europa.eu/en/publications/2021/right-disconnect-exploring-company-practices</a:t>
            </a:r>
            <a:r>
              <a:rPr lang="en-GB">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p:txBody>
      </p:sp>
      <p:sp>
        <p:nvSpPr>
          <p:cNvPr id="313" name="Google Shape;313;p40"/>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Actividad 1.3. Mapear mis propios hábitos de bienestar digital</a:t>
            </a:r>
            <a:endParaRPr sz="3600">
              <a:solidFill>
                <a:schemeClr val="accent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
          <p:cNvSpPr txBox="1"/>
          <p:nvPr/>
        </p:nvSpPr>
        <p:spPr>
          <a:xfrm>
            <a:off x="4890344" y="2848993"/>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Tema 2 </a:t>
            </a:r>
            <a:endParaRPr/>
          </a:p>
          <a:p>
            <a:pPr indent="0" lvl="0" marL="0" marR="0" rtl="0" algn="l">
              <a:lnSpc>
                <a:spcPct val="90000"/>
              </a:lnSpc>
              <a:spcBef>
                <a:spcPts val="0"/>
              </a:spcBef>
              <a:spcAft>
                <a:spcPts val="0"/>
              </a:spcAft>
              <a:buClr>
                <a:srgbClr val="000000"/>
              </a:buClr>
              <a:buSzPts val="3600"/>
              <a:buFont typeface="Arial"/>
              <a:buNone/>
            </a:pPr>
            <a:r>
              <a:rPr b="1" i="0" lang="en-GB" sz="3600" u="none" cap="none" strike="noStrike">
                <a:solidFill>
                  <a:schemeClr val="accent5"/>
                </a:solidFill>
                <a:latin typeface="Arial"/>
                <a:ea typeface="Arial"/>
                <a:cs typeface="Arial"/>
                <a:sym typeface="Arial"/>
              </a:rPr>
              <a:t>Barreras para la inclusión digital</a:t>
            </a:r>
            <a:endParaRPr/>
          </a:p>
          <a:p>
            <a:pPr indent="0" lvl="0" marL="0" marR="0" rtl="0" algn="l">
              <a:lnSpc>
                <a:spcPct val="115000"/>
              </a:lnSpc>
              <a:spcBef>
                <a:spcPts val="0"/>
              </a:spcBef>
              <a:spcAft>
                <a:spcPts val="0"/>
              </a:spcAft>
              <a:buClr>
                <a:schemeClr val="dk1"/>
              </a:buClr>
              <a:buSzPts val="1100"/>
              <a:buFont typeface="Arial"/>
              <a:buNone/>
            </a:pPr>
            <a:r>
              <a:t/>
            </a:r>
            <a:endParaRPr b="1"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600"/>
              <a:buFont typeface="Arial"/>
              <a:buNone/>
            </a:pPr>
            <a:r>
              <a:t/>
            </a:r>
            <a:endParaRPr b="1"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320" name="Google Shape;320;p3"/>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1"/>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Tema 2: Barreras para la inclusión digital</a:t>
            </a:r>
            <a:endParaRPr b="0" i="0" sz="2400" u="none" cap="none" strike="noStrike">
              <a:solidFill>
                <a:schemeClr val="accent5"/>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2.1. Identificación de las barreras para la inclusión digital</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graphicFrame>
        <p:nvGraphicFramePr>
          <p:cNvPr id="327" name="Google Shape;327;p41"/>
          <p:cNvGraphicFramePr/>
          <p:nvPr/>
        </p:nvGraphicFramePr>
        <p:xfrm>
          <a:off x="2297471" y="1407924"/>
          <a:ext cx="3000000" cy="3000000"/>
        </p:xfrm>
        <a:graphic>
          <a:graphicData uri="http://schemas.openxmlformats.org/drawingml/2006/table">
            <a:tbl>
              <a:tblPr bandRow="1" firstRow="1">
                <a:noFill/>
                <a:tableStyleId>{5D898004-F7BE-4488-9C76-BE24E43D0432}</a:tableStyleId>
              </a:tblPr>
              <a:tblGrid>
                <a:gridCol w="8128000"/>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Resumen sobre la inclusión digital</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Garantizar que las personas tengan acceso a las tecnologías digitales y puedan utilizarlas de manera eficaz. Esto es fundamental en los lugares de trabajo híbridos, donde se producen interacciones remotas y presenciales.</a:t>
                      </a:r>
                      <a:endParaRPr/>
                    </a:p>
                  </a:txBody>
                  <a:tcPr marT="45725" marB="45725" marR="91450" marL="91450"/>
                </a:tc>
              </a:tr>
            </a:tbl>
          </a:graphicData>
        </a:graphic>
      </p:graphicFrame>
      <p:graphicFrame>
        <p:nvGraphicFramePr>
          <p:cNvPr id="328" name="Google Shape;328;p41"/>
          <p:cNvGraphicFramePr/>
          <p:nvPr/>
        </p:nvGraphicFramePr>
        <p:xfrm>
          <a:off x="2297471" y="2558298"/>
          <a:ext cx="3000000" cy="3000000"/>
        </p:xfrm>
        <a:graphic>
          <a:graphicData uri="http://schemas.openxmlformats.org/drawingml/2006/table">
            <a:tbl>
              <a:tblPr bandRow="1" firstRow="1">
                <a:noFill/>
                <a:tableStyleId>{025D6760-6288-4987-95B3-E08E6ED6129F}</a:tableStyleId>
              </a:tblPr>
              <a:tblGrid>
                <a:gridCol w="1812425"/>
                <a:gridCol w="6315575"/>
              </a:tblGrid>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GB" sz="2400" u="none" cap="none" strike="noStrike"/>
                        <a:t>¿Por qué la inclusión digital es importante para la comunicación, la colaboración y el éxito organizativo?</a:t>
                      </a:r>
                      <a:endParaRPr/>
                    </a:p>
                  </a:txBody>
                  <a:tcPr marT="45725" marB="45725" marR="91450" marL="91450"/>
                </a:tc>
              </a:tr>
            </a:tbl>
          </a:graphicData>
        </a:graphic>
      </p:graphicFrame>
      <p:pic>
        <p:nvPicPr>
          <p:cNvPr descr="Ajuda com preenchimento sólido" id="329" name="Google Shape;329;p41"/>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2"/>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2: Barreras para la inclusión digital</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2.1. Identificación de las barreras para la inclusión digital</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pic>
        <p:nvPicPr>
          <p:cNvPr descr="Ajuda com preenchimento sólido" id="336" name="Google Shape;336;p42"/>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337" name="Google Shape;337;p42"/>
          <p:cNvGraphicFramePr/>
          <p:nvPr/>
        </p:nvGraphicFramePr>
        <p:xfrm>
          <a:off x="2307303" y="1327355"/>
          <a:ext cx="3000000" cy="3000000"/>
        </p:xfrm>
        <a:graphic>
          <a:graphicData uri="http://schemas.openxmlformats.org/drawingml/2006/table">
            <a:tbl>
              <a:tblPr bandRow="1" firstRow="1">
                <a:noFill/>
                <a:tableStyleId>{BB11F8DE-0BE4-4B7F-9760-CBCC4725C173}</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Conceptos clave</a:t>
                      </a:r>
                      <a:endParaRPr sz="1400" u="none" cap="none" strike="noStrike"/>
                    </a:p>
                  </a:txBody>
                  <a:tcPr marT="45725" marB="45725" marR="91450" marL="91450"/>
                </a:tc>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Barreras digitales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Desafíos de visibilidad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Brecha digital</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Falta de acceso a tecnología adecuada (por ejemplo, dispositivos obsoletos, conexión a Internet deficiente)</a:t>
                      </a:r>
                      <a:br>
                        <a:rPr lang="en-GB" sz="1400" u="none" cap="none" strike="noStrike"/>
                      </a:br>
                      <a:br>
                        <a:rPr lang="en-GB" sz="1400" u="none" cap="none" strike="noStrike"/>
                      </a:br>
                      <a:r>
                        <a:rPr lang="en-GB" sz="1400" u="none" cap="none" strike="noStrike"/>
                        <a:t>Alfabetización digital limitada</a:t>
                      </a:r>
                      <a:br>
                        <a:rPr lang="en-GB" sz="1400" u="none" cap="none" strike="noStrike"/>
                      </a:br>
                      <a:br>
                        <a:rPr lang="en-GB" sz="1400" u="none" cap="none" strike="noStrike"/>
                      </a:br>
                      <a:r>
                        <a:rPr lang="en-GB" sz="1400" u="none" cap="none" strike="noStrike"/>
                        <a:t>Disparidades socioeconómicas y geográficas.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Visibilidad reducida de los participantes remotos</a:t>
                      </a:r>
                      <a:br>
                        <a:rPr lang="en-GB" sz="1400" u="none" cap="none" strike="noStrike"/>
                      </a:br>
                      <a:br>
                        <a:rPr lang="en-GB" sz="1400" u="none" cap="none" strike="noStrike"/>
                      </a:br>
                      <a:r>
                        <a:rPr lang="en-GB" sz="1400" u="none" cap="none" strike="noStrike"/>
                        <a:t>Sesgo de proximidad: privilegiar a los que están físicamente presentes</a:t>
                      </a:r>
                      <a:br>
                        <a:rPr lang="en-GB" sz="1400" u="none" cap="none" strike="noStrike"/>
                      </a:br>
                      <a:br>
                        <a:rPr lang="en-GB" sz="1400" u="none" cap="none" strike="noStrike"/>
                      </a:br>
                      <a:r>
                        <a:rPr lang="en-GB" sz="1400" u="none" cap="none" strike="noStrike"/>
                        <a:t>Visibilidad indirecta a través de herramientas de comunicación ineficaces.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Desigualdad entre quienes disponen de recursos digitales y quienes no</a:t>
                      </a:r>
                      <a:br>
                        <a:rPr lang="en-GB" sz="1400" u="none" cap="none" strike="noStrike"/>
                      </a:br>
                      <a:br>
                        <a:rPr lang="en-GB" sz="1400" u="none" cap="none" strike="noStrike"/>
                      </a:br>
                      <a:r>
                        <a:rPr lang="en-GB" sz="1400" u="none" cap="none" strike="noStrike"/>
                        <a:t>Repercusión en el compromiso del equipo, la toma de decisiones y la inclusividad.</a:t>
                      </a:r>
                      <a:endParaRPr/>
                    </a:p>
                  </a:txBody>
                  <a:tcPr marT="45725" marB="45725" marR="91450" marL="91450"/>
                </a:tc>
              </a:tr>
            </a:tbl>
          </a:graphicData>
        </a:graphic>
      </p:graphicFrame>
      <p:pic>
        <p:nvPicPr>
          <p:cNvPr descr="Corrida de barreiras com preenchimento sólido" id="338" name="Google Shape;338;p42"/>
          <p:cNvPicPr preferRelativeResize="0"/>
          <p:nvPr/>
        </p:nvPicPr>
        <p:blipFill rotWithShape="1">
          <a:blip r:embed="rId4">
            <a:alphaModFix/>
          </a:blip>
          <a:srcRect b="0" l="0" r="0" t="0"/>
          <a:stretch/>
        </p:blipFill>
        <p:spPr>
          <a:xfrm>
            <a:off x="3169265" y="2335735"/>
            <a:ext cx="914400" cy="914400"/>
          </a:xfrm>
          <a:prstGeom prst="rect">
            <a:avLst/>
          </a:prstGeom>
          <a:noFill/>
          <a:ln>
            <a:noFill/>
          </a:ln>
        </p:spPr>
      </p:pic>
      <p:pic>
        <p:nvPicPr>
          <p:cNvPr descr="Guia de configuração de trabalho à distância com preenchimento sólido" id="339" name="Google Shape;339;p42"/>
          <p:cNvPicPr preferRelativeResize="0"/>
          <p:nvPr/>
        </p:nvPicPr>
        <p:blipFill rotWithShape="1">
          <a:blip r:embed="rId5">
            <a:alphaModFix/>
          </a:blip>
          <a:srcRect b="0" l="0" r="0" t="0"/>
          <a:stretch/>
        </p:blipFill>
        <p:spPr>
          <a:xfrm>
            <a:off x="5914102" y="2335735"/>
            <a:ext cx="914400" cy="914400"/>
          </a:xfrm>
          <a:prstGeom prst="rect">
            <a:avLst/>
          </a:prstGeom>
          <a:noFill/>
          <a:ln>
            <a:noFill/>
          </a:ln>
        </p:spPr>
      </p:pic>
      <p:pic>
        <p:nvPicPr>
          <p:cNvPr descr="Potência com preenchimento sólido" id="340" name="Google Shape;340;p42"/>
          <p:cNvPicPr preferRelativeResize="0"/>
          <p:nvPr/>
        </p:nvPicPr>
        <p:blipFill rotWithShape="1">
          <a:blip r:embed="rId6">
            <a:alphaModFix/>
          </a:blip>
          <a:srcRect b="0" l="0" r="0" t="0"/>
          <a:stretch/>
        </p:blipFill>
        <p:spPr>
          <a:xfrm>
            <a:off x="8658939" y="2335735"/>
            <a:ext cx="914400" cy="914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3"/>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2: Barreras para la inclusión digital</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2.1. Identificación de las barreras para la inclusión digital</a:t>
            </a:r>
            <a:endParaRPr/>
          </a:p>
          <a:p>
            <a:pPr indent="0" lvl="0" marL="0" marR="0" rtl="0" algn="l">
              <a:lnSpc>
                <a:spcPct val="115000"/>
              </a:lnSpc>
              <a:spcBef>
                <a:spcPts val="0"/>
              </a:spcBef>
              <a:spcAft>
                <a:spcPts val="0"/>
              </a:spcAft>
              <a:buClr>
                <a:schemeClr val="dk1"/>
              </a:buClr>
              <a:buSzPts val="1100"/>
              <a:buFont typeface="Arial"/>
              <a:buNone/>
            </a:pPr>
            <a:r>
              <a:t/>
            </a:r>
            <a:endParaRPr b="0" i="0" sz="24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pic>
        <p:nvPicPr>
          <p:cNvPr descr="Ajuda com preenchimento sólido" id="347" name="Google Shape;347;p43"/>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348" name="Google Shape;348;p43"/>
          <p:cNvGraphicFramePr/>
          <p:nvPr/>
        </p:nvGraphicFramePr>
        <p:xfrm>
          <a:off x="2307303" y="1327355"/>
          <a:ext cx="3000000" cy="3000000"/>
        </p:xfrm>
        <a:graphic>
          <a:graphicData uri="http://schemas.openxmlformats.org/drawingml/2006/table">
            <a:tbl>
              <a:tblPr bandRow="1" firstRow="1">
                <a:noFill/>
                <a:tableStyleId>{BB11F8DE-0BE4-4B7F-9760-CBCC4725C173}</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Impacto de las barreras</a:t>
                      </a:r>
                      <a:endParaRPr sz="1400" u="none" cap="none" strike="noStrike"/>
                    </a:p>
                  </a:txBody>
                  <a:tcPr marT="45725" marB="45725" marR="91450" marL="91450"/>
                </a:tc>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En la comunicación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En el compromiso</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En la toma de decisiones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rPr lang="en-GB" sz="1400" u="none" cap="none" strike="noStrike"/>
                        <a:t>Malentendidos y falta de comunicación</a:t>
                      </a:r>
                      <a:br>
                        <a:rPr lang="en-GB" sz="1400" u="none" cap="none" strike="noStrike"/>
                      </a:br>
                      <a:br>
                        <a:rPr lang="en-GB" sz="1400" u="none" cap="none" strike="noStrike"/>
                      </a:br>
                      <a:r>
                        <a:rPr lang="en-GB" sz="1400" u="none" cap="none" strike="noStrike"/>
                        <a:t>Exclusión de debates clave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Los trabajadores remotos se sienten aislados o infravalorados</a:t>
                      </a:r>
                      <a:br>
                        <a:rPr lang="en-GB" sz="1400" u="none" cap="none" strike="noStrike"/>
                      </a:br>
                      <a:br>
                        <a:rPr lang="en-GB" sz="1400" u="none" cap="none" strike="noStrike"/>
                      </a:br>
                      <a:r>
                        <a:rPr lang="en-GB" sz="1400" u="none" cap="none" strike="noStrike"/>
                        <a:t>Participación desigual en reuniones híbridas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Sesgos que favorecen a los participantes visibles</a:t>
                      </a:r>
                      <a:br>
                        <a:rPr lang="en-GB" sz="1400" u="none" cap="none" strike="noStrike"/>
                      </a:br>
                      <a:br>
                        <a:rPr lang="en-GB" sz="1400" u="none" cap="none" strike="noStrike"/>
                      </a:br>
                      <a:r>
                        <a:rPr lang="en-GB" sz="1400" u="none" cap="none" strike="noStrike"/>
                        <a:t>Diversidad limitada de perspectivas</a:t>
                      </a:r>
                      <a:endParaRPr/>
                    </a:p>
                  </a:txBody>
                  <a:tcPr marT="45725" marB="45725" marR="91450" marL="91450" anchor="ctr"/>
                </a:tc>
              </a:tr>
            </a:tbl>
          </a:graphicData>
        </a:graphic>
      </p:graphicFrame>
      <p:pic>
        <p:nvPicPr>
          <p:cNvPr descr="Deixar de seguir com preenchimento sólido" id="349" name="Google Shape;349;p43"/>
          <p:cNvPicPr preferRelativeResize="0"/>
          <p:nvPr/>
        </p:nvPicPr>
        <p:blipFill rotWithShape="1">
          <a:blip r:embed="rId4">
            <a:alphaModFix/>
          </a:blip>
          <a:srcRect b="0" l="0" r="0" t="0"/>
          <a:stretch/>
        </p:blipFill>
        <p:spPr>
          <a:xfrm>
            <a:off x="3100439" y="2514600"/>
            <a:ext cx="914400" cy="914400"/>
          </a:xfrm>
          <a:prstGeom prst="rect">
            <a:avLst/>
          </a:prstGeom>
          <a:noFill/>
          <a:ln>
            <a:noFill/>
          </a:ln>
        </p:spPr>
      </p:pic>
      <p:pic>
        <p:nvPicPr>
          <p:cNvPr descr="Reunião online com preenchimento sólido" id="350" name="Google Shape;350;p43"/>
          <p:cNvPicPr preferRelativeResize="0"/>
          <p:nvPr/>
        </p:nvPicPr>
        <p:blipFill rotWithShape="1">
          <a:blip r:embed="rId5">
            <a:alphaModFix/>
          </a:blip>
          <a:srcRect b="0" l="0" r="0" t="0"/>
          <a:stretch/>
        </p:blipFill>
        <p:spPr>
          <a:xfrm>
            <a:off x="5853470" y="2517058"/>
            <a:ext cx="914400" cy="914400"/>
          </a:xfrm>
          <a:prstGeom prst="rect">
            <a:avLst/>
          </a:prstGeom>
          <a:noFill/>
          <a:ln>
            <a:noFill/>
          </a:ln>
        </p:spPr>
      </p:pic>
      <p:pic>
        <p:nvPicPr>
          <p:cNvPr descr="Juiz masculino com preenchimento sólido" id="351" name="Google Shape;351;p43"/>
          <p:cNvPicPr preferRelativeResize="0"/>
          <p:nvPr/>
        </p:nvPicPr>
        <p:blipFill rotWithShape="1">
          <a:blip r:embed="rId6">
            <a:alphaModFix/>
          </a:blip>
          <a:srcRect b="0" l="0" r="0" t="0"/>
          <a:stretch/>
        </p:blipFill>
        <p:spPr>
          <a:xfrm>
            <a:off x="8511456" y="2514600"/>
            <a:ext cx="914400" cy="914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4"/>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2: Barreras para la inclusión digital</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2.1. Identificación de las barreras para la inclusión digital</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pic>
        <p:nvPicPr>
          <p:cNvPr descr="Ajuda com preenchimento sólido" id="358" name="Google Shape;358;p44"/>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359" name="Google Shape;359;p44"/>
          <p:cNvGraphicFramePr/>
          <p:nvPr/>
        </p:nvGraphicFramePr>
        <p:xfrm>
          <a:off x="2297471" y="1327355"/>
          <a:ext cx="3000000" cy="3000000"/>
        </p:xfrm>
        <a:graphic>
          <a:graphicData uri="http://schemas.openxmlformats.org/drawingml/2006/table">
            <a:tbl>
              <a:tblPr bandRow="1" firstRow="1">
                <a:noFill/>
                <a:tableStyleId>{BB11F8DE-0BE4-4B7F-9760-CBCC4725C173}</a:tableStyleId>
              </a:tblPr>
              <a:tblGrid>
                <a:gridCol w="2032000"/>
                <a:gridCol w="2032000"/>
                <a:gridCol w="2032000"/>
                <a:gridCol w="2032000"/>
              </a:tblGrid>
              <a:tr h="370850">
                <a:tc gridSpan="4">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Barreras digitales comunes</a:t>
                      </a:r>
                      <a:endParaRPr sz="1400" u="none" cap="none" strike="noStrike"/>
                    </a:p>
                  </a:txBody>
                  <a:tcPr marT="45725" marB="45725" marR="91450" marL="91450"/>
                </a:tc>
                <a:tc hMerge="1"/>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Sector educativo</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Sector sanitario</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Sector minorista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Servicios públicos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 Los profesores de aulas híbridas tienen dificultades para involucrar a los alumnos a distancia debido a la mala conexión a Internet o a la falta de formación en herramientas digitales. Esto suele provocar una menor participación de los alumnos a distancia</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Las consultas de telemedicina se ven obstaculizadas por la falta de acceso de los pacientes a los dispositivos o su desconocimiento de las plataformas de vídeo, lo que afecta a su capacidad para describir los síntomas o seguir los consejos médicos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Los equipos de ventas a distancia se enfrentan a retos a la hora de presentar los productos de forma eficaz a través de plataformas virtuales, en comparación con sus homólogos en las tiendas físicas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Las reuniones municipales celebradas en formatos híbridos suelen favorecer a los asistentes presentes en la sala del consejo, marginando a los participantes a distancia en los debates</a:t>
                      </a:r>
                      <a:endParaRPr/>
                    </a:p>
                  </a:txBody>
                  <a:tcPr marT="45725" marB="45725" marR="91450" marL="9145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5"/>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2: Barreras para la inclusión digital</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2.1. Identificación de las barreras para la inclusión digital</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pic>
        <p:nvPicPr>
          <p:cNvPr descr="Ajuda com preenchimento sólido" id="366" name="Google Shape;366;p45"/>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367" name="Google Shape;367;p45"/>
          <p:cNvGraphicFramePr/>
          <p:nvPr/>
        </p:nvGraphicFramePr>
        <p:xfrm>
          <a:off x="2297471" y="1327355"/>
          <a:ext cx="3000000" cy="3000000"/>
        </p:xfrm>
        <a:graphic>
          <a:graphicData uri="http://schemas.openxmlformats.org/drawingml/2006/table">
            <a:tbl>
              <a:tblPr bandRow="1" firstRow="1">
                <a:noFill/>
                <a:tableStyleId>{BB11F8DE-0BE4-4B7F-9760-CBCC4725C173}</a:tableStyleId>
              </a:tblPr>
              <a:tblGrid>
                <a:gridCol w="2032000"/>
                <a:gridCol w="6096000"/>
              </a:tblGrid>
              <a:tr h="370850">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Estrategias para abordar las barreras digitales</a:t>
                      </a:r>
                      <a:endParaRPr sz="1400" u="none" cap="none" strike="noStrike"/>
                    </a:p>
                  </a:txBody>
                  <a:tcPr marT="45725" marB="45725" marR="91450" marL="91450"/>
                </a:tc>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Utilizar prácticas inclusivas en las reuniones</a:t>
                      </a:r>
                      <a:endParaRPr/>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Rotación de los roles de intervención para garantizar que todos los participantes puedan contribuir por igual</a:t>
                      </a:r>
                      <a:br>
                        <a:rPr lang="en-GB" sz="1400" u="none" cap="none" strike="noStrike"/>
                      </a:br>
                      <a:br>
                        <a:rPr lang="en-GB" sz="1400" u="none" cap="none" strike="noStrike"/>
                      </a:br>
                      <a:r>
                        <a:rPr lang="en-GB" sz="1400" u="none" cap="none" strike="noStrike"/>
                        <a:t>Utilizar métodos de «turno de palabra» para recabar opiniones durante los debates</a:t>
                      </a:r>
                      <a:br>
                        <a:rPr lang="en-GB" sz="1400" u="none" cap="none" strike="noStrike"/>
                      </a:br>
                      <a:br>
                        <a:rPr lang="en-GB" sz="1400" u="none" cap="none" strike="noStrike"/>
                      </a:br>
                      <a:r>
                        <a:rPr lang="en-GB" sz="1400" u="none" cap="none" strike="noStrike"/>
                        <a:t>Designar facilitadores de las reuniones para supervisar la participación y garantizar que se escuchen las opiniones de los participantes remotos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Invertir en actualizaciones tecnológicas y formación</a:t>
                      </a:r>
                      <a:endParaRPr/>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Proporcionar a los miembros del equipo dispositivos y herramientas fiables y adaptados al trabajo híbrido (por ejemplo, auriculares con cancelación de ruido, cámaras de alta resolución)</a:t>
                      </a:r>
                      <a:br>
                        <a:rPr lang="en-GB" sz="1400" u="none" cap="none" strike="noStrike"/>
                      </a:br>
                      <a:br>
                        <a:rPr lang="en-GB" sz="1400" u="none" cap="none" strike="noStrike"/>
                      </a:br>
                      <a:r>
                        <a:rPr lang="en-GB" sz="1400" u="none" cap="none" strike="noStrike"/>
                        <a:t>Garantizar conexiones a Internet de alta velocidad para los trabajadores remotos mediante subsidios o ayudas</a:t>
                      </a:r>
                      <a:br>
                        <a:rPr lang="en-GB" sz="1400" u="none" cap="none" strike="noStrike"/>
                      </a:br>
                      <a:br>
                        <a:rPr lang="en-GB" sz="1400" u="none" cap="none" strike="noStrike"/>
                      </a:br>
                      <a:r>
                        <a:rPr lang="en-GB" sz="1400" u="none" cap="none" strike="noStrike"/>
                        <a:t>Actualizar y probar periódicamente el software para comprobar su compatibilidad y la experiencia del usuario</a:t>
                      </a:r>
                      <a:br>
                        <a:rPr lang="en-GB" sz="1400" u="none" cap="none" strike="noStrike"/>
                      </a:br>
                      <a:br>
                        <a:rPr lang="en-GB" sz="1400" u="none" cap="none" strike="noStrike"/>
                      </a:br>
                      <a:r>
                        <a:rPr lang="en-GB" sz="1400" u="none" cap="none" strike="noStrike"/>
                        <a:t>Ofrecer talleres continuos de alfabetización digital para ayudar a los empleados a sacar el máximo partido a las tecnologías disponibles</a:t>
                      </a:r>
                      <a:endParaRPr sz="1400" u="none" cap="none" strike="noStrike"/>
                    </a:p>
                  </a:txBody>
                  <a:tcPr marT="45725" marB="45725" marR="91450" marL="91450"/>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6"/>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2: Barreras para la inclusión digital</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2.1. Identificación de las barreras para la inclusión digital</a:t>
            </a:r>
            <a:endParaRPr/>
          </a:p>
          <a:p>
            <a:pPr indent="0" lvl="0" marL="0" marR="0" rtl="0" algn="l">
              <a:lnSpc>
                <a:spcPct val="115000"/>
              </a:lnSpc>
              <a:spcBef>
                <a:spcPts val="0"/>
              </a:spcBef>
              <a:spcAft>
                <a:spcPts val="0"/>
              </a:spcAft>
              <a:buClr>
                <a:schemeClr val="dk1"/>
              </a:buClr>
              <a:buSzPts val="1100"/>
              <a:buFont typeface="Arial"/>
              <a:buNone/>
            </a:pPr>
            <a:r>
              <a:t/>
            </a:r>
            <a:endParaRPr b="0" i="0" sz="24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pic>
        <p:nvPicPr>
          <p:cNvPr descr="Ajuda com preenchimento sólido" id="374" name="Google Shape;374;p46"/>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375" name="Google Shape;375;p46"/>
          <p:cNvGraphicFramePr/>
          <p:nvPr/>
        </p:nvGraphicFramePr>
        <p:xfrm>
          <a:off x="2297471" y="1327355"/>
          <a:ext cx="3000000" cy="3000000"/>
        </p:xfrm>
        <a:graphic>
          <a:graphicData uri="http://schemas.openxmlformats.org/drawingml/2006/table">
            <a:tbl>
              <a:tblPr bandRow="1" firstRow="1">
                <a:noFill/>
                <a:tableStyleId>{BB11F8DE-0BE4-4B7F-9760-CBCC4725C173}</a:tableStyleId>
              </a:tblPr>
              <a:tblGrid>
                <a:gridCol w="2032000"/>
                <a:gridCol w="6096000"/>
              </a:tblGrid>
              <a:tr h="370850">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Estrategias para abordar las barreras digitales</a:t>
                      </a:r>
                      <a:endParaRPr sz="1400" u="none" cap="none" strike="noStrike"/>
                    </a:p>
                  </a:txBody>
                  <a:tcPr marT="45725" marB="45725" marR="91450" marL="91450"/>
                </a:tc>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Facilitar iniciativas de alfabetización digital</a:t>
                      </a:r>
                      <a:endParaRPr/>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Crear un sistema de compañeros en el que se emparejen empleados con conocimientos tecnológicos con compañeros menos experimentados</a:t>
                      </a:r>
                      <a:br>
                        <a:rPr lang="en-GB" sz="1400" u="none" cap="none" strike="noStrike"/>
                      </a:br>
                      <a:br>
                        <a:rPr lang="en-GB" sz="1400" u="none" cap="none" strike="noStrike"/>
                      </a:br>
                      <a:r>
                        <a:rPr lang="en-GB" sz="1400" u="none" cap="none" strike="noStrike"/>
                        <a:t>Desarrollar tutoriales y guías de recursos a ritmo propio sobre el uso de plataformas de reuniones, herramientas de colaboración y protocolos de seguridad</a:t>
                      </a:r>
                      <a:br>
                        <a:rPr lang="en-GB" sz="1400" u="none" cap="none" strike="noStrike"/>
                      </a:br>
                      <a:br>
                        <a:rPr lang="en-GB" sz="1400" u="none" cap="none" strike="noStrike"/>
                      </a:br>
                      <a:r>
                        <a:rPr lang="en-GB" sz="1400" u="none" cap="none" strike="noStrike"/>
                        <a:t>Incluir evaluaciones de habilidades digitales para identificar deficiencias y proporcionar formación específica.</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Establecer normas para una comunicación equitativa</a:t>
                      </a:r>
                      <a:endParaRPr/>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Crear estatutos para las reuniones en los que se describan las expectativas, como la igualdad de tiempo de intervención y el fomento de perspectivas diversas</a:t>
                      </a:r>
                      <a:br>
                        <a:rPr lang="en-GB" sz="1400" u="none" cap="none" strike="noStrike"/>
                      </a:br>
                      <a:br>
                        <a:rPr lang="en-GB" sz="1400" u="none" cap="none" strike="noStrike"/>
                      </a:br>
                      <a:r>
                        <a:rPr lang="en-GB" sz="1400" u="none" cap="none" strike="noStrike"/>
                        <a:t>Utilizar ayudas visuales compartidas (por ejemplo, pizarras colaborativas) para coordinar a los participantes presenciales y remotos</a:t>
                      </a:r>
                      <a:br>
                        <a:rPr lang="en-GB" sz="1400" u="none" cap="none" strike="noStrike"/>
                      </a:br>
                      <a:br>
                        <a:rPr lang="en-GB" sz="1400" u="none" cap="none" strike="noStrike"/>
                      </a:br>
                      <a:r>
                        <a:rPr lang="en-GB" sz="1400" u="none" cap="none" strike="noStrike"/>
                        <a:t>Adoptar herramientas con funciones que promuevan la inclusión, como opciones para «levantar la mano», contribuciones a través de chat y transcripción automática para facilitar la accesibilidad</a:t>
                      </a:r>
                      <a:br>
                        <a:rPr lang="en-GB" sz="1400" u="none" cap="none" strike="noStrike"/>
                      </a:br>
                      <a:br>
                        <a:rPr lang="en-GB" sz="1400" u="none" cap="none" strike="noStrike"/>
                      </a:br>
                      <a:r>
                        <a:rPr lang="en-GB" sz="1400" u="none" cap="none" strike="noStrike"/>
                        <a:t>Programar las reuniones teniendo en cuenta las diferencias horarias y evitando excluir a miembros del equipo por su ubicación</a:t>
                      </a:r>
                      <a:endParaRPr sz="1400" u="none" cap="none" strike="noStrike"/>
                    </a:p>
                  </a:txBody>
                  <a:tcPr marT="45725" marB="45725" marR="91450" marL="9145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7"/>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382" name="Google Shape;382;p47"/>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Actividad 2.1. Descubrir las barreras digitales en los lugares de trabajo híbridos</a:t>
            </a:r>
            <a:endParaRPr sz="3600">
              <a:solidFill>
                <a:schemeClr val="accent5"/>
              </a:solidFill>
            </a:endParaRPr>
          </a:p>
        </p:txBody>
      </p:sp>
      <p:pic>
        <p:nvPicPr>
          <p:cNvPr descr="Inteligência Artificial com preenchimento sólido" id="383" name="Google Shape;383;p47"/>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384" name="Google Shape;384;p47"/>
          <p:cNvSpPr txBox="1"/>
          <p:nvPr/>
        </p:nvSpPr>
        <p:spPr>
          <a:xfrm>
            <a:off x="6543675" y="2724085"/>
            <a:ext cx="5400600" cy="338588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Al finalizar esta actividad, usted será capaz de:</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Relacionar la naturaleza interconectada de la inclusión digital, la conectividad social y el bienestar de los empleados en entornos de trabajo híbridos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Describir los principios de la inclusión digital y cómo se aplican a las diversas necesidades de la plantilla</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Analizar las necesidades digitales y sociales de los empleados en entornos de trabajo híbridos</a:t>
            </a:r>
            <a:endParaRPr b="0" i="0" sz="1400" u="none" cap="none" strike="noStrike">
              <a:solidFill>
                <a:srgbClr val="000000"/>
              </a:solidFill>
              <a:latin typeface="Arial"/>
              <a:ea typeface="Arial"/>
              <a:cs typeface="Arial"/>
              <a:sym typeface="Arial"/>
            </a:endParaRPr>
          </a:p>
        </p:txBody>
      </p:sp>
      <p:sp>
        <p:nvSpPr>
          <p:cNvPr id="385" name="Google Shape;385;p47"/>
          <p:cNvSpPr txBox="1"/>
          <p:nvPr>
            <p:ph idx="1" type="body"/>
          </p:nvPr>
        </p:nvSpPr>
        <p:spPr>
          <a:xfrm>
            <a:off x="247725" y="1936214"/>
            <a:ext cx="5910944" cy="388142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2"/>
              </a:buClr>
              <a:buSzPct val="108107"/>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7"/>
              <a:buNone/>
            </a:pPr>
            <a:r>
              <a:t/>
            </a:r>
            <a:endParaRPr>
              <a:solidFill>
                <a:srgbClr val="868E93"/>
              </a:solidFill>
            </a:endParaRPr>
          </a:p>
          <a:p>
            <a:pPr indent="-114300" lvl="0" marL="228600" rtl="0" algn="l">
              <a:lnSpc>
                <a:spcPct val="90000"/>
              </a:lnSpc>
              <a:spcBef>
                <a:spcPts val="1000"/>
              </a:spcBef>
              <a:spcAft>
                <a:spcPts val="0"/>
              </a:spcAft>
              <a:buClr>
                <a:schemeClr val="dk2"/>
              </a:buClr>
              <a:buSzPct val="108107"/>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7"/>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ct val="108107"/>
              <a:buChar char="•"/>
            </a:pPr>
            <a:r>
              <a:rPr b="1" i="1" lang="en-GB" u="none" cap="none" strike="noStrike">
                <a:solidFill>
                  <a:srgbClr val="868E93"/>
                </a:solidFill>
                <a:latin typeface="Open Sans Light"/>
                <a:ea typeface="Open Sans Light"/>
                <a:cs typeface="Open Sans Light"/>
                <a:sym typeface="Open Sans Light"/>
              </a:rPr>
              <a:t>El objetivo de esta actividad es mejorar la comprensión de los participantes sobre las barreras digitales en los lugares de trabajo híbridos, fomentar el pensamiento crítico a través de casos prácticos reales y capacitarlos para desarrollar estrategias prácticas que mejoren la visibilidad, la inclusividad y la comunicación equitativa en sus entornos profesionales.</a:t>
            </a:r>
            <a:endParaRPr/>
          </a:p>
        </p:txBody>
      </p:sp>
      <p:pic>
        <p:nvPicPr>
          <p:cNvPr id="386" name="Google Shape;386;p47"/>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387" name="Google Shape;387;p47"/>
          <p:cNvSpPr txBox="1"/>
          <p:nvPr/>
        </p:nvSpPr>
        <p:spPr>
          <a:xfrm>
            <a:off x="7676129" y="1815823"/>
            <a:ext cx="39498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2400" u="none" cap="none" strike="noStrike">
                <a:solidFill>
                  <a:srgbClr val="9868BD"/>
                </a:solidFill>
                <a:latin typeface="Arial"/>
                <a:ea typeface="Arial"/>
                <a:cs typeface="Arial"/>
                <a:sym typeface="Arial"/>
              </a:rPr>
              <a:t>Resultados del aprendizaje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4" name="Google Shape;124;p4"/>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25" name="Google Shape;125;p4"/>
          <p:cNvSpPr txBox="1"/>
          <p:nvPr/>
        </p:nvSpPr>
        <p:spPr>
          <a:xfrm>
            <a:off x="1493898" y="514100"/>
            <a:ext cx="8099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Objetivo y descripción del módulo</a:t>
            </a:r>
            <a:endParaRPr/>
          </a:p>
        </p:txBody>
      </p:sp>
      <p:sp>
        <p:nvSpPr>
          <p:cNvPr id="126" name="Google Shape;126;p4"/>
          <p:cNvSpPr txBox="1"/>
          <p:nvPr/>
        </p:nvSpPr>
        <p:spPr>
          <a:xfrm>
            <a:off x="657107" y="1219337"/>
            <a:ext cx="9404100" cy="4559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GB" sz="1800" u="none" cap="none" strike="noStrike">
                <a:solidFill>
                  <a:srgbClr val="636A6F"/>
                </a:solidFill>
                <a:latin typeface="Arial"/>
                <a:ea typeface="Arial"/>
                <a:cs typeface="Arial"/>
                <a:sym typeface="Arial"/>
              </a:rPr>
              <a:t>Este módulo se divide en los siguientes temas:</a:t>
            </a:r>
            <a:endParaRPr b="0" i="0" sz="1800" u="none" cap="none" strike="noStrike">
              <a:solidFill>
                <a:srgbClr val="636A6F"/>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1" i="0" lang="en-GB" sz="1600" u="none" cap="none" strike="noStrike">
                <a:solidFill>
                  <a:schemeClr val="accent5"/>
                </a:solidFill>
                <a:latin typeface="Arial"/>
                <a:ea typeface="Arial"/>
                <a:cs typeface="Arial"/>
                <a:sym typeface="Arial"/>
              </a:rPr>
              <a:t>Tema 1 Bienestar digital e inclusión</a:t>
            </a:r>
            <a:endParaRPr b="1" i="0" sz="1600" u="none" cap="none" strike="noStrike">
              <a:solidFill>
                <a:schemeClr val="accent5"/>
              </a:solidFill>
              <a:latin typeface="Arial"/>
              <a:ea typeface="Arial"/>
              <a:cs typeface="Arial"/>
              <a:sym typeface="Arial"/>
            </a:endParaRPr>
          </a:p>
          <a:p>
            <a:pPr indent="45720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1.1. Descripción general de la formación y resumen de la sesión</a:t>
            </a:r>
            <a:endParaRPr/>
          </a:p>
          <a:p>
            <a:pPr indent="457200" lvl="0" marL="0" marR="0" rtl="0" algn="l">
              <a:lnSpc>
                <a:spcPct val="115000"/>
              </a:lnSpc>
              <a:spcBef>
                <a:spcPts val="0"/>
              </a:spcBef>
              <a:spcAft>
                <a:spcPts val="0"/>
              </a:spcAft>
              <a:buClr>
                <a:schemeClr val="dk1"/>
              </a:buClr>
              <a:buSzPts val="1100"/>
              <a:buFont typeface="Arial"/>
              <a:buNone/>
            </a:pPr>
            <a:r>
              <a:rPr b="0" i="0" lang="en-GB" sz="1600" u="none" cap="none" strike="noStrike">
                <a:solidFill>
                  <a:srgbClr val="636A6F"/>
                </a:solidFill>
                <a:latin typeface="Arial"/>
                <a:ea typeface="Arial"/>
                <a:cs typeface="Arial"/>
                <a:sym typeface="Arial"/>
              </a:rPr>
              <a:t>1.2. Definiciones de inclusión digital, conexión social y bienestar</a:t>
            </a:r>
            <a:endParaRPr/>
          </a:p>
          <a:p>
            <a:pPr indent="457200" lvl="0" marL="0" marR="0" rtl="0" algn="l">
              <a:lnSpc>
                <a:spcPct val="115000"/>
              </a:lnSpc>
              <a:spcBef>
                <a:spcPts val="0"/>
              </a:spcBef>
              <a:spcAft>
                <a:spcPts val="0"/>
              </a:spcAft>
              <a:buClr>
                <a:schemeClr val="dk1"/>
              </a:buClr>
              <a:buSzPts val="1100"/>
              <a:buFont typeface="Arial"/>
              <a:buNone/>
            </a:pPr>
            <a:r>
              <a:rPr b="0" i="0" lang="en-GB" sz="1600" u="none" cap="none" strike="noStrike">
                <a:solidFill>
                  <a:srgbClr val="636A6F"/>
                </a:solidFill>
                <a:latin typeface="Arial"/>
                <a:ea typeface="Arial"/>
                <a:cs typeface="Arial"/>
                <a:sym typeface="Arial"/>
              </a:rPr>
              <a:t>1.3. Importancia del bienestar digital en el lugar de trabajo híbrido</a:t>
            </a:r>
            <a:endParaRPr/>
          </a:p>
          <a:p>
            <a:pPr indent="0" lvl="0" marL="0" marR="0" rtl="0" algn="l">
              <a:lnSpc>
                <a:spcPct val="150000"/>
              </a:lnSpc>
              <a:spcBef>
                <a:spcPts val="0"/>
              </a:spcBef>
              <a:spcAft>
                <a:spcPts val="0"/>
              </a:spcAft>
              <a:buClr>
                <a:srgbClr val="000000"/>
              </a:buClr>
              <a:buSzPts val="1600"/>
              <a:buFont typeface="Arial"/>
              <a:buNone/>
            </a:pPr>
            <a:r>
              <a:rPr b="1" i="0" lang="en-GB" sz="1600" u="none" cap="none" strike="noStrike">
                <a:solidFill>
                  <a:schemeClr val="accent5"/>
                </a:solidFill>
                <a:latin typeface="Arial"/>
                <a:ea typeface="Arial"/>
                <a:cs typeface="Arial"/>
                <a:sym typeface="Arial"/>
              </a:rPr>
              <a:t>Tema 2 Barreras para la inclusión digital</a:t>
            </a:r>
            <a:endParaRPr b="0" i="0" sz="1400" u="none" cap="none" strike="noStrike">
              <a:solidFill>
                <a:srgbClr val="000000"/>
              </a:solidFill>
              <a:latin typeface="Arial"/>
              <a:ea typeface="Arial"/>
              <a:cs typeface="Arial"/>
              <a:sym typeface="Arial"/>
            </a:endParaRPr>
          </a:p>
          <a:p>
            <a:pPr indent="45720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2.1. Identificación de las barreras para la inclusión digital</a:t>
            </a:r>
            <a:endParaRPr/>
          </a:p>
          <a:p>
            <a:pPr indent="457200" lvl="0" marL="0" marR="0" rtl="0" algn="l">
              <a:lnSpc>
                <a:spcPct val="115000"/>
              </a:lnSpc>
              <a:spcBef>
                <a:spcPts val="0"/>
              </a:spcBef>
              <a:spcAft>
                <a:spcPts val="0"/>
              </a:spcAft>
              <a:buClr>
                <a:schemeClr val="dk1"/>
              </a:buClr>
              <a:buSzPts val="1100"/>
              <a:buFont typeface="Arial"/>
              <a:buNone/>
            </a:pPr>
            <a:r>
              <a:rPr b="0" i="0" lang="en-GB" sz="1600" u="none" cap="none" strike="noStrike">
                <a:solidFill>
                  <a:srgbClr val="636A6F"/>
                </a:solidFill>
                <a:latin typeface="Arial"/>
                <a:ea typeface="Arial"/>
                <a:cs typeface="Arial"/>
                <a:sym typeface="Arial"/>
              </a:rPr>
              <a:t>2.2. Retos de comunicación en entornos de trabajo híbridos</a:t>
            </a:r>
            <a:endParaRPr/>
          </a:p>
          <a:p>
            <a:pPr indent="0" lvl="0" marL="0" marR="0" rtl="0" algn="l">
              <a:lnSpc>
                <a:spcPct val="150000"/>
              </a:lnSpc>
              <a:spcBef>
                <a:spcPts val="0"/>
              </a:spcBef>
              <a:spcAft>
                <a:spcPts val="0"/>
              </a:spcAft>
              <a:buClr>
                <a:srgbClr val="000000"/>
              </a:buClr>
              <a:buSzPts val="1600"/>
              <a:buFont typeface="Arial"/>
              <a:buNone/>
            </a:pPr>
            <a:r>
              <a:rPr b="1" i="0" lang="en-GB" sz="1600" u="none" cap="none" strike="noStrike">
                <a:solidFill>
                  <a:schemeClr val="accent5"/>
                </a:solidFill>
                <a:latin typeface="Arial"/>
                <a:ea typeface="Arial"/>
                <a:cs typeface="Arial"/>
                <a:sym typeface="Arial"/>
              </a:rPr>
              <a:t>Tema 3 Técnicas de comunicación inclusiva</a:t>
            </a:r>
            <a:endParaRPr b="1" i="0" sz="1600" u="none" cap="none" strike="noStrike">
              <a:solidFill>
                <a:schemeClr val="accent5"/>
              </a:solidFill>
              <a:latin typeface="Arial"/>
              <a:ea typeface="Arial"/>
              <a:cs typeface="Arial"/>
              <a:sym typeface="Arial"/>
            </a:endParaRPr>
          </a:p>
          <a:p>
            <a:pPr indent="45720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3.1. Desarrollo de técnicas de comunicación inclusiva</a:t>
            </a:r>
            <a:endParaRPr/>
          </a:p>
          <a:p>
            <a:pPr indent="0" lvl="0" marL="0" marR="0" rtl="0" algn="l">
              <a:lnSpc>
                <a:spcPct val="150000"/>
              </a:lnSpc>
              <a:spcBef>
                <a:spcPts val="0"/>
              </a:spcBef>
              <a:spcAft>
                <a:spcPts val="0"/>
              </a:spcAft>
              <a:buClr>
                <a:srgbClr val="000000"/>
              </a:buClr>
              <a:buSzPts val="1600"/>
              <a:buFont typeface="Arial"/>
              <a:buNone/>
            </a:pPr>
            <a:r>
              <a:rPr b="1" i="0" lang="en-GB" sz="1600" u="none" cap="none" strike="noStrike">
                <a:solidFill>
                  <a:schemeClr val="accent5"/>
                </a:solidFill>
                <a:latin typeface="Arial"/>
                <a:ea typeface="Arial"/>
                <a:cs typeface="Arial"/>
                <a:sym typeface="Arial"/>
              </a:rPr>
              <a:t>Tema 4 Estrategias de bienestar para entornos de trabajo híbridos</a:t>
            </a:r>
            <a:endParaRPr/>
          </a:p>
          <a:p>
            <a:pPr indent="45720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4.1. Desarrollo de estrategias de bienestar para entornos de trabajo híbridos</a:t>
            </a:r>
            <a:endParaRPr b="0" i="0" sz="1400" u="none" cap="none" strike="noStrike">
              <a:solidFill>
                <a:srgbClr val="000000"/>
              </a:solidFill>
              <a:latin typeface="Arial"/>
              <a:ea typeface="Arial"/>
              <a:cs typeface="Arial"/>
              <a:sym typeface="Arial"/>
            </a:endParaRPr>
          </a:p>
          <a:p>
            <a:pPr indent="45720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4.2. Inclusión de equipos híbridos y bienestar digital en la práctica</a:t>
            </a:r>
            <a:endParaRPr b="0" i="0" sz="1600" u="none" cap="none" strike="noStrike">
              <a:solidFill>
                <a:srgbClr val="636A6F"/>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8"/>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1 – Introducción</a:t>
            </a:r>
            <a:endParaRPr/>
          </a:p>
          <a:p>
            <a:pPr indent="0" lvl="0" marL="0" rtl="0" algn="l">
              <a:lnSpc>
                <a:spcPct val="90000"/>
              </a:lnSpc>
              <a:spcBef>
                <a:spcPts val="0"/>
              </a:spcBef>
              <a:spcAft>
                <a:spcPts val="0"/>
              </a:spcAft>
              <a:buClr>
                <a:srgbClr val="9869BD"/>
              </a:buClr>
              <a:buSzPts val="1800"/>
              <a:buNone/>
            </a:pPr>
            <a:r>
              <a:t/>
            </a:r>
            <a:endParaRPr b="1">
              <a:solidFill>
                <a:schemeClr val="accent6"/>
              </a:solidFill>
              <a:latin typeface="Arial"/>
              <a:ea typeface="Arial"/>
              <a:cs typeface="Arial"/>
              <a:sym typeface="Arial"/>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Familiarícese con los casos prácticos presentados</a:t>
            </a:r>
            <a:endParaRPr/>
          </a:p>
          <a:p>
            <a:pPr indent="0" lvl="0" marL="0" rtl="0" algn="l">
              <a:lnSpc>
                <a:spcPct val="90000"/>
              </a:lnSpc>
              <a:spcBef>
                <a:spcPts val="0"/>
              </a:spcBef>
              <a:spcAft>
                <a:spcPts val="0"/>
              </a:spcAft>
              <a:buClr>
                <a:srgbClr val="9869BD"/>
              </a:buClr>
              <a:buSzPts val="1800"/>
              <a:buNone/>
            </a:pPr>
            <a:r>
              <a:t/>
            </a:r>
            <a:endParaRPr b="1">
              <a:solidFill>
                <a:srgbClr val="868E93"/>
              </a:solidFill>
              <a:latin typeface="Arial"/>
              <a:ea typeface="Arial"/>
              <a:cs typeface="Arial"/>
              <a:sym typeface="Arial"/>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2 - Trabajo en grupo</a:t>
            </a:r>
            <a:endParaRPr/>
          </a:p>
          <a:p>
            <a:pPr indent="0" lvl="0" marL="0" rtl="0" algn="l">
              <a:lnSpc>
                <a:spcPct val="90000"/>
              </a:lnSpc>
              <a:spcBef>
                <a:spcPts val="0"/>
              </a:spcBef>
              <a:spcAft>
                <a:spcPts val="0"/>
              </a:spcAft>
              <a:buClr>
                <a:srgbClr val="9869BD"/>
              </a:buClr>
              <a:buSzPts val="1800"/>
              <a:buNone/>
            </a:pPr>
            <a:r>
              <a:t/>
            </a:r>
            <a:endParaRPr b="1" i="0" u="none" cap="none" strike="noStrike">
              <a:solidFill>
                <a:schemeClr val="accent6"/>
              </a:solidFill>
              <a:latin typeface="Arial"/>
              <a:ea typeface="Arial"/>
              <a:cs typeface="Arial"/>
              <a:sym typeface="Arial"/>
            </a:endParaRPr>
          </a:p>
          <a:p>
            <a:pPr indent="0" lvl="0" marL="0" rtl="0" algn="l">
              <a:lnSpc>
                <a:spcPct val="90000"/>
              </a:lnSpc>
              <a:spcBef>
                <a:spcPts val="0"/>
              </a:spcBef>
              <a:spcAft>
                <a:spcPts val="0"/>
              </a:spcAft>
              <a:buClr>
                <a:srgbClr val="9869BD"/>
              </a:buClr>
              <a:buSzPts val="1800"/>
              <a:buNone/>
            </a:pPr>
            <a:r>
              <a:rPr i="0" lang="en-GB" u="none" cap="none" strike="noStrike">
                <a:solidFill>
                  <a:srgbClr val="868E93"/>
                </a:solidFill>
                <a:latin typeface="Arial"/>
                <a:ea typeface="Arial"/>
                <a:cs typeface="Arial"/>
                <a:sym typeface="Arial"/>
              </a:rPr>
              <a:t>•Trabaje en su grupo para identificar las barreras utilizando la hoja de trabajo «Marco de visibilidad»</a:t>
            </a:r>
            <a:endParaRPr/>
          </a:p>
          <a:p>
            <a:pPr indent="0" lvl="0" marL="0" rtl="0" algn="l">
              <a:lnSpc>
                <a:spcPct val="90000"/>
              </a:lnSpc>
              <a:spcBef>
                <a:spcPts val="0"/>
              </a:spcBef>
              <a:spcAft>
                <a:spcPts val="0"/>
              </a:spcAft>
              <a:buClr>
                <a:srgbClr val="9869BD"/>
              </a:buClr>
              <a:buSzPts val="1800"/>
              <a:buNone/>
            </a:pPr>
            <a:r>
              <a:rPr i="0" lang="en-GB" u="none" cap="none" strike="noStrike">
                <a:solidFill>
                  <a:srgbClr val="868E93"/>
                </a:solidFill>
                <a:latin typeface="Arial"/>
                <a:ea typeface="Arial"/>
                <a:cs typeface="Arial"/>
                <a:sym typeface="Arial"/>
              </a:rPr>
              <a:t>•Debata cómo estas barreras afectan a la comunicación, la participación y la toma de decisiones</a:t>
            </a:r>
            <a:endParaRPr/>
          </a:p>
          <a:p>
            <a:pPr indent="0" lvl="0" marL="0" rtl="0" algn="l">
              <a:lnSpc>
                <a:spcPct val="90000"/>
              </a:lnSpc>
              <a:spcBef>
                <a:spcPts val="0"/>
              </a:spcBef>
              <a:spcAft>
                <a:spcPts val="0"/>
              </a:spcAft>
              <a:buClr>
                <a:srgbClr val="9869BD"/>
              </a:buClr>
              <a:buSzPts val="1800"/>
              <a:buNone/>
            </a:pPr>
            <a:r>
              <a:t/>
            </a:r>
            <a:endParaRPr i="0" u="none" cap="none" strike="noStrike">
              <a:solidFill>
                <a:srgbClr val="868E93"/>
              </a:solidFill>
              <a:latin typeface="Arial"/>
              <a:ea typeface="Arial"/>
              <a:cs typeface="Arial"/>
              <a:sym typeface="Arial"/>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3 - Intercambio de experiencias</a:t>
            </a:r>
            <a:endParaRPr/>
          </a:p>
          <a:p>
            <a:pPr indent="0" lvl="0" marL="0" rtl="0" algn="l">
              <a:lnSpc>
                <a:spcPct val="90000"/>
              </a:lnSpc>
              <a:spcBef>
                <a:spcPts val="0"/>
              </a:spcBef>
              <a:spcAft>
                <a:spcPts val="0"/>
              </a:spcAft>
              <a:buClr>
                <a:srgbClr val="9869BD"/>
              </a:buClr>
              <a:buSzPts val="1800"/>
              <a:buNone/>
            </a:pPr>
            <a:r>
              <a:t/>
            </a:r>
            <a:endParaRPr b="1">
              <a:solidFill>
                <a:schemeClr val="accent6"/>
              </a:solidFill>
              <a:latin typeface="Arial"/>
              <a:ea typeface="Arial"/>
              <a:cs typeface="Arial"/>
              <a:sym typeface="Arial"/>
            </a:endParaRPr>
          </a:p>
          <a:p>
            <a:pPr indent="0" lvl="0" marL="0" rtl="0" algn="l">
              <a:lnSpc>
                <a:spcPct val="90000"/>
              </a:lnSpc>
              <a:spcBef>
                <a:spcPts val="0"/>
              </a:spcBef>
              <a:spcAft>
                <a:spcPts val="0"/>
              </a:spcAft>
              <a:buClr>
                <a:srgbClr val="9869BD"/>
              </a:buClr>
              <a:buSzPts val="1800"/>
              <a:buNone/>
            </a:pPr>
            <a:r>
              <a:rPr lang="en-GB">
                <a:solidFill>
                  <a:srgbClr val="868E93"/>
                </a:solidFill>
                <a:latin typeface="Arial"/>
                <a:ea typeface="Arial"/>
                <a:cs typeface="Arial"/>
                <a:sym typeface="Arial"/>
              </a:rPr>
              <a:t>•Comparta sus propias experiencias laborales relacionadas con las barreras identificadas</a:t>
            </a:r>
            <a:endParaRPr/>
          </a:p>
          <a:p>
            <a:pPr indent="0" lvl="0" marL="0" rtl="0" algn="l">
              <a:lnSpc>
                <a:spcPct val="90000"/>
              </a:lnSpc>
              <a:spcBef>
                <a:spcPts val="0"/>
              </a:spcBef>
              <a:spcAft>
                <a:spcPts val="0"/>
              </a:spcAft>
              <a:buClr>
                <a:srgbClr val="9869BD"/>
              </a:buClr>
              <a:buSzPts val="1800"/>
              <a:buNone/>
            </a:pPr>
            <a:r>
              <a:rPr lang="en-GB">
                <a:solidFill>
                  <a:srgbClr val="868E93"/>
                </a:solidFill>
                <a:latin typeface="Arial"/>
                <a:ea typeface="Arial"/>
                <a:cs typeface="Arial"/>
                <a:sym typeface="Arial"/>
              </a:rPr>
              <a:t>•Reflexione sobre cómo las barreras han afectado a su participación y colaboración</a:t>
            </a:r>
            <a:endParaRPr/>
          </a:p>
          <a:p>
            <a:pPr indent="0" lvl="0" marL="0" rtl="0" algn="l">
              <a:lnSpc>
                <a:spcPct val="90000"/>
              </a:lnSpc>
              <a:spcBef>
                <a:spcPts val="0"/>
              </a:spcBef>
              <a:spcAft>
                <a:spcPts val="0"/>
              </a:spcAft>
              <a:buClr>
                <a:srgbClr val="9869BD"/>
              </a:buClr>
              <a:buSzPts val="1800"/>
              <a:buNone/>
            </a:pPr>
            <a:r>
              <a:t/>
            </a:r>
            <a:endParaRPr b="1">
              <a:solidFill>
                <a:srgbClr val="868E93"/>
              </a:solidFill>
              <a:latin typeface="Arial"/>
              <a:ea typeface="Arial"/>
              <a:cs typeface="Arial"/>
              <a:sym typeface="Arial"/>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4 - Planificación de acciones</a:t>
            </a:r>
            <a:endParaRPr/>
          </a:p>
          <a:p>
            <a:pPr indent="0" lvl="0" marL="0" rtl="0" algn="l">
              <a:lnSpc>
                <a:spcPct val="90000"/>
              </a:lnSpc>
              <a:spcBef>
                <a:spcPts val="0"/>
              </a:spcBef>
              <a:spcAft>
                <a:spcPts val="0"/>
              </a:spcAft>
              <a:buClr>
                <a:srgbClr val="9869BD"/>
              </a:buClr>
              <a:buSzPts val="1800"/>
              <a:buNone/>
            </a:pPr>
            <a:r>
              <a:t/>
            </a:r>
            <a:endParaRPr b="1">
              <a:solidFill>
                <a:schemeClr val="accent6"/>
              </a:solidFill>
              <a:latin typeface="Arial"/>
              <a:ea typeface="Arial"/>
              <a:cs typeface="Arial"/>
              <a:sym typeface="Arial"/>
            </a:endParaRPr>
          </a:p>
          <a:p>
            <a:pPr indent="0" lvl="0" marL="0" rtl="0" algn="l">
              <a:lnSpc>
                <a:spcPct val="90000"/>
              </a:lnSpc>
              <a:spcBef>
                <a:spcPts val="0"/>
              </a:spcBef>
              <a:spcAft>
                <a:spcPts val="0"/>
              </a:spcAft>
              <a:buClr>
                <a:srgbClr val="9869BD"/>
              </a:buClr>
              <a:buSzPts val="1800"/>
              <a:buNone/>
            </a:pPr>
            <a:r>
              <a:rPr lang="en-GB">
                <a:solidFill>
                  <a:srgbClr val="868E93"/>
                </a:solidFill>
                <a:latin typeface="Arial"/>
                <a:ea typeface="Arial"/>
                <a:cs typeface="Arial"/>
                <a:sym typeface="Arial"/>
              </a:rPr>
              <a:t>•Sugiera otras estrategias viables para abordar las barreras digitales.</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394" name="Google Shape;394;p48"/>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395" name="Google Shape;395;p48"/>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00h:25m</a:t>
            </a:r>
            <a:endParaRPr b="1" i="0" sz="1600" u="none" cap="none" strike="noStrike">
              <a:solidFill>
                <a:schemeClr val="accent6"/>
              </a:solidFill>
              <a:latin typeface="Arial"/>
              <a:ea typeface="Arial"/>
              <a:cs typeface="Arial"/>
              <a:sym typeface="Arial"/>
            </a:endParaRPr>
          </a:p>
        </p:txBody>
      </p:sp>
      <p:sp>
        <p:nvSpPr>
          <p:cNvPr id="396" name="Google Shape;396;p48"/>
          <p:cNvSpPr txBox="1"/>
          <p:nvPr/>
        </p:nvSpPr>
        <p:spPr>
          <a:xfrm>
            <a:off x="1469572" y="230395"/>
            <a:ext cx="10474778" cy="715879"/>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chemeClr val="accent6"/>
              </a:buClr>
              <a:buSzPts val="2400"/>
              <a:buFont typeface="Arial"/>
              <a:buNone/>
            </a:pPr>
            <a:r>
              <a:rPr b="1" i="0" lang="en-GB" sz="2400" u="none" cap="none" strike="noStrike">
                <a:solidFill>
                  <a:schemeClr val="accent6"/>
                </a:solidFill>
                <a:latin typeface="Arial"/>
                <a:ea typeface="Arial"/>
                <a:cs typeface="Arial"/>
                <a:sym typeface="Arial"/>
              </a:rPr>
              <a:t>Actividad 2.1. Descubrir las barreras digitales en los lugares de trabajo híbridos</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9"/>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1" lang="en-GB">
                <a:solidFill>
                  <a:schemeClr val="accent6"/>
                </a:solidFill>
                <a:latin typeface="Arial"/>
                <a:ea typeface="Arial"/>
                <a:cs typeface="Arial"/>
                <a:sym typeface="Arial"/>
              </a:rPr>
              <a:t>Recursos</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Printed Visibility Framework worksheets</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Markers and flip charts for group discussions</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403" name="Google Shape;403;p49"/>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SzPct val="108108"/>
              <a:buNone/>
            </a:pPr>
            <a:r>
              <a:rPr b="1" lang="en-GB">
                <a:solidFill>
                  <a:schemeClr val="accent6"/>
                </a:solidFill>
                <a:latin typeface="Arial"/>
                <a:ea typeface="Arial"/>
                <a:cs typeface="Arial"/>
                <a:sym typeface="Arial"/>
              </a:rPr>
              <a:t>Más información</a:t>
            </a:r>
            <a:endParaRPr/>
          </a:p>
          <a:p>
            <a:pPr indent="-228600" lvl="0" marL="228600" rtl="0" algn="l">
              <a:lnSpc>
                <a:spcPct val="90000"/>
              </a:lnSpc>
              <a:spcBef>
                <a:spcPts val="1000"/>
              </a:spcBef>
              <a:spcAft>
                <a:spcPts val="0"/>
              </a:spcAft>
              <a:buClr>
                <a:srgbClr val="868E93"/>
              </a:buClr>
              <a:buSzPct val="108107"/>
              <a:buChar char="•"/>
            </a:pPr>
            <a:r>
              <a:rPr i="0" lang="en-GB" u="none" cap="none" strike="noStrike">
                <a:solidFill>
                  <a:srgbClr val="868E93"/>
                </a:solidFill>
                <a:latin typeface="Arial"/>
                <a:ea typeface="Arial"/>
                <a:cs typeface="Arial"/>
                <a:sym typeface="Arial"/>
              </a:rPr>
              <a:t>What Is Digital Inclusion? The Global Effort to Bring Everyone Online</a:t>
            </a:r>
            <a:endParaRPr/>
          </a:p>
          <a:p>
            <a:pPr indent="0" lvl="0" marL="0" rtl="0" algn="l">
              <a:lnSpc>
                <a:spcPct val="90000"/>
              </a:lnSpc>
              <a:spcBef>
                <a:spcPts val="1000"/>
              </a:spcBef>
              <a:spcAft>
                <a:spcPts val="0"/>
              </a:spcAft>
              <a:buClr>
                <a:srgbClr val="868E93"/>
              </a:buClr>
              <a:buSzPct val="108107"/>
              <a:buNone/>
            </a:pPr>
            <a:r>
              <a:rPr i="0" lang="en-GB" u="sng" cap="none" strike="noStrike">
                <a:solidFill>
                  <a:srgbClr val="868E93"/>
                </a:solidFill>
                <a:latin typeface="Arial"/>
                <a:ea typeface="Arial"/>
                <a:cs typeface="Arial"/>
                <a:sym typeface="Arial"/>
                <a:hlinkClick r:id="rId3">
                  <a:extLst>
                    <a:ext uri="{A12FA001-AC4F-418D-AE19-62706E023703}">
                      <ahyp:hlinkClr val="tx"/>
                    </a:ext>
                  </a:extLst>
                </a:hlinkClick>
              </a:rPr>
              <a:t>https://ctu.ieee.org/blog/2023/01/03/what-is-digital-inclusion-the-global-effort-to-bring-everyone-online/</a:t>
            </a:r>
            <a:r>
              <a:rPr i="0" lang="en-GB" u="none" cap="none" strike="noStrike">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ct val="108107"/>
              <a:buNone/>
            </a:pPr>
            <a:r>
              <a:t/>
            </a:r>
            <a:endParaRPr>
              <a:solidFill>
                <a:srgbClr val="868E93"/>
              </a:solidFill>
              <a:latin typeface="Arial"/>
              <a:ea typeface="Arial"/>
              <a:cs typeface="Arial"/>
              <a:sym typeface="Arial"/>
            </a:endParaRPr>
          </a:p>
          <a:p>
            <a:pPr indent="-285750" lvl="0" marL="285750" rtl="0" algn="l">
              <a:lnSpc>
                <a:spcPct val="90000"/>
              </a:lnSpc>
              <a:spcBef>
                <a:spcPts val="1000"/>
              </a:spcBef>
              <a:spcAft>
                <a:spcPts val="0"/>
              </a:spcAft>
              <a:buClr>
                <a:srgbClr val="868E93"/>
              </a:buClr>
              <a:buSzPct val="108107"/>
              <a:buChar char="•"/>
            </a:pPr>
            <a:r>
              <a:rPr i="0" lang="en-GB" u="none" cap="none" strike="noStrike">
                <a:solidFill>
                  <a:srgbClr val="868E93"/>
                </a:solidFill>
                <a:latin typeface="Arial"/>
                <a:ea typeface="Arial"/>
                <a:cs typeface="Arial"/>
                <a:sym typeface="Arial"/>
              </a:rPr>
              <a:t>Inclusive meeting guide, Harvard University</a:t>
            </a:r>
            <a:endParaRPr/>
          </a:p>
          <a:p>
            <a:pPr indent="0" lvl="0" marL="0" rtl="0" algn="l">
              <a:lnSpc>
                <a:spcPct val="90000"/>
              </a:lnSpc>
              <a:spcBef>
                <a:spcPts val="1000"/>
              </a:spcBef>
              <a:spcAft>
                <a:spcPts val="0"/>
              </a:spcAft>
              <a:buClr>
                <a:srgbClr val="868E93"/>
              </a:buClr>
              <a:buSzPct val="108107"/>
              <a:buNone/>
            </a:pPr>
            <a:r>
              <a:rPr lang="en-GB" u="sng">
                <a:solidFill>
                  <a:srgbClr val="868E93"/>
                </a:solidFill>
                <a:latin typeface="Arial"/>
                <a:ea typeface="Arial"/>
                <a:cs typeface="Arial"/>
                <a:sym typeface="Arial"/>
                <a:hlinkClick r:id="rId4">
                  <a:extLst>
                    <a:ext uri="{A12FA001-AC4F-418D-AE19-62706E023703}">
                      <ahyp:hlinkClr val="tx"/>
                    </a:ext>
                  </a:extLst>
                </a:hlinkClick>
              </a:rPr>
              <a:t>https://edib.harvard.edu/files/dib/files/inclusive_meeting_guide_final_1.pdd</a:t>
            </a:r>
            <a:r>
              <a:rPr lang="en-GB">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ct val="108107"/>
              <a:buNone/>
            </a:pPr>
            <a:r>
              <a:t/>
            </a:r>
            <a:endParaRPr>
              <a:solidFill>
                <a:srgbClr val="868E93"/>
              </a:solidFill>
              <a:latin typeface="Arial"/>
              <a:ea typeface="Arial"/>
              <a:cs typeface="Arial"/>
              <a:sym typeface="Arial"/>
            </a:endParaRPr>
          </a:p>
          <a:p>
            <a:pPr indent="-285750" lvl="0" marL="285750" rtl="0" algn="l">
              <a:lnSpc>
                <a:spcPct val="100000"/>
              </a:lnSpc>
              <a:spcBef>
                <a:spcPts val="1000"/>
              </a:spcBef>
              <a:spcAft>
                <a:spcPts val="0"/>
              </a:spcAft>
              <a:buClr>
                <a:srgbClr val="868E93"/>
              </a:buClr>
              <a:buSzPct val="108107"/>
              <a:buChar char="•"/>
            </a:pPr>
            <a:r>
              <a:rPr lang="en-GB">
                <a:solidFill>
                  <a:srgbClr val="868E93"/>
                </a:solidFill>
                <a:latin typeface="Arial"/>
                <a:ea typeface="Arial"/>
                <a:cs typeface="Arial"/>
                <a:sym typeface="Arial"/>
              </a:rPr>
              <a:t>How to Avoid Proximity Bias in the Workplace</a:t>
            </a:r>
            <a:endParaRPr/>
          </a:p>
          <a:p>
            <a:pPr indent="0" lvl="0" marL="0" rtl="0" algn="l">
              <a:lnSpc>
                <a:spcPct val="100000"/>
              </a:lnSpc>
              <a:spcBef>
                <a:spcPts val="1000"/>
              </a:spcBef>
              <a:spcAft>
                <a:spcPts val="0"/>
              </a:spcAft>
              <a:buClr>
                <a:srgbClr val="868E93"/>
              </a:buClr>
              <a:buSzPct val="108107"/>
              <a:buNone/>
            </a:pPr>
            <a:r>
              <a:rPr lang="en-GB" u="sng">
                <a:solidFill>
                  <a:srgbClr val="868E93"/>
                </a:solidFill>
                <a:latin typeface="Arial"/>
                <a:ea typeface="Arial"/>
                <a:cs typeface="Arial"/>
                <a:sym typeface="Arial"/>
                <a:hlinkClick r:id="rId5">
                  <a:extLst>
                    <a:ext uri="{A12FA001-AC4F-418D-AE19-62706E023703}">
                      <ahyp:hlinkClr val="tx"/>
                    </a:ext>
                  </a:extLst>
                </a:hlinkClick>
              </a:rPr>
              <a:t>www.justworks.com/blog/proximity-bias</a:t>
            </a:r>
            <a:r>
              <a:rPr lang="en-GB">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ct val="108107"/>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ct val="108107"/>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ct val="108107"/>
              <a:buNone/>
            </a:pPr>
            <a:r>
              <a:rPr lang="en-GB">
                <a:solidFill>
                  <a:srgbClr val="868E93"/>
                </a:solidFill>
                <a:latin typeface="Arial"/>
                <a:ea typeface="Arial"/>
                <a:cs typeface="Arial"/>
                <a:sym typeface="Arial"/>
              </a:rPr>
              <a:t>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ct val="108107"/>
              <a:buNone/>
            </a:pPr>
            <a:r>
              <a:t/>
            </a:r>
            <a:endParaRPr i="0" u="none" cap="none" strike="noStrike">
              <a:solidFill>
                <a:srgbClr val="868E93"/>
              </a:solidFill>
              <a:latin typeface="Arial"/>
              <a:ea typeface="Arial"/>
              <a:cs typeface="Arial"/>
              <a:sym typeface="Arial"/>
            </a:endParaRPr>
          </a:p>
        </p:txBody>
      </p:sp>
      <p:sp>
        <p:nvSpPr>
          <p:cNvPr id="404" name="Google Shape;404;p49"/>
          <p:cNvSpPr txBox="1"/>
          <p:nvPr/>
        </p:nvSpPr>
        <p:spPr>
          <a:xfrm>
            <a:off x="1469572" y="230395"/>
            <a:ext cx="10474778" cy="715879"/>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chemeClr val="accent6"/>
              </a:buClr>
              <a:buSzPts val="2400"/>
              <a:buFont typeface="Arial"/>
              <a:buNone/>
            </a:pPr>
            <a:r>
              <a:rPr b="1" i="0" lang="en-GB" sz="2400" u="none" cap="none" strike="noStrike">
                <a:solidFill>
                  <a:schemeClr val="accent6"/>
                </a:solidFill>
                <a:latin typeface="Arial"/>
                <a:ea typeface="Arial"/>
                <a:cs typeface="Arial"/>
                <a:sym typeface="Arial"/>
              </a:rPr>
              <a:t>Actividad 2.1. Descubrir las barreras digitales en los lugares de trabajo híbridos</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0"/>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2: Barreras para la inclusión digital</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2.2. Retos de comunicación en entornos de trabajo híbridos</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pic>
        <p:nvPicPr>
          <p:cNvPr descr="Ajuda com preenchimento sólido" id="411" name="Google Shape;411;p50"/>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412" name="Google Shape;412;p50"/>
          <p:cNvGraphicFramePr/>
          <p:nvPr/>
        </p:nvGraphicFramePr>
        <p:xfrm>
          <a:off x="2297471" y="1327355"/>
          <a:ext cx="3000000" cy="3000000"/>
        </p:xfrm>
        <a:graphic>
          <a:graphicData uri="http://schemas.openxmlformats.org/drawingml/2006/table">
            <a:tbl>
              <a:tblPr bandRow="1" firstRow="1">
                <a:noFill/>
                <a:tableStyleId>{BB11F8DE-0BE4-4B7F-9760-CBCC4725C173}</a:tableStyleId>
              </a:tblPr>
              <a:tblGrid>
                <a:gridCol w="2032000"/>
                <a:gridCol w="6096000"/>
              </a:tblGrid>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Importancia de la comunicación en equipos híbridos</a:t>
                      </a:r>
                      <a:endParaRPr/>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GB" sz="1400" u="none" cap="none" strike="noStrike"/>
                        <a:t>Garantiza la alineación de los objetivos y las expectativas</a:t>
                      </a:r>
                      <a:br>
                        <a:rPr b="0" lang="en-GB" sz="1400" u="none" cap="none" strike="noStrike"/>
                      </a:br>
                      <a:br>
                        <a:rPr b="0" lang="en-GB" sz="1400" u="none" cap="none" strike="noStrike"/>
                      </a:br>
                      <a:r>
                        <a:rPr b="0" lang="en-GB" sz="1400" u="none" cap="none" strike="noStrike"/>
                        <a:t>Genera confianza y fomenta la cohesión del equipo</a:t>
                      </a:r>
                      <a:br>
                        <a:rPr b="0" lang="en-GB" sz="1400" u="none" cap="none" strike="noStrike"/>
                      </a:br>
                      <a:br>
                        <a:rPr b="0" lang="en-GB" sz="1400" u="none" cap="none" strike="noStrike"/>
                      </a:br>
                      <a:r>
                        <a:rPr b="0" lang="en-GB" sz="1400" u="none" cap="none" strike="noStrike"/>
                        <a:t>Reduce los malentendidos y mejora la productividad</a:t>
                      </a:r>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Barreras comunes para una comunicación eficaz</a:t>
                      </a:r>
                      <a:endParaRPr sz="1400" u="none" cap="none" strike="noStrike"/>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Problemas técnicos: conexión a Internet inestable, software incompatible, mala calidad de audio/vídeo</a:t>
                      </a:r>
                      <a:br>
                        <a:rPr lang="en-GB" sz="1400" u="none" cap="none" strike="noStrike"/>
                      </a:br>
                      <a:br>
                        <a:rPr lang="en-GB" sz="1400" u="none" cap="none" strike="noStrike"/>
                      </a:br>
                      <a:r>
                        <a:rPr lang="en-GB" sz="1400" u="none" cap="none" strike="noStrike"/>
                        <a:t>Señales sociales: dificultad para interpretar el lenguaje corporal, el tono o el contexto emocional</a:t>
                      </a:r>
                      <a:br>
                        <a:rPr lang="en-GB" sz="1400" u="none" cap="none" strike="noStrike"/>
                      </a:br>
                      <a:br>
                        <a:rPr lang="en-GB" sz="1400" u="none" cap="none" strike="noStrike"/>
                      </a:br>
                      <a:r>
                        <a:rPr lang="en-GB" sz="1400" u="none" cap="none" strike="noStrike"/>
                        <a:t>Brechas de participación: los participantes presenciales dominan las discusiones; los asistentes remotos se sienten excluidos</a:t>
                      </a:r>
                      <a:endParaRPr/>
                    </a:p>
                  </a:txBody>
                  <a:tcPr marT="45725" marB="45725" marR="91450" marL="91450"/>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1"/>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2: Barreras para la inclusión digital</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2.2. Retos de comunicación en entornos de trabajo híbridos</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pic>
        <p:nvPicPr>
          <p:cNvPr descr="Ajuda com preenchimento sólido" id="419" name="Google Shape;419;p51"/>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420" name="Google Shape;420;p51"/>
          <p:cNvGraphicFramePr/>
          <p:nvPr/>
        </p:nvGraphicFramePr>
        <p:xfrm>
          <a:off x="2307303" y="1327355"/>
          <a:ext cx="3000000" cy="3000000"/>
        </p:xfrm>
        <a:graphic>
          <a:graphicData uri="http://schemas.openxmlformats.org/drawingml/2006/table">
            <a:tbl>
              <a:tblPr bandRow="1" firstRow="1">
                <a:noFill/>
                <a:tableStyleId>{BB11F8DE-0BE4-4B7F-9760-CBCC4725C173}</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Barreras en las reuniones híbridas</a:t>
                      </a:r>
                      <a:endParaRPr sz="1400" u="none" cap="none" strike="noStrike"/>
                    </a:p>
                  </a:txBody>
                  <a:tcPr marT="45725" marB="45725" marR="91450" marL="91450"/>
                </a:tc>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Barreras técnicas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Barreras sociales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Barreras estructurales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rPr lang="en-GB" sz="1400" u="none" cap="none" strike="noStrike"/>
                        <a:t>Problemas de conectividad que provocan interrupciones</a:t>
                      </a:r>
                      <a:br>
                        <a:rPr lang="en-GB" sz="1400" u="none" cap="none" strike="noStrike"/>
                      </a:br>
                      <a:br>
                        <a:rPr lang="en-GB" sz="1400" u="none" cap="none" strike="noStrike"/>
                      </a:br>
                      <a:r>
                        <a:rPr lang="en-GB" sz="1400" u="none" cap="none" strike="noStrike"/>
                        <a:t>Formación inadecuada sobre las herramientas virtuales, lo que da lugar a ineficiencias</a:t>
                      </a:r>
                      <a:br>
                        <a:rPr lang="en-GB" sz="1400" u="none" cap="none" strike="noStrike"/>
                      </a:br>
                      <a:br>
                        <a:rPr lang="en-GB" sz="1400" u="none" cap="none" strike="noStrike"/>
                      </a:br>
                      <a:r>
                        <a:rPr lang="en-GB" sz="1400" u="none" cap="none" strike="noStrike"/>
                        <a:t>Falta de plataformas estandarizadas entre los equipos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Desigualdad en el acceso a los debates y la toma de decisiones</a:t>
                      </a:r>
                      <a:br>
                        <a:rPr lang="en-GB" sz="1400" u="none" cap="none" strike="noStrike"/>
                      </a:br>
                      <a:br>
                        <a:rPr lang="en-GB" sz="1400" u="none" cap="none" strike="noStrike"/>
                      </a:br>
                      <a:r>
                        <a:rPr lang="en-GB" sz="1400" u="none" cap="none" strike="noStrike"/>
                        <a:t>Los participantes remotos suelen pasar desapercibidos en la dinámica de grupo</a:t>
                      </a:r>
                      <a:br>
                        <a:rPr lang="en-GB" sz="1400" u="none" cap="none" strike="noStrike"/>
                      </a:br>
                      <a:br>
                        <a:rPr lang="en-GB" sz="1400" u="none" cap="none" strike="noStrike"/>
                      </a:br>
                      <a:r>
                        <a:rPr lang="en-GB" sz="1400" u="none" cap="none" strike="noStrike"/>
                        <a:t>Las diferencias horarias crean dificultades para programar las reuniones.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Protocolos de reunión incoherentes o agendas poco claras</a:t>
                      </a:r>
                      <a:br>
                        <a:rPr lang="en-GB" sz="1400" u="none" cap="none" strike="noStrike"/>
                      </a:br>
                      <a:br>
                        <a:rPr lang="en-GB" sz="1400" u="none" cap="none" strike="noStrike"/>
                      </a:br>
                      <a:r>
                        <a:rPr lang="en-GB" sz="1400" u="none" cap="none" strike="noStrike"/>
                        <a:t>Insuficiencia de las funciones o responsabilidades asignadas durante las reuniones</a:t>
                      </a:r>
                      <a:br>
                        <a:rPr lang="en-GB" sz="1400" u="none" cap="none" strike="noStrike"/>
                      </a:br>
                      <a:br>
                        <a:rPr lang="en-GB" sz="1400" u="none" cap="none" strike="noStrike"/>
                      </a:br>
                      <a:r>
                        <a:rPr lang="en-GB" sz="1400" u="none" cap="none" strike="noStrike"/>
                        <a:t>Falta de mecanismos de retroalimentación para la mejora continua</a:t>
                      </a:r>
                      <a:endParaRPr sz="1400" u="none" cap="none" strike="noStrike"/>
                    </a:p>
                  </a:txBody>
                  <a:tcPr marT="45725" marB="45725" marR="91450" marL="91450" anchor="ctr"/>
                </a:tc>
              </a:tr>
            </a:tbl>
          </a:graphicData>
        </a:graphic>
      </p:graphicFrame>
      <p:pic>
        <p:nvPicPr>
          <p:cNvPr descr="Router sem fios com preenchimento sólido" id="421" name="Google Shape;421;p51"/>
          <p:cNvPicPr preferRelativeResize="0"/>
          <p:nvPr/>
        </p:nvPicPr>
        <p:blipFill rotWithShape="1">
          <a:blip r:embed="rId4">
            <a:alphaModFix/>
          </a:blip>
          <a:srcRect b="0" l="0" r="0" t="0"/>
          <a:stretch/>
        </p:blipFill>
        <p:spPr>
          <a:xfrm>
            <a:off x="3169265" y="2381865"/>
            <a:ext cx="914400" cy="914400"/>
          </a:xfrm>
          <a:prstGeom prst="rect">
            <a:avLst/>
          </a:prstGeom>
          <a:noFill/>
          <a:ln>
            <a:noFill/>
          </a:ln>
        </p:spPr>
      </p:pic>
      <p:pic>
        <p:nvPicPr>
          <p:cNvPr descr="Género com preenchimento sólido" id="422" name="Google Shape;422;p51"/>
          <p:cNvPicPr preferRelativeResize="0"/>
          <p:nvPr/>
        </p:nvPicPr>
        <p:blipFill rotWithShape="1">
          <a:blip r:embed="rId5">
            <a:alphaModFix/>
          </a:blip>
          <a:srcRect b="0" l="0" r="0" t="0"/>
          <a:stretch/>
        </p:blipFill>
        <p:spPr>
          <a:xfrm>
            <a:off x="5805948" y="2381865"/>
            <a:ext cx="914400" cy="914400"/>
          </a:xfrm>
          <a:prstGeom prst="rect">
            <a:avLst/>
          </a:prstGeom>
          <a:noFill/>
          <a:ln>
            <a:noFill/>
          </a:ln>
        </p:spPr>
      </p:pic>
      <p:pic>
        <p:nvPicPr>
          <p:cNvPr descr="Hierarquia com preenchimento sólido" id="423" name="Google Shape;423;p51"/>
          <p:cNvPicPr preferRelativeResize="0"/>
          <p:nvPr/>
        </p:nvPicPr>
        <p:blipFill rotWithShape="1">
          <a:blip r:embed="rId6">
            <a:alphaModFix/>
          </a:blip>
          <a:srcRect b="0" l="0" r="0" t="0"/>
          <a:stretch/>
        </p:blipFill>
        <p:spPr>
          <a:xfrm>
            <a:off x="8539316" y="2381865"/>
            <a:ext cx="914400" cy="914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2"/>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2: Barreras para la inclusión digital</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2.2. Retos de comunicación en entornos de trabajo híbridos</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pic>
        <p:nvPicPr>
          <p:cNvPr descr="Ajuda com preenchimento sólido" id="430" name="Google Shape;430;p52"/>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431" name="Google Shape;431;p52"/>
          <p:cNvGraphicFramePr/>
          <p:nvPr/>
        </p:nvGraphicFramePr>
        <p:xfrm>
          <a:off x="2307303" y="1327355"/>
          <a:ext cx="3000000" cy="3000000"/>
        </p:xfrm>
        <a:graphic>
          <a:graphicData uri="http://schemas.openxmlformats.org/drawingml/2006/table">
            <a:tbl>
              <a:tblPr bandRow="1" firstRow="1">
                <a:noFill/>
                <a:tableStyleId>{BB11F8DE-0BE4-4B7F-9760-CBCC4725C173}</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Estrategias para superar las barreras en las reuniones híbridas</a:t>
                      </a:r>
                      <a:endParaRPr sz="1400" u="none" cap="none" strike="noStrike"/>
                    </a:p>
                  </a:txBody>
                  <a:tcPr marT="45725" marB="45725" marR="91450" marL="91450"/>
                </a:tc>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Soluciones técnicas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Soluciones sociales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Soluciones estructurales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rPr lang="en-GB" sz="1400" u="none" cap="none" strike="noStrike"/>
                        <a:t>Invertir en equipos de audio y vídeo de alta calidad</a:t>
                      </a:r>
                      <a:br>
                        <a:rPr lang="en-GB" sz="1400" u="none" cap="none" strike="noStrike"/>
                      </a:br>
                      <a:br>
                        <a:rPr lang="en-GB" sz="1400" u="none" cap="none" strike="noStrike"/>
                      </a:br>
                      <a:r>
                        <a:rPr lang="en-GB" sz="1400" u="none" cap="none" strike="noStrike"/>
                        <a:t>Ofrecer sesiones de formación a los empleados sobre plataformas virtuales</a:t>
                      </a:r>
                      <a:br>
                        <a:rPr lang="en-GB" sz="1400" u="none" cap="none" strike="noStrike"/>
                      </a:br>
                      <a:br>
                        <a:rPr lang="en-GB" sz="1400" u="none" cap="none" strike="noStrike"/>
                      </a:br>
                      <a:r>
                        <a:rPr lang="en-GB" sz="1400" u="none" cap="none" strike="noStrike"/>
                        <a:t>Garantizar una conexión a Internet estable y sólida</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Facilitar prácticas de reunión inclusivas, como turnos de palabra y escucha activa</a:t>
                      </a:r>
                      <a:br>
                        <a:rPr lang="en-GB" sz="1400" u="none" cap="none" strike="noStrike"/>
                      </a:br>
                      <a:br>
                        <a:rPr lang="en-GB" sz="1400" u="none" cap="none" strike="noStrike"/>
                      </a:br>
                      <a:r>
                        <a:rPr lang="en-GB" sz="1400" u="none" cap="none" strike="noStrike"/>
                        <a:t>Fomentar el uso de señales visuales (por ejemplo, la función de levantar la mano en las plataformas virtuales)</a:t>
                      </a:r>
                      <a:br>
                        <a:rPr lang="en-GB" sz="1400" u="none" cap="none" strike="noStrike"/>
                      </a:br>
                      <a:br>
                        <a:rPr lang="en-GB" sz="1400" u="none" cap="none" strike="noStrike"/>
                      </a:br>
                      <a:r>
                        <a:rPr lang="en-GB" sz="1400" u="none" cap="none" strike="noStrike"/>
                        <a:t>Comunicarse regularmente con los participantes remotos para recabar sus comentarios y fomentar su participación</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Utilizar agendas estructuradas y compartidas con antelación</a:t>
                      </a:r>
                      <a:br>
                        <a:rPr lang="en-GB" sz="1400" u="none" cap="none" strike="noStrike"/>
                      </a:br>
                      <a:br>
                        <a:rPr lang="en-GB" sz="1400" u="none" cap="none" strike="noStrike"/>
                      </a:br>
                      <a:r>
                        <a:rPr lang="en-GB" sz="1400" u="none" cap="none" strike="noStrike"/>
                        <a:t>Asignar funciones específicas (cronometrador, moderador, secretario) para mejorar la eficiencia</a:t>
                      </a:r>
                      <a:br>
                        <a:rPr lang="en-GB" sz="1400" u="none" cap="none" strike="noStrike"/>
                      </a:br>
                      <a:br>
                        <a:rPr lang="en-GB" sz="1400" u="none" cap="none" strike="noStrike"/>
                      </a:br>
                      <a:r>
                        <a:rPr lang="en-GB" sz="1400" u="none" cap="none" strike="noStrike"/>
                        <a:t>Implementar mecanismos de seguimiento para documentar y compartir los resultados de las reuniones</a:t>
                      </a:r>
                      <a:endParaRPr sz="1400" u="none" cap="none" strike="noStrike"/>
                    </a:p>
                  </a:txBody>
                  <a:tcPr marT="45725" marB="45725" marR="91450" marL="91450" anchor="ctr"/>
                </a:tc>
              </a:tr>
            </a:tbl>
          </a:graphicData>
        </a:graphic>
      </p:graphicFrame>
      <p:pic>
        <p:nvPicPr>
          <p:cNvPr descr="Router sem fios com preenchimento sólido" id="432" name="Google Shape;432;p52"/>
          <p:cNvPicPr preferRelativeResize="0"/>
          <p:nvPr/>
        </p:nvPicPr>
        <p:blipFill rotWithShape="1">
          <a:blip r:embed="rId4">
            <a:alphaModFix/>
          </a:blip>
          <a:srcRect b="0" l="0" r="0" t="0"/>
          <a:stretch/>
        </p:blipFill>
        <p:spPr>
          <a:xfrm>
            <a:off x="3169265" y="2381865"/>
            <a:ext cx="914400" cy="914400"/>
          </a:xfrm>
          <a:prstGeom prst="rect">
            <a:avLst/>
          </a:prstGeom>
          <a:noFill/>
          <a:ln>
            <a:noFill/>
          </a:ln>
        </p:spPr>
      </p:pic>
      <p:pic>
        <p:nvPicPr>
          <p:cNvPr descr="Género com preenchimento sólido" id="433" name="Google Shape;433;p52"/>
          <p:cNvPicPr preferRelativeResize="0"/>
          <p:nvPr/>
        </p:nvPicPr>
        <p:blipFill rotWithShape="1">
          <a:blip r:embed="rId5">
            <a:alphaModFix/>
          </a:blip>
          <a:srcRect b="0" l="0" r="0" t="0"/>
          <a:stretch/>
        </p:blipFill>
        <p:spPr>
          <a:xfrm>
            <a:off x="5805948" y="2381865"/>
            <a:ext cx="914400" cy="914400"/>
          </a:xfrm>
          <a:prstGeom prst="rect">
            <a:avLst/>
          </a:prstGeom>
          <a:noFill/>
          <a:ln>
            <a:noFill/>
          </a:ln>
        </p:spPr>
      </p:pic>
      <p:pic>
        <p:nvPicPr>
          <p:cNvPr descr="Hierarquia com preenchimento sólido" id="434" name="Google Shape;434;p52"/>
          <p:cNvPicPr preferRelativeResize="0"/>
          <p:nvPr/>
        </p:nvPicPr>
        <p:blipFill rotWithShape="1">
          <a:blip r:embed="rId6">
            <a:alphaModFix/>
          </a:blip>
          <a:srcRect b="0" l="0" r="0" t="0"/>
          <a:stretch/>
        </p:blipFill>
        <p:spPr>
          <a:xfrm>
            <a:off x="8539316" y="2381865"/>
            <a:ext cx="914400" cy="914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3"/>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2: Barreras para la inclusión digital</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2.2. Retos de comunicación en entornos de trabajo híbridos</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pic>
        <p:nvPicPr>
          <p:cNvPr descr="Ajuda com preenchimento sólido" id="441" name="Google Shape;441;p53"/>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442" name="Google Shape;442;p53"/>
          <p:cNvGraphicFramePr/>
          <p:nvPr/>
        </p:nvGraphicFramePr>
        <p:xfrm>
          <a:off x="2287639" y="1407924"/>
          <a:ext cx="3000000" cy="3000000"/>
        </p:xfrm>
        <a:graphic>
          <a:graphicData uri="http://schemas.openxmlformats.org/drawingml/2006/table">
            <a:tbl>
              <a:tblPr bandRow="1" firstRow="1">
                <a:noFill/>
                <a:tableStyleId>{BB11F8DE-0BE4-4B7F-9760-CBCC4725C173}</a:tableStyleId>
              </a:tblPr>
              <a:tblGrid>
                <a:gridCol w="2032000"/>
                <a:gridCol w="2032000"/>
                <a:gridCol w="2032000"/>
                <a:gridCol w="2032000"/>
              </a:tblGrid>
              <a:tr h="370850">
                <a:tc gridSpan="4">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Ventajas al abordar los retos</a:t>
                      </a:r>
                      <a:endParaRPr sz="1400" u="none" cap="none" strike="noStrike"/>
                    </a:p>
                  </a:txBody>
                  <a:tcPr marT="45725" marB="45725" marR="91450" marL="91450"/>
                </a:tc>
                <a:tc hMerge="1"/>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Mayor cohesión del equipo</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Aumento de la productividad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Mejora del bienestar de los empleados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Mejora de la inclusión digital y social</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Relaciones más sólidas entre los miembros del equipo presencial y remoto</a:t>
                      </a:r>
                      <a:br>
                        <a:rPr lang="en-GB" sz="1400" u="none" cap="none" strike="noStrike"/>
                      </a:br>
                      <a:br>
                        <a:rPr lang="en-GB" sz="1400" u="none" cap="none" strike="noStrike"/>
                      </a:br>
                      <a:r>
                        <a:rPr lang="en-GB" sz="1400" u="none" cap="none" strike="noStrike"/>
                        <a:t>Mayor confianza y camaradería dentro de los equipos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La comunicación optimizada reduce los errores y los retrasos</a:t>
                      </a:r>
                      <a:br>
                        <a:rPr lang="en-GB" sz="1400" u="none" cap="none" strike="noStrike"/>
                      </a:br>
                      <a:br>
                        <a:rPr lang="en-GB" sz="1400" u="none" cap="none" strike="noStrike"/>
                      </a:br>
                      <a:r>
                        <a:rPr lang="en-GB" sz="1400" u="none" cap="none" strike="noStrike"/>
                        <a:t>Los equipos dedican menos tiempo a resolver malentendidos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Las prácticas inclusivas fomentan el sentido de pertenencia</a:t>
                      </a:r>
                      <a:br>
                        <a:rPr lang="en-GB" sz="1400" u="none" cap="none" strike="noStrike"/>
                      </a:br>
                      <a:br>
                        <a:rPr lang="en-GB" sz="1400" u="none" cap="none" strike="noStrike"/>
                      </a:br>
                      <a:r>
                        <a:rPr lang="en-GB" sz="1400" u="none" cap="none" strike="noStrike"/>
                        <a:t>Reduce el estrés y la frustración asociados a las barreras técnicas o sociales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Igualdad de oportunidades de participación, independientemente de la ubicación</a:t>
                      </a:r>
                      <a:br>
                        <a:rPr lang="en-GB" sz="1400" u="none" cap="none" strike="noStrike"/>
                      </a:br>
                      <a:br>
                        <a:rPr lang="en-GB" sz="1400" u="none" cap="none" strike="noStrike"/>
                      </a:br>
                      <a:r>
                        <a:rPr lang="en-GB" sz="1400" u="none" cap="none" strike="noStrike"/>
                        <a:t>Aborda las diversas necesidades de los empleados, promoviendo la equidad</a:t>
                      </a:r>
                      <a:endParaRPr/>
                    </a:p>
                  </a:txBody>
                  <a:tcPr marT="45725" marB="45725" marR="91450" marL="91450"/>
                </a:tc>
              </a:tr>
            </a:tbl>
          </a:graphicData>
        </a:graphic>
      </p:graphicFrame>
      <p:pic>
        <p:nvPicPr>
          <p:cNvPr descr="Cuidados com preenchimento sólido" id="443" name="Google Shape;443;p53"/>
          <p:cNvPicPr preferRelativeResize="0"/>
          <p:nvPr/>
        </p:nvPicPr>
        <p:blipFill rotWithShape="1">
          <a:blip r:embed="rId4">
            <a:alphaModFix/>
          </a:blip>
          <a:srcRect b="0" l="0" r="0" t="0"/>
          <a:stretch/>
        </p:blipFill>
        <p:spPr>
          <a:xfrm>
            <a:off x="6877664" y="2629664"/>
            <a:ext cx="914400" cy="914400"/>
          </a:xfrm>
          <a:prstGeom prst="rect">
            <a:avLst/>
          </a:prstGeom>
          <a:noFill/>
          <a:ln>
            <a:noFill/>
          </a:ln>
        </p:spPr>
      </p:pic>
      <p:pic>
        <p:nvPicPr>
          <p:cNvPr descr="Inteligência Artificial com preenchimento sólido" id="444" name="Google Shape;444;p53"/>
          <p:cNvPicPr preferRelativeResize="0"/>
          <p:nvPr/>
        </p:nvPicPr>
        <p:blipFill rotWithShape="1">
          <a:blip r:embed="rId5">
            <a:alphaModFix/>
          </a:blip>
          <a:srcRect b="0" l="0" r="0" t="0"/>
          <a:stretch/>
        </p:blipFill>
        <p:spPr>
          <a:xfrm>
            <a:off x="5019367" y="2695458"/>
            <a:ext cx="914400" cy="914400"/>
          </a:xfrm>
          <a:prstGeom prst="rect">
            <a:avLst/>
          </a:prstGeom>
          <a:noFill/>
          <a:ln>
            <a:noFill/>
          </a:ln>
        </p:spPr>
      </p:pic>
      <p:pic>
        <p:nvPicPr>
          <p:cNvPr descr="Dança com preenchimento sólido" id="445" name="Google Shape;445;p53"/>
          <p:cNvPicPr preferRelativeResize="0"/>
          <p:nvPr/>
        </p:nvPicPr>
        <p:blipFill rotWithShape="1">
          <a:blip r:embed="rId6">
            <a:alphaModFix/>
          </a:blip>
          <a:srcRect b="0" l="0" r="0" t="0"/>
          <a:stretch/>
        </p:blipFill>
        <p:spPr>
          <a:xfrm>
            <a:off x="2846439" y="2709741"/>
            <a:ext cx="914400" cy="914400"/>
          </a:xfrm>
          <a:prstGeom prst="rect">
            <a:avLst/>
          </a:prstGeom>
          <a:noFill/>
          <a:ln>
            <a:noFill/>
          </a:ln>
        </p:spPr>
      </p:pic>
      <p:pic>
        <p:nvPicPr>
          <p:cNvPr descr="Influenciador com preenchimento sólido" id="446" name="Google Shape;446;p53"/>
          <p:cNvPicPr preferRelativeResize="0"/>
          <p:nvPr/>
        </p:nvPicPr>
        <p:blipFill rotWithShape="1">
          <a:blip r:embed="rId7">
            <a:alphaModFix/>
          </a:blip>
          <a:srcRect b="0" l="0" r="0" t="0"/>
          <a:stretch/>
        </p:blipFill>
        <p:spPr>
          <a:xfrm>
            <a:off x="8989961" y="2629664"/>
            <a:ext cx="914400" cy="914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4"/>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453" name="Google Shape;453;p54"/>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Actividad 2.2. Simulación de una reunión híbrida</a:t>
            </a:r>
            <a:endParaRPr sz="3600">
              <a:solidFill>
                <a:schemeClr val="accent5"/>
              </a:solidFill>
            </a:endParaRPr>
          </a:p>
        </p:txBody>
      </p:sp>
      <p:pic>
        <p:nvPicPr>
          <p:cNvPr descr="Inteligência Artificial com preenchimento sólido" id="454" name="Google Shape;454;p54"/>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455" name="Google Shape;455;p54"/>
          <p:cNvSpPr txBox="1"/>
          <p:nvPr/>
        </p:nvSpPr>
        <p:spPr>
          <a:xfrm>
            <a:off x="6543675" y="2724085"/>
            <a:ext cx="5400600" cy="338588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Al finalizar esta actividad, usted será capaz de:</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Reconocer los componentes clave del bienestar digital y su impacto en la productividad y satisfacción de los empleados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Identificar los retos y oportunidades para la inclusión social en modelos de trabajo híbridos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Implementar técnicas para equilibrar el uso de la tecnología con enfoques centrados en las personas para mantener las conexiones sociales.</a:t>
            </a:r>
            <a:endParaRPr b="0" i="0" sz="1400" u="none" cap="none" strike="noStrike">
              <a:solidFill>
                <a:srgbClr val="000000"/>
              </a:solidFill>
              <a:latin typeface="Arial"/>
              <a:ea typeface="Arial"/>
              <a:cs typeface="Arial"/>
              <a:sym typeface="Arial"/>
            </a:endParaRPr>
          </a:p>
        </p:txBody>
      </p:sp>
      <p:sp>
        <p:nvSpPr>
          <p:cNvPr id="456" name="Google Shape;456;p54"/>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El objetivo de esta actividad es identificar las barreras comunes en la comunicación y desarrollar en colaboración estrategias para superarlas.</a:t>
            </a:r>
            <a:endParaRPr/>
          </a:p>
        </p:txBody>
      </p:sp>
      <p:pic>
        <p:nvPicPr>
          <p:cNvPr id="457" name="Google Shape;457;p54"/>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458" name="Google Shape;458;p54"/>
          <p:cNvSpPr txBox="1"/>
          <p:nvPr/>
        </p:nvSpPr>
        <p:spPr>
          <a:xfrm>
            <a:off x="7676129" y="1815823"/>
            <a:ext cx="39498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2400" u="none" cap="none" strike="noStrike">
                <a:solidFill>
                  <a:srgbClr val="9868BD"/>
                </a:solidFill>
                <a:latin typeface="Arial"/>
                <a:ea typeface="Arial"/>
                <a:cs typeface="Arial"/>
                <a:sym typeface="Arial"/>
              </a:rPr>
              <a:t>Resultados del aprendizaje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5"/>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800"/>
              <a:buNone/>
            </a:pPr>
            <a:r>
              <a:rPr b="1" lang="en-GB">
                <a:solidFill>
                  <a:schemeClr val="accent6"/>
                </a:solidFill>
                <a:latin typeface="Arial"/>
                <a:ea typeface="Arial"/>
                <a:cs typeface="Arial"/>
                <a:sym typeface="Arial"/>
              </a:rPr>
              <a:t>PASO 1: Participa en el juego de roles</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Sigue el papel que se te ha asignado y contribuye a la reunión simulada</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Utiliza la tarjeta con el escenario para orientar tu enfoque ante los retos que se te plantean</a:t>
            </a:r>
            <a:endParaRPr/>
          </a:p>
          <a:p>
            <a:pPr indent="0" lvl="0" marL="0" rtl="0" algn="l">
              <a:lnSpc>
                <a:spcPct val="115000"/>
              </a:lnSpc>
              <a:spcBef>
                <a:spcPts val="0"/>
              </a:spcBef>
              <a:spcAft>
                <a:spcPts val="0"/>
              </a:spcAft>
              <a:buSzPts val="1800"/>
              <a:buNone/>
            </a:pPr>
            <a:r>
              <a:rPr b="1" lang="en-GB">
                <a:solidFill>
                  <a:schemeClr val="accent6"/>
                </a:solidFill>
                <a:latin typeface="Arial"/>
                <a:ea typeface="Arial"/>
                <a:cs typeface="Arial"/>
                <a:sym typeface="Arial"/>
              </a:rPr>
              <a:t>PASO 2: Participa en el debate en grupo</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Comparte tus observaciones durante la sesión de reflexión</a:t>
            </a:r>
            <a:endParaRPr/>
          </a:p>
          <a:p>
            <a:pPr indent="0" lvl="0" marL="0" rtl="0" algn="l">
              <a:lnSpc>
                <a:spcPct val="115000"/>
              </a:lnSpc>
              <a:spcBef>
                <a:spcPts val="0"/>
              </a:spcBef>
              <a:spcAft>
                <a:spcPts val="0"/>
              </a:spcAft>
              <a:buSzPts val="1800"/>
              <a:buNone/>
            </a:pPr>
            <a:r>
              <a:rPr b="1" lang="en-GB">
                <a:solidFill>
                  <a:schemeClr val="accent6"/>
                </a:solidFill>
                <a:latin typeface="Arial"/>
                <a:ea typeface="Arial"/>
                <a:cs typeface="Arial"/>
                <a:sym typeface="Arial"/>
              </a:rPr>
              <a:t>PASO 3: Reflexiona y aplica</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Utiliza la hoja de comentarios para anotar ideas y estrategias</a:t>
            </a:r>
            <a:endParaRPr b="1">
              <a:solidFill>
                <a:srgbClr val="12501B"/>
              </a:solidFill>
            </a:endParaRPr>
          </a:p>
        </p:txBody>
      </p:sp>
      <p:pic>
        <p:nvPicPr>
          <p:cNvPr descr="Ampulheta 90% com preenchimento sólido" id="465" name="Google Shape;465;p55"/>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466" name="Google Shape;466;p55"/>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00h:40m</a:t>
            </a:r>
            <a:endParaRPr b="1" i="0" sz="1600" u="none" cap="none" strike="noStrike">
              <a:solidFill>
                <a:schemeClr val="accent6"/>
              </a:solidFill>
              <a:latin typeface="Arial"/>
              <a:ea typeface="Arial"/>
              <a:cs typeface="Arial"/>
              <a:sym typeface="Arial"/>
            </a:endParaRPr>
          </a:p>
        </p:txBody>
      </p:sp>
      <p:sp>
        <p:nvSpPr>
          <p:cNvPr id="467" name="Google Shape;467;p55"/>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GB" sz="2400">
                <a:solidFill>
                  <a:schemeClr val="accent6"/>
                </a:solidFill>
              </a:rPr>
              <a:t>Actividad 2.2. Simulación de una reunión híbrida</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6"/>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Recursos</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Hoja de actividades 2: Tarjetas con situaciones hipotéticas: retos en las reuniones híbridas</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Hoja de actividades 3: Hoja de comentarios y reflexión sobre las reuniones híbridas</a:t>
            </a:r>
            <a:endParaRPr>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Rotafolio/pizarra</a:t>
            </a:r>
            <a:endParaRPr>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Material de papelería (bolígrafos, rotuladores y papel para tomar notas)</a:t>
            </a:r>
            <a:endParaRPr b="1">
              <a:solidFill>
                <a:srgbClr val="12501B"/>
              </a:solidFill>
            </a:endParaRPr>
          </a:p>
        </p:txBody>
      </p:sp>
      <p:sp>
        <p:nvSpPr>
          <p:cNvPr id="474" name="Google Shape;474;p56"/>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2501B"/>
              </a:buClr>
              <a:buSzPts val="1800"/>
              <a:buNone/>
            </a:pPr>
            <a:r>
              <a:rPr b="1" lang="en-GB">
                <a:solidFill>
                  <a:schemeClr val="accent6"/>
                </a:solidFill>
                <a:latin typeface="Arial"/>
                <a:ea typeface="Arial"/>
                <a:cs typeface="Arial"/>
                <a:sym typeface="Arial"/>
              </a:rPr>
              <a:t>Más información</a:t>
            </a:r>
            <a:endParaRPr/>
          </a:p>
          <a:p>
            <a:pPr indent="-228600" lvl="0" marL="22860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Hybrid Communication as a Prospect for Organisation Development. Review of Applied Socio-Economic Research. </a:t>
            </a:r>
            <a:r>
              <a:rPr i="0" lang="en-GB" u="sng" cap="none" strike="noStrike">
                <a:solidFill>
                  <a:srgbClr val="868E93"/>
                </a:solidFill>
                <a:latin typeface="Arial"/>
                <a:ea typeface="Arial"/>
                <a:cs typeface="Arial"/>
                <a:sym typeface="Arial"/>
                <a:hlinkClick r:id="rId3">
                  <a:extLst>
                    <a:ext uri="{A12FA001-AC4F-418D-AE19-62706E023703}">
                      <ahyp:hlinkClr val="tx"/>
                    </a:ext>
                  </a:extLst>
                </a:hlinkClick>
              </a:rPr>
              <a:t>https://doi.org/10.54609/reaser.v25i1.286</a:t>
            </a:r>
            <a:r>
              <a:rPr i="0" lang="en-GB" u="none" cap="none" strike="noStrike">
                <a:solidFill>
                  <a:srgbClr val="868E93"/>
                </a:solidFill>
                <a:latin typeface="Arial"/>
                <a:ea typeface="Arial"/>
                <a:cs typeface="Arial"/>
                <a:sym typeface="Arial"/>
              </a:rPr>
              <a:t>.</a:t>
            </a:r>
            <a:endParaRPr>
              <a:solidFill>
                <a:srgbClr val="868E93"/>
              </a:solidFill>
              <a:latin typeface="Arial"/>
              <a:ea typeface="Arial"/>
              <a:cs typeface="Arial"/>
              <a:sym typeface="Arial"/>
            </a:endParaRPr>
          </a:p>
          <a:p>
            <a:pPr indent="-285750" lvl="0" marL="28575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Harunavamwe, M., &amp; Kanengoni, H. (2023). Hybrid and virtual work settings; the interaction between technostress, perceived organisational support, work-family conflict and the impact on work engagement. African Journal of Economic and Management Studies. </a:t>
            </a:r>
            <a:r>
              <a:rPr i="0" lang="en-GB" u="sng" cap="none" strike="noStrike">
                <a:solidFill>
                  <a:srgbClr val="868E93"/>
                </a:solidFill>
                <a:latin typeface="Arial"/>
                <a:ea typeface="Arial"/>
                <a:cs typeface="Arial"/>
                <a:sym typeface="Arial"/>
                <a:hlinkClick r:id="rId4">
                  <a:extLst>
                    <a:ext uri="{A12FA001-AC4F-418D-AE19-62706E023703}">
                      <ahyp:hlinkClr val="tx"/>
                    </a:ext>
                  </a:extLst>
                </a:hlinkClick>
              </a:rPr>
              <a:t>https://doi.org/10.1108/ajems-07-2022-0306</a:t>
            </a:r>
            <a:r>
              <a:rPr i="0" lang="en-GB" u="none" cap="none" strike="noStrike">
                <a:solidFill>
                  <a:srgbClr val="868E93"/>
                </a:solidFill>
                <a:latin typeface="Arial"/>
                <a:ea typeface="Arial"/>
                <a:cs typeface="Arial"/>
                <a:sym typeface="Arial"/>
              </a:rPr>
              <a:t>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lang="en-GB">
                <a:solidFill>
                  <a:srgbClr val="868E93"/>
                </a:solidFill>
                <a:latin typeface="Arial"/>
                <a:ea typeface="Arial"/>
                <a:cs typeface="Arial"/>
                <a:sym typeface="Arial"/>
              </a:rPr>
              <a:t>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p:txBody>
      </p:sp>
      <p:sp>
        <p:nvSpPr>
          <p:cNvPr id="475" name="Google Shape;475;p56"/>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GB" sz="2400">
                <a:solidFill>
                  <a:schemeClr val="accent6"/>
                </a:solidFill>
              </a:rPr>
              <a:t>Actividad 2.2. Simulación de una reunión híbrida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57"/>
          <p:cNvSpPr txBox="1"/>
          <p:nvPr/>
        </p:nvSpPr>
        <p:spPr>
          <a:xfrm>
            <a:off x="4890343" y="2848993"/>
            <a:ext cx="6033295"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Tema 3 </a:t>
            </a:r>
            <a:endParaRPr/>
          </a:p>
          <a:p>
            <a:pPr indent="0" lvl="0" marL="0" marR="0" rtl="0" algn="l">
              <a:lnSpc>
                <a:spcPct val="90000"/>
              </a:lnSpc>
              <a:spcBef>
                <a:spcPts val="0"/>
              </a:spcBef>
              <a:spcAft>
                <a:spcPts val="0"/>
              </a:spcAft>
              <a:buClr>
                <a:srgbClr val="000000"/>
              </a:buClr>
              <a:buSzPts val="3600"/>
              <a:buFont typeface="Arial"/>
              <a:buNone/>
            </a:pPr>
            <a:r>
              <a:rPr b="1" i="0" lang="en-GB" sz="3600" u="none" cap="none" strike="noStrike">
                <a:solidFill>
                  <a:schemeClr val="accent5"/>
                </a:solidFill>
                <a:latin typeface="Arial"/>
                <a:ea typeface="Arial"/>
                <a:cs typeface="Arial"/>
                <a:sym typeface="Arial"/>
              </a:rPr>
              <a:t>Técnicas de comunicación inclusiva</a:t>
            </a:r>
            <a:endParaRPr/>
          </a:p>
          <a:p>
            <a:pPr indent="0" lvl="0" marL="0" marR="0" rtl="0" algn="l">
              <a:lnSpc>
                <a:spcPct val="115000"/>
              </a:lnSpc>
              <a:spcBef>
                <a:spcPts val="0"/>
              </a:spcBef>
              <a:spcAft>
                <a:spcPts val="0"/>
              </a:spcAft>
              <a:buClr>
                <a:schemeClr val="dk1"/>
              </a:buClr>
              <a:buSzPts val="1100"/>
              <a:buFont typeface="Arial"/>
              <a:buNone/>
            </a:pPr>
            <a:r>
              <a:t/>
            </a:r>
            <a:endParaRPr b="1"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600"/>
              <a:buFont typeface="Arial"/>
              <a:buNone/>
            </a:pPr>
            <a:r>
              <a:t/>
            </a:r>
            <a:endParaRPr b="1"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482" name="Google Shape;482;p57"/>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nvSpPr>
        <p:spPr>
          <a:xfrm>
            <a:off x="4890344" y="2848993"/>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Tema 1 </a:t>
            </a:r>
            <a:endParaRPr/>
          </a:p>
          <a:p>
            <a:pPr indent="0" lvl="0" marL="0" marR="0" rtl="0" algn="l">
              <a:lnSpc>
                <a:spcPct val="90000"/>
              </a:lnSpc>
              <a:spcBef>
                <a:spcPts val="0"/>
              </a:spcBef>
              <a:spcAft>
                <a:spcPts val="0"/>
              </a:spcAft>
              <a:buClr>
                <a:srgbClr val="000000"/>
              </a:buClr>
              <a:buSzPts val="3600"/>
              <a:buFont typeface="Arial"/>
              <a:buNone/>
            </a:pPr>
            <a:r>
              <a:rPr b="1" i="0" lang="en-GB" sz="3600" u="none" cap="none" strike="noStrike">
                <a:solidFill>
                  <a:schemeClr val="accent5"/>
                </a:solidFill>
                <a:latin typeface="Arial"/>
                <a:ea typeface="Arial"/>
                <a:cs typeface="Arial"/>
                <a:sym typeface="Arial"/>
              </a:rPr>
              <a:t>Bienestar digital e inclusión</a:t>
            </a:r>
            <a:endParaRPr/>
          </a:p>
          <a:p>
            <a:pPr indent="0" lvl="0" marL="0" marR="0" rtl="0" algn="l">
              <a:lnSpc>
                <a:spcPct val="115000"/>
              </a:lnSpc>
              <a:spcBef>
                <a:spcPts val="0"/>
              </a:spcBef>
              <a:spcAft>
                <a:spcPts val="0"/>
              </a:spcAft>
              <a:buClr>
                <a:schemeClr val="dk1"/>
              </a:buClr>
              <a:buSzPts val="1100"/>
              <a:buFont typeface="Arial"/>
              <a:buNone/>
            </a:pPr>
            <a:r>
              <a:t/>
            </a:r>
            <a:endParaRPr b="1"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600"/>
              <a:buFont typeface="Arial"/>
              <a:buNone/>
            </a:pPr>
            <a:r>
              <a:t/>
            </a:r>
            <a:endParaRPr b="1"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33" name="Google Shape;133;p5"/>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8"/>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Tema 3: Técnicas de comunicación inclusiva</a:t>
            </a:r>
            <a:endParaRPr b="1" i="0" sz="2400" u="none" cap="none" strike="noStrike">
              <a:solidFill>
                <a:schemeClr val="accent5"/>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3.1. Desarrollo de técnicas de comunicación inclusiva</a:t>
            </a:r>
            <a:endParaRPr/>
          </a:p>
        </p:txBody>
      </p:sp>
      <p:pic>
        <p:nvPicPr>
          <p:cNvPr descr="Ajuda com preenchimento sólido" id="489" name="Google Shape;489;p58"/>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sp>
        <p:nvSpPr>
          <p:cNvPr id="490" name="Google Shape;490;p58"/>
          <p:cNvSpPr/>
          <p:nvPr/>
        </p:nvSpPr>
        <p:spPr>
          <a:xfrm rot="10800000">
            <a:off x="3197550" y="1784450"/>
            <a:ext cx="7818900" cy="4202700"/>
          </a:xfrm>
          <a:prstGeom prst="homePlate">
            <a:avLst>
              <a:gd fmla="val 50000" name="adj"/>
            </a:avLst>
          </a:prstGeom>
          <a:solidFill>
            <a:srgbClr val="A02B9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58"/>
          <p:cNvSpPr txBox="1"/>
          <p:nvPr/>
        </p:nvSpPr>
        <p:spPr>
          <a:xfrm>
            <a:off x="4375060" y="1784547"/>
            <a:ext cx="6641400" cy="3288900"/>
          </a:xfrm>
          <a:prstGeom prst="rect">
            <a:avLst/>
          </a:prstGeom>
          <a:noFill/>
          <a:ln>
            <a:noFill/>
          </a:ln>
        </p:spPr>
        <p:txBody>
          <a:bodyPr anchorCtr="0" anchor="t" bIns="125725" lIns="1402125" spcFirstLastPara="1" rIns="234675" wrap="square" tIns="125725">
            <a:noAutofit/>
          </a:bodyPr>
          <a:lstStyle/>
          <a:p>
            <a:pPr indent="0" lvl="0" marL="0" marR="0" rtl="0" algn="l">
              <a:lnSpc>
                <a:spcPct val="115000"/>
              </a:lnSpc>
              <a:spcBef>
                <a:spcPts val="0"/>
              </a:spcBef>
              <a:spcAft>
                <a:spcPts val="0"/>
              </a:spcAft>
              <a:buClr>
                <a:srgbClr val="000000"/>
              </a:buClr>
              <a:buSzPts val="3300"/>
              <a:buFont typeface="Arial"/>
              <a:buNone/>
            </a:pPr>
            <a:r>
              <a:rPr b="0" i="0" lang="en-GB" sz="3300" u="none" cap="none" strike="noStrike">
                <a:solidFill>
                  <a:schemeClr val="lt1"/>
                </a:solidFill>
                <a:latin typeface="Arial"/>
                <a:ea typeface="Arial"/>
                <a:cs typeface="Arial"/>
                <a:sym typeface="Arial"/>
              </a:rPr>
              <a:t>Reuniones híbridas inclusivas</a:t>
            </a:r>
            <a:endParaRPr/>
          </a:p>
          <a:p>
            <a:pPr indent="-228600" lvl="1" marL="228600" marR="0" rtl="0" algn="l">
              <a:lnSpc>
                <a:spcPct val="90000"/>
              </a:lnSpc>
              <a:spcBef>
                <a:spcPts val="1155"/>
              </a:spcBef>
              <a:spcAft>
                <a:spcPts val="0"/>
              </a:spcAft>
              <a:buClr>
                <a:srgbClr val="000000"/>
              </a:buClr>
              <a:buSzPts val="2600"/>
              <a:buFont typeface="Arial"/>
              <a:buChar char="•"/>
            </a:pPr>
            <a:r>
              <a:rPr b="0" i="0" lang="en-GB" sz="2600" u="none" cap="none" strike="noStrike">
                <a:solidFill>
                  <a:schemeClr val="lt1"/>
                </a:solidFill>
                <a:latin typeface="Arial"/>
                <a:ea typeface="Arial"/>
                <a:cs typeface="Arial"/>
                <a:sym typeface="Arial"/>
              </a:rPr>
              <a:t>garantizar la participación equitativa, el compromiso y la colaboración entre los asistentes presenciales y remotos, creando un entorno en el que todos se sientan valorados e incluidos.</a:t>
            </a:r>
            <a:endParaRPr/>
          </a:p>
        </p:txBody>
      </p:sp>
      <p:sp>
        <p:nvSpPr>
          <p:cNvPr id="492" name="Google Shape;492;p58"/>
          <p:cNvSpPr/>
          <p:nvPr/>
        </p:nvSpPr>
        <p:spPr>
          <a:xfrm>
            <a:off x="2538960" y="2372589"/>
            <a:ext cx="3179700" cy="3179700"/>
          </a:xfrm>
          <a:prstGeom prst="ellipse">
            <a:avLst/>
          </a:prstGeom>
          <a:blipFill rotWithShape="1">
            <a:blip r:embed="rId4">
              <a:alphaModFix/>
            </a:blip>
            <a:stretch>
              <a:fillRect b="0" l="-24995" r="-24994"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9"/>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3: Técnicas de comunicación inclusiva</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3.1. Desarrollo de técnicas de comunicación inclusiva</a:t>
            </a:r>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pic>
        <p:nvPicPr>
          <p:cNvPr descr="Ajuda com preenchimento sólido" id="499" name="Google Shape;499;p59"/>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500" name="Google Shape;500;p59"/>
          <p:cNvGraphicFramePr/>
          <p:nvPr/>
        </p:nvGraphicFramePr>
        <p:xfrm>
          <a:off x="2326966" y="1491226"/>
          <a:ext cx="3000000" cy="3000000"/>
        </p:xfrm>
        <a:graphic>
          <a:graphicData uri="http://schemas.openxmlformats.org/drawingml/2006/table">
            <a:tbl>
              <a:tblPr bandRow="1" firstRow="1">
                <a:noFill/>
                <a:tableStyleId>{BB11F8DE-0BE4-4B7F-9760-CBCC4725C173}</a:tableStyleId>
              </a:tblPr>
              <a:tblGrid>
                <a:gridCol w="1625600"/>
                <a:gridCol w="1625600"/>
                <a:gridCol w="1625600"/>
                <a:gridCol w="1625600"/>
                <a:gridCol w="1625600"/>
              </a:tblGrid>
              <a:tr h="370850">
                <a:tc gridSpan="5">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Técnicas de comunicación inclusiva en reuniones híbridas</a:t>
                      </a:r>
                      <a:endParaRPr/>
                    </a:p>
                  </a:txBody>
                  <a:tcPr marT="45725" marB="45725" marR="91450" marL="91450"/>
                </a:tc>
                <a:tc hMerge="1"/>
                <a:tc hMerge="1"/>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Preparación</a:t>
                      </a:r>
                      <a:endParaRPr sz="1400" u="none" cap="none" strike="noStrike"/>
                    </a:p>
                  </a:txBody>
                  <a:tcPr marT="45725" marB="45725" marR="91450" marL="91450">
                    <a:solidFill>
                      <a:srgbClr val="A02B93">
                        <a:alpha val="20000"/>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Participación</a:t>
                      </a:r>
                      <a:endParaRPr sz="1400" u="none" cap="none" strike="noStrike"/>
                    </a:p>
                  </a:txBody>
                  <a:tcPr marT="45725" marB="45725" marR="91450" marL="91450"/>
                </a:tc>
                <a:tc>
                  <a:txBody>
                    <a:bodyPr/>
                    <a:lstStyle/>
                    <a:p>
                      <a:pPr indent="0" lvl="0" marL="0" marR="0" rtl="0" algn="l">
                        <a:lnSpc>
                          <a:spcPct val="115000"/>
                        </a:lnSpc>
                        <a:spcBef>
                          <a:spcPts val="0"/>
                        </a:spcBef>
                        <a:spcAft>
                          <a:spcPts val="0"/>
                        </a:spcAft>
                        <a:buClr>
                          <a:srgbClr val="000000"/>
                        </a:buClr>
                        <a:buSzPts val="1100"/>
                        <a:buFont typeface="Arial"/>
                        <a:buNone/>
                      </a:pPr>
                      <a:r>
                        <a:rPr b="1" lang="en-GB" sz="1400" u="none" cap="none" strike="noStrike"/>
                        <a:t>Visibilidad y participación</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Equidad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Moderación</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15000"/>
                        </a:lnSpc>
                        <a:spcBef>
                          <a:spcPts val="0"/>
                        </a:spcBef>
                        <a:spcAft>
                          <a:spcPts val="0"/>
                        </a:spcAft>
                        <a:buClr>
                          <a:srgbClr val="000000"/>
                        </a:buClr>
                        <a:buSzPts val="1100"/>
                        <a:buFont typeface="Arial"/>
                        <a:buNone/>
                      </a:pPr>
                      <a:r>
                        <a:rPr lang="en-GB" sz="1400" u="none" cap="none" strike="noStrike"/>
                        <a:t>Comparte los materiales con antelación para que todos dispongan del mismo tiempo para prepararse</a:t>
                      </a:r>
                      <a:endParaRPr/>
                    </a:p>
                  </a:txBody>
                  <a:tcPr marT="45725" marB="45725" marR="91450" marL="91450"/>
                </a:tc>
                <a:tc>
                  <a:txBody>
                    <a:bodyPr/>
                    <a:lstStyle/>
                    <a:p>
                      <a:pPr indent="0" lvl="0" marL="0" marR="0" rtl="0" algn="l">
                        <a:lnSpc>
                          <a:spcPct val="115000"/>
                        </a:lnSpc>
                        <a:spcBef>
                          <a:spcPts val="0"/>
                        </a:spcBef>
                        <a:spcAft>
                          <a:spcPts val="0"/>
                        </a:spcAft>
                        <a:buClr>
                          <a:srgbClr val="000000"/>
                        </a:buClr>
                        <a:buSzPts val="1100"/>
                        <a:buFont typeface="Arial"/>
                        <a:buNone/>
                      </a:pPr>
                      <a:r>
                        <a:rPr lang="en-GB" sz="1400" u="none" cap="none" strike="noStrike"/>
                        <a:t>Utiliza herramientas como encuestas, rompehielos y pizarras virtuales para fomentar la interacción</a:t>
                      </a:r>
                      <a:endParaRPr/>
                    </a:p>
                  </a:txBody>
                  <a:tcPr marT="45725" marB="45725" marR="91450" marL="91450">
                    <a:solidFill>
                      <a:srgbClr val="A02B93">
                        <a:alpha val="20000"/>
                      </a:srgbClr>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400" u="none" cap="none" strike="noStrike"/>
                        <a:t>Anima a todos los participantes a encender la cámara, hablar con claridad y utilizar un moderador para gestionar las intervenciones de forma eficaz</a:t>
                      </a:r>
                      <a:endParaRPr/>
                    </a:p>
                  </a:txBody>
                  <a:tcPr marT="45725" marB="45725" marR="91450" marL="91450"/>
                </a:tc>
                <a:tc>
                  <a:txBody>
                    <a:bodyPr/>
                    <a:lstStyle/>
                    <a:p>
                      <a:pPr indent="0" lvl="0" marL="0" marR="0" rtl="0" algn="l">
                        <a:lnSpc>
                          <a:spcPct val="115000"/>
                        </a:lnSpc>
                        <a:spcBef>
                          <a:spcPts val="0"/>
                        </a:spcBef>
                        <a:spcAft>
                          <a:spcPts val="0"/>
                        </a:spcAft>
                        <a:buClr>
                          <a:srgbClr val="000000"/>
                        </a:buClr>
                        <a:buSzPts val="1100"/>
                        <a:buFont typeface="Arial"/>
                        <a:buNone/>
                      </a:pPr>
                      <a:r>
                        <a:rPr lang="en-GB" sz="1400" u="none" cap="none" strike="noStrike"/>
                        <a:t>Asigne «compañeros» a los participantes remotos para garantizar que se les incluye en los debates</a:t>
                      </a:r>
                      <a:endParaRPr/>
                    </a:p>
                  </a:txBody>
                  <a:tcPr marT="45725" marB="45725" marR="91450" marL="91450"/>
                </a:tc>
                <a:tc>
                  <a:txBody>
                    <a:bodyPr/>
                    <a:lstStyle/>
                    <a:p>
                      <a:pPr indent="0" lvl="0" marL="0" marR="0" rtl="0" algn="l">
                        <a:lnSpc>
                          <a:spcPct val="115000"/>
                        </a:lnSpc>
                        <a:spcBef>
                          <a:spcPts val="0"/>
                        </a:spcBef>
                        <a:spcAft>
                          <a:spcPts val="0"/>
                        </a:spcAft>
                        <a:buClr>
                          <a:srgbClr val="000000"/>
                        </a:buClr>
                        <a:buSzPts val="1100"/>
                        <a:buFont typeface="Arial"/>
                        <a:buNone/>
                      </a:pPr>
                      <a:r>
                        <a:rPr lang="en-GB" sz="1400" u="none" cap="none" strike="noStrike"/>
                        <a:t>El moderador de la reunión ayuda a los asistentes remotos con los problemas técnicos, destaca sus preguntas y garantiza que las contribuciones sean estructuradas</a:t>
                      </a:r>
                      <a:endParaRPr/>
                    </a:p>
                  </a:txBody>
                  <a:tcPr marT="45725" marB="45725" marR="91450" marL="91450"/>
                </a:tc>
              </a:tr>
            </a:tbl>
          </a:graphicData>
        </a:graphic>
      </p:graphicFrame>
      <p:pic>
        <p:nvPicPr>
          <p:cNvPr descr="Procurar em pasta com preenchimento sólido" id="501" name="Google Shape;501;p59"/>
          <p:cNvPicPr preferRelativeResize="0"/>
          <p:nvPr/>
        </p:nvPicPr>
        <p:blipFill rotWithShape="1">
          <a:blip r:embed="rId4">
            <a:alphaModFix/>
          </a:blip>
          <a:srcRect b="0" l="0" r="0" t="0"/>
          <a:stretch/>
        </p:blipFill>
        <p:spPr>
          <a:xfrm>
            <a:off x="2738284" y="2514600"/>
            <a:ext cx="914400" cy="914400"/>
          </a:xfrm>
          <a:prstGeom prst="rect">
            <a:avLst/>
          </a:prstGeom>
          <a:noFill/>
          <a:ln>
            <a:noFill/>
          </a:ln>
        </p:spPr>
      </p:pic>
      <p:pic>
        <p:nvPicPr>
          <p:cNvPr descr="Seta circular com preenchimento sólido" id="502" name="Google Shape;502;p59"/>
          <p:cNvPicPr preferRelativeResize="0"/>
          <p:nvPr/>
        </p:nvPicPr>
        <p:blipFill rotWithShape="1">
          <a:blip r:embed="rId5">
            <a:alphaModFix/>
          </a:blip>
          <a:srcRect b="0" l="0" r="0" t="0"/>
          <a:stretch/>
        </p:blipFill>
        <p:spPr>
          <a:xfrm>
            <a:off x="4287671" y="2514600"/>
            <a:ext cx="914400" cy="914400"/>
          </a:xfrm>
          <a:prstGeom prst="rect">
            <a:avLst/>
          </a:prstGeom>
          <a:noFill/>
          <a:ln>
            <a:noFill/>
          </a:ln>
        </p:spPr>
      </p:pic>
      <p:pic>
        <p:nvPicPr>
          <p:cNvPr descr="Lâmpada e engrenagem com preenchimento sólido" id="503" name="Google Shape;503;p59"/>
          <p:cNvPicPr preferRelativeResize="0"/>
          <p:nvPr/>
        </p:nvPicPr>
        <p:blipFill rotWithShape="1">
          <a:blip r:embed="rId6">
            <a:alphaModFix/>
          </a:blip>
          <a:srcRect b="0" l="0" r="0" t="0"/>
          <a:stretch/>
        </p:blipFill>
        <p:spPr>
          <a:xfrm>
            <a:off x="5865149" y="2514600"/>
            <a:ext cx="914400" cy="914400"/>
          </a:xfrm>
          <a:prstGeom prst="rect">
            <a:avLst/>
          </a:prstGeom>
          <a:noFill/>
          <a:ln>
            <a:noFill/>
          </a:ln>
        </p:spPr>
      </p:pic>
      <p:pic>
        <p:nvPicPr>
          <p:cNvPr descr="Aperto de mão com preenchimento sólido" id="504" name="Google Shape;504;p59"/>
          <p:cNvPicPr preferRelativeResize="0"/>
          <p:nvPr/>
        </p:nvPicPr>
        <p:blipFill rotWithShape="1">
          <a:blip r:embed="rId7">
            <a:alphaModFix/>
          </a:blip>
          <a:srcRect b="0" l="0" r="0" t="0"/>
          <a:stretch/>
        </p:blipFill>
        <p:spPr>
          <a:xfrm>
            <a:off x="7485845" y="2514600"/>
            <a:ext cx="914400" cy="914400"/>
          </a:xfrm>
          <a:prstGeom prst="rect">
            <a:avLst/>
          </a:prstGeom>
          <a:noFill/>
          <a:ln>
            <a:noFill/>
          </a:ln>
        </p:spPr>
      </p:pic>
      <p:pic>
        <p:nvPicPr>
          <p:cNvPr descr="Call center com preenchimento sólido" id="505" name="Google Shape;505;p59"/>
          <p:cNvPicPr preferRelativeResize="0"/>
          <p:nvPr/>
        </p:nvPicPr>
        <p:blipFill rotWithShape="1">
          <a:blip r:embed="rId8">
            <a:alphaModFix/>
          </a:blip>
          <a:srcRect b="0" l="0" r="0" t="0"/>
          <a:stretch/>
        </p:blipFill>
        <p:spPr>
          <a:xfrm>
            <a:off x="9187218" y="2446361"/>
            <a:ext cx="914400" cy="914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0"/>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3: Técnicas de comunicación inclusiva</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3.1. Desarrollo de técnicas de comunicación inclusiva</a:t>
            </a:r>
            <a:endParaRPr/>
          </a:p>
        </p:txBody>
      </p:sp>
      <p:pic>
        <p:nvPicPr>
          <p:cNvPr descr="Ajuda com preenchimento sólido" id="512" name="Google Shape;512;p60"/>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pSp>
        <p:nvGrpSpPr>
          <p:cNvPr id="513" name="Google Shape;513;p60"/>
          <p:cNvGrpSpPr/>
          <p:nvPr/>
        </p:nvGrpSpPr>
        <p:grpSpPr>
          <a:xfrm>
            <a:off x="2425404" y="1235405"/>
            <a:ext cx="8128000" cy="5350242"/>
            <a:chOff x="0" y="34212"/>
            <a:chExt cx="8128000" cy="5350242"/>
          </a:xfrm>
        </p:grpSpPr>
        <p:sp>
          <p:nvSpPr>
            <p:cNvPr id="514" name="Google Shape;514;p60"/>
            <p:cNvSpPr/>
            <p:nvPr/>
          </p:nvSpPr>
          <p:spPr>
            <a:xfrm>
              <a:off x="0" y="34212"/>
              <a:ext cx="8128000" cy="717282"/>
            </a:xfrm>
            <a:prstGeom prst="roundRect">
              <a:avLst>
                <a:gd fmla="val 10000" name="adj"/>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60"/>
            <p:cNvSpPr txBox="1"/>
            <p:nvPr/>
          </p:nvSpPr>
          <p:spPr>
            <a:xfrm>
              <a:off x="21008" y="55220"/>
              <a:ext cx="8085984" cy="675266"/>
            </a:xfrm>
            <a:prstGeom prst="rect">
              <a:avLst/>
            </a:prstGeom>
            <a:noFill/>
            <a:ln>
              <a:noFill/>
            </a:ln>
          </p:spPr>
          <p:txBody>
            <a:bodyPr anchorCtr="0" anchor="ctr" bIns="30475" lIns="45700" spcFirstLastPara="1" rIns="45700" wrap="square" tIns="30475">
              <a:noAutofit/>
            </a:bodyPr>
            <a:lstStyle/>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chemeClr val="lt1"/>
                  </a:solidFill>
                  <a:latin typeface="Arial"/>
                  <a:ea typeface="Arial"/>
                  <a:cs typeface="Arial"/>
                  <a:sym typeface="Arial"/>
                </a:rPr>
                <a:t>Por qué es importante la comunicación inclusiva en los lugares de trabajo híbridos</a:t>
              </a:r>
              <a:endParaRPr/>
            </a:p>
          </p:txBody>
        </p:sp>
        <p:sp>
          <p:nvSpPr>
            <p:cNvPr id="516" name="Google Shape;516;p60"/>
            <p:cNvSpPr/>
            <p:nvPr/>
          </p:nvSpPr>
          <p:spPr>
            <a:xfrm>
              <a:off x="0" y="995334"/>
              <a:ext cx="1354666" cy="1354666"/>
            </a:xfrm>
            <a:prstGeom prst="roundRect">
              <a:avLst>
                <a:gd fmla="val 16670" name="adj"/>
              </a:avLst>
            </a:prstGeom>
            <a:blipFill rotWithShape="1">
              <a:blip r:embed="rId4">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60"/>
            <p:cNvSpPr/>
            <p:nvPr/>
          </p:nvSpPr>
          <p:spPr>
            <a:xfrm>
              <a:off x="1435946" y="995334"/>
              <a:ext cx="6692053" cy="1354666"/>
            </a:xfrm>
            <a:prstGeom prst="roundRect">
              <a:avLst>
                <a:gd fmla="val 16670" name="adj"/>
              </a:avLst>
            </a:prstGeom>
            <a:solidFill>
              <a:srgbClr val="B787B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60"/>
            <p:cNvSpPr txBox="1"/>
            <p:nvPr/>
          </p:nvSpPr>
          <p:spPr>
            <a:xfrm>
              <a:off x="1502087" y="1061475"/>
              <a:ext cx="6559800" cy="1222500"/>
            </a:xfrm>
            <a:prstGeom prst="rect">
              <a:avLst/>
            </a:prstGeom>
            <a:noFill/>
            <a:ln>
              <a:noFill/>
            </a:ln>
          </p:spPr>
          <p:txBody>
            <a:bodyPr anchorCtr="0" anchor="ctr" bIns="156450" lIns="156450" spcFirstLastPara="1" rIns="156450" wrap="square" tIns="156450">
              <a:noAutofit/>
            </a:bodyPr>
            <a:lstStyle/>
            <a:p>
              <a:pPr indent="0" lvl="0" marL="0" marR="0" rtl="0" algn="ctr">
                <a:lnSpc>
                  <a:spcPct val="115000"/>
                </a:lnSpc>
                <a:spcBef>
                  <a:spcPts val="0"/>
                </a:spcBef>
                <a:spcAft>
                  <a:spcPts val="0"/>
                </a:spcAft>
                <a:buClr>
                  <a:schemeClr val="dk1"/>
                </a:buClr>
                <a:buSzPts val="1100"/>
                <a:buFont typeface="Arial"/>
                <a:buNone/>
              </a:pPr>
              <a:r>
                <a:rPr b="0" i="0" lang="en-GB" sz="2200" u="none" cap="none" strike="noStrike">
                  <a:solidFill>
                    <a:schemeClr val="lt1"/>
                  </a:solidFill>
                  <a:latin typeface="Arial"/>
                  <a:ea typeface="Arial"/>
                  <a:cs typeface="Arial"/>
                  <a:sym typeface="Arial"/>
                </a:rPr>
                <a:t>Mejora la colaboración, ya que ayuda a mitigar los prejuicios por proximidad y promueve la contribución equitativa</a:t>
              </a:r>
              <a:endParaRPr/>
            </a:p>
          </p:txBody>
        </p:sp>
        <p:sp>
          <p:nvSpPr>
            <p:cNvPr id="519" name="Google Shape;519;p60"/>
            <p:cNvSpPr/>
            <p:nvPr/>
          </p:nvSpPr>
          <p:spPr>
            <a:xfrm>
              <a:off x="0" y="2512561"/>
              <a:ext cx="1354666" cy="1354666"/>
            </a:xfrm>
            <a:prstGeom prst="roundRect">
              <a:avLst>
                <a:gd fmla="val 16670" name="adj"/>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60"/>
            <p:cNvSpPr/>
            <p:nvPr/>
          </p:nvSpPr>
          <p:spPr>
            <a:xfrm>
              <a:off x="1435946" y="2512561"/>
              <a:ext cx="6692053" cy="1354666"/>
            </a:xfrm>
            <a:prstGeom prst="roundRect">
              <a:avLst>
                <a:gd fmla="val 16670" name="adj"/>
              </a:avLst>
            </a:prstGeom>
            <a:solidFill>
              <a:srgbClr val="B787B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60"/>
            <p:cNvSpPr txBox="1"/>
            <p:nvPr/>
          </p:nvSpPr>
          <p:spPr>
            <a:xfrm>
              <a:off x="1502087" y="2578702"/>
              <a:ext cx="6559771" cy="1222384"/>
            </a:xfrm>
            <a:prstGeom prst="rect">
              <a:avLst/>
            </a:prstGeom>
            <a:noFill/>
            <a:ln>
              <a:noFill/>
            </a:ln>
          </p:spPr>
          <p:txBody>
            <a:bodyPr anchorCtr="0" anchor="ctr" bIns="156450" lIns="156450" spcFirstLastPara="1" rIns="156450" wrap="square" tIns="156450">
              <a:noAutofit/>
            </a:bodyPr>
            <a:lstStyle/>
            <a:p>
              <a:pPr indent="0" lvl="0" marL="0" marR="0" rtl="0" algn="ctr">
                <a:lnSpc>
                  <a:spcPct val="115000"/>
                </a:lnSpc>
                <a:spcBef>
                  <a:spcPts val="0"/>
                </a:spcBef>
                <a:spcAft>
                  <a:spcPts val="0"/>
                </a:spcAft>
                <a:buClr>
                  <a:schemeClr val="dk1"/>
                </a:buClr>
                <a:buSzPts val="1100"/>
                <a:buFont typeface="Arial"/>
                <a:buNone/>
              </a:pPr>
              <a:r>
                <a:rPr b="0" i="0" lang="en-GB" sz="2200" u="none" cap="none" strike="noStrike">
                  <a:solidFill>
                    <a:schemeClr val="lt1"/>
                  </a:solidFill>
                  <a:latin typeface="Arial"/>
                  <a:ea typeface="Arial"/>
                  <a:cs typeface="Arial"/>
                  <a:sym typeface="Arial"/>
                </a:rPr>
                <a:t>Aumenta la productividad y el compromiso, garantizando que todos tengan voz y fomentando el sentido de pertenencia.</a:t>
              </a:r>
              <a:endParaRPr/>
            </a:p>
          </p:txBody>
        </p:sp>
        <p:sp>
          <p:nvSpPr>
            <p:cNvPr id="522" name="Google Shape;522;p60"/>
            <p:cNvSpPr/>
            <p:nvPr/>
          </p:nvSpPr>
          <p:spPr>
            <a:xfrm>
              <a:off x="0" y="4029788"/>
              <a:ext cx="1354666" cy="1354666"/>
            </a:xfrm>
            <a:prstGeom prst="roundRect">
              <a:avLst>
                <a:gd fmla="val 16670" name="adj"/>
              </a:avLst>
            </a:prstGeom>
            <a:blipFill rotWithShape="1">
              <a:blip r:embed="rId6">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60"/>
            <p:cNvSpPr/>
            <p:nvPr/>
          </p:nvSpPr>
          <p:spPr>
            <a:xfrm>
              <a:off x="1435946" y="4029788"/>
              <a:ext cx="6692053" cy="1354666"/>
            </a:xfrm>
            <a:prstGeom prst="roundRect">
              <a:avLst>
                <a:gd fmla="val 16670" name="adj"/>
              </a:avLst>
            </a:prstGeom>
            <a:solidFill>
              <a:srgbClr val="B787B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60"/>
            <p:cNvSpPr txBox="1"/>
            <p:nvPr/>
          </p:nvSpPr>
          <p:spPr>
            <a:xfrm>
              <a:off x="1502087" y="4095929"/>
              <a:ext cx="6559771" cy="1222384"/>
            </a:xfrm>
            <a:prstGeom prst="rect">
              <a:avLst/>
            </a:prstGeom>
            <a:noFill/>
            <a:ln>
              <a:noFill/>
            </a:ln>
          </p:spPr>
          <p:txBody>
            <a:bodyPr anchorCtr="0" anchor="ctr" bIns="156450" lIns="156450" spcFirstLastPara="1" rIns="156450" wrap="square" tIns="156450">
              <a:noAutofit/>
            </a:bodyPr>
            <a:lstStyle/>
            <a:p>
              <a:pPr indent="0" lvl="0" marL="0" marR="0" rtl="0" algn="ctr">
                <a:lnSpc>
                  <a:spcPct val="115000"/>
                </a:lnSpc>
                <a:spcBef>
                  <a:spcPts val="0"/>
                </a:spcBef>
                <a:spcAft>
                  <a:spcPts val="0"/>
                </a:spcAft>
                <a:buClr>
                  <a:schemeClr val="dk1"/>
                </a:buClr>
                <a:buSzPts val="1100"/>
                <a:buFont typeface="Arial"/>
                <a:buNone/>
              </a:pPr>
              <a:r>
                <a:rPr b="0" i="0" lang="en-GB" sz="2200" u="none" cap="none" strike="noStrike">
                  <a:solidFill>
                    <a:schemeClr val="lt1"/>
                  </a:solidFill>
                  <a:latin typeface="Arial"/>
                  <a:ea typeface="Arial"/>
                  <a:cs typeface="Arial"/>
                  <a:sym typeface="Arial"/>
                </a:rPr>
                <a:t>Reduce la fatiga digital cuando está bien estructurada, lo que evita la sobrecarga y promueve el bienestar</a:t>
              </a:r>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61"/>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531" name="Google Shape;531;p61"/>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GB" sz="2400">
                <a:solidFill>
                  <a:schemeClr val="accent6"/>
                </a:solidFill>
              </a:rPr>
              <a:t>Actividad 3.1. Diseñar reuniones inclusivas</a:t>
            </a:r>
            <a:endParaRPr/>
          </a:p>
        </p:txBody>
      </p:sp>
      <p:pic>
        <p:nvPicPr>
          <p:cNvPr descr="Inteligência Artificial com preenchimento sólido" id="532" name="Google Shape;532;p61"/>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533" name="Google Shape;533;p61"/>
          <p:cNvSpPr txBox="1"/>
          <p:nvPr/>
        </p:nvSpPr>
        <p:spPr>
          <a:xfrm>
            <a:off x="6543675" y="2724085"/>
            <a:ext cx="5400600" cy="3663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Al finalizar esta actividad, usted será capaz de:</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Reconocer los componentes clave del bienestar digital y su impacto en la productividad y la satisfacción de los empleados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Diseñar estrategias para promover el bienestar digital y la conexión social en los lugares de trabajo híbridos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Implementar técnicas para equilibrar el uso de la tecnología con enfoques centrados en las personas para mantener las conexiones sociales.</a:t>
            </a:r>
            <a:endParaRPr/>
          </a:p>
        </p:txBody>
      </p:sp>
      <p:sp>
        <p:nvSpPr>
          <p:cNvPr id="534" name="Google Shape;534;p61"/>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a:solidFill>
                <a:srgbClr val="868E93"/>
              </a:solidFill>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218121" lvl="4" marL="2057400" rtl="0" algn="l">
              <a:lnSpc>
                <a:spcPct val="90000"/>
              </a:lnSpc>
              <a:spcBef>
                <a:spcPts val="500"/>
              </a:spcBef>
              <a:spcAft>
                <a:spcPts val="0"/>
              </a:spcAft>
              <a:buClr>
                <a:srgbClr val="868E93"/>
              </a:buClr>
              <a:buSzPct val="100000"/>
              <a:buChar char="•"/>
            </a:pPr>
            <a:r>
              <a:rPr b="1" i="1" lang="en-GB">
                <a:solidFill>
                  <a:srgbClr val="868E93"/>
                </a:solidFill>
                <a:latin typeface="Open Sans Light"/>
                <a:ea typeface="Open Sans Light"/>
                <a:cs typeface="Open Sans Light"/>
                <a:sym typeface="Open Sans Light"/>
              </a:rPr>
              <a:t>El objetivo de esta actividad es explorar los efectos de la fatiga digital en el compromiso y la productividad, aprender prácticas inclusivas para las reuniones y proponer adaptaciones prácticas de la lista de verificación de reuniones inclusivas para la dinámica de su equipo</a:t>
            </a:r>
            <a:endParaRPr/>
          </a:p>
        </p:txBody>
      </p:sp>
      <p:pic>
        <p:nvPicPr>
          <p:cNvPr id="535" name="Google Shape;535;p61"/>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536" name="Google Shape;536;p61"/>
          <p:cNvSpPr txBox="1"/>
          <p:nvPr/>
        </p:nvSpPr>
        <p:spPr>
          <a:xfrm>
            <a:off x="7676129" y="1815823"/>
            <a:ext cx="39498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2400" u="none" cap="none" strike="noStrike">
                <a:solidFill>
                  <a:srgbClr val="9868BD"/>
                </a:solidFill>
                <a:latin typeface="Arial"/>
                <a:ea typeface="Arial"/>
                <a:cs typeface="Arial"/>
                <a:sym typeface="Arial"/>
              </a:rPr>
              <a:t>Resultados del aprendizaje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2"/>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0" lvl="0" marL="0" rtl="0" algn="l">
              <a:lnSpc>
                <a:spcPct val="115000"/>
              </a:lnSpc>
              <a:spcBef>
                <a:spcPts val="0"/>
              </a:spcBef>
              <a:spcAft>
                <a:spcPts val="0"/>
              </a:spcAft>
              <a:buSzPct val="108108"/>
              <a:buNone/>
            </a:pPr>
            <a:r>
              <a:rPr b="1" lang="en-GB">
                <a:solidFill>
                  <a:schemeClr val="accent6"/>
                </a:solidFill>
                <a:latin typeface="Arial"/>
                <a:ea typeface="Arial"/>
                <a:cs typeface="Arial"/>
                <a:sym typeface="Arial"/>
              </a:rPr>
              <a:t>PASO 1: explore la lista de verificación</a:t>
            </a:r>
            <a:endParaRPr/>
          </a:p>
          <a:p>
            <a:pPr indent="-285750" lvl="0" marL="285750" rtl="0" algn="l">
              <a:lnSpc>
                <a:spcPct val="90000"/>
              </a:lnSpc>
              <a:spcBef>
                <a:spcPts val="0"/>
              </a:spcBef>
              <a:spcAft>
                <a:spcPts val="0"/>
              </a:spcAft>
              <a:buClr>
                <a:srgbClr val="9869BD"/>
              </a:buClr>
              <a:buSzPct val="108108"/>
              <a:buChar char="•"/>
            </a:pPr>
            <a:r>
              <a:rPr lang="en-GB">
                <a:solidFill>
                  <a:srgbClr val="868E93"/>
                </a:solidFill>
                <a:latin typeface="Arial"/>
                <a:ea typeface="Arial"/>
                <a:cs typeface="Arial"/>
                <a:sym typeface="Arial"/>
              </a:rPr>
              <a:t>Familiarícese con la lista de verificación para reuniones inclusivas presentada por el formador.</a:t>
            </a:r>
            <a:endParaRPr/>
          </a:p>
          <a:p>
            <a:pPr indent="-285750" lvl="0" marL="285750" rtl="0" algn="l">
              <a:lnSpc>
                <a:spcPct val="90000"/>
              </a:lnSpc>
              <a:spcBef>
                <a:spcPts val="0"/>
              </a:spcBef>
              <a:spcAft>
                <a:spcPts val="0"/>
              </a:spcAft>
              <a:buClr>
                <a:srgbClr val="9869BD"/>
              </a:buClr>
              <a:buSzPct val="108108"/>
              <a:buChar char="•"/>
            </a:pPr>
            <a:r>
              <a:rPr lang="en-GB">
                <a:solidFill>
                  <a:srgbClr val="868E93"/>
                </a:solidFill>
                <a:latin typeface="Arial"/>
                <a:ea typeface="Arial"/>
                <a:cs typeface="Arial"/>
                <a:sym typeface="Arial"/>
              </a:rPr>
              <a:t>Reflexione sobre los retos habituales de su equipo en las reuniones y anote uno o dos aspectos que deban mejorarse.</a:t>
            </a:r>
            <a:endParaRPr/>
          </a:p>
          <a:p>
            <a:pPr indent="0" lvl="0" marL="0" rtl="0" algn="l">
              <a:lnSpc>
                <a:spcPct val="115000"/>
              </a:lnSpc>
              <a:spcBef>
                <a:spcPts val="0"/>
              </a:spcBef>
              <a:spcAft>
                <a:spcPts val="0"/>
              </a:spcAft>
              <a:buSzPct val="108108"/>
              <a:buNone/>
            </a:pPr>
            <a:r>
              <a:rPr b="1" lang="en-GB">
                <a:solidFill>
                  <a:schemeClr val="accent6"/>
                </a:solidFill>
                <a:latin typeface="Arial"/>
                <a:ea typeface="Arial"/>
                <a:cs typeface="Arial"/>
                <a:sym typeface="Arial"/>
              </a:rPr>
              <a:t>PASO 2: colabore y haga una lluvia de ideas</a:t>
            </a:r>
            <a:endParaRPr/>
          </a:p>
          <a:p>
            <a:pPr indent="-285750" lvl="0" marL="285750" rtl="0" algn="l">
              <a:lnSpc>
                <a:spcPct val="90000"/>
              </a:lnSpc>
              <a:spcBef>
                <a:spcPts val="0"/>
              </a:spcBef>
              <a:spcAft>
                <a:spcPts val="0"/>
              </a:spcAft>
              <a:buClr>
                <a:srgbClr val="9869BD"/>
              </a:buClr>
              <a:buSzPct val="108108"/>
              <a:buChar char="•"/>
            </a:pPr>
            <a:r>
              <a:rPr lang="en-GB">
                <a:solidFill>
                  <a:srgbClr val="868E93"/>
                </a:solidFill>
                <a:latin typeface="Arial"/>
                <a:ea typeface="Arial"/>
                <a:cs typeface="Arial"/>
                <a:sym typeface="Arial"/>
              </a:rPr>
              <a:t>Únase a su grupo y revisen juntos la lista de verificación.</a:t>
            </a:r>
            <a:endParaRPr/>
          </a:p>
          <a:p>
            <a:pPr indent="-285750" lvl="0" marL="285750" rtl="0" algn="l">
              <a:lnSpc>
                <a:spcPct val="90000"/>
              </a:lnSpc>
              <a:spcBef>
                <a:spcPts val="0"/>
              </a:spcBef>
              <a:spcAft>
                <a:spcPts val="0"/>
              </a:spcAft>
              <a:buClr>
                <a:srgbClr val="9869BD"/>
              </a:buClr>
              <a:buSzPct val="108108"/>
              <a:buChar char="•"/>
            </a:pPr>
            <a:r>
              <a:rPr lang="en-GB">
                <a:solidFill>
                  <a:srgbClr val="868E93"/>
                </a:solidFill>
                <a:latin typeface="Arial"/>
                <a:ea typeface="Arial"/>
                <a:cs typeface="Arial"/>
                <a:sym typeface="Arial"/>
              </a:rPr>
              <a:t>Utilice notas adhesivas o una pizarra para compartir las ideas de su equipo sobre cómo adaptar la lista de verificación a la dinámica del equipo.</a:t>
            </a:r>
            <a:endParaRPr/>
          </a:p>
          <a:p>
            <a:pPr indent="-285750" lvl="0" marL="285750" rtl="0" algn="l">
              <a:lnSpc>
                <a:spcPct val="90000"/>
              </a:lnSpc>
              <a:spcBef>
                <a:spcPts val="0"/>
              </a:spcBef>
              <a:spcAft>
                <a:spcPts val="0"/>
              </a:spcAft>
              <a:buClr>
                <a:srgbClr val="9869BD"/>
              </a:buClr>
              <a:buSzPct val="108108"/>
              <a:buChar char="•"/>
            </a:pPr>
            <a:r>
              <a:rPr lang="en-GB">
                <a:solidFill>
                  <a:srgbClr val="868E93"/>
                </a:solidFill>
                <a:latin typeface="Arial"/>
                <a:ea typeface="Arial"/>
                <a:cs typeface="Arial"/>
                <a:sym typeface="Arial"/>
              </a:rPr>
              <a:t>Discuta y documente las soluciones a los posibles obstáculos, con el cronometrador asegurándose de que el grupo se mantenga centrado y el secretario tomando nota de las ideas clave</a:t>
            </a:r>
            <a:endParaRPr/>
          </a:p>
          <a:p>
            <a:pPr indent="0" lvl="0" marL="0" rtl="0" algn="l">
              <a:lnSpc>
                <a:spcPct val="115000"/>
              </a:lnSpc>
              <a:spcBef>
                <a:spcPts val="0"/>
              </a:spcBef>
              <a:spcAft>
                <a:spcPts val="0"/>
              </a:spcAft>
              <a:buSzPct val="108108"/>
              <a:buNone/>
            </a:pPr>
            <a:r>
              <a:rPr b="1" lang="en-GB">
                <a:solidFill>
                  <a:schemeClr val="accent6"/>
                </a:solidFill>
                <a:latin typeface="Arial"/>
                <a:ea typeface="Arial"/>
                <a:cs typeface="Arial"/>
                <a:sym typeface="Arial"/>
              </a:rPr>
              <a:t>PASO 3: Presentar y aprender</a:t>
            </a:r>
            <a:endParaRPr/>
          </a:p>
          <a:p>
            <a:pPr indent="-285750" lvl="0" marL="285750" rtl="0" algn="l">
              <a:lnSpc>
                <a:spcPct val="90000"/>
              </a:lnSpc>
              <a:spcBef>
                <a:spcPts val="0"/>
              </a:spcBef>
              <a:spcAft>
                <a:spcPts val="0"/>
              </a:spcAft>
              <a:buClr>
                <a:srgbClr val="9869BD"/>
              </a:buClr>
              <a:buSzPct val="108108"/>
              <a:buChar char="•"/>
            </a:pPr>
            <a:r>
              <a:rPr lang="en-GB">
                <a:solidFill>
                  <a:srgbClr val="868E93"/>
                </a:solidFill>
                <a:latin typeface="Arial"/>
                <a:ea typeface="Arial"/>
                <a:cs typeface="Arial"/>
                <a:sym typeface="Arial"/>
              </a:rPr>
              <a:t>Comparte la adaptación más innovadora de tu grupo con todos los participantes en una presentación rápida de 1 minuto.</a:t>
            </a:r>
            <a:endParaRPr/>
          </a:p>
          <a:p>
            <a:pPr indent="-285750" lvl="0" marL="285750" rtl="0" algn="l">
              <a:lnSpc>
                <a:spcPct val="90000"/>
              </a:lnSpc>
              <a:spcBef>
                <a:spcPts val="0"/>
              </a:spcBef>
              <a:spcAft>
                <a:spcPts val="0"/>
              </a:spcAft>
              <a:buClr>
                <a:srgbClr val="9869BD"/>
              </a:buClr>
              <a:buSzPct val="108108"/>
              <a:buChar char="•"/>
            </a:pPr>
            <a:r>
              <a:rPr lang="en-GB">
                <a:solidFill>
                  <a:srgbClr val="868E93"/>
                </a:solidFill>
                <a:latin typeface="Arial"/>
                <a:ea typeface="Arial"/>
                <a:cs typeface="Arial"/>
                <a:sym typeface="Arial"/>
              </a:rPr>
              <a:t>Escucha las presentaciones de los demás grupos para inspirarte y toma notas sobre las ideas que te parezcan más interesantes.</a:t>
            </a:r>
            <a:endParaRPr/>
          </a:p>
          <a:p>
            <a:pPr indent="0" lvl="0" marL="0" rtl="0" algn="l">
              <a:lnSpc>
                <a:spcPct val="115000"/>
              </a:lnSpc>
              <a:spcBef>
                <a:spcPts val="0"/>
              </a:spcBef>
              <a:spcAft>
                <a:spcPts val="0"/>
              </a:spcAft>
              <a:buSzPct val="108108"/>
              <a:buNone/>
            </a:pPr>
            <a:r>
              <a:rPr b="1" lang="en-GB">
                <a:solidFill>
                  <a:schemeClr val="accent6"/>
                </a:solidFill>
                <a:latin typeface="Arial"/>
                <a:ea typeface="Arial"/>
                <a:cs typeface="Arial"/>
                <a:sym typeface="Arial"/>
              </a:rPr>
              <a:t>PASO 4: Reflexionar y comprometerse</a:t>
            </a:r>
            <a:endParaRPr/>
          </a:p>
          <a:p>
            <a:pPr indent="-285750" lvl="0" marL="285750" rtl="0" algn="l">
              <a:lnSpc>
                <a:spcPct val="100000"/>
              </a:lnSpc>
              <a:spcBef>
                <a:spcPts val="0"/>
              </a:spcBef>
              <a:spcAft>
                <a:spcPts val="0"/>
              </a:spcAft>
              <a:buClr>
                <a:srgbClr val="9869BD"/>
              </a:buClr>
              <a:buSzPct val="108108"/>
              <a:buChar char="•"/>
            </a:pPr>
            <a:r>
              <a:rPr lang="en-GB">
                <a:solidFill>
                  <a:srgbClr val="868E93"/>
                </a:solidFill>
                <a:latin typeface="Arial"/>
                <a:ea typeface="Arial"/>
                <a:cs typeface="Arial"/>
                <a:sym typeface="Arial"/>
              </a:rPr>
              <a:t>Reflexiona sobre la sesión identificando una conclusión práctica que puedas aplicar en tu próxima reunión.</a:t>
            </a:r>
            <a:endParaRPr/>
          </a:p>
        </p:txBody>
      </p:sp>
      <p:pic>
        <p:nvPicPr>
          <p:cNvPr descr="Ampulheta 90% com preenchimento sólido" id="543" name="Google Shape;543;p62"/>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544" name="Google Shape;544;p62"/>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00h:25m</a:t>
            </a:r>
            <a:endParaRPr b="1" i="0" sz="1600" u="none" cap="none" strike="noStrike">
              <a:solidFill>
                <a:schemeClr val="accent6"/>
              </a:solidFill>
              <a:latin typeface="Arial"/>
              <a:ea typeface="Arial"/>
              <a:cs typeface="Arial"/>
              <a:sym typeface="Arial"/>
            </a:endParaRPr>
          </a:p>
        </p:txBody>
      </p:sp>
      <p:sp>
        <p:nvSpPr>
          <p:cNvPr id="545" name="Google Shape;545;p62"/>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GB" sz="2400">
                <a:solidFill>
                  <a:schemeClr val="accent6"/>
                </a:solidFill>
              </a:rPr>
              <a:t>Actividad 3.1. Diseñar reuniones inclusivas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63"/>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1" lang="en-GB">
                <a:solidFill>
                  <a:schemeClr val="accent6"/>
                </a:solidFill>
                <a:latin typeface="Arial"/>
                <a:ea typeface="Arial"/>
                <a:cs typeface="Arial"/>
                <a:sym typeface="Arial"/>
              </a:rPr>
              <a:t>Recursos</a:t>
            </a:r>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Copias impresas de la lista de verificación para reuniones inclusivas</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Rotafolio/pizarra blanca</a:t>
            </a:r>
            <a:endParaRPr>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Material de papelería (bolígrafos, rotuladores y papel para tomar notas).</a:t>
            </a:r>
            <a:endParaRPr/>
          </a:p>
        </p:txBody>
      </p:sp>
      <p:sp>
        <p:nvSpPr>
          <p:cNvPr id="552" name="Google Shape;552;p63"/>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1" lang="en-GB">
                <a:solidFill>
                  <a:schemeClr val="accent6"/>
                </a:solidFill>
                <a:latin typeface="Arial"/>
                <a:ea typeface="Arial"/>
                <a:cs typeface="Arial"/>
                <a:sym typeface="Arial"/>
              </a:rPr>
              <a:t>Más información</a:t>
            </a:r>
            <a:endParaRPr/>
          </a:p>
          <a:p>
            <a:pPr indent="-228600" lvl="0" marL="2286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Trabajo híbrido eficaz</a:t>
            </a:r>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3">
                  <a:extLst>
                    <a:ext uri="{A12FA001-AC4F-418D-AE19-62706E023703}">
                      <ahyp:hlinkClr val="tx"/>
                    </a:ext>
                  </a:extLst>
                </a:hlinkClick>
              </a:rPr>
              <a:t>www.cipd.org/globalassets/media/knowledge/knowledge-hub/guides/2024-pdfs/hybrid-working-taskforce-guide-feb2024.pdf</a:t>
            </a:r>
            <a:r>
              <a:rPr i="0" lang="en-GB" u="none" cap="none" strike="noStrike">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lang="en-GB">
                <a:solidFill>
                  <a:srgbClr val="868E93"/>
                </a:solidFill>
                <a:latin typeface="Arial"/>
                <a:ea typeface="Arial"/>
                <a:cs typeface="Arial"/>
                <a:sym typeface="Arial"/>
              </a:rPr>
              <a:t>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p:txBody>
      </p:sp>
      <p:sp>
        <p:nvSpPr>
          <p:cNvPr id="553" name="Google Shape;553;p63"/>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GB" sz="2400">
                <a:solidFill>
                  <a:schemeClr val="accent6"/>
                </a:solidFill>
              </a:rPr>
              <a:t>Actividad 3.1. Diseñar reuniones inclusivas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64"/>
          <p:cNvSpPr txBox="1"/>
          <p:nvPr/>
        </p:nvSpPr>
        <p:spPr>
          <a:xfrm>
            <a:off x="4890343" y="2848993"/>
            <a:ext cx="6033295"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Tema 4 </a:t>
            </a:r>
            <a:endParaRPr/>
          </a:p>
          <a:p>
            <a:pPr indent="0" lvl="0" marL="0" marR="0" rtl="0" algn="l">
              <a:lnSpc>
                <a:spcPct val="90000"/>
              </a:lnSpc>
              <a:spcBef>
                <a:spcPts val="0"/>
              </a:spcBef>
              <a:spcAft>
                <a:spcPts val="0"/>
              </a:spcAft>
              <a:buClr>
                <a:srgbClr val="000000"/>
              </a:buClr>
              <a:buSzPts val="3600"/>
              <a:buFont typeface="Arial"/>
              <a:buNone/>
            </a:pPr>
            <a:r>
              <a:rPr b="1" i="0" lang="en-GB" sz="3600" u="none" cap="none" strike="noStrike">
                <a:solidFill>
                  <a:schemeClr val="accent5"/>
                </a:solidFill>
                <a:latin typeface="Arial"/>
                <a:ea typeface="Arial"/>
                <a:cs typeface="Arial"/>
                <a:sym typeface="Arial"/>
              </a:rPr>
              <a:t>Estrategias de bienestar para entornos de trabajo híbridos</a:t>
            </a:r>
            <a:endParaRPr/>
          </a:p>
          <a:p>
            <a:pPr indent="0" lvl="0" marL="0" marR="0" rtl="0" algn="l">
              <a:lnSpc>
                <a:spcPct val="115000"/>
              </a:lnSpc>
              <a:spcBef>
                <a:spcPts val="0"/>
              </a:spcBef>
              <a:spcAft>
                <a:spcPts val="0"/>
              </a:spcAft>
              <a:buClr>
                <a:schemeClr val="dk1"/>
              </a:buClr>
              <a:buSzPts val="1100"/>
              <a:buFont typeface="Arial"/>
              <a:buNone/>
            </a:pPr>
            <a:r>
              <a:t/>
            </a:r>
            <a:endParaRPr b="1"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600"/>
              <a:buFont typeface="Arial"/>
              <a:buNone/>
            </a:pPr>
            <a:r>
              <a:t/>
            </a:r>
            <a:endParaRPr b="1"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560" name="Google Shape;560;p64"/>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descr="Ajuda com preenchimento sólido" id="566" name="Google Shape;566;p65"/>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567" name="Google Shape;567;p65"/>
          <p:cNvGraphicFramePr/>
          <p:nvPr/>
        </p:nvGraphicFramePr>
        <p:xfrm>
          <a:off x="185352" y="1362211"/>
          <a:ext cx="3000000" cy="3000000"/>
        </p:xfrm>
        <a:graphic>
          <a:graphicData uri="http://schemas.openxmlformats.org/drawingml/2006/table">
            <a:tbl>
              <a:tblPr bandRow="1" firstRow="1">
                <a:noFill/>
                <a:tableStyleId>{BB11F8DE-0BE4-4B7F-9760-CBCC4725C173}</a:tableStyleId>
              </a:tblPr>
              <a:tblGrid>
                <a:gridCol w="3957400"/>
                <a:gridCol w="3957400"/>
                <a:gridCol w="3957400"/>
              </a:tblGrid>
              <a:tr h="294125">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Estrategias eficaces para el bienestar en entornos de trabajo híbridos</a:t>
                      </a:r>
                      <a:endParaRPr/>
                    </a:p>
                  </a:txBody>
                  <a:tcPr marT="45725" marB="45725" marR="91450" marL="91450"/>
                </a:tc>
                <a:tc hMerge="1"/>
                <a:tc hMerge="1"/>
              </a:tr>
              <a:tr h="500000">
                <a:tc>
                  <a:txBody>
                    <a:bodyPr/>
                    <a:lstStyle/>
                    <a:p>
                      <a:pPr indent="0" lvl="0" marL="0" marR="0" rtl="0" algn="l">
                        <a:lnSpc>
                          <a:spcPct val="115000"/>
                        </a:lnSpc>
                        <a:spcBef>
                          <a:spcPts val="0"/>
                        </a:spcBef>
                        <a:spcAft>
                          <a:spcPts val="0"/>
                        </a:spcAft>
                        <a:buClr>
                          <a:schemeClr val="dk1"/>
                        </a:buClr>
                        <a:buSzPts val="1100"/>
                        <a:buFont typeface="Arial"/>
                        <a:buNone/>
                      </a:pPr>
                      <a:r>
                        <a:rPr b="1" lang="en-GB" sz="1400" u="none" cap="none" strike="noStrike"/>
                        <a:t>Establecer límites digitales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Prevenir el agotamiento</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Fomentar los descansos y la actividad física</a:t>
                      </a:r>
                      <a:endParaRPr/>
                    </a:p>
                  </a:txBody>
                  <a:tcPr marT="45725" marB="45725" marR="91450" marL="91450"/>
                </a:tc>
              </a:tr>
              <a:tr h="705875">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r>
              <a:tr h="3282100">
                <a:tc>
                  <a:txBody>
                    <a:bodyPr/>
                    <a:lstStyle/>
                    <a:p>
                      <a:pPr indent="0" lvl="0" marL="0" marR="0" rtl="0" algn="l">
                        <a:lnSpc>
                          <a:spcPct val="115000"/>
                        </a:lnSpc>
                        <a:spcBef>
                          <a:spcPts val="0"/>
                        </a:spcBef>
                        <a:spcAft>
                          <a:spcPts val="0"/>
                        </a:spcAft>
                        <a:buClr>
                          <a:srgbClr val="000000"/>
                        </a:buClr>
                        <a:buSzPts val="1100"/>
                        <a:buFont typeface="Arial"/>
                        <a:buNone/>
                      </a:pPr>
                      <a:r>
                        <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tc>
              </a:tr>
            </a:tbl>
          </a:graphicData>
        </a:graphic>
      </p:graphicFrame>
      <p:pic>
        <p:nvPicPr>
          <p:cNvPr descr="Despertador com preenchimento sólido" id="568" name="Google Shape;568;p65"/>
          <p:cNvPicPr preferRelativeResize="0"/>
          <p:nvPr/>
        </p:nvPicPr>
        <p:blipFill rotWithShape="1">
          <a:blip r:embed="rId4">
            <a:alphaModFix/>
          </a:blip>
          <a:srcRect b="0" l="0" r="0" t="0"/>
          <a:stretch/>
        </p:blipFill>
        <p:spPr>
          <a:xfrm>
            <a:off x="1896324" y="2199925"/>
            <a:ext cx="726325" cy="726325"/>
          </a:xfrm>
          <a:prstGeom prst="rect">
            <a:avLst/>
          </a:prstGeom>
          <a:noFill/>
          <a:ln>
            <a:noFill/>
          </a:ln>
        </p:spPr>
      </p:pic>
      <p:pic>
        <p:nvPicPr>
          <p:cNvPr descr="Sem bateria com preenchimento sólido" id="569" name="Google Shape;569;p65"/>
          <p:cNvPicPr preferRelativeResize="0"/>
          <p:nvPr/>
        </p:nvPicPr>
        <p:blipFill rotWithShape="1">
          <a:blip r:embed="rId5">
            <a:alphaModFix/>
          </a:blip>
          <a:srcRect b="0" l="0" r="0" t="0"/>
          <a:stretch/>
        </p:blipFill>
        <p:spPr>
          <a:xfrm>
            <a:off x="5752122" y="2276125"/>
            <a:ext cx="571725" cy="571725"/>
          </a:xfrm>
          <a:prstGeom prst="rect">
            <a:avLst/>
          </a:prstGeom>
          <a:noFill/>
          <a:ln>
            <a:noFill/>
          </a:ln>
        </p:spPr>
      </p:pic>
      <p:pic>
        <p:nvPicPr>
          <p:cNvPr descr="Rede para dormir com preenchimento sólido" id="570" name="Google Shape;570;p65"/>
          <p:cNvPicPr preferRelativeResize="0"/>
          <p:nvPr/>
        </p:nvPicPr>
        <p:blipFill rotWithShape="1">
          <a:blip r:embed="rId6">
            <a:alphaModFix/>
          </a:blip>
          <a:srcRect b="0" l="0" r="0" t="0"/>
          <a:stretch/>
        </p:blipFill>
        <p:spPr>
          <a:xfrm>
            <a:off x="9414998" y="2206900"/>
            <a:ext cx="640950" cy="640950"/>
          </a:xfrm>
          <a:prstGeom prst="rect">
            <a:avLst/>
          </a:prstGeom>
          <a:noFill/>
          <a:ln>
            <a:noFill/>
          </a:ln>
        </p:spPr>
      </p:pic>
      <p:sp>
        <p:nvSpPr>
          <p:cNvPr id="571" name="Google Shape;571;p65"/>
          <p:cNvSpPr txBox="1"/>
          <p:nvPr/>
        </p:nvSpPr>
        <p:spPr>
          <a:xfrm>
            <a:off x="134471" y="2889375"/>
            <a:ext cx="4051803" cy="3340884"/>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GB" sz="1400" u="none" cap="none" strike="noStrike">
                <a:solidFill>
                  <a:schemeClr val="dk1"/>
                </a:solidFill>
                <a:latin typeface="Arial"/>
                <a:ea typeface="Arial"/>
                <a:cs typeface="Arial"/>
                <a:sym typeface="Arial"/>
              </a:rPr>
              <a:t>Establecer expectativas claras sobre el «tiempo de respuesta» para los correos electrónicos y los mensajes, a fin de evitar el trabajo fuera del horario laboral.</a:t>
            </a:r>
            <a:endParaRPr/>
          </a:p>
          <a:p>
            <a:pPr indent="0" lvl="1"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400" u="none" cap="none" strike="noStrike">
                <a:solidFill>
                  <a:schemeClr val="dk1"/>
                </a:solidFill>
                <a:latin typeface="Arial"/>
                <a:ea typeface="Arial"/>
                <a:cs typeface="Arial"/>
                <a:sym typeface="Arial"/>
              </a:rPr>
              <a:t>Introducir bloques «sin reuniones», como tardes libres de reuniones virtuales, para permitir un trabajo que requiera una concentración profunda.</a:t>
            </a:r>
            <a:endParaRPr/>
          </a:p>
          <a:p>
            <a:pPr indent="0" lvl="1"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400" u="none" cap="none" strike="noStrike">
                <a:solidFill>
                  <a:schemeClr val="dk1"/>
                </a:solidFill>
                <a:latin typeface="Arial"/>
                <a:ea typeface="Arial"/>
                <a:cs typeface="Arial"/>
                <a:sym typeface="Arial"/>
              </a:rPr>
              <a:t>Animar a los empleados a desconectarse de las plataformas relacionadas con el trabajo durante las tardes, los fines de semana y las vacaciones.</a:t>
            </a:r>
            <a:endParaRPr b="0" i="0" sz="2800" u="none" cap="none" strike="noStrike">
              <a:solidFill>
                <a:schemeClr val="dk1"/>
              </a:solidFill>
              <a:latin typeface="Arial"/>
              <a:ea typeface="Arial"/>
              <a:cs typeface="Arial"/>
              <a:sym typeface="Arial"/>
            </a:endParaRPr>
          </a:p>
        </p:txBody>
      </p:sp>
      <p:sp>
        <p:nvSpPr>
          <p:cNvPr id="572" name="Google Shape;572;p65"/>
          <p:cNvSpPr txBox="1"/>
          <p:nvPr/>
        </p:nvSpPr>
        <p:spPr>
          <a:xfrm>
            <a:off x="4138179" y="2889375"/>
            <a:ext cx="3915641" cy="22372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Promover horarios flexibles que permitan a los empleados adaptar el trabajo a sus picos de energía personal</a:t>
            </a:r>
            <a:endParaRPr/>
          </a:p>
          <a:p>
            <a:pPr indent="0" lvl="0" marL="0" marR="0" rtl="0" algn="l">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r>
              <a:rPr b="0" i="0" lang="en-GB" sz="1400" u="none" cap="none" strike="noStrike">
                <a:solidFill>
                  <a:srgbClr val="000000"/>
                </a:solidFill>
                <a:latin typeface="Arial"/>
                <a:ea typeface="Arial"/>
                <a:cs typeface="Arial"/>
                <a:sym typeface="Arial"/>
              </a:rPr>
              <a:t>Impartir formación sobre cómo reconocer los signos del agotamiento y aplicar estrategias preventivas.</a:t>
            </a:r>
            <a:endParaRPr/>
          </a:p>
          <a:p>
            <a:pPr indent="0" lvl="0" marL="0" marR="0" rtl="0" algn="l">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br>
              <a:rPr b="0" i="0" lang="en-GB" sz="1400" u="none" cap="none" strike="noStrike">
                <a:solidFill>
                  <a:srgbClr val="000000"/>
                </a:solidFill>
                <a:latin typeface="Arial"/>
                <a:ea typeface="Arial"/>
                <a:cs typeface="Arial"/>
                <a:sym typeface="Arial"/>
              </a:rPr>
            </a:br>
            <a:endParaRPr b="0" i="0" sz="2800" u="none" cap="none" strike="noStrike">
              <a:solidFill>
                <a:schemeClr val="dk1"/>
              </a:solidFill>
              <a:latin typeface="Arial"/>
              <a:ea typeface="Arial"/>
              <a:cs typeface="Arial"/>
              <a:sym typeface="Arial"/>
            </a:endParaRPr>
          </a:p>
        </p:txBody>
      </p:sp>
      <p:sp>
        <p:nvSpPr>
          <p:cNvPr id="573" name="Google Shape;573;p65"/>
          <p:cNvSpPr txBox="1"/>
          <p:nvPr/>
        </p:nvSpPr>
        <p:spPr>
          <a:xfrm>
            <a:off x="8129415" y="2889375"/>
            <a:ext cx="3915641" cy="18838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Incorporar descansos estructurados en la jornada laboral (por ejemplo, la «técnica Pomodoro»)</a:t>
            </a:r>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Ofrecer opciones como clases de yoga virtuales o retos de bienestar para fomentar la actividad física</a:t>
            </a:r>
            <a:endParaRPr/>
          </a:p>
        </p:txBody>
      </p:sp>
      <p:sp>
        <p:nvSpPr>
          <p:cNvPr id="574" name="Google Shape;574;p65"/>
          <p:cNvSpPr txBox="1"/>
          <p:nvPr/>
        </p:nvSpPr>
        <p:spPr>
          <a:xfrm>
            <a:off x="1483975" y="106400"/>
            <a:ext cx="10589700" cy="932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4: Estrategias de bienestar para entornos de trabajo híbridos</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4.1. Desarrollo de estrategias de bienestar para entornos de trabajo híbridos</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descr="Ajuda com preenchimento sólido" id="580" name="Google Shape;580;p66"/>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581" name="Google Shape;581;p66"/>
          <p:cNvGraphicFramePr/>
          <p:nvPr/>
        </p:nvGraphicFramePr>
        <p:xfrm>
          <a:off x="2425061" y="2131059"/>
          <a:ext cx="3000000" cy="3000000"/>
        </p:xfrm>
        <a:graphic>
          <a:graphicData uri="http://schemas.openxmlformats.org/drawingml/2006/table">
            <a:tbl>
              <a:tblPr bandRow="1" firstRow="1">
                <a:noFill/>
                <a:tableStyleId>{BB11F8DE-0BE4-4B7F-9760-CBCC4725C173}</a:tableStyleId>
              </a:tblPr>
              <a:tblGrid>
                <a:gridCol w="4337250"/>
              </a:tblGrid>
              <a:tr h="5529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«Tiempo de concentración» de Google en Google Calendar</a:t>
                      </a:r>
                      <a:endParaRPr/>
                    </a:p>
                  </a:txBody>
                  <a:tcPr marT="45725" marB="45725" marR="91450" marL="91450"/>
                </a:tc>
              </a:tr>
              <a:tr h="23743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lt1"/>
                          </a:solidFill>
                        </a:rPr>
                        <a:t>Programa eventos de tiempo de concentración bloqueando períodos específicos en el calendario para concentrarte en tus tareas sin interrupciones.</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lt1"/>
                          </a:solidFill>
                        </a:rPr>
                        <a:t>Rechaza automáticamente las reuniones, indicando a tus compañeros que no estás disponible.</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lt1"/>
                          </a:solidFill>
                        </a:rPr>
                        <a:t>Silencia las notificaciones de chat reduciendo las distracciones al silenciar las notificaciones de Google Chat durante los períodos de concentración.</a:t>
                      </a:r>
                      <a:endParaRPr/>
                    </a:p>
                  </a:txBody>
                  <a:tcPr marT="45725" marB="45725" marR="91450" marL="91450" anchor="ctr">
                    <a:solidFill>
                      <a:srgbClr val="B787BC"/>
                    </a:solidFill>
                  </a:tcPr>
                </a:tc>
              </a:tr>
            </a:tbl>
          </a:graphicData>
        </a:graphic>
      </p:graphicFrame>
      <p:pic>
        <p:nvPicPr>
          <p:cNvPr id="582" name="Google Shape;582;p66"/>
          <p:cNvPicPr preferRelativeResize="0"/>
          <p:nvPr/>
        </p:nvPicPr>
        <p:blipFill rotWithShape="1">
          <a:blip r:embed="rId4">
            <a:alphaModFix/>
          </a:blip>
          <a:srcRect b="0" l="0" r="0" t="0"/>
          <a:stretch/>
        </p:blipFill>
        <p:spPr>
          <a:xfrm>
            <a:off x="6932658" y="2140590"/>
            <a:ext cx="4337246" cy="2917792"/>
          </a:xfrm>
          <a:prstGeom prst="rect">
            <a:avLst/>
          </a:prstGeom>
          <a:noFill/>
          <a:ln cap="flat" cmpd="sng" w="9525">
            <a:solidFill>
              <a:srgbClr val="A02B93"/>
            </a:solidFill>
            <a:prstDash val="solid"/>
            <a:round/>
            <a:headEnd len="sm" w="sm" type="none"/>
            <a:tailEnd len="sm" w="sm" type="none"/>
          </a:ln>
        </p:spPr>
      </p:pic>
      <p:sp>
        <p:nvSpPr>
          <p:cNvPr id="583" name="Google Shape;583;p66"/>
          <p:cNvSpPr txBox="1"/>
          <p:nvPr/>
        </p:nvSpPr>
        <p:spPr>
          <a:xfrm>
            <a:off x="1483975" y="106400"/>
            <a:ext cx="10589700" cy="932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4: Estrategias de bienestar para entornos de trabajo híbridos</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4.1. Desarrollo de estrategias de bienestar para entornos de trabajo híbridos</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descr="Ajuda com preenchimento sólido" id="589" name="Google Shape;589;p67"/>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590" name="Google Shape;590;p67"/>
          <p:cNvGraphicFramePr/>
          <p:nvPr/>
        </p:nvGraphicFramePr>
        <p:xfrm>
          <a:off x="1484059" y="1885188"/>
          <a:ext cx="3000000" cy="3000000"/>
        </p:xfrm>
        <a:graphic>
          <a:graphicData uri="http://schemas.openxmlformats.org/drawingml/2006/table">
            <a:tbl>
              <a:tblPr bandRow="1" firstRow="1">
                <a:noFill/>
                <a:tableStyleId>{BB11F8DE-0BE4-4B7F-9760-CBCC4725C173}</a:tableStyleId>
              </a:tblPr>
              <a:tblGrid>
                <a:gridCol w="433725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Programa «Mail on Holiday» de Daimler</a:t>
                      </a:r>
                      <a:endParaRPr/>
                    </a:p>
                  </a:txBody>
                  <a:tcPr marT="45725" marB="45725" marR="91450" marL="91450"/>
                </a:tc>
              </a:tr>
              <a:tr h="1778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lt1"/>
                          </a:solidFill>
                        </a:rPr>
                        <a:t>Permite a los empleados configurar su software de correo electrónico para que elimine automáticamente los mensajes entrantes mientras están de vacaciones.</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lt1"/>
                          </a:solidFill>
                        </a:rPr>
                        <a:t>Los empleados pueden desconectarse por completo durante sus vacaciones sin el estrés de volver a una bandeja de entrada desbordada.</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«La idea es darles un descanso a las personas y permitirles descansar», afirma Oliver Wihofszki, portavoz de Daimler. «Así pueden volver al trabajo con energías renovadas». Por no hablar de una bandeja de entrada vacía.</a:t>
                      </a:r>
                      <a:endParaRPr/>
                    </a:p>
                  </a:txBody>
                  <a:tcPr marT="45725" marB="45725" marR="91450" marL="91450" anchor="ctr">
                    <a:solidFill>
                      <a:srgbClr val="B787BC"/>
                    </a:solidFill>
                  </a:tcPr>
                </a:tc>
              </a:tr>
            </a:tbl>
          </a:graphicData>
        </a:graphic>
      </p:graphicFrame>
      <p:pic>
        <p:nvPicPr>
          <p:cNvPr id="591" name="Google Shape;591;p67"/>
          <p:cNvPicPr preferRelativeResize="0"/>
          <p:nvPr/>
        </p:nvPicPr>
        <p:blipFill rotWithShape="1">
          <a:blip r:embed="rId4">
            <a:alphaModFix/>
          </a:blip>
          <a:srcRect b="0" l="0" r="0" t="0"/>
          <a:stretch/>
        </p:blipFill>
        <p:spPr>
          <a:xfrm>
            <a:off x="5928469" y="1892238"/>
            <a:ext cx="4614025" cy="3460519"/>
          </a:xfrm>
          <a:prstGeom prst="rect">
            <a:avLst/>
          </a:prstGeom>
          <a:noFill/>
          <a:ln cap="flat" cmpd="sng" w="9525">
            <a:solidFill>
              <a:srgbClr val="A02B93"/>
            </a:solidFill>
            <a:prstDash val="solid"/>
            <a:round/>
            <a:headEnd len="sm" w="sm" type="none"/>
            <a:tailEnd len="sm" w="sm" type="none"/>
          </a:ln>
        </p:spPr>
      </p:pic>
      <p:sp>
        <p:nvSpPr>
          <p:cNvPr id="592" name="Google Shape;592;p67"/>
          <p:cNvSpPr txBox="1"/>
          <p:nvPr/>
        </p:nvSpPr>
        <p:spPr>
          <a:xfrm>
            <a:off x="2425061" y="5316279"/>
            <a:ext cx="8117433"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Image source: www.freepik.com </a:t>
            </a:r>
            <a:endParaRPr b="0" i="0" sz="1400" u="none" cap="none" strike="noStrike">
              <a:solidFill>
                <a:srgbClr val="000000"/>
              </a:solidFill>
              <a:latin typeface="Arial"/>
              <a:ea typeface="Arial"/>
              <a:cs typeface="Arial"/>
              <a:sym typeface="Arial"/>
            </a:endParaRPr>
          </a:p>
        </p:txBody>
      </p:sp>
      <p:sp>
        <p:nvSpPr>
          <p:cNvPr id="593" name="Google Shape;593;p67"/>
          <p:cNvSpPr txBox="1"/>
          <p:nvPr/>
        </p:nvSpPr>
        <p:spPr>
          <a:xfrm>
            <a:off x="1483975" y="106400"/>
            <a:ext cx="10589700" cy="932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4: Estrategias de bienestar para entornos de trabajo híbridos</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4.1. Desarrollo de estrategias de bienestar para entornos de trabajo híbridos</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30fd5a3148a_2_0"/>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Tema 1: Bienestar digital e inclusión</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400" u="none" cap="none" strike="noStrike">
                <a:solidFill>
                  <a:srgbClr val="636A6F"/>
                </a:solidFill>
                <a:latin typeface="Arial"/>
                <a:ea typeface="Arial"/>
                <a:cs typeface="Arial"/>
                <a:sym typeface="Arial"/>
              </a:rPr>
              <a:t>1.1. Descripción general de la formación y resumen de la sesión</a:t>
            </a:r>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sp>
        <p:nvSpPr>
          <p:cNvPr id="140" name="Google Shape;140;g30fd5a3148a_2_0"/>
          <p:cNvSpPr/>
          <p:nvPr/>
        </p:nvSpPr>
        <p:spPr>
          <a:xfrm>
            <a:off x="2213749" y="3675641"/>
            <a:ext cx="8739386" cy="969525"/>
          </a:xfrm>
          <a:prstGeom prst="roundRect">
            <a:avLst>
              <a:gd fmla="val 10000" name="adj"/>
            </a:avLst>
          </a:prstGeom>
          <a:solidFill>
            <a:srgbClr val="B787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30fd5a3148a_2_0"/>
          <p:cNvSpPr txBox="1"/>
          <p:nvPr/>
        </p:nvSpPr>
        <p:spPr>
          <a:xfrm>
            <a:off x="2136325" y="3675650"/>
            <a:ext cx="2699100" cy="969600"/>
          </a:xfrm>
          <a:prstGeom prst="rect">
            <a:avLst/>
          </a:prstGeom>
          <a:noFill/>
          <a:ln>
            <a:noFill/>
          </a:ln>
        </p:spPr>
        <p:txBody>
          <a:bodyPr anchorCtr="0" anchor="ctr" bIns="163575" lIns="163575" spcFirstLastPara="1" rIns="163575" wrap="square" tIns="163575">
            <a:noAutofit/>
          </a:bodyPr>
          <a:lstStyle/>
          <a:p>
            <a:pPr indent="0" lvl="0" marL="0" marR="0" rtl="0" algn="ctr">
              <a:lnSpc>
                <a:spcPct val="115000"/>
              </a:lnSpc>
              <a:spcBef>
                <a:spcPts val="0"/>
              </a:spcBef>
              <a:spcAft>
                <a:spcPts val="0"/>
              </a:spcAft>
              <a:buClr>
                <a:schemeClr val="dk1"/>
              </a:buClr>
              <a:buSzPts val="1100"/>
              <a:buFont typeface="Arial"/>
              <a:buNone/>
            </a:pPr>
            <a:r>
              <a:rPr b="0" i="0" lang="en-GB" sz="2300" u="none" cap="none" strike="noStrike">
                <a:solidFill>
                  <a:srgbClr val="000000"/>
                </a:solidFill>
                <a:latin typeface="Arial"/>
                <a:ea typeface="Arial"/>
                <a:cs typeface="Arial"/>
                <a:sym typeface="Arial"/>
              </a:rPr>
              <a:t>Temas del módulo </a:t>
            </a:r>
            <a:endParaRPr/>
          </a:p>
        </p:txBody>
      </p:sp>
      <p:sp>
        <p:nvSpPr>
          <p:cNvPr id="142" name="Google Shape;142;g30fd5a3148a_2_0"/>
          <p:cNvSpPr/>
          <p:nvPr/>
        </p:nvSpPr>
        <p:spPr>
          <a:xfrm>
            <a:off x="2213749" y="2544528"/>
            <a:ext cx="8739386" cy="969525"/>
          </a:xfrm>
          <a:prstGeom prst="roundRect">
            <a:avLst>
              <a:gd fmla="val 10000" name="adj"/>
            </a:avLst>
          </a:prstGeom>
          <a:solidFill>
            <a:srgbClr val="D9E4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30fd5a3148a_2_0"/>
          <p:cNvSpPr txBox="1"/>
          <p:nvPr/>
        </p:nvSpPr>
        <p:spPr>
          <a:xfrm>
            <a:off x="2213749" y="2544528"/>
            <a:ext cx="2621815" cy="969525"/>
          </a:xfrm>
          <a:prstGeom prst="rect">
            <a:avLst/>
          </a:prstGeom>
          <a:noFill/>
          <a:ln>
            <a:noFill/>
          </a:ln>
        </p:spPr>
        <p:txBody>
          <a:bodyPr anchorCtr="0" anchor="ctr" bIns="163575" lIns="163575" spcFirstLastPara="1" rIns="163575" wrap="square" tIns="163575">
            <a:noAutofit/>
          </a:bodyPr>
          <a:lstStyle/>
          <a:p>
            <a:pPr indent="0" lvl="0" marL="0" marR="0" rtl="0" algn="ctr">
              <a:lnSpc>
                <a:spcPct val="90000"/>
              </a:lnSpc>
              <a:spcBef>
                <a:spcPts val="0"/>
              </a:spcBef>
              <a:spcAft>
                <a:spcPts val="0"/>
              </a:spcAft>
              <a:buClr>
                <a:srgbClr val="000000"/>
              </a:buClr>
              <a:buSzPts val="2300"/>
              <a:buFont typeface="Arial"/>
              <a:buNone/>
            </a:pPr>
            <a:r>
              <a:rPr b="0" i="0" lang="en-GB" sz="2300" u="none" cap="none" strike="noStrike">
                <a:solidFill>
                  <a:srgbClr val="636A6F"/>
                </a:solidFill>
                <a:latin typeface="Arial"/>
                <a:ea typeface="Arial"/>
                <a:cs typeface="Arial"/>
                <a:sym typeface="Arial"/>
              </a:rPr>
              <a:t>Objetivo del módulo</a:t>
            </a:r>
            <a:endParaRPr b="0" i="0" sz="1400" u="none" cap="none" strike="noStrike">
              <a:solidFill>
                <a:srgbClr val="000000"/>
              </a:solidFill>
              <a:latin typeface="Arial"/>
              <a:ea typeface="Arial"/>
              <a:cs typeface="Arial"/>
              <a:sym typeface="Arial"/>
            </a:endParaRPr>
          </a:p>
        </p:txBody>
      </p:sp>
      <p:sp>
        <p:nvSpPr>
          <p:cNvPr id="144" name="Google Shape;144;g30fd5a3148a_2_0"/>
          <p:cNvSpPr/>
          <p:nvPr/>
        </p:nvSpPr>
        <p:spPr>
          <a:xfrm>
            <a:off x="2213749" y="1413414"/>
            <a:ext cx="8739386" cy="969525"/>
          </a:xfrm>
          <a:prstGeom prst="roundRect">
            <a:avLst>
              <a:gd fmla="val 10000" name="adj"/>
            </a:avLst>
          </a:prstGeom>
          <a:solidFill>
            <a:srgbClr val="D9E4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g30fd5a3148a_2_0"/>
          <p:cNvSpPr txBox="1"/>
          <p:nvPr/>
        </p:nvSpPr>
        <p:spPr>
          <a:xfrm>
            <a:off x="2213749" y="1413414"/>
            <a:ext cx="2621815" cy="969525"/>
          </a:xfrm>
          <a:prstGeom prst="rect">
            <a:avLst/>
          </a:prstGeom>
          <a:noFill/>
          <a:ln>
            <a:noFill/>
          </a:ln>
        </p:spPr>
        <p:txBody>
          <a:bodyPr anchorCtr="0" anchor="ctr" bIns="163575" lIns="163575" spcFirstLastPara="1" rIns="163575" wrap="square" tIns="163575">
            <a:noAutofit/>
          </a:bodyPr>
          <a:lstStyle/>
          <a:p>
            <a:pPr indent="0" lvl="0" marL="0" marR="0" rtl="0" algn="ctr">
              <a:lnSpc>
                <a:spcPct val="90000"/>
              </a:lnSpc>
              <a:spcBef>
                <a:spcPts val="0"/>
              </a:spcBef>
              <a:spcAft>
                <a:spcPts val="0"/>
              </a:spcAft>
              <a:buClr>
                <a:srgbClr val="000000"/>
              </a:buClr>
              <a:buSzPts val="2300"/>
              <a:buFont typeface="Arial"/>
              <a:buNone/>
            </a:pPr>
            <a:r>
              <a:rPr b="0" i="0" lang="en-GB" sz="2300" u="none" cap="none" strike="noStrike">
                <a:solidFill>
                  <a:srgbClr val="636A6F"/>
                </a:solidFill>
                <a:latin typeface="Arial"/>
                <a:ea typeface="Arial"/>
                <a:cs typeface="Arial"/>
                <a:sym typeface="Arial"/>
              </a:rPr>
              <a:t>Enfoque del módulo</a:t>
            </a:r>
            <a:endParaRPr b="0" i="0" sz="1400" u="none" cap="none" strike="noStrike">
              <a:solidFill>
                <a:srgbClr val="000000"/>
              </a:solidFill>
              <a:latin typeface="Arial"/>
              <a:ea typeface="Arial"/>
              <a:cs typeface="Arial"/>
              <a:sym typeface="Arial"/>
            </a:endParaRPr>
          </a:p>
        </p:txBody>
      </p:sp>
      <p:sp>
        <p:nvSpPr>
          <p:cNvPr id="146" name="Google Shape;146;g30fd5a3148a_2_0"/>
          <p:cNvSpPr/>
          <p:nvPr/>
        </p:nvSpPr>
        <p:spPr>
          <a:xfrm>
            <a:off x="5519851" y="1494208"/>
            <a:ext cx="4574209" cy="807938"/>
          </a:xfrm>
          <a:prstGeom prst="roundRect">
            <a:avLst>
              <a:gd fmla="val 10000" name="adj"/>
            </a:avLst>
          </a:prstGeom>
          <a:solidFill>
            <a:srgbClr val="91CF9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30fd5a3148a_2_0"/>
          <p:cNvSpPr txBox="1"/>
          <p:nvPr/>
        </p:nvSpPr>
        <p:spPr>
          <a:xfrm>
            <a:off x="5543515" y="1517872"/>
            <a:ext cx="4526881"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0" i="0" lang="en-GB" sz="1200" u="none" cap="none" strike="noStrike">
                <a:solidFill>
                  <a:srgbClr val="636A6F"/>
                </a:solidFill>
                <a:latin typeface="Arial"/>
                <a:ea typeface="Arial"/>
                <a:cs typeface="Arial"/>
                <a:sym typeface="Arial"/>
              </a:rPr>
              <a:t>Inclusión digital, conexión social y bienestar de los empleados en entornos de trabajo híbridos</a:t>
            </a:r>
            <a:endParaRPr/>
          </a:p>
        </p:txBody>
      </p:sp>
      <p:sp>
        <p:nvSpPr>
          <p:cNvPr id="148" name="Google Shape;148;g30fd5a3148a_2_0"/>
          <p:cNvSpPr/>
          <p:nvPr/>
        </p:nvSpPr>
        <p:spPr>
          <a:xfrm>
            <a:off x="7761236" y="2302146"/>
            <a:ext cx="91440" cy="323175"/>
          </a:xfrm>
          <a:custGeom>
            <a:rect b="b" l="l" r="r" t="t"/>
            <a:pathLst>
              <a:path extrusionOk="0" h="120000" w="120000">
                <a:moveTo>
                  <a:pt x="60000" y="0"/>
                </a:moveTo>
                <a:lnTo>
                  <a:pt x="60000" y="120000"/>
                </a:lnTo>
              </a:path>
            </a:pathLst>
          </a:custGeom>
          <a:noFill/>
          <a:ln cap="flat" cmpd="sng" w="25400">
            <a:solidFill>
              <a:srgbClr val="0D4C6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g30fd5a3148a_2_0"/>
          <p:cNvSpPr/>
          <p:nvPr/>
        </p:nvSpPr>
        <p:spPr>
          <a:xfrm>
            <a:off x="5735679" y="2625321"/>
            <a:ext cx="4142552" cy="807938"/>
          </a:xfrm>
          <a:prstGeom prst="roundRect">
            <a:avLst>
              <a:gd fmla="val 10000" name="adj"/>
            </a:avLst>
          </a:prstGeom>
          <a:solidFill>
            <a:srgbClr val="91CF9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30fd5a3148a_2_0"/>
          <p:cNvSpPr txBox="1"/>
          <p:nvPr/>
        </p:nvSpPr>
        <p:spPr>
          <a:xfrm>
            <a:off x="5759343" y="2648985"/>
            <a:ext cx="4095224"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0" i="0" lang="en-GB" sz="1200" u="none" cap="none" strike="noStrike">
                <a:solidFill>
                  <a:srgbClr val="636A6F"/>
                </a:solidFill>
                <a:latin typeface="Arial"/>
                <a:ea typeface="Arial"/>
                <a:cs typeface="Arial"/>
                <a:sym typeface="Arial"/>
              </a:rPr>
              <a:t>Capacitar a los profesionales y directivos de RR. HH. para comprender, desarrollar e implementar estrategias</a:t>
            </a:r>
            <a:endParaRPr/>
          </a:p>
        </p:txBody>
      </p:sp>
      <p:sp>
        <p:nvSpPr>
          <p:cNvPr id="151" name="Google Shape;151;g30fd5a3148a_2_0"/>
          <p:cNvSpPr/>
          <p:nvPr/>
        </p:nvSpPr>
        <p:spPr>
          <a:xfrm>
            <a:off x="5443737" y="3433260"/>
            <a:ext cx="2363218" cy="323175"/>
          </a:xfrm>
          <a:custGeom>
            <a:rect b="b" l="l" r="r" t="t"/>
            <a:pathLst>
              <a:path extrusionOk="0" h="120000" w="120000">
                <a:moveTo>
                  <a:pt x="120000" y="0"/>
                </a:moveTo>
                <a:lnTo>
                  <a:pt x="120000" y="60000"/>
                </a:lnTo>
                <a:lnTo>
                  <a:pt x="0" y="60000"/>
                </a:lnTo>
                <a:lnTo>
                  <a:pt x="0" y="120000"/>
                </a:lnTo>
              </a:path>
            </a:pathLst>
          </a:custGeom>
          <a:noFill/>
          <a:ln cap="flat" cmpd="sng" w="25400">
            <a:solidFill>
              <a:srgbClr val="10567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g30fd5a3148a_2_0"/>
          <p:cNvSpPr/>
          <p:nvPr/>
        </p:nvSpPr>
        <p:spPr>
          <a:xfrm>
            <a:off x="4837783" y="3756435"/>
            <a:ext cx="1211907" cy="807938"/>
          </a:xfrm>
          <a:prstGeom prst="roundRect">
            <a:avLst>
              <a:gd fmla="val 10000" name="adj"/>
            </a:avLst>
          </a:prstGeom>
          <a:solidFill>
            <a:srgbClr val="877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30fd5a3148a_2_0"/>
          <p:cNvSpPr txBox="1"/>
          <p:nvPr/>
        </p:nvSpPr>
        <p:spPr>
          <a:xfrm>
            <a:off x="4861447" y="3780099"/>
            <a:ext cx="1164579"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Crear una cultura del bienestar digital</a:t>
            </a:r>
            <a:endParaRPr b="0" i="0" sz="1400" u="none" cap="none" strike="noStrike">
              <a:solidFill>
                <a:srgbClr val="000000"/>
              </a:solidFill>
              <a:latin typeface="Arial"/>
              <a:ea typeface="Arial"/>
              <a:cs typeface="Arial"/>
              <a:sym typeface="Arial"/>
            </a:endParaRPr>
          </a:p>
        </p:txBody>
      </p:sp>
      <p:sp>
        <p:nvSpPr>
          <p:cNvPr id="154" name="Google Shape;154;g30fd5a3148a_2_0"/>
          <p:cNvSpPr/>
          <p:nvPr/>
        </p:nvSpPr>
        <p:spPr>
          <a:xfrm>
            <a:off x="7019216" y="3433260"/>
            <a:ext cx="787739" cy="323175"/>
          </a:xfrm>
          <a:custGeom>
            <a:rect b="b" l="l" r="r" t="t"/>
            <a:pathLst>
              <a:path extrusionOk="0" h="120000" w="120000">
                <a:moveTo>
                  <a:pt x="120000" y="0"/>
                </a:moveTo>
                <a:lnTo>
                  <a:pt x="120000" y="60000"/>
                </a:lnTo>
                <a:lnTo>
                  <a:pt x="0" y="60000"/>
                </a:lnTo>
                <a:lnTo>
                  <a:pt x="0" y="120000"/>
                </a:lnTo>
              </a:path>
            </a:pathLst>
          </a:custGeom>
          <a:noFill/>
          <a:ln cap="flat" cmpd="sng" w="25400">
            <a:solidFill>
              <a:srgbClr val="10567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g30fd5a3148a_2_0"/>
          <p:cNvSpPr/>
          <p:nvPr/>
        </p:nvSpPr>
        <p:spPr>
          <a:xfrm>
            <a:off x="6413262" y="3756435"/>
            <a:ext cx="1211907" cy="807938"/>
          </a:xfrm>
          <a:prstGeom prst="roundRect">
            <a:avLst>
              <a:gd fmla="val 10000" name="adj"/>
            </a:avLst>
          </a:prstGeom>
          <a:solidFill>
            <a:srgbClr val="877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30fd5a3148a_2_0"/>
          <p:cNvSpPr txBox="1"/>
          <p:nvPr/>
        </p:nvSpPr>
        <p:spPr>
          <a:xfrm>
            <a:off x="6436926" y="3780099"/>
            <a:ext cx="1164579"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Promover la inclusión social</a:t>
            </a:r>
            <a:endParaRPr b="0" i="0" sz="1400" u="none" cap="none" strike="noStrike">
              <a:solidFill>
                <a:srgbClr val="000000"/>
              </a:solidFill>
              <a:latin typeface="Arial"/>
              <a:ea typeface="Arial"/>
              <a:cs typeface="Arial"/>
              <a:sym typeface="Arial"/>
            </a:endParaRPr>
          </a:p>
        </p:txBody>
      </p:sp>
      <p:sp>
        <p:nvSpPr>
          <p:cNvPr id="157" name="Google Shape;157;g30fd5a3148a_2_0"/>
          <p:cNvSpPr/>
          <p:nvPr/>
        </p:nvSpPr>
        <p:spPr>
          <a:xfrm>
            <a:off x="7806956" y="3433260"/>
            <a:ext cx="787739" cy="323175"/>
          </a:xfrm>
          <a:custGeom>
            <a:rect b="b" l="l" r="r" t="t"/>
            <a:pathLst>
              <a:path extrusionOk="0" h="120000" w="120000">
                <a:moveTo>
                  <a:pt x="0" y="0"/>
                </a:moveTo>
                <a:lnTo>
                  <a:pt x="0" y="60000"/>
                </a:lnTo>
                <a:lnTo>
                  <a:pt x="120000" y="60000"/>
                </a:lnTo>
                <a:lnTo>
                  <a:pt x="120000" y="120000"/>
                </a:lnTo>
              </a:path>
            </a:pathLst>
          </a:custGeom>
          <a:noFill/>
          <a:ln cap="flat" cmpd="sng" w="25400">
            <a:solidFill>
              <a:srgbClr val="10567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g30fd5a3148a_2_0"/>
          <p:cNvSpPr/>
          <p:nvPr/>
        </p:nvSpPr>
        <p:spPr>
          <a:xfrm>
            <a:off x="7988742" y="3756435"/>
            <a:ext cx="1211907" cy="807938"/>
          </a:xfrm>
          <a:prstGeom prst="roundRect">
            <a:avLst>
              <a:gd fmla="val 10000" name="adj"/>
            </a:avLst>
          </a:prstGeom>
          <a:solidFill>
            <a:srgbClr val="877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30fd5a3148a_2_0"/>
          <p:cNvSpPr txBox="1"/>
          <p:nvPr/>
        </p:nvSpPr>
        <p:spPr>
          <a:xfrm>
            <a:off x="8012406" y="3780099"/>
            <a:ext cx="1164579"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0" i="0" lang="en-GB" sz="1200" u="none" cap="none" strike="noStrike">
                <a:solidFill>
                  <a:schemeClr val="dk1"/>
                </a:solidFill>
                <a:latin typeface="Arial"/>
                <a:ea typeface="Arial"/>
                <a:cs typeface="Arial"/>
                <a:sym typeface="Arial"/>
              </a:rPr>
              <a:t>Implementar prácticas de inclusión digital</a:t>
            </a:r>
            <a:endParaRPr/>
          </a:p>
        </p:txBody>
      </p:sp>
      <p:sp>
        <p:nvSpPr>
          <p:cNvPr id="160" name="Google Shape;160;g30fd5a3148a_2_0"/>
          <p:cNvSpPr/>
          <p:nvPr/>
        </p:nvSpPr>
        <p:spPr>
          <a:xfrm>
            <a:off x="7806956" y="3433260"/>
            <a:ext cx="2363218" cy="323175"/>
          </a:xfrm>
          <a:custGeom>
            <a:rect b="b" l="l" r="r" t="t"/>
            <a:pathLst>
              <a:path extrusionOk="0" h="120000" w="120000">
                <a:moveTo>
                  <a:pt x="0" y="0"/>
                </a:moveTo>
                <a:lnTo>
                  <a:pt x="0" y="60000"/>
                </a:lnTo>
                <a:lnTo>
                  <a:pt x="120000" y="60000"/>
                </a:lnTo>
                <a:lnTo>
                  <a:pt x="120000" y="120000"/>
                </a:lnTo>
              </a:path>
            </a:pathLst>
          </a:custGeom>
          <a:noFill/>
          <a:ln cap="flat" cmpd="sng" w="25400">
            <a:solidFill>
              <a:srgbClr val="10567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g30fd5a3148a_2_0"/>
          <p:cNvSpPr/>
          <p:nvPr/>
        </p:nvSpPr>
        <p:spPr>
          <a:xfrm>
            <a:off x="9564221" y="3756435"/>
            <a:ext cx="1211907" cy="807938"/>
          </a:xfrm>
          <a:prstGeom prst="roundRect">
            <a:avLst>
              <a:gd fmla="val 10000" name="adj"/>
            </a:avLst>
          </a:prstGeom>
          <a:solidFill>
            <a:srgbClr val="877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30fd5a3148a_2_0"/>
          <p:cNvSpPr txBox="1"/>
          <p:nvPr/>
        </p:nvSpPr>
        <p:spPr>
          <a:xfrm>
            <a:off x="9587885" y="3780099"/>
            <a:ext cx="1164579"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0" i="0" lang="en-GB" sz="1200" u="none" cap="none" strike="noStrike">
                <a:solidFill>
                  <a:schemeClr val="dk1"/>
                </a:solidFill>
                <a:latin typeface="Arial"/>
                <a:ea typeface="Arial"/>
                <a:cs typeface="Arial"/>
                <a:sym typeface="Arial"/>
              </a:rPr>
              <a:t>Equilibrar la tecnología y los enfoques humanos</a:t>
            </a:r>
            <a:endParaRPr/>
          </a:p>
        </p:txBody>
      </p:sp>
      <p:grpSp>
        <p:nvGrpSpPr>
          <p:cNvPr id="163" name="Google Shape;163;g30fd5a3148a_2_0"/>
          <p:cNvGrpSpPr/>
          <p:nvPr/>
        </p:nvGrpSpPr>
        <p:grpSpPr>
          <a:xfrm>
            <a:off x="2212295" y="4788309"/>
            <a:ext cx="8740838" cy="1350023"/>
            <a:chOff x="180296" y="0"/>
            <a:chExt cx="8740838" cy="1350023"/>
          </a:xfrm>
        </p:grpSpPr>
        <p:sp>
          <p:nvSpPr>
            <p:cNvPr id="164" name="Google Shape;164;g30fd5a3148a_2_0"/>
            <p:cNvSpPr/>
            <p:nvPr/>
          </p:nvSpPr>
          <p:spPr>
            <a:xfrm>
              <a:off x="180296" y="0"/>
              <a:ext cx="8740838" cy="1350023"/>
            </a:xfrm>
            <a:prstGeom prst="roundRect">
              <a:avLst>
                <a:gd fmla="val 10000" name="adj"/>
              </a:avLst>
            </a:prstGeom>
            <a:solidFill>
              <a:srgbClr val="B787B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30fd5a3148a_2_0"/>
            <p:cNvSpPr txBox="1"/>
            <p:nvPr/>
          </p:nvSpPr>
          <p:spPr>
            <a:xfrm>
              <a:off x="181751" y="39541"/>
              <a:ext cx="8699700" cy="1270800"/>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rgbClr val="000000"/>
                </a:buClr>
                <a:buSzPts val="3500"/>
                <a:buFont typeface="Arial"/>
                <a:buNone/>
              </a:pPr>
              <a:r>
                <a:rPr b="1" i="0" lang="en-GB" sz="3500" u="none" cap="none" strike="noStrike">
                  <a:solidFill>
                    <a:schemeClr val="dk1"/>
                  </a:solidFill>
                  <a:latin typeface="Arial"/>
                  <a:ea typeface="Arial"/>
                  <a:cs typeface="Arial"/>
                  <a:sym typeface="Arial"/>
                </a:rPr>
                <a:t>Cómo crear una cultura inclusiva y apoyar la inclusión digital y el bienestar</a:t>
              </a:r>
              <a:endParaRPr b="0" i="0" sz="3500" u="none" cap="none" strike="noStrike">
                <a:solidFill>
                  <a:schemeClr val="dk1"/>
                </a:solidFill>
                <a:latin typeface="Arial"/>
                <a:ea typeface="Arial"/>
                <a:cs typeface="Arial"/>
                <a:sym typeface="Aria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pic>
        <p:nvPicPr>
          <p:cNvPr descr="Ajuda com preenchimento sólido" id="599" name="Google Shape;599;p68"/>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600" name="Google Shape;600;p68"/>
          <p:cNvGraphicFramePr/>
          <p:nvPr/>
        </p:nvGraphicFramePr>
        <p:xfrm>
          <a:off x="2489200" y="1952845"/>
          <a:ext cx="3000000" cy="3000000"/>
        </p:xfrm>
        <a:graphic>
          <a:graphicData uri="http://schemas.openxmlformats.org/drawingml/2006/table">
            <a:tbl>
              <a:tblPr bandRow="1" firstRow="1">
                <a:noFill/>
                <a:tableStyleId>{BB11F8DE-0BE4-4B7F-9760-CBCC4725C173}</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¿Por qué dar prioridad al bienestar digital?</a:t>
                      </a:r>
                      <a:endParaRPr/>
                    </a:p>
                  </a:txBody>
                  <a:tcPr marT="45725" marB="45725" marR="91450" marL="91450"/>
                </a:tc>
                <a:tc hMerge="1"/>
                <a:tc hMerge="1"/>
              </a:tr>
              <a:tr h="1633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Mayor productividad</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Mayor satisfacción laboral</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Vínculos más fuertes entre los miembros del equipo</a:t>
                      </a:r>
                      <a:endParaRPr/>
                    </a:p>
                  </a:txBody>
                  <a:tcPr marT="45725" marB="45725" marR="91450" marL="91450"/>
                </a:tc>
              </a:tr>
              <a:tr h="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Los empleados con hábitos tecnológicos más saludables afirman tener mayor concentración y eficiencia.</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Las pausas para desconectar de lo digital permiten recargar las pilas mentales y mejorar el rendimiento laboral.</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Las políticas de bienestar reducen el agotamiento y fomentan la felicidad de los empleados.</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Los empleados se sienten apoyados cuando las organizaciones dan prioridad a su salud.</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Las políticas estructuradas en torno a la comunicación garantizan la inclusión y reducen el aislamiento.</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Un enfoque equilibrado refuerza la colaboración y el compromiso entre los equipos híbridos.</a:t>
                      </a:r>
                      <a:endParaRPr/>
                    </a:p>
                  </a:txBody>
                  <a:tcPr marT="45725" marB="45725" marR="91450" marL="91450" anchor="ctr"/>
                </a:tc>
              </a:tr>
            </a:tbl>
          </a:graphicData>
        </a:graphic>
      </p:graphicFrame>
      <p:pic>
        <p:nvPicPr>
          <p:cNvPr descr="Foguetão com preenchimento sólido" id="601" name="Google Shape;601;p68"/>
          <p:cNvPicPr preferRelativeResize="0"/>
          <p:nvPr/>
        </p:nvPicPr>
        <p:blipFill rotWithShape="1">
          <a:blip r:embed="rId4">
            <a:alphaModFix/>
          </a:blip>
          <a:srcRect b="0" l="0" r="0" t="0"/>
          <a:stretch/>
        </p:blipFill>
        <p:spPr>
          <a:xfrm>
            <a:off x="3432659" y="2961245"/>
            <a:ext cx="914400" cy="914400"/>
          </a:xfrm>
          <a:prstGeom prst="rect">
            <a:avLst/>
          </a:prstGeom>
          <a:noFill/>
          <a:ln>
            <a:noFill/>
          </a:ln>
        </p:spPr>
      </p:pic>
      <p:pic>
        <p:nvPicPr>
          <p:cNvPr descr="Lado direito do cérebro com preenchimento sólido" id="602" name="Google Shape;602;p68"/>
          <p:cNvPicPr preferRelativeResize="0"/>
          <p:nvPr/>
        </p:nvPicPr>
        <p:blipFill rotWithShape="1">
          <a:blip r:embed="rId5">
            <a:alphaModFix/>
          </a:blip>
          <a:srcRect b="0" l="0" r="0" t="0"/>
          <a:stretch/>
        </p:blipFill>
        <p:spPr>
          <a:xfrm>
            <a:off x="6106444" y="2984475"/>
            <a:ext cx="914400" cy="914400"/>
          </a:xfrm>
          <a:prstGeom prst="rect">
            <a:avLst/>
          </a:prstGeom>
          <a:noFill/>
          <a:ln>
            <a:noFill/>
          </a:ln>
        </p:spPr>
      </p:pic>
      <p:pic>
        <p:nvPicPr>
          <p:cNvPr descr="Ligado com preenchimento sólido" id="603" name="Google Shape;603;p68"/>
          <p:cNvPicPr preferRelativeResize="0"/>
          <p:nvPr/>
        </p:nvPicPr>
        <p:blipFill rotWithShape="1">
          <a:blip r:embed="rId6">
            <a:alphaModFix/>
          </a:blip>
          <a:srcRect b="0" l="0" r="0" t="0"/>
          <a:stretch/>
        </p:blipFill>
        <p:spPr>
          <a:xfrm>
            <a:off x="8806390" y="2960075"/>
            <a:ext cx="914400" cy="914400"/>
          </a:xfrm>
          <a:prstGeom prst="rect">
            <a:avLst/>
          </a:prstGeom>
          <a:noFill/>
          <a:ln>
            <a:noFill/>
          </a:ln>
        </p:spPr>
      </p:pic>
      <p:sp>
        <p:nvSpPr>
          <p:cNvPr id="604" name="Google Shape;604;p68"/>
          <p:cNvSpPr txBox="1"/>
          <p:nvPr/>
        </p:nvSpPr>
        <p:spPr>
          <a:xfrm>
            <a:off x="1483975" y="106400"/>
            <a:ext cx="10589700" cy="932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4: Estrategias de bienestar para entornos de trabajo híbridos</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4.1. Desarrollo de estrategias de bienestar para entornos de trabajo híbridos</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69"/>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611" name="Google Shape;611;p69"/>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b="1" lang="en-GB" sz="2400">
                <a:solidFill>
                  <a:schemeClr val="accent6"/>
                </a:solidFill>
              </a:rPr>
              <a:t>Actividad 4.1. Evaluación de los hábitos de bienestar digital</a:t>
            </a:r>
            <a:endParaRPr/>
          </a:p>
        </p:txBody>
      </p:sp>
      <p:pic>
        <p:nvPicPr>
          <p:cNvPr descr="Inteligência Artificial com preenchimento sólido" id="612" name="Google Shape;612;p69"/>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613" name="Google Shape;613;p69"/>
          <p:cNvSpPr txBox="1"/>
          <p:nvPr/>
        </p:nvSpPr>
        <p:spPr>
          <a:xfrm>
            <a:off x="6543675" y="2724085"/>
            <a:ext cx="5400600" cy="308952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Al finalizar esta actividad, usted será capaz de:</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Reconocer los componentes clave del bienestar digital y su impacto en la productividad y la satisfacción de los empleados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Analizar las necesidades digitales y sociales de los empleados en entornos de trabajo híbridos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Diseñar estrategias para promover el bienestar digital y la conexión social en los lugares de trabajo híbridos</a:t>
            </a:r>
            <a:endParaRPr b="0" i="0" sz="1400" u="none" cap="none" strike="noStrike">
              <a:solidFill>
                <a:srgbClr val="000000"/>
              </a:solidFill>
              <a:latin typeface="Arial"/>
              <a:ea typeface="Arial"/>
              <a:cs typeface="Arial"/>
              <a:sym typeface="Arial"/>
            </a:endParaRPr>
          </a:p>
        </p:txBody>
      </p:sp>
      <p:sp>
        <p:nvSpPr>
          <p:cNvPr id="614" name="Google Shape;614;p69"/>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a:solidFill>
                  <a:srgbClr val="868E93"/>
                </a:solidFill>
                <a:latin typeface="Open Sans Light"/>
                <a:ea typeface="Open Sans Light"/>
                <a:cs typeface="Open Sans Light"/>
                <a:sym typeface="Open Sans Light"/>
              </a:rPr>
              <a:t>El objetivo de esta actividad es explorar los hábitos actuales de bienestar digital de los participantes, reflexionar sobre su eficacia e identificar oportunidades de mejora</a:t>
            </a:r>
            <a:endParaRPr/>
          </a:p>
        </p:txBody>
      </p:sp>
      <p:pic>
        <p:nvPicPr>
          <p:cNvPr id="615" name="Google Shape;615;p69"/>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616" name="Google Shape;616;p69"/>
          <p:cNvSpPr txBox="1"/>
          <p:nvPr/>
        </p:nvSpPr>
        <p:spPr>
          <a:xfrm>
            <a:off x="7676129" y="1815823"/>
            <a:ext cx="39498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2400" u="none" cap="none" strike="noStrike">
                <a:solidFill>
                  <a:srgbClr val="9868BD"/>
                </a:solidFill>
                <a:latin typeface="Arial"/>
                <a:ea typeface="Arial"/>
                <a:cs typeface="Arial"/>
                <a:sym typeface="Arial"/>
              </a:rPr>
              <a:t>Resultados del aprendizaje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70"/>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1 - Formación de grupos</a:t>
            </a:r>
            <a:endParaRPr/>
          </a:p>
          <a:p>
            <a:pPr indent="0" lvl="0" marL="0" rtl="0" algn="l">
              <a:lnSpc>
                <a:spcPct val="90000"/>
              </a:lnSpc>
              <a:spcBef>
                <a:spcPts val="0"/>
              </a:spcBef>
              <a:spcAft>
                <a:spcPts val="0"/>
              </a:spcAft>
              <a:buClr>
                <a:srgbClr val="9869BD"/>
              </a:buClr>
              <a:buSzPts val="1800"/>
              <a:buNone/>
            </a:pPr>
            <a:r>
              <a:rPr lang="en-GB">
                <a:solidFill>
                  <a:srgbClr val="868E93"/>
                </a:solidFill>
                <a:latin typeface="Arial"/>
                <a:ea typeface="Arial"/>
                <a:cs typeface="Arial"/>
                <a:sym typeface="Arial"/>
              </a:rPr>
              <a:t>Únete al grupo que te haya sido asignado y asume una función (cronometrador, tomador de notas o moderador).</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2 - Colaboración y lluvia de ideas</a:t>
            </a:r>
            <a:endParaRPr/>
          </a:p>
          <a:p>
            <a:pPr indent="0" lvl="0" marL="0" rtl="0" algn="l">
              <a:lnSpc>
                <a:spcPct val="90000"/>
              </a:lnSpc>
              <a:spcBef>
                <a:spcPts val="0"/>
              </a:spcBef>
              <a:spcAft>
                <a:spcPts val="0"/>
              </a:spcAft>
              <a:buClr>
                <a:srgbClr val="9869BD"/>
              </a:buClr>
              <a:buSzPts val="1800"/>
              <a:buNone/>
            </a:pPr>
            <a:r>
              <a:rPr lang="en-GB">
                <a:solidFill>
                  <a:srgbClr val="868E93"/>
                </a:solidFill>
                <a:latin typeface="Arial"/>
                <a:ea typeface="Arial"/>
                <a:cs typeface="Arial"/>
                <a:sym typeface="Arial"/>
              </a:rPr>
              <a:t>Comparte tus hábitos de bienestar digital y evalúa su eficacia.</a:t>
            </a:r>
            <a:endParaRPr/>
          </a:p>
          <a:p>
            <a:pPr indent="0" lvl="0" marL="0" rtl="0" algn="l">
              <a:lnSpc>
                <a:spcPct val="90000"/>
              </a:lnSpc>
              <a:spcBef>
                <a:spcPts val="0"/>
              </a:spcBef>
              <a:spcAft>
                <a:spcPts val="0"/>
              </a:spcAft>
              <a:buClr>
                <a:srgbClr val="9869BD"/>
              </a:buClr>
              <a:buSzPts val="1800"/>
              <a:buNone/>
            </a:pPr>
            <a:r>
              <a:rPr lang="en-GB">
                <a:solidFill>
                  <a:srgbClr val="868E93"/>
                </a:solidFill>
                <a:latin typeface="Arial"/>
                <a:ea typeface="Arial"/>
                <a:cs typeface="Arial"/>
                <a:sym typeface="Arial"/>
              </a:rPr>
              <a:t>Piensa en soluciones para gestionar la fatiga digital y mejorar el equilibrio.</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3 - Toma de notas</a:t>
            </a:r>
            <a:endParaRPr/>
          </a:p>
          <a:p>
            <a:pPr indent="0" lvl="0" marL="0" rtl="0" algn="l">
              <a:lnSpc>
                <a:spcPct val="90000"/>
              </a:lnSpc>
              <a:spcBef>
                <a:spcPts val="0"/>
              </a:spcBef>
              <a:spcAft>
                <a:spcPts val="0"/>
              </a:spcAft>
              <a:buClr>
                <a:srgbClr val="9869BD"/>
              </a:buClr>
              <a:buSzPts val="1800"/>
              <a:buNone/>
            </a:pPr>
            <a:r>
              <a:rPr lang="en-GB">
                <a:solidFill>
                  <a:srgbClr val="868E93"/>
                </a:solidFill>
                <a:latin typeface="Arial"/>
                <a:ea typeface="Arial"/>
                <a:cs typeface="Arial"/>
                <a:sym typeface="Arial"/>
              </a:rPr>
              <a:t>Documenta los puntos clave y las soluciones para compartirlos durante la sesión informativa.</a:t>
            </a:r>
            <a:endParaRPr/>
          </a:p>
        </p:txBody>
      </p:sp>
      <p:pic>
        <p:nvPicPr>
          <p:cNvPr descr="Ampulheta 90% com preenchimento sólido" id="623" name="Google Shape;623;p70"/>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624" name="Google Shape;624;p70"/>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00h:15m</a:t>
            </a:r>
            <a:endParaRPr b="1" i="0" sz="1600" u="none" cap="none" strike="noStrike">
              <a:solidFill>
                <a:schemeClr val="accent6"/>
              </a:solidFill>
              <a:latin typeface="Arial"/>
              <a:ea typeface="Arial"/>
              <a:cs typeface="Arial"/>
              <a:sym typeface="Arial"/>
            </a:endParaRPr>
          </a:p>
        </p:txBody>
      </p:sp>
      <p:sp>
        <p:nvSpPr>
          <p:cNvPr id="625" name="Google Shape;625;p70"/>
          <p:cNvSpPr txBox="1"/>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GB" sz="2400" u="none" cap="none" strike="noStrike">
                <a:solidFill>
                  <a:schemeClr val="accent6"/>
                </a:solidFill>
                <a:latin typeface="Arial"/>
                <a:ea typeface="Arial"/>
                <a:cs typeface="Arial"/>
                <a:sym typeface="Arial"/>
              </a:rPr>
              <a:t>Actividad 4.1. Evaluación de los hábitos de bienestar digital</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71"/>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1" lang="en-GB">
                <a:solidFill>
                  <a:schemeClr val="accent6"/>
                </a:solidFill>
                <a:latin typeface="Arial"/>
                <a:ea typeface="Arial"/>
                <a:cs typeface="Arial"/>
                <a:sym typeface="Arial"/>
              </a:rPr>
              <a:t>Recursos</a:t>
            </a:r>
            <a:endParaRPr/>
          </a:p>
          <a:p>
            <a:pPr indent="-228600" lvl="0" marL="228600" rtl="0" algn="l">
              <a:lnSpc>
                <a:spcPct val="90000"/>
              </a:lnSpc>
              <a:spcBef>
                <a:spcPts val="1000"/>
              </a:spcBef>
              <a:spcAft>
                <a:spcPts val="0"/>
              </a:spcAft>
              <a:buClr>
                <a:srgbClr val="9869BD"/>
              </a:buClr>
              <a:buSzPts val="1800"/>
              <a:buChar char="•"/>
            </a:pPr>
            <a:r>
              <a:rPr b="1" lang="en-GB">
                <a:solidFill>
                  <a:srgbClr val="868E93"/>
                </a:solidFill>
                <a:latin typeface="Arial"/>
                <a:ea typeface="Arial"/>
                <a:cs typeface="Arial"/>
                <a:sym typeface="Arial"/>
              </a:rPr>
              <a:t>Hoja de actividades 4:  </a:t>
            </a:r>
            <a:r>
              <a:rPr lang="en-GB">
                <a:solidFill>
                  <a:srgbClr val="868E93"/>
                </a:solidFill>
                <a:latin typeface="Arial"/>
                <a:ea typeface="Arial"/>
                <a:cs typeface="Arial"/>
                <a:sym typeface="Arial"/>
              </a:rPr>
              <a:t>Componentes clave de una política de bienestar digital</a:t>
            </a:r>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Rotafolio/pizarra</a:t>
            </a:r>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Material de papelería (bolígrafos, rotuladores y papel para tomar notas)</a:t>
            </a:r>
            <a:endParaRPr b="1">
              <a:solidFill>
                <a:srgbClr val="12501B"/>
              </a:solidFill>
            </a:endParaRPr>
          </a:p>
        </p:txBody>
      </p:sp>
      <p:sp>
        <p:nvSpPr>
          <p:cNvPr id="632" name="Google Shape;632;p71"/>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1" lang="en-GB">
                <a:solidFill>
                  <a:schemeClr val="accent6"/>
                </a:solidFill>
                <a:latin typeface="Arial"/>
                <a:ea typeface="Arial"/>
                <a:cs typeface="Arial"/>
                <a:sym typeface="Arial"/>
              </a:rPr>
              <a:t>Más información</a:t>
            </a:r>
            <a:endParaRPr/>
          </a:p>
          <a:p>
            <a:pPr indent="-228600" lvl="0" marL="22860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Here’s a Radical Way to End Vacation Email Overload</a:t>
            </a:r>
            <a:endParaRPr/>
          </a:p>
          <a:p>
            <a:pPr indent="0" lvl="0" marL="0" rtl="0" algn="l">
              <a:lnSpc>
                <a:spcPct val="90000"/>
              </a:lnSpc>
              <a:spcBef>
                <a:spcPts val="1000"/>
              </a:spcBef>
              <a:spcAft>
                <a:spcPts val="0"/>
              </a:spcAft>
              <a:buClr>
                <a:srgbClr val="868E93"/>
              </a:buClr>
              <a:buSzPts val="1800"/>
              <a:buNone/>
            </a:pPr>
            <a:r>
              <a:rPr lang="en-GB" u="sng">
                <a:solidFill>
                  <a:srgbClr val="868E93"/>
                </a:solidFill>
                <a:latin typeface="Arial"/>
                <a:ea typeface="Arial"/>
                <a:cs typeface="Arial"/>
                <a:sym typeface="Arial"/>
                <a:hlinkClick r:id="rId3">
                  <a:extLst>
                    <a:ext uri="{A12FA001-AC4F-418D-AE19-62706E023703}">
                      <ahyp:hlinkClr val="tx"/>
                    </a:ext>
                  </a:extLst>
                </a:hlinkClick>
              </a:rPr>
              <a:t>https://time.com/3116424/daimler-vacation-email-out-of-office/</a:t>
            </a:r>
            <a:r>
              <a:rPr lang="en-GB">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lang="en-GB">
                <a:solidFill>
                  <a:srgbClr val="868E93"/>
                </a:solidFill>
                <a:latin typeface="Arial"/>
                <a:ea typeface="Arial"/>
                <a:cs typeface="Arial"/>
                <a:sym typeface="Arial"/>
              </a:rPr>
              <a:t>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p:txBody>
      </p:sp>
      <p:sp>
        <p:nvSpPr>
          <p:cNvPr id="633" name="Google Shape;633;p71"/>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b="1" lang="en-GB" sz="2400">
                <a:solidFill>
                  <a:schemeClr val="accent6"/>
                </a:solidFill>
              </a:rPr>
              <a:t>Actividad 4.1. Evaluación de los hábitos de bienestar digital</a:t>
            </a:r>
            <a:endParaRPr sz="3600">
              <a:solidFill>
                <a:schemeClr val="accent5"/>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pic>
        <p:nvPicPr>
          <p:cNvPr descr="Ajuda com preenchimento sólido" id="639" name="Google Shape;639;p72"/>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640" name="Google Shape;640;p72"/>
          <p:cNvGraphicFramePr/>
          <p:nvPr/>
        </p:nvGraphicFramePr>
        <p:xfrm>
          <a:off x="2395254" y="1327355"/>
          <a:ext cx="3000000" cy="3000000"/>
        </p:xfrm>
        <a:graphic>
          <a:graphicData uri="http://schemas.openxmlformats.org/drawingml/2006/table">
            <a:tbl>
              <a:tblPr bandRow="1" firstRow="1">
                <a:noFill/>
                <a:tableStyleId>{BB11F8DE-0BE4-4B7F-9760-CBCC4725C173}</a:tableStyleId>
              </a:tblPr>
              <a:tblGrid>
                <a:gridCol w="857755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 Interrelación entre bienestar e inclusión</a:t>
                      </a:r>
                      <a:endParaRPr/>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¿Por qué es importante?</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Los equipos que se sienten incluidos y apoyados están más comprometidos, son más creativos y productivos.</a:t>
                      </a:r>
                      <a:endParaRPr/>
                    </a:p>
                  </a:txBody>
                  <a:tcPr marT="45725" marB="45725" marR="91450" marL="91450"/>
                </a:tc>
              </a:tr>
            </a:tbl>
          </a:graphicData>
        </a:graphic>
      </p:graphicFrame>
      <p:graphicFrame>
        <p:nvGraphicFramePr>
          <p:cNvPr id="641" name="Google Shape;641;p72"/>
          <p:cNvGraphicFramePr/>
          <p:nvPr/>
        </p:nvGraphicFramePr>
        <p:xfrm>
          <a:off x="2397679" y="2565900"/>
          <a:ext cx="3000000" cy="3000000"/>
        </p:xfrm>
        <a:graphic>
          <a:graphicData uri="http://schemas.openxmlformats.org/drawingml/2006/table">
            <a:tbl>
              <a:tblPr bandRow="1" firstRow="1">
                <a:noFill/>
                <a:tableStyleId>{BB11F8DE-0BE4-4B7F-9760-CBCC4725C173}</a:tableStyleId>
              </a:tblPr>
              <a:tblGrid>
                <a:gridCol w="2859175"/>
                <a:gridCol w="2859175"/>
                <a:gridCol w="285917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Compromiso</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Creatividad</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Productividad</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Los empleados que se sienten valorados y parte de un equipo cohesionado son más propensos a participar activamente en los debates, aportar ideas e invertir en su trabajo</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La inclusión fomenta la diversidad de perspectivas, creando un entorno en el que los empleados pueden compartir libremente ideas innovadoras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Cuando los empleados cuentan con apoyo digital y están conectados socialmente, sufren menos distracciones y experimentan una mayor satisfacción, lo que les permite trabajar con mayor eficacia</a:t>
                      </a:r>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Ejemplo: </a:t>
                      </a:r>
                      <a:r>
                        <a:rPr b="0" i="1" lang="en-GB" sz="1400" u="none" cap="none" strike="noStrike"/>
                        <a:t>un empleado remoto que contribuye regularmente a las sesiones de brainstorming a través de una pizarra virtual se siente tan comprometido como sus compañeros de la oficina</a:t>
                      </a:r>
                      <a:endParaRPr i="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Ejemplo:</a:t>
                      </a:r>
                      <a:r>
                        <a:rPr i="1" lang="en-GB" sz="1400" u="none" cap="none" strike="noStrike"/>
                        <a:t> un equipo híbrido en una agencia de marketing incluye miembros de diferentes orígenes culturales y profesionales. Durante una sesión virtual de planificación de una campaña, las aportaciones diversas dan lugar a una idea innovadora</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Ejemplo:</a:t>
                      </a:r>
                      <a:r>
                        <a:rPr i="1" lang="en-GB" sz="1400" u="none" cap="none" strike="noStrike"/>
                        <a:t> una empresa implementa una política de «viernes sin reuniones» para combatir la fatiga digital. Los empleados utilizan este tiempo para realizar un trabajo profundo y concentrado, mejorando el rendimiento</a:t>
                      </a:r>
                      <a:endParaRPr/>
                    </a:p>
                  </a:txBody>
                  <a:tcPr marT="45725" marB="45725" marR="91450" marL="91450"/>
                </a:tc>
              </a:tr>
            </a:tbl>
          </a:graphicData>
        </a:graphic>
      </p:graphicFrame>
      <p:sp>
        <p:nvSpPr>
          <p:cNvPr id="642" name="Google Shape;642;p72"/>
          <p:cNvSpPr txBox="1"/>
          <p:nvPr/>
        </p:nvSpPr>
        <p:spPr>
          <a:xfrm>
            <a:off x="1483975" y="106400"/>
            <a:ext cx="10589700" cy="932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4: Estrategias de bienestar para entornos de trabajo híbridos</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4.2. Inclusión de equipos híbridos y bienestar digital en la práctica</a:t>
            </a:r>
            <a:endParaRPr/>
          </a:p>
          <a:p>
            <a:pPr indent="0" lvl="0" marL="0" marR="0" rtl="0" algn="l">
              <a:lnSpc>
                <a:spcPct val="115000"/>
              </a:lnSpc>
              <a:spcBef>
                <a:spcPts val="0"/>
              </a:spcBef>
              <a:spcAft>
                <a:spcPts val="0"/>
              </a:spcAft>
              <a:buClr>
                <a:schemeClr val="dk1"/>
              </a:buClr>
              <a:buSzPts val="1100"/>
              <a:buFont typeface="Arial"/>
              <a:buNone/>
            </a:pPr>
            <a:r>
              <a:t/>
            </a:r>
            <a:endParaRPr b="0" i="0" sz="24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pic>
        <p:nvPicPr>
          <p:cNvPr descr="Ajuda com preenchimento sólido" id="648" name="Google Shape;648;p73"/>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649" name="Google Shape;649;p73"/>
          <p:cNvGraphicFramePr/>
          <p:nvPr/>
        </p:nvGraphicFramePr>
        <p:xfrm>
          <a:off x="2395254" y="1327355"/>
          <a:ext cx="3000000" cy="3000000"/>
        </p:xfrm>
        <a:graphic>
          <a:graphicData uri="http://schemas.openxmlformats.org/drawingml/2006/table">
            <a:tbl>
              <a:tblPr bandRow="1" firstRow="1">
                <a:noFill/>
                <a:tableStyleId>{BB11F8DE-0BE4-4B7F-9760-CBCC4725C173}</a:tableStyleId>
              </a:tblPr>
              <a:tblGrid>
                <a:gridCol w="857755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 Interrelación entre bienestar e inclusión</a:t>
                      </a:r>
                      <a:endParaRPr/>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¿Cómo lograrlo?</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Combinar prácticas de bienestar digital con estrategias inclusivas para el equipo</a:t>
                      </a:r>
                      <a:endParaRPr/>
                    </a:p>
                  </a:txBody>
                  <a:tcPr marT="45725" marB="45725" marR="91450" marL="91450"/>
                </a:tc>
              </a:tr>
            </a:tbl>
          </a:graphicData>
        </a:graphic>
      </p:graphicFrame>
      <p:graphicFrame>
        <p:nvGraphicFramePr>
          <p:cNvPr id="650" name="Google Shape;650;p73"/>
          <p:cNvGraphicFramePr/>
          <p:nvPr/>
        </p:nvGraphicFramePr>
        <p:xfrm>
          <a:off x="2397679" y="2565899"/>
          <a:ext cx="3000000" cy="3000000"/>
        </p:xfrm>
        <a:graphic>
          <a:graphicData uri="http://schemas.openxmlformats.org/drawingml/2006/table">
            <a:tbl>
              <a:tblPr bandRow="1" firstRow="1">
                <a:noFill/>
                <a:tableStyleId>{BB11F8DE-0BE4-4B7F-9760-CBCC4725C173}</a:tableStyleId>
              </a:tblPr>
              <a:tblGrid>
                <a:gridCol w="2859175"/>
                <a:gridCol w="2859175"/>
                <a:gridCol w="2859175"/>
              </a:tblGrid>
              <a:tr h="498775">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Crear vínculos sociales</a:t>
                      </a:r>
                      <a:endParaRPr/>
                    </a:p>
                  </a:txBody>
                  <a:tcPr marT="45725" marB="45725" marR="91450" marL="91450"/>
                </a:tc>
                <a:tc hMerge="1"/>
                <a:tc hMerge="1"/>
              </a:tr>
              <a:tr h="15578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Facilitar las interacciones informales </a:t>
                      </a:r>
                      <a:r>
                        <a:rPr lang="en-GB" sz="1400" u="none" cap="none" strike="noStrike"/>
                        <a:t>para crear oportunidades de establecer vínculos casuales, como pausas virtuales para tomar café o ejercicios híbridos de formación de equipos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Promueva el reconocimiento </a:t>
                      </a:r>
                      <a:r>
                        <a:rPr b="0" lang="en-GB" sz="1400" u="none" cap="none" strike="noStrike"/>
                        <a:t>entre </a:t>
                      </a:r>
                      <a:r>
                        <a:rPr lang="en-GB"/>
                        <a:t>compañeros animando</a:t>
                      </a:r>
                      <a:r>
                        <a:rPr b="0" lang="en-GB" sz="1400" u="none" cap="none" strike="noStrike"/>
                        <a:t> a los miembros del equipo a reconocer y celebrar los esfuerzos de los demás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Garantice prácticas de liderazgo inclusivas</a:t>
                      </a:r>
                      <a:r>
                        <a:rPr lang="en-GB" sz="1400" u="none" cap="none" strike="noStrike"/>
                        <a:t> formando a los líderes para que gestionen equipos híbridos de forma eficaz, abordando los sesgos de proximidad y fomentando la confianza.</a:t>
                      </a:r>
                      <a:endParaRPr/>
                    </a:p>
                  </a:txBody>
                  <a:tcPr marT="45725" marB="45725" marR="91450" marL="91450"/>
                </a:tc>
              </a:tr>
              <a:tr h="1270825">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Ejemplo: </a:t>
                      </a:r>
                      <a:r>
                        <a:rPr b="0" i="1" lang="en-GB" sz="1400" u="none" cap="none" strike="noStrike"/>
                        <a:t>un equipo programa «almuerzos virtuales» opcionales cada dos semanas para fortalecer los vínculos personales</a:t>
                      </a:r>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Ejemplo: </a:t>
                      </a:r>
                      <a:r>
                        <a:rPr i="1" lang="en-GB" sz="1400" u="none" cap="none" strike="noStrike"/>
                        <a:t>implemente un programa de reconocimiento entre compañeros utilizando herramientas como Slack para enviar «felicitaciones» virtuales.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Ejemplo</a:t>
                      </a:r>
                      <a:r>
                        <a:rPr b="1" lang="en-GB" sz="1400" u="none" cap="none" strike="noStrike"/>
                        <a:t>: </a:t>
                      </a:r>
                      <a:r>
                        <a:rPr b="0" lang="en-GB" sz="1400" u="none" cap="none" strike="noStrike"/>
                        <a:t>los gerentes utilizan controles para comprender los retos únicos de los empleados remotos y adaptar las soluciones en consecuencia.</a:t>
                      </a:r>
                      <a:endParaRPr i="1" sz="1400" u="none" cap="none" strike="noStrike"/>
                    </a:p>
                  </a:txBody>
                  <a:tcPr marT="45725" marB="45725" marR="91450" marL="91450"/>
                </a:tc>
              </a:tr>
            </a:tbl>
          </a:graphicData>
        </a:graphic>
      </p:graphicFrame>
      <p:pic>
        <p:nvPicPr>
          <p:cNvPr descr="Reciclar com preenchimento sólido" id="651" name="Google Shape;651;p73"/>
          <p:cNvPicPr preferRelativeResize="0"/>
          <p:nvPr/>
        </p:nvPicPr>
        <p:blipFill rotWithShape="1">
          <a:blip r:embed="rId4">
            <a:alphaModFix/>
          </a:blip>
          <a:srcRect b="0" l="0" r="0" t="0"/>
          <a:stretch/>
        </p:blipFill>
        <p:spPr>
          <a:xfrm>
            <a:off x="1092758" y="3828982"/>
            <a:ext cx="914400" cy="914400"/>
          </a:xfrm>
          <a:prstGeom prst="rect">
            <a:avLst/>
          </a:prstGeom>
          <a:noFill/>
          <a:ln>
            <a:noFill/>
          </a:ln>
        </p:spPr>
      </p:pic>
      <p:graphicFrame>
        <p:nvGraphicFramePr>
          <p:cNvPr id="652" name="Google Shape;652;p73"/>
          <p:cNvGraphicFramePr/>
          <p:nvPr/>
        </p:nvGraphicFramePr>
        <p:xfrm>
          <a:off x="673339" y="2565899"/>
          <a:ext cx="3000000" cy="3000000"/>
        </p:xfrm>
        <a:graphic>
          <a:graphicData uri="http://schemas.openxmlformats.org/drawingml/2006/table">
            <a:tbl>
              <a:tblPr bandRow="1" firstRow="1">
                <a:noFill/>
                <a:tableStyleId>{0B53C718-3BAE-44F0-97F3-12F7FF4968AC}</a:tableStyleId>
              </a:tblPr>
              <a:tblGrid>
                <a:gridCol w="1554050"/>
              </a:tblGrid>
              <a:tr h="4243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RESUMEN</a:t>
                      </a:r>
                      <a:endParaRPr sz="1400" u="none" cap="none" strike="noStrike"/>
                    </a:p>
                  </a:txBody>
                  <a:tcPr marT="45725" marB="45725" marR="91450" marL="91450" anchor="ctr"/>
                </a:tc>
              </a:tr>
              <a:tr h="2903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sp>
        <p:nvSpPr>
          <p:cNvPr id="653" name="Google Shape;653;p73"/>
          <p:cNvSpPr txBox="1"/>
          <p:nvPr/>
        </p:nvSpPr>
        <p:spPr>
          <a:xfrm>
            <a:off x="1483975" y="106400"/>
            <a:ext cx="10589700" cy="932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4: Estrategias de bienestar para entornos de trabajo híbridos</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4.2. Inclusión de equipos híbridos y bienestar digital en la práctica</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pic>
        <p:nvPicPr>
          <p:cNvPr descr="Ajuda com preenchimento sólido" id="659" name="Google Shape;659;p74"/>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660" name="Google Shape;660;p74"/>
          <p:cNvGraphicFramePr/>
          <p:nvPr/>
        </p:nvGraphicFramePr>
        <p:xfrm>
          <a:off x="2395254" y="1327355"/>
          <a:ext cx="3000000" cy="3000000"/>
        </p:xfrm>
        <a:graphic>
          <a:graphicData uri="http://schemas.openxmlformats.org/drawingml/2006/table">
            <a:tbl>
              <a:tblPr bandRow="1" firstRow="1">
                <a:noFill/>
                <a:tableStyleId>{BB11F8DE-0BE4-4B7F-9760-CBCC4725C173}</a:tableStyleId>
              </a:tblPr>
              <a:tblGrid>
                <a:gridCol w="857755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 Interrelación entre bienestar e inclusión</a:t>
                      </a:r>
                      <a:endParaRPr/>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¿Cómo lograrlo?</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Combinar prácticas de bienestar digital con estrategias inclusivas para el equipo</a:t>
                      </a:r>
                      <a:endParaRPr/>
                    </a:p>
                  </a:txBody>
                  <a:tcPr marT="45725" marB="45725" marR="91450" marL="91450"/>
                </a:tc>
              </a:tr>
            </a:tbl>
          </a:graphicData>
        </a:graphic>
      </p:graphicFrame>
      <p:graphicFrame>
        <p:nvGraphicFramePr>
          <p:cNvPr id="661" name="Google Shape;661;p74"/>
          <p:cNvGraphicFramePr/>
          <p:nvPr/>
        </p:nvGraphicFramePr>
        <p:xfrm>
          <a:off x="2397679" y="2565899"/>
          <a:ext cx="3000000" cy="3000000"/>
        </p:xfrm>
        <a:graphic>
          <a:graphicData uri="http://schemas.openxmlformats.org/drawingml/2006/table">
            <a:tbl>
              <a:tblPr bandRow="1" firstRow="1">
                <a:noFill/>
                <a:tableStyleId>{BB11F8DE-0BE4-4B7F-9760-CBCC4725C173}</a:tableStyleId>
              </a:tblPr>
              <a:tblGrid>
                <a:gridCol w="2859175"/>
                <a:gridCol w="2859175"/>
                <a:gridCol w="2859175"/>
              </a:tblGrid>
              <a:tr h="498775">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Implementar estrategias de equipo inclusivas</a:t>
                      </a:r>
                      <a:endParaRPr/>
                    </a:p>
                  </a:txBody>
                  <a:tcPr marT="45725" marB="45725" marR="91450" marL="91450"/>
                </a:tc>
                <a:tc hMerge="1"/>
                <a:tc hMerge="1"/>
              </a:tr>
              <a:tr h="15578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Garantizar una participación equitativa en las reuniones híbridas </a:t>
                      </a:r>
                      <a:r>
                        <a:rPr b="0" lang="en-GB" sz="1400" u="none" cap="none" strike="noStrike"/>
                        <a:t>para que los empleados remotos y los que trabajan en la oficina tengan las mismas oportunidades de compartir ideas y contribuir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Fomentar la colaboración mediante el uso de tecnología </a:t>
                      </a:r>
                      <a:r>
                        <a:rPr b="0" lang="en-GB" sz="1400" u="none" cap="none" strike="noStrike"/>
                        <a:t>que permita a todos los miembros del equipo contribuir de manera significativa, como plataformas de documentos compartidos o encuestas en tiempo real</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Celebrar los logros de forma equitativa </a:t>
                      </a:r>
                      <a:r>
                        <a:rPr b="0" lang="en-GB" sz="1400" u="none" cap="none" strike="noStrike"/>
                        <a:t>reconociendo públicamente las contribuciones de todos los empleados, tanto si trabajan a distancia como en la oficina</a:t>
                      </a:r>
                      <a:endParaRPr/>
                    </a:p>
                  </a:txBody>
                  <a:tcPr marT="45725" marB="45725" marR="91450" marL="91450"/>
                </a:tc>
              </a:tr>
              <a:tr h="1270825">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Ejemplo: </a:t>
                      </a:r>
                      <a:r>
                        <a:rPr b="0" i="1" lang="en-GB" sz="1400" u="none" cap="none" strike="noStrike"/>
                        <a:t>un gerente rota los facilitadores de las reuniones entre los miembros del equipo remotos y los que están en la oficina para mantener el equilibrio</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Ejemplo: </a:t>
                      </a:r>
                      <a:r>
                        <a:rPr b="0" i="1" lang="en-GB" sz="1400" u="none" cap="none" strike="noStrike"/>
                        <a:t>un equipo de desarrollo de productos utiliza Miro, una pizarra virtual, para intercambiar ideas, lo que garantiza que todos los miembros puedan expresarse independientemente de su ubicación.</a:t>
                      </a:r>
                      <a:endParaRPr i="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Ejemplo</a:t>
                      </a:r>
                      <a:r>
                        <a:rPr b="1" lang="en-GB" sz="1400" u="none" cap="none" strike="noStrike"/>
                        <a:t>: </a:t>
                      </a:r>
                      <a:r>
                        <a:rPr b="0" lang="en-GB" sz="1400" u="none" cap="none" strike="noStrike"/>
                        <a:t>durante las reuniones mensuales del equipo, se destaca la iniciativa de un empleado remoto con el mismo énfasis que el éxito de un proyecto de un empleado que trabaja en la oficina.</a:t>
                      </a:r>
                      <a:endParaRPr i="1" sz="1400" u="none" cap="none" strike="noStrike"/>
                    </a:p>
                  </a:txBody>
                  <a:tcPr marT="45725" marB="45725" marR="91450" marL="91450"/>
                </a:tc>
              </a:tr>
            </a:tbl>
          </a:graphicData>
        </a:graphic>
      </p:graphicFrame>
      <p:pic>
        <p:nvPicPr>
          <p:cNvPr descr="Reciclar com preenchimento sólido" id="662" name="Google Shape;662;p74"/>
          <p:cNvPicPr preferRelativeResize="0"/>
          <p:nvPr/>
        </p:nvPicPr>
        <p:blipFill rotWithShape="1">
          <a:blip r:embed="rId4">
            <a:alphaModFix/>
          </a:blip>
          <a:srcRect b="0" l="0" r="0" t="0"/>
          <a:stretch/>
        </p:blipFill>
        <p:spPr>
          <a:xfrm>
            <a:off x="1092758" y="3828982"/>
            <a:ext cx="914400" cy="914400"/>
          </a:xfrm>
          <a:prstGeom prst="rect">
            <a:avLst/>
          </a:prstGeom>
          <a:noFill/>
          <a:ln>
            <a:noFill/>
          </a:ln>
        </p:spPr>
      </p:pic>
      <p:graphicFrame>
        <p:nvGraphicFramePr>
          <p:cNvPr id="663" name="Google Shape;663;p74"/>
          <p:cNvGraphicFramePr/>
          <p:nvPr/>
        </p:nvGraphicFramePr>
        <p:xfrm>
          <a:off x="673339" y="2565899"/>
          <a:ext cx="3000000" cy="3000000"/>
        </p:xfrm>
        <a:graphic>
          <a:graphicData uri="http://schemas.openxmlformats.org/drawingml/2006/table">
            <a:tbl>
              <a:tblPr bandRow="1" firstRow="1">
                <a:noFill/>
                <a:tableStyleId>{0B53C718-3BAE-44F0-97F3-12F7FF4968AC}</a:tableStyleId>
              </a:tblPr>
              <a:tblGrid>
                <a:gridCol w="1554050"/>
              </a:tblGrid>
              <a:tr h="4243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RESUMEN</a:t>
                      </a:r>
                      <a:endParaRPr sz="1400" u="none" cap="none" strike="noStrike"/>
                    </a:p>
                  </a:txBody>
                  <a:tcPr marT="45725" marB="45725" marR="91450" marL="91450" anchor="ctr"/>
                </a:tc>
              </a:tr>
              <a:tr h="2903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sp>
        <p:nvSpPr>
          <p:cNvPr id="664" name="Google Shape;664;p74"/>
          <p:cNvSpPr txBox="1"/>
          <p:nvPr/>
        </p:nvSpPr>
        <p:spPr>
          <a:xfrm>
            <a:off x="1483975" y="106400"/>
            <a:ext cx="10589700" cy="932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4: Estrategias de bienestar para entornos de trabajo híbridos</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4.2. Inclusión de equipos híbridos y bienestar digital en la práctica</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pic>
        <p:nvPicPr>
          <p:cNvPr descr="Ajuda com preenchimento sólido" id="670" name="Google Shape;670;p75"/>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671" name="Google Shape;671;p75"/>
          <p:cNvGraphicFramePr/>
          <p:nvPr/>
        </p:nvGraphicFramePr>
        <p:xfrm>
          <a:off x="2395254" y="1327355"/>
          <a:ext cx="3000000" cy="3000000"/>
        </p:xfrm>
        <a:graphic>
          <a:graphicData uri="http://schemas.openxmlformats.org/drawingml/2006/table">
            <a:tbl>
              <a:tblPr bandRow="1" firstRow="1">
                <a:noFill/>
                <a:tableStyleId>{BB11F8DE-0BE4-4B7F-9760-CBCC4725C173}</a:tableStyleId>
              </a:tblPr>
              <a:tblGrid>
                <a:gridCol w="857755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 Interrelación entre bienestar e inclusión</a:t>
                      </a:r>
                      <a:endParaRPr/>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¿Cómo lograrlo?</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Combinar prácticas de bienestar digital con estrategias inclusivas para el equipo</a:t>
                      </a:r>
                      <a:endParaRPr/>
                    </a:p>
                  </a:txBody>
                  <a:tcPr marT="45725" marB="45725" marR="91450" marL="91450"/>
                </a:tc>
              </a:tr>
            </a:tbl>
          </a:graphicData>
        </a:graphic>
      </p:graphicFrame>
      <p:graphicFrame>
        <p:nvGraphicFramePr>
          <p:cNvPr id="672" name="Google Shape;672;p75"/>
          <p:cNvGraphicFramePr/>
          <p:nvPr/>
        </p:nvGraphicFramePr>
        <p:xfrm>
          <a:off x="2385153" y="2565899"/>
          <a:ext cx="3000000" cy="3000000"/>
        </p:xfrm>
        <a:graphic>
          <a:graphicData uri="http://schemas.openxmlformats.org/drawingml/2006/table">
            <a:tbl>
              <a:tblPr bandRow="1" firstRow="1">
                <a:noFill/>
                <a:tableStyleId>{BB11F8DE-0BE4-4B7F-9760-CBCC4725C173}</a:tableStyleId>
              </a:tblPr>
              <a:tblGrid>
                <a:gridCol w="2859175"/>
                <a:gridCol w="2859175"/>
                <a:gridCol w="2859175"/>
              </a:tblGrid>
              <a:tr h="498775">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Implementar estrategias de equipo inclusivas</a:t>
                      </a:r>
                      <a:endParaRPr/>
                    </a:p>
                  </a:txBody>
                  <a:tcPr marT="45725" marB="45725" marR="91450" marL="91450"/>
                </a:tc>
                <a:tc hMerge="1"/>
                <a:tc hMerge="1"/>
              </a:tr>
              <a:tr h="15578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Establecer límites en el uso de la tecnología</a:t>
                      </a:r>
                      <a:r>
                        <a:rPr b="0" lang="en-GB" sz="1400" u="none" cap="none" strike="noStrike"/>
                        <a:t>, animando a los empleados a desconectarse fuera del horario laboral y a evitar los correos electrónicos fuera del horario laboral para proteger su equilibrio entre la vida laboral y personal.</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Fomentar los descansos y las desintoxicaciones digitales </a:t>
                      </a:r>
                      <a:r>
                        <a:rPr b="0" lang="en-GB" sz="1400" u="none" cap="none" strike="noStrike"/>
                        <a:t>reforzando entre los empleados la necesidad de alejarse de las pantallas durante las horas de trabajo y ofreciendo oportunidades para realizar actividades no digitales.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Ofrecer herramientas para el bienestar </a:t>
                      </a:r>
                      <a:r>
                        <a:rPr b="0" lang="en-GB" sz="1400" u="none" cap="none" strike="noStrike"/>
                        <a:t>y recursos como aplicaciones de meditación, formación en ergonomía y sesiones de fitness virtuales</a:t>
                      </a:r>
                      <a:endParaRPr/>
                    </a:p>
                  </a:txBody>
                  <a:tcPr marT="45725" marB="45725" marR="91450" marL="91450"/>
                </a:tc>
              </a:tr>
              <a:tr h="1270825">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Ejemplo</a:t>
                      </a:r>
                      <a:r>
                        <a:rPr b="0" i="1" lang="en-GB" sz="1400" u="none" cap="none" strike="noStrike"/>
                        <a:t>: una empresa introduce «horas de silencio» de 6 de la tarde a 9 de la mañana, lo que reduce la fatiga digital y mejora la satisfacción general</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Ejemplos: </a:t>
                      </a:r>
                      <a:r>
                        <a:rPr b="0" i="1" lang="en-GB" sz="1400" u="none" cap="none" strike="noStrike"/>
                        <a:t>los equipos organizan «pausas de mindfulness» de 10 minutos durante las reuniones virtuales largas para refrescarse y recargar energías</a:t>
                      </a:r>
                      <a:endParaRPr b="1" i="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Ejemplo: </a:t>
                      </a:r>
                      <a:r>
                        <a:rPr b="0" i="1" lang="en-GB" sz="1400" u="none" cap="none" strike="noStrike"/>
                        <a:t>una empresa proporciona a todos sus empleados acceso a una aplicación de meditación por suscripción como Headspace</a:t>
                      </a:r>
                      <a:endParaRPr b="0" i="1" sz="1400" u="none" cap="none" strike="noStrike"/>
                    </a:p>
                  </a:txBody>
                  <a:tcPr marT="45725" marB="45725" marR="91450" marL="91450"/>
                </a:tc>
              </a:tr>
            </a:tbl>
          </a:graphicData>
        </a:graphic>
      </p:graphicFrame>
      <p:pic>
        <p:nvPicPr>
          <p:cNvPr descr="Reciclar com preenchimento sólido" id="673" name="Google Shape;673;p75"/>
          <p:cNvPicPr preferRelativeResize="0"/>
          <p:nvPr/>
        </p:nvPicPr>
        <p:blipFill rotWithShape="1">
          <a:blip r:embed="rId4">
            <a:alphaModFix/>
          </a:blip>
          <a:srcRect b="0" l="0" r="0" t="0"/>
          <a:stretch/>
        </p:blipFill>
        <p:spPr>
          <a:xfrm>
            <a:off x="1092758" y="3828982"/>
            <a:ext cx="914400" cy="914400"/>
          </a:xfrm>
          <a:prstGeom prst="rect">
            <a:avLst/>
          </a:prstGeom>
          <a:noFill/>
          <a:ln>
            <a:noFill/>
          </a:ln>
        </p:spPr>
      </p:pic>
      <p:graphicFrame>
        <p:nvGraphicFramePr>
          <p:cNvPr id="674" name="Google Shape;674;p75"/>
          <p:cNvGraphicFramePr/>
          <p:nvPr/>
        </p:nvGraphicFramePr>
        <p:xfrm>
          <a:off x="673339" y="2565899"/>
          <a:ext cx="3000000" cy="3000000"/>
        </p:xfrm>
        <a:graphic>
          <a:graphicData uri="http://schemas.openxmlformats.org/drawingml/2006/table">
            <a:tbl>
              <a:tblPr bandRow="1" firstRow="1">
                <a:noFill/>
                <a:tableStyleId>{0B53C718-3BAE-44F0-97F3-12F7FF4968AC}</a:tableStyleId>
              </a:tblPr>
              <a:tblGrid>
                <a:gridCol w="1554050"/>
              </a:tblGrid>
              <a:tr h="4243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RESUMEN</a:t>
                      </a:r>
                      <a:endParaRPr sz="1400" u="none" cap="none" strike="noStrike"/>
                    </a:p>
                  </a:txBody>
                  <a:tcPr marT="45725" marB="45725" marR="91450" marL="91450" anchor="ctr"/>
                </a:tc>
              </a:tr>
              <a:tr h="2903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sp>
        <p:nvSpPr>
          <p:cNvPr id="675" name="Google Shape;675;p75"/>
          <p:cNvSpPr txBox="1"/>
          <p:nvPr/>
        </p:nvSpPr>
        <p:spPr>
          <a:xfrm>
            <a:off x="1483975" y="106400"/>
            <a:ext cx="10589700" cy="932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4: Estrategias de bienestar para entornos de trabajo híbridos</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4.2. Inclusión de equipos híbridos y bienestar digital en la práctica</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76"/>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682" name="Google Shape;682;p76"/>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b="1" lang="en-GB" sz="2400">
                <a:solidFill>
                  <a:schemeClr val="accent6"/>
                </a:solidFill>
              </a:rPr>
              <a:t>Actividad 4.2. Creación de un plan de acción para el bienestar</a:t>
            </a:r>
            <a:endParaRPr/>
          </a:p>
        </p:txBody>
      </p:sp>
      <p:pic>
        <p:nvPicPr>
          <p:cNvPr descr="Inteligência Artificial com preenchimento sólido" id="683" name="Google Shape;683;p76"/>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684" name="Google Shape;684;p76"/>
          <p:cNvSpPr txBox="1"/>
          <p:nvPr/>
        </p:nvSpPr>
        <p:spPr>
          <a:xfrm>
            <a:off x="6543675" y="2724085"/>
            <a:ext cx="5400600" cy="338588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Al finalizar esta actividad, usted será capaz de:</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Reconocer los componentes clave del bienestar digital y su impacto en la productividad y la satisfacción de los empleados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Identificar los retos y oportunidades para la inclusión social en los modelos de trabajo híbridos</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Diseñar estrategias para promover el bienestar digital y la conexión social en los lugares de trabajo híbridos</a:t>
            </a:r>
            <a:endParaRPr b="0" i="0" sz="1400" u="none" cap="none" strike="noStrike">
              <a:solidFill>
                <a:srgbClr val="000000"/>
              </a:solidFill>
              <a:latin typeface="Arial"/>
              <a:ea typeface="Arial"/>
              <a:cs typeface="Arial"/>
              <a:sym typeface="Arial"/>
            </a:endParaRPr>
          </a:p>
        </p:txBody>
      </p:sp>
      <p:sp>
        <p:nvSpPr>
          <p:cNvPr id="685" name="Google Shape;685;p76"/>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a:solidFill>
                  <a:srgbClr val="868E93"/>
                </a:solidFill>
                <a:latin typeface="Open Sans Light"/>
                <a:ea typeface="Open Sans Light"/>
                <a:cs typeface="Open Sans Light"/>
                <a:sym typeface="Open Sans Light"/>
              </a:rPr>
              <a:t>El objetivo de esta actividad es guiar a los participantes en el desarrollo de planes de acción personales para el bienestar, incluyendo un objetivo para el equilibrio híbrido entre la vida laboral y personal y una estrategia para promover la inclusión</a:t>
            </a:r>
            <a:endParaRPr/>
          </a:p>
        </p:txBody>
      </p:sp>
      <p:pic>
        <p:nvPicPr>
          <p:cNvPr id="686" name="Google Shape;686;p76"/>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687" name="Google Shape;687;p76"/>
          <p:cNvSpPr txBox="1"/>
          <p:nvPr/>
        </p:nvSpPr>
        <p:spPr>
          <a:xfrm>
            <a:off x="7676129" y="1815823"/>
            <a:ext cx="39498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2400" u="none" cap="none" strike="noStrike">
                <a:solidFill>
                  <a:srgbClr val="9868BD"/>
                </a:solidFill>
                <a:latin typeface="Arial"/>
                <a:ea typeface="Arial"/>
                <a:cs typeface="Arial"/>
                <a:sym typeface="Arial"/>
              </a:rPr>
              <a:t>Resultados del aprendizaje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77"/>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1: Reflexionar y escribir  </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Reflexionar sobre experiencias personales con la fatiga digital o los retos de inclusión en entornos híbridos</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Redactar objetivos SMART y medidas de acción utilizando la plantilla proporcionada</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2: Colaborar en grupos</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Compartir los planes redactados en grupos reducidos</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Intercambiar ideas para perfeccionar los planes de acción y recopilar estrategias para superar los obstáculos</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3: Participar en la sesión informativa</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Compartir las ideas clave de los debates en grupo con el grupo más amplio</a:t>
            </a:r>
            <a:endParaRPr/>
          </a:p>
        </p:txBody>
      </p:sp>
      <p:pic>
        <p:nvPicPr>
          <p:cNvPr descr="Ampulheta 90% com preenchimento sólido" id="694" name="Google Shape;694;p77"/>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695" name="Google Shape;695;p77"/>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00h:20m</a:t>
            </a:r>
            <a:endParaRPr b="1" i="0" sz="1600" u="none" cap="none" strike="noStrike">
              <a:solidFill>
                <a:schemeClr val="accent6"/>
              </a:solidFill>
              <a:latin typeface="Arial"/>
              <a:ea typeface="Arial"/>
              <a:cs typeface="Arial"/>
              <a:sym typeface="Arial"/>
            </a:endParaRPr>
          </a:p>
        </p:txBody>
      </p:sp>
      <p:sp>
        <p:nvSpPr>
          <p:cNvPr id="696" name="Google Shape;696;p77"/>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b="1" lang="en-GB" sz="2400">
                <a:solidFill>
                  <a:schemeClr val="accent6"/>
                </a:solidFill>
              </a:rPr>
              <a:t>Actividad 4.2. Creación de un plan de acción para el bienestar</a:t>
            </a:r>
            <a:endParaRPr sz="360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172" name="Google Shape;172;p8"/>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Actividad 1.1: Establecimiento de objetivos personales para la formación</a:t>
            </a:r>
            <a:endParaRPr sz="3600">
              <a:solidFill>
                <a:schemeClr val="accent5"/>
              </a:solidFill>
            </a:endParaRPr>
          </a:p>
        </p:txBody>
      </p:sp>
      <p:pic>
        <p:nvPicPr>
          <p:cNvPr descr="Inteligência Artificial com preenchimento sólido" id="173" name="Google Shape;173;p8"/>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174" name="Google Shape;174;p8"/>
          <p:cNvSpPr txBox="1"/>
          <p:nvPr/>
        </p:nvSpPr>
        <p:spPr>
          <a:xfrm>
            <a:off x="6543675" y="2724085"/>
            <a:ext cx="5400600" cy="2774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Al finalizar esta actividad, usted será capaz de:</a:t>
            </a:r>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Reconocer los componentes clave del bienestar digital y su impacto en la productividad y la satisfacción de los empleados.</a:t>
            </a:r>
            <a:endParaRPr b="0" i="1" sz="1800" u="none" cap="none" strike="noStrike">
              <a:solidFill>
                <a:srgbClr val="636A6F"/>
              </a:solidFill>
              <a:latin typeface="Arial"/>
              <a:ea typeface="Arial"/>
              <a:cs typeface="Arial"/>
              <a:sym typeface="Arial"/>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Analizar las necesidades digitales y sociales de los empleados en entornos de trabajo híbridos.</a:t>
            </a:r>
            <a:endParaRPr b="0" i="1" sz="1800" u="none" cap="none" strike="noStrike">
              <a:solidFill>
                <a:srgbClr val="636A6F"/>
              </a:solidFill>
              <a:latin typeface="Arial"/>
              <a:ea typeface="Arial"/>
              <a:cs typeface="Arial"/>
              <a:sym typeface="Arial"/>
            </a:endParaRPr>
          </a:p>
          <a:p>
            <a:pPr indent="-285750" lvl="0" marL="285750" marR="0" rtl="0" algn="l">
              <a:lnSpc>
                <a:spcPct val="107000"/>
              </a:lnSpc>
              <a:spcBef>
                <a:spcPts val="800"/>
              </a:spcBef>
              <a:spcAft>
                <a:spcPts val="0"/>
              </a:spcAft>
              <a:buClr>
                <a:schemeClr val="accent6"/>
              </a:buClr>
              <a:buSzPts val="1800"/>
              <a:buFont typeface="Arial"/>
              <a:buChar char="•"/>
            </a:pPr>
            <a:r>
              <a:rPr b="0" i="1" lang="en-GB" sz="1800" u="none" cap="none" strike="noStrike">
                <a:solidFill>
                  <a:srgbClr val="636A6F"/>
                </a:solidFill>
                <a:latin typeface="Arial"/>
                <a:ea typeface="Arial"/>
                <a:cs typeface="Arial"/>
                <a:sym typeface="Arial"/>
              </a:rPr>
              <a:t>Fomentar una cultura laboral que valore y promueva el bienestar digital y la inclusión.</a:t>
            </a:r>
            <a:endParaRPr b="0" i="1" sz="1800" u="none" cap="none" strike="noStrike">
              <a:solidFill>
                <a:srgbClr val="636A6F"/>
              </a:solidFill>
              <a:latin typeface="Arial"/>
              <a:ea typeface="Arial"/>
              <a:cs typeface="Arial"/>
              <a:sym typeface="Arial"/>
            </a:endParaRPr>
          </a:p>
        </p:txBody>
      </p:sp>
      <p:sp>
        <p:nvSpPr>
          <p:cNvPr id="175" name="Google Shape;175;p8"/>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a:solidFill>
                  <a:srgbClr val="868E93"/>
                </a:solidFill>
                <a:latin typeface="Open Sans Light"/>
                <a:ea typeface="Open Sans Light"/>
                <a:cs typeface="Open Sans Light"/>
                <a:sym typeface="Open Sans Light"/>
              </a:rPr>
              <a:t>El objetivo de esta actividad es animar a los participantes a reflexionar sobre sus objetivos y aspiraciones personales para la sesión de formación, promoviendo un entorno de aprendizaje inclusivo y autodirigido.</a:t>
            </a:r>
            <a:endParaRPr/>
          </a:p>
        </p:txBody>
      </p:sp>
      <p:pic>
        <p:nvPicPr>
          <p:cNvPr id="176" name="Google Shape;176;p8"/>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177" name="Google Shape;177;p8"/>
          <p:cNvSpPr txBox="1"/>
          <p:nvPr/>
        </p:nvSpPr>
        <p:spPr>
          <a:xfrm>
            <a:off x="7676129" y="1815823"/>
            <a:ext cx="39498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GB" sz="2400" u="none" cap="none" strike="noStrike">
                <a:solidFill>
                  <a:srgbClr val="9868BD"/>
                </a:solidFill>
                <a:latin typeface="Arial"/>
                <a:ea typeface="Arial"/>
                <a:cs typeface="Arial"/>
                <a:sym typeface="Arial"/>
              </a:rPr>
              <a:t>Resultados del aprendizaje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78"/>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1" lang="en-GB">
                <a:solidFill>
                  <a:schemeClr val="accent6"/>
                </a:solidFill>
                <a:latin typeface="Arial"/>
                <a:ea typeface="Arial"/>
                <a:cs typeface="Arial"/>
                <a:sym typeface="Arial"/>
              </a:rPr>
              <a:t>Recursos</a:t>
            </a:r>
            <a:endParaRPr/>
          </a:p>
          <a:p>
            <a:pPr indent="-228600" lvl="0" marL="228600" rtl="0" algn="l">
              <a:lnSpc>
                <a:spcPct val="90000"/>
              </a:lnSpc>
              <a:spcBef>
                <a:spcPts val="1000"/>
              </a:spcBef>
              <a:spcAft>
                <a:spcPts val="0"/>
              </a:spcAft>
              <a:buClr>
                <a:srgbClr val="9869BD"/>
              </a:buClr>
              <a:buSzPts val="1800"/>
              <a:buChar char="•"/>
            </a:pPr>
            <a:r>
              <a:rPr b="1" lang="en-GB">
                <a:solidFill>
                  <a:srgbClr val="868E93"/>
                </a:solidFill>
                <a:latin typeface="Arial"/>
                <a:ea typeface="Arial"/>
                <a:cs typeface="Arial"/>
                <a:sym typeface="Arial"/>
              </a:rPr>
              <a:t>Hoja de actividades 5: </a:t>
            </a:r>
            <a:r>
              <a:rPr lang="en-GB">
                <a:solidFill>
                  <a:srgbClr val="868E93"/>
                </a:solidFill>
                <a:latin typeface="Arial"/>
                <a:ea typeface="Arial"/>
                <a:cs typeface="Arial"/>
                <a:sym typeface="Arial"/>
              </a:rPr>
              <a:t>Plantilla de plan de acción para la inclusión del equipo y el bienestar digital</a:t>
            </a:r>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Rotafolio/pizarra</a:t>
            </a:r>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Material de papelería (bolígrafos, rotuladores y papel para tomar notas)</a:t>
            </a:r>
            <a:endParaRPr/>
          </a:p>
        </p:txBody>
      </p:sp>
      <p:sp>
        <p:nvSpPr>
          <p:cNvPr id="703" name="Google Shape;703;p78"/>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1" lang="en-GB">
                <a:solidFill>
                  <a:schemeClr val="accent6"/>
                </a:solidFill>
                <a:latin typeface="Arial"/>
                <a:ea typeface="Arial"/>
                <a:cs typeface="Arial"/>
                <a:sym typeface="Arial"/>
              </a:rPr>
              <a:t>Más información</a:t>
            </a:r>
            <a:endParaRPr/>
          </a:p>
          <a:p>
            <a:pPr indent="-228600" lvl="0" marL="22860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Balance Your Work-Life: Personal Interactive Web-Interface.</a:t>
            </a:r>
            <a:r>
              <a:rPr lang="en-GB" u="sng">
                <a:solidFill>
                  <a:srgbClr val="868E93"/>
                </a:solidFill>
                <a:latin typeface="Arial"/>
                <a:ea typeface="Arial"/>
                <a:cs typeface="Arial"/>
                <a:sym typeface="Arial"/>
                <a:hlinkClick r:id="rId3">
                  <a:extLst>
                    <a:ext uri="{A12FA001-AC4F-418D-AE19-62706E023703}">
                      <ahyp:hlinkClr val="tx"/>
                    </a:ext>
                  </a:extLst>
                </a:hlinkClick>
              </a:rPr>
              <a:t>www.ijimai.org/journal/sites/default/files/2022-11/ijimai7_7_10.pdf</a:t>
            </a:r>
            <a:r>
              <a:rPr lang="en-GB">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lang="en-GB">
                <a:solidFill>
                  <a:srgbClr val="868E93"/>
                </a:solidFill>
                <a:latin typeface="Arial"/>
                <a:ea typeface="Arial"/>
                <a:cs typeface="Arial"/>
                <a:sym typeface="Arial"/>
              </a:rPr>
              <a:t>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p:txBody>
      </p:sp>
      <p:sp>
        <p:nvSpPr>
          <p:cNvPr id="704" name="Google Shape;704;p78"/>
          <p:cNvSpPr txBox="1"/>
          <p:nvPr/>
        </p:nvSpPr>
        <p:spPr>
          <a:xfrm>
            <a:off x="1457046" y="217869"/>
            <a:ext cx="10474778" cy="71587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GB" sz="2400" u="none" cap="none" strike="noStrike">
                <a:solidFill>
                  <a:schemeClr val="accent6"/>
                </a:solidFill>
                <a:latin typeface="Arial"/>
                <a:ea typeface="Arial"/>
                <a:cs typeface="Arial"/>
                <a:sym typeface="Arial"/>
              </a:rPr>
              <a:t>Actividad 4.2. Creación de un plan de acción para el bienestar</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9"/>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711" name="Google Shape;711;p19"/>
          <p:cNvSpPr txBox="1"/>
          <p:nvPr/>
        </p:nvSpPr>
        <p:spPr>
          <a:xfrm>
            <a:off x="3212840" y="1805388"/>
            <a:ext cx="7662765" cy="29853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3600" u="none" cap="none" strike="noStrike">
                <a:solidFill>
                  <a:schemeClr val="accent5"/>
                </a:solidFill>
                <a:latin typeface="Arial"/>
                <a:ea typeface="Arial"/>
                <a:cs typeface="Arial"/>
                <a:sym typeface="Arial"/>
              </a:rPr>
              <a:t>Desarrollador de contenidos</a:t>
            </a:r>
            <a:endParaRPr/>
          </a:p>
          <a:p>
            <a:pPr indent="0" lvl="0" marL="0" marR="0" rtl="0" algn="ctr">
              <a:lnSpc>
                <a:spcPct val="100000"/>
              </a:lnSpc>
              <a:spcBef>
                <a:spcPts val="0"/>
              </a:spcBef>
              <a:spcAft>
                <a:spcPts val="0"/>
              </a:spcAft>
              <a:buNone/>
            </a:pPr>
            <a:r>
              <a:rPr b="0" i="0" lang="en-GB" sz="3600" u="none" cap="none" strike="noStrike">
                <a:solidFill>
                  <a:schemeClr val="accent5"/>
                </a:solidFill>
                <a:latin typeface="Arial"/>
                <a:ea typeface="Arial"/>
                <a:cs typeface="Arial"/>
                <a:sym typeface="Arial"/>
              </a:rPr>
              <a:t>Mindshift Skills Hub</a:t>
            </a:r>
            <a:endParaRPr/>
          </a:p>
          <a:p>
            <a:pPr indent="0" lvl="0" marL="0" marR="0" rtl="0" algn="ctr">
              <a:lnSpc>
                <a:spcPct val="100000"/>
              </a:lnSpc>
              <a:spcBef>
                <a:spcPts val="0"/>
              </a:spcBef>
              <a:spcAft>
                <a:spcPts val="0"/>
              </a:spcAft>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93D4CC"/>
                </a:solidFill>
                <a:latin typeface="Arial"/>
                <a:ea typeface="Arial"/>
                <a:cs typeface="Arial"/>
                <a:sym typeface="Arial"/>
              </a:rPr>
              <a:t>www.mindshift.pt </a:t>
            </a:r>
            <a:br>
              <a:rPr b="0" i="0" lang="en-GB" sz="4000" u="none" cap="none" strike="noStrike">
                <a:solidFill>
                  <a:schemeClr val="dk1"/>
                </a:solidFill>
                <a:latin typeface="Arial"/>
                <a:ea typeface="Arial"/>
                <a:cs typeface="Arial"/>
                <a:sym typeface="Arial"/>
              </a:rPr>
            </a:br>
            <a:r>
              <a:rPr b="0" i="0" lang="en-GB" sz="4000" u="none" cap="none" strike="noStrike">
                <a:solidFill>
                  <a:srgbClr val="93D4CC"/>
                </a:solidFill>
                <a:latin typeface="Arial"/>
                <a:ea typeface="Arial"/>
                <a:cs typeface="Arial"/>
                <a:sym typeface="Arial"/>
              </a:rPr>
              <a:t>geral@mindshift.pt</a:t>
            </a: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712" name="Google Shape;712;p19"/>
          <p:cNvPicPr preferRelativeResize="0"/>
          <p:nvPr/>
        </p:nvPicPr>
        <p:blipFill rotWithShape="1">
          <a:blip r:embed="rId3">
            <a:alphaModFix/>
          </a:blip>
          <a:srcRect b="0" l="0" r="0" t="0"/>
          <a:stretch/>
        </p:blipFill>
        <p:spPr>
          <a:xfrm>
            <a:off x="322172" y="1657016"/>
            <a:ext cx="3381812" cy="298543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21"/>
          <p:cNvSpPr/>
          <p:nvPr/>
        </p:nvSpPr>
        <p:spPr>
          <a:xfrm>
            <a:off x="208230" y="217283"/>
            <a:ext cx="1430447"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18" name="Google Shape;718;p21"/>
          <p:cNvSpPr/>
          <p:nvPr/>
        </p:nvSpPr>
        <p:spPr>
          <a:xfrm>
            <a:off x="208229" y="5466784"/>
            <a:ext cx="1883121"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with a black background&#10;&#10;Description automatically generated" id="719" name="Google Shape;719;p21"/>
          <p:cNvPicPr preferRelativeResize="0"/>
          <p:nvPr/>
        </p:nvPicPr>
        <p:blipFill rotWithShape="1">
          <a:blip r:embed="rId3">
            <a:alphaModFix/>
          </a:blip>
          <a:srcRect b="0" l="0" r="0" t="0"/>
          <a:stretch/>
        </p:blipFill>
        <p:spPr>
          <a:xfrm>
            <a:off x="3563292" y="-255761"/>
            <a:ext cx="4745083" cy="4745083"/>
          </a:xfrm>
          <a:prstGeom prst="rect">
            <a:avLst/>
          </a:prstGeom>
          <a:noFill/>
          <a:ln>
            <a:noFill/>
          </a:ln>
        </p:spPr>
      </p:pic>
      <p:pic>
        <p:nvPicPr>
          <p:cNvPr descr="A logo for a university&#10;&#10;Description automatically generated" id="720" name="Google Shape;720;p21"/>
          <p:cNvPicPr preferRelativeResize="0"/>
          <p:nvPr/>
        </p:nvPicPr>
        <p:blipFill rotWithShape="1">
          <a:blip r:embed="rId4">
            <a:alphaModFix/>
          </a:blip>
          <a:srcRect b="0" l="0" r="0" t="0"/>
          <a:stretch/>
        </p:blipFill>
        <p:spPr>
          <a:xfrm>
            <a:off x="10063843" y="4565572"/>
            <a:ext cx="1092711" cy="397349"/>
          </a:xfrm>
          <a:prstGeom prst="rect">
            <a:avLst/>
          </a:prstGeom>
          <a:noFill/>
          <a:ln>
            <a:noFill/>
          </a:ln>
        </p:spPr>
      </p:pic>
      <p:pic>
        <p:nvPicPr>
          <p:cNvPr descr="A logo with text on it&#10;&#10;Description automatically generated" id="721" name="Google Shape;721;p21"/>
          <p:cNvPicPr preferRelativeResize="0"/>
          <p:nvPr/>
        </p:nvPicPr>
        <p:blipFill rotWithShape="1">
          <a:blip r:embed="rId5">
            <a:alphaModFix/>
          </a:blip>
          <a:srcRect b="0" l="0" r="0" t="0"/>
          <a:stretch/>
        </p:blipFill>
        <p:spPr>
          <a:xfrm>
            <a:off x="2238936" y="4659868"/>
            <a:ext cx="927150" cy="397350"/>
          </a:xfrm>
          <a:prstGeom prst="rect">
            <a:avLst/>
          </a:prstGeom>
          <a:noFill/>
          <a:ln>
            <a:noFill/>
          </a:ln>
        </p:spPr>
      </p:pic>
      <p:pic>
        <p:nvPicPr>
          <p:cNvPr descr="A blue and orange logo&#10;&#10;Description automatically generated" id="722" name="Google Shape;722;p21"/>
          <p:cNvPicPr preferRelativeResize="0"/>
          <p:nvPr/>
        </p:nvPicPr>
        <p:blipFill rotWithShape="1">
          <a:blip r:embed="rId6">
            <a:alphaModFix/>
          </a:blip>
          <a:srcRect b="0" l="0" r="0" t="0"/>
          <a:stretch/>
        </p:blipFill>
        <p:spPr>
          <a:xfrm>
            <a:off x="3560875" y="4602520"/>
            <a:ext cx="1039008" cy="489552"/>
          </a:xfrm>
          <a:prstGeom prst="rect">
            <a:avLst/>
          </a:prstGeom>
          <a:noFill/>
          <a:ln>
            <a:noFill/>
          </a:ln>
        </p:spPr>
      </p:pic>
      <p:pic>
        <p:nvPicPr>
          <p:cNvPr descr="A blue triangle with black text&#10;&#10;Description automatically generated" id="723" name="Google Shape;723;p21"/>
          <p:cNvPicPr preferRelativeResize="0"/>
          <p:nvPr/>
        </p:nvPicPr>
        <p:blipFill rotWithShape="1">
          <a:blip r:embed="rId7">
            <a:alphaModFix/>
          </a:blip>
          <a:srcRect b="0" l="0" r="0" t="0"/>
          <a:stretch/>
        </p:blipFill>
        <p:spPr>
          <a:xfrm>
            <a:off x="6927702" y="4459474"/>
            <a:ext cx="706268" cy="706268"/>
          </a:xfrm>
          <a:prstGeom prst="rect">
            <a:avLst/>
          </a:prstGeom>
          <a:noFill/>
          <a:ln>
            <a:noFill/>
          </a:ln>
        </p:spPr>
      </p:pic>
      <p:pic>
        <p:nvPicPr>
          <p:cNvPr descr="A black background with a black square&#10;&#10;Description automatically generated with medium confidence" id="724" name="Google Shape;724;p21"/>
          <p:cNvPicPr preferRelativeResize="0"/>
          <p:nvPr/>
        </p:nvPicPr>
        <p:blipFill rotWithShape="1">
          <a:blip r:embed="rId8">
            <a:alphaModFix/>
          </a:blip>
          <a:srcRect b="0" l="0" r="0" t="0"/>
          <a:stretch/>
        </p:blipFill>
        <p:spPr>
          <a:xfrm>
            <a:off x="8172822" y="4565572"/>
            <a:ext cx="1534390" cy="494073"/>
          </a:xfrm>
          <a:prstGeom prst="rect">
            <a:avLst/>
          </a:prstGeom>
          <a:noFill/>
          <a:ln>
            <a:noFill/>
          </a:ln>
        </p:spPr>
      </p:pic>
      <p:pic>
        <p:nvPicPr>
          <p:cNvPr descr="A logo with blue and red lines&#10;&#10;Description automatically generated" id="725" name="Google Shape;725;p21"/>
          <p:cNvPicPr preferRelativeResize="0"/>
          <p:nvPr/>
        </p:nvPicPr>
        <p:blipFill rotWithShape="1">
          <a:blip r:embed="rId9">
            <a:alphaModFix/>
          </a:blip>
          <a:srcRect b="0" l="0" r="0" t="0"/>
          <a:stretch/>
        </p:blipFill>
        <p:spPr>
          <a:xfrm>
            <a:off x="950251" y="4679419"/>
            <a:ext cx="928419" cy="425989"/>
          </a:xfrm>
          <a:prstGeom prst="rect">
            <a:avLst/>
          </a:prstGeom>
          <a:noFill/>
          <a:ln>
            <a:noFill/>
          </a:ln>
        </p:spPr>
      </p:pic>
      <p:graphicFrame>
        <p:nvGraphicFramePr>
          <p:cNvPr id="726" name="Google Shape;726;p21"/>
          <p:cNvGraphicFramePr/>
          <p:nvPr/>
        </p:nvGraphicFramePr>
        <p:xfrm>
          <a:off x="5390165" y="5740397"/>
          <a:ext cx="3000000" cy="3000000"/>
        </p:xfrm>
        <a:graphic>
          <a:graphicData uri="http://schemas.openxmlformats.org/drawingml/2006/table">
            <a:tbl>
              <a:tblPr>
                <a:noFill/>
                <a:tableStyleId>{B73CF7CB-95B3-4002-BE84-7E7C08BF5AC5}</a:tableStyleId>
              </a:tblPr>
              <a:tblGrid>
                <a:gridCol w="6046100"/>
              </a:tblGrid>
              <a:tr h="522800">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u="none" cap="none" strike="noStrike"/>
                    </a:p>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Project Number: 2023-1-BG01-KA220-VET-000153460</a:t>
                      </a:r>
                      <a:endParaRPr sz="800" u="none" cap="none" strike="noStrike">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pic>
        <p:nvPicPr>
          <p:cNvPr descr="A blue text on a black background&#10;&#10;Description automatically generated" id="727" name="Google Shape;727;p21"/>
          <p:cNvPicPr preferRelativeResize="0"/>
          <p:nvPr/>
        </p:nvPicPr>
        <p:blipFill rotWithShape="1">
          <a:blip r:embed="rId10">
            <a:alphaModFix/>
          </a:blip>
          <a:srcRect b="0" l="0" r="0" t="0"/>
          <a:stretch/>
        </p:blipFill>
        <p:spPr>
          <a:xfrm>
            <a:off x="884633" y="5779969"/>
            <a:ext cx="2413433" cy="506327"/>
          </a:xfrm>
          <a:prstGeom prst="rect">
            <a:avLst/>
          </a:prstGeom>
          <a:noFill/>
          <a:ln>
            <a:noFill/>
          </a:ln>
        </p:spPr>
      </p:pic>
      <p:pic>
        <p:nvPicPr>
          <p:cNvPr descr="A black background with orange and green text&#10;&#10;Description automatically generated" id="728" name="Google Shape;728;p21"/>
          <p:cNvPicPr preferRelativeResize="0"/>
          <p:nvPr/>
        </p:nvPicPr>
        <p:blipFill rotWithShape="1">
          <a:blip r:embed="rId11">
            <a:alphaModFix/>
          </a:blip>
          <a:srcRect b="0" l="0" r="0" t="0"/>
          <a:stretch/>
        </p:blipFill>
        <p:spPr>
          <a:xfrm>
            <a:off x="5138735" y="4615208"/>
            <a:ext cx="1164813" cy="415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Actividad 1.1: Establecimiento de objetivos personales para la formación</a:t>
            </a:r>
            <a:endParaRPr/>
          </a:p>
        </p:txBody>
      </p:sp>
      <p:sp>
        <p:nvSpPr>
          <p:cNvPr id="184" name="Google Shape;184;p9"/>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PASO 1: Presentar el objetivo</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Tómese un momento para pensar en lo que espera obtener o lograr durante esta sesión. Puede estar relacionado con habilidades, conocimientos o desarrollo personal.</a:t>
            </a:r>
            <a:endParaRPr>
              <a:solidFill>
                <a:srgbClr val="868E93"/>
              </a:solidFill>
              <a:latin typeface="Arial"/>
              <a:ea typeface="Arial"/>
              <a:cs typeface="Arial"/>
              <a:sym typeface="Arial"/>
            </a:endParaRPr>
          </a:p>
          <a:p>
            <a:pPr indent="0" lvl="0" marL="0" rtl="0" algn="l">
              <a:lnSpc>
                <a:spcPct val="115000"/>
              </a:lnSpc>
              <a:spcBef>
                <a:spcPts val="0"/>
              </a:spcBef>
              <a:spcAft>
                <a:spcPts val="0"/>
              </a:spcAft>
              <a:buSzPts val="1800"/>
              <a:buNone/>
            </a:pPr>
            <a:r>
              <a:rPr b="1" lang="en-GB">
                <a:solidFill>
                  <a:schemeClr val="accent6"/>
                </a:solidFill>
                <a:latin typeface="Arial"/>
                <a:ea typeface="Arial"/>
                <a:cs typeface="Arial"/>
                <a:sym typeface="Arial"/>
              </a:rPr>
              <a:t>PASO 2: Reflexionar individualmente</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Tómese entre 3 y 5 minutos para escribir dos o tres objetivos específicos que desea alcanzar durante esta formación. Sea lo más específico y personal posible.</a:t>
            </a:r>
            <a:endParaRPr>
              <a:solidFill>
                <a:srgbClr val="868E93"/>
              </a:solidFill>
              <a:latin typeface="Arial"/>
              <a:ea typeface="Arial"/>
              <a:cs typeface="Arial"/>
              <a:sym typeface="Arial"/>
            </a:endParaRPr>
          </a:p>
          <a:p>
            <a:pPr indent="0" lvl="0" marL="0" rtl="0" algn="l">
              <a:lnSpc>
                <a:spcPct val="115000"/>
              </a:lnSpc>
              <a:spcBef>
                <a:spcPts val="0"/>
              </a:spcBef>
              <a:spcAft>
                <a:spcPts val="0"/>
              </a:spcAft>
              <a:buSzPts val="1800"/>
              <a:buNone/>
            </a:pPr>
            <a:r>
              <a:rPr b="1" lang="en-GB">
                <a:solidFill>
                  <a:schemeClr val="accent6"/>
                </a:solidFill>
                <a:latin typeface="Arial"/>
                <a:ea typeface="Arial"/>
                <a:cs typeface="Arial"/>
                <a:sym typeface="Arial"/>
              </a:rPr>
              <a:t>PASO 3: Compartir en pequeños grupos</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Ahora, comparte tus objetivos con tu grupo. Por turnos, explicad por qué estos objetivos son importantes para vosotros y cómo se alinean con el tema de la sesión.</a:t>
            </a:r>
            <a:endParaRPr>
              <a:solidFill>
                <a:srgbClr val="868E93"/>
              </a:solidFill>
              <a:latin typeface="Arial"/>
              <a:ea typeface="Arial"/>
              <a:cs typeface="Arial"/>
              <a:sym typeface="Arial"/>
            </a:endParaRPr>
          </a:p>
          <a:p>
            <a:pPr indent="0" lvl="0" marL="0" rtl="0" algn="l">
              <a:lnSpc>
                <a:spcPct val="115000"/>
              </a:lnSpc>
              <a:spcBef>
                <a:spcPts val="0"/>
              </a:spcBef>
              <a:spcAft>
                <a:spcPts val="0"/>
              </a:spcAft>
              <a:buSzPts val="1800"/>
              <a:buNone/>
            </a:pPr>
            <a:r>
              <a:rPr b="1" lang="en-GB">
                <a:solidFill>
                  <a:schemeClr val="accent6"/>
                </a:solidFill>
                <a:latin typeface="Arial"/>
                <a:ea typeface="Arial"/>
                <a:cs typeface="Arial"/>
                <a:sym typeface="Arial"/>
              </a:rPr>
              <a:t>PASO 4 - Debate en grupo y alineación</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Debatamos en grupo qué temas o patrones han surgido en vuestros objetivos. ¿Hay alguna prioridad común o alguna idea única que destaque? ¿Cómo se relacionan con los objetivos de esta formación?</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185" name="Google Shape;185;p9"/>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186" name="Google Shape;186;p9"/>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00h:15m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6"/>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accent5"/>
                </a:solidFill>
                <a:latin typeface="Arial"/>
                <a:ea typeface="Arial"/>
                <a:cs typeface="Arial"/>
                <a:sym typeface="Arial"/>
              </a:rPr>
              <a:t>Tema 1 Bienestar digital e inclusión</a:t>
            </a:r>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rgbClr val="636A6F"/>
                </a:solidFill>
                <a:latin typeface="Arial"/>
                <a:ea typeface="Arial"/>
                <a:cs typeface="Arial"/>
                <a:sym typeface="Arial"/>
              </a:rPr>
              <a:t>1.2. Definiciones de inclusión digital, conexión social y bienestar</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193" name="Google Shape;193;p6"/>
          <p:cNvGraphicFramePr/>
          <p:nvPr/>
        </p:nvGraphicFramePr>
        <p:xfrm>
          <a:off x="2366295" y="1471837"/>
          <a:ext cx="3000000" cy="3000000"/>
        </p:xfrm>
        <a:graphic>
          <a:graphicData uri="http://schemas.openxmlformats.org/drawingml/2006/table">
            <a:tbl>
              <a:tblPr bandRow="1" firstRow="1">
                <a:noFill/>
                <a:tableStyleId>{C4D2B530-3817-457F-9276-24BEC744208C}</a:tableStyleId>
              </a:tblPr>
              <a:tblGrid>
                <a:gridCol w="8960475"/>
              </a:tblGrid>
              <a:tr h="370850">
                <a:tc>
                  <a:txBody>
                    <a:bodyPr/>
                    <a:lstStyle/>
                    <a:p>
                      <a:pPr indent="0" lvl="0" marL="0" marR="0" rtl="0" algn="l">
                        <a:lnSpc>
                          <a:spcPct val="115000"/>
                        </a:lnSpc>
                        <a:spcBef>
                          <a:spcPts val="0"/>
                        </a:spcBef>
                        <a:spcAft>
                          <a:spcPts val="0"/>
                        </a:spcAft>
                        <a:buClr>
                          <a:srgbClr val="000000"/>
                        </a:buClr>
                        <a:buSzPts val="1100"/>
                        <a:buFont typeface="Arial"/>
                        <a:buNone/>
                      </a:pPr>
                      <a:r>
                        <a:rPr lang="en-GB" sz="2500" u="none" cap="none" strike="noStrike"/>
                        <a:t>Inclusión digital</a:t>
                      </a:r>
                      <a:endParaRPr/>
                    </a:p>
                  </a:txBody>
                  <a:tcPr marT="45725" marB="45725" marR="91450" marL="91450"/>
                </a:tc>
              </a:tr>
              <a:tr h="370850">
                <a:tc>
                  <a:txBody>
                    <a:bodyPr/>
                    <a:lstStyle/>
                    <a:p>
                      <a:pPr indent="0" lvl="0" marL="0" marR="0" rtl="0" algn="l">
                        <a:lnSpc>
                          <a:spcPct val="115000"/>
                        </a:lnSpc>
                        <a:spcBef>
                          <a:spcPts val="0"/>
                        </a:spcBef>
                        <a:spcAft>
                          <a:spcPts val="0"/>
                        </a:spcAft>
                        <a:buClr>
                          <a:srgbClr val="000000"/>
                        </a:buClr>
                        <a:buSzPts val="1100"/>
                        <a:buFont typeface="Arial"/>
                        <a:buNone/>
                      </a:pPr>
                      <a:r>
                        <a:rPr lang="en-GB" sz="2000" u="none" cap="none" strike="noStrike"/>
                        <a:t>«Garantizar que las personas tengan acceso a las herramientas digitales y puedan utilizarlas de manera eficaz para participar en la sociedad». (Helsper, 2021)</a:t>
                      </a:r>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accent5"/>
                          </a:solidFill>
                        </a:rPr>
                        <a:t>Factores clave: </a:t>
                      </a:r>
                      <a:r>
                        <a:rPr lang="en-GB" sz="2000" u="none" cap="none" strike="noStrike">
                          <a:solidFill>
                            <a:schemeClr val="dk1"/>
                          </a:solidFill>
                        </a:rPr>
                        <a:t>a</a:t>
                      </a:r>
                      <a:r>
                        <a:rPr lang="en-GB" sz="2000" u="none" cap="none" strike="noStrike"/>
                        <a:t>sequibilidad, habilidades y accesibilidad</a:t>
                      </a:r>
                      <a:endParaRPr sz="20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accent5"/>
                          </a:solidFill>
                        </a:rPr>
                        <a:t>Retos: </a:t>
                      </a:r>
                      <a:r>
                        <a:rPr lang="en-GB" sz="2000" u="none" cap="none" strike="noStrike"/>
                        <a:t>acceso desigual, falta de alfabetización digital y barreras sistémicas</a:t>
                      </a:r>
                      <a:endParaRPr sz="1400" u="none" cap="none" strike="noStrike"/>
                    </a:p>
                  </a:txBody>
                  <a:tcPr marT="45725" marB="45725" marR="91450" marL="91450"/>
                </a:tc>
              </a:tr>
            </a:tbl>
          </a:graphicData>
        </a:graphic>
      </p:graphicFrame>
      <p:graphicFrame>
        <p:nvGraphicFramePr>
          <p:cNvPr id="194" name="Google Shape;194;p6"/>
          <p:cNvGraphicFramePr/>
          <p:nvPr/>
        </p:nvGraphicFramePr>
        <p:xfrm>
          <a:off x="2366294" y="3910193"/>
          <a:ext cx="3000000" cy="3000000"/>
        </p:xfrm>
        <a:graphic>
          <a:graphicData uri="http://schemas.openxmlformats.org/drawingml/2006/table">
            <a:tbl>
              <a:tblPr bandRow="1" firstRow="1">
                <a:noFill/>
                <a:tableStyleId>{F4B60954-7750-41AD-B8F1-F804315A8B1E}</a:tableStyleId>
              </a:tblPr>
              <a:tblGrid>
                <a:gridCol w="8960475"/>
              </a:tblGrid>
              <a:tr h="370850">
                <a:tc>
                  <a:txBody>
                    <a:bodyPr/>
                    <a:lstStyle/>
                    <a:p>
                      <a:pPr indent="0" lvl="0" marL="0" marR="0" rtl="0" algn="l">
                        <a:lnSpc>
                          <a:spcPct val="115000"/>
                        </a:lnSpc>
                        <a:spcBef>
                          <a:spcPts val="0"/>
                        </a:spcBef>
                        <a:spcAft>
                          <a:spcPts val="0"/>
                        </a:spcAft>
                        <a:buClr>
                          <a:srgbClr val="000000"/>
                        </a:buClr>
                        <a:buSzPts val="1100"/>
                        <a:buFont typeface="Arial"/>
                        <a:buNone/>
                      </a:pPr>
                      <a:r>
                        <a:rPr lang="en-GB" sz="2500" u="none" cap="none" strike="noStrike"/>
                        <a:t>Buenas prácticas</a:t>
                      </a:r>
                      <a:endParaRPr/>
                    </a:p>
                  </a:txBody>
                  <a:tcPr marT="45725" marB="45725" marR="91450" marL="91450"/>
                </a:tc>
              </a:tr>
              <a:tr h="370850">
                <a:tc>
                  <a:txBody>
                    <a:bodyPr/>
                    <a:lstStyle/>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Proporcionar acceso gratuito o subvencionado a Internet en zonas desfavorecidas</a:t>
                      </a:r>
                      <a:endParaRPr sz="2000" u="none" cap="none" strike="noStrike"/>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Ofrecer talleres comunitarios de alfabetización digital adaptados a diferentes grupos de edad</a:t>
                      </a:r>
                      <a:endParaRPr sz="2000" u="none" cap="none" strike="noStrike"/>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Colaborar con organizaciones locales para distribuir dispositivos digitales asequibles</a:t>
                      </a:r>
                      <a:endParaRPr/>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7"/>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2600" u="none" cap="none" strike="noStrike">
                <a:solidFill>
                  <a:schemeClr val="accent5"/>
                </a:solidFill>
                <a:latin typeface="Arial"/>
                <a:ea typeface="Arial"/>
                <a:cs typeface="Arial"/>
                <a:sym typeface="Arial"/>
              </a:rPr>
              <a:t>Tema 1 Bienestar digital e inclusión</a:t>
            </a:r>
            <a:endParaRPr/>
          </a:p>
          <a:p>
            <a:pPr indent="0" lvl="0" marL="0" marR="0" rtl="0" algn="l">
              <a:lnSpc>
                <a:spcPct val="115000"/>
              </a:lnSpc>
              <a:spcBef>
                <a:spcPts val="0"/>
              </a:spcBef>
              <a:spcAft>
                <a:spcPts val="0"/>
              </a:spcAft>
              <a:buClr>
                <a:schemeClr val="dk1"/>
              </a:buClr>
              <a:buSzPts val="1100"/>
              <a:buFont typeface="Arial"/>
              <a:buNone/>
            </a:pPr>
            <a:r>
              <a:rPr b="0" i="0" lang="en-GB" sz="2600" u="none" cap="none" strike="noStrike">
                <a:solidFill>
                  <a:srgbClr val="636A6F"/>
                </a:solidFill>
                <a:latin typeface="Arial"/>
                <a:ea typeface="Arial"/>
                <a:cs typeface="Arial"/>
                <a:sym typeface="Arial"/>
              </a:rPr>
              <a:t>1.2. Definiciones de inclusión digital, conexión social y bienestar</a:t>
            </a:r>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636A6F"/>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600" u="none" cap="none" strike="noStrike">
              <a:solidFill>
                <a:srgbClr val="636A6F"/>
              </a:solidFill>
              <a:latin typeface="Arial"/>
              <a:ea typeface="Arial"/>
              <a:cs typeface="Arial"/>
              <a:sym typeface="Arial"/>
            </a:endParaRPr>
          </a:p>
        </p:txBody>
      </p:sp>
      <p:graphicFrame>
        <p:nvGraphicFramePr>
          <p:cNvPr id="201" name="Google Shape;201;p7"/>
          <p:cNvGraphicFramePr/>
          <p:nvPr/>
        </p:nvGraphicFramePr>
        <p:xfrm>
          <a:off x="2366295" y="1428575"/>
          <a:ext cx="3000000" cy="3000000"/>
        </p:xfrm>
        <a:graphic>
          <a:graphicData uri="http://schemas.openxmlformats.org/drawingml/2006/table">
            <a:tbl>
              <a:tblPr bandRow="1" firstRow="1">
                <a:noFill/>
                <a:tableStyleId>{C4D2B530-3817-457F-9276-24BEC744208C}</a:tableStyleId>
              </a:tblPr>
              <a:tblGrid>
                <a:gridCol w="8960475"/>
              </a:tblGrid>
              <a:tr h="370850">
                <a:tc>
                  <a:txBody>
                    <a:bodyPr/>
                    <a:lstStyle/>
                    <a:p>
                      <a:pPr indent="0" lvl="0" marL="0" marR="0" rtl="0" algn="l">
                        <a:lnSpc>
                          <a:spcPct val="115000"/>
                        </a:lnSpc>
                        <a:spcBef>
                          <a:spcPts val="0"/>
                        </a:spcBef>
                        <a:spcAft>
                          <a:spcPts val="0"/>
                        </a:spcAft>
                        <a:buClr>
                          <a:srgbClr val="000000"/>
                        </a:buClr>
                        <a:buSzPts val="1100"/>
                        <a:buFont typeface="Arial"/>
                        <a:buNone/>
                      </a:pPr>
                      <a:r>
                        <a:rPr lang="en-GB" sz="2500" u="none" cap="none" strike="noStrike"/>
                        <a:t>Conectividad social</a:t>
                      </a:r>
                      <a:endParaRPr/>
                    </a:p>
                  </a:txBody>
                  <a:tcPr marT="45725" marB="45725" marR="91450" marL="91450"/>
                </a:tc>
              </a:tr>
              <a:tr h="370850">
                <a:tc>
                  <a:txBody>
                    <a:bodyPr/>
                    <a:lstStyle/>
                    <a:p>
                      <a:pPr indent="0" lvl="0" marL="0" marR="0" rtl="0" algn="l">
                        <a:lnSpc>
                          <a:spcPct val="115000"/>
                        </a:lnSpc>
                        <a:spcBef>
                          <a:spcPts val="0"/>
                        </a:spcBef>
                        <a:spcAft>
                          <a:spcPts val="0"/>
                        </a:spcAft>
                        <a:buClr>
                          <a:srgbClr val="000000"/>
                        </a:buClr>
                        <a:buSzPts val="1100"/>
                        <a:buFont typeface="Arial"/>
                        <a:buNone/>
                      </a:pPr>
                      <a:r>
                        <a:rPr lang="en-GB" sz="2000" u="none" cap="none" strike="noStrike"/>
                        <a:t>«La medida de las interacciones significativas entre individuos dentro de espacios digitales o físicos». (Umberson y Montez, 2010)</a:t>
                      </a:r>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accent5"/>
                          </a:solidFill>
                        </a:rPr>
                        <a:t>Ventajas: </a:t>
                      </a:r>
                      <a:r>
                        <a:rPr lang="en-GB" sz="2000" u="none" cap="none" strike="noStrike"/>
                        <a:t>mejora la colaboración, la salud mental y la resiliencia</a:t>
                      </a:r>
                      <a:endParaRPr sz="20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accent5"/>
                          </a:solidFill>
                        </a:rPr>
                        <a:t>Estrategias: </a:t>
                      </a:r>
                      <a:r>
                        <a:rPr lang="en-GB" sz="2000" u="none" cap="none" strike="noStrike"/>
                        <a:t>uso de herramientas colaborativas, fomento de una cultura de inclusión y priorización de la equidad en la comunicación</a:t>
                      </a:r>
                      <a:endParaRPr sz="1400" u="none" cap="none" strike="noStrike"/>
                    </a:p>
                  </a:txBody>
                  <a:tcPr marT="45725" marB="45725" marR="91450" marL="91450"/>
                </a:tc>
              </a:tr>
            </a:tbl>
          </a:graphicData>
        </a:graphic>
      </p:graphicFrame>
      <p:graphicFrame>
        <p:nvGraphicFramePr>
          <p:cNvPr id="202" name="Google Shape;202;p7"/>
          <p:cNvGraphicFramePr/>
          <p:nvPr/>
        </p:nvGraphicFramePr>
        <p:xfrm>
          <a:off x="2366294" y="3846327"/>
          <a:ext cx="3000000" cy="3000000"/>
        </p:xfrm>
        <a:graphic>
          <a:graphicData uri="http://schemas.openxmlformats.org/drawingml/2006/table">
            <a:tbl>
              <a:tblPr bandRow="1" firstRow="1">
                <a:noFill/>
                <a:tableStyleId>{F4B60954-7750-41AD-B8F1-F804315A8B1E}</a:tableStyleId>
              </a:tblPr>
              <a:tblGrid>
                <a:gridCol w="8960475"/>
              </a:tblGrid>
              <a:tr h="370850">
                <a:tc>
                  <a:txBody>
                    <a:bodyPr/>
                    <a:lstStyle/>
                    <a:p>
                      <a:pPr indent="0" lvl="0" marL="0" marR="0" rtl="0" algn="l">
                        <a:lnSpc>
                          <a:spcPct val="115000"/>
                        </a:lnSpc>
                        <a:spcBef>
                          <a:spcPts val="0"/>
                        </a:spcBef>
                        <a:spcAft>
                          <a:spcPts val="0"/>
                        </a:spcAft>
                        <a:buClr>
                          <a:srgbClr val="000000"/>
                        </a:buClr>
                        <a:buSzPts val="1100"/>
                        <a:buFont typeface="Arial"/>
                        <a:buNone/>
                      </a:pPr>
                      <a:r>
                        <a:rPr lang="en-GB" sz="2500" u="none" cap="none" strike="noStrike"/>
                        <a:t>Buenas prácticas</a:t>
                      </a:r>
                      <a:endParaRPr/>
                    </a:p>
                  </a:txBody>
                  <a:tcPr marT="45725" marB="45725" marR="91450" marL="91450"/>
                </a:tc>
              </a:tr>
              <a:tr h="370850">
                <a:tc>
                  <a:txBody>
                    <a:bodyPr/>
                    <a:lstStyle/>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Implementar pausas virtuales para fomentar las conexiones informales</a:t>
                      </a:r>
                      <a:endParaRPr sz="2000" u="none" cap="none" strike="noStrike"/>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Utilizar plataformas inclusivas con funciones de accesibilidad para la colaboración en equipo</a:t>
                      </a:r>
                      <a:endParaRPr sz="2000" u="none" cap="none" strike="noStrike"/>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Fomentar programas de mentoría dentro de equipos híbridos para generar confianza.</a:t>
                      </a:r>
                      <a:endParaRPr sz="2000" u="none" cap="none" strike="noStrike"/>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2022-05-19T03:08:28Z</dcterms:created>
  <dc:creator>asus</dc:creator>
</cp:coreProperties>
</file>