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embeddedFontLst>
    <p:embeddedFont>
      <p:font typeface="Poppins"/>
      <p:regular r:id="rId41"/>
      <p:bold r:id="rId42"/>
      <p:italic r:id="rId43"/>
      <p:boldItalic r:id="rId44"/>
    </p:embeddedFont>
    <p:embeddedFont>
      <p:font typeface="Open Sans Light"/>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53" roundtripDataSignature="AMtx7mjfsR+3rnDcblaTRYFtmaClSc+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1823E3-4461-4C61-AA94-2DA3F45C4BBC}">
  <a:tblStyle styleId="{4D1823E3-4461-4C61-AA94-2DA3F45C4BBC}"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oppins-bold.fntdata"/><Relationship Id="rId41" Type="http://schemas.openxmlformats.org/officeDocument/2006/relationships/font" Target="fonts/Poppins-regular.fntdata"/><Relationship Id="rId44" Type="http://schemas.openxmlformats.org/officeDocument/2006/relationships/font" Target="fonts/Poppins-boldItalic.fntdata"/><Relationship Id="rId43" Type="http://schemas.openxmlformats.org/officeDocument/2006/relationships/font" Target="fonts/Poppins-italic.fntdata"/><Relationship Id="rId46" Type="http://schemas.openxmlformats.org/officeDocument/2006/relationships/font" Target="fonts/OpenSansLight-bold.fntdata"/><Relationship Id="rId45" Type="http://schemas.openxmlformats.org/officeDocument/2006/relationships/font" Target="fonts/OpenSans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Light-boldItalic.fntdata"/><Relationship Id="rId47" Type="http://schemas.openxmlformats.org/officeDocument/2006/relationships/font" Target="fonts/OpenSansLight-italic.fntdata"/><Relationship Id="rId49" Type="http://schemas.openxmlformats.org/officeDocument/2006/relationships/font" Target="fonts/Open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ΔΙΑΓΡΑΦΉ ΌΛΩΝ ΤΩΝ ΣΗΜΕΙΏΣΕΩΝ ΣΤΟ ΤΈΛΟΣ</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χρησιμοποιήστε 1 PPT ανά μαθησιακή ενότητα</a:t>
            </a:r>
            <a:endParaRPr/>
          </a:p>
          <a:p>
            <a:pPr indent="-171450" lvl="0" marL="171450" rtl="0" algn="l">
              <a:lnSpc>
                <a:spcPct val="100000"/>
              </a:lnSpc>
              <a:spcBef>
                <a:spcPts val="0"/>
              </a:spcBef>
              <a:spcAft>
                <a:spcPts val="0"/>
              </a:spcAft>
              <a:buClr>
                <a:schemeClr val="dk1"/>
              </a:buClr>
              <a:buSzPts val="1200"/>
              <a:buFont typeface="Calibri"/>
              <a:buChar char="-"/>
            </a:pPr>
            <a:r>
              <a:rPr lang="en-GB"/>
              <a:t>κρατήστε μεταξύ 20-25 διαφάνειες ανά μαθησιακή ενότητα</a:t>
            </a:r>
            <a:endParaRPr/>
          </a:p>
          <a:p>
            <a:pPr indent="-171450" lvl="0" marL="171450" rtl="0" algn="l">
              <a:lnSpc>
                <a:spcPct val="100000"/>
              </a:lnSpc>
              <a:spcBef>
                <a:spcPts val="0"/>
              </a:spcBef>
              <a:spcAft>
                <a:spcPts val="0"/>
              </a:spcAft>
              <a:buClr>
                <a:schemeClr val="dk1"/>
              </a:buClr>
              <a:buSzPts val="1200"/>
              <a:buFont typeface="Calibri"/>
              <a:buChar char="-"/>
            </a:pPr>
            <a:r>
              <a:rPr lang="en-GB"/>
              <a:t>κάθε ενότητα/μαθησιακή μονάδα/ενότητα πρέπει να έχει παρόμοια διάρκεια, παρόμοια πυκνότητα και ποσότητα περιεχομένου</a:t>
            </a:r>
            <a:endParaRPr/>
          </a:p>
          <a:p>
            <a:pPr indent="-171450" lvl="0" marL="171450" rtl="0" algn="l">
              <a:lnSpc>
                <a:spcPct val="100000"/>
              </a:lnSpc>
              <a:spcBef>
                <a:spcPts val="0"/>
              </a:spcBef>
              <a:spcAft>
                <a:spcPts val="0"/>
              </a:spcAft>
              <a:buClr>
                <a:schemeClr val="dk1"/>
              </a:buClr>
              <a:buSzPts val="1200"/>
              <a:buFont typeface="Calibri"/>
              <a:buChar char="-"/>
            </a:pPr>
            <a:r>
              <a:rPr lang="en-GB"/>
              <a:t>κάθε ενότητα έχει συνολικά 10 ώρες</a:t>
            </a:r>
            <a:endParaRPr/>
          </a:p>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91" name="Google Shape;1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fd5a3148a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30fd5a3148a_2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περιλαμβάνουν τον αριθμό LU και τον τίτλο</a:t>
            </a:r>
            <a:endParaRPr/>
          </a:p>
          <a:p>
            <a:pPr indent="0" lvl="0" marL="0" rtl="0" algn="l">
              <a:lnSpc>
                <a:spcPct val="100000"/>
              </a:lnSpc>
              <a:spcBef>
                <a:spcPts val="0"/>
              </a:spcBef>
              <a:spcAft>
                <a:spcPts val="0"/>
              </a:spcAft>
              <a:buSzPts val="1400"/>
              <a:buNone/>
            </a:pPr>
            <a:r>
              <a:t/>
            </a:r>
            <a:endParaRPr/>
          </a:p>
        </p:txBody>
      </p:sp>
      <p:sp>
        <p:nvSpPr>
          <p:cNvPr id="200" name="Google Shape;200;g30fd5a3148a_2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7" name="Google Shape;20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214" name="Google Shape;214;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38" name="Google Shape;23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246" name="Google Shape;24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58" name="Google Shape;25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ΔΙΑΓΡΑΦΉ ΌΛΩΝ ΤΩΝ ΣΗΜΕΙΏΣΕΩΝ ΣΤΟ ΤΈΛΟΣ</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 να διατηρείτε το ίδιο στυλ παρουσίασης σε όλα τα PPT</a:t>
            </a:r>
            <a:endParaRPr/>
          </a:p>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68" name="Google Shape;26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78" name="Google Shape;27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8" name="Google Shape;288;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01" name="Google Shape;30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10" name="Google Shape;31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367" name="Google Shape;36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82" name="Google Shape;3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89" name="Google Shape;389;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410" name="Google Shape;41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ΔΙΑΓΡΑΦΉ ΌΛΩΝ ΤΩΝ ΣΗΜΕΙΏΣΕΩΝ ΣΤΟ ΤΈΛΟΣ</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περιλαμβάνουν τον αριθμό LU και τον τίτλο</a:t>
            </a:r>
            <a:endParaRPr/>
          </a:p>
          <a:p>
            <a:pPr indent="0" lvl="0" marL="0" rtl="0" algn="l">
              <a:lnSpc>
                <a:spcPct val="100000"/>
              </a:lnSpc>
              <a:spcBef>
                <a:spcPts val="0"/>
              </a:spcBef>
              <a:spcAft>
                <a:spcPts val="0"/>
              </a:spcAft>
              <a:buSzPts val="1400"/>
              <a:buNone/>
            </a:pPr>
            <a:r>
              <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ΔΙΑΓΡΑΦΉ ΌΛΩΝ ΤΩΝ ΣΗΜΕΙΏΣΕΩΝ ΣΤΟ ΤΈΛΟΣ</a:t>
            </a:r>
            <a:endParaRPr/>
          </a:p>
          <a:p>
            <a:pPr indent="-228600" lvl="0" marL="457200" rtl="0" algn="just">
              <a:lnSpc>
                <a:spcPct val="150000"/>
              </a:lnSpc>
              <a:spcBef>
                <a:spcPts val="1125"/>
              </a:spcBef>
              <a:spcAft>
                <a:spcPts val="0"/>
              </a:spcAft>
              <a:buSzPts val="1400"/>
              <a:buNone/>
            </a:pPr>
            <a:r>
              <a:t/>
            </a:r>
            <a:endParaRPr sz="1800">
              <a:solidFill>
                <a:srgbClr val="000000"/>
              </a:solidFill>
              <a:latin typeface="Arial"/>
              <a:ea typeface="Arial"/>
              <a:cs typeface="Arial"/>
              <a:sym typeface="Arial"/>
            </a:endParaRPr>
          </a:p>
          <a:p>
            <a:pPr indent="0" lvl="0" marL="0" rtl="0" algn="l">
              <a:lnSpc>
                <a:spcPct val="100000"/>
              </a:lnSpc>
              <a:spcBef>
                <a:spcPts val="1125"/>
              </a:spcBef>
              <a:spcAft>
                <a:spcPts val="0"/>
              </a:spcAft>
              <a:buSzPts val="1400"/>
              <a:buNone/>
            </a:pPr>
            <a:r>
              <a:t/>
            </a:r>
            <a:endParaRPr/>
          </a:p>
        </p:txBody>
      </p:sp>
      <p:sp>
        <p:nvSpPr>
          <p:cNvPr id="138" name="Google Shape;138;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b="0" i="0" sz="1800" u="none" strike="noStrike">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GB" sz="1800" u="none" strike="noStrike">
                <a:latin typeface="Arial"/>
                <a:ea typeface="Arial"/>
                <a:cs typeface="Arial"/>
                <a:sym typeface="Arial"/>
              </a:rPr>
              <a:t>Μελλοντικό φόρουμ. Καλοκαίρι 2022 Μελλοντικό Φόρουμ Pulse; Μελλοντικό Φόρουμ: Πνομ Πενχ, Καμπότζη, 2022.</a:t>
            </a:r>
            <a:endParaRPr/>
          </a:p>
          <a:p>
            <a:pPr indent="-228600" lvl="0" marL="457200" rtl="0" algn="l">
              <a:lnSpc>
                <a:spcPct val="100000"/>
              </a:lnSpc>
              <a:spcBef>
                <a:spcPts val="0"/>
              </a:spcBef>
              <a:spcAft>
                <a:spcPts val="0"/>
              </a:spcAft>
              <a:buSzPts val="1400"/>
              <a:buNone/>
            </a:pPr>
            <a:r>
              <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Hopkins, J., Bardoel, A. Η ευελιξία μας κάνει πιο ευτυχισμένους, με 3 σαφείς τάσεις που αναδύονται στη μετα-πανδημική υβριδική εργασία, The</a:t>
            </a:r>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Συζήτηση. 2022. Διαθέσιμο στο διαδίκτυο: </a:t>
            </a:r>
            <a:r>
              <a:rPr b="0" i="0" lang="en-GB" sz="1800" u="none" strike="noStrike">
                <a:solidFill>
                  <a:srgbClr val="0875B8"/>
                </a:solidFill>
                <a:latin typeface="Arial"/>
                <a:ea typeface="Arial"/>
                <a:cs typeface="Arial"/>
                <a:sym typeface="Arial"/>
              </a:rPr>
              <a:t>https://theconversation.com/flexibility-makes-us-happier-with-3-clear-trends-emergi</a:t>
            </a:r>
            <a:endParaRPr/>
          </a:p>
          <a:p>
            <a:pPr indent="-228600" lvl="0" marL="457200" rtl="0" algn="l">
              <a:lnSpc>
                <a:spcPct val="100000"/>
              </a:lnSpc>
              <a:spcBef>
                <a:spcPts val="0"/>
              </a:spcBef>
              <a:spcAft>
                <a:spcPts val="0"/>
              </a:spcAft>
              <a:buSzPts val="1400"/>
              <a:buNone/>
            </a:pPr>
            <a:r>
              <a:rPr b="0" i="0" lang="en-GB" sz="1800" u="none" strike="noStrike">
                <a:solidFill>
                  <a:srgbClr val="0875B8"/>
                </a:solidFill>
                <a:latin typeface="Arial"/>
                <a:ea typeface="Arial"/>
                <a:cs typeface="Arial"/>
                <a:sym typeface="Arial"/>
              </a:rPr>
              <a:t>ng-in-post-pandemic-hybrid-work-180310 </a:t>
            </a:r>
            <a:r>
              <a:rPr b="0" i="0" lang="en-GB" sz="1800" u="none" strike="noStrike">
                <a:solidFill>
                  <a:srgbClr val="000000"/>
                </a:solidFill>
                <a:latin typeface="Arial"/>
                <a:ea typeface="Arial"/>
                <a:cs typeface="Arial"/>
                <a:sym typeface="Arial"/>
              </a:rPr>
              <a:t>(πρόσβαση στις 4 Απριλίου 2022).</a:t>
            </a:r>
            <a:endParaRPr/>
          </a:p>
        </p:txBody>
      </p:sp>
      <p:sp>
        <p:nvSpPr>
          <p:cNvPr id="144" name="Google Shape;144;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0" name="Google Shape;15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Η δημιουργία </a:t>
            </a:r>
            <a:r>
              <a:rPr b="1" lang="en-GB" sz="1800">
                <a:latin typeface="Arial"/>
                <a:ea typeface="Arial"/>
                <a:cs typeface="Arial"/>
                <a:sym typeface="Arial"/>
              </a:rPr>
              <a:t>εικονικών και ψηφιακών μηχανισμών συνεργασίας </a:t>
            </a:r>
            <a:r>
              <a:rPr lang="en-GB" sz="1800">
                <a:latin typeface="Arial"/>
                <a:ea typeface="Arial"/>
                <a:cs typeface="Arial"/>
                <a:sym typeface="Arial"/>
              </a:rPr>
              <a:t>που κρατούν την κοινότητα ενωμένη μπορεί να βοηθήσει τους εργαζόμενους να αισθάνονται πιο ασφαλείς και να ελαχιστοποιήσουν τις αρνητικές επιπτώσεις του home office.</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Το </a:t>
            </a:r>
            <a:r>
              <a:rPr b="1" lang="en-GB" sz="1800">
                <a:latin typeface="Arial"/>
                <a:ea typeface="Arial"/>
                <a:cs typeface="Arial"/>
                <a:sym typeface="Arial"/>
              </a:rPr>
              <a:t>γραφείο με βάση τις δραστηριότητες </a:t>
            </a:r>
            <a:r>
              <a:rPr lang="en-GB" sz="1800">
                <a:latin typeface="Arial"/>
                <a:ea typeface="Arial"/>
                <a:cs typeface="Arial"/>
                <a:sym typeface="Arial"/>
              </a:rPr>
              <a:t>επιτρέπει στους υπαλλήλους να εργάζονται σε διάφορες δραστηριότητες, είτε μόνοι τους</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ή σε συνεργασία με άλλους, αλλάζοντας παράλληλα πολλαπλούς τύπους ευέλικτων ρυθμίσεων εργασίας</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κατά τη διάρκεια της ημέρας χωρίς σταθερό γραφείο στο χώρο εργασίας</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solidFill>
                  <a:srgbClr val="000000"/>
                </a:solidFill>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Το </a:t>
            </a:r>
            <a:r>
              <a:rPr b="1" lang="en-GB" sz="1800">
                <a:latin typeface="Arial"/>
                <a:ea typeface="Arial"/>
                <a:cs typeface="Arial"/>
                <a:sym typeface="Arial"/>
              </a:rPr>
              <a:t>δορυφορικό γραφείο </a:t>
            </a:r>
            <a:r>
              <a:rPr lang="en-GB" sz="1800">
                <a:latin typeface="Arial"/>
                <a:ea typeface="Arial"/>
                <a:cs typeface="Arial"/>
                <a:sym typeface="Arial"/>
              </a:rPr>
              <a:t>είναι ένα είδος απομακρυσμένου περιβάλλοντος εργασίας όπου ένας εργαζόμενος εργάζεται σε</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ένα κέντρο που ιδρύεται από τον εργοδότη εκτός των εγκαταστάσεων του εργοδότη, π.χ. στο χώρο του πελάτη</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θέση στην τοποθεσία ή την περιοχή τους.</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b="1" lang="en-GB" sz="1800">
                <a:latin typeface="Arial"/>
                <a:ea typeface="Arial"/>
                <a:cs typeface="Arial"/>
                <a:sym typeface="Arial"/>
              </a:rPr>
              <a:t>Το γραφείο στο σπίτι </a:t>
            </a:r>
            <a:r>
              <a:rPr lang="en-GB" sz="1800">
                <a:latin typeface="Arial"/>
                <a:ea typeface="Arial"/>
                <a:cs typeface="Arial"/>
                <a:sym typeface="Arial"/>
              </a:rPr>
              <a:t>έγινε σημαντικό μέρος της πανδημίας και δίνει στους εργαζόμενους την ευελιξία να οργανώνουν το χρόνο και το περιβάλλον εργασίας τους.</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Άλλες </a:t>
            </a:r>
            <a:r>
              <a:rPr b="1" lang="en-GB" sz="1800">
                <a:latin typeface="Arial"/>
                <a:ea typeface="Arial"/>
                <a:cs typeface="Arial"/>
                <a:sym typeface="Arial"/>
              </a:rPr>
              <a:t>απομακρυσμένες τοποθεσίες </a:t>
            </a:r>
            <a:r>
              <a:rPr lang="en-GB" sz="1800">
                <a:latin typeface="Arial"/>
                <a:ea typeface="Arial"/>
                <a:cs typeface="Arial"/>
                <a:sym typeface="Arial"/>
              </a:rPr>
              <a:t>(γραφεία) είναι εναλλακτικοί χώροι εργασίας ή τοποθεσίες που είναι ανοικτές</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στο κοινό, όπως καφετέριες, βιβλιοθήκες, εξοχικές κατοικίες, δρόμοι, πάρκα, χώροι στάθμευσης ή σιδηροδρομικές γραμμές.</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σταθμούς. Αυτή η μορφή γραφείου συνδέεται μόνο με ορισμένες θέσεις εργασίας και συνήθως συνδέεται με ένα καλό</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ποιοτική σύνδεση στο Διαδίκτυο</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t/>
            </a:r>
            <a:endParaRPr sz="1800">
              <a:latin typeface="Calibri"/>
              <a:ea typeface="Calibri"/>
              <a:cs typeface="Calibri"/>
              <a:sym typeface="Calibri"/>
            </a:endParaRPr>
          </a:p>
          <a:p>
            <a:pPr indent="-228600" lvl="0" marL="457200" rtl="0" algn="l">
              <a:lnSpc>
                <a:spcPct val="115000"/>
              </a:lnSpc>
              <a:spcBef>
                <a:spcPts val="800"/>
              </a:spcBef>
              <a:spcAft>
                <a:spcPts val="800"/>
              </a:spcAft>
              <a:buSzPts val="1400"/>
              <a:buNone/>
            </a:pPr>
            <a:r>
              <a:t/>
            </a:r>
            <a:endParaRPr/>
          </a:p>
        </p:txBody>
      </p:sp>
      <p:sp>
        <p:nvSpPr>
          <p:cNvPr id="156" name="Google Shape;15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163" name="Google Shape;1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hyperlink" Target="https://www.leadershipiq.com/blogs/leadershipiq/the-truth-about-working-from-home-in-24-shocking-charts" TargetMode="External"/><Relationship Id="rId5"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about:blank"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apploye.com/blog/hybrid-working-model-examples/" TargetMode="External"/><Relationship Id="rId4" Type="http://schemas.openxmlformats.org/officeDocument/2006/relationships/image" Target="../media/image10.png"/><Relationship Id="rId5"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apploye.com/blog/hybrid-working-model-exampl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0.png"/><Relationship Id="rId5" Type="http://schemas.openxmlformats.org/officeDocument/2006/relationships/image" Target="../media/image24.jpg"/><Relationship Id="rId6" Type="http://schemas.openxmlformats.org/officeDocument/2006/relationships/image" Target="../media/image15.png"/><Relationship Id="rId7" Type="http://schemas.openxmlformats.org/officeDocument/2006/relationships/image" Target="../media/image19.jp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leadershipiq.com/blogs/leadershipiq/the-truth-about-working-from-home-in-24-shocking-char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3998271" y="-191949"/>
            <a:ext cx="9549905" cy="6871819"/>
          </a:xfrm>
          <a:prstGeom prst="rect">
            <a:avLst/>
          </a:prstGeom>
          <a:noFill/>
          <a:ln>
            <a:noFill/>
          </a:ln>
        </p:spPr>
      </p:pic>
      <p:sp>
        <p:nvSpPr>
          <p:cNvPr id="107" name="Google Shape;107;p1"/>
          <p:cNvSpPr txBox="1"/>
          <p:nvPr/>
        </p:nvSpPr>
        <p:spPr>
          <a:xfrm>
            <a:off x="764041" y="1715068"/>
            <a:ext cx="43932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2800" u="none" cap="none" strike="noStrike">
                <a:solidFill>
                  <a:schemeClr val="dk1"/>
                </a:solidFill>
                <a:latin typeface="Arial"/>
                <a:ea typeface="Arial"/>
                <a:cs typeface="Arial"/>
                <a:sym typeface="Arial"/>
              </a:rPr>
              <a:t>Εκπαιδευτικό πρόγραμμα για Στελέχη </a:t>
            </a:r>
            <a:r>
              <a:rPr lang="en-GB" sz="2800">
                <a:solidFill>
                  <a:schemeClr val="dk1"/>
                </a:solidFill>
              </a:rPr>
              <a:t>Διοίκησης </a:t>
            </a:r>
            <a:r>
              <a:rPr lang="en-GB" sz="2800">
                <a:solidFill>
                  <a:schemeClr val="dk1"/>
                </a:solidFill>
              </a:rPr>
              <a:t>Ανθρώπινου</a:t>
            </a:r>
            <a:r>
              <a:rPr b="0" i="0" lang="en-GB" sz="2800" u="none" cap="none" strike="noStrike">
                <a:solidFill>
                  <a:schemeClr val="dk1"/>
                </a:solidFill>
                <a:latin typeface="Arial"/>
                <a:ea typeface="Arial"/>
                <a:cs typeface="Arial"/>
                <a:sym typeface="Arial"/>
              </a:rPr>
              <a:t> Δυναμικού και </a:t>
            </a:r>
            <a:r>
              <a:rPr lang="en-GB" sz="2800">
                <a:solidFill>
                  <a:schemeClr val="dk1"/>
                </a:solidFill>
              </a:rPr>
              <a:t>Διευθυντικά Στελέχη</a:t>
            </a:r>
            <a:endParaRPr b="1" i="0" sz="2800" u="none" cap="none" strike="noStrike">
              <a:solidFill>
                <a:schemeClr val="dk1"/>
              </a:solidFill>
              <a:latin typeface="Arial"/>
              <a:ea typeface="Arial"/>
              <a:cs typeface="Arial"/>
              <a:sym typeface="Arial"/>
            </a:endParaRPr>
          </a:p>
        </p:txBody>
      </p:sp>
      <p:sp>
        <p:nvSpPr>
          <p:cNvPr id="108" name="Google Shape;108;p1"/>
          <p:cNvSpPr txBox="1"/>
          <p:nvPr/>
        </p:nvSpPr>
        <p:spPr>
          <a:xfrm>
            <a:off x="764041" y="3962601"/>
            <a:ext cx="5044152"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2800" u="none" cap="none" strike="noStrike">
                <a:solidFill>
                  <a:schemeClr val="dk1"/>
                </a:solidFill>
                <a:latin typeface="Arial"/>
                <a:ea typeface="Arial"/>
                <a:cs typeface="Arial"/>
                <a:sym typeface="Arial"/>
              </a:rPr>
              <a:t>Ενότητα 1</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GB" sz="2800" u="none" cap="none" strike="noStrike">
                <a:solidFill>
                  <a:schemeClr val="dk1"/>
                </a:solidFill>
                <a:latin typeface="Arial"/>
                <a:ea typeface="Arial"/>
                <a:cs typeface="Arial"/>
                <a:sym typeface="Arial"/>
              </a:rPr>
              <a:t>Ορισμός της υβριδικής εργασίας και των πρακτικών της </a:t>
            </a:r>
            <a:endParaRPr b="1" i="0" sz="28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2"/>
          <p:cNvSpPr txBox="1"/>
          <p:nvPr/>
        </p:nvSpPr>
        <p:spPr>
          <a:xfrm>
            <a:off x="980147" y="1308134"/>
            <a:ext cx="9570399" cy="57528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6"/>
                </a:solidFill>
                <a:latin typeface="Arial"/>
                <a:ea typeface="Arial"/>
                <a:cs typeface="Arial"/>
                <a:sym typeface="Arial"/>
              </a:rPr>
              <a:t>ΒΗΜΑ 1</a:t>
            </a:r>
            <a:endParaRPr b="1" i="0" sz="2400" u="none" cap="none" strike="noStrike">
              <a:solidFill>
                <a:schemeClr val="accent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Χρησιμοποιήστε τα κινητά σας τηλέφωνα και συνδεθείτε με τον ακόλουθο σύνδεσμο και πληκτρολογήστε λέξεις-κλειδιά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Από την προσωπική σας εμπειρία..</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800"/>
              <a:buFont typeface="Arial"/>
              <a:buAutoNum type="arabicPeriod"/>
            </a:pPr>
            <a:r>
              <a:rPr b="0" i="0" lang="en-GB" sz="1800" u="none" cap="none" strike="noStrike">
                <a:solidFill>
                  <a:srgbClr val="78206E"/>
                </a:solidFill>
                <a:latin typeface="Arial"/>
                <a:ea typeface="Arial"/>
                <a:cs typeface="Arial"/>
                <a:sym typeface="Arial"/>
              </a:rPr>
              <a:t>Πιστεύετε ότι η υβριδική εργασία μπορεί να είναι αποτελεσματική για τον δικό σας ρόλο σε βάθος χρόνου; Αιτιολογήστε την απάντησή σας.</a:t>
            </a:r>
            <a:endParaRPr/>
          </a:p>
          <a:p>
            <a:pPr indent="-342900" lvl="0" marL="342900" marR="0" rtl="0" algn="just">
              <a:lnSpc>
                <a:spcPct val="100000"/>
              </a:lnSpc>
              <a:spcBef>
                <a:spcPts val="1125"/>
              </a:spcBef>
              <a:spcAft>
                <a:spcPts val="0"/>
              </a:spcAft>
              <a:buClr>
                <a:srgbClr val="000000"/>
              </a:buClr>
              <a:buSzPts val="1800"/>
              <a:buFont typeface="Arial"/>
              <a:buAutoNum type="arabicPeriod"/>
            </a:pPr>
            <a:r>
              <a:rPr b="0" i="0" lang="en-GB" sz="1800" u="none" cap="none" strike="noStrike">
                <a:solidFill>
                  <a:srgbClr val="78206E"/>
                </a:solidFill>
                <a:latin typeface="Arial"/>
                <a:ea typeface="Arial"/>
                <a:cs typeface="Arial"/>
                <a:sym typeface="Arial"/>
              </a:rPr>
              <a:t>Ποια αλλαγή στη δουλειά σας, από τότε που ξεκινήσατε την εξ αποστάσεως εργασία, θεωρείτε θετική; (ή ποια αλλαγή θα θέλατε να δείτε;) </a:t>
            </a:r>
            <a:endParaRPr/>
          </a:p>
          <a:p>
            <a:pPr indent="-342900" lvl="0" marL="342900" marR="0" rtl="0" algn="just">
              <a:lnSpc>
                <a:spcPct val="100000"/>
              </a:lnSpc>
              <a:spcBef>
                <a:spcPts val="1125"/>
              </a:spcBef>
              <a:spcAft>
                <a:spcPts val="0"/>
              </a:spcAft>
              <a:buClr>
                <a:srgbClr val="000000"/>
              </a:buClr>
              <a:buSzPts val="1800"/>
              <a:buFont typeface="Arial"/>
              <a:buAutoNum type="arabicPeriod"/>
            </a:pPr>
            <a:r>
              <a:rPr b="0" i="0" lang="en-GB" sz="1800" u="none" cap="none" strike="noStrike">
                <a:solidFill>
                  <a:srgbClr val="78206E"/>
                </a:solidFill>
                <a:latin typeface="Arial"/>
                <a:ea typeface="Arial"/>
                <a:cs typeface="Arial"/>
                <a:sym typeface="Arial"/>
              </a:rPr>
              <a:t>Ποια αλλαγή στη δουλειά σας, από τότε που ξεκινήσατε την εξ αποστάσεως εργασία, θεωρείτε αρνητική; (ή ποια αλλαγή θα θέλατε να γίνει;) </a:t>
            </a:r>
            <a:endParaRPr b="0" i="0" sz="1800" u="none" cap="none" strike="noStrike">
              <a:solidFill>
                <a:srgbClr val="78206E"/>
              </a:solidFill>
              <a:latin typeface="Arial"/>
              <a:ea typeface="Arial"/>
              <a:cs typeface="Arial"/>
              <a:sym typeface="Arial"/>
            </a:endParaRPr>
          </a:p>
          <a:p>
            <a:pPr indent="-342900" lvl="0" marL="342900" marR="0" rtl="0" algn="just">
              <a:lnSpc>
                <a:spcPct val="100000"/>
              </a:lnSpc>
              <a:spcBef>
                <a:spcPts val="1125"/>
              </a:spcBef>
              <a:spcAft>
                <a:spcPts val="0"/>
              </a:spcAft>
              <a:buClr>
                <a:srgbClr val="000000"/>
              </a:buClr>
              <a:buSzPts val="1800"/>
              <a:buFont typeface="Arial"/>
              <a:buAutoNum type="arabicPeriod"/>
            </a:pPr>
            <a:r>
              <a:rPr b="0" i="0" lang="en-GB" sz="1800" u="none" cap="none" strike="noStrike">
                <a:solidFill>
                  <a:srgbClr val="78206E"/>
                </a:solidFill>
                <a:latin typeface="Arial"/>
                <a:ea typeface="Arial"/>
                <a:cs typeface="Arial"/>
                <a:sym typeface="Arial"/>
              </a:rPr>
              <a:t>Πώς πιστεύετε ότι το υβριδικό μοντέλο επηρέασε τη ΔΥΝΑΜΙΚΗ ΤΗΣ ΟΜΑΔΑΣ ή την ΚΟΥΛΤΟΥΡΑ στο χώρο εργασίας; (ή πως θα μπορούσε να την αλλάξει) </a:t>
            </a:r>
            <a:endParaRPr b="0" i="0" sz="1800" u="none" cap="none" strike="noStrike">
              <a:solidFill>
                <a:srgbClr val="78206E"/>
              </a:solidFill>
              <a:latin typeface="Arial"/>
              <a:ea typeface="Arial"/>
              <a:cs typeface="Arial"/>
              <a:sym typeface="Arial"/>
            </a:endParaRPr>
          </a:p>
          <a:p>
            <a:pPr indent="-342900" lvl="0" marL="342900" marR="0" rtl="0" algn="just">
              <a:lnSpc>
                <a:spcPct val="100000"/>
              </a:lnSpc>
              <a:spcBef>
                <a:spcPts val="1125"/>
              </a:spcBef>
              <a:spcAft>
                <a:spcPts val="0"/>
              </a:spcAft>
              <a:buClr>
                <a:srgbClr val="000000"/>
              </a:buClr>
              <a:buSzPts val="1800"/>
              <a:buFont typeface="Arial"/>
              <a:buAutoNum type="arabicPeriod"/>
            </a:pPr>
            <a:r>
              <a:rPr b="0" i="0" lang="en-GB" sz="1800" u="none" cap="none" strike="noStrike">
                <a:solidFill>
                  <a:srgbClr val="78206E"/>
                </a:solidFill>
                <a:latin typeface="Arial"/>
                <a:ea typeface="Arial"/>
                <a:cs typeface="Arial"/>
                <a:sym typeface="Arial"/>
              </a:rPr>
              <a:t>Ποια είναι η ΜΙΑ ΑΛΛΑΓΗ που θα προτείνατε για τη βελτίωση του υβριδικού εργασιακού μοντέλου για εργαζόμενους όπως εσείς;</a:t>
            </a:r>
            <a:endParaRPr/>
          </a:p>
          <a:p>
            <a:pPr indent="0" lvl="0" marL="0" marR="0" rtl="0" algn="l">
              <a:lnSpc>
                <a:spcPct val="100000"/>
              </a:lnSpc>
              <a:spcBef>
                <a:spcPts val="1125"/>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                                                                                                            Έχετε 5 λεπτά!</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177" name="Google Shape;177;p12"/>
          <p:cNvPicPr preferRelativeResize="0"/>
          <p:nvPr/>
        </p:nvPicPr>
        <p:blipFill rotWithShape="1">
          <a:blip r:embed="rId3">
            <a:alphaModFix/>
          </a:blip>
          <a:srcRect b="0" l="0" r="0" t="0"/>
          <a:stretch/>
        </p:blipFill>
        <p:spPr>
          <a:xfrm>
            <a:off x="10285270" y="4393021"/>
            <a:ext cx="1808760" cy="1808760"/>
          </a:xfrm>
          <a:prstGeom prst="rect">
            <a:avLst/>
          </a:prstGeom>
          <a:noFill/>
          <a:ln>
            <a:noFill/>
          </a:ln>
        </p:spPr>
      </p:pic>
      <p:sp>
        <p:nvSpPr>
          <p:cNvPr id="178" name="Google Shape;178;p12"/>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179" name="Google Shape;179;p12"/>
          <p:cNvSpPr txBox="1"/>
          <p:nvPr/>
        </p:nvSpPr>
        <p:spPr>
          <a:xfrm>
            <a:off x="1186024" y="298279"/>
            <a:ext cx="10474778" cy="71587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GB" sz="2400" u="none" cap="none" strike="noStrike">
                <a:solidFill>
                  <a:schemeClr val="accent6"/>
                </a:solidFill>
                <a:latin typeface="Arial"/>
                <a:ea typeface="Arial"/>
                <a:cs typeface="Arial"/>
                <a:sym typeface="Arial"/>
              </a:rPr>
              <a:t>Δραστηριότητα #1: Πλεονεκτήματα και μειονεκτήματα του υβριδικού χώρου εργασίας: Μοιραστείτε τις απόψεις και την εμπειρία σας</a:t>
            </a:r>
            <a:endParaRPr b="0" i="0" sz="2400" u="none" cap="none" strike="noStrike">
              <a:solidFill>
                <a:schemeClr val="accent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13"/>
          <p:cNvSpPr txBox="1"/>
          <p:nvPr/>
        </p:nvSpPr>
        <p:spPr>
          <a:xfrm>
            <a:off x="1148098" y="2023182"/>
            <a:ext cx="9570399" cy="23698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6"/>
                </a:solidFill>
                <a:latin typeface="Arial"/>
                <a:ea typeface="Arial"/>
                <a:cs typeface="Arial"/>
                <a:sym typeface="Arial"/>
              </a:rPr>
              <a:t>ΒΗΜΑ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just">
              <a:lnSpc>
                <a:spcPct val="100000"/>
              </a:lnSpc>
              <a:spcBef>
                <a:spcPts val="0"/>
              </a:spcBef>
              <a:spcAft>
                <a:spcPts val="0"/>
              </a:spcAft>
              <a:buNone/>
            </a:pPr>
            <a:r>
              <a:rPr b="0" i="0" lang="en-GB" sz="2000" u="none" cap="none" strike="noStrike">
                <a:solidFill>
                  <a:srgbClr val="78206E"/>
                </a:solidFill>
                <a:latin typeface="Arial"/>
                <a:ea typeface="Arial"/>
                <a:cs typeface="Arial"/>
                <a:sym typeface="Arial"/>
              </a:rPr>
              <a:t>Ας δούμε τα αποτελέσματα και ας εντοπίσουμε μαζί τα πιο συνηθισμένα πλεονεκτήματα και μειονεκτήματα, καθώς και τις βασικές αλλαγές και επιρροές στη δυναμική της ομάδας και στην κουλτούρα του εργασιακού χώρου.</a:t>
            </a:r>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185" name="Google Shape;185;p13"/>
          <p:cNvPicPr preferRelativeResize="0"/>
          <p:nvPr/>
        </p:nvPicPr>
        <p:blipFill rotWithShape="1">
          <a:blip r:embed="rId3">
            <a:alphaModFix/>
          </a:blip>
          <a:srcRect b="0" l="0" r="0" t="0"/>
          <a:stretch/>
        </p:blipFill>
        <p:spPr>
          <a:xfrm>
            <a:off x="10285270" y="4393021"/>
            <a:ext cx="1808760" cy="1808760"/>
          </a:xfrm>
          <a:prstGeom prst="rect">
            <a:avLst/>
          </a:prstGeom>
          <a:noFill/>
          <a:ln>
            <a:noFill/>
          </a:ln>
        </p:spPr>
      </p:pic>
      <p:sp>
        <p:nvSpPr>
          <p:cNvPr id="186" name="Google Shape;186;p13"/>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187" name="Google Shape;187;p13"/>
          <p:cNvSpPr txBox="1"/>
          <p:nvPr/>
        </p:nvSpPr>
        <p:spPr>
          <a:xfrm>
            <a:off x="1353975" y="298279"/>
            <a:ext cx="10474778" cy="71587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GB" sz="2400" u="none" cap="none" strike="noStrike">
                <a:solidFill>
                  <a:schemeClr val="accent6"/>
                </a:solidFill>
                <a:latin typeface="Arial"/>
                <a:ea typeface="Arial"/>
                <a:cs typeface="Arial"/>
                <a:sym typeface="Arial"/>
              </a:rPr>
              <a:t>Δραστηριότητα #1: Πλεονεκτήματα και μειονεκτήματα του υβριδικού χώρου εργασίας: Μοιραστείτε τις απόψεις και την εμπειρία σας</a:t>
            </a:r>
            <a:endParaRPr b="0" i="0" sz="2400" u="none" cap="none" strike="noStrike">
              <a:solidFill>
                <a:schemeClr val="accent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4"/>
          <p:cNvPicPr preferRelativeResize="0"/>
          <p:nvPr/>
        </p:nvPicPr>
        <p:blipFill rotWithShape="1">
          <a:blip r:embed="rId3">
            <a:alphaModFix/>
          </a:blip>
          <a:srcRect b="0" l="0" r="0" t="0"/>
          <a:stretch/>
        </p:blipFill>
        <p:spPr>
          <a:xfrm>
            <a:off x="-1" y="1319212"/>
            <a:ext cx="5997677" cy="4219575"/>
          </a:xfrm>
          <a:prstGeom prst="rect">
            <a:avLst/>
          </a:prstGeom>
          <a:noFill/>
          <a:ln>
            <a:noFill/>
          </a:ln>
        </p:spPr>
      </p:pic>
      <p:sp>
        <p:nvSpPr>
          <p:cNvPr id="194" name="Google Shape;194;p14"/>
          <p:cNvSpPr txBox="1"/>
          <p:nvPr/>
        </p:nvSpPr>
        <p:spPr>
          <a:xfrm>
            <a:off x="1468385" y="158287"/>
            <a:ext cx="9935667" cy="14465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2800" u="none" cap="none" strike="noStrike">
                <a:solidFill>
                  <a:schemeClr val="accent5"/>
                </a:solidFill>
                <a:latin typeface="Arial"/>
                <a:ea typeface="Arial"/>
                <a:cs typeface="Arial"/>
                <a:sym typeface="Arial"/>
              </a:rPr>
              <a:t>Ενότητα 2: Πλεονεκτήματα και μειονεκτήματα της υβριδικής εργασίας με βάση τη βιβλιογραφία </a:t>
            </a:r>
            <a:br>
              <a:rPr b="0" i="0" lang="en-GB" sz="3200" u="none" cap="none" strike="noStrike">
                <a:solidFill>
                  <a:schemeClr val="accent5"/>
                </a:solidFill>
                <a:latin typeface="Arial"/>
                <a:ea typeface="Arial"/>
                <a:cs typeface="Arial"/>
                <a:sym typeface="Arial"/>
              </a:rPr>
            </a:br>
            <a:endParaRPr b="0" i="0" sz="3200" u="none" cap="none" strike="noStrike">
              <a:solidFill>
                <a:srgbClr val="000000"/>
              </a:solidFill>
              <a:latin typeface="Arial"/>
              <a:ea typeface="Arial"/>
              <a:cs typeface="Arial"/>
              <a:sym typeface="Arial"/>
            </a:endParaRPr>
          </a:p>
        </p:txBody>
      </p:sp>
      <p:sp>
        <p:nvSpPr>
          <p:cNvPr id="195" name="Google Shape;195;p14"/>
          <p:cNvSpPr txBox="1"/>
          <p:nvPr/>
        </p:nvSpPr>
        <p:spPr>
          <a:xfrm>
            <a:off x="6823587" y="5781368"/>
            <a:ext cx="425736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5"/>
                </a:solidFill>
                <a:latin typeface="Arial"/>
                <a:ea typeface="Arial"/>
                <a:cs typeface="Arial"/>
                <a:sym typeface="Arial"/>
              </a:rPr>
              <a:t>Πηγή: </a:t>
            </a:r>
            <a:r>
              <a:rPr b="0" i="0" lang="en-GB" sz="1800" u="sng" cap="none" strike="noStrike">
                <a:solidFill>
                  <a:srgbClr val="A02B93"/>
                </a:solidFill>
                <a:latin typeface="Arial"/>
                <a:ea typeface="Arial"/>
                <a:cs typeface="Arial"/>
                <a:sym typeface="Arial"/>
                <a:hlinkClick r:id="rId4">
                  <a:extLst>
                    <a:ext uri="{A12FA001-AC4F-418D-AE19-62706E023703}">
                      <ahyp:hlinkClr val="tx"/>
                    </a:ext>
                  </a:extLst>
                </a:hlinkClick>
              </a:rPr>
              <a:t>LEADERSHIP IQ</a:t>
            </a:r>
            <a:r>
              <a:rPr b="0" i="0" lang="en-GB" sz="1800" u="none" cap="none" strike="noStrike">
                <a:solidFill>
                  <a:srgbClr val="A02B93"/>
                </a:solidFill>
                <a:latin typeface="Arial"/>
                <a:ea typeface="Arial"/>
                <a:cs typeface="Arial"/>
                <a:sym typeface="Arial"/>
              </a:rPr>
              <a:t> (2020)</a:t>
            </a:r>
            <a:endParaRPr b="0" i="0" sz="1400" u="none" cap="none" strike="noStrike">
              <a:solidFill>
                <a:srgbClr val="000000"/>
              </a:solidFill>
              <a:latin typeface="Arial"/>
              <a:ea typeface="Arial"/>
              <a:cs typeface="Arial"/>
              <a:sym typeface="Arial"/>
            </a:endParaRPr>
          </a:p>
        </p:txBody>
      </p:sp>
      <p:pic>
        <p:nvPicPr>
          <p:cNvPr id="196" name="Google Shape;196;p14"/>
          <p:cNvPicPr preferRelativeResize="0"/>
          <p:nvPr/>
        </p:nvPicPr>
        <p:blipFill rotWithShape="1">
          <a:blip r:embed="rId5">
            <a:alphaModFix/>
          </a:blip>
          <a:srcRect b="0" l="0" r="0" t="0"/>
          <a:stretch/>
        </p:blipFill>
        <p:spPr>
          <a:xfrm>
            <a:off x="6096000" y="1319212"/>
            <a:ext cx="5894872" cy="421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0fd5a3148a_2_14"/>
          <p:cNvSpPr txBox="1"/>
          <p:nvPr/>
        </p:nvSpPr>
        <p:spPr>
          <a:xfrm>
            <a:off x="694481" y="394550"/>
            <a:ext cx="11215867" cy="5310000"/>
          </a:xfrm>
          <a:prstGeom prst="rect">
            <a:avLst/>
          </a:prstGeom>
          <a:noFill/>
          <a:ln>
            <a:noFill/>
          </a:ln>
        </p:spPr>
        <p:txBody>
          <a:bodyPr anchorCtr="0" anchor="t" bIns="45700" lIns="91425" spcFirstLastPara="1" rIns="91425" wrap="square" tIns="45700">
            <a:noAutofit/>
          </a:bodyPr>
          <a:lstStyle/>
          <a:p>
            <a:pPr indent="-447675" lvl="0" marL="447675" marR="0" rtl="0" algn="ctr">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a:t>
            </a:r>
            <a:r>
              <a:rPr b="0" i="0" lang="en-GB" sz="2800" u="none" cap="none" strike="noStrike">
                <a:solidFill>
                  <a:schemeClr val="accent5"/>
                </a:solidFill>
                <a:latin typeface="Arial"/>
                <a:ea typeface="Arial"/>
                <a:cs typeface="Arial"/>
                <a:sym typeface="Arial"/>
              </a:rPr>
              <a:t>Ενότητα 2: Πλεονεκτήματα και μειονεκτήματα του υβριδικού χώρου εργασίας με βάση τη βιβλιογραφία</a:t>
            </a:r>
            <a:br>
              <a:rPr b="0" i="0" lang="en-GB" sz="3200" u="none" cap="none" strike="noStrike">
                <a:solidFill>
                  <a:schemeClr val="accent5"/>
                </a:solidFill>
                <a:latin typeface="Arial"/>
                <a:ea typeface="Arial"/>
                <a:cs typeface="Arial"/>
                <a:sym typeface="Arial"/>
              </a:rPr>
            </a:br>
            <a:endParaRPr b="0" i="0" sz="3200" u="none" cap="none" strike="noStrike">
              <a:solidFill>
                <a:schemeClr val="accent5"/>
              </a:solidFill>
              <a:latin typeface="Arial"/>
              <a:ea typeface="Arial"/>
              <a:cs typeface="Arial"/>
              <a:sym typeface="Arial"/>
            </a:endParaRPr>
          </a:p>
        </p:txBody>
      </p:sp>
      <p:graphicFrame>
        <p:nvGraphicFramePr>
          <p:cNvPr id="203" name="Google Shape;203;g30fd5a3148a_2_14"/>
          <p:cNvGraphicFramePr/>
          <p:nvPr/>
        </p:nvGraphicFramePr>
        <p:xfrm>
          <a:off x="914401" y="1588880"/>
          <a:ext cx="3000000" cy="3000000"/>
        </p:xfrm>
        <a:graphic>
          <a:graphicData uri="http://schemas.openxmlformats.org/drawingml/2006/table">
            <a:tbl>
              <a:tblPr bandRow="1" firstCol="1" firstRow="1">
                <a:noFill/>
                <a:tableStyleId>{4D1823E3-4461-4C61-AA94-2DA3F45C4BBC}</a:tableStyleId>
              </a:tblPr>
              <a:tblGrid>
                <a:gridCol w="5497000"/>
                <a:gridCol w="5086125"/>
              </a:tblGrid>
              <a:tr h="434650">
                <a:tc>
                  <a:txBody>
                    <a:bodyPr/>
                    <a:lstStyle/>
                    <a:p>
                      <a:pPr indent="0" lvl="0" marL="0" marR="0" rtl="0" algn="ctr">
                        <a:lnSpc>
                          <a:spcPct val="15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Πλεονεκτήματα</a:t>
                      </a:r>
                      <a:endParaRPr b="0" i="0" sz="2400" u="none" cap="none" strike="noStrike">
                        <a:solidFill>
                          <a:schemeClr val="accent5"/>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Προκλήσεις</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Εξοικονόμηση κόστους &amp; εξοικονόμηση χρόνου</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Φυσική απόσταση</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Χαμηλότερο ποσοστό απουσιών</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Θέματα επικοινωνίας</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Καλύτερη ισορροπία μεταξύ επαγγελματικής και προσωπικής ζωής</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Πιο σύνθετη διαχείριση</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Ευελιξία και αυξημένος οικογενειακός χρόνος</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Πολύπλοκα κριτήρια απαίτησης</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Υψηλότερο ανταγωνιστικό πλεονέκτημα</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Επηρεάζεται η κοινωνική απομόνωση των εργαζομένων και η ομαδική εργασία</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Πρόσβαση σε μια ευρύτερη δεξαμενή ταλέντων</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Διαδικτυακή επικοινωνία</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Αυξημένη παραγωγικότητα &amp; αποδοτικότητα</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Λιγότερη αίσθηση συμμετοχικότητας</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Η αυτοπεποίθηση των εργαζομένων αυξήθηκε</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Λιγότερη επαγγελματική αλληλεπίδραση &amp; δέσμευση</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Ψηφιοποίηση της εργασίας</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Μειωμένη ορατότητα των εργαζομένων</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59675">
                <a:tc gridSpan="2">
                  <a:txBody>
                    <a:bodyPr/>
                    <a:lstStyle/>
                    <a:p>
                      <a:pPr indent="0" lvl="0" marL="0" marR="0" rtl="0" algn="ctr">
                        <a:lnSpc>
                          <a:spcPct val="150000"/>
                        </a:lnSpc>
                        <a:spcBef>
                          <a:spcPts val="0"/>
                        </a:spcBef>
                        <a:spcAft>
                          <a:spcPts val="0"/>
                        </a:spcAft>
                        <a:buClr>
                          <a:srgbClr val="000000"/>
                        </a:buClr>
                        <a:buSzPts val="1000"/>
                        <a:buFont typeface="Arial"/>
                        <a:buNone/>
                      </a:pPr>
                      <a:r>
                        <a:rPr lang="en-GB" sz="1000" u="none" cap="none" strike="noStrike"/>
                        <a:t> </a:t>
                      </a:r>
                      <a:endParaRPr sz="1100" u="none" cap="none" strike="noStrike"/>
                    </a:p>
                    <a:p>
                      <a:pPr indent="0" lvl="0" marL="0" marR="0" rtl="0" algn="ctr">
                        <a:lnSpc>
                          <a:spcPct val="150000"/>
                        </a:lnSpc>
                        <a:spcBef>
                          <a:spcPts val="1125"/>
                        </a:spcBef>
                        <a:spcAft>
                          <a:spcPts val="0"/>
                        </a:spcAft>
                        <a:buClr>
                          <a:srgbClr val="000000"/>
                        </a:buClr>
                        <a:buSzPts val="1800"/>
                        <a:buFont typeface="Arial"/>
                        <a:buNone/>
                      </a:pPr>
                      <a:r>
                        <a:rPr lang="en-GB" sz="1800" u="none" cap="none" strike="noStrike"/>
                        <a:t>Ziegler &amp; Lutger (2023) &amp; Lenka (2021)</a:t>
                      </a:r>
                      <a:endParaRPr sz="1800" u="none" cap="none" strike="noStrike"/>
                    </a:p>
                    <a:p>
                      <a:pPr indent="0" lvl="0" marL="0" marR="0" rtl="0" algn="ctr">
                        <a:lnSpc>
                          <a:spcPct val="150000"/>
                        </a:lnSpc>
                        <a:spcBef>
                          <a:spcPts val="1125"/>
                        </a:spcBef>
                        <a:spcAft>
                          <a:spcPts val="0"/>
                        </a:spcAft>
                        <a:buClr>
                          <a:srgbClr val="000000"/>
                        </a:buClr>
                        <a:buSzPts val="1000"/>
                        <a:buFont typeface="Arial"/>
                        <a:buNone/>
                      </a:pPr>
                      <a:r>
                        <a:rPr lang="en-GB" sz="1000" u="none" cap="none" strike="noStrike"/>
                        <a:t> </a:t>
                      </a:r>
                      <a:endParaRPr sz="11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5"/>
          <p:cNvSpPr txBox="1"/>
          <p:nvPr/>
        </p:nvSpPr>
        <p:spPr>
          <a:xfrm>
            <a:off x="4122058" y="2858825"/>
            <a:ext cx="776514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2</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Εξοικειωθείτε με διάφορα υβριδικά μοντέλα εργασίας</a:t>
            </a:r>
            <a:br>
              <a:rPr b="0" i="0" lang="en-GB" sz="3600" u="none" cap="none" strike="noStrike">
                <a:solidFill>
                  <a:schemeClr val="accent5"/>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10" name="Google Shape;210;p1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6"/>
          <p:cNvSpPr txBox="1"/>
          <p:nvPr/>
        </p:nvSpPr>
        <p:spPr>
          <a:xfrm>
            <a:off x="580103" y="160948"/>
            <a:ext cx="11086379" cy="54139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2200" u="none" cap="none" strike="noStrike">
                <a:solidFill>
                  <a:schemeClr val="accent6"/>
                </a:solidFill>
                <a:latin typeface="Arial"/>
                <a:ea typeface="Arial"/>
                <a:cs typeface="Arial"/>
                <a:sym typeface="Arial"/>
              </a:rPr>
              <a:t>	Ενότητα 2.1. Παρουσίαση του βασικού υβριδικού μοντέλου εργασίας</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1" lang="en-GB" sz="2800" u="none" cap="none" strike="noStrike">
                <a:solidFill>
                  <a:schemeClr val="accent5"/>
                </a:solidFill>
                <a:latin typeface="Arial"/>
                <a:ea typeface="Arial"/>
                <a:cs typeface="Arial"/>
                <a:sym typeface="Arial"/>
              </a:rPr>
              <a:t>Ορισμός του υβριδικού μοντέλου εργασίας: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1" lang="en-GB" sz="2800" u="none" cap="none" strike="noStrike">
                <a:solidFill>
                  <a:schemeClr val="accent5"/>
                </a:solidFill>
                <a:latin typeface="Arial"/>
                <a:ea typeface="Arial"/>
                <a:cs typeface="Arial"/>
                <a:sym typeface="Arial"/>
              </a:rPr>
              <a:t>"Το υβριδικό μοντέλο εργασίας υπογραμμίζει το συνδυασμό της απομακρυσμένης εργασίας και της φυσικής παρουσίας στο γραφείο</a:t>
            </a:r>
            <a:r>
              <a:rPr b="0" i="0" lang="en-GB" sz="2800" u="none" cap="none" strike="noStrike">
                <a:solidFill>
                  <a:schemeClr val="accent5"/>
                </a:solidFill>
                <a:latin typeface="Arial"/>
                <a:ea typeface="Arial"/>
                <a:cs typeface="Arial"/>
                <a:sym typeface="Arial"/>
              </a:rPr>
              <a:t>"       (Lenka,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(Hopkins &amp; Bardoel, 2023)</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accent5"/>
              </a:solidFill>
              <a:latin typeface="Arial"/>
              <a:ea typeface="Arial"/>
              <a:cs typeface="Arial"/>
              <a:sym typeface="Arial"/>
            </a:endParaRPr>
          </a:p>
        </p:txBody>
      </p:sp>
      <p:grpSp>
        <p:nvGrpSpPr>
          <p:cNvPr id="217" name="Google Shape;217;p16"/>
          <p:cNvGrpSpPr/>
          <p:nvPr/>
        </p:nvGrpSpPr>
        <p:grpSpPr>
          <a:xfrm>
            <a:off x="3684701" y="2817341"/>
            <a:ext cx="4040659" cy="4040659"/>
            <a:chOff x="1590917" y="0"/>
            <a:chExt cx="4040659" cy="4040659"/>
          </a:xfrm>
        </p:grpSpPr>
        <p:sp>
          <p:nvSpPr>
            <p:cNvPr id="218" name="Google Shape;218;p16"/>
            <p:cNvSpPr/>
            <p:nvPr/>
          </p:nvSpPr>
          <p:spPr>
            <a:xfrm>
              <a:off x="1590917" y="0"/>
              <a:ext cx="4040659" cy="4040659"/>
            </a:xfrm>
            <a:prstGeom prst="diamond">
              <a:avLst/>
            </a:prstGeom>
            <a:gradFill>
              <a:gsLst>
                <a:gs pos="0">
                  <a:srgbClr val="FCD0C5"/>
                </a:gs>
                <a:gs pos="100000">
                  <a:srgbClr val="FFDCCE"/>
                </a:gs>
              </a:gsLst>
              <a:lin ang="162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6"/>
            <p:cNvSpPr/>
            <p:nvPr/>
          </p:nvSpPr>
          <p:spPr>
            <a:xfrm>
              <a:off x="1974780" y="383862"/>
              <a:ext cx="1575857" cy="1575857"/>
            </a:xfrm>
            <a:prstGeom prst="roundRect">
              <a:avLst>
                <a:gd fmla="val 16667" name="adj"/>
              </a:avLst>
            </a:prstGeom>
            <a:gradFill>
              <a:gsLst>
                <a:gs pos="0">
                  <a:srgbClr val="FF6815"/>
                </a:gs>
                <a:gs pos="100000">
                  <a:srgbClr val="FFA076"/>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6"/>
            <p:cNvSpPr txBox="1"/>
            <p:nvPr/>
          </p:nvSpPr>
          <p:spPr>
            <a:xfrm>
              <a:off x="2013243" y="460789"/>
              <a:ext cx="1498930"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400" u="none" cap="none" strike="noStrike">
                  <a:solidFill>
                    <a:schemeClr val="lt1"/>
                  </a:solidFill>
                  <a:latin typeface="Arial"/>
                  <a:ea typeface="Arial"/>
                  <a:cs typeface="Arial"/>
                  <a:sym typeface="Arial"/>
                </a:rPr>
                <a:t>Αποκλειστικά απομακρυσμένη εργασία ή</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rgbClr val="000000"/>
                </a:buClr>
                <a:buSzPts val="1700"/>
                <a:buFont typeface="Arial"/>
                <a:buNone/>
              </a:pPr>
              <a:r>
                <a:rPr b="0" i="0" lang="en-GB" sz="1400" u="none" cap="none" strike="noStrike">
                  <a:solidFill>
                    <a:schemeClr val="lt1"/>
                  </a:solidFill>
                  <a:latin typeface="Arial"/>
                  <a:ea typeface="Arial"/>
                  <a:cs typeface="Arial"/>
                  <a:sym typeface="Arial"/>
                </a:rPr>
                <a:t>Πρωτίστως Απομακρυσμένη </a:t>
              </a:r>
              <a:endParaRPr b="0" i="0" sz="1400" u="none" cap="none" strike="noStrike">
                <a:solidFill>
                  <a:srgbClr val="000000"/>
                </a:solidFill>
                <a:latin typeface="Arial"/>
                <a:ea typeface="Arial"/>
                <a:cs typeface="Arial"/>
                <a:sym typeface="Arial"/>
              </a:endParaRPr>
            </a:p>
          </p:txBody>
        </p:sp>
        <p:sp>
          <p:nvSpPr>
            <p:cNvPr id="221" name="Google Shape;221;p16"/>
            <p:cNvSpPr/>
            <p:nvPr/>
          </p:nvSpPr>
          <p:spPr>
            <a:xfrm>
              <a:off x="3671856" y="383862"/>
              <a:ext cx="1575857" cy="1575857"/>
            </a:xfrm>
            <a:prstGeom prst="roundRect">
              <a:avLst>
                <a:gd fmla="val 16667" name="adj"/>
              </a:avLst>
            </a:prstGeom>
            <a:gradFill>
              <a:gsLst>
                <a:gs pos="0">
                  <a:srgbClr val="0A7718"/>
                </a:gs>
                <a:gs pos="100000">
                  <a:srgbClr val="ADD3AD"/>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6"/>
            <p:cNvSpPr txBox="1"/>
            <p:nvPr/>
          </p:nvSpPr>
          <p:spPr>
            <a:xfrm>
              <a:off x="3564218" y="386947"/>
              <a:ext cx="1658185"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600" u="none" cap="none" strike="noStrike">
                  <a:solidFill>
                    <a:schemeClr val="lt1"/>
                  </a:solidFill>
                  <a:latin typeface="Arial"/>
                  <a:ea typeface="Arial"/>
                  <a:cs typeface="Arial"/>
                  <a:sym typeface="Arial"/>
                </a:rPr>
                <a:t>Πρωτίστως απομακρυσμένη εργασία (σταθερές/ευέλικτες ημέρες) </a:t>
              </a:r>
              <a:endParaRPr b="0" i="0" sz="1600" u="none" cap="none" strike="noStrike">
                <a:solidFill>
                  <a:srgbClr val="000000"/>
                </a:solidFill>
                <a:latin typeface="Arial"/>
                <a:ea typeface="Arial"/>
                <a:cs typeface="Arial"/>
                <a:sym typeface="Arial"/>
              </a:endParaRPr>
            </a:p>
          </p:txBody>
        </p:sp>
        <p:sp>
          <p:nvSpPr>
            <p:cNvPr id="223" name="Google Shape;223;p16"/>
            <p:cNvSpPr/>
            <p:nvPr/>
          </p:nvSpPr>
          <p:spPr>
            <a:xfrm>
              <a:off x="1974780" y="2080939"/>
              <a:ext cx="1575857" cy="1575857"/>
            </a:xfrm>
            <a:prstGeom prst="roundRect">
              <a:avLst>
                <a:gd fmla="val 16667" name="adj"/>
              </a:avLst>
            </a:prstGeom>
            <a:gradFill>
              <a:gsLst>
                <a:gs pos="0">
                  <a:srgbClr val="00ABF3"/>
                </a:gs>
                <a:gs pos="100000">
                  <a:srgbClr val="7CDB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6"/>
            <p:cNvSpPr txBox="1"/>
            <p:nvPr/>
          </p:nvSpPr>
          <p:spPr>
            <a:xfrm>
              <a:off x="2051707" y="2157866"/>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600" u="none" cap="none" strike="noStrike">
                  <a:solidFill>
                    <a:schemeClr val="lt1"/>
                  </a:solidFill>
                  <a:latin typeface="Arial"/>
                  <a:ea typeface="Arial"/>
                  <a:cs typeface="Arial"/>
                  <a:sym typeface="Arial"/>
                </a:rPr>
                <a:t>Σταθερά υβριδική εργασία</a:t>
              </a:r>
              <a:endParaRPr b="0" i="0" sz="1600" u="none" cap="none" strike="noStrike">
                <a:solidFill>
                  <a:srgbClr val="000000"/>
                </a:solidFill>
                <a:latin typeface="Arial"/>
                <a:ea typeface="Arial"/>
                <a:cs typeface="Arial"/>
                <a:sym typeface="Arial"/>
              </a:endParaRPr>
            </a:p>
          </p:txBody>
        </p:sp>
        <p:sp>
          <p:nvSpPr>
            <p:cNvPr id="225" name="Google Shape;225;p16"/>
            <p:cNvSpPr/>
            <p:nvPr/>
          </p:nvSpPr>
          <p:spPr>
            <a:xfrm>
              <a:off x="3671856" y="2080939"/>
              <a:ext cx="1575857" cy="1575857"/>
            </a:xfrm>
            <a:prstGeom prst="roundRect">
              <a:avLst>
                <a:gd fmla="val 16667" name="adj"/>
              </a:avLst>
            </a:prstGeom>
            <a:gradFill>
              <a:gsLst>
                <a:gs pos="0">
                  <a:srgbClr val="B2159E"/>
                </a:gs>
                <a:gs pos="100000">
                  <a:srgbClr val="F69BE5"/>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6"/>
            <p:cNvSpPr txBox="1"/>
            <p:nvPr/>
          </p:nvSpPr>
          <p:spPr>
            <a:xfrm>
              <a:off x="3690503" y="2099586"/>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600" u="none" cap="none" strike="noStrike">
                  <a:solidFill>
                    <a:schemeClr val="lt1"/>
                  </a:solidFill>
                  <a:latin typeface="Arial"/>
                  <a:ea typeface="Arial"/>
                  <a:cs typeface="Arial"/>
                  <a:sym typeface="Arial"/>
                </a:rPr>
                <a:t>Πλήρως ευέλικτο πρόγραμμα</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7"/>
          <p:cNvPicPr preferRelativeResize="0"/>
          <p:nvPr/>
        </p:nvPicPr>
        <p:blipFill rotWithShape="1">
          <a:blip r:embed="rId3">
            <a:alphaModFix/>
          </a:blip>
          <a:srcRect b="0" l="0" r="0" t="0"/>
          <a:stretch/>
        </p:blipFill>
        <p:spPr>
          <a:xfrm>
            <a:off x="2237678" y="1276814"/>
            <a:ext cx="7716644" cy="4304371"/>
          </a:xfrm>
          <a:prstGeom prst="rect">
            <a:avLst/>
          </a:prstGeom>
          <a:noFill/>
          <a:ln>
            <a:noFill/>
          </a:ln>
        </p:spPr>
      </p:pic>
      <p:sp>
        <p:nvSpPr>
          <p:cNvPr id="232" name="Google Shape;232;p17"/>
          <p:cNvSpPr txBox="1"/>
          <p:nvPr/>
        </p:nvSpPr>
        <p:spPr>
          <a:xfrm>
            <a:off x="2175932" y="6028267"/>
            <a:ext cx="9254067"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Σχήμα 2 Κατηγορίες εργαζομένων με φυσική κινητικότητα (Vartiainen &amp; Andriessen, 2006, σ. 272)</a:t>
            </a:r>
            <a:endParaRPr b="0" i="0" sz="1400" u="none" cap="none" strike="noStrike">
              <a:solidFill>
                <a:srgbClr val="000000"/>
              </a:solidFill>
              <a:latin typeface="Arial"/>
              <a:ea typeface="Arial"/>
              <a:cs typeface="Arial"/>
              <a:sym typeface="Arial"/>
            </a:endParaRPr>
          </a:p>
        </p:txBody>
      </p:sp>
      <p:sp>
        <p:nvSpPr>
          <p:cNvPr id="233" name="Google Shape;233;p17"/>
          <p:cNvSpPr txBox="1"/>
          <p:nvPr/>
        </p:nvSpPr>
        <p:spPr>
          <a:xfrm>
            <a:off x="3787884" y="829732"/>
            <a:ext cx="5037666" cy="4000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000" u="none" cap="none" strike="noStrike">
                <a:solidFill>
                  <a:schemeClr val="accent1"/>
                </a:solidFill>
                <a:latin typeface="Arial"/>
                <a:ea typeface="Arial"/>
                <a:cs typeface="Arial"/>
                <a:sym typeface="Arial"/>
              </a:rPr>
              <a:t>Ένας κήπος ατομικής κινητικότητας</a:t>
            </a:r>
            <a:endParaRPr b="0" i="0" sz="2000" u="none" cap="none" strike="noStrike">
              <a:solidFill>
                <a:schemeClr val="accent1"/>
              </a:solidFill>
              <a:latin typeface="Arial"/>
              <a:ea typeface="Arial"/>
              <a:cs typeface="Arial"/>
              <a:sym typeface="Arial"/>
            </a:endParaRPr>
          </a:p>
        </p:txBody>
      </p:sp>
      <p:sp>
        <p:nvSpPr>
          <p:cNvPr id="234" name="Google Shape;234;p17"/>
          <p:cNvSpPr txBox="1"/>
          <p:nvPr/>
        </p:nvSpPr>
        <p:spPr>
          <a:xfrm>
            <a:off x="3072827" y="166985"/>
            <a:ext cx="7460275" cy="430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accent6"/>
                </a:solidFill>
                <a:latin typeface="Arial"/>
                <a:ea typeface="Arial"/>
                <a:cs typeface="Arial"/>
                <a:sym typeface="Arial"/>
              </a:rPr>
              <a:t>Ενότητα 2.1. Ορισμός της υβριδικής εργασίας </a:t>
            </a:r>
            <a:endParaRPr b="1" i="0" sz="2200" u="none" cap="none" strike="noStrike">
              <a:solidFill>
                <a:schemeClr val="accent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ph idx="3" type="body"/>
          </p:nvPr>
        </p:nvSpPr>
        <p:spPr>
          <a:xfrm>
            <a:off x="479988" y="327684"/>
            <a:ext cx="11944351" cy="550862"/>
          </a:xfrm>
          <a:prstGeom prst="rect">
            <a:avLst/>
          </a:prstGeom>
          <a:noFill/>
          <a:ln>
            <a:noFill/>
          </a:ln>
        </p:spPr>
        <p:txBody>
          <a:bodyPr anchorCtr="0" anchor="ctr" bIns="45700" lIns="91425" spcFirstLastPara="1" rIns="91425" wrap="square" tIns="45700">
            <a:normAutofit/>
          </a:bodyPr>
          <a:lstStyle/>
          <a:p>
            <a:pPr indent="0" lvl="0" marL="76200" rtl="0" algn="ctr">
              <a:lnSpc>
                <a:spcPct val="90000"/>
              </a:lnSpc>
              <a:spcBef>
                <a:spcPts val="1000"/>
              </a:spcBef>
              <a:spcAft>
                <a:spcPts val="0"/>
              </a:spcAft>
              <a:buSzPts val="2400"/>
              <a:buNone/>
            </a:pPr>
            <a:r>
              <a:rPr lang="en-GB" sz="2000">
                <a:latin typeface="Arial"/>
                <a:ea typeface="Arial"/>
                <a:cs typeface="Arial"/>
                <a:sym typeface="Arial"/>
              </a:rPr>
              <a:t>Ενότητα </a:t>
            </a:r>
            <a:r>
              <a:rPr i="0" lang="en-GB" sz="2000" u="none" strike="noStrike">
                <a:latin typeface="Arial"/>
                <a:ea typeface="Arial"/>
                <a:cs typeface="Arial"/>
                <a:sym typeface="Arial"/>
              </a:rPr>
              <a:t> 2.1. </a:t>
            </a:r>
            <a:r>
              <a:rPr lang="en-GB" sz="2000">
                <a:latin typeface="Arial"/>
                <a:ea typeface="Arial"/>
                <a:cs typeface="Arial"/>
                <a:sym typeface="Arial"/>
              </a:rPr>
              <a:t>Τύποι χώρων εργασίας στην κινητή και πολυτοπική εργασία</a:t>
            </a:r>
            <a:endParaRPr sz="2000">
              <a:latin typeface="Arial"/>
              <a:ea typeface="Arial"/>
              <a:cs typeface="Arial"/>
              <a:sym typeface="Arial"/>
            </a:endParaRPr>
          </a:p>
        </p:txBody>
      </p:sp>
      <p:pic>
        <p:nvPicPr>
          <p:cNvPr id="241" name="Google Shape;241;p18"/>
          <p:cNvPicPr preferRelativeResize="0"/>
          <p:nvPr/>
        </p:nvPicPr>
        <p:blipFill rotWithShape="1">
          <a:blip r:embed="rId3">
            <a:alphaModFix/>
          </a:blip>
          <a:srcRect b="0" l="0" r="0" t="0"/>
          <a:stretch/>
        </p:blipFill>
        <p:spPr>
          <a:xfrm>
            <a:off x="644894" y="1247878"/>
            <a:ext cx="10732168" cy="4928839"/>
          </a:xfrm>
          <a:prstGeom prst="rect">
            <a:avLst/>
          </a:prstGeom>
          <a:noFill/>
          <a:ln>
            <a:noFill/>
          </a:ln>
        </p:spPr>
      </p:pic>
      <p:sp>
        <p:nvSpPr>
          <p:cNvPr id="242" name="Google Shape;242;p18"/>
          <p:cNvSpPr txBox="1"/>
          <p:nvPr/>
        </p:nvSpPr>
        <p:spPr>
          <a:xfrm>
            <a:off x="5370787" y="6176717"/>
            <a:ext cx="5665076"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(Vartiainen et al., </a:t>
            </a:r>
            <a:r>
              <a:rPr b="0" i="0" lang="en-GB" sz="1800" u="none" cap="none" strike="noStrike">
                <a:solidFill>
                  <a:srgbClr val="0000FB"/>
                </a:solidFill>
                <a:latin typeface="Arial"/>
                <a:ea typeface="Arial"/>
                <a:cs typeface="Arial"/>
                <a:sym typeface="Arial"/>
              </a:rPr>
              <a:t>2007</a:t>
            </a:r>
            <a:r>
              <a:rPr b="0" i="0" lang="en-GB" sz="1800" u="none" cap="none" strike="noStrike">
                <a:solidFill>
                  <a:srgbClr val="000000"/>
                </a:solidFill>
                <a:latin typeface="Arial"/>
                <a:ea typeface="Arial"/>
                <a:cs typeface="Arial"/>
                <a:sym typeface="Arial"/>
              </a:rPr>
              <a:t>, σ. 31)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ph idx="2" type="body"/>
          </p:nvPr>
        </p:nvSpPr>
        <p:spPr>
          <a:xfrm>
            <a:off x="6372225" y="1220089"/>
            <a:ext cx="50657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49" name="Google Shape;249;p20"/>
          <p:cNvSpPr txBox="1"/>
          <p:nvPr>
            <p:ph type="title"/>
          </p:nvPr>
        </p:nvSpPr>
        <p:spPr>
          <a:xfrm>
            <a:off x="1567543" y="324238"/>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#2: Προσδιορισμός του υβριδικού μοντέλου εργασίας</a:t>
            </a:r>
            <a:endParaRPr sz="3600">
              <a:solidFill>
                <a:schemeClr val="accent5"/>
              </a:solidFill>
            </a:endParaRPr>
          </a:p>
        </p:txBody>
      </p:sp>
      <p:pic>
        <p:nvPicPr>
          <p:cNvPr descr="Inteligência Artificial com preenchimento sólido" id="250" name="Google Shape;250;p20"/>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51" name="Google Shape;251;p20"/>
          <p:cNvSpPr txBox="1"/>
          <p:nvPr/>
        </p:nvSpPr>
        <p:spPr>
          <a:xfrm>
            <a:off x="6543675" y="2724085"/>
            <a:ext cx="4605587" cy="306733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Προσδιορίζετε το υβριδικό μοντέλο εργασίας ενός οργανισμού</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Διακρίνετε τους βασικούς παράγοντες που καθορίζουν το υβριδικό μοντέλο εργασίας</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747474"/>
                </a:solidFill>
                <a:latin typeface="Arial"/>
                <a:ea typeface="Arial"/>
                <a:cs typeface="Arial"/>
                <a:sym typeface="Arial"/>
              </a:rPr>
              <a:t>Διαχωρίζετε τους διάφορους τύπους φυσικά κινητών εργαζομένων.</a:t>
            </a:r>
            <a:endParaRPr b="0" i="1" sz="1800" u="none" cap="none" strike="noStrike">
              <a:solidFill>
                <a:srgbClr val="747474"/>
              </a:solidFill>
              <a:latin typeface="Arial"/>
              <a:ea typeface="Arial"/>
              <a:cs typeface="Arial"/>
              <a:sym typeface="Arial"/>
            </a:endParaRPr>
          </a:p>
        </p:txBody>
      </p:sp>
      <p:sp>
        <p:nvSpPr>
          <p:cNvPr id="252" name="Google Shape;252;p20"/>
          <p:cNvSpPr txBox="1"/>
          <p:nvPr>
            <p:ph idx="1" type="body"/>
          </p:nvPr>
        </p:nvSpPr>
        <p:spPr>
          <a:xfrm>
            <a:off x="149679" y="2019180"/>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η </a:t>
            </a:r>
            <a:r>
              <a:rPr b="1" i="1" lang="en-GB">
                <a:solidFill>
                  <a:srgbClr val="868E93"/>
                </a:solidFill>
                <a:latin typeface="Open Sans Light"/>
                <a:ea typeface="Open Sans Light"/>
                <a:cs typeface="Open Sans Light"/>
                <a:sym typeface="Open Sans Light"/>
              </a:rPr>
              <a:t>αναγνώριση των διαφορετικών υβριδικών μοντέλων εργασίας μέσω της ανάλυσης τριών συγκεκριμένων μελετών περιπτώσεων οργανισμών</a:t>
            </a:r>
            <a:endParaRPr/>
          </a:p>
        </p:txBody>
      </p:sp>
      <p:pic>
        <p:nvPicPr>
          <p:cNvPr id="253" name="Google Shape;253;p20"/>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254" name="Google Shape;254;p20"/>
          <p:cNvSpPr txBox="1"/>
          <p:nvPr/>
        </p:nvSpPr>
        <p:spPr>
          <a:xfrm>
            <a:off x="7676129" y="1815823"/>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nvSpPr>
        <p:spPr>
          <a:xfrm>
            <a:off x="878512" y="1586367"/>
            <a:ext cx="10714894" cy="468072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Τον Απρίλιο του 2023, </a:t>
            </a:r>
            <a:r>
              <a:rPr b="1" i="0" lang="en-GB" sz="1200" u="none" cap="none" strike="noStrike">
                <a:solidFill>
                  <a:srgbClr val="000000"/>
                </a:solidFill>
                <a:latin typeface="Arial"/>
                <a:ea typeface="Arial"/>
                <a:cs typeface="Arial"/>
                <a:sym typeface="Arial"/>
              </a:rPr>
              <a:t>η Google </a:t>
            </a:r>
            <a:r>
              <a:rPr b="0" i="0" lang="en-GB" sz="1200" u="none" cap="none" strike="noStrike">
                <a:solidFill>
                  <a:srgbClr val="000000"/>
                </a:solidFill>
                <a:latin typeface="Arial"/>
                <a:ea typeface="Arial"/>
                <a:cs typeface="Arial"/>
                <a:sym typeface="Arial"/>
              </a:rPr>
              <a:t>εφάρμοσε ένα υβριδικό μοντέλο εργασίας που συνδυάζει την εργασία στο γραφείο και την απομακρυσμένη εργασία για να παρέχει στους υπαλλήλους ευελιξία, διατηρώντας παράλληλα τη συνεργασία και τη σύνδεση. Οι περισσότεροι εργαζόμενοι ακολουθούν ένα πρόγραμμα τριών ημερών στο γραφείο και δύο ημερών εργασίας εξ αποστάσεως, όπου αισθάνονται πιο παραγωγικοί.</a:t>
            </a:r>
            <a:endParaRPr/>
          </a:p>
          <a:p>
            <a:pPr indent="0" lvl="0" marL="0" marR="0" rtl="0" algn="just">
              <a:lnSpc>
                <a:spcPct val="150000"/>
              </a:lnSpc>
              <a:spcBef>
                <a:spcPts val="1125"/>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Για να υποστηρίξει αυτό το μοντέλο, η Google εισήγαγε πρωτοβουλίες όπως οι εβδομάδες "εργασίας από οπουδήποτε", ο καθορισμένος "χρόνος συγκέντρωσης" και οι "ημέρες επαναφοράς" για να ενισχύσει την ευελιξία και την ευημερία των εργαζομένων. Αυτές οι προσπάθειες αποσκοπούν στην ενδυνάμωση των εργαζομένων, διατηρώντας παράλληλα μια ισχυρή εταιρική κουλτούρα. Η υβριδική προσέγγιση της Google αντικατοπτρίζει μια ευρύτερη τάση στον κλάδο της τεχνολογίας, όπου οι εταιρείες προσπαθούν να εξισορροπήσουν τις προτιμήσεις των εργαζομένων με τους οργανωτικούς στόχους. </a:t>
            </a:r>
            <a:endParaRPr/>
          </a:p>
          <a:p>
            <a:pPr indent="0" lvl="0" marL="0" marR="0" rtl="0" algn="just">
              <a:lnSpc>
                <a:spcPct val="150000"/>
              </a:lnSpc>
              <a:spcBef>
                <a:spcPts val="1125"/>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Οι φοιτητές καλούνται να αναλύσουν τον αντίκτυπο τέτοιων μοντέλων στην ικανοποίηση των εργαζομένων, την παραγωγικότητα και τη δυναμική της ομάδας σε ένα ταχέως εξελισσόμενο εργασιακό περιβάλλον.</a:t>
            </a:r>
            <a:endParaRPr/>
          </a:p>
          <a:p>
            <a:pPr indent="0" lvl="0" marL="0" marR="0" rtl="0" algn="just">
              <a:lnSpc>
                <a:spcPct val="150000"/>
              </a:lnSpc>
              <a:spcBef>
                <a:spcPts val="1125"/>
              </a:spcBef>
              <a:spcAft>
                <a:spcPts val="0"/>
              </a:spcAft>
              <a:buClr>
                <a:srgbClr val="000000"/>
              </a:buClr>
              <a:buSzPts val="1200"/>
              <a:buFont typeface="Arial"/>
              <a:buNone/>
            </a:pPr>
            <a:r>
              <a:rPr b="1" i="0" lang="en-GB" sz="1200" u="none" cap="none" strike="noStrike">
                <a:solidFill>
                  <a:srgbClr val="3A7D22"/>
                </a:solidFill>
                <a:latin typeface="Arial"/>
                <a:ea typeface="Arial"/>
                <a:cs typeface="Arial"/>
                <a:sym typeface="Arial"/>
              </a:rPr>
              <a:t>Θέματα για προβληματισμό στην τάξη</a:t>
            </a:r>
            <a:endParaRPr b="0" i="0" sz="1200" u="none" cap="none" strike="noStrike">
              <a:solidFill>
                <a:srgbClr val="3A7D22"/>
              </a:solidFill>
              <a:latin typeface="Arial"/>
              <a:ea typeface="Arial"/>
              <a:cs typeface="Arial"/>
              <a:sym typeface="Arial"/>
            </a:endParaRPr>
          </a:p>
          <a:p>
            <a:pPr indent="-228600" lvl="2" marL="1143000" marR="0" rtl="0" algn="just">
              <a:lnSpc>
                <a:spcPct val="150000"/>
              </a:lnSpc>
              <a:spcBef>
                <a:spcPts val="1125"/>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Ορισμός του παραπάνω υβριδικού μοντέλου</a:t>
            </a:r>
            <a:endParaRPr/>
          </a:p>
          <a:p>
            <a:pPr indent="-228600" lvl="2" marL="1143000" marR="0" rtl="0" algn="just">
              <a:lnSpc>
                <a:spcPct val="150000"/>
              </a:lnSpc>
              <a:spcBef>
                <a:spcPts val="1125"/>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Ποιος είναι ο αντίκτυπος αυτού του μοντέλου στην ικανοποίηση και την παραγωγικότητα των εργαζομένων;</a:t>
            </a:r>
            <a:endParaRPr/>
          </a:p>
          <a:p>
            <a:pPr indent="-228600" lvl="2" marL="1143000" marR="0" rtl="0" algn="just">
              <a:lnSpc>
                <a:spcPct val="150000"/>
              </a:lnSpc>
              <a:spcBef>
                <a:spcPts val="1125"/>
              </a:spcBef>
              <a:spcAft>
                <a:spcPts val="1125"/>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Πόσο κατάλληλο είναι αυτό το μοντέλο για τον οργανισμό σας;</a:t>
            </a:r>
            <a:endParaRPr/>
          </a:p>
        </p:txBody>
      </p:sp>
      <p:sp>
        <p:nvSpPr>
          <p:cNvPr id="261" name="Google Shape;261;p39"/>
          <p:cNvSpPr txBox="1"/>
          <p:nvPr/>
        </p:nvSpPr>
        <p:spPr>
          <a:xfrm>
            <a:off x="1595707" y="515371"/>
            <a:ext cx="9593942" cy="86789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5"/>
              </a:buClr>
              <a:buSzPts val="3600"/>
              <a:buFont typeface="Arial"/>
              <a:buNone/>
            </a:pPr>
            <a:r>
              <a:rPr b="1" i="0" lang="en-GB" sz="2800" u="none" cap="none" strike="noStrike">
                <a:solidFill>
                  <a:schemeClr val="accent6"/>
                </a:solidFill>
                <a:latin typeface="Arial"/>
                <a:ea typeface="Arial"/>
                <a:cs typeface="Arial"/>
                <a:sym typeface="Arial"/>
              </a:rPr>
              <a:t>Μελέτη περίπτωσης #1: Προσδιορισμός του υβριδικού μοντέλου</a:t>
            </a:r>
            <a:endParaRPr b="0" i="0" sz="2800" u="none" cap="none" strike="noStrike">
              <a:solidFill>
                <a:srgbClr val="000000"/>
              </a:solidFill>
              <a:latin typeface="Arial"/>
              <a:ea typeface="Arial"/>
              <a:cs typeface="Arial"/>
              <a:sym typeface="Arial"/>
            </a:endParaRPr>
          </a:p>
        </p:txBody>
      </p:sp>
      <p:sp>
        <p:nvSpPr>
          <p:cNvPr id="262" name="Google Shape;262;p39"/>
          <p:cNvSpPr txBox="1"/>
          <p:nvPr/>
        </p:nvSpPr>
        <p:spPr>
          <a:xfrm>
            <a:off x="6981705" y="5990070"/>
            <a:ext cx="3193535" cy="480131"/>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000000"/>
              </a:buClr>
              <a:buSzPts val="1400"/>
              <a:buFont typeface="Arial"/>
              <a:buNone/>
            </a:pPr>
            <a:r>
              <a:rPr b="0" i="0" lang="en-GB" sz="1400" u="sng" cap="none" strike="noStrike">
                <a:solidFill>
                  <a:schemeClr val="accent5"/>
                </a:solidFill>
                <a:latin typeface="Arial"/>
                <a:ea typeface="Arial"/>
                <a:cs typeface="Arial"/>
                <a:sym typeface="Arial"/>
                <a:hlinkClick r:id="rId3">
                  <a:extLst>
                    <a:ext uri="{A12FA001-AC4F-418D-AE19-62706E023703}">
                      <ahyp:hlinkClr val="tx"/>
                    </a:ext>
                  </a:extLst>
                </a:hlinkClick>
              </a:rPr>
              <a:t>Πηγή </a:t>
            </a:r>
            <a:r>
              <a:rPr b="0" i="0" lang="en-GB" sz="1400" u="none" cap="none" strike="noStrike">
                <a:solidFill>
                  <a:schemeClr val="accent5"/>
                </a:solidFill>
                <a:latin typeface="Arial"/>
                <a:ea typeface="Arial"/>
                <a:cs typeface="Arial"/>
                <a:sym typeface="Arial"/>
              </a:rPr>
              <a:t>για τη μελέτη περίπτωσης </a:t>
            </a:r>
            <a:endParaRPr b="1" i="1" sz="1400" u="none" cap="none" strike="noStrike">
              <a:solidFill>
                <a:srgbClr val="000000"/>
              </a:solidFill>
              <a:latin typeface="Times New Roman"/>
              <a:ea typeface="Times New Roman"/>
              <a:cs typeface="Times New Roman"/>
              <a:sym typeface="Times New Roman"/>
            </a:endParaRPr>
          </a:p>
          <a:p>
            <a:pPr indent="0" lvl="0" marL="0" marR="0" rtl="0" algn="r">
              <a:lnSpc>
                <a:spcPct val="9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pic>
        <p:nvPicPr>
          <p:cNvPr descr="Ampulheta 90% com preenchimento sólido" id="263" name="Google Shape;263;p39"/>
          <p:cNvPicPr preferRelativeResize="0"/>
          <p:nvPr/>
        </p:nvPicPr>
        <p:blipFill rotWithShape="1">
          <a:blip r:embed="rId4">
            <a:alphaModFix/>
          </a:blip>
          <a:srcRect b="0" l="0" r="0" t="0"/>
          <a:stretch/>
        </p:blipFill>
        <p:spPr>
          <a:xfrm>
            <a:off x="10285270" y="4393021"/>
            <a:ext cx="1808760" cy="1808760"/>
          </a:xfrm>
          <a:prstGeom prst="rect">
            <a:avLst/>
          </a:prstGeom>
          <a:noFill/>
          <a:ln>
            <a:noFill/>
          </a:ln>
        </p:spPr>
      </p:pic>
      <p:sp>
        <p:nvSpPr>
          <p:cNvPr id="264" name="Google Shape;264;p3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450083" y="426010"/>
            <a:ext cx="7622102"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2800" u="none" cap="none" strike="noStrike">
                <a:solidFill>
                  <a:schemeClr val="accent5"/>
                </a:solidFill>
                <a:latin typeface="Arial"/>
                <a:ea typeface="Arial"/>
                <a:cs typeface="Arial"/>
                <a:sym typeface="Arial"/>
              </a:rPr>
              <a:t>Στόχος και περίληψη της θεματικής ενότητας</a:t>
            </a:r>
            <a:endParaRPr b="0" i="0" sz="2800" u="none" cap="none" strike="noStrike">
              <a:solidFill>
                <a:schemeClr val="accent5"/>
              </a:solidFill>
              <a:latin typeface="Arial"/>
              <a:ea typeface="Arial"/>
              <a:cs typeface="Arial"/>
              <a:sym typeface="Arial"/>
            </a:endParaRPr>
          </a:p>
        </p:txBody>
      </p:sp>
      <p:sp>
        <p:nvSpPr>
          <p:cNvPr id="117" name="Google Shape;117;p2"/>
          <p:cNvSpPr txBox="1"/>
          <p:nvPr/>
        </p:nvSpPr>
        <p:spPr>
          <a:xfrm>
            <a:off x="534206" y="1497928"/>
            <a:ext cx="9453855" cy="229465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636A6F"/>
                </a:solidFill>
                <a:latin typeface="Arial"/>
                <a:ea typeface="Arial"/>
                <a:cs typeface="Arial"/>
                <a:sym typeface="Arial"/>
              </a:rPr>
              <a:t>Η ενότητα 1 έχει ως στόχο να καλωσορίσει τους συμμετέχοντες στο εκπαιδευτικό πρόγραμμα και να τους εισάγει στη σχετική ορολογία, εξηγώντας τις βασικές παραλλαγές και τα χαρακτηριστικά τόσο του ευέλικτου χώρου εργασίας όσο και του υβριδικού χώρου, τονίζοντας τη σημασία της ευελιξίας. Επίσης, αναλύει τα πλεονεκτημάτα και τις προκλήσεις του υβριδικού χώρου εργασίας και παρουσιάζει τα διάφορα υβριδικά μοντέλα εργασίας και τις διατάξεις γραφείων σε έναν υβριδικό χώρο εργασίας, οι οποίες είναι απαραίτητες για αποτελεσματική εφαρμογή του υβριδικού τρόπου  εργασίας. </a:t>
            </a:r>
            <a:endParaRPr b="0" i="0" sz="1800" u="none" cap="none" strike="noStrike">
              <a:solidFill>
                <a:srgbClr val="636A6F"/>
              </a:solidFill>
              <a:latin typeface="Arial"/>
              <a:ea typeface="Arial"/>
              <a:cs typeface="Arial"/>
              <a:sym typeface="Arial"/>
            </a:endParaRPr>
          </a:p>
          <a:p>
            <a:pPr indent="-50800" lvl="0" marL="228600" marR="0" rtl="0" algn="l">
              <a:lnSpc>
                <a:spcPct val="100000"/>
              </a:lnSpc>
              <a:spcBef>
                <a:spcPts val="1000"/>
              </a:spcBef>
              <a:spcAft>
                <a:spcPts val="0"/>
              </a:spcAft>
              <a:buClr>
                <a:schemeClr val="dk1"/>
              </a:buClr>
              <a:buSzPts val="2800"/>
              <a:buFont typeface="Arial"/>
              <a:buNone/>
            </a:pPr>
            <a:r>
              <a:t/>
            </a:r>
            <a:endParaRPr b="0" i="0" sz="28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800"/>
              <a:buFont typeface="Arial"/>
              <a:buNone/>
            </a:pPr>
            <a:r>
              <a:t/>
            </a:r>
            <a:endParaRPr b="0" i="0" sz="28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4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18" name="Google Shape;118;p2"/>
          <p:cNvSpPr txBox="1"/>
          <p:nvPr/>
        </p:nvSpPr>
        <p:spPr>
          <a:xfrm>
            <a:off x="627514" y="3786844"/>
            <a:ext cx="8208576" cy="193895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GB" sz="1600" u="none" cap="none" strike="noStrike">
                <a:solidFill>
                  <a:srgbClr val="636A6F"/>
                </a:solidFill>
                <a:latin typeface="Arial"/>
                <a:ea typeface="Arial"/>
                <a:cs typeface="Arial"/>
                <a:sym typeface="Arial"/>
              </a:rPr>
              <a:t>Αυτή η θεματική ενότητα χωρίζεται στα ακόλουθα θέματα:</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600" u="none" cap="none" strike="noStrike">
                <a:solidFill>
                  <a:schemeClr val="accent5"/>
                </a:solidFill>
                <a:latin typeface="Arial"/>
                <a:ea typeface="Arial"/>
                <a:cs typeface="Arial"/>
                <a:sym typeface="Arial"/>
              </a:rPr>
              <a:t>Καλωσόρισμα των εκπαιδευομένων με μια δραστηριότητα που σπάει τον πάγο </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600" u="none" cap="none" strike="noStrike">
                <a:solidFill>
                  <a:schemeClr val="accent5"/>
                </a:solidFill>
                <a:latin typeface="Arial"/>
                <a:ea typeface="Arial"/>
                <a:cs typeface="Arial"/>
                <a:sym typeface="Arial"/>
              </a:rPr>
              <a:t>Ενότητα 1: Ορισμός της υβριδικής εργασίας, πλεονεκτήματα και μειονεκτήματα</a:t>
            </a:r>
            <a:endParaRPr b="1" i="0" sz="1600" u="none" cap="none" strike="noStrike">
              <a:solidFill>
                <a:schemeClr val="accent5"/>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600" u="none" cap="none" strike="noStrike">
                <a:solidFill>
                  <a:schemeClr val="accent5"/>
                </a:solidFill>
                <a:latin typeface="Arial"/>
                <a:ea typeface="Arial"/>
                <a:cs typeface="Arial"/>
                <a:sym typeface="Arial"/>
              </a:rPr>
              <a:t>Ενότητα 2: Εξοικειωθείτε με διάφορα υβριδικά μοντέλα εργασίας</a:t>
            </a:r>
            <a:endParaRPr b="1" i="0" sz="1600" u="none" cap="none" strike="noStrike">
              <a:solidFill>
                <a:schemeClr val="accent5"/>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600" u="none" cap="none" strike="noStrike">
                <a:solidFill>
                  <a:schemeClr val="accent5"/>
                </a:solidFill>
                <a:latin typeface="Arial"/>
                <a:ea typeface="Arial"/>
                <a:cs typeface="Arial"/>
                <a:sym typeface="Arial"/>
              </a:rPr>
              <a:t>Ενότητα 3: Ενισχύοντας την ευελιξία στο υβριδικό μοντέλο εργασίας</a:t>
            </a:r>
            <a:endParaRPr b="1" i="0" sz="16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nvSpPr>
        <p:spPr>
          <a:xfrm>
            <a:off x="1500457" y="388453"/>
            <a:ext cx="9593942" cy="86789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5"/>
              </a:buClr>
              <a:buSzPts val="3600"/>
              <a:buFont typeface="Arial"/>
              <a:buNone/>
            </a:pPr>
            <a:r>
              <a:rPr b="1" i="0" lang="en-GB" sz="2800" u="none" cap="none" strike="noStrike">
                <a:solidFill>
                  <a:schemeClr val="accent6"/>
                </a:solidFill>
                <a:latin typeface="Arial"/>
                <a:ea typeface="Arial"/>
                <a:cs typeface="Arial"/>
                <a:sym typeface="Arial"/>
              </a:rPr>
              <a:t>Μελέτη περίπτωσης #2: Προσδιορισμός του υβριδικού μοντέλου</a:t>
            </a:r>
            <a:endParaRPr b="0" i="0" sz="2800" u="none" cap="none" strike="noStrike">
              <a:solidFill>
                <a:srgbClr val="000000"/>
              </a:solidFill>
              <a:latin typeface="Arial"/>
              <a:ea typeface="Arial"/>
              <a:cs typeface="Arial"/>
              <a:sym typeface="Arial"/>
            </a:endParaRPr>
          </a:p>
        </p:txBody>
      </p:sp>
      <p:pic>
        <p:nvPicPr>
          <p:cNvPr descr="Ampulheta 90% com preenchimento sólido" id="271" name="Google Shape;271;p40"/>
          <p:cNvPicPr preferRelativeResize="0"/>
          <p:nvPr/>
        </p:nvPicPr>
        <p:blipFill rotWithShape="1">
          <a:blip r:embed="rId3">
            <a:alphaModFix/>
          </a:blip>
          <a:srcRect b="0" l="0" r="0" t="0"/>
          <a:stretch/>
        </p:blipFill>
        <p:spPr>
          <a:xfrm>
            <a:off x="10285270" y="4393021"/>
            <a:ext cx="1808760" cy="1808760"/>
          </a:xfrm>
          <a:prstGeom prst="rect">
            <a:avLst/>
          </a:prstGeom>
          <a:noFill/>
          <a:ln>
            <a:noFill/>
          </a:ln>
        </p:spPr>
      </p:pic>
      <p:sp>
        <p:nvSpPr>
          <p:cNvPr id="272" name="Google Shape;272;p40"/>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273" name="Google Shape;273;p40"/>
          <p:cNvSpPr txBox="1"/>
          <p:nvPr/>
        </p:nvSpPr>
        <p:spPr>
          <a:xfrm>
            <a:off x="7091735" y="6021554"/>
            <a:ext cx="3193535" cy="480131"/>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000000"/>
              </a:buClr>
              <a:buSzPts val="1400"/>
              <a:buFont typeface="Arial"/>
              <a:buNone/>
            </a:pPr>
            <a:r>
              <a:rPr b="0" i="0" lang="en-GB" sz="1400" u="sng" cap="none" strike="noStrike">
                <a:solidFill>
                  <a:schemeClr val="accent5"/>
                </a:solidFill>
                <a:latin typeface="Arial"/>
                <a:ea typeface="Arial"/>
                <a:cs typeface="Arial"/>
                <a:sym typeface="Arial"/>
                <a:hlinkClick r:id="rId4">
                  <a:extLst>
                    <a:ext uri="{A12FA001-AC4F-418D-AE19-62706E023703}">
                      <ahyp:hlinkClr val="tx"/>
                    </a:ext>
                  </a:extLst>
                </a:hlinkClick>
              </a:rPr>
              <a:t>Πηγή </a:t>
            </a:r>
            <a:r>
              <a:rPr b="0" i="0" lang="en-GB" sz="1400" u="none" cap="none" strike="noStrike">
                <a:solidFill>
                  <a:schemeClr val="accent5"/>
                </a:solidFill>
                <a:latin typeface="Arial"/>
                <a:ea typeface="Arial"/>
                <a:cs typeface="Arial"/>
                <a:sym typeface="Arial"/>
              </a:rPr>
              <a:t>για τη μελέτη περίπτωσης </a:t>
            </a:r>
            <a:endParaRPr b="1" i="1" sz="1400" u="none" cap="none" strike="noStrike">
              <a:solidFill>
                <a:srgbClr val="000000"/>
              </a:solidFill>
              <a:latin typeface="Times New Roman"/>
              <a:ea typeface="Times New Roman"/>
              <a:cs typeface="Times New Roman"/>
              <a:sym typeface="Times New Roman"/>
            </a:endParaRPr>
          </a:p>
          <a:p>
            <a:pPr indent="0" lvl="0" marL="0" marR="0" rtl="0" algn="r">
              <a:lnSpc>
                <a:spcPct val="9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74" name="Google Shape;274;p40"/>
          <p:cNvSpPr txBox="1"/>
          <p:nvPr/>
        </p:nvSpPr>
        <p:spPr>
          <a:xfrm>
            <a:off x="769732" y="1526926"/>
            <a:ext cx="9976757" cy="449462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Από τον Οκτώβριο του 2020, το υβριδικό μοντέλο εργασίας της </a:t>
            </a:r>
            <a:r>
              <a:rPr b="1" i="0" lang="en-GB" sz="1400" u="none" cap="none" strike="noStrike">
                <a:solidFill>
                  <a:srgbClr val="3A7D22"/>
                </a:solidFill>
                <a:latin typeface="Arial"/>
                <a:ea typeface="Arial"/>
                <a:cs typeface="Arial"/>
                <a:sym typeface="Arial"/>
              </a:rPr>
              <a:t>Microsoft</a:t>
            </a:r>
            <a:r>
              <a:rPr b="1" i="0" lang="en-GB" sz="1400" u="none" cap="none" strike="noStrike">
                <a:solidFill>
                  <a:srgbClr val="000000"/>
                </a:solidFill>
                <a:latin typeface="Arial"/>
                <a:ea typeface="Arial"/>
                <a:cs typeface="Arial"/>
                <a:sym typeface="Arial"/>
              </a:rPr>
              <a:t> </a:t>
            </a:r>
            <a:r>
              <a:rPr b="0" i="0" lang="en-GB" sz="1400" u="none" cap="none" strike="noStrike">
                <a:solidFill>
                  <a:srgbClr val="000000"/>
                </a:solidFill>
                <a:latin typeface="Arial"/>
                <a:ea typeface="Arial"/>
                <a:cs typeface="Arial"/>
                <a:sym typeface="Arial"/>
              </a:rPr>
              <a:t>περιλαμβάνει περισσότερους από το 50% των εργαζομένων να εργάζονται εξ αποστάσεως, αφιερώνοντας λιγότερο χρόνο στο γραφείο. Η εργασία εξ αποστάσεως έως και 50% του χρόνου δεν απαιτεί έγκριση από τη διοίκηση. Ωστόσο, αν κάποιος εργαζόμενος επιθυμεί να εργάζεται για περισσότερο από το 50% εξ αποστάσεως (π.χ. 60%), τότε απαιτείται έγκριση από τη διοίκηση. Για όσους επιλέγουν να εργάζονται μόνιμα εξ αποστάσεως, επίσης απαιτείται έγκριση από τη διοίκηση. Στις περιπτώσεις αυτές, οι εργαζόμενοι δεν θα διαθέτουν σταθερό προσωπικό χώρο στο γραφείο, αλλά όταν είναι απαραίτητο να παρευρίσκονται, θα τους παρέχεται κατάλληλος χώρος προσωρινά. Επιπλέον, η Microsoft έχει δεσμευτεί να καλύπτει ένα μέρος των εξόδων που σχετίζονται με την εργασία εξ αποστάσεως, αναγνωρίζοντας την οικονομική διάσταση του νέου μοντέλου εργασίας.</a:t>
            </a:r>
            <a:endParaRPr/>
          </a:p>
          <a:p>
            <a:pPr indent="0" lvl="0" marL="0" marR="0" rtl="0" algn="just">
              <a:lnSpc>
                <a:spcPct val="150000"/>
              </a:lnSpc>
              <a:spcBef>
                <a:spcPts val="1125"/>
              </a:spcBef>
              <a:spcAft>
                <a:spcPts val="0"/>
              </a:spcAft>
              <a:buClr>
                <a:srgbClr val="000000"/>
              </a:buClr>
              <a:buSzPts val="1400"/>
              <a:buFont typeface="Arial"/>
              <a:buNone/>
            </a:pPr>
            <a:r>
              <a:rPr b="1" i="0" lang="en-GB" sz="1400" u="none" cap="none" strike="noStrike">
                <a:solidFill>
                  <a:srgbClr val="3A7D22"/>
                </a:solidFill>
                <a:latin typeface="Arial"/>
                <a:ea typeface="Arial"/>
                <a:cs typeface="Arial"/>
                <a:sym typeface="Arial"/>
              </a:rPr>
              <a:t>Θέματα για προβληματισμό στην τάξη</a:t>
            </a:r>
            <a:endParaRPr/>
          </a:p>
          <a:p>
            <a:pPr indent="-228600" lvl="2" marL="1143000" marR="0" rtl="0" algn="just">
              <a:lnSpc>
                <a:spcPct val="150000"/>
              </a:lnSpc>
              <a:spcBef>
                <a:spcPts val="1125"/>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Ορισμός του παραπάνω υβριδικού μοντέλου</a:t>
            </a:r>
            <a:endParaRPr/>
          </a:p>
          <a:p>
            <a:pPr indent="-228600" lvl="2" marL="1143000" marR="0" rtl="0" algn="just">
              <a:lnSpc>
                <a:spcPct val="150000"/>
              </a:lnSpc>
              <a:spcBef>
                <a:spcPts val="1125"/>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Ποιος είναι ο αντίκτυπος αυτού του μοντέλου στην ικανοποίηση και την παραγωγικότητα των εργαζομένων;</a:t>
            </a:r>
            <a:endParaRPr/>
          </a:p>
          <a:p>
            <a:pPr indent="-228600" lvl="2" marL="1143000" marR="0" rtl="0" algn="just">
              <a:lnSpc>
                <a:spcPct val="150000"/>
              </a:lnSpc>
              <a:spcBef>
                <a:spcPts val="1125"/>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Πόσο κατάλληλο είναι αυτό το μοντέλο για τον οργανισμό σας;</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nvSpPr>
        <p:spPr>
          <a:xfrm>
            <a:off x="801245" y="2045184"/>
            <a:ext cx="9149443" cy="2257798"/>
          </a:xfrm>
          <a:prstGeom prst="rect">
            <a:avLst/>
          </a:prstGeom>
          <a:noFill/>
          <a:ln>
            <a:noFill/>
          </a:ln>
        </p:spPr>
        <p:txBody>
          <a:bodyPr anchorCtr="0" anchor="t" bIns="45700" lIns="91425" spcFirstLastPara="1" rIns="91425" wrap="square" tIns="45700">
            <a:spAutoFit/>
          </a:bodyPr>
          <a:lstStyle/>
          <a:p>
            <a:pPr indent="0" lvl="1" marL="0" marR="0" rtl="0" algn="l">
              <a:lnSpc>
                <a:spcPct val="107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Επισκεφθείτε τον ακόλουθο σύνδεσμο για περισσότερες μελέτες περιπτώσεων σχετικά με διάφορα υβριδικά μοντέλα.</a:t>
            </a:r>
            <a:endParaRPr b="0" i="0" sz="1400" u="none" cap="none" strike="noStrike">
              <a:solidFill>
                <a:srgbClr val="000000"/>
              </a:solidFill>
              <a:latin typeface="Arial"/>
              <a:ea typeface="Arial"/>
              <a:cs typeface="Arial"/>
              <a:sym typeface="Arial"/>
            </a:endParaRPr>
          </a:p>
          <a:p>
            <a:pPr indent="0" lvl="1" marL="96838" marR="0" rtl="0" algn="l">
              <a:lnSpc>
                <a:spcPct val="107000"/>
              </a:lnSpc>
              <a:spcBef>
                <a:spcPts val="8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400"/>
              <a:buFont typeface="Arial"/>
              <a:buNone/>
            </a:pPr>
            <a:r>
              <a:rPr b="0" i="0" lang="en-GB" sz="2400" u="sng" cap="none" strike="noStrike">
                <a:solidFill>
                  <a:srgbClr val="0563C1"/>
                </a:solidFill>
                <a:latin typeface="Calibri"/>
                <a:ea typeface="Calibri"/>
                <a:cs typeface="Calibri"/>
                <a:sym typeface="Calibri"/>
                <a:hlinkClick r:id="rId3">
                  <a:extLst>
                    <a:ext uri="{A12FA001-AC4F-418D-AE19-62706E023703}">
                      <ahyp:hlinkClr val="tx"/>
                    </a:ext>
                  </a:extLst>
                </a:hlinkClick>
              </a:rPr>
              <a:t>10 παραδείγματα υβριδικών εταιρειών με μοντέλα εργασίας το 2025</a:t>
            </a:r>
            <a:endParaRPr b="0" i="0" sz="2400" u="none" cap="none" strike="noStrike">
              <a:solidFill>
                <a:srgbClr val="000000"/>
              </a:solidFill>
              <a:latin typeface="Calibri"/>
              <a:ea typeface="Calibri"/>
              <a:cs typeface="Calibri"/>
              <a:sym typeface="Calibri"/>
            </a:endParaRPr>
          </a:p>
          <a:p>
            <a:pPr indent="0" lvl="0" marL="0" marR="0" rtl="0" algn="just">
              <a:lnSpc>
                <a:spcPct val="100000"/>
              </a:lnSpc>
              <a:spcBef>
                <a:spcPts val="8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1" name="Google Shape;281;p41"/>
          <p:cNvSpPr txBox="1"/>
          <p:nvPr/>
        </p:nvSpPr>
        <p:spPr>
          <a:xfrm>
            <a:off x="1595707" y="594937"/>
            <a:ext cx="9593942" cy="92328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5"/>
              </a:buClr>
              <a:buSzPts val="3600"/>
              <a:buFont typeface="Arial"/>
              <a:buNone/>
            </a:pPr>
            <a:r>
              <a:rPr b="1" i="0" lang="en-GB" sz="2800" u="none" cap="none" strike="noStrike">
                <a:solidFill>
                  <a:schemeClr val="accent6"/>
                </a:solidFill>
                <a:latin typeface="Arial"/>
                <a:ea typeface="Arial"/>
                <a:cs typeface="Arial"/>
                <a:sym typeface="Arial"/>
              </a:rPr>
              <a:t>Δραστηριότητα #2: Προσδιορισμός του υβριδικού μοντέλου εργασ</a:t>
            </a:r>
            <a:r>
              <a:rPr b="1" i="0" lang="en-GB" sz="3200" u="none" cap="none" strike="noStrike">
                <a:solidFill>
                  <a:schemeClr val="accent6"/>
                </a:solidFill>
                <a:latin typeface="Arial"/>
                <a:ea typeface="Arial"/>
                <a:cs typeface="Arial"/>
                <a:sym typeface="Arial"/>
              </a:rPr>
              <a:t>ίας</a:t>
            </a:r>
            <a:endParaRPr b="1" i="0" sz="3200" u="none" cap="none" strike="noStrike">
              <a:solidFill>
                <a:schemeClr val="accent6"/>
              </a:solidFill>
              <a:latin typeface="Arial"/>
              <a:ea typeface="Arial"/>
              <a:cs typeface="Arial"/>
              <a:sym typeface="Arial"/>
            </a:endParaRPr>
          </a:p>
        </p:txBody>
      </p:sp>
      <p:pic>
        <p:nvPicPr>
          <p:cNvPr descr="Ampulheta 90% com preenchimento sólido" id="282" name="Google Shape;282;p41"/>
          <p:cNvPicPr preferRelativeResize="0"/>
          <p:nvPr/>
        </p:nvPicPr>
        <p:blipFill rotWithShape="1">
          <a:blip r:embed="rId4">
            <a:alphaModFix/>
          </a:blip>
          <a:srcRect b="0" l="0" r="0" t="0"/>
          <a:stretch/>
        </p:blipFill>
        <p:spPr>
          <a:xfrm>
            <a:off x="10285270" y="4393021"/>
            <a:ext cx="1808760" cy="1808760"/>
          </a:xfrm>
          <a:prstGeom prst="rect">
            <a:avLst/>
          </a:prstGeom>
          <a:noFill/>
          <a:ln>
            <a:noFill/>
          </a:ln>
        </p:spPr>
      </p:pic>
      <p:sp>
        <p:nvSpPr>
          <p:cNvPr id="283" name="Google Shape;283;p41"/>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284" name="Google Shape;284;p41"/>
          <p:cNvSpPr txBox="1"/>
          <p:nvPr/>
        </p:nvSpPr>
        <p:spPr>
          <a:xfrm>
            <a:off x="7091735" y="6021554"/>
            <a:ext cx="3193535" cy="480131"/>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000000"/>
              </a:buClr>
              <a:buSzPts val="1400"/>
              <a:buFont typeface="Arial"/>
              <a:buNone/>
            </a:pPr>
            <a:r>
              <a:rPr b="0" i="0" lang="en-GB" sz="1400" u="sng" cap="none" strike="noStrike">
                <a:solidFill>
                  <a:schemeClr val="accent5"/>
                </a:solidFill>
                <a:latin typeface="Arial"/>
                <a:ea typeface="Arial"/>
                <a:cs typeface="Arial"/>
                <a:sym typeface="Arial"/>
                <a:hlinkClick r:id="rId5">
                  <a:extLst>
                    <a:ext uri="{A12FA001-AC4F-418D-AE19-62706E023703}">
                      <ahyp:hlinkClr val="tx"/>
                    </a:ext>
                  </a:extLst>
                </a:hlinkClick>
              </a:rPr>
              <a:t>Πηγή </a:t>
            </a:r>
            <a:r>
              <a:rPr b="0" i="0" lang="en-GB" sz="1400" u="none" cap="none" strike="noStrike">
                <a:solidFill>
                  <a:schemeClr val="accent5"/>
                </a:solidFill>
                <a:latin typeface="Arial"/>
                <a:ea typeface="Arial"/>
                <a:cs typeface="Arial"/>
                <a:sym typeface="Arial"/>
              </a:rPr>
              <a:t>για τη μελέτη περίπτωσης </a:t>
            </a:r>
            <a:endParaRPr b="1" i="1" sz="1400" u="none" cap="none" strike="noStrike">
              <a:solidFill>
                <a:srgbClr val="000000"/>
              </a:solidFill>
              <a:latin typeface="Times New Roman"/>
              <a:ea typeface="Times New Roman"/>
              <a:cs typeface="Times New Roman"/>
              <a:sym typeface="Times New Roman"/>
            </a:endParaRPr>
          </a:p>
          <a:p>
            <a:pPr indent="0" lvl="0" marL="0" marR="0" rtl="0" algn="r">
              <a:lnSpc>
                <a:spcPct val="9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nvSpPr>
        <p:spPr>
          <a:xfrm>
            <a:off x="842195" y="1027417"/>
            <a:ext cx="11012557" cy="541394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3600"/>
              <a:buFont typeface="Arial"/>
              <a:buNone/>
            </a:pPr>
            <a:r>
              <a:rPr b="1" i="0" lang="en-GB" sz="2800" u="none" cap="none" strike="noStrike">
                <a:solidFill>
                  <a:schemeClr val="accent6"/>
                </a:solidFill>
                <a:latin typeface="Arial"/>
                <a:ea typeface="Arial"/>
                <a:cs typeface="Arial"/>
                <a:sym typeface="Arial"/>
              </a:rPr>
              <a:t>Ενότητα 2: Περισσότερα για το πώς να επιλέξετε το σωστό υβριδικό μοντέλο εργασίας</a:t>
            </a:r>
            <a:endParaRPr b="0" i="0" sz="28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17780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a:t>
            </a:r>
            <a:r>
              <a:rPr b="0" i="0" lang="en-GB" sz="2400" u="none" cap="none" strike="noStrike">
                <a:solidFill>
                  <a:schemeClr val="accent5"/>
                </a:solidFill>
                <a:latin typeface="Arial"/>
                <a:ea typeface="Arial"/>
                <a:cs typeface="Arial"/>
                <a:sym typeface="Arial"/>
              </a:rPr>
              <a:t>Είναι εφικτό το ανταγωνιστικό πλεονέκτημα με το υβριδικό μοντέλο;</a:t>
            </a:r>
            <a:endParaRPr b="0" i="0" sz="2400" u="none" cap="none" strike="noStrike">
              <a:solidFill>
                <a:srgbClr val="000000"/>
              </a:solidFill>
              <a:latin typeface="Arial"/>
              <a:ea typeface="Arial"/>
              <a:cs typeface="Arial"/>
              <a:sym typeface="Arial"/>
            </a:endParaRPr>
          </a:p>
          <a:p>
            <a:pPr indent="-177800" lvl="0" marL="0" marR="0" rtl="0" algn="l">
              <a:lnSpc>
                <a:spcPct val="100000"/>
              </a:lnSpc>
              <a:spcBef>
                <a:spcPts val="0"/>
              </a:spcBef>
              <a:spcAft>
                <a:spcPts val="0"/>
              </a:spcAft>
              <a:buClr>
                <a:srgbClr val="000000"/>
              </a:buClr>
              <a:buSzPts val="2800"/>
              <a:buFont typeface="Arial"/>
              <a:buChar char="•"/>
            </a:pPr>
            <a:r>
              <a:rPr b="0" i="0" lang="en-GB" sz="2400" u="none" cap="none" strike="noStrike">
                <a:solidFill>
                  <a:schemeClr val="accent5"/>
                </a:solidFill>
                <a:latin typeface="Arial"/>
                <a:ea typeface="Arial"/>
                <a:cs typeface="Arial"/>
                <a:sym typeface="Arial"/>
              </a:rPr>
              <a:t> Εξαρτάται η στρατηγική από ομάδες υψηλής συνεργασίας;</a:t>
            </a:r>
            <a:endParaRPr b="0" i="0" sz="2400" u="none" cap="none" strike="noStrike">
              <a:solidFill>
                <a:srgbClr val="000000"/>
              </a:solidFill>
              <a:latin typeface="Arial"/>
              <a:ea typeface="Arial"/>
              <a:cs typeface="Arial"/>
              <a:sym typeface="Arial"/>
            </a:endParaRPr>
          </a:p>
          <a:p>
            <a:pPr indent="-177800" lvl="0" marL="0" marR="0" rtl="0" algn="l">
              <a:lnSpc>
                <a:spcPct val="100000"/>
              </a:lnSpc>
              <a:spcBef>
                <a:spcPts val="0"/>
              </a:spcBef>
              <a:spcAft>
                <a:spcPts val="0"/>
              </a:spcAft>
              <a:buClr>
                <a:srgbClr val="000000"/>
              </a:buClr>
              <a:buSzPts val="2800"/>
              <a:buFont typeface="Arial"/>
              <a:buChar char="•"/>
            </a:pPr>
            <a:r>
              <a:rPr b="0" i="0" lang="en-GB" sz="2400" u="none" cap="none" strike="noStrike">
                <a:solidFill>
                  <a:schemeClr val="accent5"/>
                </a:solidFill>
                <a:latin typeface="Arial"/>
                <a:ea typeface="Arial"/>
                <a:cs typeface="Arial"/>
                <a:sym typeface="Arial"/>
              </a:rPr>
              <a:t> Πόσο εφικτό είναι να διατηρούνται υπό έλεγχο οι κόμβοι επικοινωνίας;</a:t>
            </a:r>
            <a:endParaRPr b="0" i="0" sz="2400" u="none" cap="none" strike="noStrike">
              <a:solidFill>
                <a:srgbClr val="000000"/>
              </a:solidFill>
              <a:latin typeface="Arial"/>
              <a:ea typeface="Arial"/>
              <a:cs typeface="Arial"/>
              <a:sym typeface="Arial"/>
            </a:endParaRPr>
          </a:p>
          <a:p>
            <a:pPr indent="-177800" lvl="0" marL="0" marR="0" rtl="0" algn="l">
              <a:lnSpc>
                <a:spcPct val="100000"/>
              </a:lnSpc>
              <a:spcBef>
                <a:spcPts val="0"/>
              </a:spcBef>
              <a:spcAft>
                <a:spcPts val="0"/>
              </a:spcAft>
              <a:buClr>
                <a:srgbClr val="000000"/>
              </a:buClr>
              <a:buSzPts val="2800"/>
              <a:buFont typeface="Arial"/>
              <a:buChar char="•"/>
            </a:pPr>
            <a:r>
              <a:rPr b="0" i="0" lang="en-GB" sz="2400" u="none" cap="none" strike="noStrike">
                <a:solidFill>
                  <a:schemeClr val="accent5"/>
                </a:solidFill>
                <a:latin typeface="Arial"/>
                <a:ea typeface="Arial"/>
                <a:cs typeface="Arial"/>
                <a:sym typeface="Arial"/>
              </a:rPr>
              <a:t> Ποια είναι η γνώμη των εργαζομένων;</a:t>
            </a:r>
            <a:endParaRPr b="0" i="0" sz="2400" u="none" cap="none" strike="noStrike">
              <a:solidFill>
                <a:srgbClr val="000000"/>
              </a:solidFill>
              <a:latin typeface="Arial"/>
              <a:ea typeface="Arial"/>
              <a:cs typeface="Arial"/>
              <a:sym typeface="Arial"/>
            </a:endParaRPr>
          </a:p>
          <a:p>
            <a:pPr indent="-177800" lvl="0" marL="0" marR="0" rtl="0" algn="l">
              <a:lnSpc>
                <a:spcPct val="100000"/>
              </a:lnSpc>
              <a:spcBef>
                <a:spcPts val="0"/>
              </a:spcBef>
              <a:spcAft>
                <a:spcPts val="0"/>
              </a:spcAft>
              <a:buClr>
                <a:srgbClr val="000000"/>
              </a:buClr>
              <a:buSzPts val="2800"/>
              <a:buFont typeface="Arial"/>
              <a:buChar char="•"/>
            </a:pPr>
            <a:r>
              <a:rPr b="0" i="0" lang="en-GB" sz="2400" u="none" cap="none" strike="noStrike">
                <a:solidFill>
                  <a:schemeClr val="accent5"/>
                </a:solidFill>
                <a:latin typeface="Arial"/>
                <a:ea typeface="Arial"/>
                <a:cs typeface="Arial"/>
                <a:sym typeface="Arial"/>
              </a:rPr>
              <a:t> Πώς θα καθοριστούν τα καθήκοντα στο υβριδικό μοντέλο (ώρες γραφείου/απομακρυσμένες ώρες) και τα KPIs;</a:t>
            </a:r>
            <a:endParaRPr b="0" i="0" sz="2400" u="none" cap="none" strike="noStrike">
              <a:solidFill>
                <a:srgbClr val="000000"/>
              </a:solidFill>
              <a:latin typeface="Arial"/>
              <a:ea typeface="Arial"/>
              <a:cs typeface="Arial"/>
              <a:sym typeface="Arial"/>
            </a:endParaRPr>
          </a:p>
          <a:p>
            <a:pPr indent="-177800" lvl="0" marL="0" marR="0" rtl="0" algn="l">
              <a:lnSpc>
                <a:spcPct val="100000"/>
              </a:lnSpc>
              <a:spcBef>
                <a:spcPts val="0"/>
              </a:spcBef>
              <a:spcAft>
                <a:spcPts val="0"/>
              </a:spcAft>
              <a:buClr>
                <a:srgbClr val="000000"/>
              </a:buClr>
              <a:buSzPts val="2800"/>
              <a:buFont typeface="Arial"/>
              <a:buChar char="•"/>
            </a:pPr>
            <a:r>
              <a:rPr b="0" i="0" lang="en-GB" sz="2400" u="none" cap="none" strike="noStrike">
                <a:solidFill>
                  <a:schemeClr val="accent5"/>
                </a:solidFill>
                <a:latin typeface="Arial"/>
                <a:ea typeface="Arial"/>
                <a:cs typeface="Arial"/>
                <a:sym typeface="Arial"/>
              </a:rPr>
              <a:t> Πώς θα οργανωθεί η παρακολούθηση στον υβριδικό χώρο εργασίας;</a:t>
            </a:r>
            <a:endParaRPr b="0" i="0" sz="24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a:t>
            </a:r>
            <a:r>
              <a:rPr b="0" i="0" lang="en-GB" sz="2000" u="none" cap="none" strike="noStrike">
                <a:solidFill>
                  <a:schemeClr val="accent5"/>
                </a:solidFill>
                <a:latin typeface="Arial"/>
                <a:ea typeface="Arial"/>
                <a:cs typeface="Arial"/>
                <a:sym typeface="Arial"/>
              </a:rPr>
              <a:t>Pontiggia &amp; Gatti,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3"/>
          <p:cNvSpPr txBox="1"/>
          <p:nvPr/>
        </p:nvSpPr>
        <p:spPr>
          <a:xfrm>
            <a:off x="4757328" y="1936283"/>
            <a:ext cx="6957527"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3</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Ενισχύοντας την ευελιξίας στο υβριδικό μοντέλο εργασίας</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97" name="Google Shape;297;p4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4"/>
          <p:cNvSpPr txBox="1"/>
          <p:nvPr/>
        </p:nvSpPr>
        <p:spPr>
          <a:xfrm>
            <a:off x="1073453" y="1577300"/>
            <a:ext cx="9570399" cy="49243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2400" u="none" cap="none" strike="noStrike">
              <a:solidFill>
                <a:schemeClr val="accent5"/>
              </a:solidFill>
              <a:latin typeface="Arial"/>
              <a:ea typeface="Arial"/>
              <a:cs typeface="Arial"/>
              <a:sym typeface="Arial"/>
            </a:endParaRPr>
          </a:p>
          <a:p>
            <a:pPr indent="-457200" lvl="0" marL="457200" marR="0" rtl="0" algn="l">
              <a:lnSpc>
                <a:spcPct val="100000"/>
              </a:lnSpc>
              <a:spcBef>
                <a:spcPts val="0"/>
              </a:spcBef>
              <a:spcAft>
                <a:spcPts val="0"/>
              </a:spcAft>
              <a:buClr>
                <a:schemeClr val="accent5"/>
              </a:buClr>
              <a:buSzPts val="2800"/>
              <a:buFont typeface="Noto Sans Symbols"/>
              <a:buChar char="✔"/>
            </a:pPr>
            <a:r>
              <a:rPr b="1" i="0" lang="en-GB" sz="2400" u="none" cap="none" strike="noStrike">
                <a:solidFill>
                  <a:srgbClr val="7030A0"/>
                </a:solidFill>
                <a:latin typeface="Arial"/>
                <a:ea typeface="Arial"/>
                <a:cs typeface="Arial"/>
                <a:sym typeface="Arial"/>
              </a:rPr>
              <a:t>Οργανωτική ευελιξία</a:t>
            </a:r>
            <a:r>
              <a:rPr b="0" i="0" lang="en-GB" sz="2400" u="none" cap="none" strike="noStrike">
                <a:solidFill>
                  <a:srgbClr val="7030A0"/>
                </a:solidFill>
                <a:latin typeface="Arial"/>
                <a:ea typeface="Arial"/>
                <a:cs typeface="Arial"/>
                <a:sym typeface="Arial"/>
              </a:rPr>
              <a:t>: Προσαρμόσιμα προγράμματα για τους εργαζόμενους όσον αφορά το χρόνο, την τοποθεσία, τα καθήκοντα και την ομαδική εργασία.</a:t>
            </a:r>
            <a:endParaRPr b="0" i="0" sz="2400" u="none" cap="none" strike="noStrike">
              <a:solidFill>
                <a:srgbClr val="7030A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2800"/>
              <a:buFont typeface="Noto Sans Symbols"/>
              <a:buNone/>
            </a:pPr>
            <a:r>
              <a:t/>
            </a:r>
            <a:endParaRPr b="0" i="0" sz="2400" u="none" cap="none" strike="noStrike">
              <a:solidFill>
                <a:srgbClr val="7030A0"/>
              </a:solidFill>
              <a:latin typeface="Arial"/>
              <a:ea typeface="Arial"/>
              <a:cs typeface="Arial"/>
              <a:sym typeface="Arial"/>
            </a:endParaRPr>
          </a:p>
          <a:p>
            <a:pPr indent="-457200" lvl="0" marL="457200" marR="0" rtl="0" algn="l">
              <a:lnSpc>
                <a:spcPct val="100000"/>
              </a:lnSpc>
              <a:spcBef>
                <a:spcPts val="0"/>
              </a:spcBef>
              <a:spcAft>
                <a:spcPts val="0"/>
              </a:spcAft>
              <a:buClr>
                <a:schemeClr val="accent5"/>
              </a:buClr>
              <a:buSzPts val="2800"/>
              <a:buFont typeface="Noto Sans Symbols"/>
              <a:buChar char="✔"/>
            </a:pPr>
            <a:r>
              <a:rPr b="1" i="0" lang="en-GB" sz="2400" u="none" cap="none" strike="noStrike">
                <a:solidFill>
                  <a:srgbClr val="7030A0"/>
                </a:solidFill>
                <a:latin typeface="Arial"/>
                <a:ea typeface="Arial"/>
                <a:cs typeface="Arial"/>
                <a:sym typeface="Arial"/>
              </a:rPr>
              <a:t>Κοινωνική ευελιξία</a:t>
            </a:r>
            <a:r>
              <a:rPr b="0" i="0" lang="en-GB" sz="2400" u="none" cap="none" strike="noStrike">
                <a:solidFill>
                  <a:srgbClr val="7030A0"/>
                </a:solidFill>
                <a:latin typeface="Arial"/>
                <a:ea typeface="Arial"/>
                <a:cs typeface="Arial"/>
                <a:sym typeface="Arial"/>
              </a:rPr>
              <a:t>: Η πρόκληση συνδυασμού της δια ζώσης με την ψηφιακή (σύγχρονη και ασύγχρονη) επικοινωνία</a:t>
            </a:r>
            <a:endParaRPr b="0" i="0" sz="2400" u="none" cap="none" strike="noStrike">
              <a:solidFill>
                <a:srgbClr val="7030A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2800"/>
              <a:buFont typeface="Noto Sans Symbols"/>
              <a:buNone/>
            </a:pPr>
            <a:r>
              <a:t/>
            </a:r>
            <a:endParaRPr b="0" i="0" sz="2400" u="none" cap="none" strike="noStrike">
              <a:solidFill>
                <a:srgbClr val="7030A0"/>
              </a:solidFill>
              <a:latin typeface="Arial"/>
              <a:ea typeface="Arial"/>
              <a:cs typeface="Arial"/>
              <a:sym typeface="Arial"/>
            </a:endParaRPr>
          </a:p>
          <a:p>
            <a:pPr indent="-457200" lvl="0" marL="457200" marR="0" rtl="0" algn="l">
              <a:lnSpc>
                <a:spcPct val="100000"/>
              </a:lnSpc>
              <a:spcBef>
                <a:spcPts val="0"/>
              </a:spcBef>
              <a:spcAft>
                <a:spcPts val="0"/>
              </a:spcAft>
              <a:buClr>
                <a:schemeClr val="accent5"/>
              </a:buClr>
              <a:buSzPts val="2800"/>
              <a:buFont typeface="Noto Sans Symbols"/>
              <a:buChar char="✔"/>
            </a:pPr>
            <a:r>
              <a:rPr b="1" i="0" lang="en-GB" sz="2400" u="none" cap="none" strike="noStrike">
                <a:solidFill>
                  <a:srgbClr val="7030A0"/>
                </a:solidFill>
                <a:latin typeface="Arial"/>
                <a:ea typeface="Arial"/>
                <a:cs typeface="Arial"/>
                <a:sym typeface="Arial"/>
              </a:rPr>
              <a:t>Ατομική ευελιξία</a:t>
            </a:r>
            <a:r>
              <a:rPr b="0" i="0" lang="en-GB" sz="2400" u="none" cap="none" strike="noStrike">
                <a:solidFill>
                  <a:srgbClr val="7030A0"/>
                </a:solidFill>
                <a:latin typeface="Arial"/>
                <a:ea typeface="Arial"/>
                <a:cs typeface="Arial"/>
                <a:sym typeface="Arial"/>
              </a:rPr>
              <a:t>: Η αυτονομία των εργαζομένων να προσαρμόζουν τα ωράρια εργασίας, τις προτιμήσεις που σχετίζονται με τα καθήκοντα και τις μεθόδους εργασίας.</a:t>
            </a:r>
            <a:endParaRPr b="0" i="0" sz="2400" u="none" cap="none" strike="noStrike">
              <a:solidFill>
                <a:srgbClr val="7030A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304" name="Google Shape;304;p44"/>
          <p:cNvPicPr preferRelativeResize="0"/>
          <p:nvPr/>
        </p:nvPicPr>
        <p:blipFill rotWithShape="1">
          <a:blip r:embed="rId3">
            <a:alphaModFix/>
          </a:blip>
          <a:srcRect b="0" l="0" r="0" t="0"/>
          <a:stretch/>
        </p:blipFill>
        <p:spPr>
          <a:xfrm>
            <a:off x="10285270" y="4139021"/>
            <a:ext cx="1808760" cy="1808760"/>
          </a:xfrm>
          <a:prstGeom prst="rect">
            <a:avLst/>
          </a:prstGeom>
          <a:noFill/>
          <a:ln>
            <a:noFill/>
          </a:ln>
        </p:spPr>
      </p:pic>
      <p:sp>
        <p:nvSpPr>
          <p:cNvPr id="305" name="Google Shape;305;p44"/>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 5 m</a:t>
            </a:r>
            <a:endParaRPr b="1" i="0" sz="1600" u="none" cap="none" strike="noStrike">
              <a:solidFill>
                <a:schemeClr val="accent6"/>
              </a:solidFill>
              <a:latin typeface="Arial"/>
              <a:ea typeface="Arial"/>
              <a:cs typeface="Arial"/>
              <a:sym typeface="Arial"/>
            </a:endParaRPr>
          </a:p>
        </p:txBody>
      </p:sp>
      <p:sp>
        <p:nvSpPr>
          <p:cNvPr id="306" name="Google Shape;306;p44"/>
          <p:cNvSpPr txBox="1"/>
          <p:nvPr/>
        </p:nvSpPr>
        <p:spPr>
          <a:xfrm>
            <a:off x="1199374" y="694892"/>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Μορφές ευελιξίας στο υβριδικό μοντέλο εργασίας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Ampulheta 90% com preenchimento sólido" id="312" name="Google Shape;312;p45"/>
          <p:cNvPicPr preferRelativeResize="0"/>
          <p:nvPr/>
        </p:nvPicPr>
        <p:blipFill rotWithShape="1">
          <a:blip r:embed="rId3">
            <a:alphaModFix/>
          </a:blip>
          <a:srcRect b="0" l="0" r="0" t="0"/>
          <a:stretch/>
        </p:blipFill>
        <p:spPr>
          <a:xfrm>
            <a:off x="10682514" y="5254171"/>
            <a:ext cx="1411516" cy="947610"/>
          </a:xfrm>
          <a:prstGeom prst="rect">
            <a:avLst/>
          </a:prstGeom>
          <a:noFill/>
          <a:ln>
            <a:noFill/>
          </a:ln>
        </p:spPr>
      </p:pic>
      <p:sp>
        <p:nvSpPr>
          <p:cNvPr id="313" name="Google Shape;313;p45"/>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 5 m</a:t>
            </a:r>
            <a:endParaRPr b="1" i="0" sz="1600" u="none" cap="none" strike="noStrike">
              <a:solidFill>
                <a:schemeClr val="accent6"/>
              </a:solidFill>
              <a:latin typeface="Arial"/>
              <a:ea typeface="Arial"/>
              <a:cs typeface="Arial"/>
              <a:sym typeface="Arial"/>
            </a:endParaRPr>
          </a:p>
        </p:txBody>
      </p:sp>
      <p:sp>
        <p:nvSpPr>
          <p:cNvPr id="314" name="Google Shape;314;p45"/>
          <p:cNvSpPr txBox="1"/>
          <p:nvPr/>
        </p:nvSpPr>
        <p:spPr>
          <a:xfrm>
            <a:off x="1353975" y="559124"/>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Οργανωτική ευελιξία στο υβριδικό  μοντέλο εργασίας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grpSp>
        <p:nvGrpSpPr>
          <p:cNvPr id="315" name="Google Shape;315;p45"/>
          <p:cNvGrpSpPr/>
          <p:nvPr/>
        </p:nvGrpSpPr>
        <p:grpSpPr>
          <a:xfrm>
            <a:off x="508001" y="1085821"/>
            <a:ext cx="10900228" cy="5113157"/>
            <a:chOff x="1" y="2803"/>
            <a:chExt cx="10900228" cy="5113157"/>
          </a:xfrm>
        </p:grpSpPr>
        <p:sp>
          <p:nvSpPr>
            <p:cNvPr id="316" name="Google Shape;316;p45"/>
            <p:cNvSpPr/>
            <p:nvPr/>
          </p:nvSpPr>
          <p:spPr>
            <a:xfrm rot="5400000">
              <a:off x="-208074" y="210877"/>
              <a:ext cx="1387164" cy="971015"/>
            </a:xfrm>
            <a:prstGeom prst="chevron">
              <a:avLst>
                <a:gd fmla="val 50000" name="adj"/>
              </a:avLst>
            </a:prstGeom>
            <a:solidFill>
              <a:srgbClr val="E97131"/>
            </a:solidFill>
            <a:ln cap="flat" cmpd="sng" w="25400">
              <a:solidFill>
                <a:srgbClr val="E9713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5"/>
            <p:cNvSpPr txBox="1"/>
            <p:nvPr/>
          </p:nvSpPr>
          <p:spPr>
            <a:xfrm>
              <a:off x="1" y="488311"/>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Χρόνος</a:t>
              </a:r>
              <a:endParaRPr b="0" i="0" sz="1400" u="none" cap="none" strike="noStrike">
                <a:solidFill>
                  <a:srgbClr val="000000"/>
                </a:solidFill>
                <a:latin typeface="Arial"/>
                <a:ea typeface="Arial"/>
                <a:cs typeface="Arial"/>
                <a:sym typeface="Arial"/>
              </a:endParaRPr>
            </a:p>
          </p:txBody>
        </p:sp>
        <p:sp>
          <p:nvSpPr>
            <p:cNvPr id="318" name="Google Shape;318;p45"/>
            <p:cNvSpPr/>
            <p:nvPr/>
          </p:nvSpPr>
          <p:spPr>
            <a:xfrm rot="5400000">
              <a:off x="5484793" y="-4510975"/>
              <a:ext cx="901657" cy="9929213"/>
            </a:xfrm>
            <a:prstGeom prst="round2SameRect">
              <a:avLst>
                <a:gd fmla="val 16667" name="adj1"/>
                <a:gd fmla="val 0" name="adj2"/>
              </a:avLst>
            </a:prstGeom>
            <a:solidFill>
              <a:schemeClr val="lt1">
                <a:alpha val="89019"/>
              </a:schemeClr>
            </a:solidFill>
            <a:ln cap="flat" cmpd="sng" w="25400">
              <a:solidFill>
                <a:srgbClr val="E971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5"/>
            <p:cNvSpPr txBox="1"/>
            <p:nvPr/>
          </p:nvSpPr>
          <p:spPr>
            <a:xfrm>
              <a:off x="971016" y="46817"/>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Όσον αφορά τα ευέλικτα χρονοδιαγράμματα </a:t>
              </a:r>
              <a:r>
                <a:rPr b="0" i="0" lang="en-GB" sz="2100" u="none" cap="none" strike="noStrike">
                  <a:solidFill>
                    <a:srgbClr val="000000"/>
                  </a:solidFill>
                  <a:latin typeface="Arial"/>
                  <a:ea typeface="Arial"/>
                  <a:cs typeface="Arial"/>
                  <a:sym typeface="Arial"/>
                </a:rPr>
                <a:t>(πότε, πόσο συχνά, πόσο καιρό) </a:t>
              </a:r>
              <a:endParaRPr b="0" i="0" sz="2100" u="none" cap="none" strike="noStrike">
                <a:solidFill>
                  <a:srgbClr val="000000"/>
                </a:solidFill>
                <a:latin typeface="Arial"/>
                <a:ea typeface="Arial"/>
                <a:cs typeface="Arial"/>
                <a:sym typeface="Arial"/>
              </a:endParaRPr>
            </a:p>
          </p:txBody>
        </p:sp>
        <p:sp>
          <p:nvSpPr>
            <p:cNvPr id="320" name="Google Shape;320;p45"/>
            <p:cNvSpPr/>
            <p:nvPr/>
          </p:nvSpPr>
          <p:spPr>
            <a:xfrm rot="5400000">
              <a:off x="-208074" y="1452875"/>
              <a:ext cx="1387164" cy="971015"/>
            </a:xfrm>
            <a:prstGeom prst="chevron">
              <a:avLst>
                <a:gd fmla="val 50000" name="adj"/>
              </a:avLst>
            </a:prstGeom>
            <a:solidFill>
              <a:srgbClr val="176B22"/>
            </a:solidFill>
            <a:ln cap="flat" cmpd="sng" w="25400">
              <a:solidFill>
                <a:srgbClr val="176B2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5"/>
            <p:cNvSpPr txBox="1"/>
            <p:nvPr/>
          </p:nvSpPr>
          <p:spPr>
            <a:xfrm>
              <a:off x="1" y="1730309"/>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Τοποθεσία</a:t>
              </a:r>
              <a:endParaRPr b="0" i="0" sz="1400" u="none" cap="none" strike="noStrike">
                <a:solidFill>
                  <a:srgbClr val="000000"/>
                </a:solidFill>
                <a:latin typeface="Arial"/>
                <a:ea typeface="Arial"/>
                <a:cs typeface="Arial"/>
                <a:sym typeface="Arial"/>
              </a:endParaRPr>
            </a:p>
          </p:txBody>
        </p:sp>
        <p:sp>
          <p:nvSpPr>
            <p:cNvPr id="322" name="Google Shape;322;p45"/>
            <p:cNvSpPr/>
            <p:nvPr/>
          </p:nvSpPr>
          <p:spPr>
            <a:xfrm rot="5400000">
              <a:off x="5484793" y="-3268977"/>
              <a:ext cx="901657" cy="9929213"/>
            </a:xfrm>
            <a:prstGeom prst="round2SameRect">
              <a:avLst>
                <a:gd fmla="val 16667" name="adj1"/>
                <a:gd fmla="val 0" name="adj2"/>
              </a:avLst>
            </a:prstGeom>
            <a:solidFill>
              <a:schemeClr val="lt1">
                <a:alpha val="89019"/>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5"/>
            <p:cNvSpPr txBox="1"/>
            <p:nvPr/>
          </p:nvSpPr>
          <p:spPr>
            <a:xfrm>
              <a:off x="971016" y="1288815"/>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Όσον αφορά την τοποθεσία </a:t>
              </a:r>
              <a:r>
                <a:rPr b="0" i="0" lang="en-GB" sz="2100" u="none" cap="none" strike="noStrike">
                  <a:solidFill>
                    <a:srgbClr val="000000"/>
                  </a:solidFill>
                  <a:latin typeface="Arial"/>
                  <a:ea typeface="Arial"/>
                  <a:cs typeface="Arial"/>
                  <a:sym typeface="Arial"/>
                </a:rPr>
                <a:t>(τότε θα πρέπει να εργάζεστε από το σπίτι ή από άλλη τοποθεσία εργασίας</a:t>
              </a:r>
              <a:endParaRPr b="0" i="0" sz="2100" u="none" cap="none" strike="noStrike">
                <a:solidFill>
                  <a:srgbClr val="000000"/>
                </a:solidFill>
                <a:latin typeface="Arial"/>
                <a:ea typeface="Arial"/>
                <a:cs typeface="Arial"/>
                <a:sym typeface="Arial"/>
              </a:endParaRPr>
            </a:p>
          </p:txBody>
        </p:sp>
        <p:sp>
          <p:nvSpPr>
            <p:cNvPr id="324" name="Google Shape;324;p45"/>
            <p:cNvSpPr/>
            <p:nvPr/>
          </p:nvSpPr>
          <p:spPr>
            <a:xfrm rot="5400000">
              <a:off x="-208074" y="2694872"/>
              <a:ext cx="1387164" cy="971015"/>
            </a:xfrm>
            <a:prstGeom prst="chevron">
              <a:avLst>
                <a:gd fmla="val 50000" name="adj"/>
              </a:avLst>
            </a:prstGeom>
            <a:solidFill>
              <a:srgbClr val="0C9ED5"/>
            </a:solidFill>
            <a:ln cap="flat" cmpd="sng" w="25400">
              <a:solidFill>
                <a:srgbClr val="0C9ED5"/>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5"/>
            <p:cNvSpPr txBox="1"/>
            <p:nvPr/>
          </p:nvSpPr>
          <p:spPr>
            <a:xfrm>
              <a:off x="1" y="2972306"/>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Οργάνωση </a:t>
              </a:r>
              <a:endParaRPr b="0" i="0" sz="1400" u="none" cap="none" strike="noStrike">
                <a:solidFill>
                  <a:srgbClr val="000000"/>
                </a:solidFill>
                <a:latin typeface="Arial"/>
                <a:ea typeface="Arial"/>
                <a:cs typeface="Arial"/>
                <a:sym typeface="Arial"/>
              </a:endParaRPr>
            </a:p>
          </p:txBody>
        </p:sp>
        <p:sp>
          <p:nvSpPr>
            <p:cNvPr id="326" name="Google Shape;326;p45"/>
            <p:cNvSpPr/>
            <p:nvPr/>
          </p:nvSpPr>
          <p:spPr>
            <a:xfrm rot="5400000">
              <a:off x="5484793" y="-2026980"/>
              <a:ext cx="901657" cy="9929213"/>
            </a:xfrm>
            <a:prstGeom prst="round2SameRect">
              <a:avLst>
                <a:gd fmla="val 16667" name="adj1"/>
                <a:gd fmla="val 0" name="adj2"/>
              </a:avLst>
            </a:prstGeom>
            <a:solidFill>
              <a:schemeClr val="lt1">
                <a:alpha val="89019"/>
              </a:schemeClr>
            </a:solidFill>
            <a:ln cap="flat" cmpd="sng" w="25400">
              <a:solidFill>
                <a:srgbClr val="0C9E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5"/>
            <p:cNvSpPr txBox="1"/>
            <p:nvPr/>
          </p:nvSpPr>
          <p:spPr>
            <a:xfrm>
              <a:off x="971016" y="2530812"/>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Όσον αφορά τον οργανισμό </a:t>
              </a:r>
              <a:r>
                <a:rPr b="0" i="0" lang="en-GB" sz="2100" u="none" cap="none" strike="noStrike">
                  <a:solidFill>
                    <a:srgbClr val="000000"/>
                  </a:solidFill>
                  <a:latin typeface="Arial"/>
                  <a:ea typeface="Arial"/>
                  <a:cs typeface="Arial"/>
                  <a:sym typeface="Arial"/>
                </a:rPr>
                <a:t>(ευελιξία για εναλλαγή θέσεων εργασίας, επέκταση ρόλων, εργασία βάσει έργου, προσωρινές ομάδες ή εικονικές ομάδες ή συστήματα πολλαπλών ομάδων)</a:t>
              </a:r>
              <a:endParaRPr b="0" i="0" sz="2100" u="none" cap="none" strike="noStrike">
                <a:solidFill>
                  <a:srgbClr val="000000"/>
                </a:solidFill>
                <a:latin typeface="Arial"/>
                <a:ea typeface="Arial"/>
                <a:cs typeface="Arial"/>
                <a:sym typeface="Arial"/>
              </a:endParaRPr>
            </a:p>
          </p:txBody>
        </p:sp>
        <p:sp>
          <p:nvSpPr>
            <p:cNvPr id="328" name="Google Shape;328;p45"/>
            <p:cNvSpPr/>
            <p:nvPr/>
          </p:nvSpPr>
          <p:spPr>
            <a:xfrm rot="5400000">
              <a:off x="-208074" y="3936870"/>
              <a:ext cx="1387164" cy="971015"/>
            </a:xfrm>
            <a:prstGeom prst="chevron">
              <a:avLst>
                <a:gd fmla="val 50000" name="adj"/>
              </a:avLst>
            </a:prstGeom>
            <a:solidFill>
              <a:srgbClr val="A02891"/>
            </a:solidFill>
            <a:ln cap="flat" cmpd="sng" w="25400">
              <a:solidFill>
                <a:srgbClr val="A0289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5"/>
            <p:cNvSpPr txBox="1"/>
            <p:nvPr/>
          </p:nvSpPr>
          <p:spPr>
            <a:xfrm>
              <a:off x="1" y="4214304"/>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Σχέσεις εργασίας </a:t>
              </a:r>
              <a:endParaRPr b="0" i="0" sz="1400" u="none" cap="none" strike="noStrike">
                <a:solidFill>
                  <a:srgbClr val="000000"/>
                </a:solidFill>
                <a:latin typeface="Arial"/>
                <a:ea typeface="Arial"/>
                <a:cs typeface="Arial"/>
                <a:sym typeface="Arial"/>
              </a:endParaRPr>
            </a:p>
          </p:txBody>
        </p:sp>
        <p:sp>
          <p:nvSpPr>
            <p:cNvPr id="330" name="Google Shape;330;p45"/>
            <p:cNvSpPr/>
            <p:nvPr/>
          </p:nvSpPr>
          <p:spPr>
            <a:xfrm rot="5400000">
              <a:off x="5484793" y="-784982"/>
              <a:ext cx="901657" cy="9929213"/>
            </a:xfrm>
            <a:prstGeom prst="round2SameRect">
              <a:avLst>
                <a:gd fmla="val 16667" name="adj1"/>
                <a:gd fmla="val 0" name="adj2"/>
              </a:avLst>
            </a:prstGeom>
            <a:solidFill>
              <a:schemeClr val="lt1">
                <a:alpha val="89019"/>
              </a:schemeClr>
            </a:solidFill>
            <a:ln cap="flat" cmpd="sng" w="25400">
              <a:solidFill>
                <a:srgbClr val="A028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5"/>
            <p:cNvSpPr txBox="1"/>
            <p:nvPr/>
          </p:nvSpPr>
          <p:spPr>
            <a:xfrm>
              <a:off x="971016" y="3772810"/>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Όσον αφορά τις εργασιακές σχέσεις </a:t>
              </a:r>
              <a:r>
                <a:rPr b="0" i="0" lang="en-GB" sz="2100" u="none" cap="none" strike="noStrike">
                  <a:solidFill>
                    <a:srgbClr val="000000"/>
                  </a:solidFill>
                  <a:latin typeface="Arial"/>
                  <a:ea typeface="Arial"/>
                  <a:cs typeface="Arial"/>
                  <a:sym typeface="Arial"/>
                </a:rPr>
                <a:t>(εργασία κατά παραγγελία, μερική απασχόληση, συμβάσεις μίσθωσης εργασίας, εξωτερική ανάθεση εργασίας, αμοιβή ανά τεμάχιο) </a:t>
              </a:r>
              <a:endParaRPr b="0" i="0" sz="21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nvSpPr>
        <p:spPr>
          <a:xfrm>
            <a:off x="926259" y="1347741"/>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Κοινωνική ευελιξία στον υβριδικό χώρο εργασίας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sp>
        <p:nvSpPr>
          <p:cNvPr id="337" name="Google Shape;337;p46"/>
          <p:cNvSpPr/>
          <p:nvPr/>
        </p:nvSpPr>
        <p:spPr>
          <a:xfrm>
            <a:off x="4641215" y="2598420"/>
            <a:ext cx="2909570" cy="166116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1125"/>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grpSp>
        <p:nvGrpSpPr>
          <p:cNvPr id="338" name="Google Shape;338;p46"/>
          <p:cNvGrpSpPr/>
          <p:nvPr/>
        </p:nvGrpSpPr>
        <p:grpSpPr>
          <a:xfrm>
            <a:off x="1030290" y="2952141"/>
            <a:ext cx="9519139" cy="1352645"/>
            <a:chOff x="1115" y="1580043"/>
            <a:chExt cx="9519139" cy="1352645"/>
          </a:xfrm>
        </p:grpSpPr>
        <p:sp>
          <p:nvSpPr>
            <p:cNvPr id="339" name="Google Shape;339;p46"/>
            <p:cNvSpPr/>
            <p:nvPr/>
          </p:nvSpPr>
          <p:spPr>
            <a:xfrm>
              <a:off x="1115"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6"/>
            <p:cNvSpPr/>
            <p:nvPr/>
          </p:nvSpPr>
          <p:spPr>
            <a:xfrm>
              <a:off x="748692" y="1850572"/>
              <a:ext cx="2367325" cy="1082116"/>
            </a:xfrm>
            <a:prstGeom prst="roundRect">
              <a:avLst>
                <a:gd fmla="val 10000" name="adj"/>
              </a:avLst>
            </a:prstGeom>
            <a:solidFill>
              <a:schemeClr val="lt1">
                <a:alpha val="89019"/>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6"/>
            <p:cNvSpPr txBox="1"/>
            <p:nvPr/>
          </p:nvSpPr>
          <p:spPr>
            <a:xfrm>
              <a:off x="780386" y="1882266"/>
              <a:ext cx="2303937" cy="1018728"/>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Οι σταθερές ομάδες στρέφονται συχνά σε δυναμικές ομάδες</a:t>
              </a:r>
              <a:endParaRPr b="0" i="0" sz="1400" u="none" cap="none" strike="noStrike">
                <a:solidFill>
                  <a:srgbClr val="000000"/>
                </a:solidFill>
                <a:latin typeface="Arial"/>
                <a:ea typeface="Arial"/>
                <a:cs typeface="Arial"/>
                <a:sym typeface="Arial"/>
              </a:endParaRPr>
            </a:p>
          </p:txBody>
        </p:sp>
        <p:sp>
          <p:nvSpPr>
            <p:cNvPr id="342" name="Google Shape;342;p46"/>
            <p:cNvSpPr/>
            <p:nvPr/>
          </p:nvSpPr>
          <p:spPr>
            <a:xfrm>
              <a:off x="3203234"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6"/>
            <p:cNvSpPr/>
            <p:nvPr/>
          </p:nvSpPr>
          <p:spPr>
            <a:xfrm>
              <a:off x="3950811" y="1850572"/>
              <a:ext cx="2367325" cy="1082116"/>
            </a:xfrm>
            <a:prstGeom prst="roundRect">
              <a:avLst>
                <a:gd fmla="val 10000" name="adj"/>
              </a:avLst>
            </a:prstGeom>
            <a:solidFill>
              <a:schemeClr val="lt1">
                <a:alpha val="89019"/>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6"/>
            <p:cNvSpPr txBox="1"/>
            <p:nvPr/>
          </p:nvSpPr>
          <p:spPr>
            <a:xfrm>
              <a:off x="3982505" y="1882266"/>
              <a:ext cx="2303937" cy="1018728"/>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Η σύνθεση της ομάδας μπορεί να αλλάζει συχνά</a:t>
              </a:r>
              <a:endParaRPr b="0" i="0" sz="1400" u="none" cap="none" strike="noStrike">
                <a:solidFill>
                  <a:srgbClr val="000000"/>
                </a:solidFill>
                <a:latin typeface="Arial"/>
                <a:ea typeface="Arial"/>
                <a:cs typeface="Arial"/>
                <a:sym typeface="Arial"/>
              </a:endParaRPr>
            </a:p>
          </p:txBody>
        </p:sp>
        <p:sp>
          <p:nvSpPr>
            <p:cNvPr id="345" name="Google Shape;345;p46"/>
            <p:cNvSpPr/>
            <p:nvPr/>
          </p:nvSpPr>
          <p:spPr>
            <a:xfrm>
              <a:off x="6405353"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6"/>
            <p:cNvSpPr/>
            <p:nvPr/>
          </p:nvSpPr>
          <p:spPr>
            <a:xfrm>
              <a:off x="7152929" y="1850572"/>
              <a:ext cx="2367325" cy="1082116"/>
            </a:xfrm>
            <a:prstGeom prst="roundRect">
              <a:avLst>
                <a:gd fmla="val 10000" name="adj"/>
              </a:avLst>
            </a:prstGeom>
            <a:solidFill>
              <a:schemeClr val="lt1">
                <a:alpha val="89019"/>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6"/>
            <p:cNvSpPr txBox="1"/>
            <p:nvPr/>
          </p:nvSpPr>
          <p:spPr>
            <a:xfrm>
              <a:off x="7184623" y="1882266"/>
              <a:ext cx="2303937" cy="1018728"/>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Έλλειψη σαφών κοινωνικών ορίων</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7"/>
          <p:cNvSpPr txBox="1"/>
          <p:nvPr/>
        </p:nvSpPr>
        <p:spPr>
          <a:xfrm>
            <a:off x="1717222" y="1010782"/>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Ατομική ευελιξία στον υβριδικό χώρο εργασίας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sp>
        <p:nvSpPr>
          <p:cNvPr id="353" name="Google Shape;353;p47"/>
          <p:cNvSpPr/>
          <p:nvPr/>
        </p:nvSpPr>
        <p:spPr>
          <a:xfrm>
            <a:off x="4641215" y="2598420"/>
            <a:ext cx="2909570" cy="166116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1125"/>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grpSp>
        <p:nvGrpSpPr>
          <p:cNvPr id="354" name="Google Shape;354;p47"/>
          <p:cNvGrpSpPr/>
          <p:nvPr/>
        </p:nvGrpSpPr>
        <p:grpSpPr>
          <a:xfrm>
            <a:off x="1030290" y="2952141"/>
            <a:ext cx="9519139" cy="1352645"/>
            <a:chOff x="1115" y="1580043"/>
            <a:chExt cx="9519139" cy="1352645"/>
          </a:xfrm>
        </p:grpSpPr>
        <p:sp>
          <p:nvSpPr>
            <p:cNvPr id="355" name="Google Shape;355;p47"/>
            <p:cNvSpPr/>
            <p:nvPr/>
          </p:nvSpPr>
          <p:spPr>
            <a:xfrm>
              <a:off x="1115" y="1580043"/>
              <a:ext cx="2803411" cy="1082116"/>
            </a:xfrm>
            <a:prstGeom prst="chevron">
              <a:avLst>
                <a:gd fmla="val 40000" name="adj"/>
              </a:avLst>
            </a:prstGeom>
            <a:solidFill>
              <a:srgbClr val="E9713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7"/>
            <p:cNvSpPr/>
            <p:nvPr/>
          </p:nvSpPr>
          <p:spPr>
            <a:xfrm>
              <a:off x="748692" y="1850572"/>
              <a:ext cx="2367325" cy="1082116"/>
            </a:xfrm>
            <a:prstGeom prst="roundRect">
              <a:avLst>
                <a:gd fmla="val 10000" name="adj"/>
              </a:avLst>
            </a:prstGeom>
            <a:solidFill>
              <a:schemeClr val="lt1">
                <a:alpha val="89019"/>
              </a:schemeClr>
            </a:solidFill>
            <a:ln cap="flat" cmpd="sng" w="25400">
              <a:solidFill>
                <a:srgbClr val="E971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7"/>
            <p:cNvSpPr txBox="1"/>
            <p:nvPr/>
          </p:nvSpPr>
          <p:spPr>
            <a:xfrm>
              <a:off x="780386" y="1882266"/>
              <a:ext cx="2303937" cy="1018728"/>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Ελευθερία</a:t>
              </a:r>
              <a:endParaRPr b="0" i="0" sz="1400" u="none" cap="none" strike="noStrike">
                <a:solidFill>
                  <a:srgbClr val="000000"/>
                </a:solidFill>
                <a:latin typeface="Arial"/>
                <a:ea typeface="Arial"/>
                <a:cs typeface="Arial"/>
                <a:sym typeface="Arial"/>
              </a:endParaRPr>
            </a:p>
          </p:txBody>
        </p:sp>
        <p:sp>
          <p:nvSpPr>
            <p:cNvPr id="358" name="Google Shape;358;p47"/>
            <p:cNvSpPr/>
            <p:nvPr/>
          </p:nvSpPr>
          <p:spPr>
            <a:xfrm>
              <a:off x="3203234"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47"/>
            <p:cNvSpPr/>
            <p:nvPr/>
          </p:nvSpPr>
          <p:spPr>
            <a:xfrm>
              <a:off x="3950811" y="1850572"/>
              <a:ext cx="2367325" cy="1082116"/>
            </a:xfrm>
            <a:prstGeom prst="roundRect">
              <a:avLst>
                <a:gd fmla="val 10000" name="adj"/>
              </a:avLst>
            </a:prstGeom>
            <a:solidFill>
              <a:schemeClr val="lt1">
                <a:alpha val="89019"/>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7"/>
            <p:cNvSpPr txBox="1"/>
            <p:nvPr/>
          </p:nvSpPr>
          <p:spPr>
            <a:xfrm>
              <a:off x="3982505" y="1882266"/>
              <a:ext cx="2303937" cy="1018728"/>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Ανεξαρτησία</a:t>
              </a:r>
              <a:endParaRPr b="0" i="0" sz="1400" u="none" cap="none" strike="noStrike">
                <a:solidFill>
                  <a:srgbClr val="000000"/>
                </a:solidFill>
                <a:latin typeface="Arial"/>
                <a:ea typeface="Arial"/>
                <a:cs typeface="Arial"/>
                <a:sym typeface="Arial"/>
              </a:endParaRPr>
            </a:p>
          </p:txBody>
        </p:sp>
        <p:sp>
          <p:nvSpPr>
            <p:cNvPr id="361" name="Google Shape;361;p47"/>
            <p:cNvSpPr/>
            <p:nvPr/>
          </p:nvSpPr>
          <p:spPr>
            <a:xfrm>
              <a:off x="6405353" y="1580043"/>
              <a:ext cx="2803411" cy="1082116"/>
            </a:xfrm>
            <a:prstGeom prst="chevron">
              <a:avLst>
                <a:gd fmla="val 40000" name="adj"/>
              </a:avLst>
            </a:prstGeom>
            <a:solidFill>
              <a:srgbClr val="0C9E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7"/>
            <p:cNvSpPr/>
            <p:nvPr/>
          </p:nvSpPr>
          <p:spPr>
            <a:xfrm>
              <a:off x="7152929" y="1850572"/>
              <a:ext cx="2367325" cy="1082116"/>
            </a:xfrm>
            <a:prstGeom prst="roundRect">
              <a:avLst>
                <a:gd fmla="val 10000" name="adj"/>
              </a:avLst>
            </a:prstGeom>
            <a:solidFill>
              <a:schemeClr val="lt1">
                <a:alpha val="89019"/>
              </a:schemeClr>
            </a:solidFill>
            <a:ln cap="flat" cmpd="sng" w="25400">
              <a:solidFill>
                <a:srgbClr val="0C9E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7"/>
            <p:cNvSpPr txBox="1"/>
            <p:nvPr/>
          </p:nvSpPr>
          <p:spPr>
            <a:xfrm>
              <a:off x="7184623" y="1882266"/>
              <a:ext cx="2303937" cy="1018728"/>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Διακριτικότητα</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8"/>
          <p:cNvSpPr txBox="1"/>
          <p:nvPr>
            <p:ph idx="2" type="body"/>
          </p:nvPr>
        </p:nvSpPr>
        <p:spPr>
          <a:xfrm>
            <a:off x="6062386" y="946274"/>
            <a:ext cx="5670096" cy="4097114"/>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370" name="Google Shape;370;p8"/>
          <p:cNvSpPr txBox="1"/>
          <p:nvPr>
            <p:ph type="title"/>
          </p:nvPr>
        </p:nvSpPr>
        <p:spPr>
          <a:xfrm>
            <a:off x="1353975" y="239804"/>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#3: Διερεύνηση σε ομάδες σχετικά με τα βασικά χαρακτηριστικά του υβριδικού χώρου εργασίας</a:t>
            </a:r>
            <a:endParaRPr sz="3600">
              <a:solidFill>
                <a:schemeClr val="accent5"/>
              </a:solidFill>
            </a:endParaRPr>
          </a:p>
        </p:txBody>
      </p:sp>
      <p:pic>
        <p:nvPicPr>
          <p:cNvPr descr="Inteligência Artificial com preenchimento sólido" id="371" name="Google Shape;371;p8"/>
          <p:cNvPicPr preferRelativeResize="0"/>
          <p:nvPr/>
        </p:nvPicPr>
        <p:blipFill rotWithShape="1">
          <a:blip r:embed="rId3">
            <a:alphaModFix/>
          </a:blip>
          <a:srcRect b="0" l="0" r="0" t="0"/>
          <a:stretch/>
        </p:blipFill>
        <p:spPr>
          <a:xfrm>
            <a:off x="6494103" y="1229498"/>
            <a:ext cx="914400" cy="914400"/>
          </a:xfrm>
          <a:prstGeom prst="rect">
            <a:avLst/>
          </a:prstGeom>
          <a:noFill/>
          <a:ln>
            <a:noFill/>
          </a:ln>
        </p:spPr>
      </p:pic>
      <p:sp>
        <p:nvSpPr>
          <p:cNvPr id="372" name="Google Shape;372;p8"/>
          <p:cNvSpPr txBox="1"/>
          <p:nvPr/>
        </p:nvSpPr>
        <p:spPr>
          <a:xfrm>
            <a:off x="6494103" y="2158035"/>
            <a:ext cx="5400675" cy="9155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8"/>
          <p:cNvSpPr txBox="1"/>
          <p:nvPr>
            <p:ph idx="1" type="body"/>
          </p:nvPr>
        </p:nvSpPr>
        <p:spPr>
          <a:xfrm>
            <a:off x="352254" y="1435781"/>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της δραστηριότητας αυτής είναι να </a:t>
            </a:r>
            <a:r>
              <a:rPr b="1" i="1" lang="en-GB">
                <a:solidFill>
                  <a:srgbClr val="868E93"/>
                </a:solidFill>
                <a:latin typeface="Open Sans Light"/>
                <a:ea typeface="Open Sans Light"/>
                <a:cs typeface="Open Sans Light"/>
                <a:sym typeface="Open Sans Light"/>
              </a:rPr>
              <a:t>αναγνωριστεί ο κρίσιμος ρόλος της ευελιξίας στα υβριδικά μοντέλα εργασίας, εστιάζοντας στην ατομική, κοινωνική και οργανωτική ευελιξία.</a:t>
            </a:r>
            <a:endParaRPr/>
          </a:p>
          <a:p>
            <a:pPr indent="0" lvl="4" marL="1828800" rtl="0" algn="l">
              <a:lnSpc>
                <a:spcPct val="90000"/>
              </a:lnSpc>
              <a:spcBef>
                <a:spcPts val="500"/>
              </a:spcBef>
              <a:spcAft>
                <a:spcPts val="0"/>
              </a:spcAft>
              <a:buClr>
                <a:srgbClr val="868E93"/>
              </a:buClr>
              <a:buSzPts val="2200"/>
              <a:buNone/>
            </a:pPr>
            <a:r>
              <a:t/>
            </a:r>
            <a:endParaRPr/>
          </a:p>
        </p:txBody>
      </p:sp>
      <p:pic>
        <p:nvPicPr>
          <p:cNvPr id="374" name="Google Shape;374;p8"/>
          <p:cNvPicPr preferRelativeResize="0"/>
          <p:nvPr/>
        </p:nvPicPr>
        <p:blipFill rotWithShape="1">
          <a:blip r:embed="rId4">
            <a:alphaModFix/>
          </a:blip>
          <a:srcRect b="22964" l="21301" r="19599" t="23250"/>
          <a:stretch/>
        </p:blipFill>
        <p:spPr>
          <a:xfrm>
            <a:off x="211518" y="1628775"/>
            <a:ext cx="1974396" cy="1800225"/>
          </a:xfrm>
          <a:prstGeom prst="rect">
            <a:avLst/>
          </a:prstGeom>
          <a:noFill/>
          <a:ln>
            <a:noFill/>
          </a:ln>
        </p:spPr>
      </p:pic>
      <p:sp>
        <p:nvSpPr>
          <p:cNvPr id="375" name="Google Shape;375;p8"/>
          <p:cNvSpPr txBox="1"/>
          <p:nvPr/>
        </p:nvSpPr>
        <p:spPr>
          <a:xfrm>
            <a:off x="7639408" y="1289150"/>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pic>
        <p:nvPicPr>
          <p:cNvPr descr="Ampulheta 90% com preenchimento sólido" id="376" name="Google Shape;376;p8"/>
          <p:cNvPicPr preferRelativeResize="0"/>
          <p:nvPr/>
        </p:nvPicPr>
        <p:blipFill rotWithShape="1">
          <a:blip r:embed="rId5">
            <a:alphaModFix/>
          </a:blip>
          <a:srcRect b="0" l="0" r="0" t="0"/>
          <a:stretch/>
        </p:blipFill>
        <p:spPr>
          <a:xfrm>
            <a:off x="10285270" y="4910666"/>
            <a:ext cx="1808760" cy="1623095"/>
          </a:xfrm>
          <a:prstGeom prst="rect">
            <a:avLst/>
          </a:prstGeom>
          <a:noFill/>
          <a:ln>
            <a:noFill/>
          </a:ln>
        </p:spPr>
      </p:pic>
      <p:sp>
        <p:nvSpPr>
          <p:cNvPr id="377" name="Google Shape;377;p8"/>
          <p:cNvSpPr txBox="1"/>
          <p:nvPr/>
        </p:nvSpPr>
        <p:spPr>
          <a:xfrm>
            <a:off x="10550546" y="6364484"/>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 60 m</a:t>
            </a:r>
            <a:endParaRPr b="1" i="0" sz="1600" u="none" cap="none" strike="noStrike">
              <a:solidFill>
                <a:schemeClr val="accent6"/>
              </a:solidFill>
              <a:latin typeface="Arial"/>
              <a:ea typeface="Arial"/>
              <a:cs typeface="Arial"/>
              <a:sym typeface="Arial"/>
            </a:endParaRPr>
          </a:p>
        </p:txBody>
      </p:sp>
      <p:sp>
        <p:nvSpPr>
          <p:cNvPr id="378" name="Google Shape;378;p8"/>
          <p:cNvSpPr/>
          <p:nvPr/>
        </p:nvSpPr>
        <p:spPr>
          <a:xfrm>
            <a:off x="6589657" y="2835258"/>
            <a:ext cx="4599992" cy="2031325"/>
          </a:xfrm>
          <a:prstGeom prst="rect">
            <a:avLst/>
          </a:prstGeom>
          <a:noFill/>
          <a:ln>
            <a:noFill/>
          </a:ln>
        </p:spPr>
        <p:txBody>
          <a:bodyPr anchorCtr="0" anchor="ctr" bIns="45700" lIns="91425" spcFirstLastPara="1" rIns="91425" wrap="square" tIns="45700">
            <a:spAutoFit/>
          </a:bodyPr>
          <a:lstStyle/>
          <a:p>
            <a:pPr indent="-114300" lvl="0" marL="0" marR="0" rtl="0" algn="l">
              <a:lnSpc>
                <a:spcPct val="100000"/>
              </a:lnSpc>
              <a:spcBef>
                <a:spcPts val="0"/>
              </a:spcBef>
              <a:spcAft>
                <a:spcPts val="0"/>
              </a:spcAft>
              <a:buClr>
                <a:srgbClr val="A5A5A5"/>
              </a:buClr>
              <a:buSzPts val="1800"/>
              <a:buFont typeface="Arial"/>
              <a:buChar char="•"/>
            </a:pPr>
            <a:r>
              <a:rPr b="0" i="1" lang="en-GB" sz="1800" u="none" cap="none" strike="noStrike">
                <a:solidFill>
                  <a:srgbClr val="A5A5A5"/>
                </a:solidFill>
                <a:latin typeface="Open Sans"/>
                <a:ea typeface="Open Sans"/>
                <a:cs typeface="Open Sans"/>
                <a:sym typeface="Open Sans"/>
              </a:rPr>
              <a:t>Να προσδιορίζετε και να διατυπώνετε τα θεμελιώδη χαρακτηριστικά του υβριδικού χώρου εργασίας</a:t>
            </a:r>
            <a:endParaRPr/>
          </a:p>
          <a:p>
            <a:pPr indent="-114300" lvl="0" marL="0" marR="0" rtl="0" algn="l">
              <a:lnSpc>
                <a:spcPct val="100000"/>
              </a:lnSpc>
              <a:spcBef>
                <a:spcPts val="0"/>
              </a:spcBef>
              <a:spcAft>
                <a:spcPts val="0"/>
              </a:spcAft>
              <a:buClr>
                <a:srgbClr val="A5A5A5"/>
              </a:buClr>
              <a:buSzPts val="1800"/>
              <a:buFont typeface="Arial"/>
              <a:buChar char="•"/>
            </a:pPr>
            <a:r>
              <a:rPr b="0" i="1" lang="en-GB" sz="1800" u="none" cap="none" strike="noStrike">
                <a:solidFill>
                  <a:srgbClr val="A5A5A5"/>
                </a:solidFill>
                <a:latin typeface="Open Sans"/>
                <a:ea typeface="Open Sans"/>
                <a:cs typeface="Open Sans"/>
                <a:sym typeface="Open Sans"/>
              </a:rPr>
              <a:t>Να αναγνωρίζετε τις βασικές προκλήσεις που μπορεί να προκύψουν</a:t>
            </a:r>
            <a:endParaRPr/>
          </a:p>
          <a:p>
            <a:pPr indent="-114300" lvl="0" marL="0" marR="0" rtl="0" algn="l">
              <a:lnSpc>
                <a:spcPct val="100000"/>
              </a:lnSpc>
              <a:spcBef>
                <a:spcPts val="0"/>
              </a:spcBef>
              <a:spcAft>
                <a:spcPts val="0"/>
              </a:spcAft>
              <a:buClr>
                <a:srgbClr val="A5A5A5"/>
              </a:buClr>
              <a:buSzPts val="1800"/>
              <a:buFont typeface="Arial"/>
              <a:buChar char="•"/>
            </a:pPr>
            <a:r>
              <a:rPr b="0" i="1" lang="en-GB" sz="1800" u="none" cap="none" strike="noStrike">
                <a:solidFill>
                  <a:srgbClr val="A5A5A5"/>
                </a:solidFill>
                <a:latin typeface="Open Sans"/>
                <a:ea typeface="Open Sans"/>
                <a:cs typeface="Open Sans"/>
                <a:sym typeface="Open Sans"/>
              </a:rPr>
              <a:t>Να αναγνωρίζετε τους διάφορους τύπους ευελιξίας στον υβριδικό χώρο εργασίας</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9"/>
          <p:cNvSpPr txBox="1"/>
          <p:nvPr>
            <p:ph type="title"/>
          </p:nvPr>
        </p:nvSpPr>
        <p:spPr>
          <a:xfrm>
            <a:off x="1279007" y="638480"/>
            <a:ext cx="10022179" cy="70938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6"/>
              </a:buClr>
              <a:buSzPct val="111111"/>
              <a:buNone/>
            </a:pPr>
            <a:r>
              <a:rPr b="1" lang="en-GB" sz="2700">
                <a:solidFill>
                  <a:schemeClr val="accent6"/>
                </a:solidFill>
              </a:rPr>
              <a:t>Δραστηριότητα #3:</a:t>
            </a:r>
            <a:r>
              <a:rPr b="1" lang="en-GB" sz="2700">
                <a:solidFill>
                  <a:schemeClr val="accent6"/>
                </a:solidFill>
                <a:latin typeface="Arial"/>
                <a:ea typeface="Arial"/>
                <a:cs typeface="Arial"/>
                <a:sym typeface="Arial"/>
              </a:rPr>
              <a:t>Διερεύνηση σε ομάδες σχετικά με τα βασικά χαρακτηριστικά του υβριδικού χώρου εργασίας</a:t>
            </a:r>
            <a:br>
              <a:rPr b="1" lang="en-GB" sz="1800">
                <a:solidFill>
                  <a:srgbClr val="5B2B83"/>
                </a:solidFill>
                <a:latin typeface="Arial"/>
                <a:ea typeface="Arial"/>
                <a:cs typeface="Arial"/>
                <a:sym typeface="Arial"/>
              </a:rPr>
            </a:br>
            <a:endParaRPr sz="3600">
              <a:solidFill>
                <a:schemeClr val="accent5"/>
              </a:solidFill>
            </a:endParaRPr>
          </a:p>
        </p:txBody>
      </p:sp>
      <p:sp>
        <p:nvSpPr>
          <p:cNvPr id="385" name="Google Shape;385;p9"/>
          <p:cNvSpPr txBox="1"/>
          <p:nvPr>
            <p:ph idx="1" type="body"/>
          </p:nvPr>
        </p:nvSpPr>
        <p:spPr>
          <a:xfrm>
            <a:off x="573575" y="1622650"/>
            <a:ext cx="11044800" cy="51102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40000"/>
          </a:bodyPr>
          <a:lstStyle/>
          <a:p>
            <a:pPr indent="0" lvl="1" marL="457200" rtl="0" algn="l">
              <a:lnSpc>
                <a:spcPct val="90000"/>
              </a:lnSpc>
              <a:spcBef>
                <a:spcPts val="1000"/>
              </a:spcBef>
              <a:spcAft>
                <a:spcPts val="0"/>
              </a:spcAft>
              <a:buClr>
                <a:srgbClr val="9869BD"/>
              </a:buClr>
              <a:buSzPct val="74844"/>
              <a:buNone/>
            </a:pPr>
            <a:r>
              <a:rPr b="1" lang="en-GB" sz="2900">
                <a:solidFill>
                  <a:schemeClr val="accent6"/>
                </a:solidFill>
                <a:latin typeface="Arial"/>
                <a:ea typeface="Arial"/>
                <a:cs typeface="Arial"/>
                <a:sym typeface="Arial"/>
              </a:rPr>
              <a:t>ΒΗΜΑ 1: Εισαγωγή</a:t>
            </a:r>
            <a:endParaRPr sz="2900"/>
          </a:p>
          <a:p>
            <a:pPr indent="-368300" lvl="1" marL="914400" rtl="0" algn="just">
              <a:lnSpc>
                <a:spcPct val="120000"/>
              </a:lnSpc>
              <a:spcBef>
                <a:spcPts val="500"/>
              </a:spcBef>
              <a:spcAft>
                <a:spcPts val="0"/>
              </a:spcAft>
              <a:buSzPct val="159709"/>
              <a:buNone/>
            </a:pPr>
            <a:r>
              <a:rPr lang="en-GB" sz="2900">
                <a:solidFill>
                  <a:srgbClr val="000000"/>
                </a:solidFill>
                <a:latin typeface="Arial"/>
                <a:ea typeface="Arial"/>
                <a:cs typeface="Arial"/>
                <a:sym typeface="Arial"/>
              </a:rPr>
              <a:t>Παρατηρήστε αυτό το φάσμα όπου στο ένα άκρο βρίσκεται η «πλήρης οργάνωση και οι κανόνες», και στο άλλο άκρο η «απόλυτη ευελιξία».</a:t>
            </a:r>
            <a:endParaRPr/>
          </a:p>
          <a:p>
            <a:pPr indent="-320842" lvl="1" marL="800100" rtl="0" algn="just">
              <a:lnSpc>
                <a:spcPct val="120000"/>
              </a:lnSpc>
              <a:spcBef>
                <a:spcPts val="1625"/>
              </a:spcBef>
              <a:spcAft>
                <a:spcPts val="0"/>
              </a:spcAft>
              <a:buSzPct val="159709"/>
              <a:buFont typeface="Noto Sans Symbols"/>
              <a:buChar char="−"/>
            </a:pPr>
            <a:r>
              <a:rPr lang="en-GB" sz="2900">
                <a:solidFill>
                  <a:srgbClr val="000000"/>
                </a:solidFill>
                <a:latin typeface="Arial"/>
                <a:ea typeface="Arial"/>
                <a:cs typeface="Arial"/>
                <a:sym typeface="Arial"/>
              </a:rPr>
              <a:t>Πού πιστεύετε ότι βρίσκονται σήμερα οι οργανισμοί σας όσον αφορά την υποστήριξη της ατομικής ευελιξίας;</a:t>
            </a:r>
            <a:endParaRPr/>
          </a:p>
          <a:p>
            <a:pPr indent="-320842" lvl="1" marL="800100" rtl="0" algn="just">
              <a:lnSpc>
                <a:spcPct val="120000"/>
              </a:lnSpc>
              <a:spcBef>
                <a:spcPts val="500"/>
              </a:spcBef>
              <a:spcAft>
                <a:spcPts val="0"/>
              </a:spcAft>
              <a:buSzPct val="159709"/>
              <a:buFont typeface="Noto Sans Symbols"/>
              <a:buChar char="−"/>
            </a:pPr>
            <a:r>
              <a:rPr lang="en-GB" sz="2900">
                <a:solidFill>
                  <a:srgbClr val="000000"/>
                </a:solidFill>
                <a:latin typeface="Arial"/>
                <a:ea typeface="Arial"/>
                <a:cs typeface="Arial"/>
                <a:sym typeface="Arial"/>
              </a:rPr>
              <a:t>Πάρτε  θέση  και εξηγήστε γιατί επιλέξατε αυτό το σημείο.</a:t>
            </a:r>
            <a:endParaRPr/>
          </a:p>
          <a:p>
            <a:pPr indent="-280367" lvl="1" marL="1003300" rtl="0" algn="l">
              <a:lnSpc>
                <a:spcPct val="90000"/>
              </a:lnSpc>
              <a:spcBef>
                <a:spcPts val="2125"/>
              </a:spcBef>
              <a:spcAft>
                <a:spcPts val="0"/>
              </a:spcAft>
              <a:buClr>
                <a:srgbClr val="9869BD"/>
              </a:buClr>
              <a:buSzPct val="102417"/>
              <a:buNone/>
            </a:pPr>
            <a:r>
              <a:t/>
            </a:r>
            <a:endParaRPr b="1" sz="2900">
              <a:solidFill>
                <a:srgbClr val="12501B"/>
              </a:solidFill>
              <a:latin typeface="Arial"/>
              <a:ea typeface="Arial"/>
              <a:cs typeface="Arial"/>
              <a:sym typeface="Arial"/>
            </a:endParaRPr>
          </a:p>
          <a:p>
            <a:pPr indent="0" lvl="1" marL="457200" rtl="0" algn="l">
              <a:lnSpc>
                <a:spcPct val="90000"/>
              </a:lnSpc>
              <a:spcBef>
                <a:spcPts val="1000"/>
              </a:spcBef>
              <a:spcAft>
                <a:spcPts val="0"/>
              </a:spcAft>
              <a:buClr>
                <a:srgbClr val="9869BD"/>
              </a:buClr>
              <a:buSzPct val="74844"/>
              <a:buNone/>
            </a:pPr>
            <a:r>
              <a:rPr b="1" lang="en-GB" sz="2900">
                <a:solidFill>
                  <a:schemeClr val="accent6"/>
                </a:solidFill>
                <a:latin typeface="Arial"/>
                <a:ea typeface="Arial"/>
                <a:cs typeface="Arial"/>
                <a:sym typeface="Arial"/>
              </a:rPr>
              <a:t>ΒΗΜΑ 2: Συζητήσεις βάσει σεναρίων</a:t>
            </a:r>
            <a:endParaRPr sz="2900"/>
          </a:p>
          <a:p>
            <a:pPr indent="-368300" lvl="1" marL="914400" rtl="0" algn="just">
              <a:lnSpc>
                <a:spcPct val="120000"/>
              </a:lnSpc>
              <a:spcBef>
                <a:spcPts val="500"/>
              </a:spcBef>
              <a:spcAft>
                <a:spcPts val="0"/>
              </a:spcAft>
              <a:buSzPct val="159709"/>
              <a:buNone/>
            </a:pPr>
            <a:r>
              <a:rPr lang="en-GB" sz="2900">
                <a:solidFill>
                  <a:srgbClr val="000000"/>
                </a:solidFill>
                <a:latin typeface="Arial"/>
                <a:ea typeface="Arial"/>
                <a:cs typeface="Arial"/>
                <a:sym typeface="Arial"/>
              </a:rPr>
              <a:t>Χωριστείτε σε μικρές ομάδες των 3-5 ατόμων. Κάθε ομάδα θα πρέπει να επιλέξει ένα σενάριο που αντιπροσωπεύει μια πρόκληση που σχετίζεται με την ατομική ευελιξία.</a:t>
            </a:r>
            <a:endParaRPr/>
          </a:p>
          <a:p>
            <a:pPr indent="-368300" lvl="1" marL="914400" rtl="0" algn="just">
              <a:lnSpc>
                <a:spcPct val="120000"/>
              </a:lnSpc>
              <a:spcBef>
                <a:spcPts val="1625"/>
              </a:spcBef>
              <a:spcAft>
                <a:spcPts val="0"/>
              </a:spcAft>
              <a:buSzPct val="159709"/>
              <a:buNone/>
            </a:pPr>
            <a:r>
              <a:rPr b="1" lang="en-GB" sz="2900">
                <a:solidFill>
                  <a:srgbClr val="000000"/>
                </a:solidFill>
                <a:latin typeface="Arial"/>
                <a:ea typeface="Arial"/>
                <a:cs typeface="Arial"/>
                <a:sym typeface="Arial"/>
              </a:rPr>
              <a:t>Προτεινόμενα σενάρια:</a:t>
            </a:r>
            <a:endParaRPr sz="2900">
              <a:solidFill>
                <a:srgbClr val="000000"/>
              </a:solidFill>
              <a:latin typeface="Arial"/>
              <a:ea typeface="Arial"/>
              <a:cs typeface="Arial"/>
              <a:sym typeface="Arial"/>
            </a:endParaRPr>
          </a:p>
          <a:p>
            <a:pPr indent="0" lvl="0" marL="1371600" rtl="0" algn="just">
              <a:lnSpc>
                <a:spcPct val="120000"/>
              </a:lnSpc>
              <a:spcBef>
                <a:spcPts val="1625"/>
              </a:spcBef>
              <a:spcAft>
                <a:spcPts val="0"/>
              </a:spcAft>
              <a:buNone/>
            </a:pPr>
            <a:r>
              <a:rPr lang="en-GB" sz="2500">
                <a:solidFill>
                  <a:srgbClr val="000000"/>
                </a:solidFill>
                <a:latin typeface="Arial"/>
                <a:ea typeface="Arial"/>
                <a:cs typeface="Arial"/>
                <a:sym typeface="Arial"/>
              </a:rPr>
              <a:t>(Α) Δύο εργαζόμενοι ζητούν να εργαστούν πλήρως εξ αποστάσεως, αλλά ο ρόλος τους παραδοσιακά απαιτεί συνεργασία στο γραφείο</a:t>
            </a:r>
            <a:endParaRPr/>
          </a:p>
          <a:p>
            <a:pPr indent="0" lvl="0" marL="1371600" rtl="0" algn="just">
              <a:lnSpc>
                <a:spcPct val="120000"/>
              </a:lnSpc>
              <a:spcBef>
                <a:spcPts val="1625"/>
              </a:spcBef>
              <a:spcAft>
                <a:spcPts val="0"/>
              </a:spcAft>
              <a:buNone/>
            </a:pPr>
            <a:r>
              <a:rPr lang="en-GB" sz="2500">
                <a:solidFill>
                  <a:srgbClr val="000000"/>
                </a:solidFill>
                <a:latin typeface="Arial"/>
                <a:ea typeface="Arial"/>
                <a:cs typeface="Arial"/>
                <a:sym typeface="Arial"/>
              </a:rPr>
              <a:t>(Β) Τα μέλη της ομάδας αντιμετωπίζουν συγκρούσεις λόγων προβλημάτων στον προγραμματισμό εξαιτίας των διαφορετικών ωρών εργασίας ή των ωριαίων ζωνών</a:t>
            </a:r>
            <a:endParaRPr/>
          </a:p>
          <a:p>
            <a:pPr indent="0" lvl="0" marL="1371600" rtl="0" algn="just">
              <a:lnSpc>
                <a:spcPct val="120000"/>
              </a:lnSpc>
              <a:spcBef>
                <a:spcPts val="1625"/>
              </a:spcBef>
              <a:spcAft>
                <a:spcPts val="0"/>
              </a:spcAft>
              <a:buNone/>
            </a:pPr>
            <a:r>
              <a:rPr lang="en-GB" sz="2500">
                <a:solidFill>
                  <a:srgbClr val="000000"/>
                </a:solidFill>
                <a:latin typeface="Arial"/>
                <a:ea typeface="Arial"/>
                <a:cs typeface="Arial"/>
                <a:sym typeface="Arial"/>
              </a:rPr>
              <a:t>(Γ ) Ο διευθυντής δυσκολεύεται να αξιολογήσει την απόδοση σε ένα ευέλικτο περιβάλλον </a:t>
            </a:r>
            <a:endParaRPr/>
          </a:p>
          <a:p>
            <a:pPr indent="-114300" lvl="0" marL="228600" rtl="0" algn="l">
              <a:lnSpc>
                <a:spcPct val="90000"/>
              </a:lnSpc>
              <a:spcBef>
                <a:spcPts val="2125"/>
              </a:spcBef>
              <a:spcAft>
                <a:spcPts val="0"/>
              </a:spcAft>
              <a:buClr>
                <a:srgbClr val="9869BD"/>
              </a:buClr>
              <a:buSzPct val="108107"/>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8107"/>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8107"/>
              <a:buNone/>
            </a:pPr>
            <a:r>
              <a:t/>
            </a:r>
            <a:endParaRPr b="1">
              <a:solidFill>
                <a:srgbClr val="12501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2277751" y="383832"/>
            <a:ext cx="7892618" cy="7093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6"/>
              </a:buClr>
              <a:buSzPts val="2400"/>
              <a:buNone/>
            </a:pPr>
            <a:r>
              <a:rPr b="1" lang="en-GB" sz="2800">
                <a:solidFill>
                  <a:schemeClr val="accent6"/>
                </a:solidFill>
              </a:rPr>
              <a:t>Δραστηριότητα που σπάει τον πάγο: " Check-in με δύο λέξεις</a:t>
            </a:r>
            <a:endParaRPr sz="2800">
              <a:solidFill>
                <a:schemeClr val="accent5"/>
              </a:solidFill>
            </a:endParaRPr>
          </a:p>
        </p:txBody>
      </p:sp>
      <p:sp>
        <p:nvSpPr>
          <p:cNvPr id="125" name="Google Shape;125;p4"/>
          <p:cNvSpPr txBox="1"/>
          <p:nvPr>
            <p:ph idx="1" type="body"/>
          </p:nvPr>
        </p:nvSpPr>
        <p:spPr>
          <a:xfrm>
            <a:off x="377889" y="1262743"/>
            <a:ext cx="11044854" cy="5211425"/>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1</a:t>
            </a:r>
            <a:endParaRPr b="1">
              <a:solidFill>
                <a:schemeClr val="accent6"/>
              </a:solidFill>
              <a:latin typeface="Arial"/>
              <a:ea typeface="Arial"/>
              <a:cs typeface="Arial"/>
              <a:sym typeface="Arial"/>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Με δύο μόνο λέξεις, "περιγράψτε πώς αισθάνεστε αυτή τη στιγμή και τι περιμένετε με ανυπομονησία κατά τη διάρκεια αυτής της εκπαιδευτικής </a:t>
            </a:r>
            <a:r>
              <a:rPr lang="en-GB" sz="2000">
                <a:solidFill>
                  <a:srgbClr val="868E93"/>
                </a:solidFill>
              </a:rPr>
              <a:t>δραστηριότητας</a:t>
            </a:r>
            <a:r>
              <a:rPr lang="en-GB" sz="2000">
                <a:solidFill>
                  <a:srgbClr val="868E93"/>
                </a:solidFill>
              </a:rPr>
              <a:t>".</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Οι εξ αποστάσεως συμμετέχοντες μπορούν να πληκτρολογήσουν τις δύο λέξεις τους στο chat </a:t>
            </a:r>
            <a:endParaRPr/>
          </a:p>
          <a:p>
            <a:pPr indent="0" lvl="1" marL="457200" rtl="0" algn="l">
              <a:lnSpc>
                <a:spcPct val="90000"/>
              </a:lnSpc>
              <a:spcBef>
                <a:spcPts val="1000"/>
              </a:spcBef>
              <a:spcAft>
                <a:spcPts val="0"/>
              </a:spcAft>
              <a:buClr>
                <a:srgbClr val="9869BD"/>
              </a:buClr>
              <a:buSzPts val="1800"/>
              <a:buNone/>
            </a:pPr>
            <a:r>
              <a:t/>
            </a:r>
            <a:endParaRPr sz="2000">
              <a:solidFill>
                <a:srgbClr val="868E93"/>
              </a:solidFil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2</a:t>
            </a:r>
            <a:endParaRPr b="1">
              <a:solidFill>
                <a:schemeClr val="accent6"/>
              </a:solidFill>
              <a:latin typeface="Arial"/>
              <a:ea typeface="Arial"/>
              <a:cs typeface="Arial"/>
              <a:sym typeface="Arial"/>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Τώρα μοιραστείτε το με την ομάδα:</a:t>
            </a:r>
            <a:br>
              <a:rPr lang="en-GB" sz="2000">
                <a:solidFill>
                  <a:srgbClr val="868E93"/>
                </a:solidFill>
              </a:rPr>
            </a:br>
            <a:r>
              <a:rPr lang="en-GB" sz="2000">
                <a:solidFill>
                  <a:srgbClr val="868E93"/>
                </a:solidFill>
              </a:rPr>
              <a:t>"</a:t>
            </a:r>
            <a:r>
              <a:rPr i="1" lang="en-GB" sz="2000">
                <a:solidFill>
                  <a:srgbClr val="868E93"/>
                </a:solidFill>
              </a:rPr>
              <a:t>Τι </a:t>
            </a:r>
            <a:r>
              <a:rPr i="1" lang="en-GB" sz="2000">
                <a:solidFill>
                  <a:srgbClr val="868E93"/>
                </a:solidFill>
              </a:rPr>
              <a:t>ελπίζετε να κερδίσετε ή να συνεισφέρετε κατά τη διάρκεια της σημερινής εκπαίδευσης</a:t>
            </a:r>
            <a:r>
              <a:rPr lang="en-GB" sz="2000">
                <a:solidFill>
                  <a:srgbClr val="868E93"/>
                </a:solidFill>
              </a:rPr>
              <a:t>;" </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Δια ζώσης παρευρισκόμενοι: γράψτε σε αυτοκόλλητες σημειώσεις ή συζητήστε εν συντομία </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Συμμετέχοντες εξ αποστάσεως: χρησιμοποιήστε το chat.</a:t>
            </a:r>
            <a:endParaRPr/>
          </a:p>
        </p:txBody>
      </p:sp>
      <p:pic>
        <p:nvPicPr>
          <p:cNvPr descr="Ampulheta 90% com preenchimento sólido" id="126" name="Google Shape;126;p4"/>
          <p:cNvPicPr preferRelativeResize="0"/>
          <p:nvPr>
            <p:ph idx="2" type="body"/>
          </p:nvPr>
        </p:nvPicPr>
        <p:blipFill rotWithShape="1">
          <a:blip r:embed="rId3">
            <a:alphaModFix/>
          </a:blip>
          <a:srcRect b="0" l="0" r="0" t="0"/>
          <a:stretch/>
        </p:blipFill>
        <p:spPr>
          <a:xfrm>
            <a:off x="10943770" y="5312228"/>
            <a:ext cx="1383351" cy="1161939"/>
          </a:xfrm>
          <a:prstGeom prst="rect">
            <a:avLst/>
          </a:prstGeom>
          <a:noFill/>
          <a:ln>
            <a:noFill/>
          </a:ln>
        </p:spPr>
      </p:pic>
      <p:sp>
        <p:nvSpPr>
          <p:cNvPr id="127" name="Google Shape;127;p4"/>
          <p:cNvSpPr txBox="1"/>
          <p:nvPr/>
        </p:nvSpPr>
        <p:spPr>
          <a:xfrm>
            <a:off x="10783639" y="647416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8"/>
          <p:cNvSpPr txBox="1"/>
          <p:nvPr>
            <p:ph type="title"/>
          </p:nvPr>
        </p:nvSpPr>
        <p:spPr>
          <a:xfrm>
            <a:off x="1307366" y="634904"/>
            <a:ext cx="10328079" cy="70938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6"/>
              </a:buClr>
              <a:buSzPct val="111111"/>
              <a:buFont typeface="Arial"/>
              <a:buNone/>
            </a:pPr>
            <a:r>
              <a:rPr b="1" lang="en-GB" sz="2700">
                <a:solidFill>
                  <a:schemeClr val="accent6"/>
                </a:solidFill>
              </a:rPr>
              <a:t>Δραστηριότητα #3:</a:t>
            </a:r>
            <a:r>
              <a:rPr b="1" lang="en-GB" sz="2700">
                <a:solidFill>
                  <a:schemeClr val="accent6"/>
                </a:solidFill>
                <a:latin typeface="Arial"/>
                <a:ea typeface="Arial"/>
                <a:cs typeface="Arial"/>
                <a:sym typeface="Arial"/>
              </a:rPr>
              <a:t>Διερεύνηση σε ομάδες σχετικά με τα βασικά χαρακτηριστικά του υβριδικού χώρου εργασίας</a:t>
            </a:r>
            <a:br>
              <a:rPr b="1" lang="en-GB" sz="2400">
                <a:solidFill>
                  <a:srgbClr val="5B2B83"/>
                </a:solidFill>
                <a:latin typeface="Arial"/>
                <a:ea typeface="Arial"/>
                <a:cs typeface="Arial"/>
                <a:sym typeface="Arial"/>
              </a:rPr>
            </a:br>
            <a:endParaRPr sz="3600">
              <a:solidFill>
                <a:schemeClr val="accent5"/>
              </a:solidFill>
            </a:endParaRPr>
          </a:p>
        </p:txBody>
      </p:sp>
      <p:sp>
        <p:nvSpPr>
          <p:cNvPr id="392" name="Google Shape;392;p48"/>
          <p:cNvSpPr txBox="1"/>
          <p:nvPr>
            <p:ph idx="1" type="body"/>
          </p:nvPr>
        </p:nvSpPr>
        <p:spPr>
          <a:xfrm>
            <a:off x="590591" y="1504930"/>
            <a:ext cx="11044854" cy="471816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9869BD"/>
              </a:buClr>
              <a:buSzPct val="108108"/>
              <a:buNone/>
            </a:pPr>
            <a:r>
              <a:t/>
            </a:r>
            <a:endParaRPr b="1">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ct val="81081"/>
              <a:buNone/>
            </a:pPr>
            <a:r>
              <a:rPr b="1" lang="en-GB" sz="2400">
                <a:solidFill>
                  <a:schemeClr val="accent6"/>
                </a:solidFill>
                <a:latin typeface="Arial"/>
                <a:ea typeface="Arial"/>
                <a:cs typeface="Arial"/>
                <a:sym typeface="Arial"/>
              </a:rPr>
              <a:t>ΒΗΜΑ 3: Παρουσίαση</a:t>
            </a:r>
            <a:endParaRPr b="1" sz="2400">
              <a:solidFill>
                <a:schemeClr val="accent6"/>
              </a:solidFill>
              <a:latin typeface="Arial"/>
              <a:ea typeface="Arial"/>
              <a:cs typeface="Arial"/>
              <a:sym typeface="Arial"/>
            </a:endParaRPr>
          </a:p>
          <a:p>
            <a:pPr indent="-274422" lvl="1" marL="742950" rtl="0" algn="just">
              <a:lnSpc>
                <a:spcPct val="150000"/>
              </a:lnSpc>
              <a:spcBef>
                <a:spcPts val="500"/>
              </a:spcBef>
              <a:spcAft>
                <a:spcPts val="0"/>
              </a:spcAft>
              <a:buSzPct val="118918"/>
              <a:buFont typeface="Arial"/>
              <a:buChar char="•"/>
            </a:pPr>
            <a:r>
              <a:rPr lang="en-GB" sz="2000">
                <a:solidFill>
                  <a:srgbClr val="7F7F7F"/>
                </a:solidFill>
                <a:latin typeface="Arial"/>
                <a:ea typeface="Arial"/>
                <a:cs typeface="Arial"/>
                <a:sym typeface="Arial"/>
              </a:rPr>
              <a:t>Κάθε ομάδα μέσα από ένα παιχνίδι ρόλων παρουσιάζει την προτεινόμενη λύση </a:t>
            </a:r>
            <a:endParaRPr/>
          </a:p>
          <a:p>
            <a:pPr indent="-274422" lvl="1" marL="742950" rtl="0" algn="just">
              <a:lnSpc>
                <a:spcPct val="150000"/>
              </a:lnSpc>
              <a:spcBef>
                <a:spcPts val="1625"/>
              </a:spcBef>
              <a:spcAft>
                <a:spcPts val="0"/>
              </a:spcAft>
              <a:buSzPct val="118918"/>
              <a:buFont typeface="Arial"/>
              <a:buChar char="•"/>
            </a:pPr>
            <a:r>
              <a:rPr lang="en-GB" sz="2000">
                <a:solidFill>
                  <a:srgbClr val="7F7F7F"/>
                </a:solidFill>
                <a:latin typeface="Arial"/>
                <a:ea typeface="Arial"/>
                <a:cs typeface="Arial"/>
                <a:sym typeface="Arial"/>
              </a:rPr>
              <a:t>Μετά </a:t>
            </a:r>
            <a:r>
              <a:rPr lang="en-GB" sz="2000">
                <a:solidFill>
                  <a:srgbClr val="7F7F7F"/>
                </a:solidFill>
              </a:rPr>
              <a:t>το παιχνίδι</a:t>
            </a:r>
            <a:r>
              <a:rPr lang="en-GB" sz="2000">
                <a:solidFill>
                  <a:srgbClr val="7F7F7F"/>
                </a:solidFill>
                <a:latin typeface="Arial"/>
                <a:ea typeface="Arial"/>
                <a:cs typeface="Arial"/>
                <a:sym typeface="Arial"/>
              </a:rPr>
              <a:t> ρόλων, παρακαλείστε να δώσετε ανατροφοδότηση ή να προτείνετε εναλλακτικές προσεγγίσεις (για το κοινό).</a:t>
            </a:r>
            <a:endParaRPr/>
          </a:p>
          <a:p>
            <a:pPr indent="-114300" lvl="0" marL="228600" rtl="0" algn="l">
              <a:lnSpc>
                <a:spcPct val="90000"/>
              </a:lnSpc>
              <a:spcBef>
                <a:spcPts val="2125"/>
              </a:spcBef>
              <a:spcAft>
                <a:spcPts val="0"/>
              </a:spcAft>
              <a:buClr>
                <a:srgbClr val="9869BD"/>
              </a:buClr>
              <a:buSzPct val="108108"/>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81081"/>
              <a:buNone/>
            </a:pPr>
            <a:r>
              <a:rPr b="1" lang="en-GB" sz="2400">
                <a:solidFill>
                  <a:schemeClr val="accent6"/>
                </a:solidFill>
                <a:latin typeface="Arial"/>
                <a:ea typeface="Arial"/>
                <a:cs typeface="Arial"/>
                <a:sym typeface="Arial"/>
              </a:rPr>
              <a:t>ΒΗΜΑ 4: Αναστοχασμός</a:t>
            </a:r>
            <a:endParaRPr/>
          </a:p>
          <a:p>
            <a:pPr indent="-274422" lvl="1" marL="742950" rtl="0" algn="just">
              <a:lnSpc>
                <a:spcPct val="150000"/>
              </a:lnSpc>
              <a:spcBef>
                <a:spcPts val="500"/>
              </a:spcBef>
              <a:spcAft>
                <a:spcPts val="0"/>
              </a:spcAft>
              <a:buSzPct val="132132"/>
              <a:buFont typeface="Arial"/>
              <a:buChar char="•"/>
            </a:pPr>
            <a:r>
              <a:rPr lang="en-GB" sz="1800">
                <a:solidFill>
                  <a:srgbClr val="000000"/>
                </a:solidFill>
                <a:latin typeface="Arial"/>
                <a:ea typeface="Arial"/>
                <a:cs typeface="Arial"/>
                <a:sym typeface="Arial"/>
              </a:rPr>
              <a:t>"</a:t>
            </a:r>
            <a:r>
              <a:rPr lang="en-GB">
                <a:solidFill>
                  <a:srgbClr val="7F7F7F"/>
                </a:solidFill>
                <a:latin typeface="Arial"/>
                <a:ea typeface="Arial"/>
                <a:cs typeface="Arial"/>
                <a:sym typeface="Arial"/>
              </a:rPr>
              <a:t>Ποια είναι η πιο σημαντική ενέργεια που θα εφαρμόσετε για να υποστηρίξετε την ατομική ευελιξία στον εργασιακό σας χώρο;"</a:t>
            </a:r>
            <a:endParaRPr/>
          </a:p>
          <a:p>
            <a:pPr indent="-274422" lvl="1" marL="742950" rtl="0" algn="just">
              <a:lnSpc>
                <a:spcPct val="150000"/>
              </a:lnSpc>
              <a:spcBef>
                <a:spcPts val="1625"/>
              </a:spcBef>
              <a:spcAft>
                <a:spcPts val="0"/>
              </a:spcAft>
              <a:buSzPct val="108108"/>
              <a:buFont typeface="Arial"/>
              <a:buChar char="•"/>
            </a:pPr>
            <a:r>
              <a:rPr lang="en-GB">
                <a:solidFill>
                  <a:srgbClr val="7F7F7F"/>
                </a:solidFill>
                <a:latin typeface="Arial"/>
                <a:ea typeface="Arial"/>
                <a:cs typeface="Arial"/>
                <a:sym typeface="Arial"/>
              </a:rPr>
              <a:t>Ας καταγράψουμε τις απαντήσεις μας σε ένα κοινό έγγραφο για ανταλλαγή ιδεών</a:t>
            </a:r>
            <a:endParaRPr/>
          </a:p>
          <a:p>
            <a:pPr indent="-228600" lvl="0" marL="687600" rtl="0" algn="l">
              <a:lnSpc>
                <a:spcPct val="90000"/>
              </a:lnSpc>
              <a:spcBef>
                <a:spcPts val="2125"/>
              </a:spcBef>
              <a:spcAft>
                <a:spcPts val="0"/>
              </a:spcAft>
              <a:buClr>
                <a:srgbClr val="9869BD"/>
              </a:buClr>
              <a:buSzPct val="108108"/>
              <a:buNone/>
            </a:pPr>
            <a:r>
              <a:t/>
            </a:r>
            <a:endParaRPr b="1">
              <a:solidFill>
                <a:srgbClr val="12501B"/>
              </a:solidFill>
            </a:endParaRPr>
          </a:p>
        </p:txBody>
      </p:sp>
      <p:pic>
        <p:nvPicPr>
          <p:cNvPr descr="Ampulheta 90% com preenchimento sólido" id="393" name="Google Shape;393;p48"/>
          <p:cNvPicPr preferRelativeResize="0"/>
          <p:nvPr>
            <p:ph idx="2" type="body"/>
          </p:nvPr>
        </p:nvPicPr>
        <p:blipFill rotWithShape="1">
          <a:blip r:embed="rId3">
            <a:alphaModFix/>
          </a:blip>
          <a:srcRect b="0" l="0" r="0" t="0"/>
          <a:stretch/>
        </p:blipFill>
        <p:spPr>
          <a:xfrm>
            <a:off x="10943770" y="5312228"/>
            <a:ext cx="1383351" cy="1161939"/>
          </a:xfrm>
          <a:prstGeom prst="rect">
            <a:avLst/>
          </a:prstGeom>
          <a:noFill/>
          <a:ln>
            <a:noFill/>
          </a:ln>
        </p:spPr>
      </p:pic>
      <p:sp>
        <p:nvSpPr>
          <p:cNvPr id="394" name="Google Shape;394;p48"/>
          <p:cNvSpPr txBox="1"/>
          <p:nvPr/>
        </p:nvSpPr>
        <p:spPr>
          <a:xfrm>
            <a:off x="10783639" y="647416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0h:60m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9"/>
          <p:cNvSpPr txBox="1"/>
          <p:nvPr>
            <p:ph idx="1" type="body"/>
          </p:nvPr>
        </p:nvSpPr>
        <p:spPr>
          <a:xfrm>
            <a:off x="1878645" y="2201796"/>
            <a:ext cx="7970991" cy="245440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2"/>
              </a:buClr>
              <a:buSzPts val="1800"/>
              <a:buChar char="•"/>
            </a:pPr>
            <a:r>
              <a:rPr lang="en-GB" sz="2800">
                <a:latin typeface="Arial"/>
                <a:ea typeface="Arial"/>
                <a:cs typeface="Arial"/>
                <a:sym typeface="Arial"/>
              </a:rPr>
              <a:t>Σύντομη δραστηριότητα αξιολόγησης (κουίζ)</a:t>
            </a:r>
            <a:endParaRPr sz="2800">
              <a:latin typeface="Arial"/>
              <a:ea typeface="Arial"/>
              <a:cs typeface="Arial"/>
              <a:sym typeface="Arial"/>
            </a:endParaRPr>
          </a:p>
          <a:p>
            <a:pPr indent="-342900" lvl="0" marL="457200" rtl="0" algn="l">
              <a:lnSpc>
                <a:spcPct val="90000"/>
              </a:lnSpc>
              <a:spcBef>
                <a:spcPts val="1000"/>
              </a:spcBef>
              <a:spcAft>
                <a:spcPts val="0"/>
              </a:spcAft>
              <a:buClr>
                <a:schemeClr val="dk2"/>
              </a:buClr>
              <a:buSzPts val="1800"/>
              <a:buChar char="•"/>
            </a:pPr>
            <a:r>
              <a:rPr lang="en-GB" sz="2800">
                <a:latin typeface="Arial"/>
                <a:ea typeface="Arial"/>
                <a:cs typeface="Arial"/>
                <a:sym typeface="Arial"/>
              </a:rPr>
              <a:t>Αναστοχασμός σχετικά με το περιεχόμενο και τις δραστηριότητες των ενοτήτων</a:t>
            </a:r>
            <a:endParaRPr sz="2800">
              <a:latin typeface="Arial"/>
              <a:ea typeface="Arial"/>
              <a:cs typeface="Arial"/>
              <a:sym typeface="Arial"/>
            </a:endParaRPr>
          </a:p>
        </p:txBody>
      </p:sp>
      <p:sp>
        <p:nvSpPr>
          <p:cNvPr id="400" name="Google Shape;400;p49"/>
          <p:cNvSpPr txBox="1"/>
          <p:nvPr/>
        </p:nvSpPr>
        <p:spPr>
          <a:xfrm>
            <a:off x="858611" y="436205"/>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chemeClr val="accent6"/>
              </a:buClr>
              <a:buSzPct val="55944"/>
              <a:buFont typeface="Arial"/>
              <a:buNone/>
            </a:pPr>
            <a:r>
              <a:rPr b="1" i="0" lang="en-GB" sz="3200" u="none" cap="none" strike="noStrike">
                <a:solidFill>
                  <a:schemeClr val="accent6"/>
                </a:solidFill>
                <a:latin typeface="Arial"/>
                <a:ea typeface="Arial"/>
                <a:cs typeface="Arial"/>
                <a:sym typeface="Arial"/>
              </a:rPr>
              <a:t>Ανακεφαλαίωση και προβληματισμός</a:t>
            </a:r>
            <a:endParaRPr b="0" i="0" sz="3200" u="none" cap="none" strike="noStrike">
              <a:solidFill>
                <a:schemeClr val="accent5"/>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0"/>
          <p:cNvSpPr txBox="1"/>
          <p:nvPr/>
        </p:nvSpPr>
        <p:spPr>
          <a:xfrm>
            <a:off x="1539408" y="577456"/>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6"/>
              </a:buClr>
              <a:buSzPct val="55943"/>
              <a:buFont typeface="Arial"/>
              <a:buNone/>
            </a:pPr>
            <a:r>
              <a:rPr b="1" i="0" lang="en-GB" sz="3600" u="none" cap="none" strike="noStrike">
                <a:solidFill>
                  <a:schemeClr val="accent6"/>
                </a:solidFill>
                <a:latin typeface="Arial"/>
                <a:ea typeface="Arial"/>
                <a:cs typeface="Arial"/>
                <a:sym typeface="Arial"/>
              </a:rPr>
              <a:t>Βασικές πηγές</a:t>
            </a:r>
            <a:endParaRPr b="0" i="0" sz="3600" u="none" cap="none" strike="noStrike">
              <a:solidFill>
                <a:schemeClr val="accent5"/>
              </a:solidFill>
              <a:latin typeface="Arial"/>
              <a:ea typeface="Arial"/>
              <a:cs typeface="Arial"/>
              <a:sym typeface="Arial"/>
            </a:endParaRPr>
          </a:p>
        </p:txBody>
      </p:sp>
      <p:sp>
        <p:nvSpPr>
          <p:cNvPr id="406" name="Google Shape;406;p50"/>
          <p:cNvSpPr txBox="1"/>
          <p:nvPr/>
        </p:nvSpPr>
        <p:spPr>
          <a:xfrm>
            <a:off x="1083906" y="1732332"/>
            <a:ext cx="10210800" cy="3863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Jang, J., Park, Y., Hur, S., &amp; An, Y.J. (2021). Flexible Office Characteristics on the Employees’ Innovative Behavioral Intention. Chapter in Edits by Lee R. &amp; Kim J. B. “Software Engineering, Artificial Intelligence, Networking and Parallel/Distributed Computing. Computational Intelligence 951 by Springer</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Hopkins, J.; Bardoel, A. The Future Is Hybrid: How Organisations Are Designing and Supporting</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Sustainable Hybrid Work Models in Post-Pandemic Australia. Sustainability </a:t>
            </a:r>
            <a:r>
              <a:rPr b="1" i="0" lang="en-GB" sz="1800" u="none" cap="none" strike="noStrike">
                <a:solidFill>
                  <a:srgbClr val="000000"/>
                </a:solidFill>
                <a:latin typeface="Arial"/>
                <a:ea typeface="Arial"/>
                <a:cs typeface="Arial"/>
                <a:sym typeface="Arial"/>
              </a:rPr>
              <a:t>2023</a:t>
            </a:r>
            <a:r>
              <a:rPr b="0" i="0" lang="en-GB" sz="1800" u="none" cap="none" strike="noStrike">
                <a:solidFill>
                  <a:srgbClr val="000000"/>
                </a:solidFill>
                <a:latin typeface="Arial"/>
                <a:ea typeface="Arial"/>
                <a:cs typeface="Arial"/>
                <a:sym typeface="Arial"/>
              </a:rPr>
              <a:t>, 15, 3086. https://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doi.org/10.3390/su15043086</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br>
              <a:rPr b="0" i="0" lang="en-GB" sz="2000" u="none" cap="none" strike="noStrike">
                <a:solidFill>
                  <a:srgbClr val="000000"/>
                </a:solidFill>
                <a:latin typeface="Arial"/>
                <a:ea typeface="Arial"/>
                <a:cs typeface="Arial"/>
                <a:sym typeface="Arial"/>
              </a:rPr>
            </a:br>
            <a:r>
              <a:rPr b="0" i="0" lang="en-GB" sz="1800" u="none" cap="none" strike="noStrike">
                <a:solidFill>
                  <a:srgbClr val="000000"/>
                </a:solidFill>
                <a:latin typeface="Arial"/>
                <a:ea typeface="Arial"/>
                <a:cs typeface="Arial"/>
                <a:sym typeface="Arial"/>
              </a:rPr>
              <a:t>Barath, M.; Schmidt, D.A. Offices after the COVID-19 pandemic and changes in perception of flexible office space. Sustainability, </a:t>
            </a:r>
            <a:r>
              <a:rPr b="1" i="0" lang="en-GB" sz="1800" u="none" cap="none" strike="noStrike">
                <a:solidFill>
                  <a:srgbClr val="000000"/>
                </a:solidFill>
                <a:latin typeface="Arial"/>
                <a:ea typeface="Arial"/>
                <a:cs typeface="Arial"/>
                <a:sym typeface="Arial"/>
              </a:rPr>
              <a:t>2022</a:t>
            </a:r>
            <a:r>
              <a:rPr b="0" i="0" lang="en-GB" sz="1800" u="none" cap="none" strike="noStrike">
                <a:solidFill>
                  <a:srgbClr val="000000"/>
                </a:solidFill>
                <a:latin typeface="Arial"/>
                <a:ea typeface="Arial"/>
                <a:cs typeface="Arial"/>
                <a:sym typeface="Arial"/>
              </a:rPr>
              <a:t>, 14, 11158</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br>
              <a:rPr b="0" i="0" lang="en-GB" sz="2000" u="none" cap="none" strike="noStrike">
                <a:solidFill>
                  <a:srgbClr val="000000"/>
                </a:solidFill>
                <a:latin typeface="Arial"/>
                <a:ea typeface="Arial"/>
                <a:cs typeface="Arial"/>
                <a:sym typeface="Arial"/>
              </a:rPr>
            </a:br>
            <a:r>
              <a:rPr b="0" i="0" lang="en-GB" sz="1800" u="none" cap="none" strike="noStrike">
                <a:solidFill>
                  <a:srgbClr val="000000"/>
                </a:solidFill>
                <a:latin typeface="Arial"/>
                <a:ea typeface="Arial"/>
                <a:cs typeface="Arial"/>
                <a:sym typeface="Arial"/>
              </a:rPr>
              <a:t>Links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800" u="sng" cap="none" strike="noStrike">
                <a:solidFill>
                  <a:srgbClr val="868E93"/>
                </a:solidFill>
                <a:latin typeface="Arial"/>
                <a:ea typeface="Arial"/>
                <a:cs typeface="Arial"/>
                <a:sym typeface="Arial"/>
                <a:hlinkClick r:id="rId3">
                  <a:extLst>
                    <a:ext uri="{A12FA001-AC4F-418D-AE19-62706E023703}">
                      <ahyp:hlinkClr val="tx"/>
                    </a:ext>
                  </a:extLst>
                </a:hlinkClick>
              </a:rPr>
              <a:t>10 Hybrid Companies Examples with Working Models in 2025</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868E93"/>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413" name="Google Shape;413;p19"/>
          <p:cNvSpPr txBox="1"/>
          <p:nvPr/>
        </p:nvSpPr>
        <p:spPr>
          <a:xfrm>
            <a:off x="3212840" y="1657016"/>
            <a:ext cx="7662765" cy="29853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Πανεπιστήμιο Πατρών</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Ελλάδα</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www.upatras.gr </a:t>
            </a:r>
            <a:br>
              <a:rPr b="0" i="0" lang="en-GB" sz="4000" u="none" cap="none" strike="noStrike">
                <a:solidFill>
                  <a:schemeClr val="dk1"/>
                </a:solidFill>
                <a:latin typeface="Arial"/>
                <a:ea typeface="Arial"/>
                <a:cs typeface="Arial"/>
                <a:sym typeface="Arial"/>
              </a:rPr>
            </a:br>
            <a:r>
              <a:rPr b="0" i="0" lang="en-GB" sz="4000" u="none" cap="none" strike="noStrike">
                <a:solidFill>
                  <a:srgbClr val="93D4CC"/>
                </a:solidFill>
                <a:latin typeface="Arial"/>
                <a:ea typeface="Arial"/>
                <a:cs typeface="Arial"/>
                <a:sym typeface="Arial"/>
              </a:rPr>
              <a:t>dpapad@upatras.gr</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414" name="Google Shape;414;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0" name="Google Shape;420;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421" name="Google Shape;421;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422" name="Google Shape;422;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423" name="Google Shape;423;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424" name="Google Shape;424;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425" name="Google Shape;425;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426" name="Google Shape;426;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427" name="Google Shape;427;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428" name="Google Shape;428;p21"/>
          <p:cNvGraphicFramePr/>
          <p:nvPr/>
        </p:nvGraphicFramePr>
        <p:xfrm>
          <a:off x="5390165" y="5740397"/>
          <a:ext cx="3000000" cy="3000000"/>
        </p:xfrm>
        <a:graphic>
          <a:graphicData uri="http://schemas.openxmlformats.org/drawingml/2006/table">
            <a:tbl>
              <a:tblPr>
                <a:noFill/>
                <a:tableStyleId>{4D1823E3-4461-4C61-AA94-2DA3F45C4BBC}</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Αριθμός έργου: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429" name="Google Shape;429;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430" name="Google Shape;430;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nvSpPr>
        <p:spPr>
          <a:xfrm>
            <a:off x="4122058" y="2858825"/>
            <a:ext cx="776514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1</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Ορισμός της υβριδικής εργασίας - πλεονεκτήματα και μειονεκτήματα</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34" name="Google Shape;134;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0fd5a3148a_2_0"/>
          <p:cNvSpPr txBox="1"/>
          <p:nvPr/>
        </p:nvSpPr>
        <p:spPr>
          <a:xfrm>
            <a:off x="487038" y="291867"/>
            <a:ext cx="11217923" cy="627426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3600" u="none" cap="none" strike="noStrike">
                <a:solidFill>
                  <a:schemeClr val="accent6"/>
                </a:solidFill>
                <a:latin typeface="Arial"/>
                <a:ea typeface="Arial"/>
                <a:cs typeface="Arial"/>
                <a:sym typeface="Arial"/>
              </a:rPr>
              <a:t>            </a:t>
            </a:r>
            <a:r>
              <a:rPr b="1" i="0" lang="en-GB" sz="3200" u="none" cap="none" strike="noStrike">
                <a:solidFill>
                  <a:schemeClr val="accent6"/>
                </a:solidFill>
                <a:latin typeface="Arial"/>
                <a:ea typeface="Arial"/>
                <a:cs typeface="Arial"/>
                <a:sym typeface="Arial"/>
              </a:rPr>
              <a:t>Ενότητα 1: Ορισμός της υβριδικής εργασίας</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800"/>
              <a:buFont typeface="Arial"/>
              <a:buNone/>
            </a:pPr>
            <a:r>
              <a:rPr b="0" i="0" lang="en-GB" sz="2000" u="none" cap="none" strike="noStrike">
                <a:solidFill>
                  <a:schemeClr val="accent5"/>
                </a:solidFill>
                <a:latin typeface="Arial"/>
                <a:ea typeface="Arial"/>
                <a:cs typeface="Arial"/>
                <a:sym typeface="Arial"/>
              </a:rPr>
              <a:t>Ένα νέο πλαίσιο εργασίας όπου οι εργαζόμενοι έχουν την ευελιξία να εργάζονται από μια φυσική τοποθεσία εκτός του εργοδότη τους (Peprah, 2023). Άλλοι συναφείς όροι για την υβριδική εργασία είναι: </a:t>
            </a:r>
            <a:endParaRPr b="0" i="0" sz="20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000" u="none" cap="none" strike="noStrike">
                <a:solidFill>
                  <a:schemeClr val="accent5"/>
                </a:solidFill>
                <a:latin typeface="Arial"/>
                <a:ea typeface="Arial"/>
                <a:cs typeface="Arial"/>
                <a:sym typeface="Arial"/>
              </a:rPr>
              <a:t>Τηλεργασία και κινητή εργασία με χρήση Τεχνολογιών Πληροφορικής και Επικοινωνίας (TICTM)</a:t>
            </a:r>
            <a:endParaRPr b="0" i="0" sz="20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000" u="none" cap="none" strike="noStrike">
                <a:solidFill>
                  <a:schemeClr val="accent5"/>
                </a:solidFill>
                <a:latin typeface="Arial"/>
                <a:ea typeface="Arial"/>
                <a:cs typeface="Arial"/>
                <a:sym typeface="Arial"/>
              </a:rPr>
              <a:t>Απομακρυσμένη εργασία</a:t>
            </a:r>
            <a:endParaRPr b="0" i="0" sz="20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000" u="none" cap="none" strike="noStrike">
                <a:solidFill>
                  <a:schemeClr val="accent5"/>
                </a:solidFill>
                <a:latin typeface="Arial"/>
                <a:ea typeface="Arial"/>
                <a:cs typeface="Arial"/>
                <a:sym typeface="Arial"/>
              </a:rPr>
              <a:t>Κατ' οίκον εργασία</a:t>
            </a:r>
            <a:endParaRPr b="0" i="0" sz="20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000" u="none" cap="none" strike="noStrike">
                <a:solidFill>
                  <a:schemeClr val="accent5"/>
                </a:solidFill>
                <a:latin typeface="Arial"/>
                <a:ea typeface="Arial"/>
                <a:cs typeface="Arial"/>
                <a:sym typeface="Arial"/>
              </a:rPr>
              <a:t>Τηλεργασία</a:t>
            </a:r>
            <a:endParaRPr b="0" i="0" sz="20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000" u="none" cap="none" strike="noStrike">
                <a:solidFill>
                  <a:schemeClr val="accent5"/>
                </a:solidFill>
                <a:latin typeface="Arial"/>
                <a:ea typeface="Arial"/>
                <a:cs typeface="Arial"/>
                <a:sym typeface="Arial"/>
              </a:rPr>
              <a:t>Εικονική εργασία </a:t>
            </a:r>
            <a:endParaRPr b="0" i="0" sz="2000" u="none" cap="none" strike="noStrike">
              <a:solidFill>
                <a:srgbClr val="000000"/>
              </a:solidFill>
              <a:latin typeface="Arial"/>
              <a:ea typeface="Arial"/>
              <a:cs typeface="Arial"/>
              <a:sym typeface="Arial"/>
            </a:endParaRPr>
          </a:p>
          <a:p>
            <a:pPr indent="0" lvl="3" marL="0" marR="0" rtl="0" algn="l">
              <a:lnSpc>
                <a:spcPct val="90000"/>
              </a:lnSpc>
              <a:spcBef>
                <a:spcPts val="0"/>
              </a:spcBef>
              <a:spcAft>
                <a:spcPts val="0"/>
              </a:spcAft>
              <a:buClr>
                <a:srgbClr val="000000"/>
              </a:buClr>
              <a:buSzPts val="2800"/>
              <a:buFont typeface="Arial"/>
              <a:buNone/>
            </a:pPr>
            <a:r>
              <a:t/>
            </a:r>
            <a:endParaRPr b="0" i="0" sz="20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000" u="none" cap="none" strike="noStrike">
                <a:solidFill>
                  <a:schemeClr val="accent5"/>
                </a:solidFill>
                <a:latin typeface="Arial"/>
                <a:ea typeface="Arial"/>
                <a:cs typeface="Arial"/>
                <a:sym typeface="Arial"/>
              </a:rPr>
              <a:t>Ένας νέος όρος: Ευέλικτοι χώροι εργασιας βάσει δραστηριότητας </a:t>
            </a:r>
            <a:r>
              <a:rPr b="0" i="0" lang="en-GB" sz="2000" u="none" cap="none" strike="noStrike">
                <a:solidFill>
                  <a:srgbClr val="A02B93"/>
                </a:solidFill>
                <a:latin typeface="Arial"/>
                <a:ea typeface="Arial"/>
                <a:cs typeface="Arial"/>
                <a:sym typeface="Arial"/>
              </a:rPr>
              <a:t>Activity-based flexible offices </a:t>
            </a:r>
            <a:r>
              <a:rPr b="0" i="0" lang="en-GB" sz="2000" u="none" cap="none" strike="noStrike">
                <a:solidFill>
                  <a:schemeClr val="accent5"/>
                </a:solidFill>
                <a:latin typeface="Arial"/>
                <a:ea typeface="Arial"/>
                <a:cs typeface="Arial"/>
                <a:sym typeface="Arial"/>
              </a:rPr>
              <a:t>A-FO) που αναφέρεται σε ένα εργασιακό περιβάλλον όπου οι άνθρωποι μπορούν να κάνουν τη δουλειά τους οποτεδήποτε και οπουδήποτε χρησιμοποιώντας ψηφιακές συσκευές χωρίς περιορισμούς στο χρόνο ή στο χώρο (Jang et al, 2021, p.87).</a:t>
            </a:r>
            <a:endParaRPr b="0" i="0" sz="2000" u="none" cap="none" strike="noStrike">
              <a:solidFill>
                <a:srgbClr val="000000"/>
              </a:solidFill>
              <a:latin typeface="Arial"/>
              <a:ea typeface="Arial"/>
              <a:cs typeface="Arial"/>
              <a:sym typeface="Arial"/>
            </a:endParaRPr>
          </a:p>
          <a:p>
            <a:pPr indent="-342900" lvl="0" marL="571500" marR="0" rtl="0" algn="l">
              <a:lnSpc>
                <a:spcPct val="90000"/>
              </a:lnSpc>
              <a:spcBef>
                <a:spcPts val="0"/>
              </a:spcBef>
              <a:spcAft>
                <a:spcPts val="0"/>
              </a:spcAft>
              <a:buClr>
                <a:schemeClr val="accent5"/>
              </a:buClr>
              <a:buSzPts val="3600"/>
              <a:buFont typeface="Arial"/>
              <a:buNone/>
            </a:pPr>
            <a:r>
              <a:t/>
            </a:r>
            <a:endParaRPr b="0" i="0" sz="2800" u="none" cap="none" strike="noStrike">
              <a:solidFill>
                <a:schemeClr val="accent5"/>
              </a:solidFill>
              <a:latin typeface="Arial"/>
              <a:ea typeface="Arial"/>
              <a:cs typeface="Arial"/>
              <a:sym typeface="Arial"/>
            </a:endParaRPr>
          </a:p>
          <a:p>
            <a:pPr indent="-342900" lvl="0" marL="571500" marR="0" rtl="0" algn="l">
              <a:lnSpc>
                <a:spcPct val="90000"/>
              </a:lnSpc>
              <a:spcBef>
                <a:spcPts val="0"/>
              </a:spcBef>
              <a:spcAft>
                <a:spcPts val="0"/>
              </a:spcAft>
              <a:buClr>
                <a:schemeClr val="accent5"/>
              </a:buClr>
              <a:buSzPts val="3600"/>
              <a:buFont typeface="Arial"/>
              <a:buNone/>
            </a:pPr>
            <a:r>
              <a:t/>
            </a:r>
            <a:endParaRPr b="0" i="0" sz="2400" u="none" cap="none" strike="noStrike">
              <a:solidFill>
                <a:schemeClr val="accent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nvSpPr>
        <p:spPr>
          <a:xfrm>
            <a:off x="552810" y="394213"/>
            <a:ext cx="11086379" cy="54139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	Ενότητα 1: Ορισμός της υβριδικής εργασίας - πλεονεκτήματα και μειονεκτήματα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Το 60% των απομακρυσμένων εργαζομένων, από 8090 εταιρείες των ΗΠΑ, ανέφεραν ότι προτιμούν υβριδικές επιλογές εργασίας (Wigert et al., 2022).</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Το κυρίαρχο επιχειρηματικό μοντέλο είναι το υβριδικό για το 49% των 10.646 εργαζομένων γνώσης σε όλο τον κόσμο (Future Forum, 2022), </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Το 54% των 1421 Αυστραλών εργαζομένων γνώσης ακολουθούν επίσης κάποιο είδος υβριδικού μοντέλου εργασίας και</a:t>
            </a:r>
            <a:r>
              <a:rPr b="0" i="0" lang="en-GB" sz="1400" u="none" cap="none" strike="noStrike">
                <a:solidFill>
                  <a:srgbClr val="000000"/>
                </a:solidFill>
                <a:latin typeface="Arial"/>
                <a:ea typeface="Arial"/>
                <a:cs typeface="Arial"/>
                <a:sym typeface="Arial"/>
              </a:rPr>
              <a:t> </a:t>
            </a:r>
            <a:r>
              <a:rPr b="0" i="0" lang="en-GB" sz="2400" u="none" cap="none" strike="noStrike">
                <a:solidFill>
                  <a:schemeClr val="accent5"/>
                </a:solidFill>
                <a:latin typeface="Arial"/>
                <a:ea typeface="Arial"/>
                <a:cs typeface="Arial"/>
                <a:sym typeface="Arial"/>
              </a:rPr>
              <a:t>το 56% δηλώνει ότι αυτή είναι η ιδανική ρύθμιση εργασίας γι' αυτούς (Hopkins, &amp; Bardoel,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nvSpPr>
        <p:spPr>
          <a:xfrm>
            <a:off x="552810" y="506180"/>
            <a:ext cx="11086379" cy="541394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600"/>
              <a:buFont typeface="Arial"/>
              <a:buNone/>
            </a:pPr>
            <a:r>
              <a:rPr b="1" i="0" lang="en-GB" sz="3200" u="none" cap="none" strike="noStrike">
                <a:solidFill>
                  <a:schemeClr val="accent6"/>
                </a:solidFill>
                <a:latin typeface="Arial"/>
                <a:ea typeface="Arial"/>
                <a:cs typeface="Arial"/>
                <a:sym typeface="Arial"/>
              </a:rPr>
              <a:t>	Ενότητα 1: Πλεονεκτήματα και μειονεκτήματα της υβριδικής εργασίας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000" u="none" cap="none" strike="noStrike">
                <a:solidFill>
                  <a:schemeClr val="accent5"/>
                </a:solidFill>
                <a:latin typeface="Arial"/>
                <a:ea typeface="Arial"/>
                <a:cs typeface="Arial"/>
                <a:sym typeface="Arial"/>
              </a:rPr>
              <a:t>Πρόσφατες έρευνες σχετικά με τους εργαζόμενους έχουν δείξει...</a:t>
            </a:r>
            <a:endParaRPr b="0" i="0" sz="20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000" u="none" cap="none" strike="noStrike">
                <a:solidFill>
                  <a:schemeClr val="accent5"/>
                </a:solidFill>
                <a:latin typeface="Arial"/>
                <a:ea typeface="Arial"/>
                <a:cs typeface="Arial"/>
                <a:sym typeface="Arial"/>
              </a:rPr>
              <a:t>Το 29% δηλώνει ότι η παραγωγικότητά του είναι πολύ καλύτερη όταν εργάζεται από το σπίτι και το 24% ότι είναι λίγο καλύτερη.</a:t>
            </a:r>
            <a:endParaRPr b="0" i="0" sz="20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000" u="none" cap="none" strike="noStrike">
                <a:solidFill>
                  <a:schemeClr val="accent5"/>
                </a:solidFill>
                <a:latin typeface="Arial"/>
                <a:ea typeface="Arial"/>
                <a:cs typeface="Arial"/>
                <a:sym typeface="Arial"/>
              </a:rPr>
              <a:t>Το 39% των ατόμων θέλει να εργάζεται από το σπίτι 3-4 ημέρες την εβδομάδα.</a:t>
            </a:r>
            <a:endParaRPr b="0" i="0" sz="20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000" u="none" cap="none" strike="noStrike">
                <a:solidFill>
                  <a:schemeClr val="accent5"/>
                </a:solidFill>
                <a:latin typeface="Arial"/>
                <a:ea typeface="Arial"/>
                <a:cs typeface="Arial"/>
                <a:sym typeface="Arial"/>
              </a:rPr>
              <a:t>Το 39% δηλώνει ότι η δημιουργικότητα της εργασίας του είναι καλύτερη όταν εργάζεται από το σπίτι.</a:t>
            </a:r>
            <a:endParaRPr b="0" i="0" sz="20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000" u="none" cap="none" strike="noStrike">
                <a:solidFill>
                  <a:schemeClr val="accent5"/>
                </a:solidFill>
                <a:latin typeface="Arial"/>
                <a:ea typeface="Arial"/>
                <a:cs typeface="Arial"/>
                <a:sym typeface="Arial"/>
              </a:rPr>
              <a:t>Το 49% δηλώνει ότι η ψυχική του υγεία είναι καλύτερη όταν εργάζεται από το σπίτι.</a:t>
            </a:r>
            <a:endParaRPr b="0" i="0" sz="20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000" u="none" cap="none" strike="noStrike">
                <a:solidFill>
                  <a:schemeClr val="accent5"/>
                </a:solidFill>
                <a:latin typeface="Arial"/>
                <a:ea typeface="Arial"/>
                <a:cs typeface="Arial"/>
                <a:sym typeface="Arial"/>
              </a:rPr>
              <a:t>Το 59% δηλώνει ότι η ισορροπία μεταξύ επαγγελματικής και προσωπικής ζωής είναι καλύτερη όταν εργάζεται από το σπίτι.</a:t>
            </a:r>
            <a:endParaRPr b="0" i="0" sz="20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000" u="none" cap="none" strike="noStrike">
                <a:solidFill>
                  <a:schemeClr val="accent5"/>
                </a:solidFill>
                <a:latin typeface="Arial"/>
                <a:ea typeface="Arial"/>
                <a:cs typeface="Arial"/>
                <a:sym typeface="Arial"/>
              </a:rPr>
              <a:t>Μόνο το 9% των εργαζομένων που εργάζονται εξ αποστάσεως δηλώνουν ότι θέλουν να εργάζονται συνεχώς σε γραφείο</a:t>
            </a:r>
            <a:endParaRPr b="0" i="0" sz="20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None/>
            </a:pPr>
            <a:r>
              <a:rPr b="0" i="0" lang="en-GB" sz="2000" u="none" cap="none" strike="noStrike">
                <a:solidFill>
                  <a:schemeClr val="accent5"/>
                </a:solidFill>
                <a:latin typeface="Arial"/>
                <a:ea typeface="Arial"/>
                <a:cs typeface="Arial"/>
                <a:sym typeface="Arial"/>
              </a:rPr>
              <a:t>					               Πηγή: </a:t>
            </a:r>
            <a:r>
              <a:rPr b="0" i="0" lang="en-GB" sz="1800" u="sng" cap="none" strike="noStrike">
                <a:solidFill>
                  <a:srgbClr val="A02B93"/>
                </a:solidFill>
                <a:latin typeface="Arial"/>
                <a:ea typeface="Arial"/>
                <a:cs typeface="Arial"/>
                <a:sym typeface="Arial"/>
                <a:hlinkClick r:id="rId3">
                  <a:extLst>
                    <a:ext uri="{A12FA001-AC4F-418D-AE19-62706E023703}">
                      <ahyp:hlinkClr val="tx"/>
                    </a:ext>
                  </a:extLst>
                </a:hlinkClick>
              </a:rPr>
              <a:t>LEADERSHIP IQ</a:t>
            </a:r>
            <a:r>
              <a:rPr b="0" i="0" lang="en-GB" sz="1800" u="none" cap="none" strike="noStrike">
                <a:solidFill>
                  <a:srgbClr val="A02B93"/>
                </a:solidFill>
                <a:latin typeface="Arial"/>
                <a:ea typeface="Arial"/>
                <a:cs typeface="Arial"/>
                <a:sym typeface="Arial"/>
              </a:rPr>
              <a:t> (2020)</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nvSpPr>
        <p:spPr>
          <a:xfrm>
            <a:off x="869352" y="860744"/>
            <a:ext cx="10793913" cy="5413942"/>
          </a:xfrm>
          <a:prstGeom prst="rect">
            <a:avLst/>
          </a:prstGeom>
          <a:noFill/>
          <a:ln>
            <a:noFill/>
          </a:ln>
        </p:spPr>
        <p:txBody>
          <a:bodyPr anchorCtr="0" anchor="t" bIns="45700" lIns="91425" spcFirstLastPara="1" rIns="91425" wrap="square" tIns="45700">
            <a:noAutofit/>
          </a:bodyPr>
          <a:lstStyle/>
          <a:p>
            <a:pPr indent="-714375" lvl="0" marL="714375"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	Ενότητα 1: Ο ευέλικτος χώρος γραφείου στον υβριδικό χώρο εργασίας</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000" u="none" cap="none" strike="noStrike">
                <a:solidFill>
                  <a:schemeClr val="accent5"/>
                </a:solidFill>
                <a:latin typeface="Arial"/>
                <a:ea typeface="Arial"/>
                <a:cs typeface="Arial"/>
                <a:sym typeface="Arial"/>
              </a:rPr>
              <a:t>Οι πολιτικές απομακρυσμένης εργασίας έχουν επιφέρει διάφορες μεταβολές στη φυσική διαμόρφωση του χώρου του γραφείου σε έναν υβριδικό περιβάλλον εργασίας, όπως:</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000" u="none" cap="none" strike="noStrike">
                <a:solidFill>
                  <a:schemeClr val="accent5"/>
                </a:solidFill>
                <a:latin typeface="Arial"/>
                <a:ea typeface="Arial"/>
                <a:cs typeface="Arial"/>
                <a:sym typeface="Arial"/>
              </a:rPr>
              <a:t>Ανοιχτό γραφείο</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000" u="none" cap="none" strike="noStrike">
                <a:solidFill>
                  <a:schemeClr val="accent5"/>
                </a:solidFill>
                <a:latin typeface="Arial"/>
                <a:ea typeface="Arial"/>
                <a:cs typeface="Arial"/>
                <a:sym typeface="Arial"/>
              </a:rPr>
              <a:t>Γραφείο συνεργασίας</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000" u="none" cap="none" strike="noStrike">
                <a:solidFill>
                  <a:schemeClr val="accent5"/>
                </a:solidFill>
                <a:latin typeface="Arial"/>
                <a:ea typeface="Arial"/>
                <a:cs typeface="Arial"/>
                <a:sym typeface="Arial"/>
              </a:rPr>
              <a:t>Γραφείο με βάση τη δραστηριότητα</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000" u="none" cap="none" strike="noStrike">
                <a:solidFill>
                  <a:schemeClr val="accent5"/>
                </a:solidFill>
                <a:latin typeface="Arial"/>
                <a:ea typeface="Arial"/>
                <a:cs typeface="Arial"/>
                <a:sym typeface="Arial"/>
              </a:rPr>
              <a:t>Δορυφορικό γραφείο</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000" u="none" cap="none" strike="noStrike">
                <a:solidFill>
                  <a:schemeClr val="accent5"/>
                </a:solidFill>
                <a:latin typeface="Arial"/>
                <a:ea typeface="Arial"/>
                <a:cs typeface="Arial"/>
                <a:sym typeface="Arial"/>
              </a:rPr>
              <a:t>Γραφείο στο σπίτι</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000" u="none" cap="none" strike="noStrike">
                <a:solidFill>
                  <a:schemeClr val="accent5"/>
                </a:solidFill>
                <a:latin typeface="Arial"/>
                <a:ea typeface="Arial"/>
                <a:cs typeface="Arial"/>
                <a:sym typeface="Arial"/>
              </a:rPr>
              <a:t>Απομακρυσμένες τοποθεσίες</a:t>
            </a:r>
            <a:endParaRPr b="0" i="0" sz="20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p:txBody>
      </p:sp>
      <p:sp>
        <p:nvSpPr>
          <p:cNvPr id="159" name="Google Shape;159;p7"/>
          <p:cNvSpPr txBox="1"/>
          <p:nvPr/>
        </p:nvSpPr>
        <p:spPr>
          <a:xfrm>
            <a:off x="8085178" y="5627924"/>
            <a:ext cx="323747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Barath &amp; Schmidt,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66" name="Google Shape;166;p11"/>
          <p:cNvSpPr txBox="1"/>
          <p:nvPr>
            <p:ph type="title"/>
          </p:nvPr>
        </p:nvSpPr>
        <p:spPr>
          <a:xfrm>
            <a:off x="1567543" y="324238"/>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#1: Πλεονεκτήματα και μειονεκτήματα του υβριδικού χώρου εργασίας: Χρόνος για να εκφράσετε τις απόψεις σας</a:t>
            </a:r>
            <a:endParaRPr sz="3600">
              <a:solidFill>
                <a:schemeClr val="accent5"/>
              </a:solidFill>
            </a:endParaRPr>
          </a:p>
        </p:txBody>
      </p:sp>
      <p:pic>
        <p:nvPicPr>
          <p:cNvPr descr="Inteligência Artificial com preenchimento sólido" id="167" name="Google Shape;167;p11"/>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68" name="Google Shape;168;p11"/>
          <p:cNvSpPr txBox="1"/>
          <p:nvPr/>
        </p:nvSpPr>
        <p:spPr>
          <a:xfrm>
            <a:off x="6543675" y="2724085"/>
            <a:ext cx="5400675" cy="266838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Διατυπώσετε τα πλεονεκτήματα και τα μειονεκτήματα του υβριδικού χώρου εργασίας</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Αναγνωρίσετε πώς το υβριδικό μοντέλο εργασίας επηρεάζει αλλά και τι αντίκτυπο έχει στις διάφορες οργανωτικές και ατομικές πτυχές της απόδοσης και της συμπεριφοράς.</a:t>
            </a:r>
            <a:endParaRPr b="0" i="0" sz="1400" u="none" cap="none" strike="noStrike">
              <a:solidFill>
                <a:srgbClr val="000000"/>
              </a:solidFill>
              <a:latin typeface="Arial"/>
              <a:ea typeface="Arial"/>
              <a:cs typeface="Arial"/>
              <a:sym typeface="Arial"/>
            </a:endParaRPr>
          </a:p>
        </p:txBody>
      </p:sp>
      <p:sp>
        <p:nvSpPr>
          <p:cNvPr id="169" name="Google Shape;169;p11"/>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της δραστηριότητας αυτής είναι </a:t>
            </a:r>
            <a:r>
              <a:rPr b="1" i="1" lang="en-GB">
                <a:solidFill>
                  <a:srgbClr val="868E93"/>
                </a:solidFill>
                <a:latin typeface="Open Sans Light"/>
                <a:ea typeface="Open Sans Light"/>
                <a:cs typeface="Open Sans Light"/>
                <a:sym typeface="Open Sans Light"/>
              </a:rPr>
              <a:t>η ευαισθητοποίηση σχετικά με τις θετικές και αρνητικές πτυχές των υβριδικών μορφών εργασίας</a:t>
            </a:r>
            <a:endParaRPr/>
          </a:p>
        </p:txBody>
      </p:sp>
      <p:pic>
        <p:nvPicPr>
          <p:cNvPr id="170" name="Google Shape;170;p11"/>
          <p:cNvPicPr preferRelativeResize="0"/>
          <p:nvPr/>
        </p:nvPicPr>
        <p:blipFill rotWithShape="1">
          <a:blip r:embed="rId4">
            <a:alphaModFix/>
          </a:blip>
          <a:srcRect b="22964" l="21301" r="19599" t="23250"/>
          <a:stretch/>
        </p:blipFill>
        <p:spPr>
          <a:xfrm>
            <a:off x="331237" y="2383074"/>
            <a:ext cx="1974396" cy="1800225"/>
          </a:xfrm>
          <a:prstGeom prst="rect">
            <a:avLst/>
          </a:prstGeom>
          <a:noFill/>
          <a:ln>
            <a:noFill/>
          </a:ln>
        </p:spPr>
      </p:pic>
      <p:sp>
        <p:nvSpPr>
          <p:cNvPr id="171" name="Google Shape;171;p11"/>
          <p:cNvSpPr txBox="1"/>
          <p:nvPr/>
        </p:nvSpPr>
        <p:spPr>
          <a:xfrm>
            <a:off x="7490731" y="1728355"/>
            <a:ext cx="4562475"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