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Poppins"/>
      <p:regular r:id="rId41"/>
      <p:bold r:id="rId42"/>
      <p:italic r:id="rId43"/>
      <p:boldItalic r:id="rId44"/>
    </p:embeddedFont>
    <p:embeddedFont>
      <p:font typeface="Palatino Linotype"/>
      <p:regular r:id="rId45"/>
      <p:bold r:id="rId46"/>
      <p:italic r:id="rId47"/>
      <p:boldItalic r:id="rId48"/>
    </p:embeddedFont>
    <p:embeddedFont>
      <p:font typeface="Open Sans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53" roundtripDataSignature="AMtx7miHRTwIrV4BZWI9ldKD8RA+mBXK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A36842-C59F-4FF1-9B1A-0B947FC87A96}">
  <a:tblStyle styleId="{18A36842-C59F-4FF1-9B1A-0B947FC87A9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PalatinoLinotype-bold.fntdata"/><Relationship Id="rId45" Type="http://schemas.openxmlformats.org/officeDocument/2006/relationships/font" Target="fonts/PalatinoLinotyp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alatinoLinotype-boldItalic.fntdata"/><Relationship Id="rId47" Type="http://schemas.openxmlformats.org/officeDocument/2006/relationships/font" Target="fonts/PalatinoLinotype-italic.fntdata"/><Relationship Id="rId49" Type="http://schemas.openxmlformats.org/officeDocument/2006/relationships/font" Target="fonts/OpenSans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Light-italic.fntdata"/><Relationship Id="rId50" Type="http://schemas.openxmlformats.org/officeDocument/2006/relationships/font" Target="fonts/OpenSansLight-bold.fntdata"/><Relationship Id="rId53" Type="http://customschemas.google.com/relationships/presentationmetadata" Target="metadata"/><Relationship Id="rId52" Type="http://schemas.openxmlformats.org/officeDocument/2006/relationships/font" Target="fonts/OpenSans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dershipiq.com/blogs/leadershipiq/the-truth-about-working-from-home-in-24-shocking-chart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dershipiq.com/blogs/leadershipiq/the-truth-about-working-from-home-in-24-shocking-chart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BORRAR TODAS LAS NOTAS AL FINAL</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utilice 1 PPT por unidad de aprendizaje</a:t>
            </a:r>
            <a:endParaRPr/>
          </a:p>
          <a:p>
            <a:pPr indent="-171450" lvl="0" marL="171450" rtl="0" algn="l">
              <a:lnSpc>
                <a:spcPct val="100000"/>
              </a:lnSpc>
              <a:spcBef>
                <a:spcPts val="0"/>
              </a:spcBef>
              <a:spcAft>
                <a:spcPts val="0"/>
              </a:spcAft>
              <a:buClr>
                <a:schemeClr val="dk1"/>
              </a:buClr>
              <a:buSzPts val="1200"/>
              <a:buFont typeface="Calibri"/>
              <a:buChar char="-"/>
            </a:pPr>
            <a:r>
              <a:rPr lang="en-GB"/>
              <a:t>mantenga entre 20 y 25 diapositivas por unidad didáctica</a:t>
            </a:r>
            <a:endParaRPr/>
          </a:p>
          <a:p>
            <a:pPr indent="-171450" lvl="0" marL="171450" rtl="0" algn="l">
              <a:lnSpc>
                <a:spcPct val="100000"/>
              </a:lnSpc>
              <a:spcBef>
                <a:spcPts val="0"/>
              </a:spcBef>
              <a:spcAft>
                <a:spcPts val="0"/>
              </a:spcAft>
              <a:buClr>
                <a:schemeClr val="dk1"/>
              </a:buClr>
              <a:buSzPts val="1200"/>
              <a:buFont typeface="Calibri"/>
              <a:buChar char="-"/>
            </a:pPr>
            <a:r>
              <a:rPr lang="en-GB"/>
              <a:t>cada módulo/unidad de aprendizaje/sección debe tener una duración similar y una densidad y cantidad de contenido similares</a:t>
            </a:r>
            <a:endParaRPr/>
          </a:p>
          <a:p>
            <a:pPr indent="-171450" lvl="0" marL="171450" rtl="0" algn="l">
              <a:lnSpc>
                <a:spcPct val="100000"/>
              </a:lnSpc>
              <a:spcBef>
                <a:spcPts val="0"/>
              </a:spcBef>
              <a:spcAft>
                <a:spcPts val="0"/>
              </a:spcAft>
              <a:buClr>
                <a:schemeClr val="dk1"/>
              </a:buClr>
              <a:buSzPts val="1200"/>
              <a:buFont typeface="Calibri"/>
              <a:buChar char="-"/>
            </a:pPr>
            <a:r>
              <a:rPr lang="en-GB"/>
              <a:t>cada módulo tiene un total de 10 horas</a:t>
            </a:r>
            <a:endParaRPr/>
          </a:p>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BORRAR TODAS LAS NOTAS AL FINAL</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incluya el número y el título de la UGM</a:t>
            </a:r>
            <a:endParaRPr/>
          </a:p>
          <a:p>
            <a:pPr indent="0" lvl="0" marL="0" rtl="0" algn="l">
              <a:lnSpc>
                <a:spcPct val="100000"/>
              </a:lnSpc>
              <a:spcBef>
                <a:spcPts val="0"/>
              </a:spcBef>
              <a:spcAft>
                <a:spcPts val="0"/>
              </a:spcAft>
              <a:buSzPts val="1400"/>
              <a:buNone/>
            </a:pPr>
            <a:r>
              <a:t/>
            </a:r>
            <a:endParaRPr/>
          </a:p>
        </p:txBody>
      </p:sp>
      <p:sp>
        <p:nvSpPr>
          <p:cNvPr id="200" name="Google Shape;200;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BORRAR TODAS LAS NOTAS AL FINAL</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incluya el número y el título de la UGM</a:t>
            </a:r>
            <a:endParaRPr/>
          </a:p>
          <a:p>
            <a:pPr indent="0" lvl="0" marL="0" rtl="0" algn="l">
              <a:lnSpc>
                <a:spcPct val="100000"/>
              </a:lnSpc>
              <a:spcBef>
                <a:spcPts val="0"/>
              </a:spcBef>
              <a:spcAft>
                <a:spcPts val="0"/>
              </a:spcAft>
              <a:buSzPts val="1400"/>
              <a:buNone/>
            </a:pPr>
            <a:r>
              <a:t/>
            </a:r>
            <a:endParaRPr/>
          </a:p>
        </p:txBody>
      </p:sp>
      <p:sp>
        <p:nvSpPr>
          <p:cNvPr id="207" name="Google Shape;2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https://apploye.com/blog/hybrid-working-model-examples/ ΚΑΛΟ ΕΧΕΙ ΠΑΡΑΔΕΙΓΜΑΤΑ</a:t>
            </a:r>
            <a:endParaRPr b="1" i="1"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i="1" lang="en-GB" sz="1800">
                <a:solidFill>
                  <a:schemeClr val="accent5"/>
                </a:solidFill>
              </a:rPr>
              <a:t>"La práctica de alternar entre diferentes entornos de trabajo, como desde casa y en una oficina" (</a:t>
            </a:r>
            <a:r>
              <a:rPr b="0" i="0" lang="en-GB" sz="1200" u="none" strike="noStrike">
                <a:solidFill>
                  <a:srgbClr val="000000"/>
                </a:solidFill>
                <a:latin typeface="Arial"/>
                <a:ea typeface="Arial"/>
                <a:cs typeface="Arial"/>
                <a:sym typeface="Arial"/>
              </a:rPr>
              <a:t>diccionario).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Los modelos de trabajo híbridos reducirían los desplazamientos al trabajo y aumentarían la flexibilidad y la sensación de autonomía de los trabajadores (</a:t>
            </a:r>
            <a:r>
              <a:rPr b="0" i="0" lang="en-GB" sz="1800" u="none" strike="noStrike">
                <a:solidFill>
                  <a:srgbClr val="0000FF"/>
                </a:solidFill>
                <a:latin typeface="Arial"/>
                <a:ea typeface="Arial"/>
                <a:cs typeface="Arial"/>
                <a:sym typeface="Arial"/>
              </a:rPr>
              <a:t>Caligiuri et al., 2020</a:t>
            </a:r>
            <a:r>
              <a:rPr b="0" i="0" lang="en-GB" sz="1800" u="none" strike="noStrike">
                <a:solidFill>
                  <a:srgbClr val="000000"/>
                </a:solidFill>
                <a:latin typeface="Arial"/>
                <a:ea typeface="Arial"/>
                <a:cs typeface="Arial"/>
                <a:sym typeface="Arial"/>
              </a:rPr>
              <a:t>).</a:t>
            </a:r>
            <a:endParaRPr/>
          </a:p>
          <a:p>
            <a:pPr indent="-228600" lvl="0" marL="457200" rtl="0" algn="l">
              <a:lnSpc>
                <a:spcPct val="100000"/>
              </a:lnSpc>
              <a:spcBef>
                <a:spcPts val="0"/>
              </a:spcBef>
              <a:spcAft>
                <a:spcPts val="0"/>
              </a:spcAft>
              <a:buSzPts val="1400"/>
              <a:buNone/>
            </a:pPr>
            <a:r>
              <a:t/>
            </a:r>
            <a:endParaRPr b="1"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0" i="1" lang="en-GB" sz="1800" u="none" strike="noStrike">
                <a:latin typeface="Palatino Linotype"/>
                <a:ea typeface="Palatino Linotype"/>
                <a:cs typeface="Palatino Linotype"/>
                <a:sym typeface="Palatino Linotype"/>
              </a:rPr>
              <a:t>significa algo para la gente". (A1)</a:t>
            </a:r>
            <a:endParaRPr/>
          </a:p>
          <a:p>
            <a:pPr indent="-228600" lvl="0" marL="457200" rtl="0" algn="l">
              <a:lnSpc>
                <a:spcPct val="100000"/>
              </a:lnSpc>
              <a:spcBef>
                <a:spcPts val="0"/>
              </a:spcBef>
              <a:spcAft>
                <a:spcPts val="0"/>
              </a:spcAft>
              <a:buSzPts val="1400"/>
              <a:buNone/>
            </a:pPr>
            <a:r>
              <a:t/>
            </a:r>
            <a:endParaRPr b="1"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1" i="0" lang="en-GB" sz="1800" u="none" strike="noStrike">
                <a:latin typeface="Arial"/>
                <a:ea typeface="Arial"/>
                <a:cs typeface="Arial"/>
                <a:sym typeface="Arial"/>
              </a:rPr>
              <a:t>Flexibilidad total: los trabajadores </a:t>
            </a:r>
            <a:r>
              <a:rPr b="0" i="0" lang="en-GB" sz="1800" u="none" strike="noStrike">
                <a:latin typeface="Arial"/>
                <a:ea typeface="Arial"/>
                <a:cs typeface="Arial"/>
                <a:sym typeface="Arial"/>
              </a:rPr>
              <a:t>eligen el lugar y el momento en que quieren trabajar</a:t>
            </a:r>
            <a:r>
              <a:rPr b="1" i="0" lang="en-GB" sz="1800" u="none" strike="noStrike">
                <a:latin typeface="Arial"/>
                <a:ea typeface="Arial"/>
                <a:cs typeface="Arial"/>
                <a:sym typeface="Arial"/>
              </a:rPr>
              <a:t>.</a:t>
            </a:r>
            <a:endParaRPr/>
          </a:p>
          <a:p>
            <a:pPr indent="-228600" lvl="0" marL="457200" rtl="0" algn="l">
              <a:lnSpc>
                <a:spcPct val="100000"/>
              </a:lnSpc>
              <a:spcBef>
                <a:spcPts val="0"/>
              </a:spcBef>
              <a:spcAft>
                <a:spcPts val="0"/>
              </a:spcAft>
              <a:buSzPts val="1400"/>
              <a:buNone/>
            </a:pPr>
            <a:r>
              <a:rPr b="1" i="0" lang="en-GB" sz="1800" u="none" strike="noStrike">
                <a:latin typeface="Arial"/>
                <a:ea typeface="Arial"/>
                <a:cs typeface="Arial"/>
                <a:sym typeface="Arial"/>
              </a:rPr>
              <a:t>Office First </a:t>
            </a:r>
            <a:r>
              <a:rPr b="0" i="0" lang="en-GB" sz="1800" u="none" strike="noStrike">
                <a:latin typeface="Arial"/>
                <a:ea typeface="Arial"/>
                <a:cs typeface="Arial"/>
                <a:sym typeface="Arial"/>
              </a:rPr>
              <a:t>(2 opciones)</a:t>
            </a:r>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	Frecuencia y días de oficina fijos</a:t>
            </a:r>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	Frecuencia de oficina fija, pero días de asistencia flexibles</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lang="en-GB" sz="2800"/>
              <a:t>1 Modelo híbrido flexible: los empleados </a:t>
            </a:r>
            <a:r>
              <a:rPr b="1" lang="en-GB" sz="4000"/>
              <a:t>tienen flexibilidad para elegir cuándo y dónde trabajan, dentro de ciertas directrices u </a:t>
            </a:r>
            <a:r>
              <a:rPr lang="en-GB" sz="4000"/>
              <a:t>horarios básicos.</a:t>
            </a:r>
            <a:endParaRPr b="1" sz="2800"/>
          </a:p>
          <a:p>
            <a:pPr indent="-228600" lvl="0" marL="457200" rtl="0" algn="l">
              <a:lnSpc>
                <a:spcPct val="100000"/>
              </a:lnSpc>
              <a:spcBef>
                <a:spcPts val="0"/>
              </a:spcBef>
              <a:spcAft>
                <a:spcPts val="0"/>
              </a:spcAft>
              <a:buSzPts val="1400"/>
              <a:buFont typeface="Arial"/>
              <a:buChar char="•"/>
            </a:pPr>
            <a:r>
              <a:rPr b="1" lang="en-GB" sz="2800"/>
              <a:t>Descripción:</a:t>
            </a:r>
            <a:r>
              <a:rPr lang="en-GB" sz="2800"/>
              <a:t> Los empleados eligen cuándo trabajar a distancia o en la oficina en función de sus tareas y preferencias personales.</a:t>
            </a:r>
            <a:endParaRPr/>
          </a:p>
          <a:p>
            <a:pPr indent="-228600" lvl="0" marL="457200" rtl="0" algn="l">
              <a:lnSpc>
                <a:spcPct val="100000"/>
              </a:lnSpc>
              <a:spcBef>
                <a:spcPts val="0"/>
              </a:spcBef>
              <a:spcAft>
                <a:spcPts val="0"/>
              </a:spcAft>
              <a:buSzPts val="1400"/>
              <a:buFont typeface="Arial"/>
              <a:buChar char="•"/>
            </a:pPr>
            <a:r>
              <a:rPr b="1" lang="en-GB" sz="2800"/>
              <a:t>Ventajas:</a:t>
            </a:r>
            <a:r>
              <a:rPr lang="en-GB" sz="2800"/>
              <a:t> Gran flexibilidad para los empleados, fomentando la autonomía y la conciliación.</a:t>
            </a:r>
            <a:endParaRPr/>
          </a:p>
          <a:p>
            <a:pPr indent="-228600" lvl="0" marL="457200" rtl="0" algn="l">
              <a:lnSpc>
                <a:spcPct val="100000"/>
              </a:lnSpc>
              <a:spcBef>
                <a:spcPts val="0"/>
              </a:spcBef>
              <a:spcAft>
                <a:spcPts val="0"/>
              </a:spcAft>
              <a:buSzPts val="1400"/>
              <a:buFont typeface="Arial"/>
              <a:buChar char="•"/>
            </a:pPr>
            <a:r>
              <a:rPr b="1" lang="en-GB" sz="2800"/>
              <a:t>Desafíos:</a:t>
            </a:r>
            <a:r>
              <a:rPr lang="en-GB" sz="2800"/>
              <a:t> Puede dar lugar a conflictos de horarios y a una asistencia incoherente a la oficina.</a:t>
            </a:r>
            <a:endParaRPr/>
          </a:p>
          <a:p>
            <a:pPr indent="-228600" lvl="0" marL="457200" marR="0" rtl="0" algn="l">
              <a:lnSpc>
                <a:spcPct val="100000"/>
              </a:lnSpc>
              <a:spcBef>
                <a:spcPts val="0"/>
              </a:spcBef>
              <a:spcAft>
                <a:spcPts val="0"/>
              </a:spcAft>
              <a:buSzPts val="1400"/>
              <a:buNone/>
            </a:pPr>
            <a:r>
              <a:rPr b="1" lang="en-GB" sz="2800"/>
              <a:t>2. Modelo híbrido fijo: Establezca </a:t>
            </a:r>
            <a:r>
              <a:rPr b="1" lang="en-GB" sz="4000"/>
              <a:t>un calendario de días de trabajo en la oficina y a distancia</a:t>
            </a:r>
            <a:r>
              <a:rPr lang="en-GB" sz="4000"/>
              <a:t>. </a:t>
            </a:r>
            <a:endParaRPr b="1" sz="2800"/>
          </a:p>
          <a:p>
            <a:pPr indent="-228600" lvl="0" marL="457200" rtl="0" algn="l">
              <a:lnSpc>
                <a:spcPct val="100000"/>
              </a:lnSpc>
              <a:spcBef>
                <a:spcPts val="0"/>
              </a:spcBef>
              <a:spcAft>
                <a:spcPts val="0"/>
              </a:spcAft>
              <a:buSzPts val="1400"/>
              <a:buFont typeface="Arial"/>
              <a:buChar char="•"/>
            </a:pPr>
            <a:r>
              <a:rPr b="1" lang="en-GB" sz="2800"/>
              <a:t>Descripción:</a:t>
            </a:r>
            <a:r>
              <a:rPr lang="en-GB" sz="2800"/>
              <a:t> Se designan días específicos para el trabajo a distancia y el trabajo en la oficina (por ejemplo, a distancia los lunes y viernes, en la oficina los demás días).</a:t>
            </a:r>
            <a:endParaRPr/>
          </a:p>
          <a:p>
            <a:pPr indent="-228600" lvl="0" marL="457200" rtl="0" algn="l">
              <a:lnSpc>
                <a:spcPct val="100000"/>
              </a:lnSpc>
              <a:spcBef>
                <a:spcPts val="0"/>
              </a:spcBef>
              <a:spcAft>
                <a:spcPts val="0"/>
              </a:spcAft>
              <a:buSzPts val="1400"/>
              <a:buFont typeface="Arial"/>
              <a:buChar char="•"/>
            </a:pPr>
            <a:r>
              <a:rPr b="1" lang="en-GB" sz="2800"/>
              <a:t>Ventajas:</a:t>
            </a:r>
            <a:r>
              <a:rPr lang="en-GB" sz="2800"/>
              <a:t> Horarios previsibles para empleados y directivos, lo que simplifica la coordinación.</a:t>
            </a:r>
            <a:endParaRPr/>
          </a:p>
          <a:p>
            <a:pPr indent="-228600" lvl="0" marL="457200" rtl="0" algn="l">
              <a:lnSpc>
                <a:spcPct val="100000"/>
              </a:lnSpc>
              <a:spcBef>
                <a:spcPts val="0"/>
              </a:spcBef>
              <a:spcAft>
                <a:spcPts val="0"/>
              </a:spcAft>
              <a:buSzPts val="1400"/>
              <a:buFont typeface="Arial"/>
              <a:buChar char="•"/>
            </a:pPr>
            <a:r>
              <a:rPr b="1" lang="en-GB" sz="2800"/>
              <a:t>Desafíos:</a:t>
            </a:r>
            <a:r>
              <a:rPr lang="en-GB" sz="2800"/>
              <a:t> La flexibilidad limitada puede no adaptarse a las preferencias o necesidades individuales.</a:t>
            </a:r>
            <a:endParaRPr/>
          </a:p>
          <a:p>
            <a:pPr indent="-228600" lvl="0" marL="457200" marR="0" rtl="0" algn="l">
              <a:lnSpc>
                <a:spcPct val="100000"/>
              </a:lnSpc>
              <a:spcBef>
                <a:spcPts val="0"/>
              </a:spcBef>
              <a:spcAft>
                <a:spcPts val="0"/>
              </a:spcAft>
              <a:buSzPts val="1400"/>
              <a:buNone/>
            </a:pPr>
            <a:r>
              <a:rPr b="1" lang="en-GB" sz="2800"/>
              <a:t>3. Modelo híbrido Office-First---Los empleados </a:t>
            </a:r>
            <a:r>
              <a:rPr b="1" lang="en-GB" sz="4000"/>
              <a:t>trabajan predominantemente en la oficina, pero tienen la opción de trabajar a distancia ocasionalmente</a:t>
            </a:r>
            <a:r>
              <a:rPr lang="en-GB" sz="4000"/>
              <a:t>. (días fijos a la semana en la oficina</a:t>
            </a:r>
            <a:endParaRPr b="1" sz="2800"/>
          </a:p>
          <a:p>
            <a:pPr indent="-228600" lvl="0" marL="457200" rtl="0" algn="l">
              <a:lnSpc>
                <a:spcPct val="100000"/>
              </a:lnSpc>
              <a:spcBef>
                <a:spcPts val="0"/>
              </a:spcBef>
              <a:spcAft>
                <a:spcPts val="0"/>
              </a:spcAft>
              <a:buSzPts val="1400"/>
              <a:buFont typeface="Arial"/>
              <a:buChar char="•"/>
            </a:pPr>
            <a:r>
              <a:rPr b="1" lang="en-GB" sz="2800"/>
              <a:t>Descripción:</a:t>
            </a:r>
            <a:r>
              <a:rPr lang="en-GB" sz="2800"/>
              <a:t> Se espera que los empleados trabajen principalmente desde la oficina, pero tienen la opción de trabajar a distancia en ocasiones.</a:t>
            </a:r>
            <a:endParaRPr/>
          </a:p>
          <a:p>
            <a:pPr indent="-228600" lvl="0" marL="457200" rtl="0" algn="l">
              <a:lnSpc>
                <a:spcPct val="100000"/>
              </a:lnSpc>
              <a:spcBef>
                <a:spcPts val="0"/>
              </a:spcBef>
              <a:spcAft>
                <a:spcPts val="0"/>
              </a:spcAft>
              <a:buSzPts val="1400"/>
              <a:buFont typeface="Arial"/>
              <a:buChar char="•"/>
            </a:pPr>
            <a:r>
              <a:rPr b="1" lang="en-GB" sz="2800"/>
              <a:t>Ventajas:</a:t>
            </a:r>
            <a:r>
              <a:rPr lang="en-GB" sz="2800"/>
              <a:t> Mantiene una sólida cultura de oficina y colaboración.</a:t>
            </a:r>
            <a:endParaRPr/>
          </a:p>
          <a:p>
            <a:pPr indent="-228600" lvl="0" marL="457200" rtl="0" algn="l">
              <a:lnSpc>
                <a:spcPct val="100000"/>
              </a:lnSpc>
              <a:spcBef>
                <a:spcPts val="0"/>
              </a:spcBef>
              <a:spcAft>
                <a:spcPts val="0"/>
              </a:spcAft>
              <a:buSzPts val="1400"/>
              <a:buFont typeface="Arial"/>
              <a:buChar char="•"/>
            </a:pPr>
            <a:r>
              <a:rPr b="1" lang="en-GB" sz="2800"/>
              <a:t>Desafíos:</a:t>
            </a:r>
            <a:r>
              <a:rPr lang="en-GB" sz="2800"/>
              <a:t> Ofrece una flexibilidad remota limitada, lo que puede alejar a los empleados que prefieren el trabajo a distancia.</a:t>
            </a:r>
            <a:endParaRPr/>
          </a:p>
          <a:p>
            <a:pPr indent="-228600" lvl="0" marL="457200" marR="0" rtl="0" algn="l">
              <a:lnSpc>
                <a:spcPct val="100000"/>
              </a:lnSpc>
              <a:spcBef>
                <a:spcPts val="0"/>
              </a:spcBef>
              <a:spcAft>
                <a:spcPts val="0"/>
              </a:spcAft>
              <a:buSzPts val="1400"/>
              <a:buNone/>
            </a:pPr>
            <a:r>
              <a:rPr b="1" lang="en-GB" sz="2800"/>
              <a:t>4. Modelo híbrido Remote-First ---Los empleados </a:t>
            </a:r>
            <a:r>
              <a:rPr b="1" lang="en-GB" sz="4000"/>
              <a:t>trabajan predominantemente a distancia,</a:t>
            </a:r>
            <a:br>
              <a:rPr lang="en-GB" sz="4000"/>
            </a:br>
            <a:r>
              <a:rPr lang="en-GB" sz="4000"/>
              <a:t>con reuniones o encuentros ocasionales en persona.</a:t>
            </a:r>
            <a:endParaRPr b="1" sz="2800"/>
          </a:p>
          <a:p>
            <a:pPr indent="-228600" lvl="0" marL="457200" rtl="0" algn="l">
              <a:lnSpc>
                <a:spcPct val="100000"/>
              </a:lnSpc>
              <a:spcBef>
                <a:spcPts val="0"/>
              </a:spcBef>
              <a:spcAft>
                <a:spcPts val="0"/>
              </a:spcAft>
              <a:buSzPts val="1400"/>
              <a:buFont typeface="Arial"/>
              <a:buChar char="•"/>
            </a:pPr>
            <a:r>
              <a:rPr b="1" lang="en-GB" sz="2800"/>
              <a:t>Descripción:</a:t>
            </a:r>
            <a:r>
              <a:rPr lang="en-GB" sz="2800"/>
              <a:t> Se anima a los empleados a trabajar a distancia por defecto, pero tienen acceso a un espacio de oficina para colaborar o por preferencia personal.</a:t>
            </a:r>
            <a:endParaRPr/>
          </a:p>
          <a:p>
            <a:pPr indent="-228600" lvl="0" marL="457200" rtl="0" algn="l">
              <a:lnSpc>
                <a:spcPct val="100000"/>
              </a:lnSpc>
              <a:spcBef>
                <a:spcPts val="0"/>
              </a:spcBef>
              <a:spcAft>
                <a:spcPts val="0"/>
              </a:spcAft>
              <a:buSzPts val="1400"/>
              <a:buFont typeface="Arial"/>
              <a:buChar char="•"/>
            </a:pPr>
            <a:r>
              <a:rPr b="1" lang="en-GB" sz="2800"/>
              <a:t>Ventajas:</a:t>
            </a:r>
            <a:r>
              <a:rPr lang="en-GB" sz="2800"/>
              <a:t> Proporciona flexibilidad a la vez que admite la colaboración en persona cuando es necesario.</a:t>
            </a:r>
            <a:endParaRPr/>
          </a:p>
          <a:p>
            <a:pPr indent="-228600" lvl="0" marL="457200" rtl="0" algn="l">
              <a:lnSpc>
                <a:spcPct val="100000"/>
              </a:lnSpc>
              <a:spcBef>
                <a:spcPts val="0"/>
              </a:spcBef>
              <a:spcAft>
                <a:spcPts val="0"/>
              </a:spcAft>
              <a:buSzPts val="1400"/>
              <a:buFont typeface="Arial"/>
              <a:buChar char="•"/>
            </a:pPr>
            <a:r>
              <a:rPr b="1" lang="en-GB" sz="2800"/>
              <a:t>Desafíos:</a:t>
            </a:r>
            <a:r>
              <a:rPr lang="en-GB" sz="2800"/>
              <a:t> Puede dar lugar a una infrautilización del espacio de oficinas y a dificultades para mantener la cohesión del equipo.</a:t>
            </a:r>
            <a:endParaRPr/>
          </a:p>
          <a:p>
            <a:pPr indent="-228600" lvl="0" marL="457200" marR="0" rtl="0" algn="l">
              <a:lnSpc>
                <a:spcPct val="100000"/>
              </a:lnSpc>
              <a:spcBef>
                <a:spcPts val="0"/>
              </a:spcBef>
              <a:spcAft>
                <a:spcPts val="0"/>
              </a:spcAft>
              <a:buSzPts val="1400"/>
              <a:buNone/>
            </a:pPr>
            <a:r>
              <a:rPr b="1" lang="en-GB" sz="2800"/>
              <a:t>5. Modelo híbrido basado en equipos</a:t>
            </a:r>
            <a:endParaRPr/>
          </a:p>
          <a:p>
            <a:pPr indent="-228600" lvl="0" marL="457200" rtl="0" algn="l">
              <a:lnSpc>
                <a:spcPct val="100000"/>
              </a:lnSpc>
              <a:spcBef>
                <a:spcPts val="0"/>
              </a:spcBef>
              <a:spcAft>
                <a:spcPts val="0"/>
              </a:spcAft>
              <a:buSzPts val="1400"/>
              <a:buFont typeface="Arial"/>
              <a:buChar char="•"/>
            </a:pPr>
            <a:r>
              <a:rPr b="1" lang="en-GB" sz="2800"/>
              <a:t>Descripción:</a:t>
            </a:r>
            <a:r>
              <a:rPr lang="en-GB" sz="2800"/>
              <a:t> Los equipos o departamentos deciden sus acuerdos híbridos colectivamente, adaptando los horarios a sus necesidades específicas.</a:t>
            </a:r>
            <a:endParaRPr/>
          </a:p>
          <a:p>
            <a:pPr indent="-228600" lvl="0" marL="457200" rtl="0" algn="l">
              <a:lnSpc>
                <a:spcPct val="100000"/>
              </a:lnSpc>
              <a:spcBef>
                <a:spcPts val="0"/>
              </a:spcBef>
              <a:spcAft>
                <a:spcPts val="0"/>
              </a:spcAft>
              <a:buSzPts val="1400"/>
              <a:buFont typeface="Arial"/>
              <a:buChar char="•"/>
            </a:pPr>
            <a:r>
              <a:rPr b="1" lang="en-GB" sz="2800"/>
              <a:t>Ventajas:</a:t>
            </a:r>
            <a:r>
              <a:rPr lang="en-GB" sz="2800"/>
              <a:t> Soluciones personalizadas para diferentes dinámicas y funciones de equipo.</a:t>
            </a:r>
            <a:endParaRPr/>
          </a:p>
          <a:p>
            <a:pPr indent="-228600" lvl="0" marL="457200" rtl="0" algn="l">
              <a:lnSpc>
                <a:spcPct val="100000"/>
              </a:lnSpc>
              <a:spcBef>
                <a:spcPts val="0"/>
              </a:spcBef>
              <a:spcAft>
                <a:spcPts val="0"/>
              </a:spcAft>
              <a:buSzPts val="1400"/>
              <a:buFont typeface="Arial"/>
              <a:buChar char="•"/>
            </a:pPr>
            <a:r>
              <a:rPr b="1" lang="en-GB" sz="2800"/>
              <a:t>Desafíos:</a:t>
            </a:r>
            <a:r>
              <a:rPr lang="en-GB" sz="2800"/>
              <a:t> Puede crear incoherencias en toda la organización y complicar la colaboración entre departamentos.</a:t>
            </a:r>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1" i="1"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Remote first model- </a:t>
            </a:r>
            <a:r>
              <a:rPr b="0" i="0" lang="en-GB" sz="1800" u="none" strike="noStrike">
                <a:latin typeface="Times New Roman"/>
                <a:ea typeface="Times New Roman"/>
                <a:cs typeface="Times New Roman"/>
                <a:sym typeface="Times New Roman"/>
              </a:rPr>
              <a:t>Organizaciones como Quora y Dropbox siguen el modelo remote first. En este modelo, la mayoría de los empleados y el equipo directivo </a:t>
            </a:r>
            <a:r>
              <a:rPr b="0" i="1" lang="en-GB" sz="1800" u="none" strike="noStrike">
                <a:latin typeface="Times New Roman"/>
                <a:ea typeface="Times New Roman"/>
                <a:cs typeface="Times New Roman"/>
                <a:sym typeface="Times New Roman"/>
              </a:rPr>
              <a:t>trabajan a distancia, pero si hay una necesidad urgente de presencia física</a:t>
            </a:r>
            <a:r>
              <a:rPr b="0" i="0" lang="en-GB" sz="1800" u="none" strike="noStrike">
                <a:latin typeface="Times New Roman"/>
                <a:ea typeface="Times New Roman"/>
                <a:cs typeface="Times New Roman"/>
                <a:sym typeface="Times New Roman"/>
              </a:rPr>
              <a:t>, por ejemplo uno o dos días al mes, unos pocos empleados pueden hacerlo. El espacio de la oficina estaría físicamente presente y si alguien quiere utilizarlo para uso oficial puede hacerlo, pero no con frecuencia, sino siempre que sea necesario.</a:t>
            </a:r>
            <a:endParaRPr/>
          </a:p>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Oficina ocasional: </a:t>
            </a:r>
            <a:r>
              <a:rPr b="0" i="0" lang="en-GB" sz="1800" u="none" strike="noStrike">
                <a:latin typeface="Times New Roman"/>
                <a:ea typeface="Times New Roman"/>
                <a:cs typeface="Times New Roman"/>
                <a:sym typeface="Times New Roman"/>
              </a:rPr>
              <a:t>muchas organizaciones todavía no han aceptado el modelo de trabajo a distancia. Siguen pensando que la presencia física del empleado en la </a:t>
            </a:r>
            <a:r>
              <a:rPr b="1" i="0" lang="en-GB" sz="1800" u="none" strike="noStrike">
                <a:latin typeface="Times New Roman"/>
                <a:ea typeface="Times New Roman"/>
                <a:cs typeface="Times New Roman"/>
                <a:sym typeface="Times New Roman"/>
              </a:rPr>
              <a:t>oficina dos o tres veces por semana </a:t>
            </a:r>
            <a:r>
              <a:rPr b="0" i="0" lang="en-GB" sz="1800" u="none" strike="noStrike">
                <a:latin typeface="Times New Roman"/>
                <a:ea typeface="Times New Roman"/>
                <a:cs typeface="Times New Roman"/>
                <a:sym typeface="Times New Roman"/>
              </a:rPr>
              <a:t>es necesaria para la organización.</a:t>
            </a:r>
            <a:endParaRPr/>
          </a:p>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Oficina primero, remoto permitido: </a:t>
            </a:r>
            <a:r>
              <a:rPr b="0" i="0" lang="en-GB" sz="1800" u="none" strike="noStrike">
                <a:latin typeface="Times New Roman"/>
                <a:ea typeface="Times New Roman"/>
                <a:cs typeface="Times New Roman"/>
                <a:sym typeface="Times New Roman"/>
              </a:rPr>
              <a:t>Este modelo utiliza la combinación de remoto primero y oficina ocasionalmente. En este modelo, la organización trabaja principalmente fuera de línea y</a:t>
            </a:r>
            <a:endParaRPr/>
          </a:p>
          <a:p>
            <a:pPr indent="-228600" lvl="0" marL="457200" rtl="0" algn="l">
              <a:lnSpc>
                <a:spcPct val="100000"/>
              </a:lnSpc>
              <a:spcBef>
                <a:spcPts val="0"/>
              </a:spcBef>
              <a:spcAft>
                <a:spcPts val="0"/>
              </a:spcAft>
              <a:buSzPts val="1400"/>
              <a:buNone/>
            </a:pPr>
            <a:r>
              <a:rPr b="0" i="0" lang="en-GB" sz="1800" u="none" strike="noStrike">
                <a:latin typeface="Times New Roman"/>
                <a:ea typeface="Times New Roman"/>
                <a:cs typeface="Times New Roman"/>
                <a:sym typeface="Times New Roman"/>
              </a:rPr>
              <a:t>ocasionalmente trabajo a distancia. La mayoría de los empleados, incluido el equipo directivo, acuden a la oficina con regularidad, y a los que han optado por el trabajo a distancia se les mantiene informados y se les comunican los debates importantes.</a:t>
            </a:r>
            <a:endParaRPr/>
          </a:p>
          <a:p>
            <a:pPr indent="-228600" lvl="0" marL="457200" rtl="0" algn="l">
              <a:lnSpc>
                <a:spcPct val="100000"/>
              </a:lnSpc>
              <a:spcBef>
                <a:spcPts val="0"/>
              </a:spcBef>
              <a:spcAft>
                <a:spcPts val="0"/>
              </a:spcAft>
              <a:buSzPts val="1400"/>
              <a:buNone/>
            </a:pPr>
            <a:r>
              <a:t/>
            </a:r>
            <a:endParaRPr b="0" i="0"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
        <p:nvSpPr>
          <p:cNvPr id="214" name="Google Shape;21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38" name="Google Shape;2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46" name="Google Shape;24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strike="noStrike">
                <a:latin typeface="Arial"/>
                <a:ea typeface="Arial"/>
                <a:cs typeface="Arial"/>
                <a:sym typeface="Arial"/>
              </a:rPr>
              <a:t>ha declarado seguir el Modelo Híbrido Único</a:t>
            </a:r>
            <a:endParaRPr/>
          </a:p>
        </p:txBody>
      </p:sp>
      <p:sp>
        <p:nvSpPr>
          <p:cNvPr id="258" name="Google Shape;25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BORRAR TODAS LAS NOTAS AL FINAL</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mantener el mismo estilo de presentación en todos los PPT</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strike="noStrike">
                <a:latin typeface="Arial"/>
                <a:ea typeface="Arial"/>
                <a:cs typeface="Arial"/>
                <a:sym typeface="Arial"/>
              </a:rPr>
              <a:t>ha declarado seguir el Modelo Híbrido Único</a:t>
            </a:r>
            <a:endParaRPr/>
          </a:p>
        </p:txBody>
      </p:sp>
      <p:sp>
        <p:nvSpPr>
          <p:cNvPr id="268" name="Google Shape;26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strike="noStrike">
                <a:latin typeface="Arial"/>
                <a:ea typeface="Arial"/>
                <a:cs typeface="Arial"/>
                <a:sym typeface="Arial"/>
              </a:rPr>
              <a:t>ha declarado seguir el Modelo Híbrido Único</a:t>
            </a:r>
            <a:endParaRPr/>
          </a:p>
        </p:txBody>
      </p:sp>
      <p:sp>
        <p:nvSpPr>
          <p:cNvPr id="278" name="Google Shape;27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8" name="Google Shape;288;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BORRAR TODAS LAS NOTAS AL FINAL</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incluya el número y el título de la UGM</a:t>
            </a:r>
            <a:endParaRPr/>
          </a:p>
          <a:p>
            <a:pPr indent="0" lvl="0" marL="0" rtl="0" algn="l">
              <a:lnSpc>
                <a:spcPct val="100000"/>
              </a:lnSpc>
              <a:spcBef>
                <a:spcPts val="0"/>
              </a:spcBef>
              <a:spcAft>
                <a:spcPts val="0"/>
              </a:spcAft>
              <a:buSzPts val="1400"/>
              <a:buNone/>
            </a:pPr>
            <a:r>
              <a:t/>
            </a:r>
            <a:endParaRPr/>
          </a:p>
        </p:txBody>
      </p:sp>
      <p:sp>
        <p:nvSpPr>
          <p:cNvPr id="294" name="Google Shape;29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01" name="Google Shape;30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0" name="Google Shape;31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GB">
                <a:solidFill>
                  <a:srgbClr val="666666"/>
                </a:solidFill>
                <a:latin typeface="Poppins"/>
                <a:ea typeface="Poppins"/>
                <a:cs typeface="Poppins"/>
                <a:sym typeface="Poppins"/>
              </a:rPr>
              <a:t>No obstante, esto supone un reto importante para las organizaciones, ya que intentan equilibrar la productividad, la creatividad, la seguridad física y las preferencias de los empleados. El modelo de trabajo híbrido puede ser un terreno desalentador y desconocido para los directivos.</a:t>
            </a:r>
            <a:endParaRPr/>
          </a:p>
          <a:p>
            <a:pPr indent="-228600" lvl="0" marL="457200" rtl="0" algn="l">
              <a:lnSpc>
                <a:spcPct val="100000"/>
              </a:lnSpc>
              <a:spcBef>
                <a:spcPts val="0"/>
              </a:spcBef>
              <a:spcAft>
                <a:spcPts val="0"/>
              </a:spcAft>
              <a:buSzPts val="1400"/>
              <a:buNone/>
            </a:pPr>
            <a:r>
              <a:rPr b="0" i="0" lang="en-GB">
                <a:solidFill>
                  <a:srgbClr val="666666"/>
                </a:solidFill>
                <a:latin typeface="Poppins"/>
                <a:ea typeface="Poppins"/>
                <a:cs typeface="Poppins"/>
                <a:sym typeface="Poppins"/>
              </a:rPr>
              <a:t>A medida que la antigua forma de trabajar se desvanece en el fondo, los líderes necesitan adaptar su forma de gestionar, rápidamente. Uno de los mayores retos de la gestión de una plantilla híbrida es mantener la cultura corporativa y crear uniformidad entre la experiencia y las expectativas a distancia y en la oficina.</a:t>
            </a:r>
            <a:endParaRPr/>
          </a:p>
          <a:p>
            <a:pPr indent="-228600" lvl="0" marL="457200" rtl="0" algn="l">
              <a:lnSpc>
                <a:spcPct val="100000"/>
              </a:lnSpc>
              <a:spcBef>
                <a:spcPts val="0"/>
              </a:spcBef>
              <a:spcAft>
                <a:spcPts val="0"/>
              </a:spcAft>
              <a:buSzPts val="1400"/>
              <a:buNone/>
            </a:pPr>
            <a:r>
              <a:rPr b="0" i="0" lang="en-GB">
                <a:solidFill>
                  <a:srgbClr val="666666"/>
                </a:solidFill>
                <a:latin typeface="Poppins"/>
                <a:ea typeface="Poppins"/>
                <a:cs typeface="Poppins"/>
                <a:sym typeface="Poppins"/>
              </a:rPr>
              <a:t>La buena noticia es que, aunque los líderes estén preocupados por la forma híbrida de trabajar, las iniciativas organizativas, como la retroalimentación, la formación y las operaciones cotidianas, siguen progresando en un entorno de trabajo a distancia. La lección más crítica ha sido la importancia de las habilidades blandas que los líderes necesitan para gestionar eficazmente a sus empleados incluso trabajando a distancia. Los rasgos de liderazgo que predicen el éxito son la confianza, la empatía, la inclusión y la comunicación. Tanto si dirigen un pequeño equipo como una gran empresa.</a:t>
            </a:r>
            <a:endParaRPr/>
          </a:p>
        </p:txBody>
      </p:sp>
      <p:sp>
        <p:nvSpPr>
          <p:cNvPr id="367" name="Google Shape;36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¿Qué principios guían su decisión? ¿Cómo garantiza la equidad y la inclusión? ¿Qué herramientas o políticas podrían apoyar esta situación?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preparar una actividad práctica en un formato de paso a paso</a:t>
            </a:r>
            <a:endParaRPr/>
          </a:p>
          <a:p>
            <a:pPr indent="-171450" lvl="0" marL="171450" rtl="0" algn="l">
              <a:lnSpc>
                <a:spcPct val="100000"/>
              </a:lnSpc>
              <a:spcBef>
                <a:spcPts val="0"/>
              </a:spcBef>
              <a:spcAft>
                <a:spcPts val="0"/>
              </a:spcAft>
              <a:buClr>
                <a:schemeClr val="dk1"/>
              </a:buClr>
              <a:buSzPts val="1200"/>
              <a:buFont typeface="Calibri"/>
              <a:buChar char="-"/>
            </a:pPr>
            <a:r>
              <a:rPr lang="en-GB"/>
              <a:t>utilizar metodologías de aprendizaje basado en el trabajo (ABT)</a:t>
            </a:r>
            <a:endParaRPr/>
          </a:p>
          <a:p>
            <a:pPr indent="-171450" lvl="0" marL="171450" rtl="0" algn="l">
              <a:lnSpc>
                <a:spcPct val="100000"/>
              </a:lnSpc>
              <a:spcBef>
                <a:spcPts val="0"/>
              </a:spcBef>
              <a:spcAft>
                <a:spcPts val="0"/>
              </a:spcAft>
              <a:buClr>
                <a:schemeClr val="dk1"/>
              </a:buClr>
              <a:buSzPts val="1200"/>
              <a:buFont typeface="Calibri"/>
              <a:buChar char="-"/>
            </a:pPr>
            <a:r>
              <a:rPr lang="en-GB"/>
              <a:t>utilizar, en la medida de lo posible, ejemplos y buenas prácticas de la vida real</a:t>
            </a:r>
            <a:endParaRPr/>
          </a:p>
          <a:p>
            <a:pPr indent="-171450" lvl="0" marL="171450" rtl="0" algn="l">
              <a:lnSpc>
                <a:spcPct val="100000"/>
              </a:lnSpc>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indent="-171450" lvl="0" marL="171450" rtl="0" algn="l">
              <a:lnSpc>
                <a:spcPct val="100000"/>
              </a:lnSpc>
              <a:spcBef>
                <a:spcPts val="0"/>
              </a:spcBef>
              <a:spcAft>
                <a:spcPts val="0"/>
              </a:spcAft>
              <a:buClr>
                <a:schemeClr val="dk1"/>
              </a:buClr>
              <a:buSzPts val="1200"/>
              <a:buFont typeface="Calibri"/>
              <a:buChar char="-"/>
            </a:pPr>
            <a:r>
              <a:rPr lang="en-GB"/>
              <a:t>indicar el tiempo para desarrollar esta actividad </a:t>
            </a:r>
            <a:endParaRPr/>
          </a:p>
          <a:p>
            <a:pPr indent="-171450" lvl="0" marL="171450" marR="0" rtl="0" algn="l">
              <a:lnSpc>
                <a:spcPct val="100000"/>
              </a:lnSpc>
              <a:spcBef>
                <a:spcPts val="0"/>
              </a:spcBef>
              <a:spcAft>
                <a:spcPts val="0"/>
              </a:spcAft>
              <a:buClr>
                <a:schemeClr val="dk1"/>
              </a:buClr>
              <a:buSzPts val="1200"/>
              <a:buFont typeface="Calibri"/>
              <a:buChar char="-"/>
            </a:pPr>
            <a:r>
              <a:rPr lang="en-GB"/>
              <a:t>esta actividad debe asignarse a la formación f2f</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81" name="Google Shape;3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Capture las respuestas en un documento compartido o en una pizarra para la inspiración colectiva</a:t>
            </a:r>
            <a:endParaRPr/>
          </a:p>
          <a:p>
            <a:pPr indent="-171450" lvl="0" marL="171450" rtl="0" algn="l">
              <a:lnSpc>
                <a:spcPct val="100000"/>
              </a:lnSpc>
              <a:spcBef>
                <a:spcPts val="0"/>
              </a:spcBef>
              <a:spcAft>
                <a:spcPts val="0"/>
              </a:spcAft>
              <a:buClr>
                <a:schemeClr val="dk1"/>
              </a:buClr>
              <a:buSzPts val="1200"/>
              <a:buFont typeface="Calibri"/>
              <a:buChar char="-"/>
            </a:pPr>
            <a:r>
              <a:rPr lang="en-GB"/>
              <a:t>preparar una actividad práctica en un formato de paso a paso</a:t>
            </a:r>
            <a:endParaRPr/>
          </a:p>
          <a:p>
            <a:pPr indent="-171450" lvl="0" marL="171450" rtl="0" algn="l">
              <a:lnSpc>
                <a:spcPct val="100000"/>
              </a:lnSpc>
              <a:spcBef>
                <a:spcPts val="0"/>
              </a:spcBef>
              <a:spcAft>
                <a:spcPts val="0"/>
              </a:spcAft>
              <a:buClr>
                <a:schemeClr val="dk1"/>
              </a:buClr>
              <a:buSzPts val="1200"/>
              <a:buFont typeface="Calibri"/>
              <a:buChar char="-"/>
            </a:pPr>
            <a:r>
              <a:rPr lang="en-GB"/>
              <a:t>utilizar metodologías de aprendizaje basado en el trabajo (ABT)</a:t>
            </a:r>
            <a:endParaRPr/>
          </a:p>
          <a:p>
            <a:pPr indent="-171450" lvl="0" marL="171450" rtl="0" algn="l">
              <a:lnSpc>
                <a:spcPct val="100000"/>
              </a:lnSpc>
              <a:spcBef>
                <a:spcPts val="0"/>
              </a:spcBef>
              <a:spcAft>
                <a:spcPts val="0"/>
              </a:spcAft>
              <a:buClr>
                <a:schemeClr val="dk1"/>
              </a:buClr>
              <a:buSzPts val="1200"/>
              <a:buFont typeface="Calibri"/>
              <a:buChar char="-"/>
            </a:pPr>
            <a:r>
              <a:rPr lang="en-GB"/>
              <a:t>utilizar, en la medida de lo posible, ejemplos y buenas prácticas de la vida real</a:t>
            </a:r>
            <a:endParaRPr/>
          </a:p>
          <a:p>
            <a:pPr indent="-171450" lvl="0" marL="171450" rtl="0" algn="l">
              <a:lnSpc>
                <a:spcPct val="100000"/>
              </a:lnSpc>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indent="-171450" lvl="0" marL="171450" rtl="0" algn="l">
              <a:lnSpc>
                <a:spcPct val="100000"/>
              </a:lnSpc>
              <a:spcBef>
                <a:spcPts val="0"/>
              </a:spcBef>
              <a:spcAft>
                <a:spcPts val="0"/>
              </a:spcAft>
              <a:buClr>
                <a:schemeClr val="dk1"/>
              </a:buClr>
              <a:buSzPts val="1200"/>
              <a:buFont typeface="Calibri"/>
              <a:buChar char="-"/>
            </a:pPr>
            <a:r>
              <a:rPr lang="en-GB"/>
              <a:t>indicar el tiempo para desarrollar esta actividad </a:t>
            </a:r>
            <a:endParaRPr/>
          </a:p>
          <a:p>
            <a:pPr indent="-171450" lvl="0" marL="171450" marR="0" rtl="0" algn="l">
              <a:lnSpc>
                <a:spcPct val="100000"/>
              </a:lnSpc>
              <a:spcBef>
                <a:spcPts val="0"/>
              </a:spcBef>
              <a:spcAft>
                <a:spcPts val="0"/>
              </a:spcAft>
              <a:buClr>
                <a:schemeClr val="dk1"/>
              </a:buClr>
              <a:buSzPts val="1200"/>
              <a:buFont typeface="Calibri"/>
              <a:buChar char="-"/>
            </a:pPr>
            <a:r>
              <a:rPr lang="en-GB"/>
              <a:t>esta actividad debe asignarse a la formación f2f</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88" name="Google Shape;38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BORRAR TODAS LAS NOTAS AL FINAL</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información completa sobre los socios desarrolladores de contente</a:t>
            </a:r>
            <a:endParaRPr/>
          </a:p>
          <a:p>
            <a:pPr indent="0" lvl="0" marL="0" rtl="0" algn="l">
              <a:lnSpc>
                <a:spcPct val="100000"/>
              </a:lnSpc>
              <a:spcBef>
                <a:spcPts val="0"/>
              </a:spcBef>
              <a:spcAft>
                <a:spcPts val="0"/>
              </a:spcAft>
              <a:buSzPts val="1400"/>
              <a:buNone/>
            </a:pPr>
            <a:r>
              <a:t/>
            </a:r>
            <a:endParaRPr/>
          </a:p>
        </p:txBody>
      </p:sp>
      <p:sp>
        <p:nvSpPr>
          <p:cNvPr id="409" name="Google Shape;4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BORRAR TODAS LAS NOTAS AL FINAL</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incluya el número y el título de la UGM</a:t>
            </a:r>
            <a:endParaRPr/>
          </a:p>
          <a:p>
            <a:pPr indent="0" lvl="0" marL="0" rtl="0" algn="l">
              <a:lnSpc>
                <a:spcPct val="100000"/>
              </a:lnSpc>
              <a:spcBef>
                <a:spcPts val="0"/>
              </a:spcBef>
              <a:spcAft>
                <a:spcPts val="0"/>
              </a:spcAft>
              <a:buSzPts val="1400"/>
              <a:buNone/>
            </a:pPr>
            <a:r>
              <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BORRAR TODAS LAS NOTAS AL FINAL</a:t>
            </a:r>
            <a:endParaRPr/>
          </a:p>
          <a:p>
            <a:pPr indent="-228600" lvl="0" marL="457200" rtl="0" algn="just">
              <a:lnSpc>
                <a:spcPct val="150000"/>
              </a:lnSpc>
              <a:spcBef>
                <a:spcPts val="0"/>
              </a:spcBef>
              <a:spcAft>
                <a:spcPts val="0"/>
              </a:spcAft>
              <a:buSzPts val="1400"/>
              <a:buNone/>
            </a:pPr>
            <a:r>
              <a:rPr b="1" lang="en-GB" sz="1800">
                <a:solidFill>
                  <a:srgbClr val="000000"/>
                </a:solidFill>
                <a:latin typeface="Calibri"/>
                <a:ea typeface="Calibri"/>
                <a:cs typeface="Calibri"/>
                <a:sym typeface="Calibri"/>
              </a:rPr>
              <a:t>El lugar de trabajo híbrido </a:t>
            </a:r>
            <a:r>
              <a:rPr lang="en-GB" sz="1800">
                <a:solidFill>
                  <a:srgbClr val="000000"/>
                </a:solidFill>
                <a:latin typeface="Calibri"/>
                <a:ea typeface="Calibri"/>
                <a:cs typeface="Calibri"/>
                <a:sym typeface="Calibri"/>
              </a:rPr>
              <a:t>se conoce actualmente como un modelo de lugar de trabajo que combina el trabajo a distancia con el trabajo en oficinas físicas o presenciales. En términos sencillos, los empleados tienen la flexibilidad de trabajar desde cualquier lugar de su elección durante el horario de trabajo a distancia (Peprah, 2022). Aunque el término "lugar de trabajo híbrido" pueda parecer nuevo, también se han utilizado otros términos indistintamente y se refieren al contexto de un empleado que trabaja desde un lugar físicamente separado de su empleador, al tiempo que utiliza la tecnología de las telecomunicaciones. Se trata del teletrabajo, el trabajo a distancia, el trabajo desde casa, el teletrabajo y el trabajo virtual.</a:t>
            </a:r>
            <a:endParaRPr/>
          </a:p>
          <a:p>
            <a:pPr indent="-228600" lvl="0" marL="457200" rtl="0" algn="just">
              <a:lnSpc>
                <a:spcPct val="150000"/>
              </a:lnSpc>
              <a:spcBef>
                <a:spcPts val="1125"/>
              </a:spcBef>
              <a:spcAft>
                <a:spcPts val="0"/>
              </a:spcAft>
              <a:buSzPts val="1400"/>
              <a:buNone/>
            </a:pPr>
            <a:r>
              <a:t/>
            </a:r>
            <a:endParaRPr sz="1800">
              <a:solidFill>
                <a:srgbClr val="000000"/>
              </a:solidFill>
              <a:latin typeface="Calibri"/>
              <a:ea typeface="Calibri"/>
              <a:cs typeface="Calibri"/>
              <a:sym typeface="Calibri"/>
            </a:endParaRPr>
          </a:p>
          <a:p>
            <a:pPr indent="-228600" lvl="0" marL="457200" rtl="0" algn="just">
              <a:lnSpc>
                <a:spcPct val="150000"/>
              </a:lnSpc>
              <a:spcBef>
                <a:spcPts val="1125"/>
              </a:spcBef>
              <a:spcAft>
                <a:spcPts val="0"/>
              </a:spcAft>
              <a:buSzPts val="1400"/>
              <a:buNone/>
            </a:pPr>
            <a:r>
              <a:rPr b="1" i="0" lang="en-GB" sz="1800" u="none" strike="noStrike">
                <a:latin typeface="Times"/>
                <a:ea typeface="Times"/>
                <a:cs typeface="Times"/>
                <a:sym typeface="Times"/>
              </a:rPr>
              <a:t>JinWon Jang, Yong Gi Park, Seong Il Hur y Yong Jun An</a:t>
            </a:r>
            <a:endParaRPr sz="1800">
              <a:solidFill>
                <a:srgbClr val="000000"/>
              </a:solidFill>
              <a:latin typeface="Arial"/>
              <a:ea typeface="Arial"/>
              <a:cs typeface="Arial"/>
              <a:sym typeface="Arial"/>
            </a:endParaRPr>
          </a:p>
          <a:p>
            <a:pPr indent="0" lvl="0" marL="0" rtl="0" algn="l">
              <a:lnSpc>
                <a:spcPct val="100000"/>
              </a:lnSpc>
              <a:spcBef>
                <a:spcPts val="1125"/>
              </a:spcBef>
              <a:spcAft>
                <a:spcPts val="0"/>
              </a:spcAft>
              <a:buSzPts val="1400"/>
              <a:buNone/>
            </a:pPr>
            <a:r>
              <a:t/>
            </a:r>
            <a:endParaRPr/>
          </a:p>
        </p:txBody>
      </p:sp>
      <p:sp>
        <p:nvSpPr>
          <p:cNvPr id="138" name="Google Shape;138;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a:solidFill>
                  <a:srgbClr val="666666"/>
                </a:solidFill>
                <a:latin typeface="Poppins"/>
                <a:ea typeface="Poppins"/>
                <a:cs typeface="Poppins"/>
                <a:sym typeface="Poppins"/>
              </a:rPr>
              <a:t>La forma en que trabajamos ha cambiado rápidamente en los últimos dos años. A medida que el mundo laboral recupera poco a poco su nueva forma, es evidente que cada vez más personas se inclinan por modelos híbridos como el futuro del trabajo. </a:t>
            </a:r>
            <a:r>
              <a:rPr b="0" i="0" lang="en-GB" u="sng" strike="noStrike">
                <a:solidFill>
                  <a:schemeClr val="hlink"/>
                </a:solidFill>
                <a:latin typeface="Poppins"/>
                <a:ea typeface="Poppins"/>
                <a:cs typeface="Poppins"/>
                <a:sym typeface="Poppins"/>
                <a:hlinkClick r:id="rId2"/>
              </a:rPr>
              <a:t>Muchas encuestas </a:t>
            </a:r>
            <a:r>
              <a:rPr b="0" i="0" lang="en-GB">
                <a:solidFill>
                  <a:srgbClr val="666666"/>
                </a:solidFill>
                <a:latin typeface="Poppins"/>
                <a:ea typeface="Poppins"/>
                <a:cs typeface="Poppins"/>
                <a:sym typeface="Poppins"/>
              </a:rPr>
              <a:t>han demostrado que la mayoría de los empleados no quieren volver a la oficina a tiempo completo:</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666666"/>
              </a:solidFill>
              <a:latin typeface="Poppins"/>
              <a:ea typeface="Poppins"/>
              <a:cs typeface="Poppins"/>
              <a:sym typeface="Poppins"/>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Wigert, B.; Agrawal, S. Retorno a la oficina: The Current, Preferred and Future State of RemoteWork. Washington DC. 2022.</a:t>
            </a:r>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Disponible en línea: </a:t>
            </a:r>
            <a:r>
              <a:rPr b="0" i="0" lang="en-GB" sz="1800" u="none" strike="noStrike">
                <a:solidFill>
                  <a:srgbClr val="0875B8"/>
                </a:solidFill>
                <a:latin typeface="Arial"/>
                <a:ea typeface="Arial"/>
                <a:cs typeface="Arial"/>
                <a:sym typeface="Arial"/>
              </a:rPr>
              <a:t>https://www.gallup.com/workplace/397751/returning-office-current-preferred-future-state-remote-work</a:t>
            </a:r>
            <a:endParaRPr/>
          </a:p>
          <a:p>
            <a:pPr indent="-228600" lvl="0" marL="457200" rtl="0" algn="l">
              <a:lnSpc>
                <a:spcPct val="100000"/>
              </a:lnSpc>
              <a:spcBef>
                <a:spcPts val="0"/>
              </a:spcBef>
              <a:spcAft>
                <a:spcPts val="0"/>
              </a:spcAft>
              <a:buSzPts val="1400"/>
              <a:buNone/>
            </a:pPr>
            <a:r>
              <a:rPr b="0" i="0" lang="en-GB" sz="1800" u="none" strike="noStrike">
                <a:solidFill>
                  <a:srgbClr val="0875B8"/>
                </a:solidFill>
                <a:latin typeface="Arial"/>
                <a:ea typeface="Arial"/>
                <a:cs typeface="Arial"/>
                <a:sym typeface="Arial"/>
              </a:rPr>
              <a:t>.aspx </a:t>
            </a:r>
            <a:r>
              <a:rPr b="0" i="0" lang="en-GB" sz="1800" u="none" strike="noStrike">
                <a:solidFill>
                  <a:srgbClr val="000000"/>
                </a:solidFill>
                <a:latin typeface="Arial"/>
                <a:ea typeface="Arial"/>
                <a:cs typeface="Arial"/>
                <a:sym typeface="Arial"/>
              </a:rPr>
              <a:t>(consultado el 31 de agosto de 2022).</a:t>
            </a:r>
            <a:endParaRPr/>
          </a:p>
          <a:p>
            <a:pPr indent="-228600" lvl="0" marL="457200" rtl="0" algn="l">
              <a:lnSpc>
                <a:spcPct val="100000"/>
              </a:lnSpc>
              <a:spcBef>
                <a:spcPts val="0"/>
              </a:spcBef>
              <a:spcAft>
                <a:spcPts val="0"/>
              </a:spcAft>
              <a:buSzPts val="1400"/>
              <a:buNone/>
            </a:pPr>
            <a:r>
              <a:t/>
            </a:r>
            <a:endParaRPr b="0"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Foro del futuro. Verano 2022 Foro del Futuro Pulse; Foro del Futuro: Phnom Penh, Camboya, 2022.</a:t>
            </a:r>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Hopkins, J.; Bardoel, A. Flexibility Makes Us Happier, with 3 Clear Trends Emerging in Post-Pandemic Hybrid Work, The</a:t>
            </a:r>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Conversación. 2022. Disponible en línea: </a:t>
            </a:r>
            <a:r>
              <a:rPr b="0" i="0" lang="en-GB" sz="1800" u="none" strike="noStrike">
                <a:solidFill>
                  <a:srgbClr val="0875B8"/>
                </a:solidFill>
                <a:latin typeface="Arial"/>
                <a:ea typeface="Arial"/>
                <a:cs typeface="Arial"/>
                <a:sym typeface="Arial"/>
              </a:rPr>
              <a:t>https://theconversation.com/flexibility-makes-us-happier-with-3-clear-trends-emergi</a:t>
            </a:r>
            <a:endParaRPr/>
          </a:p>
          <a:p>
            <a:pPr indent="-228600" lvl="0" marL="457200" rtl="0" algn="l">
              <a:lnSpc>
                <a:spcPct val="100000"/>
              </a:lnSpc>
              <a:spcBef>
                <a:spcPts val="0"/>
              </a:spcBef>
              <a:spcAft>
                <a:spcPts val="0"/>
              </a:spcAft>
              <a:buSzPts val="1400"/>
              <a:buNone/>
            </a:pPr>
            <a:r>
              <a:rPr b="0" i="0" lang="en-GB" sz="1800" u="none" strike="noStrike">
                <a:solidFill>
                  <a:srgbClr val="0875B8"/>
                </a:solidFill>
                <a:latin typeface="Arial"/>
                <a:ea typeface="Arial"/>
                <a:cs typeface="Arial"/>
                <a:sym typeface="Arial"/>
              </a:rPr>
              <a:t>ng-in-post-pandemic-hybrid-work-180310 </a:t>
            </a:r>
            <a:r>
              <a:rPr b="0" i="0" lang="en-GB" sz="1800" u="none" strike="noStrike">
                <a:solidFill>
                  <a:srgbClr val="000000"/>
                </a:solidFill>
                <a:latin typeface="Arial"/>
                <a:ea typeface="Arial"/>
                <a:cs typeface="Arial"/>
                <a:sym typeface="Arial"/>
              </a:rPr>
              <a:t>(consultado el 4 de abril de 2022).</a:t>
            </a:r>
            <a:endParaRPr/>
          </a:p>
        </p:txBody>
      </p:sp>
      <p:sp>
        <p:nvSpPr>
          <p:cNvPr id="144" name="Google Shape;14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a:solidFill>
                  <a:srgbClr val="666666"/>
                </a:solidFill>
                <a:latin typeface="Poppins"/>
                <a:ea typeface="Poppins"/>
                <a:cs typeface="Poppins"/>
                <a:sym typeface="Poppins"/>
              </a:rPr>
              <a:t>La forma en que trabajamos ha cambiado rápidamente en los últimos dos años. A medida que el mundo laboral recupera poco a poco su nueva forma, es evidente que cada vez más personas se inclinan por modelos híbridos como el futuro del trabajo. </a:t>
            </a:r>
            <a:r>
              <a:rPr b="0" i="0" lang="en-GB" u="sng" strike="noStrike">
                <a:solidFill>
                  <a:schemeClr val="hlink"/>
                </a:solidFill>
                <a:latin typeface="Poppins"/>
                <a:ea typeface="Poppins"/>
                <a:cs typeface="Poppins"/>
                <a:sym typeface="Poppins"/>
                <a:hlinkClick r:id="rId2"/>
              </a:rPr>
              <a:t>Muchas encuestas </a:t>
            </a:r>
            <a:r>
              <a:rPr b="0" i="0" lang="en-GB">
                <a:solidFill>
                  <a:srgbClr val="666666"/>
                </a:solidFill>
                <a:latin typeface="Poppins"/>
                <a:ea typeface="Poppins"/>
                <a:cs typeface="Poppins"/>
                <a:sym typeface="Poppins"/>
              </a:rPr>
              <a:t>han demostrado que la mayoría de los empleados no quieren volver a la oficina a tiempo completo:</a:t>
            </a:r>
            <a:endParaRPr/>
          </a:p>
        </p:txBody>
      </p:sp>
      <p:sp>
        <p:nvSpPr>
          <p:cNvPr id="150" name="Google Shape;15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lang="en-GB" sz="1800">
                <a:latin typeface="Arial"/>
                <a:ea typeface="Arial"/>
                <a:cs typeface="Arial"/>
                <a:sym typeface="Arial"/>
              </a:rPr>
              <a:t>El entorno de la oficina siempre se ha considerado uno de los principales impulsores de la estrategia, la cultura y el rendimiento de las organizaciones.</a:t>
            </a:r>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La aplicación de políticas de trabajo a distancia (trabajo desde casa, oficina en casa) ha </a:t>
            </a:r>
            <a:r>
              <a:rPr lang="en-GB" sz="1800">
                <a:solidFill>
                  <a:srgbClr val="000000"/>
                </a:solidFill>
                <a:latin typeface="Arial"/>
                <a:ea typeface="Arial"/>
                <a:cs typeface="Arial"/>
                <a:sym typeface="Arial"/>
              </a:rPr>
              <a:t>inducido un desplazamiento masivo de empleados de la oficina al entorno doméstico (</a:t>
            </a:r>
            <a:r>
              <a:rPr lang="en-GB" sz="1800">
                <a:solidFill>
                  <a:srgbClr val="000000"/>
                </a:solidFill>
                <a:latin typeface="Calibri"/>
                <a:ea typeface="Calibri"/>
                <a:cs typeface="Calibri"/>
                <a:sym typeface="Calibri"/>
              </a:rPr>
              <a:t>Xiao et al., 2021).</a:t>
            </a:r>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Esto supone un reto para la disposición física de la oficina como lugar de trabajo híbrido.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Sus rasgos característicos son la apertura y la flexibilidad (Danielsson, &amp; Theorell, 2018)</a:t>
            </a:r>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El </a:t>
            </a:r>
            <a:r>
              <a:rPr b="1" lang="en-GB" sz="1800">
                <a:latin typeface="Arial"/>
                <a:ea typeface="Arial"/>
                <a:cs typeface="Arial"/>
                <a:sym typeface="Arial"/>
              </a:rPr>
              <a:t>espacio de oficina flexible</a:t>
            </a:r>
            <a:r>
              <a:rPr lang="en-GB" sz="1800">
                <a:latin typeface="Arial"/>
                <a:ea typeface="Arial"/>
                <a:cs typeface="Arial"/>
                <a:sym typeface="Arial"/>
              </a:rPr>
              <a:t>, también conocido como flexi-space, incluye las características fundamentales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de la oficina tradicional, como mesas, sillas, teléfonos y ordenadores. Sin embargo, proporciona.</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un entorno dinámico que satisfaga las necesidades tanto de los empleados como de los empresarios (Barath &amp; Schmidt, 2022)</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Según Barath &amp; Schmidt, (2022) existen las siguientes variantes de espacio de oficina flexible: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La </a:t>
            </a:r>
            <a:r>
              <a:rPr b="1" lang="en-GB" sz="1800">
                <a:latin typeface="Arial"/>
                <a:ea typeface="Arial"/>
                <a:cs typeface="Arial"/>
                <a:sym typeface="Arial"/>
              </a:rPr>
              <a:t>oficina abierta </a:t>
            </a:r>
            <a:r>
              <a:rPr lang="en-GB" sz="1800">
                <a:latin typeface="Arial"/>
                <a:ea typeface="Arial"/>
                <a:cs typeface="Arial"/>
                <a:sym typeface="Arial"/>
              </a:rPr>
              <a:t>es una configuración de oficina con límites interiores mínimos o inexistentes,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como paredes o tabiques entre empleados. La idea es facilitar la comunicación y el flujo de ideas en las organizaciones.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La </a:t>
            </a:r>
            <a:r>
              <a:rPr b="1" lang="en-GB" sz="1800">
                <a:latin typeface="Arial"/>
                <a:ea typeface="Arial"/>
                <a:cs typeface="Arial"/>
                <a:sym typeface="Arial"/>
              </a:rPr>
              <a:t>oficina de cotrabajo </a:t>
            </a:r>
            <a:r>
              <a:rPr lang="en-GB" sz="1800">
                <a:latin typeface="Arial"/>
                <a:ea typeface="Arial"/>
                <a:cs typeface="Arial"/>
                <a:sym typeface="Arial"/>
              </a:rPr>
              <a:t>es el lugar donde un grupo de diferentes empleados, normalmente contratados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por diferentes empresarios o autónomos, utilizan un lugar de trabajo común y compartido. Estos espacios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ofrecer a los trabajadores a distancia la oportunidad de trabajar en un entorno más estimulante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en lugar de en casa.</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Crear </a:t>
            </a:r>
            <a:r>
              <a:rPr b="1" lang="en-GB" sz="1800">
                <a:latin typeface="Arial"/>
                <a:ea typeface="Arial"/>
                <a:cs typeface="Arial"/>
                <a:sym typeface="Arial"/>
              </a:rPr>
              <a:t>mecanismos de cotrabajo virtual y cotrabajo digital </a:t>
            </a:r>
            <a:r>
              <a:rPr lang="en-GB" sz="1800">
                <a:latin typeface="Arial"/>
                <a:ea typeface="Arial"/>
                <a:cs typeface="Arial"/>
                <a:sym typeface="Arial"/>
              </a:rPr>
              <a:t>que mantengan unida a la comunidad puede ayudar a los empleados a sentirse más seguros y minimizar el impacto adverso de la oficina en casa.</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b="1" lang="en-GB" sz="1800">
                <a:latin typeface="Arial"/>
                <a:ea typeface="Arial"/>
                <a:cs typeface="Arial"/>
                <a:sym typeface="Arial"/>
              </a:rPr>
              <a:t>La oficina basada en actividades </a:t>
            </a:r>
            <a:r>
              <a:rPr lang="en-GB" sz="1800">
                <a:latin typeface="Arial"/>
                <a:ea typeface="Arial"/>
                <a:cs typeface="Arial"/>
                <a:sym typeface="Arial"/>
              </a:rPr>
              <a:t>permite a los empleados trabajar en diversas actividades, ya sea solos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o en colaboración con otros, al tiempo que cambian múltiples tipos de entornos de trabajo flexibles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durante el día sin escritorio fijo en el lugar de trabajo</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solidFill>
                  <a:srgbClr val="000000"/>
                </a:solidFill>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La </a:t>
            </a:r>
            <a:r>
              <a:rPr b="1" lang="en-GB" sz="1800">
                <a:latin typeface="Arial"/>
                <a:ea typeface="Arial"/>
                <a:cs typeface="Arial"/>
                <a:sym typeface="Arial"/>
              </a:rPr>
              <a:t>oficina satélite </a:t>
            </a:r>
            <a:r>
              <a:rPr lang="en-GB" sz="1800">
                <a:latin typeface="Arial"/>
                <a:ea typeface="Arial"/>
                <a:cs typeface="Arial"/>
                <a:sym typeface="Arial"/>
              </a:rPr>
              <a:t>es un tipo de entorno de trabajo a distancia en el que un empleado trabaja en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un centro establecido por el empresario fuera de sus locales, por ejemplo, en casa del cliente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lugar en su localidad o región.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b="1" lang="en-GB" sz="1800">
                <a:latin typeface="Arial"/>
                <a:ea typeface="Arial"/>
                <a:cs typeface="Arial"/>
                <a:sym typeface="Arial"/>
              </a:rPr>
              <a:t>La oficina en casa </a:t>
            </a:r>
            <a:r>
              <a:rPr lang="en-GB" sz="1800">
                <a:latin typeface="Arial"/>
                <a:ea typeface="Arial"/>
                <a:cs typeface="Arial"/>
                <a:sym typeface="Arial"/>
              </a:rPr>
              <a:t>se convirtió en una parte importante de la pandemia y ofrece a los empleados flexibilidad para organizar su tiempo y entorno de trabajo.</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Otras </a:t>
            </a:r>
            <a:r>
              <a:rPr b="1" lang="en-GB" sz="1800">
                <a:latin typeface="Arial"/>
                <a:ea typeface="Arial"/>
                <a:cs typeface="Arial"/>
                <a:sym typeface="Arial"/>
              </a:rPr>
              <a:t>ubicaciones remotas </a:t>
            </a:r>
            <a:r>
              <a:rPr lang="en-GB" sz="1800">
                <a:latin typeface="Arial"/>
                <a:ea typeface="Arial"/>
                <a:cs typeface="Arial"/>
                <a:sym typeface="Arial"/>
              </a:rPr>
              <a:t>(oficinas) son espacios de trabajo alternativos o ubicaciones abiertas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al público, como cafés, bibliotecas, residencias de vacaciones, calles, parques, aparcamientos o ferrocarriles.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estaciones. Esta forma de oficina sólo se asocia a determinados empleos y suele estar vinculada a un buen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conexión a Internet de calidad</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t/>
            </a:r>
            <a:endParaRPr sz="1800">
              <a:latin typeface="Calibri"/>
              <a:ea typeface="Calibri"/>
              <a:cs typeface="Calibri"/>
              <a:sym typeface="Calibri"/>
            </a:endParaRPr>
          </a:p>
          <a:p>
            <a:pPr indent="-228600" lvl="0" marL="457200" rtl="0" algn="l">
              <a:lnSpc>
                <a:spcPct val="115000"/>
              </a:lnSpc>
              <a:spcBef>
                <a:spcPts val="800"/>
              </a:spcBef>
              <a:spcAft>
                <a:spcPts val="800"/>
              </a:spcAft>
              <a:buSzPts val="1400"/>
              <a:buNone/>
            </a:pPr>
            <a:r>
              <a:t/>
            </a:r>
            <a:endParaRPr/>
          </a:p>
        </p:txBody>
      </p:sp>
      <p:sp>
        <p:nvSpPr>
          <p:cNvPr id="156" name="Google Shape;15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163" name="Google Shape;1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s://www.leadershipiq.com/blogs/leadershipiq/the-truth-about-working-from-home-in-24-shocking-charts" TargetMode="External"/><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about:blank"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apploye.com/blog/hybrid-working-model-examples/" TargetMode="External"/><Relationship Id="rId4" Type="http://schemas.openxmlformats.org/officeDocument/2006/relationships/image" Target="../media/image10.png"/><Relationship Id="rId5"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apploye.com/blog/hybrid-working-model-exampl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4.png"/><Relationship Id="rId5" Type="http://schemas.openxmlformats.org/officeDocument/2006/relationships/image" Target="../media/image11.jpg"/><Relationship Id="rId6" Type="http://schemas.openxmlformats.org/officeDocument/2006/relationships/image" Target="../media/image13.png"/><Relationship Id="rId7" Type="http://schemas.openxmlformats.org/officeDocument/2006/relationships/image" Target="../media/image19.jp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leadershipiq.com/blogs/leadershipiq/the-truth-about-working-from-home-in-24-shocking-cha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3998271" y="-191949"/>
            <a:ext cx="9549905" cy="6871819"/>
          </a:xfrm>
          <a:prstGeom prst="rect">
            <a:avLst/>
          </a:prstGeom>
          <a:noFill/>
          <a:ln>
            <a:noFill/>
          </a:ln>
        </p:spPr>
      </p:pic>
      <p:sp>
        <p:nvSpPr>
          <p:cNvPr id="107" name="Google Shape;107;p1"/>
          <p:cNvSpPr txBox="1"/>
          <p:nvPr/>
        </p:nvSpPr>
        <p:spPr>
          <a:xfrm>
            <a:off x="764041" y="1366937"/>
            <a:ext cx="4850696"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Programa de formación para empleados preparados para convertirse en mentores</a:t>
            </a:r>
            <a:endParaRPr b="1" i="0" sz="3200" u="none" cap="none" strike="noStrike">
              <a:solidFill>
                <a:schemeClr val="dk1"/>
              </a:solidFill>
              <a:latin typeface="Arial"/>
              <a:ea typeface="Arial"/>
              <a:cs typeface="Arial"/>
              <a:sym typeface="Arial"/>
            </a:endParaRPr>
          </a:p>
        </p:txBody>
      </p:sp>
      <p:sp>
        <p:nvSpPr>
          <p:cNvPr id="108" name="Google Shape;108;p1"/>
          <p:cNvSpPr txBox="1"/>
          <p:nvPr/>
        </p:nvSpPr>
        <p:spPr>
          <a:xfrm>
            <a:off x="764041" y="3962601"/>
            <a:ext cx="5044152"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Módulo 1</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Arial"/>
                <a:ea typeface="Arial"/>
                <a:cs typeface="Arial"/>
                <a:sym typeface="Arial"/>
              </a:rPr>
              <a:t>Comprender el Trabajo Híbrido y las prácticas </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2"/>
          <p:cNvSpPr txBox="1"/>
          <p:nvPr/>
        </p:nvSpPr>
        <p:spPr>
          <a:xfrm>
            <a:off x="980147" y="1308134"/>
            <a:ext cx="9570399" cy="4493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6"/>
                </a:solidFill>
                <a:latin typeface="Arial"/>
                <a:ea typeface="Arial"/>
                <a:cs typeface="Arial"/>
                <a:sym typeface="Arial"/>
              </a:rPr>
              <a:t>PASO 1</a:t>
            </a:r>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Utilicen sus móviles y conéctense con el siguiente enlace y escriban las palabras clave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De su experiencia personal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¿Cree que el trabajo híbrido es sostenible para su función a largo plazo? ¿Por qué?</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¿Qué es lo que ha cambiado en tu trabajo desde que trabajas a distancia que crees que es un CAMBIO POSITIVO? (o que cambiaría)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¿Qué es lo que ha cambiado en tu trabajo desde que trabajas a distancia que crees que es un CAMBIO NEGATIVO? (o que cambiaría)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¿Cómo cree que el modelo híbrido ha influido en la DINÁMICA DE EQUIPO o en la CULTURA del lugar de trabajo? (o cambiaría)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¿Cuál es el ÚNICO CAMBIO que sugeriría para mejorar el modelo de puesto de trabajo híbrido para empleados como usted?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¡Tienes 5 minutos!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177" name="Google Shape;177;p12"/>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178" name="Google Shape;178;p12"/>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179" name="Google Shape;179;p12"/>
          <p:cNvSpPr txBox="1"/>
          <p:nvPr/>
        </p:nvSpPr>
        <p:spPr>
          <a:xfrm>
            <a:off x="1353975" y="298279"/>
            <a:ext cx="10474778" cy="71587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6"/>
                </a:solidFill>
                <a:latin typeface="Arial"/>
                <a:ea typeface="Arial"/>
                <a:cs typeface="Arial"/>
                <a:sym typeface="Arial"/>
              </a:rPr>
              <a:t>Actividad #1: Ventajas y Desventajas del lugar de trabajo híbrido: Comparte tus opiniones y experiencias</a:t>
            </a:r>
            <a:endParaRPr b="0" i="0" sz="2800" u="none" cap="none" strike="noStrike">
              <a:solidFill>
                <a:schemeClr val="accent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3"/>
          <p:cNvSpPr txBox="1"/>
          <p:nvPr/>
        </p:nvSpPr>
        <p:spPr>
          <a:xfrm>
            <a:off x="980147" y="1603205"/>
            <a:ext cx="9570399"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6"/>
                </a:solidFill>
                <a:latin typeface="Arial"/>
                <a:ea typeface="Arial"/>
                <a:cs typeface="Arial"/>
                <a:sym typeface="Arial"/>
              </a:rPr>
              <a:t>PASO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¡Veamos los resultados!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Y descubrir juntos los pros y los contras clave más comunes, así como los principales cambios e influencias clave en la dinámica de grupo de la cultura del lugar de trabajo.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185" name="Google Shape;185;p13"/>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186" name="Google Shape;186;p13"/>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187" name="Google Shape;187;p13"/>
          <p:cNvSpPr txBox="1"/>
          <p:nvPr/>
        </p:nvSpPr>
        <p:spPr>
          <a:xfrm>
            <a:off x="1353975" y="298279"/>
            <a:ext cx="10474778" cy="71587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6"/>
                </a:solidFill>
                <a:latin typeface="Arial"/>
                <a:ea typeface="Arial"/>
                <a:cs typeface="Arial"/>
                <a:sym typeface="Arial"/>
              </a:rPr>
              <a:t>Actividad #1: Ventajas y Desventajas del lugar de trabajo híbrido: Comparte tus opiniones y experiencias</a:t>
            </a:r>
            <a:endParaRPr b="0" i="0" sz="2800" u="none" cap="none" strike="noStrike">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4"/>
          <p:cNvPicPr preferRelativeResize="0"/>
          <p:nvPr/>
        </p:nvPicPr>
        <p:blipFill rotWithShape="1">
          <a:blip r:embed="rId3">
            <a:alphaModFix/>
          </a:blip>
          <a:srcRect b="0" l="0" r="0" t="0"/>
          <a:stretch/>
        </p:blipFill>
        <p:spPr>
          <a:xfrm>
            <a:off x="-1" y="1319212"/>
            <a:ext cx="5997677" cy="4219575"/>
          </a:xfrm>
          <a:prstGeom prst="rect">
            <a:avLst/>
          </a:prstGeom>
          <a:noFill/>
          <a:ln>
            <a:noFill/>
          </a:ln>
        </p:spPr>
      </p:pic>
      <p:sp>
        <p:nvSpPr>
          <p:cNvPr id="194" name="Google Shape;194;p14"/>
          <p:cNvSpPr txBox="1"/>
          <p:nvPr/>
        </p:nvSpPr>
        <p:spPr>
          <a:xfrm>
            <a:off x="1468385" y="158287"/>
            <a:ext cx="993566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accent5"/>
                </a:solidFill>
                <a:latin typeface="Arial"/>
                <a:ea typeface="Arial"/>
                <a:cs typeface="Arial"/>
                <a:sym typeface="Arial"/>
              </a:rPr>
              <a:t>Tema 2: Ventajas y Desventajas del trabajo híbrido basados en recursos</a:t>
            </a:r>
            <a:br>
              <a:rPr b="0" i="0" lang="en-GB" sz="3200" u="none" cap="none" strike="noStrike">
                <a:solidFill>
                  <a:schemeClr val="accent5"/>
                </a:solidFill>
                <a:latin typeface="Arial"/>
                <a:ea typeface="Arial"/>
                <a:cs typeface="Arial"/>
                <a:sym typeface="Arial"/>
              </a:rPr>
            </a:br>
            <a:endParaRPr b="0" i="0" sz="3200" u="none" cap="none" strike="noStrike">
              <a:solidFill>
                <a:srgbClr val="000000"/>
              </a:solidFill>
              <a:latin typeface="Arial"/>
              <a:ea typeface="Arial"/>
              <a:cs typeface="Arial"/>
              <a:sym typeface="Arial"/>
            </a:endParaRPr>
          </a:p>
        </p:txBody>
      </p:sp>
      <p:sp>
        <p:nvSpPr>
          <p:cNvPr id="195" name="Google Shape;195;p14"/>
          <p:cNvSpPr txBox="1"/>
          <p:nvPr/>
        </p:nvSpPr>
        <p:spPr>
          <a:xfrm>
            <a:off x="6823587" y="5781368"/>
            <a:ext cx="425736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5"/>
                </a:solidFill>
                <a:latin typeface="Arial"/>
                <a:ea typeface="Arial"/>
                <a:cs typeface="Arial"/>
                <a:sym typeface="Arial"/>
              </a:rPr>
              <a:t>Fuente: </a:t>
            </a:r>
            <a:r>
              <a:rPr b="0" i="0" lang="en-GB" sz="1400" u="sng" cap="none" strike="noStrike">
                <a:solidFill>
                  <a:schemeClr val="accent5"/>
                </a:solidFill>
                <a:latin typeface="Arial"/>
                <a:ea typeface="Arial"/>
                <a:cs typeface="Arial"/>
                <a:sym typeface="Arial"/>
                <a:hlinkClick r:id="rId4">
                  <a:extLst>
                    <a:ext uri="{A12FA001-AC4F-418D-AE19-62706E023703}">
                      <ahyp:hlinkClr val="tx"/>
                    </a:ext>
                  </a:extLst>
                </a:hlinkClick>
              </a:rPr>
              <a:t>LIDERAZGO IQ </a:t>
            </a:r>
            <a:r>
              <a:rPr b="0" i="0" lang="en-GB" sz="1400" u="none" cap="none" strike="noStrike">
                <a:solidFill>
                  <a:schemeClr val="accent5"/>
                </a:solidFill>
                <a:latin typeface="Arial"/>
                <a:ea typeface="Arial"/>
                <a:cs typeface="Arial"/>
                <a:sym typeface="Arial"/>
              </a:rPr>
              <a:t>(2020)</a:t>
            </a:r>
            <a:endParaRPr b="0" i="0" sz="1400" u="none" cap="none" strike="noStrike">
              <a:solidFill>
                <a:srgbClr val="000000"/>
              </a:solidFill>
              <a:latin typeface="Arial"/>
              <a:ea typeface="Arial"/>
              <a:cs typeface="Arial"/>
              <a:sym typeface="Arial"/>
            </a:endParaRPr>
          </a:p>
        </p:txBody>
      </p:sp>
      <p:pic>
        <p:nvPicPr>
          <p:cNvPr id="196" name="Google Shape;196;p14"/>
          <p:cNvPicPr preferRelativeResize="0"/>
          <p:nvPr/>
        </p:nvPicPr>
        <p:blipFill rotWithShape="1">
          <a:blip r:embed="rId5">
            <a:alphaModFix/>
          </a:blip>
          <a:srcRect b="0" l="0" r="0" t="0"/>
          <a:stretch/>
        </p:blipFill>
        <p:spPr>
          <a:xfrm>
            <a:off x="6096000" y="1319212"/>
            <a:ext cx="5894872" cy="421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0fd5a3148a_2_14"/>
          <p:cNvSpPr txBox="1"/>
          <p:nvPr/>
        </p:nvSpPr>
        <p:spPr>
          <a:xfrm>
            <a:off x="694481" y="394550"/>
            <a:ext cx="11215867" cy="5310000"/>
          </a:xfrm>
          <a:prstGeom prst="rect">
            <a:avLst/>
          </a:prstGeom>
          <a:noFill/>
          <a:ln>
            <a:noFill/>
          </a:ln>
        </p:spPr>
        <p:txBody>
          <a:bodyPr anchorCtr="0" anchor="t" bIns="45700" lIns="91425" spcFirstLastPara="1" rIns="91425" wrap="square" tIns="45700">
            <a:noAutofit/>
          </a:bodyPr>
          <a:lstStyle/>
          <a:p>
            <a:pPr indent="-447675" lvl="0" marL="447675"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Tema </a:t>
            </a:r>
            <a:r>
              <a:rPr b="0" i="0" lang="en-GB" sz="3200" u="none" cap="none" strike="noStrike">
                <a:solidFill>
                  <a:schemeClr val="accent5"/>
                </a:solidFill>
                <a:latin typeface="Arial"/>
                <a:ea typeface="Arial"/>
                <a:cs typeface="Arial"/>
                <a:sym typeface="Arial"/>
              </a:rPr>
              <a:t>2: Ventajas y Desventajas del lugar de trabajo híbrido basados en recursos</a:t>
            </a:r>
            <a:br>
              <a:rPr b="0" i="0" lang="en-GB" sz="3200" u="none" cap="none" strike="noStrike">
                <a:solidFill>
                  <a:schemeClr val="accent5"/>
                </a:solidFill>
                <a:latin typeface="Arial"/>
                <a:ea typeface="Arial"/>
                <a:cs typeface="Arial"/>
                <a:sym typeface="Arial"/>
              </a:rPr>
            </a:br>
            <a:endParaRPr b="0" i="0" sz="3200" u="none" cap="none" strike="noStrike">
              <a:solidFill>
                <a:schemeClr val="accent5"/>
              </a:solidFill>
              <a:latin typeface="Arial"/>
              <a:ea typeface="Arial"/>
              <a:cs typeface="Arial"/>
              <a:sym typeface="Arial"/>
            </a:endParaRPr>
          </a:p>
        </p:txBody>
      </p:sp>
      <p:graphicFrame>
        <p:nvGraphicFramePr>
          <p:cNvPr id="203" name="Google Shape;203;g30fd5a3148a_2_14"/>
          <p:cNvGraphicFramePr/>
          <p:nvPr/>
        </p:nvGraphicFramePr>
        <p:xfrm>
          <a:off x="914401" y="1588880"/>
          <a:ext cx="3000000" cy="3000000"/>
        </p:xfrm>
        <a:graphic>
          <a:graphicData uri="http://schemas.openxmlformats.org/drawingml/2006/table">
            <a:tbl>
              <a:tblPr bandRow="1" firstCol="1" firstRow="1">
                <a:noFill/>
                <a:tableStyleId>{18A36842-C59F-4FF1-9B1A-0B947FC87A96}</a:tableStyleId>
              </a:tblPr>
              <a:tblGrid>
                <a:gridCol w="5497000"/>
                <a:gridCol w="5086125"/>
              </a:tblGrid>
              <a:tr h="434650">
                <a:tc>
                  <a:txBody>
                    <a:bodyPr/>
                    <a:lstStyle/>
                    <a:p>
                      <a:pPr indent="0" lvl="0" marL="0" marR="0" rtl="0" algn="ctr">
                        <a:lnSpc>
                          <a:spcPct val="15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Ventajas</a:t>
                      </a:r>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Desventajas</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Ahorro de costes y tiempo</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Distancia física</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Menor tasa de absentismo</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Problemas de comunicación</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Mejor conciliación de la vida laboral y familiar</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Gestión más compleja</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Flexibilidad y más tiempo para la familia</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Criterios de selección complejos</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Mayor ventaja competitiva</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Aislamiento social de los trabajadores/trabajo en equipo afectado</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Acceso a un mayor número de talentos</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Comunicación entre redes</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Mayor productividad y eficacia</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Menos sentido de la inclusión</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Aumento de la confianza de los empleados en sí mismos</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Menos interacción y compromiso profesional</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Digitalización del trabajo</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Menor visibilidad de los empleados</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59675">
                <a:tc gridSpan="2">
                  <a:txBody>
                    <a:bodyPr/>
                    <a:lstStyle/>
                    <a:p>
                      <a:pPr indent="0" lvl="0" marL="0" marR="0" rtl="0" algn="ctr">
                        <a:lnSpc>
                          <a:spcPct val="150000"/>
                        </a:lnSpc>
                        <a:spcBef>
                          <a:spcPts val="0"/>
                        </a:spcBef>
                        <a:spcAft>
                          <a:spcPts val="0"/>
                        </a:spcAft>
                        <a:buClr>
                          <a:srgbClr val="000000"/>
                        </a:buClr>
                        <a:buSzPts val="1000"/>
                        <a:buFont typeface="Arial"/>
                        <a:buNone/>
                      </a:pPr>
                      <a:r>
                        <a:rPr lang="en-GB" sz="1000" u="none" cap="none" strike="noStrike"/>
                        <a:t> </a:t>
                      </a:r>
                      <a:endParaRPr sz="1100" u="none" cap="none" strike="noStrike"/>
                    </a:p>
                    <a:p>
                      <a:pPr indent="0" lvl="0" marL="0" marR="0" rtl="0" algn="ctr">
                        <a:lnSpc>
                          <a:spcPct val="150000"/>
                        </a:lnSpc>
                        <a:spcBef>
                          <a:spcPts val="1125"/>
                        </a:spcBef>
                        <a:spcAft>
                          <a:spcPts val="0"/>
                        </a:spcAft>
                        <a:buClr>
                          <a:srgbClr val="000000"/>
                        </a:buClr>
                        <a:buSzPts val="1800"/>
                        <a:buFont typeface="Arial"/>
                        <a:buNone/>
                      </a:pPr>
                      <a:r>
                        <a:rPr lang="en-GB" sz="1800" u="none" cap="none" strike="noStrike"/>
                        <a:t>Ziegler &amp; Lutger (2023) &amp; Lenka (2021)</a:t>
                      </a:r>
                      <a:endParaRPr/>
                    </a:p>
                    <a:p>
                      <a:pPr indent="0" lvl="0" marL="0" marR="0" rtl="0" algn="ctr">
                        <a:lnSpc>
                          <a:spcPct val="150000"/>
                        </a:lnSpc>
                        <a:spcBef>
                          <a:spcPts val="1125"/>
                        </a:spcBef>
                        <a:spcAft>
                          <a:spcPts val="0"/>
                        </a:spcAft>
                        <a:buClr>
                          <a:srgbClr val="000000"/>
                        </a:buClr>
                        <a:buSzPts val="1000"/>
                        <a:buFont typeface="Arial"/>
                        <a:buNone/>
                      </a:pPr>
                      <a:r>
                        <a:rPr lang="en-GB" sz="1000" u="none" cap="none" strike="noStrike"/>
                        <a:t> </a:t>
                      </a:r>
                      <a:endParaRPr sz="11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nvSpPr>
        <p:spPr>
          <a:xfrm>
            <a:off x="4122058" y="2858825"/>
            <a:ext cx="776514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2</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Familiarizarse con varios modelos de trabajo híbridos</a:t>
            </a:r>
            <a:br>
              <a:rPr b="0" i="0" lang="en-GB" sz="3600" u="none" cap="none" strike="noStrike">
                <a:solidFill>
                  <a:schemeClr val="accent5"/>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10" name="Google Shape;210;p1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nvSpPr>
        <p:spPr>
          <a:xfrm>
            <a:off x="580103" y="160948"/>
            <a:ext cx="11086379"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2200" u="none" cap="none" strike="noStrike">
                <a:solidFill>
                  <a:schemeClr val="accent6"/>
                </a:solidFill>
                <a:latin typeface="Arial"/>
                <a:ea typeface="Arial"/>
                <a:cs typeface="Arial"/>
                <a:sym typeface="Arial"/>
              </a:rPr>
              <a:t>		Tema 2.1. Introducción al modelo básico de trabajo híbrido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GB" sz="2800" u="none" cap="none" strike="noStrike">
                <a:solidFill>
                  <a:schemeClr val="accent5"/>
                </a:solidFill>
                <a:latin typeface="Arial"/>
                <a:ea typeface="Arial"/>
                <a:cs typeface="Arial"/>
                <a:sym typeface="Arial"/>
              </a:rPr>
              <a:t>Definición del modelo de trabajo híbrido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1" lang="en-GB" sz="2800" u="none" cap="none" strike="noStrike">
                <a:solidFill>
                  <a:schemeClr val="accent5"/>
                </a:solidFill>
                <a:latin typeface="Arial"/>
                <a:ea typeface="Arial"/>
                <a:cs typeface="Arial"/>
                <a:sym typeface="Arial"/>
              </a:rPr>
              <a:t>"El modelo de trabajo híbrido subraya la combinación de trabajo a distancia y presencia física en la oficina</a:t>
            </a:r>
            <a:r>
              <a:rPr b="0" i="0" lang="en-GB" sz="2800" u="none" cap="none" strike="noStrike">
                <a:solidFill>
                  <a:schemeClr val="accent5"/>
                </a:solidFill>
                <a:latin typeface="Arial"/>
                <a:ea typeface="Arial"/>
                <a:cs typeface="Arial"/>
                <a:sym typeface="Arial"/>
              </a:rPr>
              <a:t>" (Lenka,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(Hopkins &amp; Bardoel, 2023)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5"/>
              </a:solidFill>
              <a:latin typeface="Arial"/>
              <a:ea typeface="Arial"/>
              <a:cs typeface="Arial"/>
              <a:sym typeface="Arial"/>
            </a:endParaRPr>
          </a:p>
        </p:txBody>
      </p:sp>
      <p:grpSp>
        <p:nvGrpSpPr>
          <p:cNvPr id="217" name="Google Shape;217;p16"/>
          <p:cNvGrpSpPr/>
          <p:nvPr/>
        </p:nvGrpSpPr>
        <p:grpSpPr>
          <a:xfrm>
            <a:off x="3684701" y="2817341"/>
            <a:ext cx="4040659" cy="4040659"/>
            <a:chOff x="1590917" y="0"/>
            <a:chExt cx="4040659" cy="4040659"/>
          </a:xfrm>
        </p:grpSpPr>
        <p:sp>
          <p:nvSpPr>
            <p:cNvPr id="218" name="Google Shape;218;p16"/>
            <p:cNvSpPr/>
            <p:nvPr/>
          </p:nvSpPr>
          <p:spPr>
            <a:xfrm>
              <a:off x="1590917" y="0"/>
              <a:ext cx="4040659" cy="4040659"/>
            </a:xfrm>
            <a:prstGeom prst="diamond">
              <a:avLst/>
            </a:prstGeom>
            <a:gradFill>
              <a:gsLst>
                <a:gs pos="0">
                  <a:srgbClr val="FCD0C5"/>
                </a:gs>
                <a:gs pos="100000">
                  <a:srgbClr val="FFDCCE"/>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6"/>
            <p:cNvSpPr/>
            <p:nvPr/>
          </p:nvSpPr>
          <p:spPr>
            <a:xfrm>
              <a:off x="1974780" y="383862"/>
              <a:ext cx="1575857" cy="1575857"/>
            </a:xfrm>
            <a:prstGeom prst="roundRect">
              <a:avLst>
                <a:gd fmla="val 16667" name="adj"/>
              </a:avLst>
            </a:prstGeom>
            <a:gradFill>
              <a:gsLst>
                <a:gs pos="0">
                  <a:srgbClr val="FF6815"/>
                </a:gs>
                <a:gs pos="100000">
                  <a:srgbClr val="FFA076"/>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6"/>
            <p:cNvSpPr txBox="1"/>
            <p:nvPr/>
          </p:nvSpPr>
          <p:spPr>
            <a:xfrm>
              <a:off x="2051707" y="460789"/>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Sólo a distancia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Primero a distancia</a:t>
              </a:r>
              <a:endParaRPr b="0" i="0" sz="1400" u="none" cap="none" strike="noStrike">
                <a:solidFill>
                  <a:srgbClr val="000000"/>
                </a:solidFill>
                <a:latin typeface="Arial"/>
                <a:ea typeface="Arial"/>
                <a:cs typeface="Arial"/>
                <a:sym typeface="Arial"/>
              </a:endParaRPr>
            </a:p>
          </p:txBody>
        </p:sp>
        <p:sp>
          <p:nvSpPr>
            <p:cNvPr id="221" name="Google Shape;221;p16"/>
            <p:cNvSpPr/>
            <p:nvPr/>
          </p:nvSpPr>
          <p:spPr>
            <a:xfrm>
              <a:off x="3671856" y="383862"/>
              <a:ext cx="1575857" cy="1575857"/>
            </a:xfrm>
            <a:prstGeom prst="roundRect">
              <a:avLst>
                <a:gd fmla="val 16667" name="adj"/>
              </a:avLst>
            </a:prstGeom>
            <a:gradFill>
              <a:gsLst>
                <a:gs pos="0">
                  <a:srgbClr val="0A7718"/>
                </a:gs>
                <a:gs pos="100000">
                  <a:srgbClr val="ADD3AD"/>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6"/>
            <p:cNvSpPr txBox="1"/>
            <p:nvPr/>
          </p:nvSpPr>
          <p:spPr>
            <a:xfrm>
              <a:off x="3748783" y="460789"/>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Office First (días fijos/flexibles) </a:t>
              </a:r>
              <a:endParaRPr b="0" i="0" sz="1400" u="none" cap="none" strike="noStrike">
                <a:solidFill>
                  <a:srgbClr val="000000"/>
                </a:solidFill>
                <a:latin typeface="Arial"/>
                <a:ea typeface="Arial"/>
                <a:cs typeface="Arial"/>
                <a:sym typeface="Arial"/>
              </a:endParaRPr>
            </a:p>
          </p:txBody>
        </p:sp>
        <p:sp>
          <p:nvSpPr>
            <p:cNvPr id="223" name="Google Shape;223;p16"/>
            <p:cNvSpPr/>
            <p:nvPr/>
          </p:nvSpPr>
          <p:spPr>
            <a:xfrm>
              <a:off x="1974780" y="2080939"/>
              <a:ext cx="1575857" cy="1575857"/>
            </a:xfrm>
            <a:prstGeom prst="roundRect">
              <a:avLst>
                <a:gd fmla="val 16667" name="adj"/>
              </a:avLst>
            </a:prstGeom>
            <a:gradFill>
              <a:gsLst>
                <a:gs pos="0">
                  <a:srgbClr val="00ABF3"/>
                </a:gs>
                <a:gs pos="100000">
                  <a:srgbClr val="7CDB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6"/>
            <p:cNvSpPr txBox="1"/>
            <p:nvPr/>
          </p:nvSpPr>
          <p:spPr>
            <a:xfrm>
              <a:off x="2051707" y="2157866"/>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Híbrido fijo</a:t>
              </a:r>
              <a:endParaRPr b="0" i="0" sz="1400" u="none" cap="none" strike="noStrike">
                <a:solidFill>
                  <a:srgbClr val="000000"/>
                </a:solidFill>
                <a:latin typeface="Arial"/>
                <a:ea typeface="Arial"/>
                <a:cs typeface="Arial"/>
                <a:sym typeface="Arial"/>
              </a:endParaRPr>
            </a:p>
          </p:txBody>
        </p:sp>
        <p:sp>
          <p:nvSpPr>
            <p:cNvPr id="225" name="Google Shape;225;p16"/>
            <p:cNvSpPr/>
            <p:nvPr/>
          </p:nvSpPr>
          <p:spPr>
            <a:xfrm>
              <a:off x="3671856" y="2080939"/>
              <a:ext cx="1575857" cy="1575857"/>
            </a:xfrm>
            <a:prstGeom prst="roundRect">
              <a:avLst>
                <a:gd fmla="val 16667" name="adj"/>
              </a:avLst>
            </a:prstGeom>
            <a:gradFill>
              <a:gsLst>
                <a:gs pos="0">
                  <a:srgbClr val="B2159E"/>
                </a:gs>
                <a:gs pos="100000">
                  <a:srgbClr val="F69BE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txBox="1"/>
            <p:nvPr/>
          </p:nvSpPr>
          <p:spPr>
            <a:xfrm>
              <a:off x="3748783" y="2157866"/>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Horario flexible completo</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7"/>
          <p:cNvPicPr preferRelativeResize="0"/>
          <p:nvPr/>
        </p:nvPicPr>
        <p:blipFill rotWithShape="1">
          <a:blip r:embed="rId3">
            <a:alphaModFix/>
          </a:blip>
          <a:srcRect b="0" l="0" r="0" t="0"/>
          <a:stretch/>
        </p:blipFill>
        <p:spPr>
          <a:xfrm>
            <a:off x="2237678" y="1276814"/>
            <a:ext cx="7716644" cy="4304371"/>
          </a:xfrm>
          <a:prstGeom prst="rect">
            <a:avLst/>
          </a:prstGeom>
          <a:noFill/>
          <a:ln>
            <a:noFill/>
          </a:ln>
        </p:spPr>
      </p:pic>
      <p:sp>
        <p:nvSpPr>
          <p:cNvPr id="232" name="Google Shape;232;p17"/>
          <p:cNvSpPr txBox="1"/>
          <p:nvPr/>
        </p:nvSpPr>
        <p:spPr>
          <a:xfrm>
            <a:off x="2175932" y="6028267"/>
            <a:ext cx="925406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Times"/>
                <a:ea typeface="Times"/>
                <a:cs typeface="Times"/>
                <a:sym typeface="Times"/>
              </a:rPr>
              <a:t>Fig. 2 </a:t>
            </a:r>
            <a:r>
              <a:rPr b="0" i="0" lang="en-GB" sz="1800" u="none" cap="none" strike="noStrike">
                <a:solidFill>
                  <a:srgbClr val="000000"/>
                </a:solidFill>
                <a:latin typeface="Times"/>
                <a:ea typeface="Times"/>
                <a:cs typeface="Times"/>
                <a:sym typeface="Times"/>
              </a:rPr>
              <a:t>Tipos de empleados con movilidad física (Vartiainen &amp; Andriessen, 2006, p. 272)</a:t>
            </a:r>
            <a:endParaRPr b="0" i="0" sz="1400" u="none" cap="none" strike="noStrike">
              <a:solidFill>
                <a:srgbClr val="000000"/>
              </a:solidFill>
              <a:latin typeface="Arial"/>
              <a:ea typeface="Arial"/>
              <a:cs typeface="Arial"/>
              <a:sym typeface="Arial"/>
            </a:endParaRPr>
          </a:p>
        </p:txBody>
      </p:sp>
      <p:sp>
        <p:nvSpPr>
          <p:cNvPr id="233" name="Google Shape;233;p17"/>
          <p:cNvSpPr txBox="1"/>
          <p:nvPr/>
        </p:nvSpPr>
        <p:spPr>
          <a:xfrm>
            <a:off x="3843867" y="491067"/>
            <a:ext cx="503766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accent1"/>
                </a:solidFill>
                <a:latin typeface="Times"/>
                <a:ea typeface="Times"/>
                <a:cs typeface="Times"/>
                <a:sym typeface="Times"/>
              </a:rPr>
              <a:t>Un jardín de movilidad individual</a:t>
            </a:r>
            <a:endParaRPr b="0" i="0" sz="2400" u="none" cap="none" strike="noStrike">
              <a:solidFill>
                <a:schemeClr val="accent1"/>
              </a:solidFill>
              <a:latin typeface="Arial"/>
              <a:ea typeface="Arial"/>
              <a:cs typeface="Arial"/>
              <a:sym typeface="Arial"/>
            </a:endParaRPr>
          </a:p>
        </p:txBody>
      </p:sp>
      <p:sp>
        <p:nvSpPr>
          <p:cNvPr id="234" name="Google Shape;234;p17"/>
          <p:cNvSpPr txBox="1"/>
          <p:nvPr/>
        </p:nvSpPr>
        <p:spPr>
          <a:xfrm>
            <a:off x="1179872" y="166985"/>
            <a:ext cx="60960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6"/>
                </a:solidFill>
                <a:latin typeface="Arial"/>
                <a:ea typeface="Arial"/>
                <a:cs typeface="Arial"/>
                <a:sym typeface="Arial"/>
              </a:rPr>
              <a:t>Tema 2.1. Definición del trabajo híbrido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idx="3" type="body"/>
          </p:nvPr>
        </p:nvSpPr>
        <p:spPr>
          <a:xfrm>
            <a:off x="1506356" y="372807"/>
            <a:ext cx="11944351" cy="550862"/>
          </a:xfrm>
          <a:prstGeom prst="rect">
            <a:avLst/>
          </a:prstGeom>
          <a:noFill/>
          <a:ln>
            <a:noFill/>
          </a:ln>
        </p:spPr>
        <p:txBody>
          <a:bodyPr anchorCtr="0" anchor="ctr" bIns="45700" lIns="91425" spcFirstLastPara="1" rIns="91425" wrap="square" tIns="45700">
            <a:normAutofit/>
          </a:bodyPr>
          <a:lstStyle/>
          <a:p>
            <a:pPr indent="0" lvl="0" marL="76200" rtl="0" algn="l">
              <a:lnSpc>
                <a:spcPct val="90000"/>
              </a:lnSpc>
              <a:spcBef>
                <a:spcPts val="1000"/>
              </a:spcBef>
              <a:spcAft>
                <a:spcPts val="0"/>
              </a:spcAft>
              <a:buSzPts val="2400"/>
              <a:buNone/>
            </a:pPr>
            <a:r>
              <a:rPr i="0" lang="en-GB" sz="1800" u="none" strike="noStrike">
                <a:latin typeface="Times"/>
                <a:ea typeface="Times"/>
                <a:cs typeface="Times"/>
                <a:sym typeface="Times"/>
              </a:rPr>
              <a:t>Tema 2.1.Tipos de espacios de trabajo en el trabajo móvil multilocalizado</a:t>
            </a:r>
            <a:endParaRPr/>
          </a:p>
        </p:txBody>
      </p:sp>
      <p:pic>
        <p:nvPicPr>
          <p:cNvPr id="241" name="Google Shape;241;p18"/>
          <p:cNvPicPr preferRelativeResize="0"/>
          <p:nvPr/>
        </p:nvPicPr>
        <p:blipFill rotWithShape="1">
          <a:blip r:embed="rId3">
            <a:alphaModFix/>
          </a:blip>
          <a:srcRect b="0" l="0" r="0" t="0"/>
          <a:stretch/>
        </p:blipFill>
        <p:spPr>
          <a:xfrm>
            <a:off x="644894" y="1247878"/>
            <a:ext cx="10732168" cy="4928839"/>
          </a:xfrm>
          <a:prstGeom prst="rect">
            <a:avLst/>
          </a:prstGeom>
          <a:noFill/>
          <a:ln>
            <a:noFill/>
          </a:ln>
        </p:spPr>
      </p:pic>
      <p:sp>
        <p:nvSpPr>
          <p:cNvPr id="242" name="Google Shape;242;p18"/>
          <p:cNvSpPr txBox="1"/>
          <p:nvPr/>
        </p:nvSpPr>
        <p:spPr>
          <a:xfrm>
            <a:off x="5370787" y="6176717"/>
            <a:ext cx="56650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imes"/>
                <a:ea typeface="Times"/>
                <a:cs typeface="Times"/>
                <a:sym typeface="Times"/>
              </a:rPr>
              <a:t>(Vartiainen et al., </a:t>
            </a:r>
            <a:r>
              <a:rPr b="0" i="0" lang="en-GB" sz="1800" u="none" cap="none" strike="noStrike">
                <a:solidFill>
                  <a:srgbClr val="0000FB"/>
                </a:solidFill>
                <a:latin typeface="Times"/>
                <a:ea typeface="Times"/>
                <a:cs typeface="Times"/>
                <a:sym typeface="Times"/>
              </a:rPr>
              <a:t>2007</a:t>
            </a:r>
            <a:r>
              <a:rPr b="0" i="0" lang="en-GB" sz="1800" u="none" cap="none" strike="noStrike">
                <a:solidFill>
                  <a:srgbClr val="000000"/>
                </a:solidFill>
                <a:latin typeface="Times"/>
                <a:ea typeface="Times"/>
                <a:cs typeface="Times"/>
                <a:sym typeface="Times"/>
              </a:rPr>
              <a:t>, p. 31)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idx="2" type="body"/>
          </p:nvPr>
        </p:nvSpPr>
        <p:spPr>
          <a:xfrm>
            <a:off x="6372225" y="1220089"/>
            <a:ext cx="50657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49" name="Google Shape;249;p20"/>
          <p:cNvSpPr txBox="1"/>
          <p:nvPr>
            <p:ph type="title"/>
          </p:nvPr>
        </p:nvSpPr>
        <p:spPr>
          <a:xfrm>
            <a:off x="1567543" y="324238"/>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#2: Identificar el modelo de trabajo híbrido</a:t>
            </a:r>
            <a:endParaRPr sz="3600">
              <a:solidFill>
                <a:schemeClr val="accent5"/>
              </a:solidFill>
            </a:endParaRPr>
          </a:p>
        </p:txBody>
      </p:sp>
      <p:pic>
        <p:nvPicPr>
          <p:cNvPr descr="Inteligência Artificial com preenchimento sólido" id="250" name="Google Shape;250;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51" name="Google Shape;251;p20"/>
          <p:cNvSpPr txBox="1"/>
          <p:nvPr/>
        </p:nvSpPr>
        <p:spPr>
          <a:xfrm>
            <a:off x="6543675" y="2724085"/>
            <a:ext cx="4605587" cy="27709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Tras la realización de esta actividad, serás capaz de: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Identificar el modelo de trabajo híbrido de una organización</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Distinguir los factores clave que definen el modelo de trabajo híbrido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Diferenciar los distintos empleados con movilidad física</a:t>
            </a:r>
            <a:endParaRPr b="0" i="0" sz="1400" u="none" cap="none" strike="noStrike">
              <a:solidFill>
                <a:srgbClr val="000000"/>
              </a:solidFill>
              <a:latin typeface="Arial"/>
              <a:ea typeface="Arial"/>
              <a:cs typeface="Arial"/>
              <a:sym typeface="Arial"/>
            </a:endParaRPr>
          </a:p>
        </p:txBody>
      </p:sp>
      <p:sp>
        <p:nvSpPr>
          <p:cNvPr id="252" name="Google Shape;252;p20"/>
          <p:cNvSpPr txBox="1"/>
          <p:nvPr>
            <p:ph idx="1" type="body"/>
          </p:nvPr>
        </p:nvSpPr>
        <p:spPr>
          <a:xfrm>
            <a:off x="149679" y="2019180"/>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El objetivo de esta actividad es </a:t>
            </a:r>
            <a:r>
              <a:rPr b="1" i="1" lang="en-GB">
                <a:solidFill>
                  <a:srgbClr val="868E93"/>
                </a:solidFill>
                <a:latin typeface="Open Sans Light"/>
                <a:ea typeface="Open Sans Light"/>
                <a:cs typeface="Open Sans Light"/>
                <a:sym typeface="Open Sans Light"/>
              </a:rPr>
              <a:t>reconocer los diferentes modelos de trabajo híbrido analizando tres casos concretos de organizaciones</a:t>
            </a:r>
            <a:endParaRPr/>
          </a:p>
        </p:txBody>
      </p:sp>
      <p:pic>
        <p:nvPicPr>
          <p:cNvPr id="253" name="Google Shape;253;p20"/>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54" name="Google Shape;254;p20"/>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Aprender nuevos conocimientos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nvSpPr>
        <p:spPr>
          <a:xfrm>
            <a:off x="738553" y="1536881"/>
            <a:ext cx="10714894" cy="452431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En abril de 2023, </a:t>
            </a:r>
            <a:r>
              <a:rPr b="1" i="0" lang="en-GB" sz="1800" u="none" cap="none" strike="noStrike">
                <a:solidFill>
                  <a:srgbClr val="000000"/>
                </a:solidFill>
                <a:latin typeface="Arial"/>
                <a:ea typeface="Arial"/>
                <a:cs typeface="Arial"/>
                <a:sym typeface="Arial"/>
              </a:rPr>
              <a:t>Google </a:t>
            </a:r>
            <a:r>
              <a:rPr b="0" i="0" lang="en-GB" sz="1800" u="none" cap="none" strike="noStrike">
                <a:solidFill>
                  <a:srgbClr val="000000"/>
                </a:solidFill>
                <a:latin typeface="Arial"/>
                <a:ea typeface="Arial"/>
                <a:cs typeface="Arial"/>
                <a:sym typeface="Arial"/>
              </a:rPr>
              <a:t>implantó un modelo de trabajo híbrido que combina el trabajo en la oficina y el trabajo a distancia para ofrecer a los empleados flexibilidad y, al mismo tiempo, preservar la colaboración y la conexión. La mayoría de los empleados siguen un horario de tres días en la oficina y dos días trabajando a distancia, allí donde se sientan más productivos.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Para apoyar este modelo, Google introdujo iniciativas como las semanas de "trabajo desde cualquier lugar", el "tiempo de concentración" y los "días de reajuste" para mejorar la flexibilidad y el bienestar de los empleados. El enfoque híbrido de Google refleja una tendencia más amplia en el sector tecnológico, donde las empresas se esfuerzan por equilibrar las preferencias de los empleados con los objetivos de la organización.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Se invita a los estudiantes a analizar el impacto de tales modelos en la satisfacción de los empleados, la productividad y la dinámica de equipo en un panorama laboral en rápida evolución.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rgbClr val="3A7D22"/>
                </a:solidFill>
                <a:latin typeface="Arial"/>
                <a:ea typeface="Arial"/>
                <a:cs typeface="Arial"/>
                <a:sym typeface="Arial"/>
              </a:rPr>
              <a:t>Temas de reflexión en clase</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Definir el modelo híbrido anterior</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¿Cuál es el impacto de este modelo en la satisfacción y la productividad de los empleados?</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¿En qué medida es adecuado este modelo para su organización?</a:t>
            </a:r>
            <a:endParaRPr b="0" i="0" sz="1400" u="none" cap="none" strike="noStrike">
              <a:solidFill>
                <a:srgbClr val="000000"/>
              </a:solidFill>
              <a:latin typeface="Arial"/>
              <a:ea typeface="Arial"/>
              <a:cs typeface="Arial"/>
              <a:sym typeface="Arial"/>
            </a:endParaRPr>
          </a:p>
        </p:txBody>
      </p:sp>
      <p:sp>
        <p:nvSpPr>
          <p:cNvPr id="261" name="Google Shape;261;p39"/>
          <p:cNvSpPr txBox="1"/>
          <p:nvPr/>
        </p:nvSpPr>
        <p:spPr>
          <a:xfrm>
            <a:off x="1595707" y="387799"/>
            <a:ext cx="959394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Caso práctico #1: Identificar el modelo híbrido</a:t>
            </a:r>
            <a:endParaRPr b="0" i="0" sz="1400" u="none" cap="none" strike="noStrike">
              <a:solidFill>
                <a:srgbClr val="000000"/>
              </a:solidFill>
              <a:latin typeface="Arial"/>
              <a:ea typeface="Arial"/>
              <a:cs typeface="Arial"/>
              <a:sym typeface="Arial"/>
            </a:endParaRPr>
          </a:p>
        </p:txBody>
      </p:sp>
      <p:sp>
        <p:nvSpPr>
          <p:cNvPr id="262" name="Google Shape;262;p39"/>
          <p:cNvSpPr txBox="1"/>
          <p:nvPr/>
        </p:nvSpPr>
        <p:spPr>
          <a:xfrm>
            <a:off x="6981705" y="5990070"/>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3">
                  <a:extLst>
                    <a:ext uri="{A12FA001-AC4F-418D-AE19-62706E023703}">
                      <ahyp:hlinkClr val="tx"/>
                    </a:ext>
                  </a:extLst>
                </a:hlinkClick>
              </a:rPr>
              <a:t>Fuente </a:t>
            </a:r>
            <a:r>
              <a:rPr b="0" i="0" lang="en-GB" sz="1400" u="none" cap="none" strike="noStrike">
                <a:solidFill>
                  <a:schemeClr val="accent5"/>
                </a:solidFill>
                <a:latin typeface="Arial"/>
                <a:ea typeface="Arial"/>
                <a:cs typeface="Arial"/>
                <a:sym typeface="Arial"/>
              </a:rPr>
              <a:t>del estudio de caso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pic>
        <p:nvPicPr>
          <p:cNvPr descr="Ampulheta 90% com preenchimento sólido" id="263" name="Google Shape;263;p39"/>
          <p:cNvPicPr preferRelativeResize="0"/>
          <p:nvPr/>
        </p:nvPicPr>
        <p:blipFill rotWithShape="1">
          <a:blip r:embed="rId4">
            <a:alphaModFix/>
          </a:blip>
          <a:srcRect b="0" l="0" r="0" t="0"/>
          <a:stretch/>
        </p:blipFill>
        <p:spPr>
          <a:xfrm>
            <a:off x="10285270" y="4393021"/>
            <a:ext cx="1808760" cy="1808760"/>
          </a:xfrm>
          <a:prstGeom prst="rect">
            <a:avLst/>
          </a:prstGeom>
          <a:noFill/>
          <a:ln>
            <a:noFill/>
          </a:ln>
        </p:spPr>
      </p:pic>
      <p:sp>
        <p:nvSpPr>
          <p:cNvPr id="264" name="Google Shape;264;p3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905" y="315638"/>
            <a:ext cx="7762389"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Objetivo y descripción del módulo</a:t>
            </a:r>
            <a:endParaRPr/>
          </a:p>
        </p:txBody>
      </p:sp>
      <p:sp>
        <p:nvSpPr>
          <p:cNvPr id="117" name="Google Shape;117;p2"/>
          <p:cNvSpPr txBox="1"/>
          <p:nvPr/>
        </p:nvSpPr>
        <p:spPr>
          <a:xfrm>
            <a:off x="534207" y="1100229"/>
            <a:ext cx="9453855" cy="303018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El módulo 1 tiene como objetivo introducir los participantes en el curso de formación y en la terminología pertinente, explicando las principales variaciones y características del espacio de trabajo flexible y del lugar de trabajo híbrido, enfocándose en la importancia de la flexibilidad. Asimismo, se explican las ventajas  y los retos del lugar de trabajo híbrido y se presentan los distintos modelos de trabajo híbrido y la disposición de las oficinas en un lugar de trabajo híbrido, que son esenciales para la eficacia de los acuerdos de trabajo híbrido. </a:t>
            </a:r>
            <a:endParaRPr/>
          </a:p>
          <a:p>
            <a:pPr indent="-50800" lvl="0" marL="22860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18" name="Google Shape;118;p2"/>
          <p:cNvSpPr txBox="1"/>
          <p:nvPr/>
        </p:nvSpPr>
        <p:spPr>
          <a:xfrm>
            <a:off x="534207" y="4000616"/>
            <a:ext cx="7730068" cy="21697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Este módulo se divide en los siguientes temas: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Bienvenida a los becarios con una actividad para romper el hielo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Tema 1 Definir el trabajo híbrido, también sus pros y sus contras</a:t>
            </a:r>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Tema 2 Familiarizarse con varios modelos de trabajo híbridos</a:t>
            </a:r>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Tema 3 Desbloquear la flexibilidad en el lugar de trabajo híbrido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nvSpPr>
        <p:spPr>
          <a:xfrm>
            <a:off x="705995" y="1321284"/>
            <a:ext cx="9579275" cy="369331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 partir de octubre de 2020, el modelo de trabajo híbrido </a:t>
            </a:r>
            <a:r>
              <a:rPr b="1" i="0" lang="en-GB" sz="1800" u="none" cap="none" strike="noStrike">
                <a:solidFill>
                  <a:srgbClr val="000000"/>
                </a:solidFill>
                <a:latin typeface="Arial"/>
                <a:ea typeface="Arial"/>
                <a:cs typeface="Arial"/>
                <a:sym typeface="Arial"/>
              </a:rPr>
              <a:t>de Microsoft </a:t>
            </a:r>
            <a:r>
              <a:rPr b="0" i="0" lang="en-GB" sz="1800" u="none" cap="none" strike="noStrike">
                <a:solidFill>
                  <a:srgbClr val="000000"/>
                </a:solidFill>
                <a:latin typeface="Arial"/>
                <a:ea typeface="Arial"/>
                <a:cs typeface="Arial"/>
                <a:sym typeface="Arial"/>
              </a:rPr>
              <a:t>consiste en que más del 50% de los empleados trabajen a distancia y menos tiempo en la oficina. No es necesario el permiso de la dirección. Si un empleado quiere trabajar un 60% a distancia y un 50% en la oficina, entonces es necesario el permiso de la dirección. Los empleados que deseen trabajar a distancia de forma permanente deben obtener el permiso de la dirección. Estos empleados no dispondrán de un lugar específico para sentarse cuando acudan a la oficina en caso de necesidad, pero se les asignará un lugar. Microsoft también ha decidido ocuparse del aspecto financiero de los gastos del trabajo a distancia de los empleados.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rgbClr val="3A7D22"/>
                </a:solidFill>
                <a:latin typeface="Arial"/>
                <a:ea typeface="Arial"/>
                <a:cs typeface="Arial"/>
                <a:sym typeface="Arial"/>
              </a:rPr>
              <a:t>Temas de reflexión en clase</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Definir el modelo híbrido anterior</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¿Cuál es el impacto de este modelo en la satisfacción y la productividad de los empleados?</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¿En qué medida es adecuado este modelo para su organización?</a:t>
            </a:r>
            <a:endParaRPr b="0" i="0" sz="1400" u="none" cap="none" strike="noStrike">
              <a:solidFill>
                <a:srgbClr val="000000"/>
              </a:solidFill>
              <a:latin typeface="Arial"/>
              <a:ea typeface="Arial"/>
              <a:cs typeface="Arial"/>
              <a:sym typeface="Arial"/>
            </a:endParaRPr>
          </a:p>
        </p:txBody>
      </p:sp>
      <p:sp>
        <p:nvSpPr>
          <p:cNvPr id="271" name="Google Shape;271;p40"/>
          <p:cNvSpPr txBox="1"/>
          <p:nvPr/>
        </p:nvSpPr>
        <p:spPr>
          <a:xfrm>
            <a:off x="1500457" y="388453"/>
            <a:ext cx="959394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Caso práctico #2: Identificar el modelo híbrido</a:t>
            </a:r>
            <a:endParaRPr b="0" i="0" sz="1400" u="none" cap="none" strike="noStrike">
              <a:solidFill>
                <a:srgbClr val="000000"/>
              </a:solidFill>
              <a:latin typeface="Arial"/>
              <a:ea typeface="Arial"/>
              <a:cs typeface="Arial"/>
              <a:sym typeface="Arial"/>
            </a:endParaRPr>
          </a:p>
        </p:txBody>
      </p:sp>
      <p:pic>
        <p:nvPicPr>
          <p:cNvPr descr="Ampulheta 90% com preenchimento sólido" id="272" name="Google Shape;272;p40"/>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273" name="Google Shape;273;p40"/>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274" name="Google Shape;274;p40"/>
          <p:cNvSpPr txBox="1"/>
          <p:nvPr/>
        </p:nvSpPr>
        <p:spPr>
          <a:xfrm>
            <a:off x="7091735" y="6021554"/>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4">
                  <a:extLst>
                    <a:ext uri="{A12FA001-AC4F-418D-AE19-62706E023703}">
                      <ahyp:hlinkClr val="tx"/>
                    </a:ext>
                  </a:extLst>
                </a:hlinkClick>
              </a:rPr>
              <a:t>Fuente </a:t>
            </a:r>
            <a:r>
              <a:rPr b="0" i="0" lang="en-GB" sz="1400" u="none" cap="none" strike="noStrike">
                <a:solidFill>
                  <a:schemeClr val="accent5"/>
                </a:solidFill>
                <a:latin typeface="Arial"/>
                <a:ea typeface="Arial"/>
                <a:cs typeface="Arial"/>
                <a:sym typeface="Arial"/>
              </a:rPr>
              <a:t>del estudio de caso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nvSpPr>
        <p:spPr>
          <a:xfrm>
            <a:off x="801245" y="2045184"/>
            <a:ext cx="9149443" cy="2257798"/>
          </a:xfrm>
          <a:prstGeom prst="rect">
            <a:avLst/>
          </a:prstGeom>
          <a:noFill/>
          <a:ln>
            <a:noFill/>
          </a:ln>
        </p:spPr>
        <p:txBody>
          <a:bodyPr anchorCtr="0" anchor="t" bIns="45700" lIns="91425" spcFirstLastPara="1" rIns="91425" wrap="square" tIns="45700">
            <a:spAutoFit/>
          </a:bodyPr>
          <a:lstStyle/>
          <a:p>
            <a:pPr indent="0" lvl="1" marL="0" marR="0" rtl="0" algn="l">
              <a:lnSpc>
                <a:spcPct val="107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Consulta el siguiente enlace para ver más estudios de casos sobre diversos modelos híbridos</a:t>
            </a:r>
            <a:endParaRPr b="0" i="0" sz="1400" u="none" cap="none" strike="noStrike">
              <a:solidFill>
                <a:srgbClr val="000000"/>
              </a:solidFill>
              <a:latin typeface="Arial"/>
              <a:ea typeface="Arial"/>
              <a:cs typeface="Arial"/>
              <a:sym typeface="Arial"/>
            </a:endParaRPr>
          </a:p>
          <a:p>
            <a:pPr indent="0" lvl="1" marL="96838" marR="0" rtl="0" algn="l">
              <a:lnSpc>
                <a:spcPct val="107000"/>
              </a:lnSpc>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400"/>
              <a:buFont typeface="Arial"/>
              <a:buNone/>
            </a:pPr>
            <a:r>
              <a:rPr b="0" i="0" lang="en-GB" sz="2400" u="sng" cap="none" strike="noStrike">
                <a:solidFill>
                  <a:srgbClr val="0563C1"/>
                </a:solidFill>
                <a:latin typeface="Calibri"/>
                <a:ea typeface="Calibri"/>
                <a:cs typeface="Calibri"/>
                <a:sym typeface="Calibri"/>
                <a:hlinkClick r:id="rId3">
                  <a:extLst>
                    <a:ext uri="{A12FA001-AC4F-418D-AE19-62706E023703}">
                      <ahyp:hlinkClr val="tx"/>
                    </a:ext>
                  </a:extLst>
                </a:hlinkClick>
              </a:rPr>
              <a:t>10 ejemplos de empresas híbridas con modelos de trabajo en 2025</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8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41"/>
          <p:cNvSpPr txBox="1"/>
          <p:nvPr/>
        </p:nvSpPr>
        <p:spPr>
          <a:xfrm>
            <a:off x="1595707" y="427621"/>
            <a:ext cx="9593942" cy="97868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Actividad #2: Identificar el modelo de trabajo híbrido</a:t>
            </a:r>
            <a:endParaRPr/>
          </a:p>
        </p:txBody>
      </p:sp>
      <p:pic>
        <p:nvPicPr>
          <p:cNvPr descr="Ampulheta 90% com preenchimento sólido" id="282" name="Google Shape;282;p41"/>
          <p:cNvPicPr preferRelativeResize="0"/>
          <p:nvPr/>
        </p:nvPicPr>
        <p:blipFill rotWithShape="1">
          <a:blip r:embed="rId4">
            <a:alphaModFix/>
          </a:blip>
          <a:srcRect b="0" l="0" r="0" t="0"/>
          <a:stretch/>
        </p:blipFill>
        <p:spPr>
          <a:xfrm>
            <a:off x="10285270" y="4393021"/>
            <a:ext cx="1808760" cy="1808760"/>
          </a:xfrm>
          <a:prstGeom prst="rect">
            <a:avLst/>
          </a:prstGeom>
          <a:noFill/>
          <a:ln>
            <a:noFill/>
          </a:ln>
        </p:spPr>
      </p:pic>
      <p:sp>
        <p:nvSpPr>
          <p:cNvPr id="283" name="Google Shape;283;p41"/>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284" name="Google Shape;284;p41"/>
          <p:cNvSpPr txBox="1"/>
          <p:nvPr/>
        </p:nvSpPr>
        <p:spPr>
          <a:xfrm>
            <a:off x="7091735" y="6021554"/>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5">
                  <a:extLst>
                    <a:ext uri="{A12FA001-AC4F-418D-AE19-62706E023703}">
                      <ahyp:hlinkClr val="tx"/>
                    </a:ext>
                  </a:extLst>
                </a:hlinkClick>
              </a:rPr>
              <a:t>Fuente </a:t>
            </a:r>
            <a:r>
              <a:rPr b="0" i="0" lang="en-GB" sz="1400" u="none" cap="none" strike="noStrike">
                <a:solidFill>
                  <a:schemeClr val="accent5"/>
                </a:solidFill>
                <a:latin typeface="Arial"/>
                <a:ea typeface="Arial"/>
                <a:cs typeface="Arial"/>
                <a:sym typeface="Arial"/>
              </a:rPr>
              <a:t>del estudio de caso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nvSpPr>
        <p:spPr>
          <a:xfrm>
            <a:off x="767551" y="1012521"/>
            <a:ext cx="11012557"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Tema 2: Más información sobre cómo seleccionar el modelo de trabajo híbrido adecuado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¿Es factible la ventaja competitiva con el modelo híbrido?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¿Depende la estrategia de equipos altamente colaborativos?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¿Hasta qué punto es factible mantener bajo control los nodos de comunicación?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¿Cuál es la opinión de los empleados?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¿Cómo se definirán las tareas en el modelo híbrido (horas de oficina/remota) y los KPI?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¿Cómo se organizará la supervisión en el puesto de trabajo híbrido?</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t>
            </a:r>
            <a:r>
              <a:rPr b="0" i="0" lang="en-GB" sz="2000" u="none" cap="none" strike="noStrike">
                <a:solidFill>
                  <a:schemeClr val="accent5"/>
                </a:solidFill>
                <a:latin typeface="Arial"/>
                <a:ea typeface="Arial"/>
                <a:cs typeface="Arial"/>
                <a:sym typeface="Arial"/>
              </a:rPr>
              <a:t>Pontiggia &amp; Gatti,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nvSpPr>
        <p:spPr>
          <a:xfrm>
            <a:off x="4757328" y="1936283"/>
            <a:ext cx="6957527"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3</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Liberar la flexibilidad en el lugar de trabajo híbrido</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97" name="Google Shape;297;p4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nvSpPr>
        <p:spPr>
          <a:xfrm>
            <a:off x="980147" y="1308134"/>
            <a:ext cx="9570399" cy="54476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800" u="none" cap="none" strike="noStrike">
                <a:solidFill>
                  <a:schemeClr val="accent5"/>
                </a:solidFill>
                <a:latin typeface="Arial"/>
                <a:ea typeface="Arial"/>
                <a:cs typeface="Arial"/>
                <a:sym typeface="Arial"/>
              </a:rPr>
              <a:t>Flexibilidad organizativa</a:t>
            </a:r>
            <a:r>
              <a:rPr b="0" i="0" lang="en-GB" sz="2800" u="none" cap="none" strike="noStrike">
                <a:solidFill>
                  <a:schemeClr val="accent5"/>
                </a:solidFill>
                <a:latin typeface="Arial"/>
                <a:ea typeface="Arial"/>
                <a:cs typeface="Arial"/>
                <a:sym typeface="Arial"/>
              </a:rPr>
              <a:t>: Horarios personalizables para los empleados en cuanto a tiempo, ubicación, tareas y trabajo en equipo.</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800" u="none" cap="none" strike="noStrike">
                <a:solidFill>
                  <a:schemeClr val="accent5"/>
                </a:solidFill>
                <a:latin typeface="Arial"/>
                <a:ea typeface="Arial"/>
                <a:cs typeface="Arial"/>
                <a:sym typeface="Arial"/>
              </a:rPr>
              <a:t>Flexibilidad social</a:t>
            </a:r>
            <a:r>
              <a:rPr b="0" i="0" lang="en-GB" sz="2800" u="none" cap="none" strike="noStrike">
                <a:solidFill>
                  <a:schemeClr val="accent5"/>
                </a:solidFill>
                <a:latin typeface="Arial"/>
                <a:ea typeface="Arial"/>
                <a:cs typeface="Arial"/>
                <a:sym typeface="Arial"/>
              </a:rPr>
              <a:t>: El reto de armonizar el contacto cara a cara con el contacto virtual síncrono y asíncrono.</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800" u="none" cap="none" strike="noStrike">
                <a:solidFill>
                  <a:schemeClr val="accent5"/>
                </a:solidFill>
                <a:latin typeface="Arial"/>
                <a:ea typeface="Arial"/>
                <a:cs typeface="Arial"/>
                <a:sym typeface="Arial"/>
              </a:rPr>
              <a:t>Flexibilidad individual</a:t>
            </a:r>
            <a:r>
              <a:rPr b="0" i="0" lang="en-GB" sz="2800" u="none" cap="none" strike="noStrike">
                <a:solidFill>
                  <a:schemeClr val="accent5"/>
                </a:solidFill>
                <a:latin typeface="Arial"/>
                <a:ea typeface="Arial"/>
                <a:cs typeface="Arial"/>
                <a:sym typeface="Arial"/>
              </a:rPr>
              <a:t>: La autonomía de los empleados para personalizar los horarios de trabajo, la preferencia de tareas y los métodos de trabajo.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304" name="Google Shape;304;p44"/>
          <p:cNvPicPr preferRelativeResize="0"/>
          <p:nvPr/>
        </p:nvPicPr>
        <p:blipFill rotWithShape="1">
          <a:blip r:embed="rId3">
            <a:alphaModFix/>
          </a:blip>
          <a:srcRect b="0" l="0" r="0" t="0"/>
          <a:stretch/>
        </p:blipFill>
        <p:spPr>
          <a:xfrm>
            <a:off x="10285270" y="4139021"/>
            <a:ext cx="1808760" cy="1808760"/>
          </a:xfrm>
          <a:prstGeom prst="rect">
            <a:avLst/>
          </a:prstGeom>
          <a:noFill/>
          <a:ln>
            <a:noFill/>
          </a:ln>
        </p:spPr>
      </p:pic>
      <p:sp>
        <p:nvSpPr>
          <p:cNvPr id="305" name="Google Shape;305;p44"/>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5 m</a:t>
            </a:r>
            <a:endParaRPr b="1" i="0" sz="1600" u="none" cap="none" strike="noStrike">
              <a:solidFill>
                <a:schemeClr val="accent6"/>
              </a:solidFill>
              <a:latin typeface="Arial"/>
              <a:ea typeface="Arial"/>
              <a:cs typeface="Arial"/>
              <a:sym typeface="Arial"/>
            </a:endParaRPr>
          </a:p>
        </p:txBody>
      </p:sp>
      <p:sp>
        <p:nvSpPr>
          <p:cNvPr id="306" name="Google Shape;306;p44"/>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Formas de flexibilidad en el lugar de trabajo híbrido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mpulheta 90% com preenchimento sólido" id="312" name="Google Shape;312;p45"/>
          <p:cNvPicPr preferRelativeResize="0"/>
          <p:nvPr/>
        </p:nvPicPr>
        <p:blipFill rotWithShape="1">
          <a:blip r:embed="rId3">
            <a:alphaModFix/>
          </a:blip>
          <a:srcRect b="0" l="0" r="0" t="0"/>
          <a:stretch/>
        </p:blipFill>
        <p:spPr>
          <a:xfrm>
            <a:off x="10682514" y="5254171"/>
            <a:ext cx="1411516" cy="947610"/>
          </a:xfrm>
          <a:prstGeom prst="rect">
            <a:avLst/>
          </a:prstGeom>
          <a:noFill/>
          <a:ln>
            <a:noFill/>
          </a:ln>
        </p:spPr>
      </p:pic>
      <p:sp>
        <p:nvSpPr>
          <p:cNvPr id="313" name="Google Shape;313;p45"/>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5 m</a:t>
            </a:r>
            <a:endParaRPr b="1" i="0" sz="1600" u="none" cap="none" strike="noStrike">
              <a:solidFill>
                <a:schemeClr val="accent6"/>
              </a:solidFill>
              <a:latin typeface="Arial"/>
              <a:ea typeface="Arial"/>
              <a:cs typeface="Arial"/>
              <a:sym typeface="Arial"/>
            </a:endParaRPr>
          </a:p>
        </p:txBody>
      </p:sp>
      <p:sp>
        <p:nvSpPr>
          <p:cNvPr id="314" name="Google Shape;314;p45"/>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Flexibilidad organizativa en el lugar de trabajo híbrido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grpSp>
        <p:nvGrpSpPr>
          <p:cNvPr id="315" name="Google Shape;315;p45"/>
          <p:cNvGrpSpPr/>
          <p:nvPr/>
        </p:nvGrpSpPr>
        <p:grpSpPr>
          <a:xfrm>
            <a:off x="508001" y="1085821"/>
            <a:ext cx="10900228" cy="5113157"/>
            <a:chOff x="1" y="2803"/>
            <a:chExt cx="10900228" cy="5113157"/>
          </a:xfrm>
        </p:grpSpPr>
        <p:sp>
          <p:nvSpPr>
            <p:cNvPr id="316" name="Google Shape;316;p45"/>
            <p:cNvSpPr/>
            <p:nvPr/>
          </p:nvSpPr>
          <p:spPr>
            <a:xfrm rot="5400000">
              <a:off x="-208074" y="210877"/>
              <a:ext cx="1387164" cy="971015"/>
            </a:xfrm>
            <a:prstGeom prst="chevron">
              <a:avLst>
                <a:gd fmla="val 50000" name="adj"/>
              </a:avLst>
            </a:prstGeom>
            <a:solidFill>
              <a:srgbClr val="E97131"/>
            </a:solidFill>
            <a:ln cap="flat" cmpd="sng" w="25400">
              <a:solidFill>
                <a:srgbClr val="E9713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txBox="1"/>
            <p:nvPr/>
          </p:nvSpPr>
          <p:spPr>
            <a:xfrm>
              <a:off x="1" y="488311"/>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Tiempo</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rot="5400000">
              <a:off x="5484793" y="-4510975"/>
              <a:ext cx="901657" cy="9929213"/>
            </a:xfrm>
            <a:prstGeom prst="round2SameRect">
              <a:avLst>
                <a:gd fmla="val 16667" name="adj1"/>
                <a:gd fmla="val 0" name="adj2"/>
              </a:avLst>
            </a:prstGeom>
            <a:solidFill>
              <a:schemeClr val="lt1">
                <a:alpha val="89411"/>
              </a:schemeClr>
            </a:solidFill>
            <a:ln cap="flat" cmpd="sng" w="25400">
              <a:solidFill>
                <a:srgbClr val="E971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txBox="1"/>
            <p:nvPr/>
          </p:nvSpPr>
          <p:spPr>
            <a:xfrm>
              <a:off x="971016" y="46817"/>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En cuanto a horarios flexibles </a:t>
              </a:r>
              <a:r>
                <a:rPr b="0" i="0" lang="en-GB" sz="2100" u="none" cap="none" strike="noStrike">
                  <a:solidFill>
                    <a:srgbClr val="000000"/>
                  </a:solidFill>
                  <a:latin typeface="Arial"/>
                  <a:ea typeface="Arial"/>
                  <a:cs typeface="Arial"/>
                  <a:sym typeface="Arial"/>
                </a:rPr>
                <a:t>(cuándo, con qué frecuencia, baja duración) </a:t>
              </a:r>
              <a:endParaRPr/>
            </a:p>
          </p:txBody>
        </p:sp>
        <p:sp>
          <p:nvSpPr>
            <p:cNvPr id="320" name="Google Shape;320;p45"/>
            <p:cNvSpPr/>
            <p:nvPr/>
          </p:nvSpPr>
          <p:spPr>
            <a:xfrm rot="5400000">
              <a:off x="-208074" y="1452875"/>
              <a:ext cx="1387164" cy="971015"/>
            </a:xfrm>
            <a:prstGeom prst="chevron">
              <a:avLst>
                <a:gd fmla="val 50000" name="adj"/>
              </a:avLst>
            </a:prstGeom>
            <a:solidFill>
              <a:srgbClr val="176B22"/>
            </a:solidFill>
            <a:ln cap="flat" cmpd="sng" w="25400">
              <a:solidFill>
                <a:srgbClr val="176B2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txBox="1"/>
            <p:nvPr/>
          </p:nvSpPr>
          <p:spPr>
            <a:xfrm>
              <a:off x="1" y="1730309"/>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Ubicación</a:t>
              </a:r>
              <a:endParaRPr b="0" i="0" sz="1400" u="none" cap="none" strike="noStrike">
                <a:solidFill>
                  <a:srgbClr val="000000"/>
                </a:solidFill>
                <a:latin typeface="Arial"/>
                <a:ea typeface="Arial"/>
                <a:cs typeface="Arial"/>
                <a:sym typeface="Arial"/>
              </a:endParaRPr>
            </a:p>
          </p:txBody>
        </p:sp>
        <p:sp>
          <p:nvSpPr>
            <p:cNvPr id="322" name="Google Shape;322;p45"/>
            <p:cNvSpPr/>
            <p:nvPr/>
          </p:nvSpPr>
          <p:spPr>
            <a:xfrm rot="5400000">
              <a:off x="5484793" y="-3268977"/>
              <a:ext cx="901657" cy="9929213"/>
            </a:xfrm>
            <a:prstGeom prst="round2SameRect">
              <a:avLst>
                <a:gd fmla="val 16667" name="adj1"/>
                <a:gd fmla="val 0" name="adj2"/>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5"/>
            <p:cNvSpPr txBox="1"/>
            <p:nvPr/>
          </p:nvSpPr>
          <p:spPr>
            <a:xfrm>
              <a:off x="971016" y="1288815"/>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En cuanto a la ubicación </a:t>
              </a:r>
              <a:r>
                <a:rPr b="0" i="0" lang="en-GB" sz="2100" u="none" cap="none" strike="noStrike">
                  <a:solidFill>
                    <a:srgbClr val="000000"/>
                  </a:solidFill>
                  <a:latin typeface="Arial"/>
                  <a:ea typeface="Arial"/>
                  <a:cs typeface="Arial"/>
                  <a:sym typeface="Arial"/>
                </a:rPr>
                <a:t>(entonces es necesario trabajar desde casa u otro lugar de trabajo</a:t>
              </a:r>
              <a:endParaRPr/>
            </a:p>
          </p:txBody>
        </p:sp>
        <p:sp>
          <p:nvSpPr>
            <p:cNvPr id="324" name="Google Shape;324;p45"/>
            <p:cNvSpPr/>
            <p:nvPr/>
          </p:nvSpPr>
          <p:spPr>
            <a:xfrm rot="5400000">
              <a:off x="-208074" y="2694872"/>
              <a:ext cx="1387164" cy="971015"/>
            </a:xfrm>
            <a:prstGeom prst="chevron">
              <a:avLst>
                <a:gd fmla="val 50000" name="adj"/>
              </a:avLst>
            </a:prstGeom>
            <a:solidFill>
              <a:srgbClr val="0C9ED5"/>
            </a:solidFill>
            <a:ln cap="flat" cmpd="sng" w="25400">
              <a:solidFill>
                <a:srgbClr val="0C9ED5"/>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5"/>
            <p:cNvSpPr txBox="1"/>
            <p:nvPr/>
          </p:nvSpPr>
          <p:spPr>
            <a:xfrm>
              <a:off x="1" y="2972306"/>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Orgaización </a:t>
              </a:r>
              <a:endParaRPr b="0" i="0" sz="1400" u="none" cap="none" strike="noStrike">
                <a:solidFill>
                  <a:srgbClr val="000000"/>
                </a:solidFill>
                <a:latin typeface="Arial"/>
                <a:ea typeface="Arial"/>
                <a:cs typeface="Arial"/>
                <a:sym typeface="Arial"/>
              </a:endParaRPr>
            </a:p>
          </p:txBody>
        </p:sp>
        <p:sp>
          <p:nvSpPr>
            <p:cNvPr id="326" name="Google Shape;326;p45"/>
            <p:cNvSpPr/>
            <p:nvPr/>
          </p:nvSpPr>
          <p:spPr>
            <a:xfrm rot="5400000">
              <a:off x="5484793" y="-2026980"/>
              <a:ext cx="901657" cy="9929213"/>
            </a:xfrm>
            <a:prstGeom prst="round2SameRect">
              <a:avLst>
                <a:gd fmla="val 16667" name="adj1"/>
                <a:gd fmla="val 0" name="adj2"/>
              </a:avLst>
            </a:prstGeom>
            <a:solidFill>
              <a:schemeClr val="lt1">
                <a:alpha val="89411"/>
              </a:schemeClr>
            </a:solidFill>
            <a:ln cap="flat" cmpd="sng" w="25400">
              <a:solidFill>
                <a:srgbClr val="0C9E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5"/>
            <p:cNvSpPr txBox="1"/>
            <p:nvPr/>
          </p:nvSpPr>
          <p:spPr>
            <a:xfrm>
              <a:off x="971016" y="2530812"/>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En cuanto a la organización </a:t>
              </a:r>
              <a:r>
                <a:rPr b="0" i="0" lang="en-GB" sz="2100" u="none" cap="none" strike="noStrike">
                  <a:solidFill>
                    <a:srgbClr val="000000"/>
                  </a:solidFill>
                  <a:latin typeface="Arial"/>
                  <a:ea typeface="Arial"/>
                  <a:cs typeface="Arial"/>
                  <a:sym typeface="Arial"/>
                </a:rPr>
                <a:t>(flexibilidad para la rotación laboral, ampliación de funciones, trabajo basado en proyectos, equipos temporales o virtuales, o sistemas multiequipo)</a:t>
              </a:r>
              <a:endParaRPr/>
            </a:p>
          </p:txBody>
        </p:sp>
        <p:sp>
          <p:nvSpPr>
            <p:cNvPr id="328" name="Google Shape;328;p45"/>
            <p:cNvSpPr/>
            <p:nvPr/>
          </p:nvSpPr>
          <p:spPr>
            <a:xfrm rot="5400000">
              <a:off x="-208074" y="3936870"/>
              <a:ext cx="1387164" cy="971015"/>
            </a:xfrm>
            <a:prstGeom prst="chevron">
              <a:avLst>
                <a:gd fmla="val 50000" name="adj"/>
              </a:avLst>
            </a:prstGeom>
            <a:solidFill>
              <a:srgbClr val="A02891"/>
            </a:solidFill>
            <a:ln cap="flat" cmpd="sng" w="25400">
              <a:solidFill>
                <a:srgbClr val="A0289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5"/>
            <p:cNvSpPr txBox="1"/>
            <p:nvPr/>
          </p:nvSpPr>
          <p:spPr>
            <a:xfrm>
              <a:off x="1" y="4214304"/>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Relaciones laborales </a:t>
              </a:r>
              <a:endParaRPr b="0" i="0" sz="1400" u="none" cap="none" strike="noStrike">
                <a:solidFill>
                  <a:srgbClr val="000000"/>
                </a:solidFill>
                <a:latin typeface="Arial"/>
                <a:ea typeface="Arial"/>
                <a:cs typeface="Arial"/>
                <a:sym typeface="Arial"/>
              </a:endParaRPr>
            </a:p>
          </p:txBody>
        </p:sp>
        <p:sp>
          <p:nvSpPr>
            <p:cNvPr id="330" name="Google Shape;330;p45"/>
            <p:cNvSpPr/>
            <p:nvPr/>
          </p:nvSpPr>
          <p:spPr>
            <a:xfrm rot="5400000">
              <a:off x="5484793" y="-784982"/>
              <a:ext cx="901657" cy="9929213"/>
            </a:xfrm>
            <a:prstGeom prst="round2SameRect">
              <a:avLst>
                <a:gd fmla="val 16667" name="adj1"/>
                <a:gd fmla="val 0" name="adj2"/>
              </a:avLst>
            </a:prstGeom>
            <a:solidFill>
              <a:schemeClr val="lt1">
                <a:alpha val="89411"/>
              </a:schemeClr>
            </a:solidFill>
            <a:ln cap="flat" cmpd="sng" w="25400">
              <a:solidFill>
                <a:srgbClr val="A028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5"/>
            <p:cNvSpPr txBox="1"/>
            <p:nvPr/>
          </p:nvSpPr>
          <p:spPr>
            <a:xfrm>
              <a:off x="971016" y="3772810"/>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En cuanto a las relaciones laborales </a:t>
              </a:r>
              <a:r>
                <a:rPr b="0" i="0" lang="en-GB" sz="2100" u="none" cap="none" strike="noStrike">
                  <a:solidFill>
                    <a:srgbClr val="000000"/>
                  </a:solidFill>
                  <a:latin typeface="Arial"/>
                  <a:ea typeface="Arial"/>
                  <a:cs typeface="Arial"/>
                  <a:sym typeface="Arial"/>
                </a:rPr>
                <a:t>(trabajo por encargo, a tiempo parcial, contratos de arrendamiento laboral, mano de obra subcontratada, pago por pieza)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Flexibilidad social en el lugar de trabajo híbrido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
        <p:nvSpPr>
          <p:cNvPr id="337" name="Google Shape;337;p46"/>
          <p:cNvSpPr/>
          <p:nvPr/>
        </p:nvSpPr>
        <p:spPr>
          <a:xfrm>
            <a:off x="4641215" y="2598420"/>
            <a:ext cx="2909570" cy="166116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1125"/>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a:p>
        </p:txBody>
      </p:sp>
      <p:grpSp>
        <p:nvGrpSpPr>
          <p:cNvPr id="338" name="Google Shape;338;p46"/>
          <p:cNvGrpSpPr/>
          <p:nvPr/>
        </p:nvGrpSpPr>
        <p:grpSpPr>
          <a:xfrm>
            <a:off x="1030290" y="2952141"/>
            <a:ext cx="9519139" cy="1352645"/>
            <a:chOff x="1115" y="1580043"/>
            <a:chExt cx="9519139" cy="1352645"/>
          </a:xfrm>
        </p:grpSpPr>
        <p:sp>
          <p:nvSpPr>
            <p:cNvPr id="339" name="Google Shape;339;p46"/>
            <p:cNvSpPr/>
            <p:nvPr/>
          </p:nvSpPr>
          <p:spPr>
            <a:xfrm>
              <a:off x="1115"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6"/>
            <p:cNvSpPr/>
            <p:nvPr/>
          </p:nvSpPr>
          <p:spPr>
            <a:xfrm>
              <a:off x="748692"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6"/>
            <p:cNvSpPr txBox="1"/>
            <p:nvPr/>
          </p:nvSpPr>
          <p:spPr>
            <a:xfrm>
              <a:off x="715881" y="1969584"/>
              <a:ext cx="2432946" cy="84409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Los equipos estables se convierten a menudo en equipos dinámicos</a:t>
              </a:r>
              <a:endParaRPr b="0" i="0" sz="1400" u="none" cap="none" strike="noStrike">
                <a:solidFill>
                  <a:srgbClr val="000000"/>
                </a:solidFill>
                <a:latin typeface="Arial"/>
                <a:ea typeface="Arial"/>
                <a:cs typeface="Arial"/>
                <a:sym typeface="Arial"/>
              </a:endParaRPr>
            </a:p>
          </p:txBody>
        </p:sp>
        <p:sp>
          <p:nvSpPr>
            <p:cNvPr id="342" name="Google Shape;342;p46"/>
            <p:cNvSpPr/>
            <p:nvPr/>
          </p:nvSpPr>
          <p:spPr>
            <a:xfrm>
              <a:off x="3203234"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6"/>
            <p:cNvSpPr/>
            <p:nvPr/>
          </p:nvSpPr>
          <p:spPr>
            <a:xfrm>
              <a:off x="3950811"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6"/>
            <p:cNvSpPr txBox="1"/>
            <p:nvPr/>
          </p:nvSpPr>
          <p:spPr>
            <a:xfrm>
              <a:off x="3982505"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Los miembros del equipo pueden cambiar a menudo</a:t>
              </a:r>
              <a:endParaRPr b="0" i="0" sz="1400" u="none" cap="none" strike="noStrike">
                <a:solidFill>
                  <a:srgbClr val="000000"/>
                </a:solidFill>
                <a:latin typeface="Arial"/>
                <a:ea typeface="Arial"/>
                <a:cs typeface="Arial"/>
                <a:sym typeface="Arial"/>
              </a:endParaRPr>
            </a:p>
          </p:txBody>
        </p:sp>
        <p:sp>
          <p:nvSpPr>
            <p:cNvPr id="345" name="Google Shape;345;p46"/>
            <p:cNvSpPr/>
            <p:nvPr/>
          </p:nvSpPr>
          <p:spPr>
            <a:xfrm>
              <a:off x="6405353"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6"/>
            <p:cNvSpPr/>
            <p:nvPr/>
          </p:nvSpPr>
          <p:spPr>
            <a:xfrm>
              <a:off x="7152929"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6"/>
            <p:cNvSpPr txBox="1"/>
            <p:nvPr/>
          </p:nvSpPr>
          <p:spPr>
            <a:xfrm>
              <a:off x="7184623"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Falta de límites sociales claros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Flexibilidad individual en el lugar de trabajo híbrido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
        <p:nvSpPr>
          <p:cNvPr id="353" name="Google Shape;353;p47"/>
          <p:cNvSpPr/>
          <p:nvPr/>
        </p:nvSpPr>
        <p:spPr>
          <a:xfrm>
            <a:off x="4641215" y="2598420"/>
            <a:ext cx="2909570" cy="166116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1125"/>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a:p>
        </p:txBody>
      </p:sp>
      <p:grpSp>
        <p:nvGrpSpPr>
          <p:cNvPr id="354" name="Google Shape;354;p47"/>
          <p:cNvGrpSpPr/>
          <p:nvPr/>
        </p:nvGrpSpPr>
        <p:grpSpPr>
          <a:xfrm>
            <a:off x="1030290" y="2952141"/>
            <a:ext cx="9519139" cy="1352645"/>
            <a:chOff x="1115" y="1580043"/>
            <a:chExt cx="9519139" cy="1352645"/>
          </a:xfrm>
        </p:grpSpPr>
        <p:sp>
          <p:nvSpPr>
            <p:cNvPr id="355" name="Google Shape;355;p47"/>
            <p:cNvSpPr/>
            <p:nvPr/>
          </p:nvSpPr>
          <p:spPr>
            <a:xfrm>
              <a:off x="1115" y="1580043"/>
              <a:ext cx="2803411" cy="1082116"/>
            </a:xfrm>
            <a:prstGeom prst="chevron">
              <a:avLst>
                <a:gd fmla="val 40000" name="adj"/>
              </a:avLst>
            </a:prstGeom>
            <a:solidFill>
              <a:srgbClr val="E9713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7"/>
            <p:cNvSpPr/>
            <p:nvPr/>
          </p:nvSpPr>
          <p:spPr>
            <a:xfrm>
              <a:off x="748692" y="1850572"/>
              <a:ext cx="2367325" cy="1082116"/>
            </a:xfrm>
            <a:prstGeom prst="roundRect">
              <a:avLst>
                <a:gd fmla="val 10000" name="adj"/>
              </a:avLst>
            </a:prstGeom>
            <a:solidFill>
              <a:schemeClr val="lt1">
                <a:alpha val="89411"/>
              </a:schemeClr>
            </a:solidFill>
            <a:ln cap="flat" cmpd="sng" w="25400">
              <a:solidFill>
                <a:srgbClr val="E971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7"/>
            <p:cNvSpPr txBox="1"/>
            <p:nvPr/>
          </p:nvSpPr>
          <p:spPr>
            <a:xfrm>
              <a:off x="780386"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Libertad</a:t>
              </a:r>
              <a:endParaRPr b="0" i="0" sz="1400" u="none" cap="none" strike="noStrike">
                <a:solidFill>
                  <a:srgbClr val="000000"/>
                </a:solidFill>
                <a:latin typeface="Arial"/>
                <a:ea typeface="Arial"/>
                <a:cs typeface="Arial"/>
                <a:sym typeface="Arial"/>
              </a:endParaRPr>
            </a:p>
          </p:txBody>
        </p:sp>
        <p:sp>
          <p:nvSpPr>
            <p:cNvPr id="358" name="Google Shape;358;p47"/>
            <p:cNvSpPr/>
            <p:nvPr/>
          </p:nvSpPr>
          <p:spPr>
            <a:xfrm>
              <a:off x="3203234"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7"/>
            <p:cNvSpPr/>
            <p:nvPr/>
          </p:nvSpPr>
          <p:spPr>
            <a:xfrm>
              <a:off x="3950811"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7"/>
            <p:cNvSpPr txBox="1"/>
            <p:nvPr/>
          </p:nvSpPr>
          <p:spPr>
            <a:xfrm>
              <a:off x="3982505"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Independencia</a:t>
              </a:r>
              <a:endParaRPr b="0" i="0" sz="1400" u="none" cap="none" strike="noStrike">
                <a:solidFill>
                  <a:srgbClr val="000000"/>
                </a:solidFill>
                <a:latin typeface="Arial"/>
                <a:ea typeface="Arial"/>
                <a:cs typeface="Arial"/>
                <a:sym typeface="Arial"/>
              </a:endParaRPr>
            </a:p>
          </p:txBody>
        </p:sp>
        <p:sp>
          <p:nvSpPr>
            <p:cNvPr id="361" name="Google Shape;361;p47"/>
            <p:cNvSpPr/>
            <p:nvPr/>
          </p:nvSpPr>
          <p:spPr>
            <a:xfrm>
              <a:off x="6405353" y="1580043"/>
              <a:ext cx="2803411" cy="1082116"/>
            </a:xfrm>
            <a:prstGeom prst="chevron">
              <a:avLst>
                <a:gd fmla="val 40000" name="adj"/>
              </a:avLst>
            </a:prstGeom>
            <a:solidFill>
              <a:srgbClr val="0C9E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7"/>
            <p:cNvSpPr/>
            <p:nvPr/>
          </p:nvSpPr>
          <p:spPr>
            <a:xfrm>
              <a:off x="7152929" y="1850572"/>
              <a:ext cx="2367325" cy="1082116"/>
            </a:xfrm>
            <a:prstGeom prst="roundRect">
              <a:avLst>
                <a:gd fmla="val 10000" name="adj"/>
              </a:avLst>
            </a:prstGeom>
            <a:solidFill>
              <a:schemeClr val="lt1">
                <a:alpha val="89411"/>
              </a:schemeClr>
            </a:solidFill>
            <a:ln cap="flat" cmpd="sng" w="25400">
              <a:solidFill>
                <a:srgbClr val="0C9E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7"/>
            <p:cNvSpPr txBox="1"/>
            <p:nvPr/>
          </p:nvSpPr>
          <p:spPr>
            <a:xfrm>
              <a:off x="7184623"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Discreción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
          <p:cNvSpPr txBox="1"/>
          <p:nvPr>
            <p:ph idx="2" type="body"/>
          </p:nvPr>
        </p:nvSpPr>
        <p:spPr>
          <a:xfrm>
            <a:off x="6310386" y="1413083"/>
            <a:ext cx="5670096" cy="4097114"/>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70" name="Google Shape;370;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#3: Exploración en grupo de las características clave del lugar de trabajo híbrido</a:t>
            </a:r>
            <a:endParaRPr sz="3600">
              <a:solidFill>
                <a:schemeClr val="accent5"/>
              </a:solidFill>
            </a:endParaRPr>
          </a:p>
        </p:txBody>
      </p:sp>
      <p:pic>
        <p:nvPicPr>
          <p:cNvPr descr="Inteligência Artificial com preenchimento sólido" id="371" name="Google Shape;371;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72" name="Google Shape;372;p8"/>
          <p:cNvSpPr txBox="1"/>
          <p:nvPr/>
        </p:nvSpPr>
        <p:spPr>
          <a:xfrm>
            <a:off x="6543675" y="2724085"/>
            <a:ext cx="5400675" cy="247461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Tras la realización de esta actividad, serás capaz de: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Identificar y articular las características fundamentales del lugar de trabajo híbrido.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Reconocer los principales retos que pueden surgir</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Diferenciar los distintos tipos de flexibilidad en el lugar de trabajo híbrido</a:t>
            </a:r>
            <a:endParaRPr b="0" i="0" sz="1400" u="none" cap="none" strike="noStrike">
              <a:solidFill>
                <a:srgbClr val="000000"/>
              </a:solidFill>
              <a:latin typeface="Arial"/>
              <a:ea typeface="Arial"/>
              <a:cs typeface="Arial"/>
              <a:sym typeface="Arial"/>
            </a:endParaRPr>
          </a:p>
        </p:txBody>
      </p:sp>
      <p:sp>
        <p:nvSpPr>
          <p:cNvPr id="373" name="Google Shape;373;p8"/>
          <p:cNvSpPr txBox="1"/>
          <p:nvPr>
            <p:ph idx="1" type="body"/>
          </p:nvPr>
        </p:nvSpPr>
        <p:spPr>
          <a:xfrm>
            <a:off x="202574" y="1347803"/>
            <a:ext cx="6191421"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El objetivo de esta actividad es </a:t>
            </a:r>
            <a:r>
              <a:rPr b="1" i="1" lang="en-GB">
                <a:solidFill>
                  <a:srgbClr val="868E93"/>
                </a:solidFill>
                <a:latin typeface="Open Sans Light"/>
                <a:ea typeface="Open Sans Light"/>
                <a:cs typeface="Open Sans Light"/>
                <a:sym typeface="Open Sans Light"/>
              </a:rPr>
              <a:t>reconocer el papel fundamental de la flexibilidad en los modelos de trabajo híbridos, centrándose en la flexibilidad individual, social y organizativa.</a:t>
            </a:r>
            <a:endParaRPr/>
          </a:p>
          <a:p>
            <a:pPr indent="0" lvl="4" marL="1828800" rtl="0" algn="l">
              <a:lnSpc>
                <a:spcPct val="90000"/>
              </a:lnSpc>
              <a:spcBef>
                <a:spcPts val="500"/>
              </a:spcBef>
              <a:spcAft>
                <a:spcPts val="0"/>
              </a:spcAft>
              <a:buClr>
                <a:srgbClr val="868E93"/>
              </a:buClr>
              <a:buSzPts val="2200"/>
              <a:buNone/>
            </a:pPr>
            <a:r>
              <a:t/>
            </a:r>
            <a:endParaRPr/>
          </a:p>
        </p:txBody>
      </p:sp>
      <p:pic>
        <p:nvPicPr>
          <p:cNvPr id="374" name="Google Shape;374;p8"/>
          <p:cNvPicPr preferRelativeResize="0"/>
          <p:nvPr/>
        </p:nvPicPr>
        <p:blipFill rotWithShape="1">
          <a:blip r:embed="rId4">
            <a:alphaModFix/>
          </a:blip>
          <a:srcRect b="22964" l="21301" r="19599" t="23250"/>
          <a:stretch/>
        </p:blipFill>
        <p:spPr>
          <a:xfrm>
            <a:off x="211518" y="1628775"/>
            <a:ext cx="1974396" cy="1800225"/>
          </a:xfrm>
          <a:prstGeom prst="rect">
            <a:avLst/>
          </a:prstGeom>
          <a:noFill/>
          <a:ln>
            <a:noFill/>
          </a:ln>
        </p:spPr>
      </p:pic>
      <p:sp>
        <p:nvSpPr>
          <p:cNvPr id="375" name="Google Shape;375;p8"/>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Aprender nuevos conocimientos</a:t>
            </a:r>
            <a:endParaRPr b="1" i="0" sz="2400" u="none" cap="none" strike="noStrike">
              <a:solidFill>
                <a:srgbClr val="636A6F"/>
              </a:solidFill>
              <a:latin typeface="Arial"/>
              <a:ea typeface="Arial"/>
              <a:cs typeface="Arial"/>
              <a:sym typeface="Arial"/>
            </a:endParaRPr>
          </a:p>
        </p:txBody>
      </p:sp>
      <p:pic>
        <p:nvPicPr>
          <p:cNvPr descr="Ampulheta 90% com preenchimento sólido" id="376" name="Google Shape;376;p8"/>
          <p:cNvPicPr preferRelativeResize="0"/>
          <p:nvPr/>
        </p:nvPicPr>
        <p:blipFill rotWithShape="1">
          <a:blip r:embed="rId5">
            <a:alphaModFix/>
          </a:blip>
          <a:srcRect b="0" l="0" r="0" t="0"/>
          <a:stretch/>
        </p:blipFill>
        <p:spPr>
          <a:xfrm>
            <a:off x="10404919" y="5069305"/>
            <a:ext cx="1575563" cy="1464456"/>
          </a:xfrm>
          <a:prstGeom prst="rect">
            <a:avLst/>
          </a:prstGeom>
          <a:noFill/>
          <a:ln>
            <a:noFill/>
          </a:ln>
        </p:spPr>
      </p:pic>
      <p:sp>
        <p:nvSpPr>
          <p:cNvPr id="377" name="Google Shape;377;p8"/>
          <p:cNvSpPr txBox="1"/>
          <p:nvPr/>
        </p:nvSpPr>
        <p:spPr>
          <a:xfrm>
            <a:off x="10550546" y="6364484"/>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60 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9"/>
          <p:cNvSpPr txBox="1"/>
          <p:nvPr>
            <p:ph type="title"/>
          </p:nvPr>
        </p:nvSpPr>
        <p:spPr>
          <a:xfrm>
            <a:off x="1316971" y="709730"/>
            <a:ext cx="11405183"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#3: Exploración en grupo sobre el equilibrio de la flexibilidad con diferentes escenarios</a:t>
            </a:r>
            <a:endParaRPr sz="3600">
              <a:solidFill>
                <a:schemeClr val="accent5"/>
              </a:solidFill>
            </a:endParaRPr>
          </a:p>
        </p:txBody>
      </p:sp>
      <p:sp>
        <p:nvSpPr>
          <p:cNvPr id="384" name="Google Shape;384;p9"/>
          <p:cNvSpPr txBox="1"/>
          <p:nvPr>
            <p:ph idx="1" type="body"/>
          </p:nvPr>
        </p:nvSpPr>
        <p:spPr>
          <a:xfrm>
            <a:off x="573573" y="1622652"/>
            <a:ext cx="11044854" cy="471816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Clr>
                <a:srgbClr val="9869BD"/>
              </a:buClr>
              <a:buSzPct val="74844"/>
              <a:buNone/>
            </a:pPr>
            <a:r>
              <a:rPr b="1" lang="en-GB" sz="2600">
                <a:solidFill>
                  <a:schemeClr val="accent6"/>
                </a:solidFill>
                <a:latin typeface="Arial"/>
                <a:ea typeface="Arial"/>
                <a:cs typeface="Arial"/>
                <a:sym typeface="Arial"/>
              </a:rPr>
              <a:t>PASO 1: Introducción</a:t>
            </a:r>
            <a:endParaRPr/>
          </a:p>
          <a:p>
            <a:pPr indent="-369920" lvl="0" marL="546100" rtl="0" algn="l">
              <a:lnSpc>
                <a:spcPct val="90000"/>
              </a:lnSpc>
              <a:spcBef>
                <a:spcPts val="1000"/>
              </a:spcBef>
              <a:spcAft>
                <a:spcPts val="0"/>
              </a:spcAft>
              <a:buClr>
                <a:srgbClr val="9869BD"/>
              </a:buClr>
              <a:buSzPct val="102417"/>
              <a:buChar char="•"/>
            </a:pPr>
            <a:r>
              <a:rPr lang="en-GB" sz="1900">
                <a:solidFill>
                  <a:srgbClr val="868E93"/>
                </a:solidFill>
                <a:latin typeface="Arial"/>
                <a:ea typeface="Arial"/>
                <a:cs typeface="Arial"/>
                <a:sym typeface="Arial"/>
              </a:rPr>
              <a:t>Eche un vistazo a este espectro con un extremo etiquetado como "Estructura completa" y el otro como "Flexibilidad total".</a:t>
            </a:r>
            <a:endParaRPr/>
          </a:p>
          <a:p>
            <a:pPr indent="-369920" lvl="1" marL="546100" rtl="0" algn="l">
              <a:lnSpc>
                <a:spcPct val="90000"/>
              </a:lnSpc>
              <a:spcBef>
                <a:spcPts val="1000"/>
              </a:spcBef>
              <a:spcAft>
                <a:spcPts val="0"/>
              </a:spcAft>
              <a:buClr>
                <a:srgbClr val="9869BD"/>
              </a:buClr>
              <a:buSzPct val="102417"/>
              <a:buChar char="•"/>
            </a:pPr>
            <a:r>
              <a:rPr lang="en-GB" sz="1900">
                <a:solidFill>
                  <a:srgbClr val="868E93"/>
                </a:solidFill>
              </a:rPr>
              <a:t>¿Cuál cree que es la posición actual de su organización en cuanto al apoyo a la flexibilidad individual?</a:t>
            </a:r>
            <a:endParaRPr sz="1900" u="none" cap="none" strike="noStrike">
              <a:solidFill>
                <a:srgbClr val="868E93"/>
              </a:solidFill>
              <a:latin typeface="Arial"/>
              <a:ea typeface="Arial"/>
              <a:cs typeface="Arial"/>
              <a:sym typeface="Arial"/>
            </a:endParaRPr>
          </a:p>
          <a:p>
            <a:pPr indent="-369920" lvl="1" marL="546100" rtl="0" algn="l">
              <a:lnSpc>
                <a:spcPct val="90000"/>
              </a:lnSpc>
              <a:spcBef>
                <a:spcPts val="1000"/>
              </a:spcBef>
              <a:spcAft>
                <a:spcPts val="0"/>
              </a:spcAft>
              <a:buClr>
                <a:srgbClr val="9869BD"/>
              </a:buClr>
              <a:buSzPct val="102417"/>
              <a:buChar char="•"/>
            </a:pPr>
            <a:r>
              <a:rPr lang="en-GB" sz="1900" u="none" cap="none" strike="noStrike">
                <a:solidFill>
                  <a:srgbClr val="868E93"/>
                </a:solidFill>
                <a:latin typeface="Arial"/>
                <a:ea typeface="Arial"/>
                <a:cs typeface="Arial"/>
                <a:sym typeface="Arial"/>
              </a:rPr>
              <a:t>Adopte su posición y explique por qué ha elegido ese lugar.</a:t>
            </a:r>
            <a:endParaRPr/>
          </a:p>
          <a:p>
            <a:pPr indent="0" lvl="0" marL="0" rtl="0" algn="l">
              <a:lnSpc>
                <a:spcPct val="90000"/>
              </a:lnSpc>
              <a:spcBef>
                <a:spcPts val="1000"/>
              </a:spcBef>
              <a:spcAft>
                <a:spcPts val="0"/>
              </a:spcAft>
              <a:buClr>
                <a:srgbClr val="9869BD"/>
              </a:buClr>
              <a:buSzPct val="108107"/>
              <a:buNone/>
            </a:pPr>
            <a:r>
              <a:t/>
            </a:r>
            <a:endParaRPr b="1">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ct val="74844"/>
              <a:buNone/>
            </a:pPr>
            <a:r>
              <a:rPr b="1" lang="en-GB" sz="2600">
                <a:solidFill>
                  <a:schemeClr val="accent6"/>
                </a:solidFill>
                <a:latin typeface="Arial"/>
                <a:ea typeface="Arial"/>
                <a:cs typeface="Arial"/>
                <a:sym typeface="Arial"/>
              </a:rPr>
              <a:t>PASO 2: Debates basados en hipótesis</a:t>
            </a:r>
            <a:endParaRPr/>
          </a:p>
          <a:p>
            <a:pPr indent="0" lvl="0" marL="0" rtl="0" algn="l">
              <a:lnSpc>
                <a:spcPct val="90000"/>
              </a:lnSpc>
              <a:spcBef>
                <a:spcPts val="1000"/>
              </a:spcBef>
              <a:spcAft>
                <a:spcPts val="0"/>
              </a:spcAft>
              <a:buClr>
                <a:srgbClr val="9869BD"/>
              </a:buClr>
              <a:buSzPct val="102417"/>
              <a:buNone/>
            </a:pPr>
            <a:r>
              <a:rPr lang="en-GB" sz="1900">
                <a:solidFill>
                  <a:srgbClr val="868E93"/>
                </a:solidFill>
                <a:latin typeface="Arial"/>
                <a:ea typeface="Arial"/>
                <a:cs typeface="Arial"/>
                <a:sym typeface="Arial"/>
              </a:rPr>
              <a:t>Divídanse en pequeños grupos de 3-5 personas. Cada grupo debe seleccionar un escenario que represente un reto relacionado con la flexibilidad individual.</a:t>
            </a:r>
            <a:endParaRPr/>
          </a:p>
          <a:p>
            <a:pPr indent="0" lvl="0" marL="0" rtl="0" algn="l">
              <a:lnSpc>
                <a:spcPct val="90000"/>
              </a:lnSpc>
              <a:spcBef>
                <a:spcPts val="1000"/>
              </a:spcBef>
              <a:spcAft>
                <a:spcPts val="0"/>
              </a:spcAft>
              <a:buClr>
                <a:srgbClr val="9869BD"/>
              </a:buClr>
              <a:buSzPct val="102417"/>
              <a:buNone/>
            </a:pPr>
            <a:r>
              <a:rPr b="1" lang="en-GB" sz="1900">
                <a:solidFill>
                  <a:srgbClr val="868E93"/>
                </a:solidFill>
                <a:latin typeface="Arial"/>
                <a:ea typeface="Arial"/>
                <a:cs typeface="Arial"/>
                <a:sym typeface="Arial"/>
              </a:rPr>
              <a:t>Escenarios sugeridos:</a:t>
            </a:r>
            <a:endParaRPr/>
          </a:p>
          <a:p>
            <a:pPr indent="-285789" lvl="1" marL="742950" rtl="0" algn="l">
              <a:lnSpc>
                <a:spcPct val="90000"/>
              </a:lnSpc>
              <a:spcBef>
                <a:spcPts val="500"/>
              </a:spcBef>
              <a:spcAft>
                <a:spcPts val="0"/>
              </a:spcAft>
              <a:buClr>
                <a:srgbClr val="9869BD"/>
              </a:buClr>
              <a:buSzPct val="125177"/>
              <a:buChar char="•"/>
            </a:pPr>
            <a:r>
              <a:rPr lang="en-GB" sz="1900">
                <a:solidFill>
                  <a:srgbClr val="868E93"/>
                </a:solidFill>
              </a:rPr>
              <a:t>(A) Dos empleados solicitan trabajar totalmente a distancia, pero su función requiere tradicionalmente la colaboración en la oficina.</a:t>
            </a:r>
            <a:endParaRPr/>
          </a:p>
          <a:p>
            <a:pPr indent="-285789" lvl="1" marL="742950" rtl="0" algn="l">
              <a:lnSpc>
                <a:spcPct val="90000"/>
              </a:lnSpc>
              <a:spcBef>
                <a:spcPts val="500"/>
              </a:spcBef>
              <a:spcAft>
                <a:spcPts val="0"/>
              </a:spcAft>
              <a:buClr>
                <a:srgbClr val="9869BD"/>
              </a:buClr>
              <a:buSzPct val="125177"/>
              <a:buChar char="•"/>
            </a:pPr>
            <a:r>
              <a:rPr lang="en-GB" sz="1900">
                <a:solidFill>
                  <a:srgbClr val="868E93"/>
                </a:solidFill>
              </a:rPr>
              <a:t>(B) Los miembros del equipo se enfrentan a conflictos de horarios debido a la diversidad de horarios o zonas horarias.</a:t>
            </a:r>
            <a:endParaRPr/>
          </a:p>
          <a:p>
            <a:pPr indent="-285789" lvl="1" marL="742950" rtl="0" algn="l">
              <a:lnSpc>
                <a:spcPct val="90000"/>
              </a:lnSpc>
              <a:spcBef>
                <a:spcPts val="500"/>
              </a:spcBef>
              <a:spcAft>
                <a:spcPts val="0"/>
              </a:spcAft>
              <a:buClr>
                <a:srgbClr val="9869BD"/>
              </a:buClr>
              <a:buSzPct val="125177"/>
              <a:buChar char="•"/>
            </a:pPr>
            <a:r>
              <a:rPr lang="en-GB" sz="1900">
                <a:solidFill>
                  <a:srgbClr val="868E93"/>
                </a:solidFill>
              </a:rPr>
              <a:t>(C ) Al directivo le resulta difícil evaluar el rendimiento en un entorno flexible. </a:t>
            </a:r>
            <a:endParaRPr/>
          </a:p>
          <a:p>
            <a:pPr indent="-114300" lvl="0" marL="228600" rtl="0" algn="l">
              <a:lnSpc>
                <a:spcPct val="90000"/>
              </a:lnSpc>
              <a:spcBef>
                <a:spcPts val="1000"/>
              </a:spcBef>
              <a:spcAft>
                <a:spcPts val="0"/>
              </a:spcAft>
              <a:buClr>
                <a:srgbClr val="9869BD"/>
              </a:buClr>
              <a:buSzPct val="108107"/>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8107"/>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8107"/>
              <a:buNone/>
            </a:pPr>
            <a:r>
              <a:t/>
            </a: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1307366" y="339039"/>
            <a:ext cx="10328079" cy="7093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2400"/>
              <a:buNone/>
            </a:pPr>
            <a:r>
              <a:rPr b="1" lang="en-GB" sz="2800">
                <a:solidFill>
                  <a:schemeClr val="accent6"/>
                </a:solidFill>
              </a:rPr>
              <a:t>Actividad para romper el hielo: “Identificarse con dos palabras”</a:t>
            </a:r>
            <a:endParaRPr sz="2800">
              <a:solidFill>
                <a:schemeClr val="accent5"/>
              </a:solidFill>
            </a:endParaRPr>
          </a:p>
        </p:txBody>
      </p:sp>
      <p:sp>
        <p:nvSpPr>
          <p:cNvPr id="125" name="Google Shape;125;p4"/>
          <p:cNvSpPr txBox="1"/>
          <p:nvPr>
            <p:ph idx="1" type="body"/>
          </p:nvPr>
        </p:nvSpPr>
        <p:spPr>
          <a:xfrm>
            <a:off x="377889" y="1262743"/>
            <a:ext cx="11044854" cy="521142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PASO 1</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En sólo dos palabras, "describa cómo se siente en este momento y qué espera durante este evento".</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Los participantes en línea pueden escribir sus dos palabras en el chat</a:t>
            </a:r>
            <a:endParaRPr/>
          </a:p>
          <a:p>
            <a:pPr indent="0" lvl="1" marL="457200" rtl="0" algn="l">
              <a:lnSpc>
                <a:spcPct val="90000"/>
              </a:lnSpc>
              <a:spcBef>
                <a:spcPts val="1000"/>
              </a:spcBef>
              <a:spcAft>
                <a:spcPts val="0"/>
              </a:spcAft>
              <a:buClr>
                <a:srgbClr val="9869BD"/>
              </a:buClr>
              <a:buSzPts val="1800"/>
              <a:buNone/>
            </a:pPr>
            <a:r>
              <a:t/>
            </a:r>
            <a:endParaRPr sz="2000">
              <a:solidFill>
                <a:srgbClr val="868E93"/>
              </a:solidFil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PASO 2</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Comparte con el grupo:</a:t>
            </a:r>
            <a:br>
              <a:rPr lang="en-GB" sz="2000">
                <a:solidFill>
                  <a:srgbClr val="868E93"/>
                </a:solidFill>
              </a:rPr>
            </a:br>
            <a:r>
              <a:rPr lang="en-GB" sz="2000">
                <a:solidFill>
                  <a:srgbClr val="868E93"/>
                </a:solidFill>
              </a:rPr>
              <a:t>"</a:t>
            </a:r>
            <a:r>
              <a:rPr i="1" lang="en-GB" sz="2000">
                <a:solidFill>
                  <a:srgbClr val="868E93"/>
                </a:solidFill>
              </a:rPr>
              <a:t>¿Qué es lo que esperas ganar o aportar durante este evento</a:t>
            </a:r>
            <a:r>
              <a:rPr lang="en-GB" sz="2000">
                <a:solidFill>
                  <a:srgbClr val="868E93"/>
                </a:solidFill>
              </a:rPr>
              <a:t>?". </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Participantes en persona: escribir en notas adhesivas o debatir brevemente </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Participantes virtuales: utiliza el chat.</a:t>
            </a:r>
            <a:endParaRPr/>
          </a:p>
        </p:txBody>
      </p:sp>
      <p:pic>
        <p:nvPicPr>
          <p:cNvPr descr="Ampulheta 90% com preenchimento sólido" id="126" name="Google Shape;126;p4"/>
          <p:cNvPicPr preferRelativeResize="0"/>
          <p:nvPr>
            <p:ph idx="2" type="body"/>
          </p:nvPr>
        </p:nvPicPr>
        <p:blipFill rotWithShape="1">
          <a:blip r:embed="rId3">
            <a:alphaModFix/>
          </a:blip>
          <a:srcRect b="0" l="0" r="0" t="0"/>
          <a:stretch/>
        </p:blipFill>
        <p:spPr>
          <a:xfrm>
            <a:off x="10943770" y="5312228"/>
            <a:ext cx="1383351" cy="1161939"/>
          </a:xfrm>
          <a:prstGeom prst="rect">
            <a:avLst/>
          </a:prstGeom>
          <a:noFill/>
          <a:ln>
            <a:noFill/>
          </a:ln>
        </p:spPr>
      </p:pic>
      <p:sp>
        <p:nvSpPr>
          <p:cNvPr id="127" name="Google Shape;127;p4"/>
          <p:cNvSpPr txBox="1"/>
          <p:nvPr/>
        </p:nvSpPr>
        <p:spPr>
          <a:xfrm>
            <a:off x="10783639" y="647416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8"/>
          <p:cNvSpPr txBox="1"/>
          <p:nvPr>
            <p:ph type="title"/>
          </p:nvPr>
        </p:nvSpPr>
        <p:spPr>
          <a:xfrm>
            <a:off x="1782929" y="544470"/>
            <a:ext cx="10328079"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#3: Exploración en grupo sobre el equilibrio de la flexibilidad con diferentes escenarios</a:t>
            </a:r>
            <a:endParaRPr sz="3600">
              <a:solidFill>
                <a:schemeClr val="accent5"/>
              </a:solidFill>
            </a:endParaRPr>
          </a:p>
        </p:txBody>
      </p:sp>
      <p:sp>
        <p:nvSpPr>
          <p:cNvPr id="391" name="Google Shape;391;p48"/>
          <p:cNvSpPr txBox="1"/>
          <p:nvPr>
            <p:ph idx="1" type="body"/>
          </p:nvPr>
        </p:nvSpPr>
        <p:spPr>
          <a:xfrm>
            <a:off x="590591" y="1504930"/>
            <a:ext cx="11044854" cy="471816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sz="2400">
                <a:solidFill>
                  <a:schemeClr val="accent6"/>
                </a:solidFill>
                <a:latin typeface="Arial"/>
                <a:ea typeface="Arial"/>
                <a:cs typeface="Arial"/>
                <a:sym typeface="Arial"/>
              </a:rPr>
              <a:t>PASO 3: Presentación</a:t>
            </a:r>
            <a:endParaRPr/>
          </a:p>
          <a:p>
            <a:pPr indent="-228600" lvl="1" marL="685800" rtl="0" algn="l">
              <a:lnSpc>
                <a:spcPct val="90000"/>
              </a:lnSpc>
              <a:spcBef>
                <a:spcPts val="1000"/>
              </a:spcBef>
              <a:spcAft>
                <a:spcPts val="0"/>
              </a:spcAft>
              <a:buClr>
                <a:srgbClr val="9869BD"/>
              </a:buClr>
              <a:buSzPts val="1800"/>
              <a:buChar char="•"/>
            </a:pPr>
            <a:r>
              <a:rPr lang="en-GB">
                <a:solidFill>
                  <a:srgbClr val="868E93"/>
                </a:solidFill>
              </a:rPr>
              <a:t>Cada grupo representará su propuesta de solución </a:t>
            </a:r>
            <a:endParaRPr/>
          </a:p>
          <a:p>
            <a:pPr indent="-228600" lvl="1" marL="685800" rtl="0" algn="l">
              <a:lnSpc>
                <a:spcPct val="90000"/>
              </a:lnSpc>
              <a:spcBef>
                <a:spcPts val="1000"/>
              </a:spcBef>
              <a:spcAft>
                <a:spcPts val="0"/>
              </a:spcAft>
              <a:buClr>
                <a:srgbClr val="9869BD"/>
              </a:buClr>
              <a:buSzPts val="1800"/>
              <a:buChar char="•"/>
            </a:pPr>
            <a:r>
              <a:rPr lang="en-GB">
                <a:solidFill>
                  <a:srgbClr val="868E93"/>
                </a:solidFill>
              </a:rPr>
              <a:t>Después de los juegos de rol, por favor, proporcione retroalimentación o sugiera enfoques alternativos (para la audiencia</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rPr b="1" lang="en-GB" sz="2400">
                <a:solidFill>
                  <a:schemeClr val="accent6"/>
                </a:solidFill>
                <a:latin typeface="Arial"/>
                <a:ea typeface="Arial"/>
                <a:cs typeface="Arial"/>
                <a:sym typeface="Arial"/>
              </a:rPr>
              <a:t>PASO 4: Reflexión para llevar</a:t>
            </a:r>
            <a:endParaRPr/>
          </a:p>
          <a:p>
            <a:pPr indent="-342900" lvl="0" marL="687600" rtl="0" algn="l">
              <a:lnSpc>
                <a:spcPct val="90000"/>
              </a:lnSpc>
              <a:spcBef>
                <a:spcPts val="1000"/>
              </a:spcBef>
              <a:spcAft>
                <a:spcPts val="0"/>
              </a:spcAft>
              <a:buClr>
                <a:srgbClr val="9869BD"/>
              </a:buClr>
              <a:buSzPts val="1800"/>
              <a:buChar char="•"/>
            </a:pPr>
            <a:r>
              <a:rPr lang="en-GB" sz="2200">
                <a:solidFill>
                  <a:srgbClr val="868E93"/>
                </a:solidFill>
                <a:latin typeface="Arial"/>
                <a:ea typeface="Arial"/>
                <a:cs typeface="Arial"/>
                <a:sym typeface="Arial"/>
              </a:rPr>
              <a:t>"¿Cuál es la acción más importante que pondrá en marcha para apoyar la flexibilidad individual en su lugar de trabajo?"</a:t>
            </a:r>
            <a:endParaRPr/>
          </a:p>
          <a:p>
            <a:pPr indent="-342900" lvl="0" marL="687600" rtl="0" algn="l">
              <a:lnSpc>
                <a:spcPct val="90000"/>
              </a:lnSpc>
              <a:spcBef>
                <a:spcPts val="1000"/>
              </a:spcBef>
              <a:spcAft>
                <a:spcPts val="0"/>
              </a:spcAft>
              <a:buClr>
                <a:srgbClr val="9869BD"/>
              </a:buClr>
              <a:buSzPts val="1800"/>
              <a:buChar char="•"/>
            </a:pPr>
            <a:r>
              <a:rPr lang="en-GB" sz="2200">
                <a:solidFill>
                  <a:srgbClr val="868E93"/>
                </a:solidFill>
                <a:latin typeface="Arial"/>
                <a:ea typeface="Arial"/>
                <a:cs typeface="Arial"/>
                <a:sym typeface="Arial"/>
              </a:rPr>
              <a:t>Plasmamos</a:t>
            </a:r>
            <a:r>
              <a:rPr lang="en-GB" sz="2200">
                <a:solidFill>
                  <a:srgbClr val="868E93"/>
                </a:solidFill>
                <a:latin typeface="Arial"/>
                <a:ea typeface="Arial"/>
                <a:cs typeface="Arial"/>
                <a:sym typeface="Arial"/>
              </a:rPr>
              <a:t> nuestras respuestas en un documento compartido para inspiración colectiva</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92" name="Google Shape;392;p48"/>
          <p:cNvPicPr preferRelativeResize="0"/>
          <p:nvPr>
            <p:ph idx="2" type="body"/>
          </p:nvPr>
        </p:nvPicPr>
        <p:blipFill rotWithShape="1">
          <a:blip r:embed="rId3">
            <a:alphaModFix/>
          </a:blip>
          <a:srcRect b="0" l="0" r="0" t="0"/>
          <a:stretch/>
        </p:blipFill>
        <p:spPr>
          <a:xfrm>
            <a:off x="10943770" y="5312228"/>
            <a:ext cx="1383351" cy="1161939"/>
          </a:xfrm>
          <a:prstGeom prst="rect">
            <a:avLst/>
          </a:prstGeom>
          <a:noFill/>
          <a:ln>
            <a:noFill/>
          </a:ln>
        </p:spPr>
      </p:pic>
      <p:sp>
        <p:nvSpPr>
          <p:cNvPr id="393" name="Google Shape;393;p48"/>
          <p:cNvSpPr txBox="1"/>
          <p:nvPr/>
        </p:nvSpPr>
        <p:spPr>
          <a:xfrm>
            <a:off x="10783639" y="647416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0h:60m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9"/>
          <p:cNvSpPr txBox="1"/>
          <p:nvPr>
            <p:ph idx="1" type="body"/>
          </p:nvPr>
        </p:nvSpPr>
        <p:spPr>
          <a:xfrm>
            <a:off x="964245" y="2024159"/>
            <a:ext cx="7970991" cy="245440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2"/>
              </a:buClr>
              <a:buSzPts val="1800"/>
              <a:buChar char="•"/>
            </a:pPr>
            <a:r>
              <a:rPr lang="en-GB"/>
              <a:t>Breve actividad de evaluación (cuestionario)</a:t>
            </a:r>
            <a:endParaRPr/>
          </a:p>
          <a:p>
            <a:pPr indent="-342900" lvl="0" marL="457200" rtl="0" algn="l">
              <a:lnSpc>
                <a:spcPct val="90000"/>
              </a:lnSpc>
              <a:spcBef>
                <a:spcPts val="1000"/>
              </a:spcBef>
              <a:spcAft>
                <a:spcPts val="0"/>
              </a:spcAft>
              <a:buClr>
                <a:schemeClr val="dk2"/>
              </a:buClr>
              <a:buSzPts val="1800"/>
              <a:buChar char="•"/>
            </a:pPr>
            <a:r>
              <a:rPr lang="en-GB"/>
              <a:t>Reflexionar sobre el contenido y las actividades de los módulos</a:t>
            </a:r>
            <a:endParaRPr/>
          </a:p>
        </p:txBody>
      </p:sp>
      <p:sp>
        <p:nvSpPr>
          <p:cNvPr id="399" name="Google Shape;399;p49"/>
          <p:cNvSpPr txBox="1"/>
          <p:nvPr/>
        </p:nvSpPr>
        <p:spPr>
          <a:xfrm>
            <a:off x="1567543" y="324238"/>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6"/>
              </a:buClr>
              <a:buSzPct val="55944"/>
              <a:buFont typeface="Arial"/>
              <a:buNone/>
            </a:pPr>
            <a:r>
              <a:rPr b="1" i="0" lang="en-GB" sz="4400" u="none" cap="none" strike="noStrike">
                <a:solidFill>
                  <a:schemeClr val="accent6"/>
                </a:solidFill>
                <a:latin typeface="Arial"/>
                <a:ea typeface="Arial"/>
                <a:cs typeface="Arial"/>
                <a:sym typeface="Arial"/>
              </a:rPr>
              <a:t>Recapitulación y reflexión</a:t>
            </a:r>
            <a:endParaRPr b="0" i="0" sz="4400" u="none" cap="none" strike="noStrike">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0"/>
          <p:cNvSpPr txBox="1"/>
          <p:nvPr/>
        </p:nvSpPr>
        <p:spPr>
          <a:xfrm>
            <a:off x="1539408" y="577456"/>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6"/>
              </a:buClr>
              <a:buSzPct val="55944"/>
              <a:buFont typeface="Arial"/>
              <a:buNone/>
            </a:pPr>
            <a:r>
              <a:rPr b="1" i="0" lang="en-GB" sz="4400" u="none" cap="none" strike="noStrike">
                <a:solidFill>
                  <a:schemeClr val="accent6"/>
                </a:solidFill>
                <a:latin typeface="Arial"/>
                <a:ea typeface="Arial"/>
                <a:cs typeface="Arial"/>
                <a:sym typeface="Arial"/>
              </a:rPr>
              <a:t>Recursos</a:t>
            </a:r>
            <a:endParaRPr b="0" i="0" sz="4400" u="none" cap="none" strike="noStrike">
              <a:solidFill>
                <a:schemeClr val="accent5"/>
              </a:solidFill>
              <a:latin typeface="Arial"/>
              <a:ea typeface="Arial"/>
              <a:cs typeface="Arial"/>
              <a:sym typeface="Arial"/>
            </a:endParaRPr>
          </a:p>
        </p:txBody>
      </p:sp>
      <p:sp>
        <p:nvSpPr>
          <p:cNvPr id="405" name="Google Shape;405;p50"/>
          <p:cNvSpPr txBox="1"/>
          <p:nvPr/>
        </p:nvSpPr>
        <p:spPr>
          <a:xfrm>
            <a:off x="990600" y="1974928"/>
            <a:ext cx="10210800" cy="326038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600" u="none" cap="none" strike="noStrike">
                <a:solidFill>
                  <a:srgbClr val="000000"/>
                </a:solidFill>
                <a:latin typeface="Calibri"/>
                <a:ea typeface="Calibri"/>
                <a:cs typeface="Calibri"/>
                <a:sym typeface="Calibri"/>
              </a:rPr>
              <a:t>Jang, J., Park, Y., Hur, S., &amp; An, Y.J. (2021). Flexible Office Characteristics on the Employees' Innovative Behavioral Intention. Capítulo en Edits by Lee R. &amp; Kim J. B. "Software Engineering, Artificial Intelligence, Networking and Parallel/Distributed Computing. Computational Intelligence 951 de Springer</a:t>
            </a:r>
            <a:endParaRPr/>
          </a:p>
          <a:p>
            <a:pPr indent="0" lvl="0" marL="0" marR="0" rtl="0" algn="l">
              <a:lnSpc>
                <a:spcPct val="100000"/>
              </a:lnSpc>
              <a:spcBef>
                <a:spcPts val="800"/>
              </a:spcBef>
              <a:spcAft>
                <a:spcPts val="0"/>
              </a:spcAft>
              <a:buNone/>
            </a:pPr>
            <a:r>
              <a:rPr b="0" i="0" lang="en-GB" sz="1600" u="none" cap="none" strike="noStrike">
                <a:solidFill>
                  <a:srgbClr val="000000"/>
                </a:solidFill>
                <a:latin typeface="Arial"/>
                <a:ea typeface="Arial"/>
                <a:cs typeface="Arial"/>
                <a:sym typeface="Arial"/>
              </a:rPr>
              <a:t>Hopkins, J.; Bardoel, A. The Future Is Hybrid: How Organisations Are Designing and Supporting</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Modelos de trabajo híbridos sostenibles en la Australia pospandémica. Sostenibilidad </a:t>
            </a:r>
            <a:r>
              <a:rPr b="1" i="0" lang="en-GB" sz="1600" u="none" cap="none" strike="noStrike">
                <a:solidFill>
                  <a:srgbClr val="000000"/>
                </a:solidFill>
                <a:latin typeface="Arial"/>
                <a:ea typeface="Arial"/>
                <a:cs typeface="Arial"/>
                <a:sym typeface="Arial"/>
              </a:rPr>
              <a:t>2023</a:t>
            </a:r>
            <a:r>
              <a:rPr b="0" i="0" lang="en-GB" sz="1600" u="none" cap="none" strike="noStrike">
                <a:solidFill>
                  <a:srgbClr val="000000"/>
                </a:solidFill>
                <a:latin typeface="Arial"/>
                <a:ea typeface="Arial"/>
                <a:cs typeface="Arial"/>
                <a:sym typeface="Arial"/>
              </a:rPr>
              <a:t>, 15, 3086. https://</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doi.org/10.3390/su15043086</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Barath, M.; Schmidt, D.A. Oficinas tras la pandemia de COVID-19 y cambios en la percepción del espacio flexible de oficinas. Sostenibilidad, </a:t>
            </a:r>
            <a:r>
              <a:rPr b="1" i="0" lang="en-GB" sz="1600" u="none" cap="none" strike="noStrike">
                <a:solidFill>
                  <a:srgbClr val="000000"/>
                </a:solidFill>
                <a:latin typeface="Arial"/>
                <a:ea typeface="Arial"/>
                <a:cs typeface="Arial"/>
                <a:sym typeface="Arial"/>
              </a:rPr>
              <a:t>2022</a:t>
            </a:r>
            <a:r>
              <a:rPr b="0" i="0" lang="en-GB" sz="1600" u="none" cap="none" strike="noStrike">
                <a:solidFill>
                  <a:srgbClr val="000000"/>
                </a:solidFill>
                <a:latin typeface="Arial"/>
                <a:ea typeface="Arial"/>
                <a:cs typeface="Arial"/>
                <a:sym typeface="Arial"/>
              </a:rPr>
              <a:t>, 14, 11158</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Enlaces</a:t>
            </a:r>
            <a:endParaRPr/>
          </a:p>
          <a:p>
            <a:pPr indent="0" lvl="0" marL="0" marR="0" rtl="0" algn="l">
              <a:lnSpc>
                <a:spcPct val="100000"/>
              </a:lnSpc>
              <a:spcBef>
                <a:spcPts val="0"/>
              </a:spcBef>
              <a:spcAft>
                <a:spcPts val="0"/>
              </a:spcAft>
              <a:buNone/>
            </a:pPr>
            <a:r>
              <a:rPr b="0" i="0" lang="en-GB" sz="1600" u="sng" cap="none" strike="noStrike">
                <a:solidFill>
                  <a:srgbClr val="868E93"/>
                </a:solidFill>
                <a:latin typeface="Arial"/>
                <a:ea typeface="Arial"/>
                <a:cs typeface="Arial"/>
                <a:sym typeface="Arial"/>
                <a:hlinkClick r:id="rId3">
                  <a:extLst>
                    <a:ext uri="{A12FA001-AC4F-418D-AE19-62706E023703}">
                      <ahyp:hlinkClr val="tx"/>
                    </a:ext>
                  </a:extLst>
                </a:hlinkClick>
              </a:rPr>
              <a:t>10 ejemplos de empresas híbridas con modelos de trabajo en 2025</a:t>
            </a:r>
            <a:endParaRPr b="0" i="0" sz="1600" u="none" cap="none" strike="noStrike">
              <a:solidFill>
                <a:srgbClr val="868E9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12" name="Google Shape;412;p19"/>
          <p:cNvSpPr txBox="1"/>
          <p:nvPr/>
        </p:nvSpPr>
        <p:spPr>
          <a:xfrm>
            <a:off x="3212840" y="1657016"/>
            <a:ext cx="7662765" cy="29853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Universidad de Patras</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Grecia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www.upatras.gr </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dpapad@upatras.gr</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13" name="Google Shape;413;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9" name="Google Shape;419;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420" name="Google Shape;420;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421" name="Google Shape;421;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422" name="Google Shape;422;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423" name="Google Shape;423;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424" name="Google Shape;424;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425" name="Google Shape;425;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426" name="Google Shape;426;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427" name="Google Shape;427;p21"/>
          <p:cNvGraphicFramePr/>
          <p:nvPr/>
        </p:nvGraphicFramePr>
        <p:xfrm>
          <a:off x="5390165" y="5740397"/>
          <a:ext cx="3000000" cy="3000000"/>
        </p:xfrm>
        <a:graphic>
          <a:graphicData uri="http://schemas.openxmlformats.org/drawingml/2006/table">
            <a:tbl>
              <a:tblPr>
                <a:noFill/>
                <a:tableStyleId>{18A36842-C59F-4FF1-9B1A-0B947FC87A96}</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Número de proyecto: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428" name="Google Shape;428;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429" name="Google Shape;429;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nvSpPr>
        <p:spPr>
          <a:xfrm>
            <a:off x="4122058" y="2858825"/>
            <a:ext cx="776514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1</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Definición de Trabajo Híbrido y Ventajas y Desventajas</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4" name="Google Shape;134;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0fd5a3148a_2_0"/>
          <p:cNvSpPr txBox="1"/>
          <p:nvPr/>
        </p:nvSpPr>
        <p:spPr>
          <a:xfrm>
            <a:off x="152400" y="225388"/>
            <a:ext cx="11858625" cy="627426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6"/>
                </a:solidFill>
                <a:latin typeface="Arial"/>
                <a:ea typeface="Arial"/>
                <a:cs typeface="Arial"/>
                <a:sym typeface="Arial"/>
              </a:rPr>
              <a:t>            Tema 1: Definición de Trabajo Híbrido</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rPr b="0" i="0" lang="en-GB" sz="2800" u="none" cap="none" strike="noStrike">
                <a:solidFill>
                  <a:schemeClr val="accent5"/>
                </a:solidFill>
                <a:latin typeface="Arial"/>
                <a:ea typeface="Arial"/>
                <a:cs typeface="Arial"/>
                <a:sym typeface="Arial"/>
              </a:rPr>
              <a:t>Un nuevo marco de trabajo en el que los empleados tienen flexibilidad para trabajar desde un lugar físico distinto al de su empresa (Peprah, 2023). Otros términos relacionados con el trabajo híbrido son: </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Teletrabajo y trabajo móvil basado en las TIC (TICTM)</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Trabajo a distancia</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Trabajo a domicilio</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Teletrabajo</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Trabajo virtual </a:t>
            </a:r>
            <a:endParaRPr b="0" i="0" sz="1400" u="none" cap="none" strike="noStrike">
              <a:solidFill>
                <a:srgbClr val="000000"/>
              </a:solidFill>
              <a:latin typeface="Arial"/>
              <a:ea typeface="Arial"/>
              <a:cs typeface="Arial"/>
              <a:sym typeface="Arial"/>
            </a:endParaRPr>
          </a:p>
          <a:p>
            <a:pPr indent="0" lvl="3" marL="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Un nuevo término: Oficinas flexibles basadas en la actividad (A-FO), que hace referencia a un entorno de trabajo en el que las personas pueden realizar su trabajo en cualquier momento y lugar utilizando dispositivos digitales sin restricciones de tiempo o espacio (Jang et al, 2021, p. 87).</a:t>
            </a:r>
            <a:endParaRPr b="0" i="0" sz="2400" u="none" cap="none" strike="noStrike">
              <a:solidFill>
                <a:srgbClr val="000000"/>
              </a:solidFill>
              <a:latin typeface="Arial"/>
              <a:ea typeface="Arial"/>
              <a:cs typeface="Arial"/>
              <a:sym typeface="Arial"/>
            </a:endParaRPr>
          </a:p>
          <a:p>
            <a:pPr indent="-342900" lvl="0" marL="571500" marR="0" rtl="0" algn="l">
              <a:lnSpc>
                <a:spcPct val="90000"/>
              </a:lnSpc>
              <a:spcBef>
                <a:spcPts val="0"/>
              </a:spcBef>
              <a:spcAft>
                <a:spcPts val="0"/>
              </a:spcAft>
              <a:buClr>
                <a:schemeClr val="accent5"/>
              </a:buClr>
              <a:buSzPts val="3600"/>
              <a:buFont typeface="Arial"/>
              <a:buNone/>
            </a:pPr>
            <a:r>
              <a:t/>
            </a:r>
            <a:endParaRPr b="0" i="0" sz="2800" u="none" cap="none" strike="noStrike">
              <a:solidFill>
                <a:schemeClr val="accent5"/>
              </a:solidFill>
              <a:latin typeface="Arial"/>
              <a:ea typeface="Arial"/>
              <a:cs typeface="Arial"/>
              <a:sym typeface="Arial"/>
            </a:endParaRPr>
          </a:p>
          <a:p>
            <a:pPr indent="-342900" lvl="0" marL="571500" marR="0" rtl="0" algn="l">
              <a:lnSpc>
                <a:spcPct val="90000"/>
              </a:lnSpc>
              <a:spcBef>
                <a:spcPts val="0"/>
              </a:spcBef>
              <a:spcAft>
                <a:spcPts val="0"/>
              </a:spcAft>
              <a:buClr>
                <a:schemeClr val="accent5"/>
              </a:buClr>
              <a:buSzPts val="3600"/>
              <a:buFont typeface="Arial"/>
              <a:buNone/>
            </a:pPr>
            <a:r>
              <a:t/>
            </a:r>
            <a:endParaRPr b="0" i="0" sz="2400" u="none" cap="none" strike="noStrike">
              <a:solidFill>
                <a:schemeClr val="accent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nvSpPr>
        <p:spPr>
          <a:xfrm>
            <a:off x="580103" y="160948"/>
            <a:ext cx="11086379" cy="16678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	Tema 1: Definición de Trabajo Híbrido y Ventajas y Desventajas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El 60% de los empleados remotos, de 8090 empresas estadounidenses, declararon que prefieren opciones de trabajo híbridas (Wigert et al., 2022).</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El modelo empresarial dominante es híbrido para el 49% de los 10.646 trabajadores del conocimiento de todo el mundo (Future Forum, 2022), </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El 54% de los 1421 trabajadores del conocimiento australianos también sigue algún tipo de modelo de trabajo híbrido, y</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 El 56% afirma que éste es el acuerdo laboral ideal para ellos (Hopkins, &amp; Bardoel,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378283" y="480238"/>
            <a:ext cx="11435434" cy="51810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GB" sz="2800" u="none" cap="none" strike="noStrike">
                <a:solidFill>
                  <a:schemeClr val="accent6"/>
                </a:solidFill>
                <a:latin typeface="Arial"/>
                <a:ea typeface="Arial"/>
                <a:cs typeface="Arial"/>
                <a:sym typeface="Arial"/>
              </a:rPr>
              <a:t>	Tema 1: Ventajas y Desventajas</a:t>
            </a:r>
            <a:r>
              <a:rPr b="0" i="0" lang="en-GB" sz="2800" u="none" cap="none" strike="noStrike">
                <a:solidFill>
                  <a:srgbClr val="000000"/>
                </a:solidFill>
                <a:latin typeface="Arial"/>
                <a:ea typeface="Arial"/>
                <a:cs typeface="Arial"/>
                <a:sym typeface="Arial"/>
              </a:rPr>
              <a:t> </a:t>
            </a:r>
            <a:r>
              <a:rPr b="1" i="0" lang="en-GB" sz="2800" u="none" cap="none" strike="noStrike">
                <a:solidFill>
                  <a:schemeClr val="accent6"/>
                </a:solidFill>
                <a:latin typeface="Arial"/>
                <a:ea typeface="Arial"/>
                <a:cs typeface="Arial"/>
                <a:sym typeface="Arial"/>
              </a:rPr>
              <a:t>del trabajo híbrido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Encuestas recientes sobre empleados han demostrado...</a:t>
            </a:r>
            <a:endParaRPr b="0" i="0" sz="12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500" u="none" cap="none" strike="noStrike">
                <a:solidFill>
                  <a:schemeClr val="accent5"/>
                </a:solidFill>
                <a:latin typeface="Arial"/>
                <a:ea typeface="Arial"/>
                <a:cs typeface="Arial"/>
                <a:sym typeface="Arial"/>
              </a:rPr>
              <a:t>El 29% afirma que su productividad es mucho mejor trabajando desde casa y el 24% que es un poco mejor.</a:t>
            </a:r>
            <a:endParaRPr b="0" i="0" sz="25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500" u="none" cap="none" strike="noStrike">
                <a:solidFill>
                  <a:schemeClr val="accent5"/>
                </a:solidFill>
                <a:latin typeface="Arial"/>
                <a:ea typeface="Arial"/>
                <a:cs typeface="Arial"/>
                <a:sym typeface="Arial"/>
              </a:rPr>
              <a:t>El 39% de la gente quiere trabajar desde casa 3-4 días a la semana.</a:t>
            </a:r>
            <a:endParaRPr b="0" i="0" sz="25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500" u="none" cap="none" strike="noStrike">
                <a:solidFill>
                  <a:schemeClr val="accent5"/>
                </a:solidFill>
                <a:latin typeface="Arial"/>
                <a:ea typeface="Arial"/>
                <a:cs typeface="Arial"/>
                <a:sym typeface="Arial"/>
              </a:rPr>
              <a:t>El 39% afirma que la creatividad de su trabajo es mayor cuando trabaja desde casa.</a:t>
            </a:r>
            <a:endParaRPr b="0" i="0" sz="25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500" u="none" cap="none" strike="noStrike">
                <a:solidFill>
                  <a:schemeClr val="accent5"/>
                </a:solidFill>
                <a:latin typeface="Arial"/>
                <a:ea typeface="Arial"/>
                <a:cs typeface="Arial"/>
                <a:sym typeface="Arial"/>
              </a:rPr>
              <a:t>El 49% afirma que su salud mental es mejor cuando trabaja desde casa.</a:t>
            </a:r>
            <a:endParaRPr b="0" i="0" sz="25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500" u="none" cap="none" strike="noStrike">
                <a:solidFill>
                  <a:schemeClr val="accent5"/>
                </a:solidFill>
                <a:latin typeface="Arial"/>
                <a:ea typeface="Arial"/>
                <a:cs typeface="Arial"/>
                <a:sym typeface="Arial"/>
              </a:rPr>
              <a:t>El 59% afirma que su equilibrio entre vida laboral y personal es mejor cuando trabaja desde casa.</a:t>
            </a:r>
            <a:endParaRPr b="0" i="0" sz="25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500" u="none" cap="none" strike="noStrike">
                <a:solidFill>
                  <a:schemeClr val="accent5"/>
                </a:solidFill>
                <a:latin typeface="Arial"/>
                <a:ea typeface="Arial"/>
                <a:cs typeface="Arial"/>
                <a:sym typeface="Arial"/>
              </a:rPr>
              <a:t>Sólo el 9% de los trabajadores a distancia quiere trabajar siempre en una oficina.</a:t>
            </a:r>
            <a:endParaRPr/>
          </a:p>
          <a:p>
            <a:pPr indent="0" lvl="0" marL="0" marR="0" rtl="0" algn="l">
              <a:lnSpc>
                <a:spcPct val="90000"/>
              </a:lnSpc>
              <a:spcBef>
                <a:spcPts val="0"/>
              </a:spcBef>
              <a:spcAft>
                <a:spcPts val="0"/>
              </a:spcAft>
              <a:buClr>
                <a:srgbClr val="000000"/>
              </a:buClr>
              <a:buSzPts val="2500"/>
              <a:buFont typeface="Arial"/>
              <a:buNone/>
            </a:pPr>
            <a:r>
              <a:rPr b="0" i="0" lang="en-GB" sz="2500" u="none" cap="none" strike="noStrike">
                <a:solidFill>
                  <a:schemeClr val="accent5"/>
                </a:solidFill>
                <a:latin typeface="Arial"/>
                <a:ea typeface="Arial"/>
                <a:cs typeface="Arial"/>
                <a:sym typeface="Arial"/>
              </a:rPr>
              <a:t>							Fuente: </a:t>
            </a:r>
            <a:r>
              <a:rPr b="0" i="0" lang="en-GB" sz="2500" u="sng" cap="none" strike="noStrike">
                <a:solidFill>
                  <a:schemeClr val="accent5"/>
                </a:solidFill>
                <a:latin typeface="Arial"/>
                <a:ea typeface="Arial"/>
                <a:cs typeface="Arial"/>
                <a:sym typeface="Arial"/>
                <a:hlinkClick r:id="rId3">
                  <a:extLst>
                    <a:ext uri="{A12FA001-AC4F-418D-AE19-62706E023703}">
                      <ahyp:hlinkClr val="tx"/>
                    </a:ext>
                  </a:extLst>
                </a:hlinkClick>
              </a:rPr>
              <a:t>LIDERAZGO IQ </a:t>
            </a:r>
            <a:r>
              <a:rPr b="0" i="0" lang="en-GB" sz="2500" u="none" cap="none" strike="noStrike">
                <a:solidFill>
                  <a:schemeClr val="accent5"/>
                </a:solidFill>
                <a:latin typeface="Arial"/>
                <a:ea typeface="Arial"/>
                <a:cs typeface="Arial"/>
                <a:sym typeface="Arial"/>
              </a:rPr>
              <a:t>(2020)</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nvSpPr>
        <p:spPr>
          <a:xfrm>
            <a:off x="552810" y="176990"/>
            <a:ext cx="11086379" cy="5413942"/>
          </a:xfrm>
          <a:prstGeom prst="rect">
            <a:avLst/>
          </a:prstGeom>
          <a:noFill/>
          <a:ln>
            <a:noFill/>
          </a:ln>
        </p:spPr>
        <p:txBody>
          <a:bodyPr anchorCtr="0" anchor="t" bIns="45700" lIns="91425" spcFirstLastPara="1" rIns="91425" wrap="square" tIns="45700">
            <a:noAutofit/>
          </a:bodyPr>
          <a:lstStyle/>
          <a:p>
            <a:pPr indent="-714375" lvl="0" marL="714375"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	Tema 1: El espacio de oficina flexible en el lugar de trabajo híbrido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Las políticas de trabajo a distancia han presentado diversas variaciones en la disposición física de la oficina en un lugar de trabajo híbrido, entre ellas: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Oficina abierta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Oficina de cotrabajo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Oficina por actividades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Oficina satélite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Oficina en casa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Lugares remotos</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p:txBody>
      </p:sp>
      <p:sp>
        <p:nvSpPr>
          <p:cNvPr id="159" name="Google Shape;159;p7"/>
          <p:cNvSpPr txBox="1"/>
          <p:nvPr/>
        </p:nvSpPr>
        <p:spPr>
          <a:xfrm>
            <a:off x="7006281" y="4880919"/>
            <a:ext cx="323747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Barath &amp; Schmidt,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66" name="Google Shape;166;p11"/>
          <p:cNvSpPr txBox="1"/>
          <p:nvPr>
            <p:ph type="title"/>
          </p:nvPr>
        </p:nvSpPr>
        <p:spPr>
          <a:xfrm>
            <a:off x="1567543" y="324238"/>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#2: Ventajas y Desventajas del lugar de trabajo híbrido: Es hora de dar tu opinión</a:t>
            </a:r>
            <a:endParaRPr sz="3600">
              <a:solidFill>
                <a:schemeClr val="accent5"/>
              </a:solidFill>
            </a:endParaRPr>
          </a:p>
        </p:txBody>
      </p:sp>
      <p:pic>
        <p:nvPicPr>
          <p:cNvPr descr="Inteligência Artificial com preenchimento sólido" id="167" name="Google Shape;167;p1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68" name="Google Shape;168;p11"/>
          <p:cNvSpPr txBox="1"/>
          <p:nvPr/>
        </p:nvSpPr>
        <p:spPr>
          <a:xfrm>
            <a:off x="6543675" y="2724085"/>
            <a:ext cx="5400675" cy="237201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Tras la realización de esta actividad, serás capaz de: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Exponer los pros y los contras del puesto de trabajo híbrido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Reconocer cómo el modelo de trabajo híbrido afecta y repercute en diferentes aspectos organizativos e individuales del rendimiento y el comportamiento.</a:t>
            </a:r>
            <a:endParaRPr b="0" i="0" sz="1400" u="none" cap="none" strike="noStrike">
              <a:solidFill>
                <a:srgbClr val="000000"/>
              </a:solidFill>
              <a:latin typeface="Arial"/>
              <a:ea typeface="Arial"/>
              <a:cs typeface="Arial"/>
              <a:sym typeface="Arial"/>
            </a:endParaRPr>
          </a:p>
        </p:txBody>
      </p:sp>
      <p:sp>
        <p:nvSpPr>
          <p:cNvPr id="169" name="Google Shape;169;p11"/>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El objetivo de esta actividad es </a:t>
            </a:r>
            <a:r>
              <a:rPr b="1" i="1" lang="en-GB">
                <a:solidFill>
                  <a:srgbClr val="868E93"/>
                </a:solidFill>
                <a:latin typeface="Open Sans Light"/>
                <a:ea typeface="Open Sans Light"/>
                <a:cs typeface="Open Sans Light"/>
                <a:sym typeface="Open Sans Light"/>
              </a:rPr>
              <a:t>sensibilizar sobre los aspectos positivos y negativos de las modalidades de trabajo mixtas.</a:t>
            </a:r>
            <a:endParaRPr/>
          </a:p>
        </p:txBody>
      </p:sp>
      <p:pic>
        <p:nvPicPr>
          <p:cNvPr id="170" name="Google Shape;170;p11"/>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71" name="Google Shape;171;p11"/>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Aprender nuevos conocimientos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