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Noto Sans Symbols" panose="020B0604020202020204" charset="0"/>
      <p:regular r:id="rId37"/>
      <p:bold r:id="rId38"/>
    </p:embeddedFont>
    <p:embeddedFont>
      <p:font typeface="Open Sans Light" panose="020B0306030504020204" pitchFamily="34" charset="0"/>
      <p:regular r:id="rId39"/>
      <p:bold r:id="rId40"/>
      <p:italic r:id="rId41"/>
      <p:boldItalic r:id="rId42"/>
    </p:embeddedFont>
    <p:embeddedFont>
      <p:font typeface="Palatino Linotype" panose="02040502050505030304" pitchFamily="18" charset="0"/>
      <p:regular r:id="rId43"/>
      <p:bold r:id="rId44"/>
      <p:italic r:id="rId45"/>
      <p:boldItalic r:id="rId46"/>
    </p:embeddedFont>
    <p:embeddedFont>
      <p:font typeface="Poppins" panose="00000500000000000000" pitchFamily="2" charset="0"/>
      <p:regular r:id="rId47"/>
      <p:bold r:id="rId48"/>
      <p:italic r:id="rId49"/>
      <p:boldItalic r:id="rId50"/>
    </p:embeddedFont>
    <p:embeddedFont>
      <p:font typeface="Times" panose="02020603050405020304" pitchFamily="18"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MW+59KSAanvSSYs7jcSUUupKGX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4537E1-8E2F-A19F-80C8-846251146A6F}" name="ggeorgiev" initials="g" userId="ggeorgiev"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D3D3C-F9C3-455E-B7BC-E853DA92D668}" v="1" dt="2025-05-16T08:31:35.465"/>
  </p1510:revLst>
</p1510:revInfo>
</file>

<file path=ppt/tableStyles.xml><?xml version="1.0" encoding="utf-8"?>
<a:tblStyleLst xmlns:a="http://schemas.openxmlformats.org/drawingml/2006/main" def="{51139C5D-3F63-41A5-BE55-282257F90C2B}">
  <a:tblStyle styleId="{51139C5D-3F63-41A5-BE55-282257F90C2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guide orient="horz" pos="278"/>
        <p:guide pos="7310"/>
        <p:guide pos="370"/>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opoulou sotiropoulou" userId="29d86a7e833973c6" providerId="LiveId" clId="{9C5D3D3C-F9C3-455E-B7BC-E853DA92D668}"/>
    <pc:docChg chg="custSel modSld">
      <pc:chgData name="sotiropoulou sotiropoulou" userId="29d86a7e833973c6" providerId="LiveId" clId="{9C5D3D3C-F9C3-455E-B7BC-E853DA92D668}" dt="2025-05-16T08:33:09.319" v="32" actId="1076"/>
      <pc:docMkLst>
        <pc:docMk/>
      </pc:docMkLst>
      <pc:sldChg chg="modSp mod">
        <pc:chgData name="sotiropoulou sotiropoulou" userId="29d86a7e833973c6" providerId="LiveId" clId="{9C5D3D3C-F9C3-455E-B7BC-E853DA92D668}" dt="2025-05-16T08:29:27.379" v="10" actId="1076"/>
        <pc:sldMkLst>
          <pc:docMk/>
          <pc:sldMk cId="0" sldId="256"/>
        </pc:sldMkLst>
        <pc:spChg chg="mod">
          <ac:chgData name="sotiropoulou sotiropoulou" userId="29d86a7e833973c6" providerId="LiveId" clId="{9C5D3D3C-F9C3-455E-B7BC-E853DA92D668}" dt="2025-05-16T08:29:24.624" v="9" actId="123"/>
          <ac:spMkLst>
            <pc:docMk/>
            <pc:sldMk cId="0" sldId="256"/>
            <ac:spMk id="107" creationId="{00000000-0000-0000-0000-000000000000}"/>
          </ac:spMkLst>
        </pc:spChg>
        <pc:spChg chg="mod">
          <ac:chgData name="sotiropoulou sotiropoulou" userId="29d86a7e833973c6" providerId="LiveId" clId="{9C5D3D3C-F9C3-455E-B7BC-E853DA92D668}" dt="2025-05-16T08:29:27.379" v="10" actId="1076"/>
          <ac:spMkLst>
            <pc:docMk/>
            <pc:sldMk cId="0" sldId="256"/>
            <ac:spMk id="108" creationId="{00000000-0000-0000-0000-000000000000}"/>
          </ac:spMkLst>
        </pc:spChg>
      </pc:sldChg>
      <pc:sldChg chg="modSp mod">
        <pc:chgData name="sotiropoulou sotiropoulou" userId="29d86a7e833973c6" providerId="LiveId" clId="{9C5D3D3C-F9C3-455E-B7BC-E853DA92D668}" dt="2025-05-16T08:29:33.737" v="11" actId="1076"/>
        <pc:sldMkLst>
          <pc:docMk/>
          <pc:sldMk cId="0" sldId="257"/>
        </pc:sldMkLst>
        <pc:spChg chg="mod">
          <ac:chgData name="sotiropoulou sotiropoulou" userId="29d86a7e833973c6" providerId="LiveId" clId="{9C5D3D3C-F9C3-455E-B7BC-E853DA92D668}" dt="2025-05-16T08:29:33.737" v="11" actId="1076"/>
          <ac:spMkLst>
            <pc:docMk/>
            <pc:sldMk cId="0" sldId="257"/>
            <ac:spMk id="116" creationId="{00000000-0000-0000-0000-000000000000}"/>
          </ac:spMkLst>
        </pc:spChg>
      </pc:sldChg>
      <pc:sldChg chg="modSp mod">
        <pc:chgData name="sotiropoulou sotiropoulou" userId="29d86a7e833973c6" providerId="LiveId" clId="{9C5D3D3C-F9C3-455E-B7BC-E853DA92D668}" dt="2025-05-16T08:29:40.040" v="12" actId="1076"/>
        <pc:sldMkLst>
          <pc:docMk/>
          <pc:sldMk cId="0" sldId="258"/>
        </pc:sldMkLst>
        <pc:spChg chg="mod">
          <ac:chgData name="sotiropoulou sotiropoulou" userId="29d86a7e833973c6" providerId="LiveId" clId="{9C5D3D3C-F9C3-455E-B7BC-E853DA92D668}" dt="2025-05-16T08:29:40.040" v="12" actId="1076"/>
          <ac:spMkLst>
            <pc:docMk/>
            <pc:sldMk cId="0" sldId="258"/>
            <ac:spMk id="124" creationId="{00000000-0000-0000-0000-000000000000}"/>
          </ac:spMkLst>
        </pc:spChg>
      </pc:sldChg>
      <pc:sldChg chg="modSp mod">
        <pc:chgData name="sotiropoulou sotiropoulou" userId="29d86a7e833973c6" providerId="LiveId" clId="{9C5D3D3C-F9C3-455E-B7BC-E853DA92D668}" dt="2025-05-16T08:30:03.699" v="15" actId="255"/>
        <pc:sldMkLst>
          <pc:docMk/>
          <pc:sldMk cId="0" sldId="260"/>
        </pc:sldMkLst>
        <pc:spChg chg="mod">
          <ac:chgData name="sotiropoulou sotiropoulou" userId="29d86a7e833973c6" providerId="LiveId" clId="{9C5D3D3C-F9C3-455E-B7BC-E853DA92D668}" dt="2025-05-16T08:30:03.699" v="15" actId="255"/>
          <ac:spMkLst>
            <pc:docMk/>
            <pc:sldMk cId="0" sldId="260"/>
            <ac:spMk id="140" creationId="{00000000-0000-0000-0000-000000000000}"/>
          </ac:spMkLst>
        </pc:spChg>
      </pc:sldChg>
      <pc:sldChg chg="modSp mod">
        <pc:chgData name="sotiropoulou sotiropoulou" userId="29d86a7e833973c6" providerId="LiveId" clId="{9C5D3D3C-F9C3-455E-B7BC-E853DA92D668}" dt="2025-05-16T08:30:24.250" v="19" actId="179"/>
        <pc:sldMkLst>
          <pc:docMk/>
          <pc:sldMk cId="0" sldId="263"/>
        </pc:sldMkLst>
        <pc:spChg chg="mod">
          <ac:chgData name="sotiropoulou sotiropoulou" userId="29d86a7e833973c6" providerId="LiveId" clId="{9C5D3D3C-F9C3-455E-B7BC-E853DA92D668}" dt="2025-05-16T08:30:24.250" v="19" actId="179"/>
          <ac:spMkLst>
            <pc:docMk/>
            <pc:sldMk cId="0" sldId="263"/>
            <ac:spMk id="158" creationId="{00000000-0000-0000-0000-000000000000}"/>
          </ac:spMkLst>
        </pc:spChg>
      </pc:sldChg>
      <pc:sldChg chg="modSp mod">
        <pc:chgData name="sotiropoulou sotiropoulou" userId="29d86a7e833973c6" providerId="LiveId" clId="{9C5D3D3C-F9C3-455E-B7BC-E853DA92D668}" dt="2025-05-16T08:30:38.062" v="20" actId="1076"/>
        <pc:sldMkLst>
          <pc:docMk/>
          <pc:sldMk cId="0" sldId="267"/>
        </pc:sldMkLst>
        <pc:spChg chg="mod">
          <ac:chgData name="sotiropoulou sotiropoulou" userId="29d86a7e833973c6" providerId="LiveId" clId="{9C5D3D3C-F9C3-455E-B7BC-E853DA92D668}" dt="2025-05-16T08:30:38.062" v="20" actId="1076"/>
          <ac:spMkLst>
            <pc:docMk/>
            <pc:sldMk cId="0" sldId="267"/>
            <ac:spMk id="194" creationId="{00000000-0000-0000-0000-000000000000}"/>
          </ac:spMkLst>
        </pc:spChg>
      </pc:sldChg>
      <pc:sldChg chg="modSp mod">
        <pc:chgData name="sotiropoulou sotiropoulou" userId="29d86a7e833973c6" providerId="LiveId" clId="{9C5D3D3C-F9C3-455E-B7BC-E853DA92D668}" dt="2025-05-16T08:31:59.570" v="24" actId="122"/>
        <pc:sldMkLst>
          <pc:docMk/>
          <pc:sldMk cId="0" sldId="268"/>
        </pc:sldMkLst>
        <pc:spChg chg="mod">
          <ac:chgData name="sotiropoulou sotiropoulou" userId="29d86a7e833973c6" providerId="LiveId" clId="{9C5D3D3C-F9C3-455E-B7BC-E853DA92D668}" dt="2025-05-16T08:30:44.489" v="21" actId="179"/>
          <ac:spMkLst>
            <pc:docMk/>
            <pc:sldMk cId="0" sldId="268"/>
            <ac:spMk id="202" creationId="{00000000-0000-0000-0000-000000000000}"/>
          </ac:spMkLst>
        </pc:spChg>
        <pc:graphicFrameChg chg="mod modGraphic">
          <ac:chgData name="sotiropoulou sotiropoulou" userId="29d86a7e833973c6" providerId="LiveId" clId="{9C5D3D3C-F9C3-455E-B7BC-E853DA92D668}" dt="2025-05-16T08:31:59.570" v="24" actId="122"/>
          <ac:graphicFrameMkLst>
            <pc:docMk/>
            <pc:sldMk cId="0" sldId="268"/>
            <ac:graphicFrameMk id="203" creationId="{00000000-0000-0000-0000-000000000000}"/>
          </ac:graphicFrameMkLst>
        </pc:graphicFrameChg>
      </pc:sldChg>
      <pc:sldChg chg="modSp mod">
        <pc:chgData name="sotiropoulou sotiropoulou" userId="29d86a7e833973c6" providerId="LiveId" clId="{9C5D3D3C-F9C3-455E-B7BC-E853DA92D668}" dt="2025-05-16T08:32:15.801" v="26" actId="14100"/>
        <pc:sldMkLst>
          <pc:docMk/>
          <pc:sldMk cId="0" sldId="272"/>
        </pc:sldMkLst>
        <pc:picChg chg="mod">
          <ac:chgData name="sotiropoulou sotiropoulou" userId="29d86a7e833973c6" providerId="LiveId" clId="{9C5D3D3C-F9C3-455E-B7BC-E853DA92D668}" dt="2025-05-16T08:32:15.801" v="26" actId="14100"/>
          <ac:picMkLst>
            <pc:docMk/>
            <pc:sldMk cId="0" sldId="272"/>
            <ac:picMk id="241" creationId="{00000000-0000-0000-0000-000000000000}"/>
          </ac:picMkLst>
        </pc:picChg>
      </pc:sldChg>
      <pc:sldChg chg="modSp mod">
        <pc:chgData name="sotiropoulou sotiropoulou" userId="29d86a7e833973c6" providerId="LiveId" clId="{9C5D3D3C-F9C3-455E-B7BC-E853DA92D668}" dt="2025-05-16T08:32:23.310" v="27" actId="1076"/>
        <pc:sldMkLst>
          <pc:docMk/>
          <pc:sldMk cId="0" sldId="274"/>
        </pc:sldMkLst>
        <pc:spChg chg="mod">
          <ac:chgData name="sotiropoulou sotiropoulou" userId="29d86a7e833973c6" providerId="LiveId" clId="{9C5D3D3C-F9C3-455E-B7BC-E853DA92D668}" dt="2025-05-16T08:32:23.310" v="27" actId="1076"/>
          <ac:spMkLst>
            <pc:docMk/>
            <pc:sldMk cId="0" sldId="274"/>
            <ac:spMk id="261" creationId="{00000000-0000-0000-0000-000000000000}"/>
          </ac:spMkLst>
        </pc:spChg>
      </pc:sldChg>
      <pc:sldChg chg="modSp mod">
        <pc:chgData name="sotiropoulou sotiropoulou" userId="29d86a7e833973c6" providerId="LiveId" clId="{9C5D3D3C-F9C3-455E-B7BC-E853DA92D668}" dt="2025-05-16T08:32:36.749" v="30" actId="14100"/>
        <pc:sldMkLst>
          <pc:docMk/>
          <pc:sldMk cId="0" sldId="275"/>
        </pc:sldMkLst>
        <pc:spChg chg="mod">
          <ac:chgData name="sotiropoulou sotiropoulou" userId="29d86a7e833973c6" providerId="LiveId" clId="{9C5D3D3C-F9C3-455E-B7BC-E853DA92D668}" dt="2025-05-16T08:32:36.749" v="30" actId="14100"/>
          <ac:spMkLst>
            <pc:docMk/>
            <pc:sldMk cId="0" sldId="275"/>
            <ac:spMk id="270" creationId="{00000000-0000-0000-0000-000000000000}"/>
          </ac:spMkLst>
        </pc:spChg>
        <pc:spChg chg="mod">
          <ac:chgData name="sotiropoulou sotiropoulou" userId="29d86a7e833973c6" providerId="LiveId" clId="{9C5D3D3C-F9C3-455E-B7BC-E853DA92D668}" dt="2025-05-16T08:32:32.512" v="28" actId="1076"/>
          <ac:spMkLst>
            <pc:docMk/>
            <pc:sldMk cId="0" sldId="275"/>
            <ac:spMk id="271" creationId="{00000000-0000-0000-0000-000000000000}"/>
          </ac:spMkLst>
        </pc:spChg>
      </pc:sldChg>
      <pc:sldChg chg="modSp mod">
        <pc:chgData name="sotiropoulou sotiropoulou" userId="29d86a7e833973c6" providerId="LiveId" clId="{9C5D3D3C-F9C3-455E-B7BC-E853DA92D668}" dt="2025-05-16T08:33:05.697" v="31" actId="1076"/>
        <pc:sldMkLst>
          <pc:docMk/>
          <pc:sldMk cId="0" sldId="284"/>
        </pc:sldMkLst>
        <pc:spChg chg="mod">
          <ac:chgData name="sotiropoulou sotiropoulou" userId="29d86a7e833973c6" providerId="LiveId" clId="{9C5D3D3C-F9C3-455E-B7BC-E853DA92D668}" dt="2025-05-16T08:33:05.697" v="31" actId="1076"/>
          <ac:spMkLst>
            <pc:docMk/>
            <pc:sldMk cId="0" sldId="284"/>
            <ac:spMk id="384" creationId="{00000000-0000-0000-0000-000000000000}"/>
          </ac:spMkLst>
        </pc:spChg>
      </pc:sldChg>
      <pc:sldChg chg="modSp mod">
        <pc:chgData name="sotiropoulou sotiropoulou" userId="29d86a7e833973c6" providerId="LiveId" clId="{9C5D3D3C-F9C3-455E-B7BC-E853DA92D668}" dt="2025-05-16T08:33:09.319" v="32" actId="1076"/>
        <pc:sldMkLst>
          <pc:docMk/>
          <pc:sldMk cId="0" sldId="285"/>
        </pc:sldMkLst>
        <pc:spChg chg="mod">
          <ac:chgData name="sotiropoulou sotiropoulou" userId="29d86a7e833973c6" providerId="LiveId" clId="{9C5D3D3C-F9C3-455E-B7BC-E853DA92D668}" dt="2025-05-16T08:33:09.319" v="32" actId="1076"/>
          <ac:spMkLst>
            <pc:docMk/>
            <pc:sldMk cId="0" sldId="285"/>
            <ac:spMk id="391" creationId="{00000000-0000-0000-0000-000000000000}"/>
          </ac:spMkLst>
        </pc:spChg>
      </pc:sldChg>
      <pc:sldChg chg="addSp delSp modSp mod">
        <pc:chgData name="sotiropoulou sotiropoulou" userId="29d86a7e833973c6" providerId="LiveId" clId="{9C5D3D3C-F9C3-455E-B7BC-E853DA92D668}" dt="2025-05-16T08:29:06.398" v="7" actId="1076"/>
        <pc:sldMkLst>
          <pc:docMk/>
          <pc:sldMk cId="0" sldId="287"/>
        </pc:sldMkLst>
        <pc:spChg chg="add mod">
          <ac:chgData name="sotiropoulou sotiropoulou" userId="29d86a7e833973c6" providerId="LiveId" clId="{9C5D3D3C-F9C3-455E-B7BC-E853DA92D668}" dt="2025-05-16T08:29:06.398" v="7" actId="1076"/>
          <ac:spMkLst>
            <pc:docMk/>
            <pc:sldMk cId="0" sldId="287"/>
            <ac:spMk id="5" creationId="{39555EDA-A9A4-D0A2-0A4E-C52B7C8C3B16}"/>
          </ac:spMkLst>
        </pc:spChg>
        <pc:spChg chg="del">
          <ac:chgData name="sotiropoulou sotiropoulou" userId="29d86a7e833973c6" providerId="LiveId" clId="{9C5D3D3C-F9C3-455E-B7BC-E853DA92D668}" dt="2025-05-16T08:28:32.335" v="2" actId="478"/>
          <ac:spMkLst>
            <pc:docMk/>
            <pc:sldMk cId="0" sldId="287"/>
            <ac:spMk id="40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eadershipiq.com/blogs/leadershipiq/the-truth-about-working-from-home-in-24-shocking-char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eadershipiq.com/blogs/leadershipiq/the-truth-about-working-from-home-in-24-shocking-char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GB"/>
              <a:t>use 1 PPT per learning unit</a:t>
            </a:r>
            <a:endParaRPr/>
          </a:p>
          <a:p>
            <a:pPr marL="171450" lvl="0" indent="-171450" algn="l" rtl="0">
              <a:lnSpc>
                <a:spcPct val="100000"/>
              </a:lnSpc>
              <a:spcBef>
                <a:spcPts val="0"/>
              </a:spcBef>
              <a:spcAft>
                <a:spcPts val="0"/>
              </a:spcAft>
              <a:buClr>
                <a:schemeClr val="dk1"/>
              </a:buClr>
              <a:buSzPts val="1200"/>
              <a:buFont typeface="Calibri"/>
              <a:buChar char="-"/>
            </a:pPr>
            <a:r>
              <a:rPr lang="en-GB"/>
              <a:t>keep between 20-25 slides per learning unit</a:t>
            </a:r>
            <a:endParaRPr/>
          </a:p>
          <a:p>
            <a:pPr marL="171450" lvl="0" indent="-171450" algn="l" rtl="0">
              <a:lnSpc>
                <a:spcPct val="100000"/>
              </a:lnSpc>
              <a:spcBef>
                <a:spcPts val="0"/>
              </a:spcBef>
              <a:spcAft>
                <a:spcPts val="0"/>
              </a:spcAft>
              <a:buClr>
                <a:schemeClr val="dk1"/>
              </a:buClr>
              <a:buSzPts val="1200"/>
              <a:buFont typeface="Calibri"/>
              <a:buChar char="-"/>
            </a:pPr>
            <a:r>
              <a:rPr lang="en-GB"/>
              <a:t>each module/learning unit/section must be similar in length, have similar density and amount of content</a:t>
            </a:r>
            <a:endParaRPr/>
          </a:p>
          <a:p>
            <a:pPr marL="171450" lvl="0" indent="-171450" algn="l" rtl="0">
              <a:lnSpc>
                <a:spcPct val="100000"/>
              </a:lnSpc>
              <a:spcBef>
                <a:spcPts val="0"/>
              </a:spcBef>
              <a:spcAft>
                <a:spcPts val="0"/>
              </a:spcAft>
              <a:buClr>
                <a:schemeClr val="dk1"/>
              </a:buClr>
              <a:buSzPts val="1200"/>
              <a:buFont typeface="Calibri"/>
              <a:buChar char="-"/>
            </a:pPr>
            <a:r>
              <a:rPr lang="en-GB"/>
              <a:t>each module has a total of 10 hours</a:t>
            </a:r>
            <a:endParaRPr/>
          </a:p>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1" name="Google Shape;19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0fd5a3148a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00" name="Google Shape;200;g30fd5a3148a_2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07" name="Google Shape;2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800" b="1" i="1" u="none" strike="noStrike">
                <a:latin typeface="Times New Roman"/>
                <a:ea typeface="Times New Roman"/>
                <a:cs typeface="Times New Roman"/>
                <a:sym typeface="Times New Roman"/>
              </a:rPr>
              <a:t>https://apploye.com/blog/hybrid-working-model-examples/  ΚΑΛΟ ΕΧΕΙ ΠΑΡΑΔΕΙΓΜΑΤΑ</a:t>
            </a:r>
            <a:endParaRPr sz="1800" b="1" i="1" u="none" strike="noStrike">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endParaRPr sz="12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GB" sz="1200" b="0" i="0" u="none" strike="noStrike">
                <a:solidFill>
                  <a:srgbClr val="000000"/>
                </a:solidFill>
                <a:latin typeface="Arial"/>
                <a:ea typeface="Arial"/>
                <a:cs typeface="Arial"/>
                <a:sym typeface="Arial"/>
              </a:rPr>
              <a:t>“</a:t>
            </a:r>
            <a:r>
              <a:rPr lang="en-GB" sz="1800" i="1">
                <a:solidFill>
                  <a:schemeClr val="accent5"/>
                </a:solidFill>
              </a:rPr>
              <a:t>The practice of alternating between different working environments, such as from home and in an office” (</a:t>
            </a:r>
            <a:r>
              <a:rPr lang="en-GB" sz="1200" b="0" i="0" u="none" strike="noStrike">
                <a:solidFill>
                  <a:srgbClr val="000000"/>
                </a:solidFill>
                <a:latin typeface="Arial"/>
                <a:ea typeface="Arial"/>
                <a:cs typeface="Arial"/>
                <a:sym typeface="Arial"/>
              </a:rPr>
              <a:t>dictionary) </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GB" sz="1800" b="0" i="0" u="none" strike="noStrike">
                <a:solidFill>
                  <a:srgbClr val="000000"/>
                </a:solidFill>
                <a:latin typeface="Arial"/>
                <a:ea typeface="Arial"/>
                <a:cs typeface="Arial"/>
                <a:sym typeface="Arial"/>
              </a:rPr>
              <a:t>Hybrid work models would reduce commuting and increase workers’ flexibility and sense of autonomy (</a:t>
            </a:r>
            <a:r>
              <a:rPr lang="en-GB" sz="1800" b="0" i="0" u="none" strike="noStrike">
                <a:solidFill>
                  <a:srgbClr val="0000FF"/>
                </a:solidFill>
                <a:latin typeface="Arial"/>
                <a:ea typeface="Arial"/>
                <a:cs typeface="Arial"/>
                <a:sym typeface="Arial"/>
              </a:rPr>
              <a:t>Caligiuri et al., 2020</a:t>
            </a:r>
            <a:r>
              <a:rPr lang="en-GB" sz="1800" b="0" i="0" u="none" strike="noStrike">
                <a:solidFill>
                  <a:srgbClr val="000000"/>
                </a:solidFill>
                <a:latin typeface="Arial"/>
                <a:ea typeface="Arial"/>
                <a:cs typeface="Arial"/>
                <a:sym typeface="Arial"/>
              </a:rPr>
              <a:t>).</a:t>
            </a:r>
            <a:endParaRPr/>
          </a:p>
          <a:p>
            <a:pPr marL="457200" lvl="0" indent="-228600" algn="l" rtl="0">
              <a:lnSpc>
                <a:spcPct val="100000"/>
              </a:lnSpc>
              <a:spcBef>
                <a:spcPts val="0"/>
              </a:spcBef>
              <a:spcAft>
                <a:spcPts val="0"/>
              </a:spcAft>
              <a:buSzPts val="1400"/>
              <a:buNone/>
            </a:pPr>
            <a:endParaRPr sz="1800" b="1" i="0" u="none" strike="noStrike">
              <a:latin typeface="Arial"/>
              <a:ea typeface="Arial"/>
              <a:cs typeface="Arial"/>
              <a:sym typeface="Arial"/>
            </a:endParaRPr>
          </a:p>
          <a:p>
            <a:pPr marL="457200" lvl="0" indent="-228600" algn="l" rtl="0">
              <a:lnSpc>
                <a:spcPct val="100000"/>
              </a:lnSpc>
              <a:spcBef>
                <a:spcPts val="0"/>
              </a:spcBef>
              <a:spcAft>
                <a:spcPts val="0"/>
              </a:spcAft>
              <a:buSzPts val="1400"/>
              <a:buNone/>
            </a:pPr>
            <a:r>
              <a:rPr lang="en-GB" sz="1800" b="0" i="1" u="none" strike="noStrike">
                <a:latin typeface="Palatino Linotype"/>
                <a:ea typeface="Palatino Linotype"/>
                <a:cs typeface="Palatino Linotype"/>
                <a:sym typeface="Palatino Linotype"/>
              </a:rPr>
              <a:t>means something to people.” (A1)</a:t>
            </a:r>
            <a:endParaRPr/>
          </a:p>
          <a:p>
            <a:pPr marL="457200" lvl="0" indent="-228600" algn="l" rtl="0">
              <a:lnSpc>
                <a:spcPct val="100000"/>
              </a:lnSpc>
              <a:spcBef>
                <a:spcPts val="0"/>
              </a:spcBef>
              <a:spcAft>
                <a:spcPts val="0"/>
              </a:spcAft>
              <a:buSzPts val="1400"/>
              <a:buNone/>
            </a:pPr>
            <a:endParaRPr sz="1800" b="1" i="0" u="none" strike="noStrike">
              <a:latin typeface="Arial"/>
              <a:ea typeface="Arial"/>
              <a:cs typeface="Arial"/>
              <a:sym typeface="Arial"/>
            </a:endParaRPr>
          </a:p>
          <a:p>
            <a:pPr marL="457200" lvl="0" indent="-228600" algn="l" rtl="0">
              <a:lnSpc>
                <a:spcPct val="100000"/>
              </a:lnSpc>
              <a:spcBef>
                <a:spcPts val="0"/>
              </a:spcBef>
              <a:spcAft>
                <a:spcPts val="0"/>
              </a:spcAft>
              <a:buSzPts val="1400"/>
              <a:buNone/>
            </a:pPr>
            <a:r>
              <a:rPr lang="en-GB" sz="1800" b="1" i="0" u="none" strike="noStrike">
                <a:latin typeface="Arial"/>
                <a:ea typeface="Arial"/>
                <a:cs typeface="Arial"/>
                <a:sym typeface="Arial"/>
              </a:rPr>
              <a:t>Full flex</a:t>
            </a:r>
            <a:r>
              <a:rPr lang="en-GB" sz="1800" b="0" i="0" u="none" strike="noStrike">
                <a:latin typeface="Arial"/>
                <a:ea typeface="Arial"/>
                <a:cs typeface="Arial"/>
                <a:sym typeface="Arial"/>
              </a:rPr>
              <a:t>—workers choose the location where they work and when</a:t>
            </a:r>
            <a:endParaRPr/>
          </a:p>
          <a:p>
            <a:pPr marL="457200" lvl="0" indent="-228600" algn="l" rtl="0">
              <a:lnSpc>
                <a:spcPct val="100000"/>
              </a:lnSpc>
              <a:spcBef>
                <a:spcPts val="0"/>
              </a:spcBef>
              <a:spcAft>
                <a:spcPts val="0"/>
              </a:spcAft>
              <a:buSzPts val="1400"/>
              <a:buNone/>
            </a:pPr>
            <a:r>
              <a:rPr lang="en-GB" sz="1800" b="1" i="0" u="none" strike="noStrike">
                <a:latin typeface="Arial"/>
                <a:ea typeface="Arial"/>
                <a:cs typeface="Arial"/>
                <a:sym typeface="Arial"/>
              </a:rPr>
              <a:t>Office First </a:t>
            </a:r>
            <a:r>
              <a:rPr lang="en-GB" sz="1800" b="0" i="0" u="none" strike="noStrike">
                <a:latin typeface="Arial"/>
                <a:ea typeface="Arial"/>
                <a:cs typeface="Arial"/>
                <a:sym typeface="Arial"/>
              </a:rPr>
              <a:t>(2 options)</a:t>
            </a:r>
            <a:endParaRPr/>
          </a:p>
          <a:p>
            <a:pPr marL="457200" lvl="0" indent="-228600" algn="l" rtl="0">
              <a:lnSpc>
                <a:spcPct val="100000"/>
              </a:lnSpc>
              <a:spcBef>
                <a:spcPts val="0"/>
              </a:spcBef>
              <a:spcAft>
                <a:spcPts val="0"/>
              </a:spcAft>
              <a:buSzPts val="1400"/>
              <a:buNone/>
            </a:pPr>
            <a:r>
              <a:rPr lang="en-GB" sz="1800" b="0" i="0" u="none" strike="noStrike">
                <a:latin typeface="Arial"/>
                <a:ea typeface="Arial"/>
                <a:cs typeface="Arial"/>
                <a:sym typeface="Arial"/>
              </a:rPr>
              <a:t>	Office frequency and days both fixed</a:t>
            </a:r>
            <a:endParaRPr/>
          </a:p>
          <a:p>
            <a:pPr marL="457200" lvl="0" indent="-228600" algn="l" rtl="0">
              <a:lnSpc>
                <a:spcPct val="100000"/>
              </a:lnSpc>
              <a:spcBef>
                <a:spcPts val="0"/>
              </a:spcBef>
              <a:spcAft>
                <a:spcPts val="0"/>
              </a:spcAft>
              <a:buSzPts val="1400"/>
              <a:buNone/>
            </a:pPr>
            <a:r>
              <a:rPr lang="en-GB" sz="1800" b="0" i="0" u="none" strike="noStrike">
                <a:latin typeface="Arial"/>
                <a:ea typeface="Arial"/>
                <a:cs typeface="Arial"/>
                <a:sym typeface="Arial"/>
              </a:rPr>
              <a:t>	Fixed office frequency, but attendance days flexible</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sz="1800" b="0" i="0" u="none" strike="noStrik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sz="2800" b="1"/>
              <a:t>1 Flexible Hybrid Model--</a:t>
            </a:r>
            <a:r>
              <a:rPr lang="en-GB" sz="4000" b="1"/>
              <a:t>Employees have the flexibility to choose when and where they work, within certain guidelines or core </a:t>
            </a:r>
            <a:r>
              <a:rPr lang="en-GB" sz="4000"/>
              <a:t>hours.</a:t>
            </a:r>
            <a:endParaRPr sz="2800" b="1"/>
          </a:p>
          <a:p>
            <a:pPr marL="457200" lvl="0" indent="-228600" algn="l" rtl="0">
              <a:lnSpc>
                <a:spcPct val="100000"/>
              </a:lnSpc>
              <a:spcBef>
                <a:spcPts val="0"/>
              </a:spcBef>
              <a:spcAft>
                <a:spcPts val="0"/>
              </a:spcAft>
              <a:buSzPts val="1400"/>
              <a:buFont typeface="Arial"/>
              <a:buChar char="•"/>
            </a:pPr>
            <a:r>
              <a:rPr lang="en-GB" sz="2800" b="1"/>
              <a:t>Description:</a:t>
            </a:r>
            <a:r>
              <a:rPr lang="en-GB" sz="2800"/>
              <a:t> Employees choose when to work remotely or in the office based on their tasks and personal preferences.</a:t>
            </a:r>
            <a:endParaRPr/>
          </a:p>
          <a:p>
            <a:pPr marL="457200" lvl="0" indent="-228600" algn="l" rtl="0">
              <a:lnSpc>
                <a:spcPct val="100000"/>
              </a:lnSpc>
              <a:spcBef>
                <a:spcPts val="0"/>
              </a:spcBef>
              <a:spcAft>
                <a:spcPts val="0"/>
              </a:spcAft>
              <a:buSzPts val="1400"/>
              <a:buFont typeface="Arial"/>
              <a:buChar char="•"/>
            </a:pPr>
            <a:r>
              <a:rPr lang="en-GB" sz="2800" b="1"/>
              <a:t>Advantages:</a:t>
            </a:r>
            <a:r>
              <a:rPr lang="en-GB" sz="2800"/>
              <a:t> High flexibility for employees, fostering autonomy and work-life balance.</a:t>
            </a:r>
            <a:endParaRPr/>
          </a:p>
          <a:p>
            <a:pPr marL="457200" lvl="0" indent="-228600" algn="l" rtl="0">
              <a:lnSpc>
                <a:spcPct val="100000"/>
              </a:lnSpc>
              <a:spcBef>
                <a:spcPts val="0"/>
              </a:spcBef>
              <a:spcAft>
                <a:spcPts val="0"/>
              </a:spcAft>
              <a:buSzPts val="1400"/>
              <a:buFont typeface="Arial"/>
              <a:buChar char="•"/>
            </a:pPr>
            <a:r>
              <a:rPr lang="en-GB" sz="2800" b="1"/>
              <a:t>Challenges:</a:t>
            </a:r>
            <a:r>
              <a:rPr lang="en-GB" sz="2800"/>
              <a:t> Can lead to scheduling conflicts and inconsistent office attendance.</a:t>
            </a:r>
            <a:endParaRPr/>
          </a:p>
          <a:p>
            <a:pPr marL="457200" marR="0" lvl="0" indent="-228600" algn="l" rtl="0">
              <a:lnSpc>
                <a:spcPct val="100000"/>
              </a:lnSpc>
              <a:spcBef>
                <a:spcPts val="0"/>
              </a:spcBef>
              <a:spcAft>
                <a:spcPts val="0"/>
              </a:spcAft>
              <a:buSzPts val="1400"/>
              <a:buNone/>
            </a:pPr>
            <a:r>
              <a:rPr lang="en-GB" sz="2800" b="1"/>
              <a:t>2. Fixed Hybrid Model--</a:t>
            </a:r>
            <a:r>
              <a:rPr lang="en-GB" sz="4000" b="1"/>
              <a:t>Set schedule of in-office and remote work days</a:t>
            </a:r>
            <a:r>
              <a:rPr lang="en-GB" sz="4000"/>
              <a:t>. </a:t>
            </a:r>
            <a:endParaRPr sz="2800" b="1"/>
          </a:p>
          <a:p>
            <a:pPr marL="457200" lvl="0" indent="-228600" algn="l" rtl="0">
              <a:lnSpc>
                <a:spcPct val="100000"/>
              </a:lnSpc>
              <a:spcBef>
                <a:spcPts val="0"/>
              </a:spcBef>
              <a:spcAft>
                <a:spcPts val="0"/>
              </a:spcAft>
              <a:buSzPts val="1400"/>
              <a:buFont typeface="Arial"/>
              <a:buChar char="•"/>
            </a:pPr>
            <a:r>
              <a:rPr lang="en-GB" sz="2800" b="1"/>
              <a:t>Description:</a:t>
            </a:r>
            <a:r>
              <a:rPr lang="en-GB" sz="2800"/>
              <a:t> Specific days are designated for remote work and in-office work (e.g., remote on Mondays and Fridays, in-office on other days).</a:t>
            </a:r>
            <a:endParaRPr/>
          </a:p>
          <a:p>
            <a:pPr marL="457200" lvl="0" indent="-228600" algn="l" rtl="0">
              <a:lnSpc>
                <a:spcPct val="100000"/>
              </a:lnSpc>
              <a:spcBef>
                <a:spcPts val="0"/>
              </a:spcBef>
              <a:spcAft>
                <a:spcPts val="0"/>
              </a:spcAft>
              <a:buSzPts val="1400"/>
              <a:buFont typeface="Arial"/>
              <a:buChar char="•"/>
            </a:pPr>
            <a:r>
              <a:rPr lang="en-GB" sz="2800" b="1"/>
              <a:t>Advantages:</a:t>
            </a:r>
            <a:r>
              <a:rPr lang="en-GB" sz="2800"/>
              <a:t> Predictable schedules for employees and managers, simplifying coordination.</a:t>
            </a:r>
            <a:endParaRPr/>
          </a:p>
          <a:p>
            <a:pPr marL="457200" lvl="0" indent="-228600" algn="l" rtl="0">
              <a:lnSpc>
                <a:spcPct val="100000"/>
              </a:lnSpc>
              <a:spcBef>
                <a:spcPts val="0"/>
              </a:spcBef>
              <a:spcAft>
                <a:spcPts val="0"/>
              </a:spcAft>
              <a:buSzPts val="1400"/>
              <a:buFont typeface="Arial"/>
              <a:buChar char="•"/>
            </a:pPr>
            <a:r>
              <a:rPr lang="en-GB" sz="2800" b="1"/>
              <a:t>Challenges:</a:t>
            </a:r>
            <a:r>
              <a:rPr lang="en-GB" sz="2800"/>
              <a:t> Limited flexibility may not accommodate individual preferences or needs.</a:t>
            </a:r>
            <a:endParaRPr/>
          </a:p>
          <a:p>
            <a:pPr marL="457200" marR="0" lvl="0" indent="-228600" algn="l" rtl="0">
              <a:lnSpc>
                <a:spcPct val="100000"/>
              </a:lnSpc>
              <a:spcBef>
                <a:spcPts val="0"/>
              </a:spcBef>
              <a:spcAft>
                <a:spcPts val="0"/>
              </a:spcAft>
              <a:buSzPts val="1400"/>
              <a:buNone/>
            </a:pPr>
            <a:r>
              <a:rPr lang="en-GB" sz="2800" b="1"/>
              <a:t>3. Office-First Hybrid Model---</a:t>
            </a:r>
            <a:r>
              <a:rPr lang="en-GB" sz="4000" b="1"/>
              <a:t>Employees predominantly work in the office but have the option  to work remotely occasionally</a:t>
            </a:r>
            <a:r>
              <a:rPr lang="en-GB" sz="4000"/>
              <a:t>. (fixed days a week in the office</a:t>
            </a:r>
            <a:endParaRPr sz="2800" b="1"/>
          </a:p>
          <a:p>
            <a:pPr marL="457200" lvl="0" indent="-228600" algn="l" rtl="0">
              <a:lnSpc>
                <a:spcPct val="100000"/>
              </a:lnSpc>
              <a:spcBef>
                <a:spcPts val="0"/>
              </a:spcBef>
              <a:spcAft>
                <a:spcPts val="0"/>
              </a:spcAft>
              <a:buSzPts val="1400"/>
              <a:buFont typeface="Arial"/>
              <a:buChar char="•"/>
            </a:pPr>
            <a:r>
              <a:rPr lang="en-GB" sz="2800" b="1"/>
              <a:t>Description:</a:t>
            </a:r>
            <a:r>
              <a:rPr lang="en-GB" sz="2800"/>
              <a:t> Employees are expected to work primarily from the office but have the option to work remotely on occasion.</a:t>
            </a:r>
            <a:endParaRPr/>
          </a:p>
          <a:p>
            <a:pPr marL="457200" lvl="0" indent="-228600" algn="l" rtl="0">
              <a:lnSpc>
                <a:spcPct val="100000"/>
              </a:lnSpc>
              <a:spcBef>
                <a:spcPts val="0"/>
              </a:spcBef>
              <a:spcAft>
                <a:spcPts val="0"/>
              </a:spcAft>
              <a:buSzPts val="1400"/>
              <a:buFont typeface="Arial"/>
              <a:buChar char="•"/>
            </a:pPr>
            <a:r>
              <a:rPr lang="en-GB" sz="2800" b="1"/>
              <a:t>Advantages:</a:t>
            </a:r>
            <a:r>
              <a:rPr lang="en-GB" sz="2800"/>
              <a:t> Maintains a strong in-office culture and collaboration.</a:t>
            </a:r>
            <a:endParaRPr/>
          </a:p>
          <a:p>
            <a:pPr marL="457200" lvl="0" indent="-228600" algn="l" rtl="0">
              <a:lnSpc>
                <a:spcPct val="100000"/>
              </a:lnSpc>
              <a:spcBef>
                <a:spcPts val="0"/>
              </a:spcBef>
              <a:spcAft>
                <a:spcPts val="0"/>
              </a:spcAft>
              <a:buSzPts val="1400"/>
              <a:buFont typeface="Arial"/>
              <a:buChar char="•"/>
            </a:pPr>
            <a:r>
              <a:rPr lang="en-GB" sz="2800" b="1"/>
              <a:t>Challenges:</a:t>
            </a:r>
            <a:r>
              <a:rPr lang="en-GB" sz="2800"/>
              <a:t> Offers limited remote flexibility, potentially alienating employees who prefer remote work.</a:t>
            </a:r>
            <a:endParaRPr/>
          </a:p>
          <a:p>
            <a:pPr marL="457200" marR="0" lvl="0" indent="-228600" algn="l" rtl="0">
              <a:lnSpc>
                <a:spcPct val="100000"/>
              </a:lnSpc>
              <a:spcBef>
                <a:spcPts val="0"/>
              </a:spcBef>
              <a:spcAft>
                <a:spcPts val="0"/>
              </a:spcAft>
              <a:buSzPts val="1400"/>
              <a:buNone/>
            </a:pPr>
            <a:r>
              <a:rPr lang="en-GB" sz="2800" b="1"/>
              <a:t>4. Remote-First Hybrid Model ---</a:t>
            </a:r>
            <a:r>
              <a:rPr lang="en-GB" sz="4000" b="1"/>
              <a:t>Employees predominantly work remotely,</a:t>
            </a:r>
            <a:br>
              <a:rPr lang="en-GB" sz="4000"/>
            </a:br>
            <a:r>
              <a:rPr lang="en-GB" sz="4000"/>
              <a:t>with occasional in-person meetings or gatherings.</a:t>
            </a:r>
            <a:endParaRPr sz="2800" b="1"/>
          </a:p>
          <a:p>
            <a:pPr marL="457200" lvl="0" indent="-228600" algn="l" rtl="0">
              <a:lnSpc>
                <a:spcPct val="100000"/>
              </a:lnSpc>
              <a:spcBef>
                <a:spcPts val="0"/>
              </a:spcBef>
              <a:spcAft>
                <a:spcPts val="0"/>
              </a:spcAft>
              <a:buSzPts val="1400"/>
              <a:buFont typeface="Arial"/>
              <a:buChar char="•"/>
            </a:pPr>
            <a:r>
              <a:rPr lang="en-GB" sz="2800" b="1"/>
              <a:t>Description:</a:t>
            </a:r>
            <a:r>
              <a:rPr lang="en-GB" sz="2800"/>
              <a:t> Employees are encouraged to work remotely by default but have access to office space for collaboration or personal preference.</a:t>
            </a:r>
            <a:endParaRPr/>
          </a:p>
          <a:p>
            <a:pPr marL="457200" lvl="0" indent="-228600" algn="l" rtl="0">
              <a:lnSpc>
                <a:spcPct val="100000"/>
              </a:lnSpc>
              <a:spcBef>
                <a:spcPts val="0"/>
              </a:spcBef>
              <a:spcAft>
                <a:spcPts val="0"/>
              </a:spcAft>
              <a:buSzPts val="1400"/>
              <a:buFont typeface="Arial"/>
              <a:buChar char="•"/>
            </a:pPr>
            <a:r>
              <a:rPr lang="en-GB" sz="2800" b="1"/>
              <a:t>Advantages:</a:t>
            </a:r>
            <a:r>
              <a:rPr lang="en-GB" sz="2800"/>
              <a:t> Provides flexibility while supporting in-person collaboration when needed.</a:t>
            </a:r>
            <a:endParaRPr/>
          </a:p>
          <a:p>
            <a:pPr marL="457200" lvl="0" indent="-228600" algn="l" rtl="0">
              <a:lnSpc>
                <a:spcPct val="100000"/>
              </a:lnSpc>
              <a:spcBef>
                <a:spcPts val="0"/>
              </a:spcBef>
              <a:spcAft>
                <a:spcPts val="0"/>
              </a:spcAft>
              <a:buSzPts val="1400"/>
              <a:buFont typeface="Arial"/>
              <a:buChar char="•"/>
            </a:pPr>
            <a:r>
              <a:rPr lang="en-GB" sz="2800" b="1"/>
              <a:t>Challenges:</a:t>
            </a:r>
            <a:r>
              <a:rPr lang="en-GB" sz="2800"/>
              <a:t> May lead to underutilized office space and challenges in maintaining team cohesion.</a:t>
            </a:r>
            <a:endParaRPr/>
          </a:p>
          <a:p>
            <a:pPr marL="457200" marR="0" lvl="0" indent="-228600" algn="l" rtl="0">
              <a:lnSpc>
                <a:spcPct val="100000"/>
              </a:lnSpc>
              <a:spcBef>
                <a:spcPts val="0"/>
              </a:spcBef>
              <a:spcAft>
                <a:spcPts val="0"/>
              </a:spcAft>
              <a:buSzPts val="1400"/>
              <a:buNone/>
            </a:pPr>
            <a:r>
              <a:rPr lang="en-GB" sz="2800" b="1"/>
              <a:t>5. Team-Based Hybrid Model</a:t>
            </a:r>
            <a:endParaRPr/>
          </a:p>
          <a:p>
            <a:pPr marL="457200" lvl="0" indent="-228600" algn="l" rtl="0">
              <a:lnSpc>
                <a:spcPct val="100000"/>
              </a:lnSpc>
              <a:spcBef>
                <a:spcPts val="0"/>
              </a:spcBef>
              <a:spcAft>
                <a:spcPts val="0"/>
              </a:spcAft>
              <a:buSzPts val="1400"/>
              <a:buFont typeface="Arial"/>
              <a:buChar char="•"/>
            </a:pPr>
            <a:r>
              <a:rPr lang="en-GB" sz="2800" b="1"/>
              <a:t>Description:</a:t>
            </a:r>
            <a:r>
              <a:rPr lang="en-GB" sz="2800"/>
              <a:t> Teams or departments decide their hybrid arrangements collectively, tailoring schedules to their specific needs.</a:t>
            </a:r>
            <a:endParaRPr/>
          </a:p>
          <a:p>
            <a:pPr marL="457200" lvl="0" indent="-228600" algn="l" rtl="0">
              <a:lnSpc>
                <a:spcPct val="100000"/>
              </a:lnSpc>
              <a:spcBef>
                <a:spcPts val="0"/>
              </a:spcBef>
              <a:spcAft>
                <a:spcPts val="0"/>
              </a:spcAft>
              <a:buSzPts val="1400"/>
              <a:buFont typeface="Arial"/>
              <a:buChar char="•"/>
            </a:pPr>
            <a:r>
              <a:rPr lang="en-GB" sz="2800" b="1"/>
              <a:t>Advantages:</a:t>
            </a:r>
            <a:r>
              <a:rPr lang="en-GB" sz="2800"/>
              <a:t> Customized solutions for different team dynamics and functions.</a:t>
            </a:r>
            <a:endParaRPr/>
          </a:p>
          <a:p>
            <a:pPr marL="457200" lvl="0" indent="-228600" algn="l" rtl="0">
              <a:lnSpc>
                <a:spcPct val="100000"/>
              </a:lnSpc>
              <a:spcBef>
                <a:spcPts val="0"/>
              </a:spcBef>
              <a:spcAft>
                <a:spcPts val="0"/>
              </a:spcAft>
              <a:buSzPts val="1400"/>
              <a:buFont typeface="Arial"/>
              <a:buChar char="•"/>
            </a:pPr>
            <a:r>
              <a:rPr lang="en-GB" sz="2800" b="1"/>
              <a:t>Challenges:</a:t>
            </a:r>
            <a:r>
              <a:rPr lang="en-GB" sz="2800"/>
              <a:t> Can create inconsistencies across the organization and complicate cross-departmental collaboration.</a:t>
            </a:r>
            <a:endParaRPr/>
          </a:p>
          <a:p>
            <a:pPr marL="457200" lvl="0" indent="-228600" algn="l" rtl="0">
              <a:lnSpc>
                <a:spcPct val="100000"/>
              </a:lnSpc>
              <a:spcBef>
                <a:spcPts val="0"/>
              </a:spcBef>
              <a:spcAft>
                <a:spcPts val="0"/>
              </a:spcAft>
              <a:buSzPts val="1400"/>
              <a:buNone/>
            </a:pP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sz="1800" b="1" i="1" u="none" strike="noStrike">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en-GB" sz="1800" b="1" i="1" u="none" strike="noStrike">
                <a:latin typeface="Times New Roman"/>
                <a:ea typeface="Times New Roman"/>
                <a:cs typeface="Times New Roman"/>
                <a:sym typeface="Times New Roman"/>
              </a:rPr>
              <a:t>Remote first model- </a:t>
            </a:r>
            <a:r>
              <a:rPr lang="en-GB" sz="1800" b="0" i="0" u="none" strike="noStrike">
                <a:latin typeface="Times New Roman"/>
                <a:ea typeface="Times New Roman"/>
                <a:cs typeface="Times New Roman"/>
                <a:sym typeface="Times New Roman"/>
              </a:rPr>
              <a:t>Organizations like Quora and Dropbox are following the remote first model. In this model most of the employees plus the leadership teamwould be </a:t>
            </a:r>
            <a:r>
              <a:rPr lang="en-GB" sz="1800" b="0" i="1" u="none" strike="noStrike">
                <a:latin typeface="Times New Roman"/>
                <a:ea typeface="Times New Roman"/>
                <a:cs typeface="Times New Roman"/>
                <a:sym typeface="Times New Roman"/>
              </a:rPr>
              <a:t>generally working remotely but if there is an urgent requirement for physical presence </a:t>
            </a:r>
            <a:r>
              <a:rPr lang="en-GB" sz="1800" b="0" i="0" u="none" strike="noStrike">
                <a:latin typeface="Times New Roman"/>
                <a:ea typeface="Times New Roman"/>
                <a:cs typeface="Times New Roman"/>
                <a:sym typeface="Times New Roman"/>
              </a:rPr>
              <a:t>may be one or two days in a month that can be done by fewemployees. The office space would be physically present and if anyone wants to utilize it for official use can be done but not frequently but whenever there is a requirement.</a:t>
            </a:r>
            <a:endParaRPr/>
          </a:p>
          <a:p>
            <a:pPr marL="457200" lvl="0" indent="-228600" algn="l" rtl="0">
              <a:lnSpc>
                <a:spcPct val="100000"/>
              </a:lnSpc>
              <a:spcBef>
                <a:spcPts val="0"/>
              </a:spcBef>
              <a:spcAft>
                <a:spcPts val="0"/>
              </a:spcAft>
              <a:buSzPts val="1400"/>
              <a:buNone/>
            </a:pPr>
            <a:r>
              <a:rPr lang="en-GB" sz="1800" b="1" i="1" u="none" strike="noStrike">
                <a:latin typeface="Times New Roman"/>
                <a:ea typeface="Times New Roman"/>
                <a:cs typeface="Times New Roman"/>
                <a:sym typeface="Times New Roman"/>
              </a:rPr>
              <a:t>Office Occasional</a:t>
            </a:r>
            <a:r>
              <a:rPr lang="en-GB" sz="1800" b="0" i="0" u="none" strike="noStrike">
                <a:latin typeface="Times New Roman"/>
                <a:ea typeface="Times New Roman"/>
                <a:cs typeface="Times New Roman"/>
                <a:sym typeface="Times New Roman"/>
              </a:rPr>
              <a:t>- Many organizations still now have not accepted the remote work model. They still feel that employee’s physical presence in the </a:t>
            </a:r>
            <a:r>
              <a:rPr lang="en-GB" sz="1800" b="1" i="0" u="none" strike="noStrike">
                <a:latin typeface="Times New Roman"/>
                <a:ea typeface="Times New Roman"/>
                <a:cs typeface="Times New Roman"/>
                <a:sym typeface="Times New Roman"/>
              </a:rPr>
              <a:t>office twice or thrice in a week </a:t>
            </a:r>
            <a:r>
              <a:rPr lang="en-GB" sz="1800" b="0" i="0" u="none" strike="noStrike">
                <a:latin typeface="Times New Roman"/>
                <a:ea typeface="Times New Roman"/>
                <a:cs typeface="Times New Roman"/>
                <a:sym typeface="Times New Roman"/>
              </a:rPr>
              <a:t>is necessary for the organization.</a:t>
            </a:r>
            <a:endParaRPr/>
          </a:p>
          <a:p>
            <a:pPr marL="457200" lvl="0" indent="-228600" algn="l" rtl="0">
              <a:lnSpc>
                <a:spcPct val="100000"/>
              </a:lnSpc>
              <a:spcBef>
                <a:spcPts val="0"/>
              </a:spcBef>
              <a:spcAft>
                <a:spcPts val="0"/>
              </a:spcAft>
              <a:buSzPts val="1400"/>
              <a:buNone/>
            </a:pPr>
            <a:r>
              <a:rPr lang="en-GB" sz="1800" b="1" i="1" u="none" strike="noStrike">
                <a:latin typeface="Times New Roman"/>
                <a:ea typeface="Times New Roman"/>
                <a:cs typeface="Times New Roman"/>
                <a:sym typeface="Times New Roman"/>
              </a:rPr>
              <a:t>Office first, remote allowed: </a:t>
            </a:r>
            <a:r>
              <a:rPr lang="en-GB" sz="1800" b="0" i="0" u="none" strike="noStrike">
                <a:latin typeface="Times New Roman"/>
                <a:ea typeface="Times New Roman"/>
                <a:cs typeface="Times New Roman"/>
                <a:sym typeface="Times New Roman"/>
              </a:rPr>
              <a:t>This model uses the combination of remote first and office occasional. In this model the organization mostly works offline and</a:t>
            </a:r>
            <a:endParaRPr/>
          </a:p>
          <a:p>
            <a:pPr marL="457200" lvl="0" indent="-228600" algn="l" rtl="0">
              <a:lnSpc>
                <a:spcPct val="100000"/>
              </a:lnSpc>
              <a:spcBef>
                <a:spcPts val="0"/>
              </a:spcBef>
              <a:spcAft>
                <a:spcPts val="0"/>
              </a:spcAft>
              <a:buSzPts val="1400"/>
              <a:buNone/>
            </a:pPr>
            <a:r>
              <a:rPr lang="en-GB" sz="1800" b="0" i="0" u="none" strike="noStrike">
                <a:latin typeface="Times New Roman"/>
                <a:ea typeface="Times New Roman"/>
                <a:cs typeface="Times New Roman"/>
                <a:sym typeface="Times New Roman"/>
              </a:rPr>
              <a:t>occasionally remote working. Most of the employees including the leadership team come to office regularly and those who have opted for remote work are kept in loop and important discussions are briefed to them</a:t>
            </a:r>
            <a:endParaRPr/>
          </a:p>
          <a:p>
            <a:pPr marL="457200" lvl="0" indent="-228600" algn="l" rtl="0">
              <a:lnSpc>
                <a:spcPct val="100000"/>
              </a:lnSpc>
              <a:spcBef>
                <a:spcPts val="0"/>
              </a:spcBef>
              <a:spcAft>
                <a:spcPts val="0"/>
              </a:spcAft>
              <a:buSzPts val="1400"/>
              <a:buNone/>
            </a:pPr>
            <a:endParaRPr sz="1800" b="0" i="0" u="none" strike="noStrike">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endParaRPr/>
          </a:p>
        </p:txBody>
      </p:sp>
      <p:sp>
        <p:nvSpPr>
          <p:cNvPr id="214" name="Google Shape;214;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8" name="Google Shape;23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b="0" i="0">
              <a:solidFill>
                <a:srgbClr val="666666"/>
              </a:solidFill>
              <a:latin typeface="Poppins"/>
              <a:ea typeface="Poppins"/>
              <a:cs typeface="Poppins"/>
              <a:sym typeface="Poppins"/>
            </a:endParaRPr>
          </a:p>
        </p:txBody>
      </p:sp>
      <p:sp>
        <p:nvSpPr>
          <p:cNvPr id="246" name="Google Shape;24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sz="1200" b="0" i="0" u="none" strike="noStrike">
                <a:latin typeface="Arial"/>
                <a:ea typeface="Arial"/>
                <a:cs typeface="Arial"/>
                <a:sym typeface="Arial"/>
              </a:rPr>
              <a:t>has declared regarding following the Unique Hybrid Model</a:t>
            </a:r>
            <a:endParaRPr/>
          </a:p>
        </p:txBody>
      </p:sp>
      <p:sp>
        <p:nvSpPr>
          <p:cNvPr id="258" name="Google Shape;25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 keep the same presentation style in all PPT’s</a:t>
            </a:r>
            <a:endParaRPr/>
          </a:p>
          <a:p>
            <a:pPr marL="0" lvl="0" indent="0" algn="l" rtl="0">
              <a:lnSpc>
                <a:spcPct val="100000"/>
              </a:lnSpc>
              <a:spcBef>
                <a:spcPts val="0"/>
              </a:spcBef>
              <a:spcAft>
                <a:spcPts val="0"/>
              </a:spcAft>
              <a:buSzPts val="1400"/>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sz="1200" b="0" i="0" u="none" strike="noStrike">
                <a:latin typeface="Arial"/>
                <a:ea typeface="Arial"/>
                <a:cs typeface="Arial"/>
                <a:sym typeface="Arial"/>
              </a:rPr>
              <a:t>has declared regarding following the Unique Hybrid Model</a:t>
            </a:r>
            <a:endParaRPr/>
          </a:p>
        </p:txBody>
      </p:sp>
      <p:sp>
        <p:nvSpPr>
          <p:cNvPr id="268" name="Google Shape;26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sz="1200" b="0" i="0" u="none" strike="noStrike">
                <a:latin typeface="Arial"/>
                <a:ea typeface="Arial"/>
                <a:cs typeface="Arial"/>
                <a:sym typeface="Arial"/>
              </a:rPr>
              <a:t>has declared regarding following the Unique Hybrid Model</a:t>
            </a:r>
            <a:endParaRPr/>
          </a:p>
        </p:txBody>
      </p:sp>
      <p:sp>
        <p:nvSpPr>
          <p:cNvPr id="278" name="Google Shape;27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88" name="Google Shape;288;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294" name="Google Shape;29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301" name="Google Shape;30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0" name="Google Shape;31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b="0" i="0">
                <a:solidFill>
                  <a:srgbClr val="666666"/>
                </a:solidFill>
                <a:latin typeface="Poppins"/>
                <a:ea typeface="Poppins"/>
                <a:cs typeface="Poppins"/>
                <a:sym typeface="Poppins"/>
              </a:rPr>
              <a:t>Nonetheless, this presents a significant challenge for organisations as they are trying to balance productivity, creativity, physical safety, and employee preferences. The hybrid work model can be daunting and unfamiliar territory for leaders.</a:t>
            </a:r>
            <a:endParaRPr/>
          </a:p>
          <a:p>
            <a:pPr marL="457200" lvl="0" indent="-228600" algn="l" rtl="0">
              <a:lnSpc>
                <a:spcPct val="100000"/>
              </a:lnSpc>
              <a:spcBef>
                <a:spcPts val="0"/>
              </a:spcBef>
              <a:spcAft>
                <a:spcPts val="0"/>
              </a:spcAft>
              <a:buSzPts val="1400"/>
              <a:buNone/>
            </a:pPr>
            <a:r>
              <a:rPr lang="en-GB" b="0" i="0">
                <a:solidFill>
                  <a:srgbClr val="666666"/>
                </a:solidFill>
                <a:latin typeface="Poppins"/>
                <a:ea typeface="Poppins"/>
                <a:cs typeface="Poppins"/>
                <a:sym typeface="Poppins"/>
              </a:rPr>
              <a:t>As the old way of work is fading into the background, leaders need to adapt their way of managing, quickly. One of the biggest challenges of managing a hybrid workforce is maintaining corporate culture and creating uniformity between the remote and in-office experience and expectations.</a:t>
            </a:r>
            <a:endParaRPr/>
          </a:p>
          <a:p>
            <a:pPr marL="457200" lvl="0" indent="-228600" algn="l" rtl="0">
              <a:lnSpc>
                <a:spcPct val="100000"/>
              </a:lnSpc>
              <a:spcBef>
                <a:spcPts val="0"/>
              </a:spcBef>
              <a:spcAft>
                <a:spcPts val="0"/>
              </a:spcAft>
              <a:buSzPts val="1400"/>
              <a:buNone/>
            </a:pPr>
            <a:r>
              <a:rPr lang="en-GB" b="0" i="0">
                <a:solidFill>
                  <a:srgbClr val="666666"/>
                </a:solidFill>
                <a:latin typeface="Poppins"/>
                <a:ea typeface="Poppins"/>
                <a:cs typeface="Poppins"/>
                <a:sym typeface="Poppins"/>
              </a:rPr>
              <a:t>The good news is that even though leaders are concerned with the hybrid way of work, organisational initiatives such as feedback, training and day-to-day operations, continue to progress in a remote work environment. The most critical lesson has been the importance of soft skills leaders need to manage their employees effectively even while working remotely. Leadership traits that will predict success include trust, empathy, inclusivity and communication. Whether they are leading a small team or a large enterprise.</a:t>
            </a:r>
            <a:endParaRPr/>
          </a:p>
        </p:txBody>
      </p:sp>
      <p:sp>
        <p:nvSpPr>
          <p:cNvPr id="367" name="Google Shape;3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What principles guide your decision?How do you ensure fairness and inclusivity?What tools or policies could support this situation?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81" name="Google Shape;38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Capture responses in a shared document or whiteboard for collective inspiration</a:t>
            </a:r>
            <a:endParaRPr/>
          </a:p>
          <a:p>
            <a:pPr marL="171450" lvl="0" indent="-171450" algn="l" rtl="0">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lnSpc>
                <a:spcPct val="100000"/>
              </a:lnSpc>
              <a:spcBef>
                <a:spcPts val="0"/>
              </a:spcBef>
              <a:spcAft>
                <a:spcPts val="0"/>
              </a:spcAft>
              <a:buClr>
                <a:schemeClr val="dk1"/>
              </a:buClr>
              <a:buSzPts val="1200"/>
              <a:buFont typeface="Calibri"/>
              <a:buChar char="-"/>
            </a:pPr>
            <a:r>
              <a:rPr lang="en-GB"/>
              <a:t>use work-based learning (WBL) methodologies</a:t>
            </a:r>
            <a:endParaRPr/>
          </a:p>
          <a:p>
            <a:pPr marL="171450" lvl="0" indent="-171450" algn="l" rtl="0">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lnSpc>
                <a:spcPct val="100000"/>
              </a:lnSpc>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88" name="Google Shape;38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marL="0" lvl="0" indent="0" algn="l" rtl="0">
              <a:lnSpc>
                <a:spcPct val="100000"/>
              </a:lnSpc>
              <a:spcBef>
                <a:spcPts val="0"/>
              </a:spcBef>
              <a:spcAft>
                <a:spcPts val="0"/>
              </a:spcAft>
              <a:buSzPts val="1400"/>
              <a:buNone/>
            </a:pPr>
            <a:endParaRPr/>
          </a:p>
        </p:txBody>
      </p:sp>
      <p:sp>
        <p:nvSpPr>
          <p:cNvPr id="409" name="Google Shape;4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131" name="Google Shape;1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0fd5a3148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30fd5a3148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457200" lvl="0" indent="-228600" algn="just" rtl="0">
              <a:lnSpc>
                <a:spcPct val="150000"/>
              </a:lnSpc>
              <a:spcBef>
                <a:spcPts val="0"/>
              </a:spcBef>
              <a:spcAft>
                <a:spcPts val="0"/>
              </a:spcAft>
              <a:buSzPts val="1400"/>
              <a:buNone/>
            </a:pPr>
            <a:r>
              <a:rPr lang="en-GB" sz="1800">
                <a:solidFill>
                  <a:srgbClr val="000000"/>
                </a:solidFill>
                <a:latin typeface="Calibri"/>
                <a:ea typeface="Calibri"/>
                <a:cs typeface="Calibri"/>
                <a:sym typeface="Calibri"/>
              </a:rPr>
              <a:t>The </a:t>
            </a:r>
            <a:r>
              <a:rPr lang="en-GB" sz="1800" b="1">
                <a:solidFill>
                  <a:srgbClr val="000000"/>
                </a:solidFill>
                <a:latin typeface="Calibri"/>
                <a:ea typeface="Calibri"/>
                <a:cs typeface="Calibri"/>
                <a:sym typeface="Calibri"/>
              </a:rPr>
              <a:t>hybrid workplace</a:t>
            </a:r>
            <a:r>
              <a:rPr lang="en-GB" sz="1800">
                <a:solidFill>
                  <a:srgbClr val="000000"/>
                </a:solidFill>
                <a:latin typeface="Calibri"/>
                <a:ea typeface="Calibri"/>
                <a:cs typeface="Calibri"/>
                <a:sym typeface="Calibri"/>
              </a:rPr>
              <a:t> is now known as a workplace model which combines remote working with on-site or physical office working. In simple terms, employees have the flexibility to work from anywhere of their choosing during the remote working schedule (Peprah, 2022). Although the term “hybrid workplace” may sound new, other terms have also been used interchangeably and refer to the context of an employee working from a location physically apart from their employer, while using telecommunication technology. These are telework, remote work, home-based working, telecommuting, and virtual working.</a:t>
            </a:r>
            <a:endParaRPr/>
          </a:p>
          <a:p>
            <a:pPr marL="457200" lvl="0" indent="-228600" algn="just" rtl="0">
              <a:lnSpc>
                <a:spcPct val="150000"/>
              </a:lnSpc>
              <a:spcBef>
                <a:spcPts val="1125"/>
              </a:spcBef>
              <a:spcAft>
                <a:spcPts val="0"/>
              </a:spcAft>
              <a:buSzPts val="1400"/>
              <a:buNone/>
            </a:pPr>
            <a:endParaRPr sz="1800">
              <a:solidFill>
                <a:srgbClr val="000000"/>
              </a:solidFill>
              <a:latin typeface="Calibri"/>
              <a:ea typeface="Calibri"/>
              <a:cs typeface="Calibri"/>
              <a:sym typeface="Calibri"/>
            </a:endParaRPr>
          </a:p>
          <a:p>
            <a:pPr marL="457200" lvl="0" indent="-228600" algn="just" rtl="0">
              <a:lnSpc>
                <a:spcPct val="150000"/>
              </a:lnSpc>
              <a:spcBef>
                <a:spcPts val="1125"/>
              </a:spcBef>
              <a:spcAft>
                <a:spcPts val="0"/>
              </a:spcAft>
              <a:buSzPts val="1400"/>
              <a:buNone/>
            </a:pPr>
            <a:r>
              <a:rPr lang="en-GB" sz="1800" b="1" i="0" u="none" strike="noStrike">
                <a:latin typeface="Times"/>
                <a:ea typeface="Times"/>
                <a:cs typeface="Times"/>
                <a:sym typeface="Times"/>
              </a:rPr>
              <a:t>JinWon Jang, Yong Gi Park, Seong Il Hur, and Yong Jun An</a:t>
            </a:r>
            <a:endParaRPr sz="1800">
              <a:solidFill>
                <a:srgbClr val="000000"/>
              </a:solidFill>
              <a:latin typeface="Arial"/>
              <a:ea typeface="Arial"/>
              <a:cs typeface="Arial"/>
              <a:sym typeface="Arial"/>
            </a:endParaRPr>
          </a:p>
          <a:p>
            <a:pPr marL="0" lvl="0" indent="0" algn="l" rtl="0">
              <a:lnSpc>
                <a:spcPct val="100000"/>
              </a:lnSpc>
              <a:spcBef>
                <a:spcPts val="1125"/>
              </a:spcBef>
              <a:spcAft>
                <a:spcPts val="0"/>
              </a:spcAft>
              <a:buSzPts val="1400"/>
              <a:buNone/>
            </a:pPr>
            <a:endParaRPr/>
          </a:p>
        </p:txBody>
      </p:sp>
      <p:sp>
        <p:nvSpPr>
          <p:cNvPr id="138" name="Google Shape;138;g30fd5a3148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0" i="0">
                <a:solidFill>
                  <a:srgbClr val="666666"/>
                </a:solidFill>
                <a:latin typeface="Poppins"/>
                <a:ea typeface="Poppins"/>
                <a:cs typeface="Poppins"/>
                <a:sym typeface="Poppins"/>
              </a:rPr>
              <a:t>The way we work has changed rapidly over the last couple of years. As the working world slowly returns to its new form, it is apparent that more and more people are leaning towards hybrid models as the future of work. </a:t>
            </a:r>
            <a:r>
              <a:rPr lang="en-GB" b="0" i="0" u="sng" strike="noStrike">
                <a:solidFill>
                  <a:schemeClr val="hlink"/>
                </a:solidFill>
                <a:latin typeface="Poppins"/>
                <a:ea typeface="Poppins"/>
                <a:cs typeface="Poppins"/>
                <a:sym typeface="Poppins"/>
                <a:hlinkClick r:id="rId3"/>
              </a:rPr>
              <a:t>Many surveys</a:t>
            </a:r>
            <a:r>
              <a:rPr lang="en-GB" b="0" i="0">
                <a:solidFill>
                  <a:srgbClr val="666666"/>
                </a:solidFill>
                <a:latin typeface="Poppins"/>
                <a:ea typeface="Poppins"/>
                <a:cs typeface="Poppins"/>
                <a:sym typeface="Poppins"/>
              </a:rPr>
              <a:t> have shown that the majority of employees do not want to return to the office full-time: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666666"/>
              </a:solidFill>
              <a:latin typeface="Poppins"/>
              <a:ea typeface="Poppins"/>
              <a:cs typeface="Poppins"/>
              <a:sym typeface="Poppins"/>
            </a:endParaRPr>
          </a:p>
          <a:p>
            <a:pPr marL="457200" lvl="0" indent="-228600" algn="l" rtl="0">
              <a:lnSpc>
                <a:spcPct val="100000"/>
              </a:lnSpc>
              <a:spcBef>
                <a:spcPts val="0"/>
              </a:spcBef>
              <a:spcAft>
                <a:spcPts val="0"/>
              </a:spcAft>
              <a:buSzPts val="1400"/>
              <a:buNone/>
            </a:pPr>
            <a:r>
              <a:rPr lang="en-GB" sz="1800" b="0" i="0" u="none" strike="noStrike">
                <a:solidFill>
                  <a:srgbClr val="000000"/>
                </a:solidFill>
                <a:latin typeface="Arial"/>
                <a:ea typeface="Arial"/>
                <a:cs typeface="Arial"/>
                <a:sym typeface="Arial"/>
              </a:rPr>
              <a:t>Wigert, B.; Agrawal, S. Returning to the Office: The Current, Preferred and Future State of RemoteWork. Washington DC. 2022.</a:t>
            </a:r>
            <a:endParaRPr/>
          </a:p>
          <a:p>
            <a:pPr marL="457200" lvl="0" indent="-228600" algn="l" rtl="0">
              <a:lnSpc>
                <a:spcPct val="100000"/>
              </a:lnSpc>
              <a:spcBef>
                <a:spcPts val="0"/>
              </a:spcBef>
              <a:spcAft>
                <a:spcPts val="0"/>
              </a:spcAft>
              <a:buSzPts val="1400"/>
              <a:buNone/>
            </a:pPr>
            <a:r>
              <a:rPr lang="en-GB" sz="1800" b="0" i="0" u="none" strike="noStrike">
                <a:solidFill>
                  <a:srgbClr val="000000"/>
                </a:solidFill>
                <a:latin typeface="Arial"/>
                <a:ea typeface="Arial"/>
                <a:cs typeface="Arial"/>
                <a:sym typeface="Arial"/>
              </a:rPr>
              <a:t>Available online: </a:t>
            </a:r>
            <a:r>
              <a:rPr lang="en-GB" sz="1800" b="0" i="0" u="none" strike="noStrike">
                <a:solidFill>
                  <a:srgbClr val="0875B8"/>
                </a:solidFill>
                <a:latin typeface="Arial"/>
                <a:ea typeface="Arial"/>
                <a:cs typeface="Arial"/>
                <a:sym typeface="Arial"/>
              </a:rPr>
              <a:t>https://www.gallup.com/workplace/397751/returning-office-current-preferred-future-state-remote-work</a:t>
            </a:r>
            <a:endParaRPr/>
          </a:p>
          <a:p>
            <a:pPr marL="457200" lvl="0" indent="-228600" algn="l" rtl="0">
              <a:lnSpc>
                <a:spcPct val="100000"/>
              </a:lnSpc>
              <a:spcBef>
                <a:spcPts val="0"/>
              </a:spcBef>
              <a:spcAft>
                <a:spcPts val="0"/>
              </a:spcAft>
              <a:buSzPts val="1400"/>
              <a:buNone/>
            </a:pPr>
            <a:r>
              <a:rPr lang="en-GB" sz="1800" b="0" i="0" u="none" strike="noStrike">
                <a:solidFill>
                  <a:srgbClr val="0875B8"/>
                </a:solidFill>
                <a:latin typeface="Arial"/>
                <a:ea typeface="Arial"/>
                <a:cs typeface="Arial"/>
                <a:sym typeface="Arial"/>
              </a:rPr>
              <a:t>.aspx </a:t>
            </a:r>
            <a:r>
              <a:rPr lang="en-GB" sz="1800" b="0" i="0" u="none" strike="noStrike">
                <a:solidFill>
                  <a:srgbClr val="000000"/>
                </a:solidFill>
                <a:latin typeface="Arial"/>
                <a:ea typeface="Arial"/>
                <a:cs typeface="Arial"/>
                <a:sym typeface="Arial"/>
              </a:rPr>
              <a:t>(accessed on 31 August 2022).</a:t>
            </a:r>
            <a:endParaRPr/>
          </a:p>
          <a:p>
            <a:pPr marL="457200" lvl="0" indent="-228600" algn="l" rtl="0">
              <a:lnSpc>
                <a:spcPct val="100000"/>
              </a:lnSpc>
              <a:spcBef>
                <a:spcPts val="0"/>
              </a:spcBef>
              <a:spcAft>
                <a:spcPts val="0"/>
              </a:spcAft>
              <a:buSzPts val="1400"/>
              <a:buNone/>
            </a:pPr>
            <a:endParaRPr sz="1800" b="0" i="0" u="none" strike="noStrike">
              <a:latin typeface="Arial"/>
              <a:ea typeface="Arial"/>
              <a:cs typeface="Arial"/>
              <a:sym typeface="Arial"/>
            </a:endParaRPr>
          </a:p>
          <a:p>
            <a:pPr marL="457200" lvl="0" indent="-228600" algn="l" rtl="0">
              <a:lnSpc>
                <a:spcPct val="100000"/>
              </a:lnSpc>
              <a:spcBef>
                <a:spcPts val="0"/>
              </a:spcBef>
              <a:spcAft>
                <a:spcPts val="0"/>
              </a:spcAft>
              <a:buSzPts val="1400"/>
              <a:buNone/>
            </a:pPr>
            <a:r>
              <a:rPr lang="en-GB" sz="1800" b="0" i="0" u="none" strike="noStrike">
                <a:latin typeface="Arial"/>
                <a:ea typeface="Arial"/>
                <a:cs typeface="Arial"/>
                <a:sym typeface="Arial"/>
              </a:rPr>
              <a:t>Future Forum. Summer 2022 Future Forum Pulse; Future Forum: Phnom Penh, Cambodia, 2022.</a:t>
            </a:r>
            <a:endParaRPr/>
          </a:p>
          <a:p>
            <a:pPr marL="457200" lvl="0" indent="-228600" algn="l" rtl="0">
              <a:lnSpc>
                <a:spcPct val="100000"/>
              </a:lnSpc>
              <a:spcBef>
                <a:spcPts val="0"/>
              </a:spcBef>
              <a:spcAft>
                <a:spcPts val="0"/>
              </a:spcAft>
              <a:buSzPts val="1400"/>
              <a:buNone/>
            </a:pP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GB" sz="1800" b="0" i="0" u="none" strike="noStrike">
                <a:solidFill>
                  <a:srgbClr val="000000"/>
                </a:solidFill>
                <a:latin typeface="Arial"/>
                <a:ea typeface="Arial"/>
                <a:cs typeface="Arial"/>
                <a:sym typeface="Arial"/>
              </a:rPr>
              <a:t>Hopkins, J.; Bardoel, A. Flexibility Makes Us Happier, with 3 Clear Trends Emerging in Post-Pandemic Hybrid Work, The</a:t>
            </a:r>
            <a:endParaRPr/>
          </a:p>
          <a:p>
            <a:pPr marL="457200" lvl="0" indent="-228600" algn="l" rtl="0">
              <a:lnSpc>
                <a:spcPct val="100000"/>
              </a:lnSpc>
              <a:spcBef>
                <a:spcPts val="0"/>
              </a:spcBef>
              <a:spcAft>
                <a:spcPts val="0"/>
              </a:spcAft>
              <a:buSzPts val="1400"/>
              <a:buNone/>
            </a:pPr>
            <a:r>
              <a:rPr lang="en-GB" sz="1800" b="0" i="0" u="none" strike="noStrike">
                <a:solidFill>
                  <a:srgbClr val="000000"/>
                </a:solidFill>
                <a:latin typeface="Arial"/>
                <a:ea typeface="Arial"/>
                <a:cs typeface="Arial"/>
                <a:sym typeface="Arial"/>
              </a:rPr>
              <a:t>Conversation. 2022. Available online: </a:t>
            </a:r>
            <a:r>
              <a:rPr lang="en-GB" sz="1800" b="0" i="0" u="none" strike="noStrike">
                <a:solidFill>
                  <a:srgbClr val="0875B8"/>
                </a:solidFill>
                <a:latin typeface="Arial"/>
                <a:ea typeface="Arial"/>
                <a:cs typeface="Arial"/>
                <a:sym typeface="Arial"/>
              </a:rPr>
              <a:t>https://theconversation.com/flexibility-makes-us-happier-with-3-clear-trends-emergi</a:t>
            </a:r>
            <a:endParaRPr/>
          </a:p>
          <a:p>
            <a:pPr marL="457200" lvl="0" indent="-228600" algn="l" rtl="0">
              <a:lnSpc>
                <a:spcPct val="100000"/>
              </a:lnSpc>
              <a:spcBef>
                <a:spcPts val="0"/>
              </a:spcBef>
              <a:spcAft>
                <a:spcPts val="0"/>
              </a:spcAft>
              <a:buSzPts val="1400"/>
              <a:buNone/>
            </a:pPr>
            <a:r>
              <a:rPr lang="en-GB" sz="1800" b="0" i="0" u="none" strike="noStrike">
                <a:solidFill>
                  <a:srgbClr val="0875B8"/>
                </a:solidFill>
                <a:latin typeface="Arial"/>
                <a:ea typeface="Arial"/>
                <a:cs typeface="Arial"/>
                <a:sym typeface="Arial"/>
              </a:rPr>
              <a:t>ng-in-post-pandemic-hybrid-work-180310 </a:t>
            </a:r>
            <a:r>
              <a:rPr lang="en-GB" sz="1800" b="0" i="0" u="none" strike="noStrike">
                <a:solidFill>
                  <a:srgbClr val="000000"/>
                </a:solidFill>
                <a:latin typeface="Arial"/>
                <a:ea typeface="Arial"/>
                <a:cs typeface="Arial"/>
                <a:sym typeface="Arial"/>
              </a:rPr>
              <a:t>(accessed on 4 April 2022).</a:t>
            </a:r>
            <a:endParaRPr/>
          </a:p>
        </p:txBody>
      </p:sp>
      <p:sp>
        <p:nvSpPr>
          <p:cNvPr id="144" name="Google Shape;144;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0" i="0">
                <a:solidFill>
                  <a:srgbClr val="666666"/>
                </a:solidFill>
                <a:latin typeface="Poppins"/>
                <a:ea typeface="Poppins"/>
                <a:cs typeface="Poppins"/>
                <a:sym typeface="Poppins"/>
              </a:rPr>
              <a:t>The way we work has changed rapidly over the last couple of years. As the working world slowly returns to its new form, it is apparent that more and more people are leaning towards hybrid models as the future of work. </a:t>
            </a:r>
            <a:r>
              <a:rPr lang="en-GB" b="0" i="0" u="sng" strike="noStrike">
                <a:solidFill>
                  <a:schemeClr val="hlink"/>
                </a:solidFill>
                <a:latin typeface="Poppins"/>
                <a:ea typeface="Poppins"/>
                <a:cs typeface="Poppins"/>
                <a:sym typeface="Poppins"/>
                <a:hlinkClick r:id="rId3"/>
              </a:rPr>
              <a:t>Many surveys</a:t>
            </a:r>
            <a:r>
              <a:rPr lang="en-GB" b="0" i="0">
                <a:solidFill>
                  <a:srgbClr val="666666"/>
                </a:solidFill>
                <a:latin typeface="Poppins"/>
                <a:ea typeface="Poppins"/>
                <a:cs typeface="Poppins"/>
                <a:sym typeface="Poppins"/>
              </a:rPr>
              <a:t> have shown that the majority of employees do not want to return to the office full-time:</a:t>
            </a:r>
            <a:endParaRPr/>
          </a:p>
        </p:txBody>
      </p:sp>
      <p:sp>
        <p:nvSpPr>
          <p:cNvPr id="150" name="Google Shape;150;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SzPts val="1400"/>
              <a:buNone/>
            </a:pPr>
            <a:r>
              <a:rPr lang="en-GB" sz="1800">
                <a:latin typeface="Arial"/>
                <a:ea typeface="Arial"/>
                <a:cs typeface="Arial"/>
                <a:sym typeface="Arial"/>
              </a:rPr>
              <a:t>The office environment has always been seen as a main driver of organizational strategy, culture and performance</a:t>
            </a:r>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The implementation of remote work (work from home, home office) policies has </a:t>
            </a:r>
            <a:r>
              <a:rPr lang="en-GB" sz="1800">
                <a:solidFill>
                  <a:srgbClr val="000000"/>
                </a:solidFill>
                <a:latin typeface="Arial"/>
                <a:ea typeface="Arial"/>
                <a:cs typeface="Arial"/>
                <a:sym typeface="Arial"/>
              </a:rPr>
              <a:t>induced a massive shift of employees from the office space to the home environment (</a:t>
            </a:r>
            <a:r>
              <a:rPr lang="en-GB" sz="1800">
                <a:solidFill>
                  <a:srgbClr val="000000"/>
                </a:solidFill>
                <a:latin typeface="Calibri"/>
                <a:ea typeface="Calibri"/>
                <a:cs typeface="Calibri"/>
                <a:sym typeface="Calibri"/>
              </a:rPr>
              <a:t>Xiao et al., 2021)</a:t>
            </a:r>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This presents a challenge to the physical layout of the office as a hybrid workplace. </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Its characteristic features are openness and flexibility (Danielsson, &amp; Theorell, 2018)</a:t>
            </a:r>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The </a:t>
            </a:r>
            <a:r>
              <a:rPr lang="en-GB" sz="1800" b="1">
                <a:latin typeface="Arial"/>
                <a:ea typeface="Arial"/>
                <a:cs typeface="Arial"/>
                <a:sym typeface="Arial"/>
              </a:rPr>
              <a:t>flexible office space</a:t>
            </a:r>
            <a:r>
              <a:rPr lang="en-GB" sz="1800">
                <a:latin typeface="Arial"/>
                <a:ea typeface="Arial"/>
                <a:cs typeface="Arial"/>
                <a:sym typeface="Arial"/>
              </a:rPr>
              <a:t>, also known as flexi-space, includes the fundamental features</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of the traditional office, such as desks, chairs, phones and computers. However, it provides.</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dynamic environment that meets the needs of both employees and employers (Barath &amp; Schmidt, 2022)</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According to Barath &amp; Schmidt, (2022) there are the following variations of flexible office space:</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The </a:t>
            </a:r>
            <a:r>
              <a:rPr lang="en-GB" sz="1800" b="1">
                <a:latin typeface="Arial"/>
                <a:ea typeface="Arial"/>
                <a:cs typeface="Arial"/>
                <a:sym typeface="Arial"/>
              </a:rPr>
              <a:t>open office</a:t>
            </a:r>
            <a:r>
              <a:rPr lang="en-GB" sz="1800">
                <a:latin typeface="Arial"/>
                <a:ea typeface="Arial"/>
                <a:cs typeface="Arial"/>
                <a:sym typeface="Arial"/>
              </a:rPr>
              <a:t> is an office configuration with minimum or no interior boundaries,</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such as walls or partitions between employees. The idea is to facilitate communication and idea flow in organizations.</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The </a:t>
            </a:r>
            <a:r>
              <a:rPr lang="en-GB" sz="1800" b="1">
                <a:latin typeface="Arial"/>
                <a:ea typeface="Arial"/>
                <a:cs typeface="Arial"/>
                <a:sym typeface="Arial"/>
              </a:rPr>
              <a:t>co-working office</a:t>
            </a:r>
            <a:r>
              <a:rPr lang="en-GB" sz="1800">
                <a:latin typeface="Arial"/>
                <a:ea typeface="Arial"/>
                <a:cs typeface="Arial"/>
                <a:sym typeface="Arial"/>
              </a:rPr>
              <a:t> is where a group of different employees, usually employed</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by different employers or self-employed, use a common, shared workplace. Such spaces</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provide the opportunity for remote workers to work in a more stimulating environment</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rather than home.</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Building </a:t>
            </a:r>
            <a:r>
              <a:rPr lang="en-GB" sz="1800" b="1">
                <a:latin typeface="Arial"/>
                <a:ea typeface="Arial"/>
                <a:cs typeface="Arial"/>
                <a:sym typeface="Arial"/>
              </a:rPr>
              <a:t>virtual co-working and digital co-working mechanisms</a:t>
            </a:r>
            <a:r>
              <a:rPr lang="en-GB" sz="1800">
                <a:latin typeface="Arial"/>
                <a:ea typeface="Arial"/>
                <a:cs typeface="Arial"/>
                <a:sym typeface="Arial"/>
              </a:rPr>
              <a:t> that keep the community together can help employees feel more secure and minimize the adverse impact of the home office</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The </a:t>
            </a:r>
            <a:r>
              <a:rPr lang="en-GB" sz="1800" b="1">
                <a:latin typeface="Arial"/>
                <a:ea typeface="Arial"/>
                <a:cs typeface="Arial"/>
                <a:sym typeface="Arial"/>
              </a:rPr>
              <a:t>activity-based office</a:t>
            </a:r>
            <a:r>
              <a:rPr lang="en-GB" sz="1800">
                <a:latin typeface="Arial"/>
                <a:ea typeface="Arial"/>
                <a:cs typeface="Arial"/>
                <a:sym typeface="Arial"/>
              </a:rPr>
              <a:t> allows employees to work on various activities, whether alone</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or in collaboration with others, while changing multiple types of flexible work settings</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during the day with no fixed desk in the workplace</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solidFill>
                  <a:srgbClr val="000000"/>
                </a:solidFill>
                <a:latin typeface="Arial"/>
                <a:ea typeface="Arial"/>
                <a:cs typeface="Arial"/>
                <a:sym typeface="Arial"/>
              </a:rPr>
              <a:t> </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The </a:t>
            </a:r>
            <a:r>
              <a:rPr lang="en-GB" sz="1800" b="1">
                <a:latin typeface="Arial"/>
                <a:ea typeface="Arial"/>
                <a:cs typeface="Arial"/>
                <a:sym typeface="Arial"/>
              </a:rPr>
              <a:t>satellite office</a:t>
            </a:r>
            <a:r>
              <a:rPr lang="en-GB" sz="1800">
                <a:latin typeface="Arial"/>
                <a:ea typeface="Arial"/>
                <a:cs typeface="Arial"/>
                <a:sym typeface="Arial"/>
              </a:rPr>
              <a:t> is a type of remote work environment where an employee works in</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a center established by the employer outside the employer’s premises, e.g., at the client’s</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place in their location or region.</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The </a:t>
            </a:r>
            <a:r>
              <a:rPr lang="en-GB" sz="1800" b="1">
                <a:latin typeface="Arial"/>
                <a:ea typeface="Arial"/>
                <a:cs typeface="Arial"/>
                <a:sym typeface="Arial"/>
              </a:rPr>
              <a:t>home office</a:t>
            </a:r>
            <a:r>
              <a:rPr lang="en-GB" sz="1800">
                <a:latin typeface="Arial"/>
                <a:ea typeface="Arial"/>
                <a:cs typeface="Arial"/>
                <a:sym typeface="Arial"/>
              </a:rPr>
              <a:t> became an important part of the pandemic and gives employees the flexibility to arrange their work time and environment.</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Other </a:t>
            </a:r>
            <a:r>
              <a:rPr lang="en-GB" sz="1800" b="1">
                <a:latin typeface="Arial"/>
                <a:ea typeface="Arial"/>
                <a:cs typeface="Arial"/>
                <a:sym typeface="Arial"/>
              </a:rPr>
              <a:t>remote locations</a:t>
            </a:r>
            <a:r>
              <a:rPr lang="en-GB" sz="1800">
                <a:latin typeface="Arial"/>
                <a:ea typeface="Arial"/>
                <a:cs typeface="Arial"/>
                <a:sym typeface="Arial"/>
              </a:rPr>
              <a:t> (offices) are alternative workspaces or locations that are open</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to the public, such as cafés, libraries, vacation homes, streets, parks, car parks or railway</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stations. This form of office is associated only with certain jobs and is usually tied to a good</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r>
              <a:rPr lang="en-GB" sz="1800">
                <a:latin typeface="Arial"/>
                <a:ea typeface="Arial"/>
                <a:cs typeface="Arial"/>
                <a:sym typeface="Arial"/>
              </a:rPr>
              <a:t>quality Internet connection</a:t>
            </a:r>
            <a:endParaRPr sz="1800">
              <a:latin typeface="Calibri"/>
              <a:ea typeface="Calibri"/>
              <a:cs typeface="Calibri"/>
              <a:sym typeface="Calibri"/>
            </a:endParaRPr>
          </a:p>
          <a:p>
            <a:pPr marL="457200" lvl="0" indent="-228600" algn="l" rtl="0">
              <a:lnSpc>
                <a:spcPct val="115000"/>
              </a:lnSpc>
              <a:spcBef>
                <a:spcPts val="800"/>
              </a:spcBef>
              <a:spcAft>
                <a:spcPts val="0"/>
              </a:spcAft>
              <a:buSzPts val="1400"/>
              <a:buNone/>
            </a:pPr>
            <a:endParaRPr sz="1800">
              <a:latin typeface="Calibri"/>
              <a:ea typeface="Calibri"/>
              <a:cs typeface="Calibri"/>
              <a:sym typeface="Calibri"/>
            </a:endParaRPr>
          </a:p>
          <a:p>
            <a:pPr marL="457200" lvl="0" indent="-228600" algn="l" rtl="0">
              <a:lnSpc>
                <a:spcPct val="115000"/>
              </a:lnSpc>
              <a:spcBef>
                <a:spcPts val="800"/>
              </a:spcBef>
              <a:spcAft>
                <a:spcPts val="800"/>
              </a:spcAft>
              <a:buSzPts val="1400"/>
              <a:buNone/>
            </a:pPr>
            <a:endParaRPr/>
          </a:p>
        </p:txBody>
      </p:sp>
      <p:sp>
        <p:nvSpPr>
          <p:cNvPr id="156" name="Google Shape;156;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b="0" i="0">
              <a:solidFill>
                <a:srgbClr val="666666"/>
              </a:solidFill>
              <a:latin typeface="Poppins"/>
              <a:ea typeface="Poppins"/>
              <a:cs typeface="Poppins"/>
              <a:sym typeface="Poppins"/>
            </a:endParaRPr>
          </a:p>
        </p:txBody>
      </p:sp>
      <p:sp>
        <p:nvSpPr>
          <p:cNvPr id="163" name="Google Shape;16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ceholder 22">
  <p:cSld name="Placeholder 22">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6905659" y="1645338"/>
            <a:ext cx="4114800" cy="4114800"/>
          </a:xfrm>
          <a:prstGeom prst="roundRect">
            <a:avLst>
              <a:gd name="adj" fmla="val 16203"/>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a:spLocks noGrp="1"/>
          </p:cNvSpPr>
          <p:nvPr>
            <p:ph type="pic" idx="2"/>
          </p:nvPr>
        </p:nvSpPr>
        <p:spPr>
          <a:xfrm>
            <a:off x="5183188" y="987425"/>
            <a:ext cx="6172200" cy="4873625"/>
          </a:xfrm>
          <a:prstGeom prst="rect">
            <a:avLst/>
          </a:prstGeom>
          <a:noFill/>
          <a:ln>
            <a:noFill/>
          </a:ln>
        </p:spPr>
      </p:sp>
      <p:sp>
        <p:nvSpPr>
          <p:cNvPr id="85" name="Google Shape;8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011238" y="1645338"/>
            <a:ext cx="4114800" cy="4114800"/>
          </a:xfrm>
          <a:prstGeom prst="roundRect">
            <a:avLst>
              <a:gd name="adj" fmla="val 16476"/>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000"/>
              </a:spcBef>
              <a:spcAft>
                <a:spcPts val="0"/>
              </a:spcAft>
              <a:buClr>
                <a:schemeClr val="accent6"/>
              </a:buClr>
              <a:buSzPts val="2400"/>
              <a:buChar char="•"/>
              <a:defRPr sz="2400" b="1">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laceholder 03">
  <p:cSld name="Placeholder 03">
    <p:spTree>
      <p:nvGrpSpPr>
        <p:cNvPr id="1" name="Shape 26"/>
        <p:cNvGrpSpPr/>
        <p:nvPr/>
      </p:nvGrpSpPr>
      <p:grpSpPr>
        <a:xfrm>
          <a:off x="0" y="0"/>
          <a:ext cx="0" cy="0"/>
          <a:chOff x="0" y="0"/>
          <a:chExt cx="0" cy="0"/>
        </a:xfrm>
      </p:grpSpPr>
      <p:sp>
        <p:nvSpPr>
          <p:cNvPr id="27" name="Google Shape;27;p25"/>
          <p:cNvSpPr>
            <a:spLocks noGrp="1"/>
          </p:cNvSpPr>
          <p:nvPr>
            <p:ph type="pic" idx="2"/>
          </p:nvPr>
        </p:nvSpPr>
        <p:spPr>
          <a:xfrm>
            <a:off x="7258050" y="1375423"/>
            <a:ext cx="4310881" cy="1783401"/>
          </a:xfrm>
          <a:prstGeom prst="roundRect">
            <a:avLst>
              <a:gd name="adj" fmla="val 10303"/>
            </a:avLst>
          </a:prstGeom>
          <a:solidFill>
            <a:schemeClr val="lt1"/>
          </a:solidFill>
          <a:ln>
            <a:noFill/>
          </a:ln>
        </p:spPr>
      </p:sp>
      <p:sp>
        <p:nvSpPr>
          <p:cNvPr id="28" name="Google Shape;28;p25"/>
          <p:cNvSpPr>
            <a:spLocks noGrp="1"/>
          </p:cNvSpPr>
          <p:nvPr>
            <p:ph type="pic" idx="3"/>
          </p:nvPr>
        </p:nvSpPr>
        <p:spPr>
          <a:xfrm>
            <a:off x="7258050" y="3646246"/>
            <a:ext cx="4310881" cy="2770429"/>
          </a:xfrm>
          <a:prstGeom prst="roundRect">
            <a:avLst>
              <a:gd name="adj" fmla="val 10303"/>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22" descr="A blue text on a black background&#10;&#10;Description automatically generated"/>
          <p:cNvPicPr preferRelativeResize="0"/>
          <p:nvPr/>
        </p:nvPicPr>
        <p:blipFill rotWithShape="1">
          <a:blip r:embed="rId18">
            <a:alphaModFix/>
          </a:blip>
          <a:srcRect/>
          <a:stretch/>
        </p:blipFill>
        <p:spPr>
          <a:xfrm>
            <a:off x="318247" y="6195675"/>
            <a:ext cx="1636059" cy="343237"/>
          </a:xfrm>
          <a:prstGeom prst="rect">
            <a:avLst/>
          </a:prstGeom>
          <a:noFill/>
          <a:ln>
            <a:noFill/>
          </a:ln>
        </p:spPr>
      </p:pic>
      <p:pic>
        <p:nvPicPr>
          <p:cNvPr id="16" name="Google Shape;16;p22" descr="A logo with a black background&#10;&#10;Description automatically generated"/>
          <p:cNvPicPr preferRelativeResize="0"/>
          <p:nvPr/>
        </p:nvPicPr>
        <p:blipFill rotWithShape="1">
          <a:blip r:embed="rId19">
            <a:alphaModFix/>
          </a:blip>
          <a:srcRect/>
          <a:stretch/>
        </p:blipFill>
        <p:spPr>
          <a:xfrm>
            <a:off x="421341" y="264178"/>
            <a:ext cx="833718" cy="8337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www.leadershipiq.com/blogs/leadershipiq/the-truth-about-working-from-home-in-24-shocking-chart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pploye.com/blog/hybrid-working-model-exampl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apploye.com/blog/hybrid-working-model-exampl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eadershipiq.com/blogs/leadershipiq/the-truth-about-working-from-home-in-24-shocking-char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descr="A logo with a black background&#10;&#10;Description automatically generated"/>
          <p:cNvPicPr preferRelativeResize="0"/>
          <p:nvPr/>
        </p:nvPicPr>
        <p:blipFill rotWithShape="1">
          <a:blip r:embed="rId3">
            <a:alphaModFix/>
          </a:blip>
          <a:srcRect b="28042"/>
          <a:stretch/>
        </p:blipFill>
        <p:spPr>
          <a:xfrm>
            <a:off x="3998271" y="-191949"/>
            <a:ext cx="9549905" cy="6871819"/>
          </a:xfrm>
          <a:prstGeom prst="rect">
            <a:avLst/>
          </a:prstGeom>
          <a:noFill/>
          <a:ln>
            <a:noFill/>
          </a:ln>
        </p:spPr>
      </p:pic>
      <p:sp>
        <p:nvSpPr>
          <p:cNvPr id="107" name="Google Shape;107;p1"/>
          <p:cNvSpPr txBox="1"/>
          <p:nvPr/>
        </p:nvSpPr>
        <p:spPr>
          <a:xfrm>
            <a:off x="764041" y="1492781"/>
            <a:ext cx="4393200" cy="20620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bg-BG" sz="3200" dirty="0">
                <a:solidFill>
                  <a:schemeClr val="dk1"/>
                </a:solidFill>
              </a:rPr>
              <a:t>Обучителна програма за специалисти по човешки ресурси и мениджъри</a:t>
            </a:r>
            <a:endParaRPr sz="3200" b="1" i="0" u="none" strike="noStrike" cap="none" dirty="0">
              <a:solidFill>
                <a:schemeClr val="dk1"/>
              </a:solidFill>
              <a:latin typeface="Arial"/>
              <a:ea typeface="Arial"/>
              <a:cs typeface="Arial"/>
              <a:sym typeface="Arial"/>
            </a:endParaRPr>
          </a:p>
        </p:txBody>
      </p:sp>
      <p:sp>
        <p:nvSpPr>
          <p:cNvPr id="108" name="Google Shape;108;p1"/>
          <p:cNvSpPr txBox="1"/>
          <p:nvPr/>
        </p:nvSpPr>
        <p:spPr>
          <a:xfrm>
            <a:off x="764041" y="3962601"/>
            <a:ext cx="5044152"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bg-BG" sz="3200" b="0" i="0" u="none" strike="noStrike" cap="none" dirty="0">
                <a:solidFill>
                  <a:schemeClr val="dk1"/>
                </a:solidFill>
                <a:latin typeface="Arial"/>
                <a:ea typeface="Arial"/>
                <a:cs typeface="Arial"/>
                <a:sym typeface="Arial"/>
              </a:rPr>
              <a:t>Модул</a:t>
            </a:r>
            <a:r>
              <a:rPr lang="en-GB" sz="3200" b="0" i="0" u="none" strike="noStrike" cap="none" dirty="0">
                <a:solidFill>
                  <a:schemeClr val="dk1"/>
                </a:solidFill>
                <a:latin typeface="Arial"/>
                <a:ea typeface="Arial"/>
                <a:cs typeface="Arial"/>
                <a:sym typeface="Arial"/>
              </a:rPr>
              <a:t> 1</a:t>
            </a:r>
            <a:endParaRPr sz="3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bg-BG" sz="3200" b="1" i="0" u="none" strike="noStrike" cap="none" dirty="0">
                <a:solidFill>
                  <a:schemeClr val="dk1"/>
                </a:solidFill>
                <a:latin typeface="Arial"/>
                <a:ea typeface="Arial"/>
                <a:cs typeface="Arial"/>
                <a:sym typeface="Arial"/>
              </a:rPr>
              <a:t>Разбиране на хибридната работа и практики</a:t>
            </a:r>
            <a:endParaRPr sz="32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2"/>
          <p:cNvSpPr txBox="1"/>
          <p:nvPr/>
        </p:nvSpPr>
        <p:spPr>
          <a:xfrm>
            <a:off x="980147" y="1308134"/>
            <a:ext cx="9570399" cy="50474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bg-BG" sz="2400" b="1" i="0" u="none" strike="noStrike" cap="none" dirty="0">
                <a:solidFill>
                  <a:schemeClr val="accent6"/>
                </a:solidFill>
                <a:latin typeface="Arial"/>
                <a:ea typeface="Arial"/>
                <a:cs typeface="Arial"/>
                <a:sym typeface="Arial"/>
              </a:rPr>
              <a:t>СТЪПКА</a:t>
            </a:r>
            <a:r>
              <a:rPr lang="en-GB" sz="2400" b="1" i="0" u="none" strike="noStrike" cap="none" dirty="0">
                <a:solidFill>
                  <a:schemeClr val="accent6"/>
                </a:solidFill>
                <a:latin typeface="Arial"/>
                <a:ea typeface="Arial"/>
                <a:cs typeface="Arial"/>
                <a:sym typeface="Arial"/>
              </a:rPr>
              <a:t> 1</a:t>
            </a:r>
            <a:endParaRPr sz="2400" b="1" i="0" u="none" strike="noStrike" cap="none" dirty="0">
              <a:solidFill>
                <a:schemeClr val="accent6"/>
              </a:solidFill>
              <a:latin typeface="Arial"/>
              <a:ea typeface="Arial"/>
              <a:cs typeface="Arial"/>
              <a:sym typeface="Arial"/>
            </a:endParaRPr>
          </a:p>
          <a:p>
            <a:pPr lvl="0"/>
            <a:r>
              <a:rPr lang="ru-RU" sz="1800" dirty="0">
                <a:solidFill>
                  <a:schemeClr val="accent5"/>
                </a:solidFill>
              </a:rPr>
              <a:t>Използвайте мобилните си телефони и се свържете със следния линк </a:t>
            </a:r>
            <a:r>
              <a:rPr lang="ru-RU" sz="1800" dirty="0">
                <a:solidFill>
                  <a:schemeClr val="accent5"/>
                </a:solidFill>
                <a:highlight>
                  <a:srgbClr val="FFFF00"/>
                </a:highlight>
              </a:rPr>
              <a:t>(поставете линк)</a:t>
            </a:r>
            <a:r>
              <a:rPr lang="ru-RU" sz="1800" dirty="0">
                <a:solidFill>
                  <a:schemeClr val="accent5"/>
                </a:solidFill>
              </a:rPr>
              <a:t>, като въведете ключови думи.</a:t>
            </a:r>
            <a:r>
              <a:rPr lang="en-GB" sz="1800" b="0" i="0" u="none" strike="noStrike" cap="none" dirty="0">
                <a:solidFill>
                  <a:schemeClr val="accent5"/>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bg-BG" sz="1800" b="0" i="0" u="none" strike="noStrike" cap="none" dirty="0">
                <a:solidFill>
                  <a:schemeClr val="accent5"/>
                </a:solidFill>
                <a:latin typeface="Arial"/>
                <a:ea typeface="Arial"/>
                <a:cs typeface="Arial"/>
                <a:sym typeface="Arial"/>
              </a:rPr>
              <a:t>От Вашия личен опит</a:t>
            </a:r>
            <a:r>
              <a:rPr lang="en-GB" sz="1800" b="0" i="0" u="none" strike="noStrike" cap="none" dirty="0">
                <a:solidFill>
                  <a:schemeClr val="accent5"/>
                </a:solidFill>
                <a:latin typeface="Arial"/>
                <a:ea typeface="Arial"/>
                <a:cs typeface="Arial"/>
                <a:sym typeface="Arial"/>
              </a:rPr>
              <a:t>..</a:t>
            </a:r>
            <a:endParaRPr dirty="0"/>
          </a:p>
          <a:p>
            <a:pPr marL="342900" lvl="0" indent="-342900">
              <a:buSzPts val="1800"/>
              <a:buFont typeface="Arial"/>
              <a:buAutoNum type="arabicPeriod"/>
            </a:pPr>
            <a:r>
              <a:rPr lang="ru-RU" sz="1800" dirty="0">
                <a:solidFill>
                  <a:schemeClr val="accent5"/>
                </a:solidFill>
              </a:rPr>
              <a:t>Смятате ли, че хибридната работа е устойчиво решение за Вашата длъжност в дългосрочен план? Защо?</a:t>
            </a:r>
          </a:p>
          <a:p>
            <a:pPr marL="342900" lvl="0" indent="-342900">
              <a:buSzPts val="1800"/>
              <a:buFont typeface="Arial"/>
              <a:buAutoNum type="arabicPeriod"/>
            </a:pPr>
            <a:r>
              <a:rPr lang="ru-RU" sz="1800" dirty="0">
                <a:solidFill>
                  <a:schemeClr val="accent5"/>
                </a:solidFill>
              </a:rPr>
              <a:t>Какво се промени (или предстои да се промени) в работата Ви, откакто преминахте на дистанционна работа, което според Вас е ПОЛОЖИТЕЛНА ПРОМЯНА? </a:t>
            </a:r>
          </a:p>
          <a:p>
            <a:pPr marL="342900" lvl="0" indent="-342900">
              <a:buSzPts val="1800"/>
              <a:buFont typeface="Arial"/>
              <a:buAutoNum type="arabicPeriod"/>
            </a:pPr>
            <a:r>
              <a:rPr lang="ru-RU" sz="1800" dirty="0">
                <a:solidFill>
                  <a:schemeClr val="accent5"/>
                </a:solidFill>
              </a:rPr>
              <a:t>Какво се промени в работата Ви (или предстои да се промени), откакто преминахте на дистанционна работа, което според Вас е ОТРИЦАТЕЛНА ПРОМЯНА? </a:t>
            </a:r>
          </a:p>
          <a:p>
            <a:pPr marL="342900" lvl="0" indent="-342900">
              <a:buSzPts val="1800"/>
              <a:buFont typeface="Arial"/>
              <a:buAutoNum type="arabicPeriod"/>
            </a:pPr>
            <a:r>
              <a:rPr lang="ru-RU" sz="1800" dirty="0">
                <a:solidFill>
                  <a:schemeClr val="accent5"/>
                </a:solidFill>
              </a:rPr>
              <a:t>Как според Вас хибридният модел е повлиял (или предстои да повлияе) на ДИНАМИКАТА В ЕКИПА или КУЛТУРАТА на работното място? </a:t>
            </a:r>
          </a:p>
          <a:p>
            <a:pPr marL="342900" lvl="0" indent="-342900">
              <a:buSzPts val="1800"/>
              <a:buFont typeface="Arial"/>
              <a:buAutoNum type="arabicPeriod"/>
            </a:pPr>
            <a:r>
              <a:rPr lang="ru-RU" sz="1800" dirty="0">
                <a:solidFill>
                  <a:schemeClr val="accent5"/>
                </a:solidFill>
              </a:rPr>
              <a:t>Предложете ЕДНА ПРОМЯНА за подобряване на хибридния модел на работно място за служители като Вас?</a:t>
            </a:r>
          </a:p>
          <a:p>
            <a:pPr marL="0" marR="0" lvl="0" indent="0" algn="l" rtl="0">
              <a:lnSpc>
                <a:spcPct val="100000"/>
              </a:lnSpc>
              <a:spcBef>
                <a:spcPts val="0"/>
              </a:spcBef>
              <a:spcAft>
                <a:spcPts val="0"/>
              </a:spcAft>
              <a:buNone/>
            </a:pPr>
            <a:endParaRPr sz="1800" b="0" i="0" u="none" strike="noStrike" cap="none" dirty="0">
              <a:solidFill>
                <a:schemeClr val="accent5"/>
              </a:solidFill>
              <a:latin typeface="Arial"/>
              <a:ea typeface="Arial"/>
              <a:cs typeface="Arial"/>
              <a:sym typeface="Arial"/>
            </a:endParaRPr>
          </a:p>
          <a:p>
            <a:pPr marL="0" marR="0" lvl="0" indent="0" algn="l" rtl="0">
              <a:lnSpc>
                <a:spcPct val="100000"/>
              </a:lnSpc>
              <a:spcBef>
                <a:spcPts val="0"/>
              </a:spcBef>
              <a:spcAft>
                <a:spcPts val="0"/>
              </a:spcAft>
              <a:buNone/>
            </a:pPr>
            <a:r>
              <a:rPr lang="bg-BG" sz="1800" b="0" i="0" u="none" strike="noStrike" cap="none" dirty="0">
                <a:solidFill>
                  <a:schemeClr val="accent5"/>
                </a:solidFill>
                <a:latin typeface="Arial"/>
                <a:ea typeface="Arial"/>
                <a:cs typeface="Arial"/>
                <a:sym typeface="Arial"/>
              </a:rPr>
              <a:t>Имате 5 минути</a:t>
            </a:r>
            <a:r>
              <a:rPr lang="en-GB" sz="1800" b="0" i="0" u="none" strike="noStrike" cap="none" dirty="0">
                <a:solidFill>
                  <a:schemeClr val="accent5"/>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77" name="Google Shape;177;p12" descr="Ampulheta 90% com preenchimento sólido"/>
          <p:cNvPicPr preferRelativeResize="0"/>
          <p:nvPr/>
        </p:nvPicPr>
        <p:blipFill rotWithShape="1">
          <a:blip r:embed="rId3">
            <a:alphaModFix/>
          </a:blip>
          <a:srcRect/>
          <a:stretch/>
        </p:blipFill>
        <p:spPr>
          <a:xfrm>
            <a:off x="10285270" y="4393021"/>
            <a:ext cx="1808760" cy="1808760"/>
          </a:xfrm>
          <a:prstGeom prst="rect">
            <a:avLst/>
          </a:prstGeom>
          <a:noFill/>
          <a:ln>
            <a:noFill/>
          </a:ln>
        </p:spPr>
      </p:pic>
      <p:sp>
        <p:nvSpPr>
          <p:cNvPr id="178" name="Google Shape;178;p12"/>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0h:15 m</a:t>
            </a:r>
            <a:endParaRPr sz="1600" b="1" i="0" u="none" strike="noStrike" cap="none">
              <a:solidFill>
                <a:schemeClr val="accent6"/>
              </a:solidFill>
              <a:latin typeface="Arial"/>
              <a:ea typeface="Arial"/>
              <a:cs typeface="Arial"/>
              <a:sym typeface="Arial"/>
            </a:endParaRPr>
          </a:p>
        </p:txBody>
      </p:sp>
      <p:sp>
        <p:nvSpPr>
          <p:cNvPr id="179" name="Google Shape;179;p12"/>
          <p:cNvSpPr txBox="1"/>
          <p:nvPr/>
        </p:nvSpPr>
        <p:spPr>
          <a:xfrm>
            <a:off x="1353975" y="298279"/>
            <a:ext cx="10474778" cy="71587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bg-BG" sz="2800" b="1" i="0" u="none" strike="noStrike" cap="none" dirty="0">
                <a:solidFill>
                  <a:schemeClr val="accent6"/>
                </a:solidFill>
                <a:latin typeface="Arial"/>
                <a:ea typeface="Arial"/>
                <a:cs typeface="Arial"/>
                <a:sym typeface="Arial"/>
              </a:rPr>
              <a:t>Дейност</a:t>
            </a:r>
            <a:r>
              <a:rPr lang="en-GB" sz="2800" b="1" i="0" u="none" strike="noStrike" cap="none" dirty="0">
                <a:solidFill>
                  <a:schemeClr val="accent6"/>
                </a:solidFill>
                <a:latin typeface="Arial"/>
                <a:ea typeface="Arial"/>
                <a:cs typeface="Arial"/>
                <a:sym typeface="Arial"/>
              </a:rPr>
              <a:t> #1: </a:t>
            </a:r>
            <a:r>
              <a:rPr lang="bg-BG" sz="2800" b="1" i="0" u="none" strike="noStrike" cap="none" dirty="0">
                <a:solidFill>
                  <a:schemeClr val="accent6"/>
                </a:solidFill>
                <a:latin typeface="Arial"/>
                <a:ea typeface="Arial"/>
                <a:cs typeface="Arial"/>
                <a:sym typeface="Arial"/>
              </a:rPr>
              <a:t>Плюсове и минуси на хибридното работно място</a:t>
            </a:r>
            <a:r>
              <a:rPr lang="en-GB" sz="2800" b="1" i="0" u="none" strike="noStrike" cap="none" dirty="0">
                <a:solidFill>
                  <a:schemeClr val="accent6"/>
                </a:solidFill>
                <a:latin typeface="Arial"/>
                <a:ea typeface="Arial"/>
                <a:cs typeface="Arial"/>
                <a:sym typeface="Arial"/>
              </a:rPr>
              <a:t>: </a:t>
            </a:r>
            <a:r>
              <a:rPr lang="bg-BG" sz="2800" b="1" i="0" u="none" strike="noStrike" cap="none" dirty="0">
                <a:solidFill>
                  <a:schemeClr val="accent6"/>
                </a:solidFill>
                <a:latin typeface="Arial"/>
                <a:ea typeface="Arial"/>
                <a:cs typeface="Arial"/>
                <a:sym typeface="Arial"/>
              </a:rPr>
              <a:t>Споделете вижданията и опита си</a:t>
            </a:r>
            <a:endParaRPr sz="2800" b="0" i="0" u="none" strike="noStrike" cap="none" dirty="0">
              <a:solidFill>
                <a:schemeClr val="accent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13"/>
          <p:cNvSpPr txBox="1"/>
          <p:nvPr/>
        </p:nvSpPr>
        <p:spPr>
          <a:xfrm>
            <a:off x="980147" y="1603205"/>
            <a:ext cx="9570399" cy="23390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bg-BG" sz="2400" b="1" i="0" u="none" strike="noStrike" cap="none" dirty="0">
                <a:solidFill>
                  <a:schemeClr val="accent6"/>
                </a:solidFill>
                <a:latin typeface="Arial"/>
                <a:ea typeface="Arial"/>
                <a:cs typeface="Arial"/>
                <a:sym typeface="Arial"/>
              </a:rPr>
              <a:t>СТЪПКА</a:t>
            </a:r>
            <a:r>
              <a:rPr lang="en-GB" sz="2400" b="1" i="0" u="none" strike="noStrike" cap="none" dirty="0">
                <a:solidFill>
                  <a:schemeClr val="accent6"/>
                </a:solidFill>
                <a:latin typeface="Arial"/>
                <a:ea typeface="Arial"/>
                <a:cs typeface="Arial"/>
                <a:sym typeface="Arial"/>
              </a:rPr>
              <a:t> 2</a:t>
            </a:r>
            <a:endParaRPr dirty="0"/>
          </a:p>
          <a:p>
            <a:pPr marL="0" marR="0" lvl="0" indent="0" algn="l" rtl="0">
              <a:lnSpc>
                <a:spcPct val="100000"/>
              </a:lnSpc>
              <a:spcBef>
                <a:spcPts val="0"/>
              </a:spcBef>
              <a:spcAft>
                <a:spcPts val="0"/>
              </a:spcAft>
              <a:buNone/>
            </a:pPr>
            <a:endParaRPr sz="1800" b="0" i="0" u="none" strike="noStrike" cap="none" dirty="0">
              <a:solidFill>
                <a:schemeClr val="accent5"/>
              </a:solidFill>
              <a:latin typeface="Arial"/>
              <a:ea typeface="Arial"/>
              <a:cs typeface="Arial"/>
              <a:sym typeface="Arial"/>
            </a:endParaRPr>
          </a:p>
          <a:p>
            <a:pPr marL="0" marR="0" lvl="0" indent="0" algn="l" rtl="0">
              <a:lnSpc>
                <a:spcPct val="100000"/>
              </a:lnSpc>
              <a:spcBef>
                <a:spcPts val="0"/>
              </a:spcBef>
              <a:spcAft>
                <a:spcPts val="0"/>
              </a:spcAft>
              <a:buNone/>
            </a:pPr>
            <a:r>
              <a:rPr lang="bg-BG" sz="1800" b="0" i="0" u="none" strike="noStrike" cap="none" dirty="0">
                <a:solidFill>
                  <a:schemeClr val="accent5"/>
                </a:solidFill>
                <a:latin typeface="Arial"/>
                <a:ea typeface="Arial"/>
                <a:cs typeface="Arial"/>
                <a:sym typeface="Arial"/>
              </a:rPr>
              <a:t>Нека да видим резултатите</a:t>
            </a:r>
            <a:r>
              <a:rPr lang="en-GB" sz="1800" b="0" i="0" u="none" strike="noStrike" cap="none" dirty="0">
                <a:solidFill>
                  <a:schemeClr val="accent5"/>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800" b="0" i="0" u="none" strike="noStrike" cap="none" dirty="0">
              <a:solidFill>
                <a:schemeClr val="accent5"/>
              </a:solidFill>
              <a:latin typeface="Arial"/>
              <a:ea typeface="Arial"/>
              <a:cs typeface="Arial"/>
              <a:sym typeface="Arial"/>
            </a:endParaRPr>
          </a:p>
          <a:p>
            <a:pPr marL="0" marR="0" lvl="0" indent="0" algn="l" rtl="0">
              <a:lnSpc>
                <a:spcPct val="100000"/>
              </a:lnSpc>
              <a:spcBef>
                <a:spcPts val="0"/>
              </a:spcBef>
              <a:spcAft>
                <a:spcPts val="0"/>
              </a:spcAft>
              <a:buNone/>
            </a:pPr>
            <a:r>
              <a:rPr lang="ru-RU" sz="1800" b="0" i="0" u="none" strike="noStrike" cap="none" dirty="0">
                <a:solidFill>
                  <a:schemeClr val="accent5"/>
                </a:solidFill>
                <a:latin typeface="Arial"/>
                <a:ea typeface="Arial"/>
                <a:cs typeface="Arial"/>
                <a:sym typeface="Arial"/>
              </a:rPr>
              <a:t>И да открием заедно най-често срещаните плюсове и минуси, както и основните промени и ключови въздействия върху груповата динамика по отношение на културата на работното място.</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85" name="Google Shape;185;p13" descr="Ampulheta 90% com preenchimento sólido"/>
          <p:cNvPicPr preferRelativeResize="0"/>
          <p:nvPr/>
        </p:nvPicPr>
        <p:blipFill rotWithShape="1">
          <a:blip r:embed="rId3">
            <a:alphaModFix/>
          </a:blip>
          <a:srcRect/>
          <a:stretch/>
        </p:blipFill>
        <p:spPr>
          <a:xfrm>
            <a:off x="10285270" y="4393021"/>
            <a:ext cx="1808760" cy="1808760"/>
          </a:xfrm>
          <a:prstGeom prst="rect">
            <a:avLst/>
          </a:prstGeom>
          <a:noFill/>
          <a:ln>
            <a:noFill/>
          </a:ln>
        </p:spPr>
      </p:pic>
      <p:sp>
        <p:nvSpPr>
          <p:cNvPr id="186" name="Google Shape;186;p13"/>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0h:15 m</a:t>
            </a:r>
            <a:endParaRPr sz="1600" b="1" i="0" u="none" strike="noStrike" cap="none">
              <a:solidFill>
                <a:schemeClr val="accent6"/>
              </a:solidFill>
              <a:latin typeface="Arial"/>
              <a:ea typeface="Arial"/>
              <a:cs typeface="Arial"/>
              <a:sym typeface="Arial"/>
            </a:endParaRPr>
          </a:p>
        </p:txBody>
      </p:sp>
      <p:sp>
        <p:nvSpPr>
          <p:cNvPr id="187" name="Google Shape;187;p13"/>
          <p:cNvSpPr txBox="1"/>
          <p:nvPr/>
        </p:nvSpPr>
        <p:spPr>
          <a:xfrm>
            <a:off x="1353975" y="298279"/>
            <a:ext cx="10474778" cy="71587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2800" b="1" i="0" u="none" strike="noStrike" cap="none" dirty="0">
                <a:solidFill>
                  <a:schemeClr val="accent6"/>
                </a:solidFill>
                <a:latin typeface="Arial"/>
                <a:ea typeface="Arial"/>
                <a:cs typeface="Arial"/>
                <a:sym typeface="Arial"/>
              </a:rPr>
              <a:t>Activity #1: Pros and Cons of the Hybrid Workplace: Share Your Views and Experience</a:t>
            </a:r>
            <a:endParaRPr sz="2800" b="0" i="0" u="none" strike="noStrike" cap="none" dirty="0">
              <a:solidFill>
                <a:schemeClr val="accent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4"/>
          <p:cNvPicPr preferRelativeResize="0"/>
          <p:nvPr/>
        </p:nvPicPr>
        <p:blipFill rotWithShape="1">
          <a:blip r:embed="rId3">
            <a:alphaModFix/>
          </a:blip>
          <a:srcRect/>
          <a:stretch/>
        </p:blipFill>
        <p:spPr>
          <a:xfrm>
            <a:off x="-1" y="1319212"/>
            <a:ext cx="5997677" cy="4219575"/>
          </a:xfrm>
          <a:prstGeom prst="rect">
            <a:avLst/>
          </a:prstGeom>
          <a:noFill/>
          <a:ln>
            <a:noFill/>
          </a:ln>
        </p:spPr>
      </p:pic>
      <p:sp>
        <p:nvSpPr>
          <p:cNvPr id="194" name="Google Shape;194;p14"/>
          <p:cNvSpPr txBox="1"/>
          <p:nvPr/>
        </p:nvSpPr>
        <p:spPr>
          <a:xfrm>
            <a:off x="1468385" y="158287"/>
            <a:ext cx="993566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bg-BG" sz="2800" b="1" dirty="0">
                <a:solidFill>
                  <a:schemeClr val="accent6"/>
                </a:solidFill>
              </a:rPr>
              <a:t>Дейност </a:t>
            </a:r>
            <a:r>
              <a:rPr lang="en-US" sz="2800" b="1" dirty="0">
                <a:solidFill>
                  <a:schemeClr val="accent6"/>
                </a:solidFill>
              </a:rPr>
              <a:t>1</a:t>
            </a:r>
            <a:r>
              <a:rPr lang="en-GB" sz="2800" b="1" dirty="0">
                <a:solidFill>
                  <a:schemeClr val="accent6"/>
                </a:solidFill>
              </a:rPr>
              <a:t>: </a:t>
            </a:r>
            <a:r>
              <a:rPr lang="bg-BG" sz="2800" b="1" dirty="0">
                <a:solidFill>
                  <a:schemeClr val="accent6"/>
                </a:solidFill>
              </a:rPr>
              <a:t>Плюсове и минуси на хибридната работа въз основа на литературата</a:t>
            </a:r>
            <a:br>
              <a:rPr lang="en-GB" sz="3200" b="0" i="0" u="none" strike="noStrike" cap="none" dirty="0">
                <a:solidFill>
                  <a:schemeClr val="accent5"/>
                </a:solidFill>
                <a:latin typeface="Arial"/>
                <a:ea typeface="Arial"/>
                <a:cs typeface="Arial"/>
                <a:sym typeface="Arial"/>
              </a:rPr>
            </a:br>
            <a:endParaRPr sz="3200" b="0" i="0" u="none" strike="noStrike" cap="none" dirty="0">
              <a:solidFill>
                <a:srgbClr val="000000"/>
              </a:solidFill>
              <a:latin typeface="Arial"/>
              <a:ea typeface="Arial"/>
              <a:cs typeface="Arial"/>
              <a:sym typeface="Arial"/>
            </a:endParaRPr>
          </a:p>
        </p:txBody>
      </p:sp>
      <p:sp>
        <p:nvSpPr>
          <p:cNvPr id="195" name="Google Shape;195;p14"/>
          <p:cNvSpPr txBox="1"/>
          <p:nvPr/>
        </p:nvSpPr>
        <p:spPr>
          <a:xfrm>
            <a:off x="6823587" y="5781368"/>
            <a:ext cx="425736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bg-BG" sz="1600" b="0" i="0" u="none" strike="noStrike" cap="none" dirty="0">
                <a:solidFill>
                  <a:schemeClr val="accent5"/>
                </a:solidFill>
                <a:latin typeface="Arial"/>
                <a:ea typeface="Arial"/>
                <a:cs typeface="Arial"/>
                <a:sym typeface="Arial"/>
              </a:rPr>
              <a:t>Източник</a:t>
            </a:r>
            <a:r>
              <a:rPr lang="en-GB" sz="1600" b="0" i="0" u="none" strike="noStrike" cap="none" dirty="0">
                <a:solidFill>
                  <a:schemeClr val="accent5"/>
                </a:solidFill>
                <a:latin typeface="Arial"/>
                <a:ea typeface="Arial"/>
                <a:cs typeface="Arial"/>
                <a:sym typeface="Arial"/>
              </a:rPr>
              <a:t>: </a:t>
            </a:r>
            <a:r>
              <a:rPr lang="en-GB" sz="1400" b="0" i="0" u="sng" strike="noStrike" cap="none" dirty="0">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LEADERSHIP IQ</a:t>
            </a:r>
            <a:r>
              <a:rPr lang="en-GB" sz="1400" b="0" i="0" u="none" strike="noStrike" cap="none" dirty="0">
                <a:solidFill>
                  <a:schemeClr val="accent5"/>
                </a:solidFill>
                <a:latin typeface="Arial"/>
                <a:ea typeface="Arial"/>
                <a:cs typeface="Arial"/>
                <a:sym typeface="Arial"/>
              </a:rPr>
              <a:t> (2020)</a:t>
            </a:r>
            <a:endParaRPr sz="1400" b="0" i="0" u="none" strike="noStrike" cap="none" dirty="0">
              <a:solidFill>
                <a:srgbClr val="000000"/>
              </a:solidFill>
              <a:latin typeface="Arial"/>
              <a:ea typeface="Arial"/>
              <a:cs typeface="Arial"/>
              <a:sym typeface="Arial"/>
            </a:endParaRPr>
          </a:p>
        </p:txBody>
      </p:sp>
      <p:pic>
        <p:nvPicPr>
          <p:cNvPr id="196" name="Google Shape;196;p14"/>
          <p:cNvPicPr preferRelativeResize="0"/>
          <p:nvPr/>
        </p:nvPicPr>
        <p:blipFill rotWithShape="1">
          <a:blip r:embed="rId5">
            <a:alphaModFix/>
          </a:blip>
          <a:srcRect/>
          <a:stretch/>
        </p:blipFill>
        <p:spPr>
          <a:xfrm>
            <a:off x="6096000" y="1319212"/>
            <a:ext cx="5894872" cy="421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0fd5a3148a_2_14"/>
          <p:cNvSpPr txBox="1"/>
          <p:nvPr/>
        </p:nvSpPr>
        <p:spPr>
          <a:xfrm>
            <a:off x="694481" y="394550"/>
            <a:ext cx="11215867" cy="5310000"/>
          </a:xfrm>
          <a:prstGeom prst="rect">
            <a:avLst/>
          </a:prstGeom>
          <a:noFill/>
          <a:ln>
            <a:noFill/>
          </a:ln>
        </p:spPr>
        <p:txBody>
          <a:bodyPr spcFirstLastPara="1" wrap="square" lIns="91425" tIns="45700" rIns="91425" bIns="45700" anchor="t" anchorCtr="0">
            <a:noAutofit/>
          </a:bodyPr>
          <a:lstStyle/>
          <a:p>
            <a:pPr marL="447675" lvl="0" indent="-447675">
              <a:lnSpc>
                <a:spcPct val="90000"/>
              </a:lnSpc>
              <a:buClr>
                <a:schemeClr val="accent5"/>
              </a:buClr>
              <a:buSzPts val="3600"/>
            </a:pPr>
            <a:r>
              <a:rPr lang="en-GB" sz="3600" b="0" i="0" u="none" strike="noStrike" cap="none" dirty="0">
                <a:solidFill>
                  <a:schemeClr val="accent5"/>
                </a:solidFill>
                <a:latin typeface="Arial"/>
                <a:ea typeface="Arial"/>
                <a:cs typeface="Arial"/>
                <a:sym typeface="Arial"/>
              </a:rPr>
              <a:t>    </a:t>
            </a:r>
            <a:r>
              <a:rPr lang="bg-BG" sz="2800" b="1" dirty="0">
                <a:solidFill>
                  <a:schemeClr val="accent6"/>
                </a:solidFill>
              </a:rPr>
              <a:t>Дейност </a:t>
            </a:r>
            <a:r>
              <a:rPr lang="en-US" sz="2800" b="1" dirty="0">
                <a:solidFill>
                  <a:schemeClr val="accent6"/>
                </a:solidFill>
              </a:rPr>
              <a:t>1</a:t>
            </a:r>
            <a:r>
              <a:rPr lang="en-GB" sz="2800" b="1" dirty="0">
                <a:solidFill>
                  <a:schemeClr val="accent6"/>
                </a:solidFill>
              </a:rPr>
              <a:t>: </a:t>
            </a:r>
            <a:r>
              <a:rPr lang="bg-BG" sz="2800" b="1" dirty="0">
                <a:solidFill>
                  <a:schemeClr val="accent6"/>
                </a:solidFill>
              </a:rPr>
              <a:t>Плюсове и минуси на хибридната работа въз основа на литературата</a:t>
            </a:r>
            <a:br>
              <a:rPr lang="en-GB" sz="3200" b="0" i="0" u="none" strike="noStrike" cap="none" dirty="0">
                <a:solidFill>
                  <a:schemeClr val="accent5"/>
                </a:solidFill>
                <a:latin typeface="Arial"/>
                <a:ea typeface="Arial"/>
                <a:cs typeface="Arial"/>
                <a:sym typeface="Arial"/>
              </a:rPr>
            </a:br>
            <a:endParaRPr sz="3200" b="0" i="0" u="none" strike="noStrike" cap="none" dirty="0">
              <a:solidFill>
                <a:schemeClr val="accent5"/>
              </a:solidFill>
              <a:latin typeface="Arial"/>
              <a:ea typeface="Arial"/>
              <a:cs typeface="Arial"/>
              <a:sym typeface="Arial"/>
            </a:endParaRPr>
          </a:p>
        </p:txBody>
      </p:sp>
      <p:graphicFrame>
        <p:nvGraphicFramePr>
          <p:cNvPr id="203" name="Google Shape;203;g30fd5a3148a_2_14"/>
          <p:cNvGraphicFramePr/>
          <p:nvPr>
            <p:extLst>
              <p:ext uri="{D42A27DB-BD31-4B8C-83A1-F6EECF244321}">
                <p14:modId xmlns:p14="http://schemas.microsoft.com/office/powerpoint/2010/main" val="1194169170"/>
              </p:ext>
            </p:extLst>
          </p:nvPr>
        </p:nvGraphicFramePr>
        <p:xfrm>
          <a:off x="914401" y="1588880"/>
          <a:ext cx="10583118" cy="5217097"/>
        </p:xfrm>
        <a:graphic>
          <a:graphicData uri="http://schemas.openxmlformats.org/drawingml/2006/table">
            <a:tbl>
              <a:tblPr firstRow="1" firstCol="1" bandRow="1">
                <a:noFill/>
                <a:tableStyleId>{51139C5D-3F63-41A5-BE55-282257F90C2B}</a:tableStyleId>
              </a:tblPr>
              <a:tblGrid>
                <a:gridCol w="5496993">
                  <a:extLst>
                    <a:ext uri="{9D8B030D-6E8A-4147-A177-3AD203B41FA5}">
                      <a16:colId xmlns:a16="http://schemas.microsoft.com/office/drawing/2014/main" val="20000"/>
                    </a:ext>
                  </a:extLst>
                </a:gridCol>
                <a:gridCol w="5086125">
                  <a:extLst>
                    <a:ext uri="{9D8B030D-6E8A-4147-A177-3AD203B41FA5}">
                      <a16:colId xmlns:a16="http://schemas.microsoft.com/office/drawing/2014/main" val="20001"/>
                    </a:ext>
                  </a:extLst>
                </a:gridCol>
              </a:tblGrid>
              <a:tr h="434650">
                <a:tc>
                  <a:txBody>
                    <a:bodyPr/>
                    <a:lstStyle/>
                    <a:p>
                      <a:pPr marL="0" marR="0" lvl="0" indent="0" algn="ctr" rtl="0">
                        <a:lnSpc>
                          <a:spcPct val="150000"/>
                        </a:lnSpc>
                        <a:spcBef>
                          <a:spcPts val="0"/>
                        </a:spcBef>
                        <a:spcAft>
                          <a:spcPts val="0"/>
                        </a:spcAft>
                        <a:buNone/>
                      </a:pPr>
                      <a:r>
                        <a:rPr lang="en-GB" sz="2400" b="0" i="0" u="none" strike="noStrike" cap="none" dirty="0">
                          <a:solidFill>
                            <a:schemeClr val="accent5"/>
                          </a:solidFill>
                          <a:latin typeface="Arial"/>
                          <a:ea typeface="Arial"/>
                          <a:cs typeface="Arial"/>
                          <a:sym typeface="Arial"/>
                        </a:rPr>
                        <a:t> </a:t>
                      </a:r>
                      <a:r>
                        <a:rPr lang="bg-BG" sz="2400" b="0" i="0" u="none" strike="noStrike" cap="none" dirty="0">
                          <a:solidFill>
                            <a:schemeClr val="accent5"/>
                          </a:solidFill>
                          <a:latin typeface="Arial"/>
                          <a:ea typeface="Arial"/>
                          <a:cs typeface="Arial"/>
                          <a:sym typeface="Arial"/>
                        </a:rPr>
                        <a:t>Предимства</a:t>
                      </a:r>
                      <a:endParaRPr sz="2400" b="0" i="0" u="none" strike="noStrike" cap="none" dirty="0">
                        <a:solidFill>
                          <a:schemeClr val="accent5"/>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50000"/>
                        </a:lnSpc>
                        <a:spcBef>
                          <a:spcPts val="0"/>
                        </a:spcBef>
                        <a:spcAft>
                          <a:spcPts val="0"/>
                        </a:spcAft>
                        <a:buNone/>
                      </a:pPr>
                      <a:r>
                        <a:rPr lang="bg-BG" sz="2400" b="0" i="0" u="none" strike="noStrike" cap="none" dirty="0">
                          <a:solidFill>
                            <a:schemeClr val="accent5"/>
                          </a:solidFill>
                          <a:latin typeface="Arial"/>
                          <a:ea typeface="Arial"/>
                          <a:cs typeface="Arial"/>
                          <a:sym typeface="Arial"/>
                        </a:rPr>
                        <a:t>Предизвикателства</a:t>
                      </a:r>
                      <a:endParaRPr dirty="0"/>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700">
                <a:tc>
                  <a:txBody>
                    <a:bodyPr/>
                    <a:lstStyle/>
                    <a:p>
                      <a:pPr marL="0" marR="0" lvl="0" indent="0" algn="ctr" rtl="0">
                        <a:lnSpc>
                          <a:spcPct val="150000"/>
                        </a:lnSpc>
                        <a:spcBef>
                          <a:spcPts val="0"/>
                        </a:spcBef>
                        <a:spcAft>
                          <a:spcPts val="0"/>
                        </a:spcAft>
                        <a:buNone/>
                      </a:pPr>
                      <a:r>
                        <a:rPr lang="bg-BG" sz="1600" u="none" strike="noStrike" cap="none" dirty="0"/>
                        <a:t>Спестяване на разходи и време</a:t>
                      </a:r>
                      <a:endParaRPr sz="1600" u="none" strike="noStrike" cap="none" dirty="0">
                        <a:solidFill>
                          <a:srgbClr val="000000"/>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50000"/>
                        </a:lnSpc>
                        <a:spcBef>
                          <a:spcPts val="0"/>
                        </a:spcBef>
                        <a:spcAft>
                          <a:spcPts val="0"/>
                        </a:spcAft>
                        <a:buNone/>
                      </a:pPr>
                      <a:r>
                        <a:rPr lang="en-GB" sz="1600" u="none" strike="noStrike" cap="none" dirty="0"/>
                        <a:t> </a:t>
                      </a:r>
                      <a:r>
                        <a:rPr lang="bg-BG" sz="1600" u="none" strike="noStrike" cap="none" dirty="0"/>
                        <a:t>Физическа отдалеченост</a:t>
                      </a:r>
                      <a:endParaRPr sz="1600" u="none" strike="noStrike" cap="none" dirty="0">
                        <a:solidFill>
                          <a:srgbClr val="000000"/>
                        </a:solidFill>
                        <a:latin typeface="Arial"/>
                        <a:ea typeface="Arial"/>
                        <a:cs typeface="Arial"/>
                        <a:sym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700">
                <a:tc>
                  <a:txBody>
                    <a:bodyPr/>
                    <a:lstStyle/>
                    <a:p>
                      <a:pPr marL="0" marR="0" lvl="0" indent="0" algn="ctr" rtl="0">
                        <a:lnSpc>
                          <a:spcPct val="150000"/>
                        </a:lnSpc>
                        <a:spcBef>
                          <a:spcPts val="0"/>
                        </a:spcBef>
                        <a:spcAft>
                          <a:spcPts val="0"/>
                        </a:spcAft>
                        <a:buNone/>
                      </a:pPr>
                      <a:r>
                        <a:rPr lang="bg-BG" sz="1600" u="none" strike="noStrike" cap="none" dirty="0"/>
                        <a:t>По-нисък процент отсъствия</a:t>
                      </a:r>
                      <a:endParaRPr sz="1600" u="none" strike="noStrike" cap="none" dirty="0">
                        <a:solidFill>
                          <a:srgbClr val="000000"/>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50000"/>
                        </a:lnSpc>
                        <a:spcBef>
                          <a:spcPts val="0"/>
                        </a:spcBef>
                        <a:spcAft>
                          <a:spcPts val="0"/>
                        </a:spcAft>
                        <a:buNone/>
                      </a:pPr>
                      <a:r>
                        <a:rPr lang="bg-BG" sz="1600" u="none" strike="noStrike" cap="none" dirty="0"/>
                        <a:t>Проблеми с комуникацията</a:t>
                      </a:r>
                      <a:endParaRPr sz="1600" u="none" strike="noStrike" cap="none" dirty="0">
                        <a:solidFill>
                          <a:srgbClr val="000000"/>
                        </a:solidFill>
                        <a:latin typeface="Arial"/>
                        <a:ea typeface="Arial"/>
                        <a:cs typeface="Arial"/>
                        <a:sym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700">
                <a:tc>
                  <a:txBody>
                    <a:bodyPr/>
                    <a:lstStyle/>
                    <a:p>
                      <a:pPr marL="0" marR="0" lvl="0" indent="0" algn="ctr" rtl="0">
                        <a:lnSpc>
                          <a:spcPct val="150000"/>
                        </a:lnSpc>
                        <a:spcBef>
                          <a:spcPts val="0"/>
                        </a:spcBef>
                        <a:spcAft>
                          <a:spcPts val="0"/>
                        </a:spcAft>
                        <a:buNone/>
                      </a:pPr>
                      <a:r>
                        <a:rPr lang="bg-BG" sz="1600" u="none" strike="noStrike" cap="none" dirty="0"/>
                        <a:t>По-добър баланс работа-личен живот</a:t>
                      </a:r>
                      <a:endParaRPr sz="1600" u="none" strike="noStrike" cap="none" dirty="0">
                        <a:solidFill>
                          <a:srgbClr val="000000"/>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50000"/>
                        </a:lnSpc>
                        <a:spcBef>
                          <a:spcPts val="0"/>
                        </a:spcBef>
                        <a:spcAft>
                          <a:spcPts val="0"/>
                        </a:spcAft>
                        <a:buNone/>
                      </a:pPr>
                      <a:r>
                        <a:rPr lang="en-GB" sz="1600" u="none" strike="noStrike" cap="none" dirty="0"/>
                        <a:t> </a:t>
                      </a:r>
                      <a:r>
                        <a:rPr lang="bg-BG" sz="1600" u="none" strike="noStrike" cap="none" dirty="0"/>
                        <a:t>Усложнен мениджмънт</a:t>
                      </a:r>
                      <a:endParaRPr sz="1600" u="none" strike="noStrike" cap="none" dirty="0">
                        <a:solidFill>
                          <a:srgbClr val="000000"/>
                        </a:solidFill>
                        <a:latin typeface="Arial"/>
                        <a:ea typeface="Arial"/>
                        <a:cs typeface="Arial"/>
                        <a:sym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9100">
                <a:tc>
                  <a:txBody>
                    <a:bodyPr/>
                    <a:lstStyle/>
                    <a:p>
                      <a:pPr marL="0" marR="0" lvl="0" indent="0" algn="ctr" rtl="0">
                        <a:lnSpc>
                          <a:spcPct val="150000"/>
                        </a:lnSpc>
                        <a:spcBef>
                          <a:spcPts val="0"/>
                        </a:spcBef>
                        <a:spcAft>
                          <a:spcPts val="0"/>
                        </a:spcAft>
                        <a:buNone/>
                      </a:pPr>
                      <a:r>
                        <a:rPr lang="bg-BG" sz="1600" u="none" strike="noStrike" cap="none" dirty="0"/>
                        <a:t>Гъвкавост и повече време със семейството</a:t>
                      </a:r>
                      <a:endParaRPr sz="1600" u="none" strike="noStrike" cap="none" dirty="0">
                        <a:solidFill>
                          <a:srgbClr val="000000"/>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50000"/>
                        </a:lnSpc>
                        <a:spcBef>
                          <a:spcPts val="0"/>
                        </a:spcBef>
                        <a:spcAft>
                          <a:spcPts val="0"/>
                        </a:spcAft>
                        <a:buNone/>
                      </a:pPr>
                      <a:r>
                        <a:rPr lang="en-GB" sz="1600" u="none" strike="noStrike" cap="none" dirty="0"/>
                        <a:t> </a:t>
                      </a:r>
                      <a:r>
                        <a:rPr lang="bg-BG" sz="1600" u="none" strike="noStrike" cap="none" dirty="0"/>
                        <a:t>Сложни критерии за възнаграждение</a:t>
                      </a:r>
                      <a:endParaRPr sz="1600" u="none" strike="noStrike" cap="none" dirty="0">
                        <a:solidFill>
                          <a:srgbClr val="000000"/>
                        </a:solidFill>
                        <a:latin typeface="Arial"/>
                        <a:ea typeface="Arial"/>
                        <a:cs typeface="Arial"/>
                        <a:sym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9100">
                <a:tc>
                  <a:txBody>
                    <a:bodyPr/>
                    <a:lstStyle/>
                    <a:p>
                      <a:pPr marL="0" marR="0" lvl="0" indent="0" algn="ctr" rtl="0">
                        <a:lnSpc>
                          <a:spcPct val="150000"/>
                        </a:lnSpc>
                        <a:spcBef>
                          <a:spcPts val="0"/>
                        </a:spcBef>
                        <a:spcAft>
                          <a:spcPts val="0"/>
                        </a:spcAft>
                        <a:buNone/>
                      </a:pPr>
                      <a:r>
                        <a:rPr lang="bg-BG" sz="1600" u="none" strike="noStrike" cap="none" dirty="0"/>
                        <a:t>По-високо конкурентно предимство</a:t>
                      </a:r>
                      <a:endParaRPr sz="1600" u="none" strike="noStrike" cap="none" dirty="0">
                        <a:solidFill>
                          <a:srgbClr val="000000"/>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50000"/>
                        </a:lnSpc>
                        <a:spcBef>
                          <a:spcPts val="0"/>
                        </a:spcBef>
                        <a:spcAft>
                          <a:spcPts val="0"/>
                        </a:spcAft>
                        <a:buNone/>
                      </a:pPr>
                      <a:r>
                        <a:rPr lang="en-GB" sz="1600" u="none" strike="noStrike" cap="none" dirty="0"/>
                        <a:t> </a:t>
                      </a:r>
                      <a:r>
                        <a:rPr lang="bg-BG" sz="1600" u="none" strike="noStrike" cap="none" dirty="0"/>
                        <a:t>Социална изолация на служителите</a:t>
                      </a:r>
                      <a:r>
                        <a:rPr lang="en-GB" sz="1600" u="none" strike="noStrike" cap="none" dirty="0"/>
                        <a:t>/</a:t>
                      </a:r>
                      <a:r>
                        <a:rPr lang="bg-BG" sz="1600" u="none" strike="noStrike" cap="none" dirty="0"/>
                        <a:t>влияние върху екипната работа</a:t>
                      </a:r>
                      <a:endParaRPr sz="1600" u="none" strike="noStrike" cap="none" dirty="0">
                        <a:solidFill>
                          <a:srgbClr val="000000"/>
                        </a:solidFill>
                        <a:latin typeface="Arial"/>
                        <a:ea typeface="Arial"/>
                        <a:cs typeface="Arial"/>
                        <a:sym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9100">
                <a:tc>
                  <a:txBody>
                    <a:bodyPr/>
                    <a:lstStyle/>
                    <a:p>
                      <a:pPr marL="0" marR="0" lvl="0" indent="0" algn="ctr" rtl="0">
                        <a:lnSpc>
                          <a:spcPct val="150000"/>
                        </a:lnSpc>
                        <a:spcBef>
                          <a:spcPts val="0"/>
                        </a:spcBef>
                        <a:spcAft>
                          <a:spcPts val="0"/>
                        </a:spcAft>
                        <a:buNone/>
                      </a:pPr>
                      <a:r>
                        <a:rPr lang="ru-RU" sz="1600" u="none" strike="noStrike" cap="none" dirty="0"/>
                        <a:t>Достъп до повече таланти</a:t>
                      </a:r>
                      <a:endParaRPr sz="1600" u="none" strike="noStrike" cap="none" dirty="0">
                        <a:solidFill>
                          <a:srgbClr val="000000"/>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50000"/>
                        </a:lnSpc>
                        <a:spcBef>
                          <a:spcPts val="0"/>
                        </a:spcBef>
                        <a:spcAft>
                          <a:spcPts val="0"/>
                        </a:spcAft>
                        <a:buNone/>
                      </a:pPr>
                      <a:r>
                        <a:rPr lang="en-GB" sz="1600" u="none" strike="noStrike" cap="none" dirty="0"/>
                        <a:t> </a:t>
                      </a:r>
                      <a:r>
                        <a:rPr lang="bg-BG" sz="1600" u="none" strike="noStrike" cap="none" dirty="0"/>
                        <a:t>Комуникация между различни мрежи</a:t>
                      </a:r>
                      <a:endParaRPr sz="1600" u="none" strike="noStrike" cap="none" dirty="0">
                        <a:solidFill>
                          <a:srgbClr val="000000"/>
                        </a:solidFill>
                        <a:latin typeface="Arial"/>
                        <a:ea typeface="Arial"/>
                        <a:cs typeface="Arial"/>
                        <a:sym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09100">
                <a:tc>
                  <a:txBody>
                    <a:bodyPr/>
                    <a:lstStyle/>
                    <a:p>
                      <a:pPr marL="0" marR="0" lvl="0" indent="0" algn="ctr" rtl="0">
                        <a:lnSpc>
                          <a:spcPct val="150000"/>
                        </a:lnSpc>
                        <a:spcBef>
                          <a:spcPts val="0"/>
                        </a:spcBef>
                        <a:spcAft>
                          <a:spcPts val="0"/>
                        </a:spcAft>
                        <a:buNone/>
                      </a:pPr>
                      <a:r>
                        <a:rPr lang="bg-BG" sz="1600" u="none" strike="noStrike" cap="none" dirty="0"/>
                        <a:t>Повишена производителност/ефективност</a:t>
                      </a:r>
                      <a:endParaRPr sz="1600" u="none" strike="noStrike" cap="none" dirty="0">
                        <a:solidFill>
                          <a:srgbClr val="000000"/>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50000"/>
                        </a:lnSpc>
                        <a:spcBef>
                          <a:spcPts val="0"/>
                        </a:spcBef>
                        <a:spcAft>
                          <a:spcPts val="0"/>
                        </a:spcAft>
                        <a:buNone/>
                      </a:pPr>
                      <a:r>
                        <a:rPr lang="en-GB" sz="1600" u="none" strike="noStrike" cap="none" dirty="0"/>
                        <a:t> </a:t>
                      </a:r>
                      <a:r>
                        <a:rPr lang="bg-BG" sz="1600" u="none" strike="noStrike" cap="none" dirty="0"/>
                        <a:t>По-слабо усещане за приобщаване</a:t>
                      </a:r>
                      <a:endParaRPr sz="1600" u="none" strike="noStrike" cap="none" dirty="0">
                        <a:solidFill>
                          <a:srgbClr val="000000"/>
                        </a:solidFill>
                        <a:latin typeface="Arial"/>
                        <a:ea typeface="Arial"/>
                        <a:cs typeface="Arial"/>
                        <a:sym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09100">
                <a:tc>
                  <a:txBody>
                    <a:bodyPr/>
                    <a:lstStyle/>
                    <a:p>
                      <a:pPr marL="0" marR="0" lvl="0" indent="0" algn="ctr" rtl="0">
                        <a:lnSpc>
                          <a:spcPct val="150000"/>
                        </a:lnSpc>
                        <a:spcBef>
                          <a:spcPts val="0"/>
                        </a:spcBef>
                        <a:spcAft>
                          <a:spcPts val="0"/>
                        </a:spcAft>
                        <a:buNone/>
                      </a:pPr>
                      <a:r>
                        <a:rPr lang="bg-BG" sz="1600" u="none" strike="noStrike" cap="none" dirty="0"/>
                        <a:t>Увеличено самочувствие на служителите</a:t>
                      </a:r>
                      <a:endParaRPr sz="1600" u="none" strike="noStrike" cap="none" dirty="0">
                        <a:solidFill>
                          <a:srgbClr val="000000"/>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50000"/>
                        </a:lnSpc>
                        <a:spcBef>
                          <a:spcPts val="0"/>
                        </a:spcBef>
                        <a:spcAft>
                          <a:spcPts val="0"/>
                        </a:spcAft>
                        <a:buNone/>
                      </a:pPr>
                      <a:r>
                        <a:rPr lang="en-GB" sz="1600" u="none" strike="noStrike" cap="none" dirty="0"/>
                        <a:t> </a:t>
                      </a:r>
                      <a:r>
                        <a:rPr lang="ru-RU" sz="1600" u="none" strike="noStrike" cap="none" dirty="0"/>
                        <a:t>По-малко професионално взаимодействие и ангажираност</a:t>
                      </a:r>
                      <a:endParaRPr sz="1600" u="none" strike="noStrike" cap="none" dirty="0">
                        <a:solidFill>
                          <a:srgbClr val="000000"/>
                        </a:solidFill>
                        <a:latin typeface="Arial"/>
                        <a:ea typeface="Arial"/>
                        <a:cs typeface="Arial"/>
                        <a:sym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700">
                <a:tc>
                  <a:txBody>
                    <a:bodyPr/>
                    <a:lstStyle/>
                    <a:p>
                      <a:pPr marL="0" marR="0" lvl="0" indent="0" algn="ctr" rtl="0">
                        <a:lnSpc>
                          <a:spcPct val="150000"/>
                        </a:lnSpc>
                        <a:spcBef>
                          <a:spcPts val="0"/>
                        </a:spcBef>
                        <a:spcAft>
                          <a:spcPts val="0"/>
                        </a:spcAft>
                        <a:buNone/>
                      </a:pPr>
                      <a:r>
                        <a:rPr lang="bg-BG" sz="1600" u="none" strike="noStrike" cap="none" dirty="0"/>
                        <a:t>Дигитализация на работата</a:t>
                      </a:r>
                      <a:endParaRPr sz="1600" u="none" strike="noStrike" cap="none" dirty="0">
                        <a:solidFill>
                          <a:srgbClr val="000000"/>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50000"/>
                        </a:lnSpc>
                        <a:spcBef>
                          <a:spcPts val="0"/>
                        </a:spcBef>
                        <a:spcAft>
                          <a:spcPts val="0"/>
                        </a:spcAft>
                        <a:buNone/>
                      </a:pPr>
                      <a:r>
                        <a:rPr lang="en-GB" sz="1600" u="none" strike="noStrike" cap="none" dirty="0"/>
                        <a:t> </a:t>
                      </a:r>
                      <a:r>
                        <a:rPr lang="bg-BG" sz="1600" u="none" strike="noStrike" cap="none" dirty="0"/>
                        <a:t>По-ниска видимост на служителите</a:t>
                      </a:r>
                      <a:endParaRPr sz="1600" u="none" strike="noStrike" cap="none" dirty="0">
                        <a:solidFill>
                          <a:srgbClr val="000000"/>
                        </a:solidFill>
                        <a:latin typeface="Arial"/>
                        <a:ea typeface="Arial"/>
                        <a:cs typeface="Arial"/>
                        <a:sym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959675">
                <a:tc gridSpan="2">
                  <a:txBody>
                    <a:bodyPr/>
                    <a:lstStyle/>
                    <a:p>
                      <a:pPr marL="0" marR="0" lvl="0" indent="0" algn="ctr" rtl="0">
                        <a:lnSpc>
                          <a:spcPct val="150000"/>
                        </a:lnSpc>
                        <a:spcBef>
                          <a:spcPts val="0"/>
                        </a:spcBef>
                        <a:spcAft>
                          <a:spcPts val="0"/>
                        </a:spcAft>
                        <a:buNone/>
                      </a:pPr>
                      <a:r>
                        <a:rPr lang="en-GB" sz="1000" u="none" strike="noStrike" cap="none" dirty="0"/>
                        <a:t> </a:t>
                      </a:r>
                      <a:endParaRPr sz="1100" u="none" strike="noStrike" cap="none" dirty="0"/>
                    </a:p>
                    <a:p>
                      <a:pPr marL="0" marR="0" lvl="0" indent="0" algn="ctr" rtl="0">
                        <a:lnSpc>
                          <a:spcPct val="150000"/>
                        </a:lnSpc>
                        <a:spcBef>
                          <a:spcPts val="1125"/>
                        </a:spcBef>
                        <a:spcAft>
                          <a:spcPts val="0"/>
                        </a:spcAft>
                        <a:buNone/>
                      </a:pPr>
                      <a:r>
                        <a:rPr lang="en-GB" sz="1800" u="none" strike="noStrike" cap="none" dirty="0"/>
                        <a:t>Ziegler &amp; </a:t>
                      </a:r>
                      <a:r>
                        <a:rPr lang="en-GB" sz="1800" u="none" strike="noStrike" cap="none" dirty="0" err="1"/>
                        <a:t>Lutger</a:t>
                      </a:r>
                      <a:r>
                        <a:rPr lang="en-GB" sz="1800" u="none" strike="noStrike" cap="none" dirty="0"/>
                        <a:t> (2023) &amp; </a:t>
                      </a:r>
                      <a:r>
                        <a:rPr lang="en-GB" sz="1800" u="none" strike="noStrike" cap="none" dirty="0" err="1"/>
                        <a:t>Lenka</a:t>
                      </a:r>
                      <a:r>
                        <a:rPr lang="en-GB" sz="1800" u="none" strike="noStrike" cap="none" dirty="0"/>
                        <a:t> (2021)</a:t>
                      </a:r>
                      <a:endParaRPr sz="1800" u="none" strike="noStrike" cap="none" dirty="0"/>
                    </a:p>
                    <a:p>
                      <a:pPr marL="0" marR="0" lvl="0" indent="0" algn="ctr" rtl="0">
                        <a:lnSpc>
                          <a:spcPct val="150000"/>
                        </a:lnSpc>
                        <a:spcBef>
                          <a:spcPts val="1125"/>
                        </a:spcBef>
                        <a:spcAft>
                          <a:spcPts val="0"/>
                        </a:spcAft>
                        <a:buNone/>
                      </a:pPr>
                      <a:r>
                        <a:rPr lang="en-GB" sz="1000" u="none" strike="noStrike" cap="none" dirty="0"/>
                        <a:t> </a:t>
                      </a:r>
                      <a:endParaRPr sz="1100" u="none" strike="noStrike" cap="none" dirty="0">
                        <a:solidFill>
                          <a:srgbClr val="000000"/>
                        </a:solidFill>
                        <a:latin typeface="Arial"/>
                        <a:ea typeface="Arial"/>
                        <a:cs typeface="Arial"/>
                        <a:sym typeface="Arial"/>
                      </a:endParaRPr>
                    </a:p>
                  </a:txBody>
                  <a:tcPr marL="60125" marR="60125"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l-G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p:nvPr/>
        </p:nvSpPr>
        <p:spPr>
          <a:xfrm>
            <a:off x="4122058" y="2858825"/>
            <a:ext cx="776514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bg-BG" sz="3600" b="0" i="0" u="none" strike="noStrike" cap="none" dirty="0">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2</a:t>
            </a:r>
            <a:endParaRPr dirty="0"/>
          </a:p>
          <a:p>
            <a:pPr marL="0" marR="0" lvl="0" indent="0" algn="l" rtl="0">
              <a:lnSpc>
                <a:spcPct val="90000"/>
              </a:lnSpc>
              <a:spcBef>
                <a:spcPts val="0"/>
              </a:spcBef>
              <a:spcAft>
                <a:spcPts val="0"/>
              </a:spcAft>
              <a:buClr>
                <a:schemeClr val="accent5"/>
              </a:buClr>
              <a:buSzPts val="3600"/>
              <a:buFont typeface="Arial"/>
              <a:buNone/>
            </a:pPr>
            <a:r>
              <a:rPr lang="bg-BG" sz="3600" b="0" i="0" u="none" strike="noStrike" cap="none" dirty="0">
                <a:solidFill>
                  <a:schemeClr val="accent5"/>
                </a:solidFill>
                <a:latin typeface="Arial"/>
                <a:ea typeface="Arial"/>
                <a:cs typeface="Arial"/>
                <a:sym typeface="Arial"/>
              </a:rPr>
              <a:t>Запознайте се с различните хибридни работни модели</a:t>
            </a:r>
            <a:br>
              <a:rPr lang="en-GB" sz="3600" b="0" i="0" u="none" strike="noStrike" cap="none" dirty="0">
                <a:solidFill>
                  <a:schemeClr val="accent5"/>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pic>
        <p:nvPicPr>
          <p:cNvPr id="210" name="Google Shape;210;p15"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p:nvPr/>
        </p:nvSpPr>
        <p:spPr>
          <a:xfrm>
            <a:off x="580103" y="160948"/>
            <a:ext cx="11086379" cy="54139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dirty="0">
                <a:solidFill>
                  <a:schemeClr val="accent5"/>
                </a:solidFill>
                <a:latin typeface="Arial"/>
                <a:ea typeface="Arial"/>
                <a:cs typeface="Arial"/>
                <a:sym typeface="Arial"/>
              </a:rPr>
              <a:t>		</a:t>
            </a:r>
            <a:r>
              <a:rPr lang="bg-BG" sz="2200" b="1" i="0" u="none" strike="noStrike" cap="none" dirty="0">
                <a:solidFill>
                  <a:schemeClr val="accent6"/>
                </a:solidFill>
                <a:latin typeface="Arial"/>
                <a:ea typeface="Arial"/>
                <a:cs typeface="Arial"/>
                <a:sym typeface="Arial"/>
              </a:rPr>
              <a:t>Тема</a:t>
            </a:r>
            <a:r>
              <a:rPr lang="en-GB" sz="2200" b="1" i="0" u="none" strike="noStrike" cap="none" dirty="0">
                <a:solidFill>
                  <a:schemeClr val="accent6"/>
                </a:solidFill>
                <a:latin typeface="Arial"/>
                <a:ea typeface="Arial"/>
                <a:cs typeface="Arial"/>
                <a:sym typeface="Arial"/>
              </a:rPr>
              <a:t> 2.1. </a:t>
            </a:r>
            <a:r>
              <a:rPr lang="bg-BG" sz="2200" b="1" i="0" u="none" strike="noStrike" cap="none" dirty="0">
                <a:solidFill>
                  <a:schemeClr val="accent6"/>
                </a:solidFill>
                <a:latin typeface="Arial"/>
                <a:ea typeface="Arial"/>
                <a:cs typeface="Arial"/>
                <a:sym typeface="Arial"/>
              </a:rPr>
              <a:t>Представяне на основния хибриден работен модел</a:t>
            </a:r>
            <a:endParaRPr dirty="0"/>
          </a:p>
          <a:p>
            <a:pPr marL="0" marR="0" lvl="0" indent="0" algn="l" rtl="0">
              <a:lnSpc>
                <a:spcPct val="90000"/>
              </a:lnSpc>
              <a:spcBef>
                <a:spcPts val="0"/>
              </a:spcBef>
              <a:spcAft>
                <a:spcPts val="0"/>
              </a:spcAft>
              <a:buClr>
                <a:schemeClr val="accent5"/>
              </a:buClr>
              <a:buSzPts val="3600"/>
              <a:buFont typeface="Arial"/>
              <a:buNone/>
            </a:pPr>
            <a:endParaRPr sz="3200" b="0" i="0" u="none" strike="noStrike" cap="none" dirty="0">
              <a:solidFill>
                <a:schemeClr val="accent5"/>
              </a:solidFill>
              <a:latin typeface="Arial"/>
              <a:ea typeface="Arial"/>
              <a:cs typeface="Arial"/>
              <a:sym typeface="Arial"/>
            </a:endParaRPr>
          </a:p>
          <a:p>
            <a:pPr marL="0" marR="0" lvl="0" indent="0" algn="l" rtl="0">
              <a:lnSpc>
                <a:spcPct val="100000"/>
              </a:lnSpc>
              <a:spcBef>
                <a:spcPts val="0"/>
              </a:spcBef>
              <a:spcAft>
                <a:spcPts val="0"/>
              </a:spcAft>
              <a:buNone/>
            </a:pPr>
            <a:r>
              <a:rPr lang="bg-BG" sz="2800" b="0" i="1" u="none" strike="noStrike" cap="none" dirty="0">
                <a:solidFill>
                  <a:schemeClr val="accent5"/>
                </a:solidFill>
                <a:latin typeface="Arial"/>
                <a:ea typeface="Arial"/>
                <a:cs typeface="Arial"/>
                <a:sym typeface="Arial"/>
              </a:rPr>
              <a:t>Определяне на хибридния работен модел</a:t>
            </a:r>
            <a:endParaRPr dirty="0"/>
          </a:p>
          <a:p>
            <a:pPr lvl="0" algn="ctr"/>
            <a:r>
              <a:rPr lang="en-GB" sz="2800" b="0" i="0" u="none" strike="noStrike" cap="none" dirty="0">
                <a:solidFill>
                  <a:schemeClr val="accent5"/>
                </a:solidFill>
                <a:latin typeface="Arial"/>
                <a:ea typeface="Arial"/>
                <a:cs typeface="Arial"/>
                <a:sym typeface="Arial"/>
              </a:rPr>
              <a:t>“</a:t>
            </a:r>
            <a:r>
              <a:rPr lang="ru-RU" sz="2800" i="1" dirty="0">
                <a:solidFill>
                  <a:schemeClr val="accent5"/>
                </a:solidFill>
              </a:rPr>
              <a:t>Хибридният модел на работа подчертава комбинацията от дистанционна работа и физическо присъствие в офиса</a:t>
            </a:r>
            <a:r>
              <a:rPr lang="en-GB" sz="2800" b="0" i="0" u="none" strike="noStrike" cap="none" dirty="0">
                <a:solidFill>
                  <a:schemeClr val="accent5"/>
                </a:solidFill>
                <a:latin typeface="Arial"/>
                <a:ea typeface="Arial"/>
                <a:cs typeface="Arial"/>
                <a:sym typeface="Arial"/>
              </a:rPr>
              <a:t>” (Lenka, 2021)</a:t>
            </a:r>
            <a:endParaRPr dirty="0"/>
          </a:p>
          <a:p>
            <a:pPr marL="0" marR="0" lvl="0" indent="0" algn="l" rtl="0">
              <a:lnSpc>
                <a:spcPct val="100000"/>
              </a:lnSpc>
              <a:spcBef>
                <a:spcPts val="0"/>
              </a:spcBef>
              <a:spcAft>
                <a:spcPts val="0"/>
              </a:spcAft>
              <a:buNone/>
            </a:pPr>
            <a:endParaRPr sz="2800" b="0" i="0" u="none" strike="noStrike" cap="none" dirty="0">
              <a:solidFill>
                <a:schemeClr val="accent5"/>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None/>
            </a:pPr>
            <a:r>
              <a:rPr lang="en-GB" sz="2400" b="0" i="0" u="none" strike="noStrike" cap="none" dirty="0">
                <a:solidFill>
                  <a:schemeClr val="accent5"/>
                </a:solidFill>
                <a:latin typeface="Arial"/>
                <a:ea typeface="Arial"/>
                <a:cs typeface="Arial"/>
                <a:sym typeface="Arial"/>
              </a:rPr>
              <a:t>							</a:t>
            </a:r>
            <a:endParaRPr dirty="0"/>
          </a:p>
          <a:p>
            <a:pPr marL="0" marR="0" lvl="0" indent="0" algn="l" rtl="0">
              <a:lnSpc>
                <a:spcPct val="90000"/>
              </a:lnSpc>
              <a:spcBef>
                <a:spcPts val="0"/>
              </a:spcBef>
              <a:spcAft>
                <a:spcPts val="0"/>
              </a:spcAft>
              <a:buNone/>
            </a:pPr>
            <a:endParaRPr sz="24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None/>
            </a:pPr>
            <a:endParaRPr sz="24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None/>
            </a:pPr>
            <a:endParaRPr sz="2400" b="0" i="0" u="none" strike="noStrike" cap="none" dirty="0">
              <a:solidFill>
                <a:schemeClr val="accent5"/>
              </a:solidFill>
              <a:latin typeface="Arial"/>
              <a:ea typeface="Arial"/>
              <a:cs typeface="Arial"/>
              <a:sym typeface="Arial"/>
            </a:endParaRPr>
          </a:p>
          <a:p>
            <a:pPr marL="0" marR="0" lvl="0" indent="0" algn="r" rtl="0">
              <a:lnSpc>
                <a:spcPct val="90000"/>
              </a:lnSpc>
              <a:spcBef>
                <a:spcPts val="0"/>
              </a:spcBef>
              <a:spcAft>
                <a:spcPts val="0"/>
              </a:spcAft>
              <a:buNone/>
            </a:pPr>
            <a:r>
              <a:rPr lang="en-GB" sz="2400" b="0" i="0" u="none" strike="noStrike" cap="none" dirty="0">
                <a:solidFill>
                  <a:schemeClr val="accent5"/>
                </a:solidFill>
                <a:latin typeface="Arial"/>
                <a:ea typeface="Arial"/>
                <a:cs typeface="Arial"/>
                <a:sym typeface="Arial"/>
              </a:rPr>
              <a:t>(Hopkins &amp; </a:t>
            </a:r>
            <a:r>
              <a:rPr lang="en-GB" sz="2400" b="0" i="0" u="none" strike="noStrike" cap="none" dirty="0" err="1">
                <a:solidFill>
                  <a:schemeClr val="accent5"/>
                </a:solidFill>
                <a:latin typeface="Arial"/>
                <a:ea typeface="Arial"/>
                <a:cs typeface="Arial"/>
                <a:sym typeface="Arial"/>
              </a:rPr>
              <a:t>Bardoel</a:t>
            </a:r>
            <a:r>
              <a:rPr lang="en-GB" sz="2400" b="0" i="0" u="none" strike="noStrike" cap="none" dirty="0">
                <a:solidFill>
                  <a:schemeClr val="accent5"/>
                </a:solidFill>
                <a:latin typeface="Arial"/>
                <a:ea typeface="Arial"/>
                <a:cs typeface="Arial"/>
                <a:sym typeface="Arial"/>
              </a:rPr>
              <a:t>, 2023)</a:t>
            </a:r>
            <a:endParaRPr dirty="0"/>
          </a:p>
          <a:p>
            <a:pPr marL="0" marR="0" lvl="0" indent="0" algn="l" rtl="0">
              <a:lnSpc>
                <a:spcPct val="90000"/>
              </a:lnSpc>
              <a:spcBef>
                <a:spcPts val="0"/>
              </a:spcBef>
              <a:spcAft>
                <a:spcPts val="0"/>
              </a:spcAft>
              <a:buNone/>
            </a:pPr>
            <a:endParaRPr sz="2000" b="0" i="0" u="none" strike="noStrike" cap="none" dirty="0">
              <a:solidFill>
                <a:schemeClr val="accent5"/>
              </a:solidFill>
              <a:latin typeface="Arial"/>
              <a:ea typeface="Arial"/>
              <a:cs typeface="Arial"/>
              <a:sym typeface="Arial"/>
            </a:endParaRPr>
          </a:p>
        </p:txBody>
      </p:sp>
      <p:grpSp>
        <p:nvGrpSpPr>
          <p:cNvPr id="217" name="Google Shape;217;p16"/>
          <p:cNvGrpSpPr/>
          <p:nvPr/>
        </p:nvGrpSpPr>
        <p:grpSpPr>
          <a:xfrm>
            <a:off x="3684701" y="2817341"/>
            <a:ext cx="4040659" cy="4040659"/>
            <a:chOff x="1590917" y="0"/>
            <a:chExt cx="4040659" cy="4040659"/>
          </a:xfrm>
        </p:grpSpPr>
        <p:sp>
          <p:nvSpPr>
            <p:cNvPr id="218" name="Google Shape;218;p16"/>
            <p:cNvSpPr/>
            <p:nvPr/>
          </p:nvSpPr>
          <p:spPr>
            <a:xfrm>
              <a:off x="1590917" y="0"/>
              <a:ext cx="4040659" cy="4040659"/>
            </a:xfrm>
            <a:prstGeom prst="diamond">
              <a:avLst/>
            </a:prstGeom>
            <a:gradFill>
              <a:gsLst>
                <a:gs pos="0">
                  <a:srgbClr val="FCD0C5"/>
                </a:gs>
                <a:gs pos="100000">
                  <a:srgbClr val="FFDCCE"/>
                </a:gs>
              </a:gsLst>
              <a:lin ang="162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1974780" y="383862"/>
              <a:ext cx="1575857" cy="1575857"/>
            </a:xfrm>
            <a:prstGeom prst="roundRect">
              <a:avLst>
                <a:gd name="adj" fmla="val 16667"/>
              </a:avLst>
            </a:prstGeom>
            <a:gradFill>
              <a:gsLst>
                <a:gs pos="0">
                  <a:srgbClr val="FF6815"/>
                </a:gs>
                <a:gs pos="100000">
                  <a:srgbClr val="FFA07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txBox="1"/>
            <p:nvPr/>
          </p:nvSpPr>
          <p:spPr>
            <a:xfrm>
              <a:off x="1974781" y="460789"/>
              <a:ext cx="1575856" cy="142200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bg-BG" sz="1700" b="0" i="0" u="none" strike="noStrike" cap="none" dirty="0">
                  <a:solidFill>
                    <a:schemeClr val="lt1"/>
                  </a:solidFill>
                  <a:latin typeface="Arial"/>
                  <a:ea typeface="Arial"/>
                  <a:cs typeface="Arial"/>
                  <a:sym typeface="Arial"/>
                </a:rPr>
                <a:t>Само дистанционна</a:t>
              </a:r>
              <a:endParaRPr dirty="0"/>
            </a:p>
            <a:p>
              <a:pPr marL="0" marR="0" lvl="0" indent="0" algn="ctr" rtl="0">
                <a:lnSpc>
                  <a:spcPct val="90000"/>
                </a:lnSpc>
                <a:spcBef>
                  <a:spcPts val="595"/>
                </a:spcBef>
                <a:spcAft>
                  <a:spcPts val="0"/>
                </a:spcAft>
                <a:buClr>
                  <a:srgbClr val="000000"/>
                </a:buClr>
                <a:buSzPts val="1700"/>
                <a:buFont typeface="Arial"/>
                <a:buNone/>
              </a:pPr>
              <a:r>
                <a:rPr lang="bg-BG" sz="1700" b="0" i="0" u="none" strike="noStrike" cap="none" dirty="0">
                  <a:solidFill>
                    <a:schemeClr val="lt1"/>
                  </a:solidFill>
                  <a:latin typeface="Arial"/>
                  <a:ea typeface="Arial"/>
                  <a:cs typeface="Arial"/>
                  <a:sym typeface="Arial"/>
                </a:rPr>
                <a:t>или</a:t>
              </a:r>
              <a:endParaRPr dirty="0"/>
            </a:p>
            <a:p>
              <a:pPr marL="0" marR="0" lvl="0" indent="0" algn="ctr" rtl="0">
                <a:lnSpc>
                  <a:spcPct val="90000"/>
                </a:lnSpc>
                <a:spcBef>
                  <a:spcPts val="595"/>
                </a:spcBef>
                <a:spcAft>
                  <a:spcPts val="0"/>
                </a:spcAft>
                <a:buClr>
                  <a:srgbClr val="000000"/>
                </a:buClr>
                <a:buSzPts val="1700"/>
                <a:buFont typeface="Arial"/>
                <a:buNone/>
              </a:pPr>
              <a:r>
                <a:rPr lang="bg-BG" sz="1700" b="0" i="0" u="none" strike="noStrike" cap="none" dirty="0">
                  <a:solidFill>
                    <a:schemeClr val="lt1"/>
                  </a:solidFill>
                  <a:latin typeface="Arial"/>
                  <a:ea typeface="Arial"/>
                  <a:cs typeface="Arial"/>
                  <a:sym typeface="Arial"/>
                </a:rPr>
                <a:t>Главно дистанционна</a:t>
              </a:r>
              <a:endParaRPr dirty="0"/>
            </a:p>
          </p:txBody>
        </p:sp>
        <p:sp>
          <p:nvSpPr>
            <p:cNvPr id="221" name="Google Shape;221;p16"/>
            <p:cNvSpPr/>
            <p:nvPr/>
          </p:nvSpPr>
          <p:spPr>
            <a:xfrm>
              <a:off x="3671856" y="383862"/>
              <a:ext cx="1575857" cy="1575857"/>
            </a:xfrm>
            <a:prstGeom prst="roundRect">
              <a:avLst>
                <a:gd name="adj" fmla="val 16667"/>
              </a:avLst>
            </a:prstGeom>
            <a:gradFill>
              <a:gsLst>
                <a:gs pos="0">
                  <a:srgbClr val="0A7718"/>
                </a:gs>
                <a:gs pos="100000">
                  <a:srgbClr val="ADD3AD"/>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txBox="1"/>
            <p:nvPr/>
          </p:nvSpPr>
          <p:spPr>
            <a:xfrm>
              <a:off x="3748783" y="460789"/>
              <a:ext cx="1422003" cy="142200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bg-BG" sz="1700" b="0" i="0" u="none" strike="noStrike" cap="none" dirty="0">
                  <a:solidFill>
                    <a:schemeClr val="lt1"/>
                  </a:solidFill>
                  <a:latin typeface="Arial"/>
                  <a:ea typeface="Arial"/>
                  <a:cs typeface="Arial"/>
                  <a:sym typeface="Arial"/>
                </a:rPr>
                <a:t>Главно в офиса </a:t>
              </a:r>
              <a:r>
                <a:rPr lang="en-GB" sz="1700" b="0" i="0" u="none" strike="noStrike" cap="none" dirty="0">
                  <a:solidFill>
                    <a:schemeClr val="lt1"/>
                  </a:solidFill>
                  <a:latin typeface="Arial"/>
                  <a:ea typeface="Arial"/>
                  <a:cs typeface="Arial"/>
                  <a:sym typeface="Arial"/>
                </a:rPr>
                <a:t>(</a:t>
              </a:r>
              <a:r>
                <a:rPr lang="bg-BG" sz="1700" b="0" i="0" u="none" strike="noStrike" cap="none" dirty="0">
                  <a:solidFill>
                    <a:schemeClr val="lt1"/>
                  </a:solidFill>
                  <a:latin typeface="Arial"/>
                  <a:ea typeface="Arial"/>
                  <a:cs typeface="Arial"/>
                  <a:sym typeface="Arial"/>
                </a:rPr>
                <a:t>фиксирани дни</a:t>
              </a:r>
              <a:r>
                <a:rPr lang="en-GB" sz="1700" b="0" i="0" u="none" strike="noStrike" cap="none" dirty="0">
                  <a:solidFill>
                    <a:schemeClr val="lt1"/>
                  </a:solidFill>
                  <a:latin typeface="Arial"/>
                  <a:ea typeface="Arial"/>
                  <a:cs typeface="Arial"/>
                  <a:sym typeface="Arial"/>
                </a:rPr>
                <a:t>/</a:t>
              </a:r>
              <a:r>
                <a:rPr lang="bg-BG" sz="1700" b="0" i="0" u="none" strike="noStrike" cap="none" dirty="0">
                  <a:solidFill>
                    <a:schemeClr val="lt1"/>
                  </a:solidFill>
                  <a:latin typeface="Arial"/>
                  <a:ea typeface="Arial"/>
                  <a:cs typeface="Arial"/>
                  <a:sym typeface="Arial"/>
                </a:rPr>
                <a:t>гъвкаво</a:t>
              </a:r>
              <a:r>
                <a:rPr lang="en-GB" sz="1700" b="0" i="0" u="none" strike="noStrike" cap="none" dirty="0">
                  <a:solidFill>
                    <a:schemeClr val="lt1"/>
                  </a:solidFill>
                  <a:latin typeface="Arial"/>
                  <a:ea typeface="Arial"/>
                  <a:cs typeface="Arial"/>
                  <a:sym typeface="Arial"/>
                </a:rPr>
                <a:t>) </a:t>
              </a:r>
              <a:endParaRPr dirty="0"/>
            </a:p>
          </p:txBody>
        </p:sp>
        <p:sp>
          <p:nvSpPr>
            <p:cNvPr id="223" name="Google Shape;223;p16"/>
            <p:cNvSpPr/>
            <p:nvPr/>
          </p:nvSpPr>
          <p:spPr>
            <a:xfrm>
              <a:off x="1974780" y="2080939"/>
              <a:ext cx="1575857" cy="1575857"/>
            </a:xfrm>
            <a:prstGeom prst="roundRect">
              <a:avLst>
                <a:gd name="adj" fmla="val 16667"/>
              </a:avLst>
            </a:prstGeom>
            <a:gradFill>
              <a:gsLst>
                <a:gs pos="0">
                  <a:srgbClr val="00ABF3"/>
                </a:gs>
                <a:gs pos="100000">
                  <a:srgbClr val="7CDB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txBox="1"/>
            <p:nvPr/>
          </p:nvSpPr>
          <p:spPr>
            <a:xfrm>
              <a:off x="2051707" y="2157866"/>
              <a:ext cx="1422003" cy="142200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bg-BG" sz="1700" b="0" i="0" u="none" strike="noStrike" cap="none" dirty="0">
                  <a:solidFill>
                    <a:schemeClr val="lt1"/>
                  </a:solidFill>
                  <a:latin typeface="Arial"/>
                  <a:ea typeface="Arial"/>
                  <a:cs typeface="Arial"/>
                  <a:sym typeface="Arial"/>
                </a:rPr>
                <a:t>Фиксирана хибридна работа</a:t>
              </a:r>
              <a:endParaRPr dirty="0"/>
            </a:p>
          </p:txBody>
        </p:sp>
        <p:sp>
          <p:nvSpPr>
            <p:cNvPr id="225" name="Google Shape;225;p16"/>
            <p:cNvSpPr/>
            <p:nvPr/>
          </p:nvSpPr>
          <p:spPr>
            <a:xfrm>
              <a:off x="3671856" y="2080939"/>
              <a:ext cx="1575857" cy="1575857"/>
            </a:xfrm>
            <a:prstGeom prst="roundRect">
              <a:avLst>
                <a:gd name="adj" fmla="val 16667"/>
              </a:avLst>
            </a:prstGeom>
            <a:gradFill>
              <a:gsLst>
                <a:gs pos="0">
                  <a:srgbClr val="B2159E"/>
                </a:gs>
                <a:gs pos="100000">
                  <a:srgbClr val="F69BE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txBox="1"/>
            <p:nvPr/>
          </p:nvSpPr>
          <p:spPr>
            <a:xfrm>
              <a:off x="3748783" y="2157866"/>
              <a:ext cx="1422003" cy="142200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bg-BG" sz="1700" b="0" i="0" u="none" strike="noStrike" cap="none" dirty="0">
                  <a:solidFill>
                    <a:schemeClr val="lt1"/>
                  </a:solidFill>
                  <a:latin typeface="Arial"/>
                  <a:ea typeface="Arial"/>
                  <a:cs typeface="Arial"/>
                  <a:sym typeface="Arial"/>
                </a:rPr>
                <a:t>Изцяло гъвкав график</a:t>
              </a:r>
              <a:endParaRPr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7"/>
          <p:cNvPicPr preferRelativeResize="0"/>
          <p:nvPr/>
        </p:nvPicPr>
        <p:blipFill rotWithShape="1">
          <a:blip r:embed="rId3">
            <a:alphaModFix/>
          </a:blip>
          <a:srcRect/>
          <a:stretch/>
        </p:blipFill>
        <p:spPr>
          <a:xfrm>
            <a:off x="2237678" y="1276814"/>
            <a:ext cx="7716644" cy="4304371"/>
          </a:xfrm>
          <a:prstGeom prst="rect">
            <a:avLst/>
          </a:prstGeom>
          <a:noFill/>
          <a:ln>
            <a:noFill/>
          </a:ln>
        </p:spPr>
      </p:pic>
      <p:sp>
        <p:nvSpPr>
          <p:cNvPr id="232" name="Google Shape;232;p17"/>
          <p:cNvSpPr txBox="1"/>
          <p:nvPr/>
        </p:nvSpPr>
        <p:spPr>
          <a:xfrm>
            <a:off x="2175932" y="6028267"/>
            <a:ext cx="92540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bg-BG" sz="1800" b="1" i="0" u="none" strike="noStrike" cap="none" dirty="0">
                <a:solidFill>
                  <a:srgbClr val="000000"/>
                </a:solidFill>
                <a:latin typeface="Times"/>
                <a:ea typeface="Times"/>
                <a:cs typeface="Times"/>
                <a:sym typeface="Times"/>
              </a:rPr>
              <a:t>Фиг</a:t>
            </a:r>
            <a:r>
              <a:rPr lang="en-GB" sz="1800" b="1" i="0" u="none" strike="noStrike" cap="none" dirty="0">
                <a:solidFill>
                  <a:srgbClr val="000000"/>
                </a:solidFill>
                <a:latin typeface="Times"/>
                <a:ea typeface="Times"/>
                <a:cs typeface="Times"/>
                <a:sym typeface="Times"/>
              </a:rPr>
              <a:t>. 2 </a:t>
            </a:r>
            <a:r>
              <a:rPr lang="bg-BG" sz="1800" b="0" i="0" u="none" strike="noStrike" cap="none" dirty="0">
                <a:solidFill>
                  <a:srgbClr val="000000"/>
                </a:solidFill>
                <a:latin typeface="Times"/>
                <a:ea typeface="Times"/>
                <a:cs typeface="Times"/>
                <a:sym typeface="Times"/>
              </a:rPr>
              <a:t>Видове физически мобилни служители </a:t>
            </a:r>
            <a:r>
              <a:rPr lang="en-GB" sz="1800" b="0" i="0" u="none" strike="noStrike" cap="none" dirty="0">
                <a:solidFill>
                  <a:srgbClr val="000000"/>
                </a:solidFill>
                <a:latin typeface="Times"/>
                <a:ea typeface="Times"/>
                <a:cs typeface="Times"/>
                <a:sym typeface="Times"/>
              </a:rPr>
              <a:t>(Vartiainen &amp; Andriessen, 2006, p. 272)</a:t>
            </a:r>
            <a:endParaRPr sz="1400" b="0" i="0" u="none" strike="noStrike" cap="none" dirty="0">
              <a:solidFill>
                <a:srgbClr val="000000"/>
              </a:solidFill>
              <a:latin typeface="Arial"/>
              <a:ea typeface="Arial"/>
              <a:cs typeface="Arial"/>
              <a:sym typeface="Arial"/>
            </a:endParaRPr>
          </a:p>
        </p:txBody>
      </p:sp>
      <p:sp>
        <p:nvSpPr>
          <p:cNvPr id="233" name="Google Shape;233;p17"/>
          <p:cNvSpPr txBox="1"/>
          <p:nvPr/>
        </p:nvSpPr>
        <p:spPr>
          <a:xfrm>
            <a:off x="3843866" y="491067"/>
            <a:ext cx="513476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bg-BG" sz="2400" b="0" i="0" u="none" strike="noStrike" cap="none" dirty="0">
                <a:solidFill>
                  <a:schemeClr val="accent1"/>
                </a:solidFill>
                <a:latin typeface="Times"/>
                <a:ea typeface="Times"/>
                <a:cs typeface="Times"/>
                <a:sym typeface="Times"/>
              </a:rPr>
              <a:t>Графика на индивидуална мобилност</a:t>
            </a:r>
            <a:endParaRPr sz="2400" b="0" i="0" u="none" strike="noStrike" cap="none" dirty="0">
              <a:solidFill>
                <a:schemeClr val="accent1"/>
              </a:solidFill>
              <a:latin typeface="Arial"/>
              <a:ea typeface="Arial"/>
              <a:cs typeface="Arial"/>
              <a:sym typeface="Arial"/>
            </a:endParaRPr>
          </a:p>
        </p:txBody>
      </p:sp>
      <p:sp>
        <p:nvSpPr>
          <p:cNvPr id="234" name="Google Shape;234;p17"/>
          <p:cNvSpPr txBox="1"/>
          <p:nvPr/>
        </p:nvSpPr>
        <p:spPr>
          <a:xfrm>
            <a:off x="1179872" y="166985"/>
            <a:ext cx="6096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bg-BG" sz="2200" b="1" i="0" u="none" strike="noStrike" cap="none" dirty="0">
                <a:solidFill>
                  <a:schemeClr val="accent6"/>
                </a:solidFill>
                <a:latin typeface="Arial"/>
                <a:ea typeface="Arial"/>
                <a:cs typeface="Arial"/>
                <a:sym typeface="Arial"/>
              </a:rPr>
              <a:t>Тема</a:t>
            </a:r>
            <a:r>
              <a:rPr lang="en-GB" sz="2200" b="1" i="0" u="none" strike="noStrike" cap="none" dirty="0">
                <a:solidFill>
                  <a:schemeClr val="accent6"/>
                </a:solidFill>
                <a:latin typeface="Arial"/>
                <a:ea typeface="Arial"/>
                <a:cs typeface="Arial"/>
                <a:sym typeface="Arial"/>
              </a:rPr>
              <a:t> 2.1. </a:t>
            </a:r>
            <a:r>
              <a:rPr lang="bg-BG" sz="2200" b="1" i="0" u="none" strike="noStrike" cap="none" dirty="0">
                <a:solidFill>
                  <a:schemeClr val="accent6"/>
                </a:solidFill>
                <a:latin typeface="Arial"/>
                <a:ea typeface="Arial"/>
                <a:cs typeface="Arial"/>
                <a:sym typeface="Arial"/>
              </a:rPr>
              <a:t>Определяне на хибридната работа</a:t>
            </a:r>
            <a:endParaRPr sz="2200" b="1" i="0" u="none" strike="noStrike" cap="none" dirty="0">
              <a:solidFill>
                <a:schemeClr val="accent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txBox="1">
            <a:spLocks noGrp="1"/>
          </p:cNvSpPr>
          <p:nvPr>
            <p:ph type="body" idx="3"/>
          </p:nvPr>
        </p:nvSpPr>
        <p:spPr>
          <a:xfrm>
            <a:off x="1506356" y="372807"/>
            <a:ext cx="11944351" cy="550862"/>
          </a:xfrm>
          <a:prstGeom prst="rect">
            <a:avLst/>
          </a:prstGeom>
          <a:noFill/>
          <a:ln>
            <a:noFill/>
          </a:ln>
        </p:spPr>
        <p:txBody>
          <a:bodyPr spcFirstLastPara="1" wrap="square" lIns="91425" tIns="45700" rIns="91425" bIns="45700" anchor="ctr" anchorCtr="0">
            <a:normAutofit/>
          </a:bodyPr>
          <a:lstStyle/>
          <a:p>
            <a:pPr marL="76200" lvl="0" indent="0">
              <a:buNone/>
            </a:pPr>
            <a:r>
              <a:rPr lang="bg-BG" sz="1800" i="0" u="none" strike="noStrike" dirty="0">
                <a:latin typeface="Times"/>
                <a:ea typeface="Times"/>
                <a:cs typeface="Times"/>
                <a:sym typeface="Times"/>
              </a:rPr>
              <a:t>Тема</a:t>
            </a:r>
            <a:r>
              <a:rPr lang="en-GB" sz="1800" i="0" u="none" strike="noStrike" dirty="0">
                <a:latin typeface="Times"/>
                <a:ea typeface="Times"/>
                <a:cs typeface="Times"/>
                <a:sym typeface="Times"/>
              </a:rPr>
              <a:t> 2.1.</a:t>
            </a:r>
            <a:r>
              <a:rPr lang="bg-BG" sz="1800" dirty="0">
                <a:latin typeface="Times"/>
                <a:ea typeface="Times"/>
                <a:cs typeface="Times"/>
                <a:sym typeface="Times"/>
              </a:rPr>
              <a:t> Видове работни пространства при работа на няколко локации</a:t>
            </a:r>
            <a:endParaRPr dirty="0"/>
          </a:p>
        </p:txBody>
      </p:sp>
      <p:sp>
        <p:nvSpPr>
          <p:cNvPr id="242" name="Google Shape;242;p18"/>
          <p:cNvSpPr txBox="1"/>
          <p:nvPr/>
        </p:nvSpPr>
        <p:spPr>
          <a:xfrm>
            <a:off x="5370787" y="6176717"/>
            <a:ext cx="566507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Times"/>
                <a:ea typeface="Times"/>
                <a:cs typeface="Times"/>
                <a:sym typeface="Times"/>
              </a:rPr>
              <a:t>(Vartiainen et al., </a:t>
            </a:r>
            <a:r>
              <a:rPr lang="en-GB" sz="1800" b="0" i="0" u="none" strike="noStrike" cap="none">
                <a:solidFill>
                  <a:srgbClr val="0000FB"/>
                </a:solidFill>
                <a:latin typeface="Times"/>
                <a:ea typeface="Times"/>
                <a:cs typeface="Times"/>
                <a:sym typeface="Times"/>
              </a:rPr>
              <a:t>2007</a:t>
            </a:r>
            <a:r>
              <a:rPr lang="en-GB" sz="1800" b="0" i="0" u="none" strike="noStrike" cap="none">
                <a:solidFill>
                  <a:srgbClr val="000000"/>
                </a:solidFill>
                <a:latin typeface="Times"/>
                <a:ea typeface="Times"/>
                <a:cs typeface="Times"/>
                <a:sym typeface="Times"/>
              </a:rPr>
              <a:t>, p. 31)</a:t>
            </a:r>
            <a:endParaRPr sz="1400" b="0" i="0" u="none" strike="noStrike" cap="none">
              <a:solidFill>
                <a:srgbClr val="000000"/>
              </a:solidFill>
              <a:latin typeface="Arial"/>
              <a:ea typeface="Arial"/>
              <a:cs typeface="Arial"/>
              <a:sym typeface="Arial"/>
            </a:endParaRPr>
          </a:p>
        </p:txBody>
      </p:sp>
      <p:pic>
        <p:nvPicPr>
          <p:cNvPr id="3" name="Picture 2" descr="A cell phone with text on it&#10;&#10;AI-generated content may be incorrect.">
            <a:extLst>
              <a:ext uri="{FF2B5EF4-FFF2-40B4-BE49-F238E27FC236}">
                <a16:creationId xmlns:a16="http://schemas.microsoft.com/office/drawing/2014/main" id="{723E5F91-0DAE-D5F3-D791-1062694F6D69}"/>
              </a:ext>
            </a:extLst>
          </p:cNvPr>
          <p:cNvPicPr>
            <a:picLocks noChangeAspect="1"/>
          </p:cNvPicPr>
          <p:nvPr/>
        </p:nvPicPr>
        <p:blipFill>
          <a:blip r:embed="rId3"/>
          <a:stretch>
            <a:fillRect/>
          </a:stretch>
        </p:blipFill>
        <p:spPr>
          <a:xfrm>
            <a:off x="914400" y="1195798"/>
            <a:ext cx="10028193" cy="46044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0"/>
          <p:cNvSpPr txBox="1">
            <a:spLocks noGrp="1"/>
          </p:cNvSpPr>
          <p:nvPr>
            <p:ph type="body" idx="2"/>
          </p:nvPr>
        </p:nvSpPr>
        <p:spPr>
          <a:xfrm>
            <a:off x="6372225" y="1220089"/>
            <a:ext cx="50657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228600" lvl="0" indent="-228600" algn="l" rtl="0">
              <a:lnSpc>
                <a:spcPct val="90000"/>
              </a:lnSpc>
              <a:spcBef>
                <a:spcPts val="1000"/>
              </a:spcBef>
              <a:spcAft>
                <a:spcPts val="0"/>
              </a:spcAft>
              <a:buClr>
                <a:schemeClr val="dk2"/>
              </a:buClr>
              <a:buSzPts val="1800"/>
              <a:buChar char="•"/>
            </a:pPr>
            <a:r>
              <a:rPr lang="en-GB" dirty="0"/>
              <a:t> </a:t>
            </a:r>
            <a:endParaRPr dirty="0"/>
          </a:p>
        </p:txBody>
      </p:sp>
      <p:sp>
        <p:nvSpPr>
          <p:cNvPr id="249" name="Google Shape;249;p20"/>
          <p:cNvSpPr txBox="1">
            <a:spLocks noGrp="1"/>
          </p:cNvSpPr>
          <p:nvPr>
            <p:ph type="title"/>
          </p:nvPr>
        </p:nvSpPr>
        <p:spPr>
          <a:xfrm>
            <a:off x="1567543" y="324238"/>
            <a:ext cx="10474778" cy="715879"/>
          </a:xfrm>
          <a:prstGeom prst="rect">
            <a:avLst/>
          </a:prstGeom>
          <a:noFill/>
          <a:ln>
            <a:noFill/>
          </a:ln>
        </p:spPr>
        <p:txBody>
          <a:bodyPr spcFirstLastPara="1" wrap="square" lIns="91425" tIns="45700" rIns="91425" bIns="45700" anchor="ctr" anchorCtr="0">
            <a:normAutofit/>
          </a:bodyPr>
          <a:lstStyle/>
          <a:p>
            <a:pPr lvl="0">
              <a:buClr>
                <a:schemeClr val="accent6"/>
              </a:buClr>
              <a:buSzPts val="2400"/>
            </a:pPr>
            <a:r>
              <a:rPr lang="bg-BG" sz="2400" b="1" dirty="0">
                <a:solidFill>
                  <a:schemeClr val="accent6"/>
                </a:solidFill>
              </a:rPr>
              <a:t>Дейност</a:t>
            </a:r>
            <a:r>
              <a:rPr lang="en-GB" sz="2400" b="1" dirty="0">
                <a:solidFill>
                  <a:schemeClr val="accent6"/>
                </a:solidFill>
              </a:rPr>
              <a:t> #2: </a:t>
            </a:r>
            <a:r>
              <a:rPr lang="ru-RU" sz="2400" b="1" dirty="0">
                <a:solidFill>
                  <a:schemeClr val="accent6"/>
                </a:solidFill>
              </a:rPr>
              <a:t>Идентифициране на хибридния работен модел</a:t>
            </a:r>
            <a:endParaRPr sz="3600" dirty="0">
              <a:solidFill>
                <a:schemeClr val="accent5"/>
              </a:solidFill>
            </a:endParaRPr>
          </a:p>
        </p:txBody>
      </p:sp>
      <p:pic>
        <p:nvPicPr>
          <p:cNvPr id="250" name="Google Shape;250;p20"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251" name="Google Shape;251;p20"/>
          <p:cNvSpPr txBox="1"/>
          <p:nvPr/>
        </p:nvSpPr>
        <p:spPr>
          <a:xfrm>
            <a:off x="6543675" y="2724085"/>
            <a:ext cx="4605587" cy="3067338"/>
          </a:xfrm>
          <a:prstGeom prst="rect">
            <a:avLst/>
          </a:prstGeom>
          <a:noFill/>
          <a:ln>
            <a:noFill/>
          </a:ln>
        </p:spPr>
        <p:txBody>
          <a:bodyPr spcFirstLastPara="1" wrap="square" lIns="91425" tIns="45700" rIns="91425" bIns="45700" anchor="t" anchorCtr="0">
            <a:spAutoFit/>
          </a:bodyPr>
          <a:lstStyle/>
          <a:p>
            <a:pPr lvl="0">
              <a:lnSpc>
                <a:spcPct val="107000"/>
              </a:lnSpc>
              <a:buSzPts val="1800"/>
            </a:pPr>
            <a:r>
              <a:rPr lang="ru-RU" sz="1800" b="1" dirty="0">
                <a:solidFill>
                  <a:srgbClr val="636A6F"/>
                </a:solidFill>
              </a:rPr>
              <a:t>След завършване на тази дейност ще можете да</a:t>
            </a:r>
            <a:r>
              <a:rPr lang="en-GB" sz="1800" b="1" i="0" u="none" strike="noStrike" cap="none" dirty="0">
                <a:solidFill>
                  <a:srgbClr val="636A6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bg-BG" sz="1800" b="0" i="1" u="none" strike="noStrike" cap="none" dirty="0">
                <a:solidFill>
                  <a:srgbClr val="636A6F"/>
                </a:solidFill>
                <a:latin typeface="Arial"/>
                <a:ea typeface="Arial"/>
                <a:cs typeface="Arial"/>
                <a:sym typeface="Arial"/>
              </a:rPr>
              <a:t>Идентифицирате хибридния работен модел на една организация</a:t>
            </a:r>
            <a:endParaRPr sz="1400" b="0" i="0" u="none" strike="noStrike" cap="none" dirty="0">
              <a:solidFill>
                <a:srgbClr val="000000"/>
              </a:solidFill>
              <a:latin typeface="Arial"/>
              <a:ea typeface="Arial"/>
              <a:cs typeface="Arial"/>
              <a:sym typeface="Arial"/>
            </a:endParaRPr>
          </a:p>
          <a:p>
            <a:pPr marL="285750" lvl="0" indent="-285750">
              <a:lnSpc>
                <a:spcPct val="107000"/>
              </a:lnSpc>
              <a:spcBef>
                <a:spcPts val="800"/>
              </a:spcBef>
              <a:buClr>
                <a:srgbClr val="53BAAE"/>
              </a:buClr>
              <a:buSzPts val="1800"/>
              <a:buFont typeface="Arial"/>
              <a:buChar char="•"/>
            </a:pPr>
            <a:r>
              <a:rPr lang="bg-BG" sz="1800" b="0" i="1" u="none" strike="noStrike" cap="none" dirty="0">
                <a:solidFill>
                  <a:srgbClr val="636A6F"/>
                </a:solidFill>
                <a:latin typeface="Arial"/>
                <a:ea typeface="Arial"/>
                <a:cs typeface="Arial"/>
                <a:sym typeface="Arial"/>
              </a:rPr>
              <a:t>Разграничавате </a:t>
            </a:r>
            <a:r>
              <a:rPr lang="ru-RU" sz="1800" i="1" dirty="0">
                <a:solidFill>
                  <a:srgbClr val="636A6F"/>
                </a:solidFill>
              </a:rPr>
              <a:t>ключовите фактори, определящи хибридния модел на работа</a:t>
            </a:r>
            <a:endParaRPr dirty="0"/>
          </a:p>
          <a:p>
            <a:pPr marL="285750" lvl="0" indent="-285750">
              <a:lnSpc>
                <a:spcPct val="107000"/>
              </a:lnSpc>
              <a:spcBef>
                <a:spcPts val="800"/>
              </a:spcBef>
              <a:buClr>
                <a:srgbClr val="53BAAE"/>
              </a:buClr>
              <a:buSzPts val="1800"/>
              <a:buFont typeface="Arial"/>
              <a:buChar char="•"/>
            </a:pPr>
            <a:r>
              <a:rPr lang="bg-BG" sz="1800" i="1" dirty="0">
                <a:solidFill>
                  <a:srgbClr val="636A6F"/>
                </a:solidFill>
              </a:rPr>
              <a:t>Разграничавате видовете мобилни служители</a:t>
            </a:r>
            <a:endParaRPr sz="1400" b="0" i="0" u="none" strike="noStrike" cap="none" dirty="0">
              <a:solidFill>
                <a:srgbClr val="000000"/>
              </a:solidFill>
              <a:latin typeface="Arial"/>
              <a:ea typeface="Arial"/>
              <a:cs typeface="Arial"/>
              <a:sym typeface="Arial"/>
            </a:endParaRPr>
          </a:p>
        </p:txBody>
      </p:sp>
      <p:sp>
        <p:nvSpPr>
          <p:cNvPr id="252" name="Google Shape;252;p20"/>
          <p:cNvSpPr txBox="1">
            <a:spLocks noGrp="1"/>
          </p:cNvSpPr>
          <p:nvPr>
            <p:ph type="body" idx="1"/>
          </p:nvPr>
        </p:nvSpPr>
        <p:spPr>
          <a:xfrm>
            <a:off x="149679" y="2019180"/>
            <a:ext cx="5910944" cy="3881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ru-RU" b="1" i="1" dirty="0">
                <a:solidFill>
                  <a:srgbClr val="868E93"/>
                </a:solidFill>
                <a:latin typeface="Open Sans Light"/>
                <a:ea typeface="Open Sans Light"/>
                <a:cs typeface="Open Sans Light"/>
                <a:sym typeface="Open Sans Light"/>
              </a:rPr>
              <a:t>Целта на тази дейност е да се разпознаят различните хибридни модели на работа чрез анализ на два конкретни казуса на организации</a:t>
            </a:r>
            <a:endParaRPr dirty="0"/>
          </a:p>
        </p:txBody>
      </p:sp>
      <p:pic>
        <p:nvPicPr>
          <p:cNvPr id="253" name="Google Shape;253;p20"/>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254" name="Google Shape;254;p20"/>
          <p:cNvSpPr txBox="1"/>
          <p:nvPr/>
        </p:nvSpPr>
        <p:spPr>
          <a:xfrm>
            <a:off x="7676129" y="1815823"/>
            <a:ext cx="3949814" cy="882637"/>
          </a:xfrm>
          <a:prstGeom prst="rect">
            <a:avLst/>
          </a:prstGeom>
          <a:noFill/>
          <a:ln>
            <a:noFill/>
          </a:ln>
        </p:spPr>
        <p:txBody>
          <a:bodyPr spcFirstLastPara="1" wrap="square" lIns="91425" tIns="45700" rIns="91425" bIns="45700" anchor="t" anchorCtr="0">
            <a:spAutoFit/>
          </a:bodyPr>
          <a:lstStyle/>
          <a:p>
            <a:pPr lvl="0">
              <a:lnSpc>
                <a:spcPct val="107000"/>
              </a:lnSpc>
              <a:buSzPts val="2400"/>
            </a:pPr>
            <a:r>
              <a:rPr lang="bg-BG" sz="2400" b="1" dirty="0">
                <a:solidFill>
                  <a:srgbClr val="9868BD"/>
                </a:solidFill>
              </a:rPr>
              <a:t>Усвояване на нови знания</a:t>
            </a:r>
            <a:endParaRPr lang="bg-BG" sz="2400" b="1" dirty="0">
              <a:solidFill>
                <a:srgbClr val="636A6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p:nvPr/>
        </p:nvSpPr>
        <p:spPr>
          <a:xfrm>
            <a:off x="689913" y="1315840"/>
            <a:ext cx="10714894" cy="535527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ru-RU" sz="1800" b="0" i="0" u="none" strike="noStrike" cap="none" dirty="0">
                <a:solidFill>
                  <a:srgbClr val="000000"/>
                </a:solidFill>
                <a:latin typeface="Arial"/>
                <a:ea typeface="Arial"/>
                <a:cs typeface="Arial"/>
                <a:sym typeface="Arial"/>
              </a:rPr>
              <a:t>През април 2023 г., </a:t>
            </a:r>
            <a:r>
              <a:rPr lang="ru-RU" sz="1800" b="1" i="0" u="none" strike="noStrike" cap="none" dirty="0">
                <a:solidFill>
                  <a:srgbClr val="000000"/>
                </a:solidFill>
                <a:latin typeface="Arial"/>
                <a:ea typeface="Arial"/>
                <a:cs typeface="Arial"/>
                <a:sym typeface="Arial"/>
              </a:rPr>
              <a:t>Гугъл</a:t>
            </a:r>
            <a:r>
              <a:rPr lang="ru-RU" sz="1800" b="0" i="0" u="none" strike="noStrike" cap="none" dirty="0">
                <a:solidFill>
                  <a:srgbClr val="000000"/>
                </a:solidFill>
                <a:latin typeface="Arial"/>
                <a:ea typeface="Arial"/>
                <a:cs typeface="Arial"/>
                <a:sym typeface="Arial"/>
              </a:rPr>
              <a:t> внедри хибриден работен модел, който съчетава работата в офиса и дистанционната работа, за да осигури на служителите гъвкавост, като същевременно запази сътрудничеството и връзката помежду им. Повечето служители следват график от три дни в офиса и два дни дистанционна работа, в зависимост от това къде се чувстват най-продуктивни.</a:t>
            </a:r>
          </a:p>
          <a:p>
            <a:pPr marL="0" marR="0" lvl="0" indent="0" algn="just" rtl="0">
              <a:lnSpc>
                <a:spcPct val="100000"/>
              </a:lnSpc>
              <a:spcBef>
                <a:spcPts val="0"/>
              </a:spcBef>
              <a:spcAft>
                <a:spcPts val="0"/>
              </a:spcAft>
              <a:buNone/>
            </a:pPr>
            <a:r>
              <a:rPr lang="ru-RU" sz="1800" b="0" i="0" u="none" strike="noStrike" cap="none" dirty="0">
                <a:solidFill>
                  <a:srgbClr val="000000"/>
                </a:solidFill>
                <a:latin typeface="Arial"/>
                <a:ea typeface="Arial"/>
                <a:cs typeface="Arial"/>
                <a:sym typeface="Arial"/>
              </a:rPr>
              <a:t>В подкрепа на този модел, Гугъл въведе инициативи като седмици за „работа отвсякъде“, определено „време за фокусиране“ и „дни за рестарт“, за да подобри гъвкавостта и благоденствието на служителите. Тези усилия имат за цел да осигурят различни възможности на служителите, като същевременно поддържат силна фирмена култура. Хибридният подход на Гугъл отразява една по-широка тенденция в технологичната индустрия, при която компаниите се стремят да балансират предпочитанията на служителите с организационните цели. </a:t>
            </a:r>
          </a:p>
          <a:p>
            <a:pPr marL="0" marR="0" lvl="0" indent="0" algn="just" rtl="0">
              <a:lnSpc>
                <a:spcPct val="100000"/>
              </a:lnSpc>
              <a:spcBef>
                <a:spcPts val="0"/>
              </a:spcBef>
              <a:spcAft>
                <a:spcPts val="0"/>
              </a:spcAft>
              <a:buNone/>
            </a:pPr>
            <a:r>
              <a:rPr lang="ru-RU" sz="1800" b="0" i="0" u="none" strike="noStrike" cap="none" dirty="0">
                <a:solidFill>
                  <a:srgbClr val="000000"/>
                </a:solidFill>
                <a:latin typeface="Arial"/>
                <a:ea typeface="Arial"/>
                <a:cs typeface="Arial"/>
                <a:sym typeface="Arial"/>
              </a:rPr>
              <a:t>Обучаемите са поканени да анализират въздействието на подобни модели върху удовлетвореността, производителността и динамиката в екипа на служителите в условията на бързо развиващата се работна среда.</a:t>
            </a:r>
          </a:p>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bg-BG" sz="1800" b="1" i="0" u="none" strike="noStrike" cap="none" dirty="0">
                <a:solidFill>
                  <a:srgbClr val="3A7D22"/>
                </a:solidFill>
                <a:latin typeface="Arial"/>
                <a:ea typeface="Arial"/>
                <a:cs typeface="Arial"/>
                <a:sym typeface="Arial"/>
              </a:rPr>
              <a:t>Теми за размисъл на класа</a:t>
            </a:r>
            <a:endParaRPr dirty="0"/>
          </a:p>
          <a:p>
            <a:pPr marL="285750" marR="0" lvl="2" indent="-285750" algn="just" rtl="0">
              <a:lnSpc>
                <a:spcPct val="100000"/>
              </a:lnSpc>
              <a:spcBef>
                <a:spcPts val="0"/>
              </a:spcBef>
              <a:spcAft>
                <a:spcPts val="0"/>
              </a:spcAft>
              <a:buClr>
                <a:srgbClr val="000000"/>
              </a:buClr>
              <a:buSzPts val="1800"/>
              <a:buFont typeface="Arial"/>
              <a:buChar char="•"/>
            </a:pPr>
            <a:r>
              <a:rPr lang="ru-RU" sz="1800" b="0" i="0" u="none" strike="noStrike" cap="none" dirty="0">
                <a:solidFill>
                  <a:srgbClr val="000000"/>
                </a:solidFill>
                <a:latin typeface="Arial"/>
                <a:ea typeface="Arial"/>
                <a:cs typeface="Arial"/>
                <a:sym typeface="Arial"/>
              </a:rPr>
              <a:t>Дайте определение на горния хибриден модел</a:t>
            </a:r>
            <a:endParaRPr lang="en-US" dirty="0"/>
          </a:p>
          <a:p>
            <a:pPr marL="285750" marR="0" lvl="2" indent="-285750" algn="just" rtl="0">
              <a:lnSpc>
                <a:spcPct val="100000"/>
              </a:lnSpc>
              <a:spcBef>
                <a:spcPts val="0"/>
              </a:spcBef>
              <a:spcAft>
                <a:spcPts val="0"/>
              </a:spcAft>
              <a:buClr>
                <a:srgbClr val="000000"/>
              </a:buClr>
              <a:buSzPts val="1800"/>
              <a:buFont typeface="Arial"/>
              <a:buChar char="•"/>
            </a:pPr>
            <a:r>
              <a:rPr lang="ru-RU" sz="1800" b="0" i="0" u="none" strike="noStrike" cap="none" dirty="0">
                <a:solidFill>
                  <a:srgbClr val="000000"/>
                </a:solidFill>
                <a:latin typeface="Arial"/>
                <a:ea typeface="Arial"/>
                <a:cs typeface="Arial"/>
                <a:sym typeface="Arial"/>
              </a:rPr>
              <a:t>Какво е влиянието на модела върху удовлетвореността и производителността на служителите</a:t>
            </a:r>
            <a:r>
              <a:rPr lang="en-US" sz="1800" b="0" i="0" u="none" strike="noStrike" cap="none" dirty="0">
                <a:solidFill>
                  <a:srgbClr val="000000"/>
                </a:solidFill>
                <a:latin typeface="Arial"/>
                <a:ea typeface="Arial"/>
                <a:cs typeface="Arial"/>
                <a:sym typeface="Arial"/>
              </a:rPr>
              <a:t>?</a:t>
            </a:r>
            <a:endParaRPr lang="en-US" dirty="0"/>
          </a:p>
          <a:p>
            <a:pPr marL="285750" marR="0" lvl="2" indent="-285750" algn="just" rtl="0">
              <a:lnSpc>
                <a:spcPct val="100000"/>
              </a:lnSpc>
              <a:spcBef>
                <a:spcPts val="0"/>
              </a:spcBef>
              <a:spcAft>
                <a:spcPts val="0"/>
              </a:spcAft>
              <a:buClr>
                <a:srgbClr val="000000"/>
              </a:buClr>
              <a:buSzPts val="1800"/>
              <a:buFont typeface="Arial"/>
              <a:buChar char="•"/>
            </a:pPr>
            <a:r>
              <a:rPr lang="ru-RU" sz="1800" b="0" i="0" u="none" strike="noStrike" cap="none" dirty="0">
                <a:solidFill>
                  <a:srgbClr val="000000"/>
                </a:solidFill>
                <a:latin typeface="Arial"/>
                <a:ea typeface="Arial"/>
                <a:cs typeface="Arial"/>
                <a:sym typeface="Arial"/>
              </a:rPr>
              <a:t>Доколко подходящ е този модел за Вашата организация</a:t>
            </a:r>
            <a:r>
              <a:rPr lang="en-US" sz="1800" b="0" i="0" u="none" strike="noStrike" cap="none" dirty="0">
                <a:solidFill>
                  <a:srgbClr val="000000"/>
                </a:solidFill>
                <a:latin typeface="Arial"/>
                <a:ea typeface="Arial"/>
                <a:cs typeface="Arial"/>
                <a:sym typeface="Arial"/>
              </a:rPr>
              <a:t>?</a:t>
            </a:r>
            <a:endParaRPr lang="en-US" dirty="0"/>
          </a:p>
        </p:txBody>
      </p:sp>
      <p:sp>
        <p:nvSpPr>
          <p:cNvPr id="261" name="Google Shape;261;p39"/>
          <p:cNvSpPr txBox="1"/>
          <p:nvPr/>
        </p:nvSpPr>
        <p:spPr>
          <a:xfrm>
            <a:off x="1595707" y="387799"/>
            <a:ext cx="9593942" cy="97868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5"/>
              </a:buClr>
              <a:buSzPts val="3600"/>
              <a:buFont typeface="Arial"/>
              <a:buNone/>
            </a:pPr>
            <a:r>
              <a:rPr lang="bg-BG" sz="3200" b="1" i="0" u="none" strike="noStrike" cap="none" dirty="0">
                <a:solidFill>
                  <a:schemeClr val="accent6"/>
                </a:solidFill>
                <a:latin typeface="Arial"/>
                <a:ea typeface="Arial"/>
                <a:cs typeface="Arial"/>
                <a:sym typeface="Arial"/>
              </a:rPr>
              <a:t>Казус </a:t>
            </a:r>
            <a:r>
              <a:rPr lang="en-GB" sz="3200" b="1" i="0" u="none" strike="noStrike" cap="none" dirty="0">
                <a:solidFill>
                  <a:schemeClr val="accent6"/>
                </a:solidFill>
                <a:latin typeface="Arial"/>
                <a:ea typeface="Arial"/>
                <a:cs typeface="Arial"/>
                <a:sym typeface="Arial"/>
              </a:rPr>
              <a:t>#1: </a:t>
            </a:r>
            <a:r>
              <a:rPr lang="bg-BG" sz="3200" b="1" i="0" u="none" strike="noStrike" cap="none" dirty="0">
                <a:solidFill>
                  <a:schemeClr val="accent6"/>
                </a:solidFill>
                <a:latin typeface="Arial"/>
                <a:ea typeface="Arial"/>
                <a:cs typeface="Arial"/>
                <a:sym typeface="Arial"/>
              </a:rPr>
              <a:t>Идентифициране на хибридния модел</a:t>
            </a:r>
            <a:endParaRPr dirty="0"/>
          </a:p>
        </p:txBody>
      </p:sp>
      <p:sp>
        <p:nvSpPr>
          <p:cNvPr id="262" name="Google Shape;262;p39"/>
          <p:cNvSpPr txBox="1"/>
          <p:nvPr/>
        </p:nvSpPr>
        <p:spPr>
          <a:xfrm>
            <a:off x="6981705" y="5990070"/>
            <a:ext cx="3193535" cy="48013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en-GB" sz="14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Source</a:t>
            </a:r>
            <a:r>
              <a:rPr lang="en-GB" sz="1400" b="0" i="0" u="none" strike="noStrike" cap="none" dirty="0">
                <a:solidFill>
                  <a:schemeClr val="accent5"/>
                </a:solidFill>
                <a:latin typeface="Arial"/>
                <a:ea typeface="Arial"/>
                <a:cs typeface="Arial"/>
                <a:sym typeface="Arial"/>
              </a:rPr>
              <a:t> for the Case Study </a:t>
            </a:r>
            <a:endParaRPr sz="1400" b="1" i="1" u="none" strike="noStrike" cap="none" dirty="0">
              <a:solidFill>
                <a:srgbClr val="000000"/>
              </a:solidFill>
              <a:latin typeface="Times New Roman"/>
              <a:ea typeface="Times New Roman"/>
              <a:cs typeface="Times New Roman"/>
              <a:sym typeface="Times New Roman"/>
            </a:endParaRPr>
          </a:p>
          <a:p>
            <a:pPr marL="0" marR="0" lvl="0" indent="0" algn="r" rtl="0">
              <a:lnSpc>
                <a:spcPct val="90000"/>
              </a:lnSpc>
              <a:spcBef>
                <a:spcPts val="0"/>
              </a:spcBef>
              <a:spcAft>
                <a:spcPts val="0"/>
              </a:spcAft>
              <a:buNone/>
            </a:pPr>
            <a:endParaRPr sz="1400" b="0" i="0" u="none" strike="noStrike" cap="none" dirty="0">
              <a:solidFill>
                <a:schemeClr val="accent5"/>
              </a:solidFill>
              <a:latin typeface="Arial"/>
              <a:ea typeface="Arial"/>
              <a:cs typeface="Arial"/>
              <a:sym typeface="Arial"/>
            </a:endParaRPr>
          </a:p>
        </p:txBody>
      </p:sp>
      <p:pic>
        <p:nvPicPr>
          <p:cNvPr id="263" name="Google Shape;263;p39" descr="Ampulheta 90% com preenchimento sólido"/>
          <p:cNvPicPr preferRelativeResize="0"/>
          <p:nvPr/>
        </p:nvPicPr>
        <p:blipFill rotWithShape="1">
          <a:blip r:embed="rId4">
            <a:alphaModFix/>
          </a:blip>
          <a:srcRect/>
          <a:stretch/>
        </p:blipFill>
        <p:spPr>
          <a:xfrm>
            <a:off x="10285270" y="4393021"/>
            <a:ext cx="1808760" cy="1808760"/>
          </a:xfrm>
          <a:prstGeom prst="rect">
            <a:avLst/>
          </a:prstGeom>
          <a:noFill/>
          <a:ln>
            <a:noFill/>
          </a:ln>
        </p:spPr>
      </p:pic>
      <p:sp>
        <p:nvSpPr>
          <p:cNvPr id="264" name="Google Shape;264;p39"/>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0h:15 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i="0" u="none" strike="noStrike" cap="none">
              <a:solidFill>
                <a:schemeClr val="dk1"/>
              </a:solidFill>
              <a:latin typeface="Arial"/>
              <a:ea typeface="Arial"/>
              <a:cs typeface="Arial"/>
              <a:sym typeface="Arial"/>
            </a:endParaRPr>
          </a:p>
        </p:txBody>
      </p:sp>
      <p:sp>
        <p:nvSpPr>
          <p:cNvPr id="116" name="Google Shape;116;p2"/>
          <p:cNvSpPr txBox="1"/>
          <p:nvPr/>
        </p:nvSpPr>
        <p:spPr>
          <a:xfrm>
            <a:off x="1493906" y="315638"/>
            <a:ext cx="62608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bg-BG" sz="3600" b="0" i="0" u="none" strike="noStrike" cap="none" dirty="0">
                <a:solidFill>
                  <a:schemeClr val="accent5"/>
                </a:solidFill>
                <a:latin typeface="Arial"/>
                <a:ea typeface="Arial"/>
                <a:cs typeface="Arial"/>
                <a:sym typeface="Arial"/>
              </a:rPr>
              <a:t>Цел и рамка на модула</a:t>
            </a:r>
            <a:endParaRPr sz="3600" b="0" i="0" u="none" strike="noStrike" cap="none" dirty="0">
              <a:solidFill>
                <a:schemeClr val="accent5"/>
              </a:solidFill>
              <a:latin typeface="Arial"/>
              <a:ea typeface="Arial"/>
              <a:cs typeface="Arial"/>
              <a:sym typeface="Arial"/>
            </a:endParaRPr>
          </a:p>
        </p:txBody>
      </p:sp>
      <p:sp>
        <p:nvSpPr>
          <p:cNvPr id="117" name="Google Shape;117;p2"/>
          <p:cNvSpPr txBox="1"/>
          <p:nvPr/>
        </p:nvSpPr>
        <p:spPr>
          <a:xfrm>
            <a:off x="534207" y="1119602"/>
            <a:ext cx="9453855" cy="2294653"/>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bg-BG" sz="1800" b="0" i="0" u="none" strike="noStrike" cap="none" dirty="0">
                <a:solidFill>
                  <a:srgbClr val="636A6F"/>
                </a:solidFill>
                <a:latin typeface="Arial"/>
                <a:ea typeface="Arial"/>
                <a:cs typeface="Arial"/>
                <a:sym typeface="Arial"/>
              </a:rPr>
              <a:t>Модул</a:t>
            </a:r>
            <a:r>
              <a:rPr lang="en-GB" sz="1800" b="0" i="0" u="none" strike="noStrike" cap="none" dirty="0">
                <a:solidFill>
                  <a:srgbClr val="636A6F"/>
                </a:solidFill>
                <a:latin typeface="Arial"/>
                <a:ea typeface="Arial"/>
                <a:cs typeface="Arial"/>
                <a:sym typeface="Arial"/>
              </a:rPr>
              <a:t> 1 </a:t>
            </a:r>
            <a:r>
              <a:rPr lang="ru-RU" sz="1800" b="0" i="0" u="none" strike="noStrike" cap="none" dirty="0">
                <a:solidFill>
                  <a:srgbClr val="636A6F"/>
                </a:solidFill>
                <a:latin typeface="Arial"/>
                <a:ea typeface="Arial"/>
                <a:cs typeface="Arial"/>
                <a:sym typeface="Arial"/>
              </a:rPr>
              <a:t>има за цел да приветства обучаемите и да ги запознае със съответната терминология, като им обясни ключовите разновидности и характеристики на гъвкавото и хибридното работно място, подчертавайки значението на гъвкавостта</a:t>
            </a:r>
            <a:r>
              <a:rPr lang="en-GB" sz="1800" b="0" i="0" u="none" strike="noStrike" cap="none" dirty="0">
                <a:solidFill>
                  <a:srgbClr val="636A6F"/>
                </a:solidFill>
                <a:latin typeface="Arial"/>
                <a:ea typeface="Arial"/>
                <a:cs typeface="Arial"/>
                <a:sym typeface="Arial"/>
              </a:rPr>
              <a:t>. </a:t>
            </a:r>
            <a:r>
              <a:rPr lang="ru-RU" sz="1800" b="0" i="0" u="none" strike="noStrike" cap="none" dirty="0">
                <a:solidFill>
                  <a:srgbClr val="636A6F"/>
                </a:solidFill>
                <a:latin typeface="Arial"/>
                <a:ea typeface="Arial"/>
                <a:cs typeface="Arial"/>
                <a:sym typeface="Arial"/>
              </a:rPr>
              <a:t>Също така, да повиши разбирането за предимствата и предизвикателствата на хибридното работно място и представи различните хибридни модели на работа и оформление на офиси в хибридно работно място, които са от съществено значение за еф</a:t>
            </a:r>
            <a:r>
              <a:rPr lang="en-US" sz="1800" b="0" i="0" u="none" strike="noStrike" cap="none" dirty="0">
                <a:solidFill>
                  <a:srgbClr val="636A6F"/>
                </a:solidFill>
                <a:latin typeface="Arial"/>
                <a:ea typeface="Arial"/>
                <a:cs typeface="Arial"/>
                <a:sym typeface="Arial"/>
              </a:rPr>
              <a:t>e</a:t>
            </a:r>
            <a:r>
              <a:rPr lang="bg-BG" sz="1800" b="0" i="0" u="none" strike="noStrike" cap="none" dirty="0">
                <a:solidFill>
                  <a:srgbClr val="636A6F"/>
                </a:solidFill>
                <a:latin typeface="Arial"/>
                <a:ea typeface="Arial"/>
                <a:cs typeface="Arial"/>
                <a:sym typeface="Arial"/>
              </a:rPr>
              <a:t>ктивните</a:t>
            </a:r>
            <a:r>
              <a:rPr lang="ru-RU" sz="1800" b="0" i="0" u="none" strike="noStrike" cap="none" dirty="0">
                <a:solidFill>
                  <a:srgbClr val="636A6F"/>
                </a:solidFill>
                <a:latin typeface="Arial"/>
                <a:ea typeface="Arial"/>
                <a:cs typeface="Arial"/>
                <a:sym typeface="Arial"/>
              </a:rPr>
              <a:t> хибридни работни условия.</a:t>
            </a:r>
            <a:endParaRPr sz="2800" b="0" i="0" u="none" strike="noStrike" cap="none" dirty="0">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800"/>
              <a:buFont typeface="Arial"/>
              <a:buNone/>
            </a:pPr>
            <a:endParaRPr sz="2800" b="0" i="0" u="none" strike="noStrike" cap="none" dirty="0">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400"/>
              <a:buFont typeface="Arial"/>
              <a:buNone/>
            </a:pPr>
            <a:endParaRPr sz="2400" b="0" i="0" u="none" strike="noStrike" cap="none" dirty="0">
              <a:solidFill>
                <a:srgbClr val="636A6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118" name="Google Shape;118;p2"/>
          <p:cNvSpPr txBox="1"/>
          <p:nvPr/>
        </p:nvSpPr>
        <p:spPr>
          <a:xfrm>
            <a:off x="534206" y="4157493"/>
            <a:ext cx="9280353"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bg-BG" sz="1800" b="1" i="0" u="none" strike="noStrike" cap="none" dirty="0">
                <a:solidFill>
                  <a:srgbClr val="636A6F"/>
                </a:solidFill>
                <a:latin typeface="Arial"/>
                <a:ea typeface="Arial"/>
                <a:cs typeface="Arial"/>
                <a:sym typeface="Arial"/>
              </a:rPr>
              <a:t>Този модул е разделен на следните теми</a:t>
            </a:r>
            <a:r>
              <a:rPr lang="en-GB" sz="1800" b="1" i="0" u="none" strike="noStrike" cap="none" dirty="0">
                <a:solidFill>
                  <a:srgbClr val="636A6F"/>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bg-BG" sz="1800" b="1" dirty="0">
                <a:solidFill>
                  <a:schemeClr val="accent5"/>
                </a:solidFill>
              </a:rPr>
              <a:t>Д</a:t>
            </a:r>
            <a:r>
              <a:rPr lang="bg-BG" sz="1800" b="1" i="0" u="none" strike="noStrike" cap="none" dirty="0">
                <a:solidFill>
                  <a:schemeClr val="accent5"/>
                </a:solidFill>
                <a:latin typeface="Arial"/>
                <a:ea typeface="Arial"/>
                <a:cs typeface="Arial"/>
                <a:sym typeface="Arial"/>
              </a:rPr>
              <a:t>ейности за разчупване на леда</a:t>
            </a:r>
            <a:r>
              <a:rPr lang="en-GB" sz="1800" b="1" i="0" u="none" strike="noStrike" cap="none" dirty="0">
                <a:solidFill>
                  <a:schemeClr val="accent5"/>
                </a:solidFill>
                <a:latin typeface="Arial"/>
                <a:ea typeface="Arial"/>
                <a:cs typeface="Arial"/>
                <a:sym typeface="Arial"/>
              </a:rPr>
              <a:t> </a:t>
            </a:r>
            <a:r>
              <a:rPr lang="bg-BG" sz="1800" b="1" i="0" u="none" strike="noStrike" cap="none" dirty="0">
                <a:solidFill>
                  <a:schemeClr val="accent5"/>
                </a:solidFill>
                <a:latin typeface="Arial"/>
                <a:ea typeface="Arial"/>
                <a:cs typeface="Arial"/>
                <a:sym typeface="Arial"/>
              </a:rPr>
              <a:t>за обучаемите</a:t>
            </a:r>
            <a:endParaRPr dirty="0"/>
          </a:p>
          <a:p>
            <a:pPr marL="0" marR="0" lvl="0" indent="0" algn="l" rtl="0">
              <a:lnSpc>
                <a:spcPct val="150000"/>
              </a:lnSpc>
              <a:spcBef>
                <a:spcPts val="0"/>
              </a:spcBef>
              <a:spcAft>
                <a:spcPts val="0"/>
              </a:spcAft>
              <a:buNone/>
            </a:pPr>
            <a:r>
              <a:rPr lang="bg-BG" sz="1800" b="1" i="0" u="none" strike="noStrike" cap="none" dirty="0">
                <a:solidFill>
                  <a:schemeClr val="accent5"/>
                </a:solidFill>
                <a:latin typeface="Arial"/>
                <a:ea typeface="Arial"/>
                <a:cs typeface="Arial"/>
                <a:sym typeface="Arial"/>
              </a:rPr>
              <a:t>Тема</a:t>
            </a:r>
            <a:r>
              <a:rPr lang="en-GB" sz="1800" b="1" i="0" u="none" strike="noStrike" cap="none" dirty="0">
                <a:solidFill>
                  <a:schemeClr val="accent5"/>
                </a:solidFill>
                <a:latin typeface="Arial"/>
                <a:ea typeface="Arial"/>
                <a:cs typeface="Arial"/>
                <a:sym typeface="Arial"/>
              </a:rPr>
              <a:t> 1 </a:t>
            </a:r>
            <a:r>
              <a:rPr lang="bg-BG" sz="1800" b="1" i="0" u="none" strike="noStrike" cap="none" dirty="0">
                <a:solidFill>
                  <a:schemeClr val="accent5"/>
                </a:solidFill>
                <a:latin typeface="Arial"/>
                <a:ea typeface="Arial"/>
                <a:cs typeface="Arial"/>
                <a:sym typeface="Arial"/>
              </a:rPr>
              <a:t>Определяне на хибридната работа, плюсове и минуси</a:t>
            </a:r>
            <a:endParaRPr sz="1800" b="1" i="0" u="none" strike="noStrike" cap="none" dirty="0">
              <a:solidFill>
                <a:schemeClr val="accent5"/>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bg-BG" sz="1800" b="1" i="0" u="none" strike="noStrike" cap="none" dirty="0">
                <a:solidFill>
                  <a:schemeClr val="accent5"/>
                </a:solidFill>
                <a:latin typeface="Arial"/>
                <a:ea typeface="Arial"/>
                <a:cs typeface="Arial"/>
                <a:sym typeface="Arial"/>
              </a:rPr>
              <a:t>Тема</a:t>
            </a:r>
            <a:r>
              <a:rPr lang="en-GB" sz="1800" b="1" i="0" u="none" strike="noStrike" cap="none" dirty="0">
                <a:solidFill>
                  <a:schemeClr val="accent5"/>
                </a:solidFill>
                <a:latin typeface="Arial"/>
                <a:ea typeface="Arial"/>
                <a:cs typeface="Arial"/>
                <a:sym typeface="Arial"/>
              </a:rPr>
              <a:t> 2 </a:t>
            </a:r>
            <a:r>
              <a:rPr lang="bg-BG" sz="1800" b="1" i="0" u="none" strike="noStrike" cap="none" dirty="0">
                <a:solidFill>
                  <a:schemeClr val="accent5"/>
                </a:solidFill>
                <a:latin typeface="Arial"/>
                <a:ea typeface="Arial"/>
                <a:cs typeface="Arial"/>
                <a:sym typeface="Arial"/>
              </a:rPr>
              <a:t>Запознаване с различните хибридни работни модели</a:t>
            </a:r>
            <a:endParaRPr sz="1800" b="1" i="0" u="none" strike="noStrike" cap="none" dirty="0">
              <a:solidFill>
                <a:schemeClr val="accent5"/>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bg-BG" sz="1800" b="1" i="0" u="none" strike="noStrike" cap="none" dirty="0">
                <a:solidFill>
                  <a:schemeClr val="accent5"/>
                </a:solidFill>
                <a:latin typeface="Arial"/>
                <a:ea typeface="Arial"/>
                <a:cs typeface="Arial"/>
                <a:sym typeface="Arial"/>
              </a:rPr>
              <a:t>Тема</a:t>
            </a:r>
            <a:r>
              <a:rPr lang="en-GB" sz="1800" b="1" i="0" u="none" strike="noStrike" cap="none" dirty="0">
                <a:solidFill>
                  <a:schemeClr val="accent5"/>
                </a:solidFill>
                <a:latin typeface="Arial"/>
                <a:ea typeface="Arial"/>
                <a:cs typeface="Arial"/>
                <a:sym typeface="Arial"/>
              </a:rPr>
              <a:t> 3</a:t>
            </a:r>
            <a:r>
              <a:rPr lang="en-GB" sz="1800" b="0" i="0" u="none" strike="noStrike" cap="none" dirty="0">
                <a:solidFill>
                  <a:schemeClr val="accent5"/>
                </a:solidFill>
                <a:latin typeface="Arial"/>
                <a:ea typeface="Arial"/>
                <a:cs typeface="Arial"/>
                <a:sym typeface="Arial"/>
              </a:rPr>
              <a:t> </a:t>
            </a:r>
            <a:r>
              <a:rPr lang="bg-BG" sz="1800" b="1" i="0" u="none" strike="noStrike" cap="none" dirty="0">
                <a:solidFill>
                  <a:schemeClr val="accent5"/>
                </a:solidFill>
                <a:latin typeface="Arial"/>
                <a:ea typeface="Arial"/>
                <a:cs typeface="Arial"/>
                <a:sym typeface="Arial"/>
              </a:rPr>
              <a:t>Отключване потенциала на гъвкавостта в хибридното работно място</a:t>
            </a:r>
            <a:endParaRPr sz="1800" b="1" i="0" u="none" strike="noStrike" cap="none" dirty="0">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p:nvPr/>
        </p:nvSpPr>
        <p:spPr>
          <a:xfrm>
            <a:off x="705995" y="1428292"/>
            <a:ext cx="9988509" cy="42472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ru-RU" sz="1800" b="0" i="0" u="none" strike="noStrike" cap="none" dirty="0">
                <a:solidFill>
                  <a:srgbClr val="000000"/>
                </a:solidFill>
                <a:latin typeface="Arial"/>
                <a:ea typeface="Arial"/>
                <a:cs typeface="Arial"/>
                <a:sym typeface="Arial"/>
              </a:rPr>
              <a:t>От октомври 2020 г., хибридният работен модел на </a:t>
            </a:r>
            <a:r>
              <a:rPr lang="ru-RU" sz="1800" b="1" i="0" u="none" strike="noStrike" cap="none" dirty="0">
                <a:solidFill>
                  <a:srgbClr val="000000"/>
                </a:solidFill>
                <a:latin typeface="Arial"/>
                <a:ea typeface="Arial"/>
                <a:cs typeface="Arial"/>
                <a:sym typeface="Arial"/>
              </a:rPr>
              <a:t>Майкрософт </a:t>
            </a:r>
            <a:r>
              <a:rPr lang="ru-RU" sz="1800" b="0" i="0" u="none" strike="noStrike" cap="none" dirty="0">
                <a:solidFill>
                  <a:srgbClr val="000000"/>
                </a:solidFill>
                <a:latin typeface="Arial"/>
                <a:ea typeface="Arial"/>
                <a:cs typeface="Arial"/>
                <a:sym typeface="Arial"/>
              </a:rPr>
              <a:t>е организиран така, че над 50% от служителите да са в режим на дистанционна работа и да прекарват по-малко време в офиса. За това не е необходимо разрешение от страна на мениджмънта. Ако служител желае да работи в 60% от времето дистанционно и 40% в офиса, тогава му е нужно разрешение. Служителите, които искат да работят дистанционно за постоянно, трябва да получат разрешение от ръководството за това. Те няма да имат точно определно място за работа, когато има изискване да дойдат в офиса, но ще им бъде предоставено някакво работно място. В допълнение, Майкрософт взе решение да се погрижи за финансирането на разходите на служителите при дистанционна работа.</a:t>
            </a:r>
          </a:p>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bg-BG" sz="1800" b="1" i="0" u="none" strike="noStrike" cap="none" dirty="0">
                <a:solidFill>
                  <a:srgbClr val="3A7D22"/>
                </a:solidFill>
                <a:latin typeface="Arial"/>
                <a:ea typeface="Arial"/>
                <a:cs typeface="Arial"/>
                <a:sym typeface="Arial"/>
              </a:rPr>
              <a:t>Теми за размисъл на класа</a:t>
            </a:r>
            <a:endParaRPr dirty="0"/>
          </a:p>
          <a:p>
            <a:pPr marL="285750" marR="0" lvl="2" indent="-285750" algn="just" rtl="0">
              <a:lnSpc>
                <a:spcPct val="100000"/>
              </a:lnSpc>
              <a:spcBef>
                <a:spcPts val="0"/>
              </a:spcBef>
              <a:spcAft>
                <a:spcPts val="0"/>
              </a:spcAft>
              <a:buClr>
                <a:srgbClr val="000000"/>
              </a:buClr>
              <a:buSzPts val="1800"/>
              <a:buFont typeface="Arial"/>
              <a:buChar char="•"/>
            </a:pPr>
            <a:r>
              <a:rPr lang="ru-RU" sz="1800" b="0" i="0" u="none" strike="noStrike" cap="none" dirty="0">
                <a:solidFill>
                  <a:srgbClr val="000000"/>
                </a:solidFill>
                <a:latin typeface="Arial"/>
                <a:ea typeface="Arial"/>
                <a:cs typeface="Arial"/>
                <a:sym typeface="Arial"/>
              </a:rPr>
              <a:t>Дайте определение на горния хибриден модел</a:t>
            </a:r>
            <a:endParaRPr dirty="0"/>
          </a:p>
          <a:p>
            <a:pPr marL="285750" marR="0" lvl="2" indent="-285750" algn="just" rtl="0">
              <a:lnSpc>
                <a:spcPct val="100000"/>
              </a:lnSpc>
              <a:spcBef>
                <a:spcPts val="0"/>
              </a:spcBef>
              <a:spcAft>
                <a:spcPts val="0"/>
              </a:spcAft>
              <a:buClr>
                <a:srgbClr val="000000"/>
              </a:buClr>
              <a:buSzPts val="1800"/>
              <a:buFont typeface="Arial"/>
              <a:buChar char="•"/>
            </a:pPr>
            <a:r>
              <a:rPr lang="ru-RU" sz="1800" b="0" i="0" u="none" strike="noStrike" cap="none" dirty="0">
                <a:solidFill>
                  <a:srgbClr val="000000"/>
                </a:solidFill>
                <a:latin typeface="Arial"/>
                <a:ea typeface="Arial"/>
                <a:cs typeface="Arial"/>
                <a:sym typeface="Arial"/>
              </a:rPr>
              <a:t>Какво е влиянието на модела върху удовлетвореността и благоденствието на служителите</a:t>
            </a:r>
            <a:r>
              <a:rPr lang="en-GB" sz="1800" b="0" i="0" u="none" strike="noStrike" cap="none" dirty="0">
                <a:solidFill>
                  <a:srgbClr val="000000"/>
                </a:solidFill>
                <a:latin typeface="Arial"/>
                <a:ea typeface="Arial"/>
                <a:cs typeface="Arial"/>
                <a:sym typeface="Arial"/>
              </a:rPr>
              <a:t>?</a:t>
            </a:r>
            <a:endParaRPr dirty="0"/>
          </a:p>
          <a:p>
            <a:pPr marL="285750" marR="0" lvl="2" indent="-285750" algn="just" rtl="0">
              <a:lnSpc>
                <a:spcPct val="100000"/>
              </a:lnSpc>
              <a:spcBef>
                <a:spcPts val="0"/>
              </a:spcBef>
              <a:spcAft>
                <a:spcPts val="0"/>
              </a:spcAft>
              <a:buClr>
                <a:srgbClr val="000000"/>
              </a:buClr>
              <a:buSzPts val="1800"/>
              <a:buFont typeface="Arial"/>
              <a:buChar char="•"/>
            </a:pPr>
            <a:r>
              <a:rPr lang="ru-RU" sz="1800" b="0" i="0" u="none" strike="noStrike" cap="none" dirty="0">
                <a:solidFill>
                  <a:srgbClr val="000000"/>
                </a:solidFill>
                <a:latin typeface="Arial"/>
                <a:ea typeface="Arial"/>
                <a:cs typeface="Arial"/>
                <a:sym typeface="Arial"/>
              </a:rPr>
              <a:t>Доколко подходящ е този модел за Вашата организация</a:t>
            </a:r>
            <a:r>
              <a:rPr lang="en-GB" sz="1800" b="0" i="0" u="none" strike="noStrike" cap="none" dirty="0">
                <a:solidFill>
                  <a:srgbClr val="000000"/>
                </a:solidFill>
                <a:latin typeface="Arial"/>
                <a:ea typeface="Arial"/>
                <a:cs typeface="Arial"/>
                <a:sym typeface="Arial"/>
              </a:rPr>
              <a:t>?</a:t>
            </a:r>
            <a:endParaRPr dirty="0"/>
          </a:p>
        </p:txBody>
      </p:sp>
      <p:sp>
        <p:nvSpPr>
          <p:cNvPr id="271" name="Google Shape;271;p40"/>
          <p:cNvSpPr txBox="1"/>
          <p:nvPr/>
        </p:nvSpPr>
        <p:spPr>
          <a:xfrm>
            <a:off x="1500457" y="388453"/>
            <a:ext cx="9593942" cy="978689"/>
          </a:xfrm>
          <a:prstGeom prst="rect">
            <a:avLst/>
          </a:prstGeom>
          <a:noFill/>
          <a:ln>
            <a:noFill/>
          </a:ln>
        </p:spPr>
        <p:txBody>
          <a:bodyPr spcFirstLastPara="1" wrap="square" lIns="91425" tIns="45700" rIns="91425" bIns="45700" anchor="t" anchorCtr="0">
            <a:spAutoFit/>
          </a:bodyPr>
          <a:lstStyle/>
          <a:p>
            <a:pPr lvl="0">
              <a:lnSpc>
                <a:spcPct val="90000"/>
              </a:lnSpc>
              <a:buClr>
                <a:schemeClr val="accent5"/>
              </a:buClr>
              <a:buSzPts val="3600"/>
            </a:pPr>
            <a:r>
              <a:rPr lang="bg-BG" sz="3200" b="1" i="0" u="none" strike="noStrike" cap="none" dirty="0">
                <a:solidFill>
                  <a:schemeClr val="accent6"/>
                </a:solidFill>
                <a:latin typeface="Arial"/>
                <a:ea typeface="Arial"/>
                <a:cs typeface="Arial"/>
                <a:sym typeface="Arial"/>
              </a:rPr>
              <a:t>Казус </a:t>
            </a:r>
            <a:r>
              <a:rPr lang="en-GB" sz="3200" b="1" i="0" u="none" strike="noStrike" cap="none" dirty="0">
                <a:solidFill>
                  <a:schemeClr val="accent6"/>
                </a:solidFill>
                <a:latin typeface="Arial"/>
                <a:ea typeface="Arial"/>
                <a:cs typeface="Arial"/>
                <a:sym typeface="Arial"/>
              </a:rPr>
              <a:t>#2: </a:t>
            </a:r>
            <a:r>
              <a:rPr lang="bg-BG" sz="3200" b="1" dirty="0">
                <a:solidFill>
                  <a:schemeClr val="accent6"/>
                </a:solidFill>
              </a:rPr>
              <a:t>Идентифициране на хибридния модел</a:t>
            </a:r>
            <a:endParaRPr dirty="0"/>
          </a:p>
        </p:txBody>
      </p:sp>
      <p:pic>
        <p:nvPicPr>
          <p:cNvPr id="272" name="Google Shape;272;p40" descr="Ampulheta 90% com preenchimento sólido"/>
          <p:cNvPicPr preferRelativeResize="0"/>
          <p:nvPr/>
        </p:nvPicPr>
        <p:blipFill rotWithShape="1">
          <a:blip r:embed="rId3">
            <a:alphaModFix/>
          </a:blip>
          <a:srcRect/>
          <a:stretch/>
        </p:blipFill>
        <p:spPr>
          <a:xfrm>
            <a:off x="10285270" y="4393021"/>
            <a:ext cx="1808760" cy="1808760"/>
          </a:xfrm>
          <a:prstGeom prst="rect">
            <a:avLst/>
          </a:prstGeom>
          <a:noFill/>
          <a:ln>
            <a:noFill/>
          </a:ln>
        </p:spPr>
      </p:pic>
      <p:sp>
        <p:nvSpPr>
          <p:cNvPr id="273" name="Google Shape;273;p40"/>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0h:15 m</a:t>
            </a:r>
            <a:endParaRPr sz="1600" b="1" i="0" u="none" strike="noStrike" cap="none">
              <a:solidFill>
                <a:schemeClr val="accent6"/>
              </a:solidFill>
              <a:latin typeface="Arial"/>
              <a:ea typeface="Arial"/>
              <a:cs typeface="Arial"/>
              <a:sym typeface="Arial"/>
            </a:endParaRPr>
          </a:p>
        </p:txBody>
      </p:sp>
      <p:sp>
        <p:nvSpPr>
          <p:cNvPr id="274" name="Google Shape;274;p40"/>
          <p:cNvSpPr txBox="1"/>
          <p:nvPr/>
        </p:nvSpPr>
        <p:spPr>
          <a:xfrm>
            <a:off x="7091735" y="6021554"/>
            <a:ext cx="3193535" cy="48013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en-GB" sz="1400" b="0" i="0" u="sng" strike="noStrike" cap="none">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Source</a:t>
            </a:r>
            <a:r>
              <a:rPr lang="en-GB" sz="1400" b="0" i="0" u="none" strike="noStrike" cap="none">
                <a:solidFill>
                  <a:schemeClr val="accent5"/>
                </a:solidFill>
                <a:latin typeface="Arial"/>
                <a:ea typeface="Arial"/>
                <a:cs typeface="Arial"/>
                <a:sym typeface="Arial"/>
              </a:rPr>
              <a:t> for the Case Study </a:t>
            </a:r>
            <a:endParaRPr sz="1400" b="1" i="1" u="none" strike="noStrike" cap="none">
              <a:solidFill>
                <a:srgbClr val="000000"/>
              </a:solidFill>
              <a:latin typeface="Times New Roman"/>
              <a:ea typeface="Times New Roman"/>
              <a:cs typeface="Times New Roman"/>
              <a:sym typeface="Times New Roman"/>
            </a:endParaRPr>
          </a:p>
          <a:p>
            <a:pPr marL="0" marR="0" lvl="0" indent="0" algn="r" rtl="0">
              <a:lnSpc>
                <a:spcPct val="90000"/>
              </a:lnSpc>
              <a:spcBef>
                <a:spcPts val="0"/>
              </a:spcBef>
              <a:spcAft>
                <a:spcPts val="0"/>
              </a:spcAft>
              <a:buNone/>
            </a:pPr>
            <a:endParaRPr sz="1400" b="0" i="0" u="none" strike="noStrike" cap="none">
              <a:solidFill>
                <a:schemeClr val="accent5"/>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p:nvPr/>
        </p:nvSpPr>
        <p:spPr>
          <a:xfrm>
            <a:off x="801245" y="2045184"/>
            <a:ext cx="9149443" cy="2257757"/>
          </a:xfrm>
          <a:prstGeom prst="rect">
            <a:avLst/>
          </a:prstGeom>
          <a:noFill/>
          <a:ln>
            <a:noFill/>
          </a:ln>
        </p:spPr>
        <p:txBody>
          <a:bodyPr spcFirstLastPara="1" wrap="square" lIns="91425" tIns="45700" rIns="91425" bIns="45700" anchor="t" anchorCtr="0">
            <a:spAutoFit/>
          </a:bodyPr>
          <a:lstStyle/>
          <a:p>
            <a:pPr marL="0" marR="0" lvl="1" indent="0" algn="l" rtl="0">
              <a:lnSpc>
                <a:spcPct val="107000"/>
              </a:lnSpc>
              <a:spcBef>
                <a:spcPts val="0"/>
              </a:spcBef>
              <a:spcAft>
                <a:spcPts val="0"/>
              </a:spcAft>
              <a:buNone/>
            </a:pPr>
            <a:r>
              <a:rPr lang="ru-RU" sz="2400" b="0" i="0" u="none" strike="noStrike" cap="none" dirty="0">
                <a:solidFill>
                  <a:srgbClr val="000000"/>
                </a:solidFill>
                <a:latin typeface="Arial"/>
                <a:ea typeface="Arial"/>
                <a:cs typeface="Arial"/>
                <a:sym typeface="Arial"/>
              </a:rPr>
              <a:t>Посетете следния линк за още </a:t>
            </a:r>
            <a:r>
              <a:rPr lang="ru-RU" sz="2400" dirty="0"/>
              <a:t>примери</a:t>
            </a:r>
            <a:r>
              <a:rPr lang="ru-RU" sz="2400" b="0" i="0" u="none" strike="noStrike" cap="none" dirty="0">
                <a:solidFill>
                  <a:srgbClr val="000000"/>
                </a:solidFill>
                <a:latin typeface="Arial"/>
                <a:ea typeface="Arial"/>
                <a:cs typeface="Arial"/>
                <a:sym typeface="Arial"/>
              </a:rPr>
              <a:t> за различни хибридни модели</a:t>
            </a:r>
            <a:endParaRPr dirty="0"/>
          </a:p>
          <a:p>
            <a:pPr marL="96838" marR="0" lvl="1" indent="0" algn="l" rtl="0">
              <a:lnSpc>
                <a:spcPct val="107000"/>
              </a:lnSpc>
              <a:spcBef>
                <a:spcPts val="80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en-GB" sz="24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10 Hybrid Companies Examples with Working Models in 2025</a:t>
            </a:r>
            <a:endParaRPr sz="24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800"/>
              </a:spcBef>
              <a:spcAft>
                <a:spcPts val="0"/>
              </a:spcAft>
              <a:buNone/>
            </a:pPr>
            <a:endParaRPr sz="1800" b="0" i="0" u="none" strike="noStrike" cap="none" dirty="0">
              <a:solidFill>
                <a:srgbClr val="000000"/>
              </a:solidFill>
              <a:latin typeface="Arial"/>
              <a:ea typeface="Arial"/>
              <a:cs typeface="Arial"/>
              <a:sym typeface="Arial"/>
            </a:endParaRPr>
          </a:p>
        </p:txBody>
      </p:sp>
      <p:sp>
        <p:nvSpPr>
          <p:cNvPr id="281" name="Google Shape;281;p41"/>
          <p:cNvSpPr txBox="1"/>
          <p:nvPr/>
        </p:nvSpPr>
        <p:spPr>
          <a:xfrm>
            <a:off x="1595707" y="427621"/>
            <a:ext cx="9593942" cy="978689"/>
          </a:xfrm>
          <a:prstGeom prst="rect">
            <a:avLst/>
          </a:prstGeom>
          <a:noFill/>
          <a:ln>
            <a:noFill/>
          </a:ln>
        </p:spPr>
        <p:txBody>
          <a:bodyPr spcFirstLastPara="1" wrap="square" lIns="91425" tIns="45700" rIns="91425" bIns="45700" anchor="t" anchorCtr="0">
            <a:spAutoFit/>
          </a:bodyPr>
          <a:lstStyle/>
          <a:p>
            <a:pPr lvl="0">
              <a:lnSpc>
                <a:spcPct val="90000"/>
              </a:lnSpc>
              <a:buClr>
                <a:schemeClr val="accent5"/>
              </a:buClr>
              <a:buSzPts val="3600"/>
            </a:pPr>
            <a:r>
              <a:rPr lang="bg-BG" sz="3200" b="1" i="0" u="none" strike="noStrike" cap="none" dirty="0">
                <a:solidFill>
                  <a:schemeClr val="accent6"/>
                </a:solidFill>
                <a:latin typeface="Arial"/>
                <a:ea typeface="Arial"/>
                <a:cs typeface="Arial"/>
                <a:sym typeface="Arial"/>
              </a:rPr>
              <a:t>Дейност</a:t>
            </a:r>
            <a:r>
              <a:rPr lang="en-GB" sz="3200" b="1" i="0" u="none" strike="noStrike" cap="none" dirty="0">
                <a:solidFill>
                  <a:schemeClr val="accent6"/>
                </a:solidFill>
                <a:latin typeface="Arial"/>
                <a:ea typeface="Arial"/>
                <a:cs typeface="Arial"/>
                <a:sym typeface="Arial"/>
              </a:rPr>
              <a:t> #2: </a:t>
            </a:r>
            <a:r>
              <a:rPr lang="ru-RU" sz="3200" b="1" dirty="0">
                <a:solidFill>
                  <a:schemeClr val="accent6"/>
                </a:solidFill>
              </a:rPr>
              <a:t>Идентифициране на хибридния работен модел</a:t>
            </a:r>
            <a:endParaRPr sz="3200" b="1" i="0" u="none" strike="noStrike" cap="none" dirty="0">
              <a:solidFill>
                <a:schemeClr val="accent6"/>
              </a:solidFill>
              <a:latin typeface="Arial"/>
              <a:ea typeface="Arial"/>
              <a:cs typeface="Arial"/>
              <a:sym typeface="Arial"/>
            </a:endParaRPr>
          </a:p>
        </p:txBody>
      </p:sp>
      <p:pic>
        <p:nvPicPr>
          <p:cNvPr id="282" name="Google Shape;282;p41" descr="Ampulheta 90% com preenchimento sólido"/>
          <p:cNvPicPr preferRelativeResize="0"/>
          <p:nvPr/>
        </p:nvPicPr>
        <p:blipFill rotWithShape="1">
          <a:blip r:embed="rId4">
            <a:alphaModFix/>
          </a:blip>
          <a:srcRect/>
          <a:stretch/>
        </p:blipFill>
        <p:spPr>
          <a:xfrm>
            <a:off x="10285270" y="4393021"/>
            <a:ext cx="1808760" cy="1808760"/>
          </a:xfrm>
          <a:prstGeom prst="rect">
            <a:avLst/>
          </a:prstGeom>
          <a:noFill/>
          <a:ln>
            <a:noFill/>
          </a:ln>
        </p:spPr>
      </p:pic>
      <p:sp>
        <p:nvSpPr>
          <p:cNvPr id="283" name="Google Shape;283;p41"/>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0h:15 m</a:t>
            </a:r>
            <a:endParaRPr sz="1600" b="1" i="0" u="none" strike="noStrike" cap="none">
              <a:solidFill>
                <a:schemeClr val="accent6"/>
              </a:solidFill>
              <a:latin typeface="Arial"/>
              <a:ea typeface="Arial"/>
              <a:cs typeface="Arial"/>
              <a:sym typeface="Arial"/>
            </a:endParaRPr>
          </a:p>
        </p:txBody>
      </p:sp>
      <p:sp>
        <p:nvSpPr>
          <p:cNvPr id="284" name="Google Shape;284;p41"/>
          <p:cNvSpPr txBox="1"/>
          <p:nvPr/>
        </p:nvSpPr>
        <p:spPr>
          <a:xfrm>
            <a:off x="7091735" y="6021554"/>
            <a:ext cx="3193535" cy="48013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en-GB" sz="1400" b="0" i="0" u="sng" strike="noStrike" cap="none">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Source</a:t>
            </a:r>
            <a:r>
              <a:rPr lang="en-GB" sz="1400" b="0" i="0" u="none" strike="noStrike" cap="none">
                <a:solidFill>
                  <a:schemeClr val="accent5"/>
                </a:solidFill>
                <a:latin typeface="Arial"/>
                <a:ea typeface="Arial"/>
                <a:cs typeface="Arial"/>
                <a:sym typeface="Arial"/>
              </a:rPr>
              <a:t> for the Case Study </a:t>
            </a:r>
            <a:endParaRPr sz="1400" b="1" i="1" u="none" strike="noStrike" cap="none">
              <a:solidFill>
                <a:srgbClr val="000000"/>
              </a:solidFill>
              <a:latin typeface="Times New Roman"/>
              <a:ea typeface="Times New Roman"/>
              <a:cs typeface="Times New Roman"/>
              <a:sym typeface="Times New Roman"/>
            </a:endParaRPr>
          </a:p>
          <a:p>
            <a:pPr marL="0" marR="0" lvl="0" indent="0" algn="r" rtl="0">
              <a:lnSpc>
                <a:spcPct val="90000"/>
              </a:lnSpc>
              <a:spcBef>
                <a:spcPts val="0"/>
              </a:spcBef>
              <a:spcAft>
                <a:spcPts val="0"/>
              </a:spcAft>
              <a:buNone/>
            </a:pPr>
            <a:endParaRPr sz="1400" b="0" i="0" u="none" strike="noStrike" cap="none">
              <a:solidFill>
                <a:schemeClr val="accent5"/>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2"/>
          <p:cNvSpPr txBox="1"/>
          <p:nvPr/>
        </p:nvSpPr>
        <p:spPr>
          <a:xfrm>
            <a:off x="767551" y="1092732"/>
            <a:ext cx="11012557" cy="5413942"/>
          </a:xfrm>
          <a:prstGeom prst="rect">
            <a:avLst/>
          </a:prstGeom>
          <a:noFill/>
          <a:ln>
            <a:noFill/>
          </a:ln>
        </p:spPr>
        <p:txBody>
          <a:bodyPr spcFirstLastPara="1" wrap="square" lIns="91425" tIns="45700" rIns="91425" bIns="45700" anchor="t" anchorCtr="0">
            <a:noAutofit/>
          </a:bodyPr>
          <a:lstStyle/>
          <a:p>
            <a:pPr lvl="0">
              <a:lnSpc>
                <a:spcPct val="90000"/>
              </a:lnSpc>
              <a:buClr>
                <a:schemeClr val="accent5"/>
              </a:buClr>
              <a:buSzPts val="3600"/>
            </a:pPr>
            <a:r>
              <a:rPr lang="bg-BG" sz="3200" b="1" i="0" u="none" strike="noStrike" cap="none" dirty="0">
                <a:solidFill>
                  <a:schemeClr val="accent6"/>
                </a:solidFill>
                <a:latin typeface="Arial"/>
                <a:ea typeface="Arial"/>
                <a:cs typeface="Arial"/>
                <a:sym typeface="Arial"/>
              </a:rPr>
              <a:t>Тема</a:t>
            </a:r>
            <a:r>
              <a:rPr lang="en-GB" sz="3200" b="1" i="0" u="none" strike="noStrike" cap="none" dirty="0">
                <a:solidFill>
                  <a:schemeClr val="accent6"/>
                </a:solidFill>
                <a:latin typeface="Arial"/>
                <a:ea typeface="Arial"/>
                <a:cs typeface="Arial"/>
                <a:sym typeface="Arial"/>
              </a:rPr>
              <a:t> 2: </a:t>
            </a:r>
            <a:r>
              <a:rPr lang="ru-RU" sz="3200" b="1" dirty="0">
                <a:solidFill>
                  <a:schemeClr val="accent6"/>
                </a:solidFill>
              </a:rPr>
              <a:t>Повече за това как да изберете правилния хибриден работен модел</a:t>
            </a:r>
            <a:endParaRPr dirty="0"/>
          </a:p>
          <a:p>
            <a:pPr marL="0" marR="0" lvl="0" indent="0" algn="l" rtl="0">
              <a:lnSpc>
                <a:spcPct val="90000"/>
              </a:lnSpc>
              <a:spcBef>
                <a:spcPts val="0"/>
              </a:spcBef>
              <a:spcAft>
                <a:spcPts val="0"/>
              </a:spcAft>
              <a:buClr>
                <a:schemeClr val="accent5"/>
              </a:buClr>
              <a:buSzPts val="3600"/>
              <a:buFont typeface="Arial"/>
              <a:buNone/>
            </a:pPr>
            <a:endParaRPr sz="2000" b="0" i="0" u="none" strike="noStrike" cap="none" dirty="0">
              <a:solidFill>
                <a:schemeClr val="accent5"/>
              </a:solidFill>
              <a:latin typeface="Arial"/>
              <a:ea typeface="Arial"/>
              <a:cs typeface="Arial"/>
              <a:sym typeface="Arial"/>
            </a:endParaRPr>
          </a:p>
          <a:p>
            <a:pPr lvl="0" indent="-177800">
              <a:buSzPts val="2800"/>
              <a:buFont typeface="Arial"/>
              <a:buChar char="•"/>
            </a:pPr>
            <a:r>
              <a:rPr lang="en-GB" sz="2800" b="0" i="0" u="none" strike="noStrike" cap="none" dirty="0">
                <a:solidFill>
                  <a:schemeClr val="accent5"/>
                </a:solidFill>
                <a:latin typeface="Arial"/>
                <a:ea typeface="Arial"/>
                <a:cs typeface="Arial"/>
                <a:sym typeface="Arial"/>
              </a:rPr>
              <a:t> </a:t>
            </a:r>
            <a:r>
              <a:rPr lang="ru-RU" sz="2600" dirty="0">
                <a:solidFill>
                  <a:schemeClr val="accent5"/>
                </a:solidFill>
              </a:rPr>
              <a:t>Възможно ли е да има конкурентно предимство при хибридния модел</a:t>
            </a:r>
            <a:r>
              <a:rPr lang="en-GB" sz="2600" b="0" i="0" u="none" strike="noStrike" cap="none" dirty="0">
                <a:solidFill>
                  <a:schemeClr val="accent5"/>
                </a:solidFill>
                <a:latin typeface="Arial"/>
                <a:ea typeface="Arial"/>
                <a:cs typeface="Arial"/>
                <a:sym typeface="Arial"/>
              </a:rPr>
              <a:t>?</a:t>
            </a:r>
            <a:endParaRPr sz="2600" dirty="0"/>
          </a:p>
          <a:p>
            <a:pPr marL="0" marR="0" lvl="0" indent="-177800" algn="l" rtl="0">
              <a:lnSpc>
                <a:spcPct val="100000"/>
              </a:lnSpc>
              <a:spcBef>
                <a:spcPts val="0"/>
              </a:spcBef>
              <a:spcAft>
                <a:spcPts val="0"/>
              </a:spcAft>
              <a:buClr>
                <a:srgbClr val="000000"/>
              </a:buClr>
              <a:buSzPts val="2800"/>
              <a:buFont typeface="Arial"/>
              <a:buChar char="•"/>
            </a:pPr>
            <a:r>
              <a:rPr lang="en-GB" sz="2600" b="0" i="0" u="none" strike="noStrike" cap="none" dirty="0">
                <a:solidFill>
                  <a:schemeClr val="accent5"/>
                </a:solidFill>
                <a:latin typeface="Arial"/>
                <a:ea typeface="Arial"/>
                <a:cs typeface="Arial"/>
                <a:sym typeface="Arial"/>
              </a:rPr>
              <a:t> </a:t>
            </a:r>
            <a:r>
              <a:rPr lang="bg-BG" sz="2600" b="0" i="0" u="none" strike="noStrike" cap="none" dirty="0">
                <a:solidFill>
                  <a:schemeClr val="accent5"/>
                </a:solidFill>
                <a:latin typeface="Arial"/>
                <a:ea typeface="Arial"/>
                <a:cs typeface="Arial"/>
                <a:sym typeface="Arial"/>
              </a:rPr>
              <a:t>Стратегията зависи ли от екипи, които много си сътрудничат</a:t>
            </a:r>
            <a:r>
              <a:rPr lang="en-GB" sz="2600" b="0" i="0" u="none" strike="noStrike" cap="none" dirty="0">
                <a:solidFill>
                  <a:schemeClr val="accent5"/>
                </a:solidFill>
                <a:latin typeface="Arial"/>
                <a:ea typeface="Arial"/>
                <a:cs typeface="Arial"/>
                <a:sym typeface="Arial"/>
              </a:rPr>
              <a:t>?</a:t>
            </a:r>
            <a:endParaRPr sz="2600" dirty="0"/>
          </a:p>
          <a:p>
            <a:pPr lvl="0" indent="-177800">
              <a:buSzPts val="2800"/>
              <a:buFont typeface="Arial"/>
              <a:buChar char="•"/>
            </a:pPr>
            <a:r>
              <a:rPr lang="en-GB" sz="2600" b="0" i="0" u="none" strike="noStrike" cap="none" dirty="0">
                <a:solidFill>
                  <a:schemeClr val="accent5"/>
                </a:solidFill>
                <a:latin typeface="Arial"/>
                <a:ea typeface="Arial"/>
                <a:cs typeface="Arial"/>
                <a:sym typeface="Arial"/>
              </a:rPr>
              <a:t> </a:t>
            </a:r>
            <a:r>
              <a:rPr lang="ru-RU" sz="2600" dirty="0">
                <a:solidFill>
                  <a:schemeClr val="accent5"/>
                </a:solidFill>
              </a:rPr>
              <a:t>До колко е осъществимо да се контролират комуникационните връзки</a:t>
            </a:r>
            <a:r>
              <a:rPr lang="en-GB" sz="2600" b="0" i="0" u="none" strike="noStrike" cap="none" dirty="0">
                <a:solidFill>
                  <a:schemeClr val="accent5"/>
                </a:solidFill>
                <a:latin typeface="Arial"/>
                <a:ea typeface="Arial"/>
                <a:cs typeface="Arial"/>
                <a:sym typeface="Arial"/>
              </a:rPr>
              <a:t>?</a:t>
            </a:r>
            <a:endParaRPr sz="2600" dirty="0"/>
          </a:p>
          <a:p>
            <a:pPr marL="0" marR="0" lvl="0" indent="-177800" algn="l" rtl="0">
              <a:lnSpc>
                <a:spcPct val="100000"/>
              </a:lnSpc>
              <a:spcBef>
                <a:spcPts val="0"/>
              </a:spcBef>
              <a:spcAft>
                <a:spcPts val="0"/>
              </a:spcAft>
              <a:buClr>
                <a:srgbClr val="000000"/>
              </a:buClr>
              <a:buSzPts val="2800"/>
              <a:buFont typeface="Arial"/>
              <a:buChar char="•"/>
            </a:pPr>
            <a:r>
              <a:rPr lang="en-GB" sz="2600" b="0" i="0" u="none" strike="noStrike" cap="none" dirty="0">
                <a:solidFill>
                  <a:schemeClr val="accent5"/>
                </a:solidFill>
                <a:latin typeface="Arial"/>
                <a:ea typeface="Arial"/>
                <a:cs typeface="Arial"/>
                <a:sym typeface="Arial"/>
              </a:rPr>
              <a:t> </a:t>
            </a:r>
            <a:r>
              <a:rPr lang="bg-BG" sz="2600" b="0" i="0" u="none" strike="noStrike" cap="none" dirty="0">
                <a:solidFill>
                  <a:schemeClr val="accent5"/>
                </a:solidFill>
                <a:latin typeface="Arial"/>
                <a:ea typeface="Arial"/>
                <a:cs typeface="Arial"/>
                <a:sym typeface="Arial"/>
              </a:rPr>
              <a:t>Какво е мнението на служителите</a:t>
            </a:r>
            <a:r>
              <a:rPr lang="en-GB" sz="2600" b="0" i="0" u="none" strike="noStrike" cap="none" dirty="0">
                <a:solidFill>
                  <a:schemeClr val="accent5"/>
                </a:solidFill>
                <a:latin typeface="Arial"/>
                <a:ea typeface="Arial"/>
                <a:cs typeface="Arial"/>
                <a:sym typeface="Arial"/>
              </a:rPr>
              <a:t>?</a:t>
            </a:r>
            <a:endParaRPr sz="2600" dirty="0"/>
          </a:p>
          <a:p>
            <a:pPr lvl="0" indent="-177800">
              <a:buSzPts val="2800"/>
              <a:buFont typeface="Arial"/>
              <a:buChar char="•"/>
            </a:pPr>
            <a:r>
              <a:rPr lang="en-GB" sz="2600" b="0" i="0" u="none" strike="noStrike" cap="none" dirty="0">
                <a:solidFill>
                  <a:schemeClr val="accent5"/>
                </a:solidFill>
                <a:latin typeface="Arial"/>
                <a:ea typeface="Arial"/>
                <a:cs typeface="Arial"/>
                <a:sym typeface="Arial"/>
              </a:rPr>
              <a:t> </a:t>
            </a:r>
            <a:r>
              <a:rPr lang="ru-RU" sz="2600" dirty="0">
                <a:solidFill>
                  <a:schemeClr val="accent5"/>
                </a:solidFill>
              </a:rPr>
              <a:t>Как ще бъдат дефинирани задачите в хибридния модел </a:t>
            </a:r>
            <a:r>
              <a:rPr lang="en-GB" sz="2600" b="0" i="0" u="none" strike="noStrike" cap="none" dirty="0">
                <a:solidFill>
                  <a:schemeClr val="accent5"/>
                </a:solidFill>
                <a:latin typeface="Arial"/>
                <a:ea typeface="Arial"/>
                <a:cs typeface="Arial"/>
                <a:sym typeface="Arial"/>
              </a:rPr>
              <a:t>(</a:t>
            </a:r>
            <a:r>
              <a:rPr lang="bg-BG" sz="2600" b="0" i="0" u="none" strike="noStrike" cap="none" dirty="0">
                <a:solidFill>
                  <a:schemeClr val="accent5"/>
                </a:solidFill>
                <a:latin typeface="Arial"/>
                <a:ea typeface="Arial"/>
                <a:cs typeface="Arial"/>
                <a:sym typeface="Arial"/>
              </a:rPr>
              <a:t>работно време в офиса/отдалечено</a:t>
            </a:r>
            <a:r>
              <a:rPr lang="en-GB" sz="2600" b="0" i="0" u="none" strike="noStrike" cap="none" dirty="0">
                <a:solidFill>
                  <a:schemeClr val="accent5"/>
                </a:solidFill>
                <a:latin typeface="Arial"/>
                <a:ea typeface="Arial"/>
                <a:cs typeface="Arial"/>
                <a:sym typeface="Arial"/>
              </a:rPr>
              <a:t>) </a:t>
            </a:r>
            <a:r>
              <a:rPr lang="bg-BG" sz="2600" b="0" i="0" u="none" strike="noStrike" cap="none" dirty="0">
                <a:solidFill>
                  <a:schemeClr val="accent5"/>
                </a:solidFill>
                <a:latin typeface="Arial"/>
                <a:ea typeface="Arial"/>
                <a:cs typeface="Arial"/>
                <a:sym typeface="Arial"/>
              </a:rPr>
              <a:t>и ключови показатели за ефективност</a:t>
            </a:r>
            <a:r>
              <a:rPr lang="en-GB" sz="2600" b="0" i="0" u="none" strike="noStrike" cap="none" dirty="0">
                <a:solidFill>
                  <a:schemeClr val="accent5"/>
                </a:solidFill>
                <a:latin typeface="Arial"/>
                <a:ea typeface="Arial"/>
                <a:cs typeface="Arial"/>
                <a:sym typeface="Arial"/>
              </a:rPr>
              <a:t>?</a:t>
            </a:r>
            <a:endParaRPr sz="2600" dirty="0"/>
          </a:p>
          <a:p>
            <a:pPr lvl="0" indent="-177800">
              <a:buSzPts val="2800"/>
              <a:buFont typeface="Arial"/>
              <a:buChar char="•"/>
            </a:pPr>
            <a:r>
              <a:rPr lang="en-GB" sz="2600" b="0" i="0" u="none" strike="noStrike" cap="none" dirty="0">
                <a:solidFill>
                  <a:schemeClr val="accent5"/>
                </a:solidFill>
                <a:latin typeface="Arial"/>
                <a:ea typeface="Arial"/>
                <a:cs typeface="Arial"/>
                <a:sym typeface="Arial"/>
              </a:rPr>
              <a:t> </a:t>
            </a:r>
            <a:r>
              <a:rPr lang="bg-BG" sz="2600" dirty="0">
                <a:solidFill>
                  <a:schemeClr val="accent5"/>
                </a:solidFill>
              </a:rPr>
              <a:t>Как ще се организира мониторинга на хибридното работно място</a:t>
            </a:r>
            <a:r>
              <a:rPr lang="en-GB" sz="2600" b="0" i="0" u="none" strike="noStrike" cap="none" dirty="0">
                <a:solidFill>
                  <a:schemeClr val="accent5"/>
                </a:solidFill>
                <a:latin typeface="Arial"/>
                <a:ea typeface="Arial"/>
                <a:cs typeface="Arial"/>
                <a:sym typeface="Arial"/>
              </a:rPr>
              <a:t>?</a:t>
            </a:r>
            <a:endParaRPr sz="26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None/>
            </a:pPr>
            <a:r>
              <a:rPr lang="en-GB" sz="2400" b="0" i="0" u="none" strike="noStrike" cap="none" dirty="0">
                <a:solidFill>
                  <a:schemeClr val="accent5"/>
                </a:solidFill>
                <a:latin typeface="Arial"/>
                <a:ea typeface="Arial"/>
                <a:cs typeface="Arial"/>
                <a:sym typeface="Arial"/>
              </a:rPr>
              <a:t>							(</a:t>
            </a:r>
            <a:r>
              <a:rPr lang="en-GB" sz="2000" b="0" i="0" u="none" strike="noStrike" cap="none" dirty="0" err="1">
                <a:solidFill>
                  <a:schemeClr val="accent5"/>
                </a:solidFill>
                <a:latin typeface="Arial"/>
                <a:ea typeface="Arial"/>
                <a:cs typeface="Arial"/>
                <a:sym typeface="Arial"/>
              </a:rPr>
              <a:t>Pontiggia</a:t>
            </a:r>
            <a:r>
              <a:rPr lang="en-GB" sz="2000" b="0" i="0" u="none" strike="noStrike" cap="none" dirty="0">
                <a:solidFill>
                  <a:schemeClr val="accent5"/>
                </a:solidFill>
                <a:latin typeface="Arial"/>
                <a:ea typeface="Arial"/>
                <a:cs typeface="Arial"/>
                <a:sym typeface="Arial"/>
              </a:rPr>
              <a:t> &amp; </a:t>
            </a:r>
            <a:r>
              <a:rPr lang="en-GB" sz="2000" b="0" i="0" u="none" strike="noStrike" cap="none" dirty="0" err="1">
                <a:solidFill>
                  <a:schemeClr val="accent5"/>
                </a:solidFill>
                <a:latin typeface="Arial"/>
                <a:ea typeface="Arial"/>
                <a:cs typeface="Arial"/>
                <a:sym typeface="Arial"/>
              </a:rPr>
              <a:t>Gatti</a:t>
            </a:r>
            <a:r>
              <a:rPr lang="en-GB" sz="2000" b="0" i="0" u="none" strike="noStrike" cap="none" dirty="0">
                <a:solidFill>
                  <a:schemeClr val="accent5"/>
                </a:solidFill>
                <a:latin typeface="Arial"/>
                <a:ea typeface="Arial"/>
                <a:cs typeface="Arial"/>
                <a:sym typeface="Arial"/>
              </a:rPr>
              <a:t>, 2021)</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p:nvPr/>
        </p:nvSpPr>
        <p:spPr>
          <a:xfrm>
            <a:off x="4757328" y="1936283"/>
            <a:ext cx="6957527"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bg-BG" sz="3600" b="0" i="0" u="none" strike="noStrike" cap="none" dirty="0">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3</a:t>
            </a:r>
            <a:br>
              <a:rPr lang="en-GB" sz="3600" b="0" i="0" u="none" strike="noStrike" cap="none" dirty="0">
                <a:solidFill>
                  <a:schemeClr val="accent5"/>
                </a:solidFill>
                <a:latin typeface="Arial"/>
                <a:ea typeface="Arial"/>
                <a:cs typeface="Arial"/>
                <a:sym typeface="Arial"/>
              </a:rPr>
            </a:br>
            <a:r>
              <a:rPr lang="bg-BG" sz="3600" b="0" i="0" u="none" strike="noStrike" cap="none" dirty="0">
                <a:solidFill>
                  <a:schemeClr val="accent5"/>
                </a:solidFill>
                <a:latin typeface="Arial"/>
                <a:ea typeface="Arial"/>
                <a:cs typeface="Arial"/>
                <a:sym typeface="Arial"/>
              </a:rPr>
              <a:t>Отключване потенциала на гъвкавостта на хибридното работно място</a:t>
            </a:r>
            <a:endParaRPr sz="1400" b="0" i="0" u="none" strike="noStrike" cap="none" dirty="0">
              <a:solidFill>
                <a:srgbClr val="000000"/>
              </a:solidFill>
              <a:latin typeface="Arial"/>
              <a:ea typeface="Arial"/>
              <a:cs typeface="Arial"/>
              <a:sym typeface="Arial"/>
            </a:endParaRPr>
          </a:p>
        </p:txBody>
      </p:sp>
      <p:pic>
        <p:nvPicPr>
          <p:cNvPr id="297" name="Google Shape;297;p43"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p:nvPr/>
        </p:nvSpPr>
        <p:spPr>
          <a:xfrm>
            <a:off x="980147" y="1149108"/>
            <a:ext cx="9764053" cy="63093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dirty="0">
              <a:solidFill>
                <a:schemeClr val="accent5"/>
              </a:solidFill>
              <a:latin typeface="Arial"/>
              <a:ea typeface="Arial"/>
              <a:cs typeface="Arial"/>
              <a:sym typeface="Arial"/>
            </a:endParaRPr>
          </a:p>
          <a:p>
            <a:pPr marL="457200" lvl="0" indent="-457200">
              <a:buClr>
                <a:schemeClr val="accent5"/>
              </a:buClr>
              <a:buSzPts val="2800"/>
              <a:buFont typeface="Noto Sans Symbols"/>
              <a:buChar char="✔"/>
            </a:pPr>
            <a:r>
              <a:rPr lang="bg-BG" sz="2800" b="1" i="0" u="none" strike="noStrike" cap="none" dirty="0">
                <a:solidFill>
                  <a:schemeClr val="accent5"/>
                </a:solidFill>
                <a:latin typeface="Arial"/>
                <a:ea typeface="Arial"/>
                <a:cs typeface="Arial"/>
                <a:sym typeface="Arial"/>
              </a:rPr>
              <a:t>Организационна гъвкавост</a:t>
            </a:r>
            <a:r>
              <a:rPr lang="en-GB" sz="2800" b="0" i="0" u="none" strike="noStrike" cap="none" dirty="0">
                <a:solidFill>
                  <a:schemeClr val="accent5"/>
                </a:solidFill>
                <a:latin typeface="Arial"/>
                <a:ea typeface="Arial"/>
                <a:cs typeface="Arial"/>
                <a:sym typeface="Arial"/>
              </a:rPr>
              <a:t>: </a:t>
            </a:r>
            <a:r>
              <a:rPr lang="ru-RU" sz="2800" dirty="0">
                <a:solidFill>
                  <a:schemeClr val="accent5"/>
                </a:solidFill>
              </a:rPr>
              <a:t>Персонализирани графици за служителите по отношение на време, местоположение, задачи и работа в екип</a:t>
            </a:r>
            <a:r>
              <a:rPr lang="en-GB" sz="2800" b="0" i="0" u="none" strike="noStrike" cap="none" dirty="0">
                <a:solidFill>
                  <a:schemeClr val="accent5"/>
                </a:solidFill>
                <a:latin typeface="Arial"/>
                <a:ea typeface="Arial"/>
                <a:cs typeface="Arial"/>
                <a:sym typeface="Arial"/>
              </a:rPr>
              <a:t>.</a:t>
            </a:r>
            <a:endParaRPr dirty="0"/>
          </a:p>
          <a:p>
            <a:pPr marL="457200" marR="0" lvl="0" indent="-279400" algn="l" rtl="0">
              <a:lnSpc>
                <a:spcPct val="100000"/>
              </a:lnSpc>
              <a:spcBef>
                <a:spcPts val="0"/>
              </a:spcBef>
              <a:spcAft>
                <a:spcPts val="0"/>
              </a:spcAft>
              <a:buClr>
                <a:srgbClr val="000000"/>
              </a:buClr>
              <a:buSzPts val="2800"/>
              <a:buFont typeface="Noto Sans Symbols"/>
              <a:buNone/>
            </a:pPr>
            <a:endParaRPr sz="2800" b="0" i="0" u="none" strike="noStrike" cap="none" dirty="0">
              <a:solidFill>
                <a:schemeClr val="accent5"/>
              </a:solidFill>
              <a:latin typeface="Arial"/>
              <a:ea typeface="Arial"/>
              <a:cs typeface="Arial"/>
              <a:sym typeface="Arial"/>
            </a:endParaRPr>
          </a:p>
          <a:p>
            <a:pPr marL="457200" lvl="0" indent="-457200">
              <a:buClr>
                <a:schemeClr val="accent5"/>
              </a:buClr>
              <a:buSzPts val="2800"/>
              <a:buFont typeface="Noto Sans Symbols"/>
              <a:buChar char="✔"/>
            </a:pPr>
            <a:r>
              <a:rPr lang="bg-BG" sz="2800" b="1" i="0" u="none" strike="noStrike" cap="none" dirty="0">
                <a:solidFill>
                  <a:schemeClr val="accent5"/>
                </a:solidFill>
                <a:latin typeface="Arial"/>
                <a:ea typeface="Arial"/>
                <a:cs typeface="Arial"/>
                <a:sym typeface="Arial"/>
              </a:rPr>
              <a:t>Социална гъвкавост</a:t>
            </a:r>
            <a:r>
              <a:rPr lang="en-GB" sz="2800" b="0" i="0" u="none" strike="noStrike" cap="none" dirty="0">
                <a:solidFill>
                  <a:schemeClr val="accent5"/>
                </a:solidFill>
                <a:latin typeface="Arial"/>
                <a:ea typeface="Arial"/>
                <a:cs typeface="Arial"/>
                <a:sym typeface="Arial"/>
              </a:rPr>
              <a:t>: </a:t>
            </a:r>
            <a:r>
              <a:rPr lang="ru-RU" sz="2800" dirty="0">
                <a:solidFill>
                  <a:schemeClr val="accent5"/>
                </a:solidFill>
              </a:rPr>
              <a:t>Предизвикателството да се хармонизира личният контакт с виртуален синхронен и асинхронен контакт</a:t>
            </a:r>
            <a:r>
              <a:rPr lang="en-GB" sz="2800" b="0" i="0" u="none" strike="noStrike" cap="none" dirty="0">
                <a:solidFill>
                  <a:schemeClr val="accent5"/>
                </a:solidFill>
                <a:latin typeface="Arial"/>
                <a:ea typeface="Arial"/>
                <a:cs typeface="Arial"/>
                <a:sym typeface="Arial"/>
              </a:rPr>
              <a:t>.</a:t>
            </a:r>
            <a:endParaRPr dirty="0"/>
          </a:p>
          <a:p>
            <a:pPr marL="457200" marR="0" lvl="0" indent="-279400" algn="l" rtl="0">
              <a:lnSpc>
                <a:spcPct val="100000"/>
              </a:lnSpc>
              <a:spcBef>
                <a:spcPts val="0"/>
              </a:spcBef>
              <a:spcAft>
                <a:spcPts val="0"/>
              </a:spcAft>
              <a:buClr>
                <a:srgbClr val="000000"/>
              </a:buClr>
              <a:buSzPts val="2800"/>
              <a:buFont typeface="Noto Sans Symbols"/>
              <a:buNone/>
            </a:pPr>
            <a:endParaRPr sz="2800" b="0" i="0" u="none" strike="noStrike" cap="none" dirty="0">
              <a:solidFill>
                <a:schemeClr val="accent5"/>
              </a:solidFill>
              <a:latin typeface="Arial"/>
              <a:ea typeface="Arial"/>
              <a:cs typeface="Arial"/>
              <a:sym typeface="Arial"/>
            </a:endParaRPr>
          </a:p>
          <a:p>
            <a:pPr marL="457200" lvl="0" indent="-457200">
              <a:buClr>
                <a:schemeClr val="accent5"/>
              </a:buClr>
              <a:buSzPts val="2800"/>
              <a:buFont typeface="Noto Sans Symbols"/>
              <a:buChar char="✔"/>
            </a:pPr>
            <a:r>
              <a:rPr lang="bg-BG" sz="2800" b="1" i="0" u="none" strike="noStrike" cap="none" dirty="0">
                <a:solidFill>
                  <a:schemeClr val="accent5"/>
                </a:solidFill>
                <a:latin typeface="Arial"/>
                <a:ea typeface="Arial"/>
                <a:cs typeface="Arial"/>
                <a:sym typeface="Arial"/>
              </a:rPr>
              <a:t>Индивидуална гъвкавост</a:t>
            </a:r>
            <a:r>
              <a:rPr lang="en-GB" sz="2800" b="0" i="0" u="none" strike="noStrike" cap="none" dirty="0">
                <a:solidFill>
                  <a:schemeClr val="accent5"/>
                </a:solidFill>
                <a:latin typeface="Arial"/>
                <a:ea typeface="Arial"/>
                <a:cs typeface="Arial"/>
                <a:sym typeface="Arial"/>
              </a:rPr>
              <a:t>: </a:t>
            </a:r>
            <a:r>
              <a:rPr lang="ru-RU" sz="2800" dirty="0">
                <a:solidFill>
                  <a:schemeClr val="accent5"/>
                </a:solidFill>
              </a:rPr>
              <a:t>Автономията на служителите да персонализират работните си графици, предпочитанията си за задачите и методите на работа</a:t>
            </a:r>
            <a:r>
              <a:rPr lang="en-GB" sz="2800" b="0" i="0" u="none" strike="noStrike" cap="none" dirty="0">
                <a:solidFill>
                  <a:schemeClr val="accent5"/>
                </a:solidFill>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accent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accent5"/>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304" name="Google Shape;304;p44" descr="Ampulheta 90% com preenchimento sólido"/>
          <p:cNvPicPr preferRelativeResize="0"/>
          <p:nvPr/>
        </p:nvPicPr>
        <p:blipFill rotWithShape="1">
          <a:blip r:embed="rId3">
            <a:alphaModFix/>
          </a:blip>
          <a:srcRect/>
          <a:stretch/>
        </p:blipFill>
        <p:spPr>
          <a:xfrm>
            <a:off x="10285270" y="4139021"/>
            <a:ext cx="1808760" cy="1808760"/>
          </a:xfrm>
          <a:prstGeom prst="rect">
            <a:avLst/>
          </a:prstGeom>
          <a:noFill/>
          <a:ln>
            <a:noFill/>
          </a:ln>
        </p:spPr>
      </p:pic>
      <p:sp>
        <p:nvSpPr>
          <p:cNvPr id="305" name="Google Shape;305;p44"/>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0h: 5 m</a:t>
            </a:r>
            <a:endParaRPr sz="1600" b="1" i="0" u="none" strike="noStrike" cap="none">
              <a:solidFill>
                <a:schemeClr val="accent6"/>
              </a:solidFill>
              <a:latin typeface="Arial"/>
              <a:ea typeface="Arial"/>
              <a:cs typeface="Arial"/>
              <a:sym typeface="Arial"/>
            </a:endParaRPr>
          </a:p>
        </p:txBody>
      </p:sp>
      <p:sp>
        <p:nvSpPr>
          <p:cNvPr id="306" name="Google Shape;306;p44"/>
          <p:cNvSpPr txBox="1"/>
          <p:nvPr/>
        </p:nvSpPr>
        <p:spPr>
          <a:xfrm>
            <a:off x="1619252" y="656219"/>
            <a:ext cx="10474778" cy="715879"/>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None/>
            </a:pPr>
            <a:r>
              <a:rPr lang="bg-BG" sz="3300" b="1" i="0" u="none" strike="noStrike" cap="none" dirty="0">
                <a:solidFill>
                  <a:schemeClr val="accent6"/>
                </a:solidFill>
                <a:latin typeface="Arial"/>
                <a:ea typeface="Arial"/>
                <a:cs typeface="Arial"/>
                <a:sym typeface="Arial"/>
              </a:rPr>
              <a:t>Форми на гъвкавост на хибридното работно място</a:t>
            </a:r>
            <a:endParaRPr dirty="0"/>
          </a:p>
          <a:p>
            <a:pPr marL="0" marR="0" lvl="0" indent="0" algn="l" rtl="0">
              <a:lnSpc>
                <a:spcPct val="100000"/>
              </a:lnSpc>
              <a:spcBef>
                <a:spcPts val="0"/>
              </a:spcBef>
              <a:spcAft>
                <a:spcPts val="0"/>
              </a:spcAft>
              <a:buNone/>
            </a:pPr>
            <a:endParaRPr sz="3600" b="0" i="0" u="none" strike="noStrike" cap="none" dirty="0">
              <a:solidFill>
                <a:schemeClr val="accent5"/>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5" descr="Ampulheta 90% com preenchimento sólido"/>
          <p:cNvPicPr preferRelativeResize="0"/>
          <p:nvPr/>
        </p:nvPicPr>
        <p:blipFill rotWithShape="1">
          <a:blip r:embed="rId3">
            <a:alphaModFix/>
          </a:blip>
          <a:srcRect/>
          <a:stretch/>
        </p:blipFill>
        <p:spPr>
          <a:xfrm>
            <a:off x="10682514" y="5254171"/>
            <a:ext cx="1411516" cy="947610"/>
          </a:xfrm>
          <a:prstGeom prst="rect">
            <a:avLst/>
          </a:prstGeom>
          <a:noFill/>
          <a:ln>
            <a:noFill/>
          </a:ln>
        </p:spPr>
      </p:pic>
      <p:sp>
        <p:nvSpPr>
          <p:cNvPr id="313" name="Google Shape;313;p45"/>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0h: 5 m</a:t>
            </a:r>
            <a:endParaRPr sz="1600" b="1" i="0" u="none" strike="noStrike" cap="none">
              <a:solidFill>
                <a:schemeClr val="accent6"/>
              </a:solidFill>
              <a:latin typeface="Arial"/>
              <a:ea typeface="Arial"/>
              <a:cs typeface="Arial"/>
              <a:sym typeface="Arial"/>
            </a:endParaRPr>
          </a:p>
        </p:txBody>
      </p:sp>
      <p:sp>
        <p:nvSpPr>
          <p:cNvPr id="314" name="Google Shape;314;p45"/>
          <p:cNvSpPr txBox="1"/>
          <p:nvPr/>
        </p:nvSpPr>
        <p:spPr>
          <a:xfrm>
            <a:off x="1619252" y="656219"/>
            <a:ext cx="10474778" cy="715879"/>
          </a:xfrm>
          <a:prstGeom prst="rect">
            <a:avLst/>
          </a:prstGeom>
          <a:noFill/>
          <a:ln>
            <a:noFill/>
          </a:ln>
        </p:spPr>
        <p:txBody>
          <a:bodyPr spcFirstLastPara="1" wrap="square" lIns="91425" tIns="45700" rIns="91425" bIns="45700" anchor="ctr" anchorCtr="0">
            <a:normAutofit fontScale="82500" lnSpcReduction="10000"/>
          </a:bodyPr>
          <a:lstStyle/>
          <a:p>
            <a:pPr marL="0" marR="0" lvl="0" indent="0" algn="l" rtl="0">
              <a:lnSpc>
                <a:spcPct val="100000"/>
              </a:lnSpc>
              <a:spcBef>
                <a:spcPts val="0"/>
              </a:spcBef>
              <a:spcAft>
                <a:spcPts val="0"/>
              </a:spcAft>
              <a:buNone/>
            </a:pPr>
            <a:r>
              <a:rPr lang="bg-BG" sz="3300" b="1" i="0" u="none" strike="noStrike" cap="none" dirty="0">
                <a:solidFill>
                  <a:schemeClr val="accent6"/>
                </a:solidFill>
                <a:latin typeface="Arial"/>
                <a:ea typeface="Arial"/>
                <a:cs typeface="Arial"/>
                <a:sym typeface="Arial"/>
              </a:rPr>
              <a:t>Организационна гъвкавост на хибридното работно място</a:t>
            </a:r>
            <a:endParaRPr dirty="0"/>
          </a:p>
          <a:p>
            <a:pPr marL="0" marR="0" lvl="0" indent="0" algn="l" rtl="0">
              <a:lnSpc>
                <a:spcPct val="100000"/>
              </a:lnSpc>
              <a:spcBef>
                <a:spcPts val="0"/>
              </a:spcBef>
              <a:spcAft>
                <a:spcPts val="0"/>
              </a:spcAft>
              <a:buNone/>
            </a:pPr>
            <a:endParaRPr sz="3600" b="0" i="0" u="none" strike="noStrike" cap="none" dirty="0">
              <a:solidFill>
                <a:schemeClr val="accent5"/>
              </a:solidFill>
              <a:latin typeface="Arial"/>
              <a:ea typeface="Arial"/>
              <a:cs typeface="Arial"/>
              <a:sym typeface="Arial"/>
            </a:endParaRPr>
          </a:p>
        </p:txBody>
      </p:sp>
      <p:grpSp>
        <p:nvGrpSpPr>
          <p:cNvPr id="315" name="Google Shape;315;p45"/>
          <p:cNvGrpSpPr/>
          <p:nvPr/>
        </p:nvGrpSpPr>
        <p:grpSpPr>
          <a:xfrm>
            <a:off x="508001" y="1085821"/>
            <a:ext cx="10900228" cy="5113157"/>
            <a:chOff x="1" y="2803"/>
            <a:chExt cx="10900228" cy="5113157"/>
          </a:xfrm>
        </p:grpSpPr>
        <p:sp>
          <p:nvSpPr>
            <p:cNvPr id="316" name="Google Shape;316;p45"/>
            <p:cNvSpPr/>
            <p:nvPr/>
          </p:nvSpPr>
          <p:spPr>
            <a:xfrm rot="5400000">
              <a:off x="-208074" y="210877"/>
              <a:ext cx="1387164" cy="971015"/>
            </a:xfrm>
            <a:prstGeom prst="chevron">
              <a:avLst>
                <a:gd name="adj" fmla="val 50000"/>
              </a:avLst>
            </a:prstGeom>
            <a:solidFill>
              <a:srgbClr val="E97131"/>
            </a:solidFill>
            <a:ln w="25400" cap="flat" cmpd="sng">
              <a:solidFill>
                <a:srgbClr val="E9713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5"/>
            <p:cNvSpPr txBox="1"/>
            <p:nvPr/>
          </p:nvSpPr>
          <p:spPr>
            <a:xfrm>
              <a:off x="1" y="488311"/>
              <a:ext cx="971015" cy="41614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bg-BG" sz="1400" b="0" i="0" u="none" strike="noStrike" cap="none" dirty="0">
                  <a:solidFill>
                    <a:schemeClr val="lt1"/>
                  </a:solidFill>
                  <a:latin typeface="Arial"/>
                  <a:ea typeface="Arial"/>
                  <a:cs typeface="Arial"/>
                  <a:sym typeface="Arial"/>
                </a:rPr>
                <a:t>Време</a:t>
              </a:r>
              <a:endParaRPr dirty="0"/>
            </a:p>
          </p:txBody>
        </p:sp>
        <p:sp>
          <p:nvSpPr>
            <p:cNvPr id="318" name="Google Shape;318;p45"/>
            <p:cNvSpPr/>
            <p:nvPr/>
          </p:nvSpPr>
          <p:spPr>
            <a:xfrm rot="5400000">
              <a:off x="5484793" y="-4510975"/>
              <a:ext cx="901657" cy="9929213"/>
            </a:xfrm>
            <a:prstGeom prst="round2SameRect">
              <a:avLst>
                <a:gd name="adj1" fmla="val 16667"/>
                <a:gd name="adj2" fmla="val 0"/>
              </a:avLst>
            </a:prstGeom>
            <a:solidFill>
              <a:schemeClr val="lt1">
                <a:alpha val="89803"/>
              </a:schemeClr>
            </a:solidFill>
            <a:ln w="25400" cap="flat" cmpd="sng">
              <a:solidFill>
                <a:srgbClr val="E97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5"/>
            <p:cNvSpPr txBox="1"/>
            <p:nvPr/>
          </p:nvSpPr>
          <p:spPr>
            <a:xfrm>
              <a:off x="971016" y="46817"/>
              <a:ext cx="9885198" cy="813627"/>
            </a:xfrm>
            <a:prstGeom prst="rect">
              <a:avLst/>
            </a:prstGeom>
            <a:noFill/>
            <a:ln>
              <a:noFill/>
            </a:ln>
          </p:spPr>
          <p:txBody>
            <a:bodyPr spcFirstLastPara="1" wrap="square" lIns="149350" tIns="13325" rIns="13325" bIns="13325" anchor="ctr" anchorCtr="0">
              <a:noAutofit/>
            </a:bodyPr>
            <a:lstStyle/>
            <a:p>
              <a:pPr marL="228600" lvl="1" indent="-228600">
                <a:lnSpc>
                  <a:spcPct val="90000"/>
                </a:lnSpc>
                <a:buSzPts val="2100"/>
                <a:buFont typeface="Arial"/>
                <a:buChar char="•"/>
              </a:pPr>
              <a:r>
                <a:rPr lang="ru-RU" sz="2100" b="1" dirty="0"/>
                <a:t>По отношение на гъвкави графици </a:t>
              </a:r>
              <a:r>
                <a:rPr lang="en-GB" sz="2100" b="0" i="0" u="none" strike="noStrike" cap="none" dirty="0">
                  <a:solidFill>
                    <a:srgbClr val="000000"/>
                  </a:solidFill>
                  <a:latin typeface="Arial"/>
                  <a:ea typeface="Arial"/>
                  <a:cs typeface="Arial"/>
                  <a:sym typeface="Arial"/>
                </a:rPr>
                <a:t>(</a:t>
              </a:r>
              <a:r>
                <a:rPr lang="bg-BG" sz="2100" b="0" i="0" u="none" strike="noStrike" cap="none" dirty="0">
                  <a:solidFill>
                    <a:srgbClr val="000000"/>
                  </a:solidFill>
                  <a:latin typeface="Arial"/>
                  <a:ea typeface="Arial"/>
                  <a:cs typeface="Arial"/>
                  <a:sym typeface="Arial"/>
                </a:rPr>
                <a:t>кога, колко често, за колко време</a:t>
              </a:r>
              <a:r>
                <a:rPr lang="en-GB" sz="2100" b="0" i="0" u="none" strike="noStrike" cap="none" dirty="0">
                  <a:solidFill>
                    <a:srgbClr val="000000"/>
                  </a:solidFill>
                  <a:latin typeface="Arial"/>
                  <a:ea typeface="Arial"/>
                  <a:cs typeface="Arial"/>
                  <a:sym typeface="Arial"/>
                </a:rPr>
                <a:t>) </a:t>
              </a:r>
              <a:endParaRPr sz="2100" b="0" i="0" u="none" strike="noStrike" cap="none" dirty="0">
                <a:solidFill>
                  <a:srgbClr val="000000"/>
                </a:solidFill>
                <a:latin typeface="Arial"/>
                <a:ea typeface="Arial"/>
                <a:cs typeface="Arial"/>
                <a:sym typeface="Arial"/>
              </a:endParaRPr>
            </a:p>
          </p:txBody>
        </p:sp>
        <p:sp>
          <p:nvSpPr>
            <p:cNvPr id="320" name="Google Shape;320;p45"/>
            <p:cNvSpPr/>
            <p:nvPr/>
          </p:nvSpPr>
          <p:spPr>
            <a:xfrm rot="5400000">
              <a:off x="-208074" y="1452875"/>
              <a:ext cx="1387164" cy="971015"/>
            </a:xfrm>
            <a:prstGeom prst="chevron">
              <a:avLst>
                <a:gd name="adj" fmla="val 50000"/>
              </a:avLst>
            </a:prstGeom>
            <a:solidFill>
              <a:srgbClr val="176B22"/>
            </a:solidFill>
            <a:ln w="25400" cap="flat" cmpd="sng">
              <a:solidFill>
                <a:srgbClr val="176B2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5"/>
            <p:cNvSpPr txBox="1"/>
            <p:nvPr/>
          </p:nvSpPr>
          <p:spPr>
            <a:xfrm>
              <a:off x="1" y="1730309"/>
              <a:ext cx="971015" cy="41614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bg-BG" sz="1400" b="0" i="0" u="none" strike="noStrike" cap="none" dirty="0">
                  <a:solidFill>
                    <a:schemeClr val="lt1"/>
                  </a:solidFill>
                  <a:latin typeface="Arial"/>
                  <a:ea typeface="Arial"/>
                  <a:cs typeface="Arial"/>
                  <a:sym typeface="Arial"/>
                </a:rPr>
                <a:t>Локация</a:t>
              </a:r>
              <a:endParaRPr dirty="0"/>
            </a:p>
          </p:txBody>
        </p:sp>
        <p:sp>
          <p:nvSpPr>
            <p:cNvPr id="322" name="Google Shape;322;p45"/>
            <p:cNvSpPr/>
            <p:nvPr/>
          </p:nvSpPr>
          <p:spPr>
            <a:xfrm rot="5400000">
              <a:off x="5484793" y="-3268977"/>
              <a:ext cx="901657" cy="9929213"/>
            </a:xfrm>
            <a:prstGeom prst="round2SameRect">
              <a:avLst>
                <a:gd name="adj1" fmla="val 16667"/>
                <a:gd name="adj2" fmla="val 0"/>
              </a:avLst>
            </a:prstGeom>
            <a:solidFill>
              <a:schemeClr val="lt1">
                <a:alpha val="89803"/>
              </a:schemeClr>
            </a:solidFill>
            <a:ln w="25400" cap="flat" cmpd="sng">
              <a:solidFill>
                <a:srgbClr val="176B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5"/>
            <p:cNvSpPr txBox="1"/>
            <p:nvPr/>
          </p:nvSpPr>
          <p:spPr>
            <a:xfrm>
              <a:off x="971016" y="1288815"/>
              <a:ext cx="9885198" cy="813627"/>
            </a:xfrm>
            <a:prstGeom prst="rect">
              <a:avLst/>
            </a:prstGeom>
            <a:noFill/>
            <a:ln>
              <a:noFill/>
            </a:ln>
          </p:spPr>
          <p:txBody>
            <a:bodyPr spcFirstLastPara="1" wrap="square" lIns="149350" tIns="13325" rIns="13325" bIns="13325" anchor="ctr" anchorCtr="0">
              <a:noAutofit/>
            </a:bodyPr>
            <a:lstStyle/>
            <a:p>
              <a:pPr marL="228600" lvl="1" indent="-228600">
                <a:lnSpc>
                  <a:spcPct val="90000"/>
                </a:lnSpc>
                <a:buSzPts val="2100"/>
                <a:buFont typeface="Arial"/>
                <a:buChar char="•"/>
              </a:pPr>
              <a:r>
                <a:rPr lang="bg-BG" sz="2100" b="1" i="0" u="none" strike="noStrike" cap="none" dirty="0">
                  <a:solidFill>
                    <a:srgbClr val="000000"/>
                  </a:solidFill>
                  <a:latin typeface="Arial"/>
                  <a:ea typeface="Arial"/>
                  <a:cs typeface="Arial"/>
                  <a:sym typeface="Arial"/>
                </a:rPr>
                <a:t>По отношение на локация </a:t>
              </a:r>
              <a:r>
                <a:rPr lang="en-GB" sz="2100" b="0" i="0" u="none" strike="noStrike" cap="none" dirty="0">
                  <a:solidFill>
                    <a:srgbClr val="000000"/>
                  </a:solidFill>
                  <a:latin typeface="Arial"/>
                  <a:ea typeface="Arial"/>
                  <a:cs typeface="Arial"/>
                  <a:sym typeface="Arial"/>
                </a:rPr>
                <a:t>(</a:t>
              </a:r>
              <a:r>
                <a:rPr lang="ru-RU" sz="2100" dirty="0"/>
                <a:t>необходимостта </a:t>
              </a:r>
              <a:r>
                <a:rPr lang="bg-BG" sz="2100" dirty="0"/>
                <a:t>за</a:t>
              </a:r>
              <a:r>
                <a:rPr lang="ru-RU" sz="2100" dirty="0"/>
                <a:t> работа от вкъщи или от друго работно място</a:t>
              </a:r>
              <a:r>
                <a:rPr lang="bg-BG" sz="2100" b="0" i="0" u="none" strike="noStrike" cap="none" dirty="0">
                  <a:solidFill>
                    <a:srgbClr val="000000"/>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324" name="Google Shape;324;p45"/>
            <p:cNvSpPr/>
            <p:nvPr/>
          </p:nvSpPr>
          <p:spPr>
            <a:xfrm rot="5400000">
              <a:off x="-208074" y="2694872"/>
              <a:ext cx="1387164" cy="971015"/>
            </a:xfrm>
            <a:prstGeom prst="chevron">
              <a:avLst>
                <a:gd name="adj" fmla="val 50000"/>
              </a:avLst>
            </a:prstGeom>
            <a:solidFill>
              <a:srgbClr val="0C9ED5"/>
            </a:solidFill>
            <a:ln w="25400" cap="flat" cmpd="sng">
              <a:solidFill>
                <a:srgbClr val="0C9ED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5"/>
            <p:cNvSpPr txBox="1"/>
            <p:nvPr/>
          </p:nvSpPr>
          <p:spPr>
            <a:xfrm>
              <a:off x="1" y="2972306"/>
              <a:ext cx="971015" cy="41614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bg-BG" sz="1200" b="0" i="0" u="none" strike="noStrike" cap="none" dirty="0">
                  <a:solidFill>
                    <a:schemeClr val="lt1"/>
                  </a:solidFill>
                  <a:latin typeface="Arial"/>
                  <a:ea typeface="Arial"/>
                  <a:cs typeface="Arial"/>
                  <a:sym typeface="Arial"/>
                </a:rPr>
                <a:t>Организация</a:t>
              </a:r>
              <a:endParaRPr sz="1200" dirty="0"/>
            </a:p>
          </p:txBody>
        </p:sp>
        <p:sp>
          <p:nvSpPr>
            <p:cNvPr id="326" name="Google Shape;326;p45"/>
            <p:cNvSpPr/>
            <p:nvPr/>
          </p:nvSpPr>
          <p:spPr>
            <a:xfrm rot="5400000">
              <a:off x="5484793" y="-2026980"/>
              <a:ext cx="901657" cy="9929213"/>
            </a:xfrm>
            <a:prstGeom prst="round2SameRect">
              <a:avLst>
                <a:gd name="adj1" fmla="val 16667"/>
                <a:gd name="adj2" fmla="val 0"/>
              </a:avLst>
            </a:prstGeom>
            <a:solidFill>
              <a:schemeClr val="lt1">
                <a:alpha val="89803"/>
              </a:schemeClr>
            </a:solidFill>
            <a:ln w="25400" cap="flat" cmpd="sng">
              <a:solidFill>
                <a:srgbClr val="0C9E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5"/>
            <p:cNvSpPr txBox="1"/>
            <p:nvPr/>
          </p:nvSpPr>
          <p:spPr>
            <a:xfrm>
              <a:off x="971016" y="2530812"/>
              <a:ext cx="9885198" cy="813627"/>
            </a:xfrm>
            <a:prstGeom prst="rect">
              <a:avLst/>
            </a:prstGeom>
            <a:noFill/>
            <a:ln>
              <a:noFill/>
            </a:ln>
          </p:spPr>
          <p:txBody>
            <a:bodyPr spcFirstLastPara="1" wrap="square" lIns="149350" tIns="13325" rIns="13325" bIns="13325" anchor="ctr" anchorCtr="0">
              <a:noAutofit/>
            </a:bodyPr>
            <a:lstStyle/>
            <a:p>
              <a:pPr marL="228600" marR="0" lvl="1" indent="-228600" algn="l" rtl="0">
                <a:lnSpc>
                  <a:spcPct val="90000"/>
                </a:lnSpc>
                <a:spcBef>
                  <a:spcPts val="0"/>
                </a:spcBef>
                <a:spcAft>
                  <a:spcPts val="0"/>
                </a:spcAft>
                <a:buClr>
                  <a:srgbClr val="000000"/>
                </a:buClr>
                <a:buSzPts val="2100"/>
                <a:buFont typeface="Arial"/>
                <a:buChar char="•"/>
              </a:pPr>
              <a:r>
                <a:rPr lang="bg-BG" sz="2100" b="1" i="0" u="none" strike="noStrike" cap="none" dirty="0">
                  <a:solidFill>
                    <a:srgbClr val="000000"/>
                  </a:solidFill>
                  <a:latin typeface="Arial"/>
                  <a:ea typeface="Arial"/>
                  <a:cs typeface="Arial"/>
                  <a:sym typeface="Arial"/>
                </a:rPr>
                <a:t>По отношение на организацията </a:t>
              </a:r>
              <a:r>
                <a:rPr lang="en-GB" sz="2100" b="0" i="0" u="none" strike="noStrike" cap="none" dirty="0">
                  <a:solidFill>
                    <a:srgbClr val="000000"/>
                  </a:solidFill>
                  <a:latin typeface="Arial"/>
                  <a:ea typeface="Arial"/>
                  <a:cs typeface="Arial"/>
                  <a:sym typeface="Arial"/>
                </a:rPr>
                <a:t>(</a:t>
              </a:r>
              <a:r>
                <a:rPr lang="bg-BG" sz="2100" b="0" i="0" u="none" strike="noStrike" cap="none" dirty="0">
                  <a:solidFill>
                    <a:srgbClr val="000000"/>
                  </a:solidFill>
                  <a:latin typeface="Arial"/>
                  <a:ea typeface="Arial"/>
                  <a:cs typeface="Arial"/>
                  <a:sym typeface="Arial"/>
                </a:rPr>
                <a:t>гъвкавост за работна ротация</a:t>
              </a:r>
              <a:r>
                <a:rPr lang="en-GB" sz="2100" b="0" i="0" u="none" strike="noStrike" cap="none" dirty="0">
                  <a:solidFill>
                    <a:srgbClr val="000000"/>
                  </a:solidFill>
                  <a:latin typeface="Arial"/>
                  <a:ea typeface="Arial"/>
                  <a:cs typeface="Arial"/>
                  <a:sym typeface="Arial"/>
                </a:rPr>
                <a:t>, </a:t>
              </a:r>
              <a:r>
                <a:rPr lang="bg-BG" sz="2100" b="0" i="0" u="none" strike="noStrike" cap="none" dirty="0">
                  <a:solidFill>
                    <a:srgbClr val="000000"/>
                  </a:solidFill>
                  <a:latin typeface="Arial"/>
                  <a:ea typeface="Arial"/>
                  <a:cs typeface="Arial"/>
                  <a:sym typeface="Arial"/>
                </a:rPr>
                <a:t>разширение на ролята</a:t>
              </a:r>
              <a:r>
                <a:rPr lang="en-GB" sz="2100" b="0" i="0" u="none" strike="noStrike" cap="none" dirty="0">
                  <a:solidFill>
                    <a:srgbClr val="000000"/>
                  </a:solidFill>
                  <a:latin typeface="Arial"/>
                  <a:ea typeface="Arial"/>
                  <a:cs typeface="Arial"/>
                  <a:sym typeface="Arial"/>
                </a:rPr>
                <a:t>, </a:t>
              </a:r>
              <a:r>
                <a:rPr lang="bg-BG" sz="2100" b="0" i="0" u="none" strike="noStrike" cap="none" dirty="0">
                  <a:solidFill>
                    <a:srgbClr val="000000"/>
                  </a:solidFill>
                  <a:latin typeface="Arial"/>
                  <a:ea typeface="Arial"/>
                  <a:cs typeface="Arial"/>
                  <a:sym typeface="Arial"/>
                </a:rPr>
                <a:t>работа по проекти</a:t>
              </a:r>
              <a:r>
                <a:rPr lang="en-GB" sz="2100" b="0" i="0" u="none" strike="noStrike" cap="none" dirty="0">
                  <a:solidFill>
                    <a:srgbClr val="000000"/>
                  </a:solidFill>
                  <a:latin typeface="Arial"/>
                  <a:ea typeface="Arial"/>
                  <a:cs typeface="Arial"/>
                  <a:sym typeface="Arial"/>
                </a:rPr>
                <a:t>, </a:t>
              </a:r>
              <a:r>
                <a:rPr lang="bg-BG" sz="2100" b="0" i="0" u="none" strike="noStrike" cap="none" dirty="0">
                  <a:solidFill>
                    <a:srgbClr val="000000"/>
                  </a:solidFill>
                  <a:latin typeface="Arial"/>
                  <a:ea typeface="Arial"/>
                  <a:cs typeface="Arial"/>
                  <a:sym typeface="Arial"/>
                </a:rPr>
                <a:t>временни или виртуални екипи</a:t>
              </a:r>
              <a:r>
                <a:rPr lang="en-GB" sz="2100" b="0" i="0" u="none" strike="noStrike" cap="none" dirty="0">
                  <a:solidFill>
                    <a:srgbClr val="000000"/>
                  </a:solidFill>
                  <a:latin typeface="Arial"/>
                  <a:ea typeface="Arial"/>
                  <a:cs typeface="Arial"/>
                  <a:sym typeface="Arial"/>
                </a:rPr>
                <a:t> </a:t>
              </a:r>
              <a:r>
                <a:rPr lang="bg-BG" sz="2100" b="0" i="0" u="none" strike="noStrike" cap="none" dirty="0">
                  <a:solidFill>
                    <a:srgbClr val="000000"/>
                  </a:solidFill>
                  <a:latin typeface="Arial"/>
                  <a:ea typeface="Arial"/>
                  <a:cs typeface="Arial"/>
                  <a:sym typeface="Arial"/>
                </a:rPr>
                <a:t>или системи от няколко екипа</a:t>
              </a:r>
              <a:r>
                <a:rPr lang="en-GB" sz="2100" b="0" i="0" u="none" strike="noStrike" cap="none" dirty="0">
                  <a:solidFill>
                    <a:srgbClr val="000000"/>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328" name="Google Shape;328;p45"/>
            <p:cNvSpPr/>
            <p:nvPr/>
          </p:nvSpPr>
          <p:spPr>
            <a:xfrm rot="5400000">
              <a:off x="-208074" y="3936870"/>
              <a:ext cx="1387164" cy="971015"/>
            </a:xfrm>
            <a:prstGeom prst="chevron">
              <a:avLst>
                <a:gd name="adj" fmla="val 50000"/>
              </a:avLst>
            </a:prstGeom>
            <a:solidFill>
              <a:srgbClr val="A02891"/>
            </a:solidFill>
            <a:ln w="25400" cap="flat" cmpd="sng">
              <a:solidFill>
                <a:srgbClr val="A0289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5"/>
            <p:cNvSpPr txBox="1"/>
            <p:nvPr/>
          </p:nvSpPr>
          <p:spPr>
            <a:xfrm>
              <a:off x="1" y="4214304"/>
              <a:ext cx="971015" cy="41614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bg-BG" sz="1400" b="0" i="0" u="none" strike="noStrike" cap="none" dirty="0">
                  <a:solidFill>
                    <a:schemeClr val="lt1"/>
                  </a:solidFill>
                  <a:latin typeface="Arial"/>
                  <a:ea typeface="Arial"/>
                  <a:cs typeface="Arial"/>
                  <a:sym typeface="Arial"/>
                </a:rPr>
                <a:t>Работни отношения</a:t>
              </a:r>
              <a:endParaRPr dirty="0"/>
            </a:p>
          </p:txBody>
        </p:sp>
        <p:sp>
          <p:nvSpPr>
            <p:cNvPr id="330" name="Google Shape;330;p45"/>
            <p:cNvSpPr/>
            <p:nvPr/>
          </p:nvSpPr>
          <p:spPr>
            <a:xfrm rot="5400000">
              <a:off x="5484793" y="-784982"/>
              <a:ext cx="901657" cy="9929213"/>
            </a:xfrm>
            <a:prstGeom prst="round2SameRect">
              <a:avLst>
                <a:gd name="adj1" fmla="val 16667"/>
                <a:gd name="adj2" fmla="val 0"/>
              </a:avLst>
            </a:prstGeom>
            <a:solidFill>
              <a:schemeClr val="lt1">
                <a:alpha val="89803"/>
              </a:schemeClr>
            </a:solidFill>
            <a:ln w="25400" cap="flat" cmpd="sng">
              <a:solidFill>
                <a:srgbClr val="A028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5"/>
            <p:cNvSpPr txBox="1"/>
            <p:nvPr/>
          </p:nvSpPr>
          <p:spPr>
            <a:xfrm>
              <a:off x="971016" y="3772810"/>
              <a:ext cx="9885198" cy="813627"/>
            </a:xfrm>
            <a:prstGeom prst="rect">
              <a:avLst/>
            </a:prstGeom>
            <a:noFill/>
            <a:ln>
              <a:noFill/>
            </a:ln>
          </p:spPr>
          <p:txBody>
            <a:bodyPr spcFirstLastPara="1" wrap="square" lIns="149350" tIns="13325" rIns="13325" bIns="13325" anchor="ctr" anchorCtr="0">
              <a:noAutofit/>
            </a:bodyPr>
            <a:lstStyle/>
            <a:p>
              <a:pPr marL="228600" lvl="1" indent="-228600">
                <a:lnSpc>
                  <a:spcPct val="90000"/>
                </a:lnSpc>
                <a:buSzPts val="2100"/>
                <a:buFont typeface="Arial"/>
                <a:buChar char="•"/>
              </a:pPr>
              <a:r>
                <a:rPr lang="bg-BG" sz="2100" b="1" i="0" u="none" strike="noStrike" cap="none" dirty="0">
                  <a:solidFill>
                    <a:srgbClr val="000000"/>
                  </a:solidFill>
                  <a:latin typeface="Arial"/>
                  <a:ea typeface="Arial"/>
                  <a:cs typeface="Arial"/>
                  <a:sym typeface="Arial"/>
                </a:rPr>
                <a:t>От гл. т</a:t>
              </a:r>
              <a:r>
                <a:rPr lang="bg-BG" sz="2100" b="1" dirty="0"/>
                <a:t>. </a:t>
              </a:r>
              <a:r>
                <a:rPr lang="bg-BG" sz="2100" b="1" i="0" u="none" strike="noStrike" cap="none" dirty="0">
                  <a:solidFill>
                    <a:srgbClr val="000000"/>
                  </a:solidFill>
                  <a:latin typeface="Arial"/>
                  <a:ea typeface="Arial"/>
                  <a:cs typeface="Arial"/>
                  <a:sym typeface="Arial"/>
                </a:rPr>
                <a:t>на работните отношения </a:t>
              </a:r>
              <a:r>
                <a:rPr lang="en-GB" sz="2100" b="0" i="0" u="none" strike="noStrike" cap="none" dirty="0">
                  <a:solidFill>
                    <a:srgbClr val="000000"/>
                  </a:solidFill>
                  <a:latin typeface="Arial"/>
                  <a:ea typeface="Arial"/>
                  <a:cs typeface="Arial"/>
                  <a:sym typeface="Arial"/>
                </a:rPr>
                <a:t>(</a:t>
              </a:r>
              <a:r>
                <a:rPr lang="ru-RU" sz="2100" dirty="0"/>
                <a:t>работа при поискване, непълно работно време, договори за лизинг на работна сила, аутсорсинг на работна сила, заплащане на бройка</a:t>
              </a:r>
              <a:r>
                <a:rPr lang="en-GB" sz="2100" b="0" i="0" u="none" strike="noStrike" cap="none" dirty="0">
                  <a:solidFill>
                    <a:srgbClr val="000000"/>
                  </a:solidFill>
                  <a:latin typeface="Arial"/>
                  <a:ea typeface="Arial"/>
                  <a:cs typeface="Arial"/>
                  <a:sym typeface="Arial"/>
                </a:rPr>
                <a:t>) </a:t>
              </a:r>
              <a:endParaRPr sz="21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p:nvPr/>
        </p:nvSpPr>
        <p:spPr>
          <a:xfrm>
            <a:off x="1619252" y="656219"/>
            <a:ext cx="10474778" cy="715879"/>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None/>
            </a:pPr>
            <a:r>
              <a:rPr lang="bg-BG" sz="3300" b="1" i="0" u="none" strike="noStrike" cap="none" dirty="0">
                <a:solidFill>
                  <a:schemeClr val="accent6"/>
                </a:solidFill>
                <a:latin typeface="Arial"/>
                <a:ea typeface="Arial"/>
                <a:cs typeface="Arial"/>
                <a:sym typeface="Arial"/>
              </a:rPr>
              <a:t>Социална гъвкавост на хибридното работно място</a:t>
            </a:r>
            <a:endParaRPr dirty="0"/>
          </a:p>
          <a:p>
            <a:pPr marL="0" marR="0" lvl="0" indent="0" algn="l" rtl="0">
              <a:lnSpc>
                <a:spcPct val="100000"/>
              </a:lnSpc>
              <a:spcBef>
                <a:spcPts val="0"/>
              </a:spcBef>
              <a:spcAft>
                <a:spcPts val="0"/>
              </a:spcAft>
              <a:buNone/>
            </a:pPr>
            <a:endParaRPr sz="3600" b="0" i="0" u="none" strike="noStrike" cap="none" dirty="0">
              <a:solidFill>
                <a:schemeClr val="accent5"/>
              </a:solidFill>
              <a:latin typeface="Arial"/>
              <a:ea typeface="Arial"/>
              <a:cs typeface="Arial"/>
              <a:sym typeface="Arial"/>
            </a:endParaRPr>
          </a:p>
        </p:txBody>
      </p:sp>
      <p:sp>
        <p:nvSpPr>
          <p:cNvPr id="337" name="Google Shape;337;p46"/>
          <p:cNvSpPr/>
          <p:nvPr/>
        </p:nvSpPr>
        <p:spPr>
          <a:xfrm>
            <a:off x="4641215" y="2598420"/>
            <a:ext cx="2909570" cy="166116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1125"/>
              </a:spcAft>
              <a:buNone/>
            </a:pPr>
            <a:r>
              <a:rPr lang="en-GB"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grpSp>
        <p:nvGrpSpPr>
          <p:cNvPr id="338" name="Google Shape;338;p46"/>
          <p:cNvGrpSpPr/>
          <p:nvPr/>
        </p:nvGrpSpPr>
        <p:grpSpPr>
          <a:xfrm>
            <a:off x="1030290" y="2952141"/>
            <a:ext cx="9519139" cy="1352645"/>
            <a:chOff x="1115" y="1580043"/>
            <a:chExt cx="9519139" cy="1352645"/>
          </a:xfrm>
        </p:grpSpPr>
        <p:sp>
          <p:nvSpPr>
            <p:cNvPr id="339" name="Google Shape;339;p46"/>
            <p:cNvSpPr/>
            <p:nvPr/>
          </p:nvSpPr>
          <p:spPr>
            <a:xfrm>
              <a:off x="1115" y="1580043"/>
              <a:ext cx="2803411" cy="1082116"/>
            </a:xfrm>
            <a:prstGeom prst="chevron">
              <a:avLst>
                <a:gd name="adj" fmla="val 40000"/>
              </a:avLst>
            </a:prstGeom>
            <a:solidFill>
              <a:srgbClr val="176B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6"/>
            <p:cNvSpPr/>
            <p:nvPr/>
          </p:nvSpPr>
          <p:spPr>
            <a:xfrm>
              <a:off x="748692" y="1850572"/>
              <a:ext cx="2367325" cy="1082116"/>
            </a:xfrm>
            <a:prstGeom prst="roundRect">
              <a:avLst>
                <a:gd name="adj" fmla="val 10000"/>
              </a:avLst>
            </a:prstGeom>
            <a:solidFill>
              <a:schemeClr val="lt1">
                <a:alpha val="89803"/>
              </a:schemeClr>
            </a:solidFill>
            <a:ln w="25400" cap="flat" cmpd="sng">
              <a:solidFill>
                <a:srgbClr val="176B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6"/>
            <p:cNvSpPr txBox="1"/>
            <p:nvPr/>
          </p:nvSpPr>
          <p:spPr>
            <a:xfrm>
              <a:off x="780386" y="1882266"/>
              <a:ext cx="2303937" cy="1018728"/>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bg-BG" sz="1800" b="0" i="0" u="none" strike="noStrike" cap="none" dirty="0">
                  <a:solidFill>
                    <a:srgbClr val="000000"/>
                  </a:solidFill>
                  <a:latin typeface="Arial"/>
                  <a:ea typeface="Arial"/>
                  <a:cs typeface="Arial"/>
                  <a:sym typeface="Arial"/>
                </a:rPr>
                <a:t>Стабилните екипи се превръщат често в динамични екипи</a:t>
              </a:r>
              <a:endParaRPr dirty="0"/>
            </a:p>
          </p:txBody>
        </p:sp>
        <p:sp>
          <p:nvSpPr>
            <p:cNvPr id="342" name="Google Shape;342;p46"/>
            <p:cNvSpPr/>
            <p:nvPr/>
          </p:nvSpPr>
          <p:spPr>
            <a:xfrm>
              <a:off x="3203234" y="1580043"/>
              <a:ext cx="2803411" cy="1082116"/>
            </a:xfrm>
            <a:prstGeom prst="chevron">
              <a:avLst>
                <a:gd name="adj" fmla="val 40000"/>
              </a:avLst>
            </a:prstGeom>
            <a:solidFill>
              <a:srgbClr val="176B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6"/>
            <p:cNvSpPr/>
            <p:nvPr/>
          </p:nvSpPr>
          <p:spPr>
            <a:xfrm>
              <a:off x="3950811" y="1850572"/>
              <a:ext cx="2367325" cy="1082116"/>
            </a:xfrm>
            <a:prstGeom prst="roundRect">
              <a:avLst>
                <a:gd name="adj" fmla="val 10000"/>
              </a:avLst>
            </a:prstGeom>
            <a:solidFill>
              <a:schemeClr val="lt1">
                <a:alpha val="89803"/>
              </a:schemeClr>
            </a:solidFill>
            <a:ln w="25400" cap="flat" cmpd="sng">
              <a:solidFill>
                <a:srgbClr val="176B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6"/>
            <p:cNvSpPr txBox="1"/>
            <p:nvPr/>
          </p:nvSpPr>
          <p:spPr>
            <a:xfrm>
              <a:off x="3982505" y="1882266"/>
              <a:ext cx="2303937" cy="1018728"/>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bg-BG" sz="1800" dirty="0"/>
                <a:t>Членовете на екипа могат да се променят често</a:t>
              </a:r>
              <a:endParaRPr dirty="0"/>
            </a:p>
          </p:txBody>
        </p:sp>
        <p:sp>
          <p:nvSpPr>
            <p:cNvPr id="345" name="Google Shape;345;p46"/>
            <p:cNvSpPr/>
            <p:nvPr/>
          </p:nvSpPr>
          <p:spPr>
            <a:xfrm>
              <a:off x="6405353" y="1580043"/>
              <a:ext cx="2803411" cy="1082116"/>
            </a:xfrm>
            <a:prstGeom prst="chevron">
              <a:avLst>
                <a:gd name="adj" fmla="val 40000"/>
              </a:avLst>
            </a:prstGeom>
            <a:solidFill>
              <a:srgbClr val="176B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6"/>
            <p:cNvSpPr/>
            <p:nvPr/>
          </p:nvSpPr>
          <p:spPr>
            <a:xfrm>
              <a:off x="7152929" y="1850572"/>
              <a:ext cx="2367325" cy="1082116"/>
            </a:xfrm>
            <a:prstGeom prst="roundRect">
              <a:avLst>
                <a:gd name="adj" fmla="val 10000"/>
              </a:avLst>
            </a:prstGeom>
            <a:solidFill>
              <a:schemeClr val="lt1">
                <a:alpha val="89803"/>
              </a:schemeClr>
            </a:solidFill>
            <a:ln w="25400" cap="flat" cmpd="sng">
              <a:solidFill>
                <a:srgbClr val="176B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6"/>
            <p:cNvSpPr txBox="1"/>
            <p:nvPr/>
          </p:nvSpPr>
          <p:spPr>
            <a:xfrm>
              <a:off x="7184623" y="1882266"/>
              <a:ext cx="2303937" cy="1018728"/>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bg-BG" sz="1800" b="0" i="0" u="none" strike="noStrike" cap="none" dirty="0">
                  <a:solidFill>
                    <a:srgbClr val="000000"/>
                  </a:solidFill>
                  <a:latin typeface="Arial"/>
                  <a:ea typeface="Arial"/>
                  <a:cs typeface="Arial"/>
                  <a:sym typeface="Arial"/>
                </a:rPr>
                <a:t>Липса на ясни социални граници</a:t>
              </a:r>
              <a:endParaRPr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7"/>
          <p:cNvSpPr txBox="1"/>
          <p:nvPr/>
        </p:nvSpPr>
        <p:spPr>
          <a:xfrm>
            <a:off x="1619252" y="656219"/>
            <a:ext cx="10474778" cy="715879"/>
          </a:xfrm>
          <a:prstGeom prst="rect">
            <a:avLst/>
          </a:prstGeom>
          <a:noFill/>
          <a:ln>
            <a:noFill/>
          </a:ln>
        </p:spPr>
        <p:txBody>
          <a:bodyPr spcFirstLastPara="1" wrap="square" lIns="91425" tIns="45700" rIns="91425" bIns="45700" anchor="ctr" anchorCtr="0">
            <a:normAutofit fontScale="82500" lnSpcReduction="10000"/>
          </a:bodyPr>
          <a:lstStyle/>
          <a:p>
            <a:pPr marL="0" marR="0" lvl="0" indent="0" algn="l" rtl="0">
              <a:lnSpc>
                <a:spcPct val="100000"/>
              </a:lnSpc>
              <a:spcBef>
                <a:spcPts val="0"/>
              </a:spcBef>
              <a:spcAft>
                <a:spcPts val="0"/>
              </a:spcAft>
              <a:buNone/>
            </a:pPr>
            <a:r>
              <a:rPr lang="bg-BG" sz="3300" b="1" i="0" u="none" strike="noStrike" cap="none" dirty="0">
                <a:solidFill>
                  <a:schemeClr val="accent6"/>
                </a:solidFill>
                <a:latin typeface="Arial"/>
                <a:ea typeface="Arial"/>
                <a:cs typeface="Arial"/>
                <a:sym typeface="Arial"/>
              </a:rPr>
              <a:t>Индивидуална </a:t>
            </a:r>
            <a:r>
              <a:rPr lang="ru-RU" sz="3300" b="1" i="0" u="none" strike="noStrike" cap="none" dirty="0">
                <a:solidFill>
                  <a:schemeClr val="accent6"/>
                </a:solidFill>
                <a:latin typeface="Arial"/>
                <a:ea typeface="Arial"/>
                <a:cs typeface="Arial"/>
                <a:sym typeface="Arial"/>
              </a:rPr>
              <a:t>гъвкавост на хибридното работно място</a:t>
            </a:r>
            <a:endParaRPr dirty="0"/>
          </a:p>
          <a:p>
            <a:pPr marL="0" marR="0" lvl="0" indent="0" algn="l" rtl="0">
              <a:lnSpc>
                <a:spcPct val="100000"/>
              </a:lnSpc>
              <a:spcBef>
                <a:spcPts val="0"/>
              </a:spcBef>
              <a:spcAft>
                <a:spcPts val="0"/>
              </a:spcAft>
              <a:buNone/>
            </a:pPr>
            <a:endParaRPr sz="3600" b="0" i="0" u="none" strike="noStrike" cap="none" dirty="0">
              <a:solidFill>
                <a:schemeClr val="accent5"/>
              </a:solidFill>
              <a:latin typeface="Arial"/>
              <a:ea typeface="Arial"/>
              <a:cs typeface="Arial"/>
              <a:sym typeface="Arial"/>
            </a:endParaRPr>
          </a:p>
        </p:txBody>
      </p:sp>
      <p:sp>
        <p:nvSpPr>
          <p:cNvPr id="353" name="Google Shape;353;p47"/>
          <p:cNvSpPr/>
          <p:nvPr/>
        </p:nvSpPr>
        <p:spPr>
          <a:xfrm>
            <a:off x="4641215" y="2598420"/>
            <a:ext cx="2909570" cy="166116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1125"/>
              </a:spcAft>
              <a:buNone/>
            </a:pPr>
            <a:r>
              <a:rPr lang="en-GB"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grpSp>
        <p:nvGrpSpPr>
          <p:cNvPr id="354" name="Google Shape;354;p47"/>
          <p:cNvGrpSpPr/>
          <p:nvPr/>
        </p:nvGrpSpPr>
        <p:grpSpPr>
          <a:xfrm>
            <a:off x="1030290" y="2952141"/>
            <a:ext cx="9519139" cy="1352645"/>
            <a:chOff x="1115" y="1580043"/>
            <a:chExt cx="9519139" cy="1352645"/>
          </a:xfrm>
        </p:grpSpPr>
        <p:sp>
          <p:nvSpPr>
            <p:cNvPr id="355" name="Google Shape;355;p47"/>
            <p:cNvSpPr/>
            <p:nvPr/>
          </p:nvSpPr>
          <p:spPr>
            <a:xfrm>
              <a:off x="1115" y="1580043"/>
              <a:ext cx="2803411" cy="1082116"/>
            </a:xfrm>
            <a:prstGeom prst="chevron">
              <a:avLst>
                <a:gd name="adj" fmla="val 40000"/>
              </a:avLst>
            </a:prstGeom>
            <a:solidFill>
              <a:srgbClr val="E9713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7"/>
            <p:cNvSpPr/>
            <p:nvPr/>
          </p:nvSpPr>
          <p:spPr>
            <a:xfrm>
              <a:off x="748692" y="1850572"/>
              <a:ext cx="2367325" cy="1082116"/>
            </a:xfrm>
            <a:prstGeom prst="roundRect">
              <a:avLst>
                <a:gd name="adj" fmla="val 10000"/>
              </a:avLst>
            </a:prstGeom>
            <a:solidFill>
              <a:schemeClr val="lt1">
                <a:alpha val="89803"/>
              </a:schemeClr>
            </a:solidFill>
            <a:ln w="25400" cap="flat" cmpd="sng">
              <a:solidFill>
                <a:srgbClr val="E97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7"/>
            <p:cNvSpPr txBox="1"/>
            <p:nvPr/>
          </p:nvSpPr>
          <p:spPr>
            <a:xfrm>
              <a:off x="780386" y="1882266"/>
              <a:ext cx="2303937" cy="1018728"/>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bg-BG" sz="2400" b="0" i="0" u="none" strike="noStrike" cap="none" dirty="0">
                  <a:solidFill>
                    <a:srgbClr val="000000"/>
                  </a:solidFill>
                  <a:latin typeface="Arial"/>
                  <a:ea typeface="Arial"/>
                  <a:cs typeface="Arial"/>
                  <a:sym typeface="Arial"/>
                </a:rPr>
                <a:t>Свобода</a:t>
              </a:r>
              <a:endParaRPr dirty="0"/>
            </a:p>
          </p:txBody>
        </p:sp>
        <p:sp>
          <p:nvSpPr>
            <p:cNvPr id="358" name="Google Shape;358;p47"/>
            <p:cNvSpPr/>
            <p:nvPr/>
          </p:nvSpPr>
          <p:spPr>
            <a:xfrm>
              <a:off x="3203234" y="1580043"/>
              <a:ext cx="2803411" cy="1082116"/>
            </a:xfrm>
            <a:prstGeom prst="chevron">
              <a:avLst>
                <a:gd name="adj" fmla="val 40000"/>
              </a:avLst>
            </a:prstGeom>
            <a:solidFill>
              <a:srgbClr val="176B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7"/>
            <p:cNvSpPr/>
            <p:nvPr/>
          </p:nvSpPr>
          <p:spPr>
            <a:xfrm>
              <a:off x="3950811" y="1850572"/>
              <a:ext cx="2367325" cy="1082116"/>
            </a:xfrm>
            <a:prstGeom prst="roundRect">
              <a:avLst>
                <a:gd name="adj" fmla="val 10000"/>
              </a:avLst>
            </a:prstGeom>
            <a:solidFill>
              <a:schemeClr val="lt1">
                <a:alpha val="89803"/>
              </a:schemeClr>
            </a:solidFill>
            <a:ln w="25400" cap="flat" cmpd="sng">
              <a:solidFill>
                <a:srgbClr val="176B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7"/>
            <p:cNvSpPr txBox="1"/>
            <p:nvPr/>
          </p:nvSpPr>
          <p:spPr>
            <a:xfrm>
              <a:off x="3982505" y="1882266"/>
              <a:ext cx="2391154" cy="1018728"/>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bg-BG" sz="2400" b="0" i="0" u="none" strike="noStrike" cap="none" dirty="0">
                  <a:solidFill>
                    <a:srgbClr val="000000"/>
                  </a:solidFill>
                  <a:latin typeface="Arial"/>
                  <a:ea typeface="Arial"/>
                  <a:cs typeface="Arial"/>
                  <a:sym typeface="Arial"/>
                </a:rPr>
                <a:t>Независимост</a:t>
              </a:r>
              <a:endParaRPr dirty="0"/>
            </a:p>
          </p:txBody>
        </p:sp>
        <p:sp>
          <p:nvSpPr>
            <p:cNvPr id="361" name="Google Shape;361;p47"/>
            <p:cNvSpPr/>
            <p:nvPr/>
          </p:nvSpPr>
          <p:spPr>
            <a:xfrm>
              <a:off x="6405353" y="1580043"/>
              <a:ext cx="2803411" cy="1082116"/>
            </a:xfrm>
            <a:prstGeom prst="chevron">
              <a:avLst>
                <a:gd name="adj" fmla="val 40000"/>
              </a:avLst>
            </a:prstGeom>
            <a:solidFill>
              <a:srgbClr val="0C9E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7"/>
            <p:cNvSpPr/>
            <p:nvPr/>
          </p:nvSpPr>
          <p:spPr>
            <a:xfrm>
              <a:off x="7152929" y="1850572"/>
              <a:ext cx="2367325" cy="1082116"/>
            </a:xfrm>
            <a:prstGeom prst="roundRect">
              <a:avLst>
                <a:gd name="adj" fmla="val 10000"/>
              </a:avLst>
            </a:prstGeom>
            <a:solidFill>
              <a:schemeClr val="lt1">
                <a:alpha val="89803"/>
              </a:schemeClr>
            </a:solidFill>
            <a:ln w="25400" cap="flat" cmpd="sng">
              <a:solidFill>
                <a:srgbClr val="0C9E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7"/>
            <p:cNvSpPr txBox="1"/>
            <p:nvPr/>
          </p:nvSpPr>
          <p:spPr>
            <a:xfrm>
              <a:off x="7184623" y="1882266"/>
              <a:ext cx="2303937" cy="1018728"/>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bg-BG" sz="2400" b="0" i="0" u="none" strike="noStrike" cap="none" dirty="0">
                  <a:solidFill>
                    <a:srgbClr val="000000"/>
                  </a:solidFill>
                  <a:latin typeface="Arial"/>
                  <a:ea typeface="Arial"/>
                  <a:cs typeface="Arial"/>
                  <a:sym typeface="Arial"/>
                </a:rPr>
                <a:t>Дискретност</a:t>
              </a:r>
              <a:endParaRPr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8"/>
          <p:cNvSpPr txBox="1">
            <a:spLocks noGrp="1"/>
          </p:cNvSpPr>
          <p:nvPr>
            <p:ph type="body" idx="2"/>
          </p:nvPr>
        </p:nvSpPr>
        <p:spPr>
          <a:xfrm>
            <a:off x="6062386" y="946274"/>
            <a:ext cx="5670096" cy="4097114"/>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370" name="Google Shape;370;p8"/>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ct val="111111"/>
            </a:pPr>
            <a:r>
              <a:rPr lang="bg-BG" sz="2400" b="1" dirty="0">
                <a:solidFill>
                  <a:schemeClr val="accent6"/>
                </a:solidFill>
              </a:rPr>
              <a:t>Дейност</a:t>
            </a:r>
            <a:r>
              <a:rPr lang="en-GB" sz="2400" b="1" dirty="0">
                <a:solidFill>
                  <a:schemeClr val="accent6"/>
                </a:solidFill>
              </a:rPr>
              <a:t> #3: </a:t>
            </a:r>
            <a:r>
              <a:rPr lang="ru-RU" sz="2400" b="1" dirty="0">
                <a:solidFill>
                  <a:schemeClr val="accent6"/>
                </a:solidFill>
              </a:rPr>
              <a:t>Групово проучване на ключовите характеристики на хибридното работно място</a:t>
            </a:r>
            <a:endParaRPr sz="3600" dirty="0">
              <a:solidFill>
                <a:schemeClr val="accent5"/>
              </a:solidFill>
            </a:endParaRPr>
          </a:p>
        </p:txBody>
      </p:sp>
      <p:pic>
        <p:nvPicPr>
          <p:cNvPr id="371" name="Google Shape;371;p8"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372" name="Google Shape;372;p8"/>
          <p:cNvSpPr txBox="1"/>
          <p:nvPr/>
        </p:nvSpPr>
        <p:spPr>
          <a:xfrm>
            <a:off x="6403935" y="2724085"/>
            <a:ext cx="5540416" cy="3363701"/>
          </a:xfrm>
          <a:prstGeom prst="rect">
            <a:avLst/>
          </a:prstGeom>
          <a:noFill/>
          <a:ln>
            <a:noFill/>
          </a:ln>
        </p:spPr>
        <p:txBody>
          <a:bodyPr spcFirstLastPara="1" wrap="square" lIns="91425" tIns="45700" rIns="91425" bIns="45700" anchor="t" anchorCtr="0">
            <a:spAutoFit/>
          </a:bodyPr>
          <a:lstStyle/>
          <a:p>
            <a:pPr lvl="0">
              <a:lnSpc>
                <a:spcPct val="107000"/>
              </a:lnSpc>
              <a:buSzPts val="1800"/>
            </a:pPr>
            <a:r>
              <a:rPr lang="ru-RU" sz="1800" b="1" dirty="0">
                <a:solidFill>
                  <a:srgbClr val="636A6F"/>
                </a:solidFill>
              </a:rPr>
              <a:t>След завършване на тази дейност ще можете да</a:t>
            </a:r>
            <a:r>
              <a:rPr lang="en-GB" sz="1800" b="1" i="0" u="none" strike="noStrike" cap="none" dirty="0">
                <a:solidFill>
                  <a:srgbClr val="636A6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285750" lvl="0" indent="-285750">
              <a:lnSpc>
                <a:spcPct val="107000"/>
              </a:lnSpc>
              <a:spcBef>
                <a:spcPts val="800"/>
              </a:spcBef>
              <a:buClr>
                <a:srgbClr val="53BAAE"/>
              </a:buClr>
              <a:buSzPts val="1800"/>
              <a:buFont typeface="Arial"/>
              <a:buChar char="•"/>
            </a:pPr>
            <a:r>
              <a:rPr lang="bg-BG" sz="1800" b="0" i="1" u="none" strike="noStrike" cap="none" dirty="0">
                <a:solidFill>
                  <a:srgbClr val="636A6F"/>
                </a:solidFill>
                <a:latin typeface="Arial"/>
                <a:ea typeface="Arial"/>
                <a:cs typeface="Arial"/>
                <a:sym typeface="Arial"/>
              </a:rPr>
              <a:t>Идентифицирате и изразявате </a:t>
            </a:r>
            <a:r>
              <a:rPr lang="ru-RU" sz="1800" i="1" dirty="0">
                <a:solidFill>
                  <a:srgbClr val="636A6F"/>
                </a:solidFill>
              </a:rPr>
              <a:t>основните характеристики на хибридното работно място</a:t>
            </a:r>
            <a:endParaRPr sz="1400" b="0" i="0" u="none" strike="noStrike" cap="none" dirty="0">
              <a:solidFill>
                <a:srgbClr val="000000"/>
              </a:solidFill>
              <a:latin typeface="Arial"/>
              <a:ea typeface="Arial"/>
              <a:cs typeface="Arial"/>
              <a:sym typeface="Arial"/>
            </a:endParaRPr>
          </a:p>
          <a:p>
            <a:pPr marL="285750" lvl="0" indent="-285750">
              <a:lnSpc>
                <a:spcPct val="107000"/>
              </a:lnSpc>
              <a:spcBef>
                <a:spcPts val="800"/>
              </a:spcBef>
              <a:buClr>
                <a:srgbClr val="53BAAE"/>
              </a:buClr>
              <a:buSzPts val="1800"/>
              <a:buFont typeface="Arial"/>
              <a:buChar char="•"/>
            </a:pPr>
            <a:r>
              <a:rPr lang="bg-BG" sz="1800" b="0" i="1" u="none" strike="noStrike" cap="none" dirty="0">
                <a:solidFill>
                  <a:srgbClr val="636A6F"/>
                </a:solidFill>
                <a:latin typeface="Arial"/>
                <a:ea typeface="Arial"/>
                <a:cs typeface="Arial"/>
                <a:sym typeface="Arial"/>
              </a:rPr>
              <a:t>Разпознавате </a:t>
            </a:r>
            <a:r>
              <a:rPr lang="ru-RU" sz="1800" i="1" dirty="0">
                <a:solidFill>
                  <a:srgbClr val="636A6F"/>
                </a:solidFill>
              </a:rPr>
              <a:t>ключовите предизвикателства, които могат да възникнат</a:t>
            </a:r>
            <a:endParaRPr sz="1400" b="0" i="0" u="none" strike="noStrike" cap="none" dirty="0">
              <a:solidFill>
                <a:srgbClr val="000000"/>
              </a:solidFill>
              <a:latin typeface="Arial"/>
              <a:ea typeface="Arial"/>
              <a:cs typeface="Arial"/>
              <a:sym typeface="Arial"/>
            </a:endParaRPr>
          </a:p>
          <a:p>
            <a:pPr marL="285750" lvl="0" indent="-285750">
              <a:lnSpc>
                <a:spcPct val="107000"/>
              </a:lnSpc>
              <a:spcBef>
                <a:spcPts val="800"/>
              </a:spcBef>
              <a:buClr>
                <a:srgbClr val="53BAAE"/>
              </a:buClr>
              <a:buSzPts val="1800"/>
              <a:buFont typeface="Arial"/>
              <a:buChar char="•"/>
            </a:pPr>
            <a:r>
              <a:rPr lang="bg-BG" sz="1800" b="0" i="1" u="none" strike="noStrike" cap="none" dirty="0">
                <a:solidFill>
                  <a:srgbClr val="636A6F"/>
                </a:solidFill>
                <a:latin typeface="Arial"/>
                <a:ea typeface="Arial"/>
                <a:cs typeface="Arial"/>
                <a:sym typeface="Arial"/>
              </a:rPr>
              <a:t>Разграничавате </a:t>
            </a:r>
            <a:r>
              <a:rPr lang="ru-RU" sz="1800" i="1" dirty="0">
                <a:solidFill>
                  <a:srgbClr val="636A6F"/>
                </a:solidFill>
              </a:rPr>
              <a:t>различните видове гъвкавост в хибридното работно място</a:t>
            </a:r>
            <a:endParaRPr sz="1400" b="0" i="0" u="none" strike="noStrike" cap="none" dirty="0">
              <a:solidFill>
                <a:srgbClr val="000000"/>
              </a:solidFill>
              <a:latin typeface="Arial"/>
              <a:ea typeface="Arial"/>
              <a:cs typeface="Arial"/>
              <a:sym typeface="Arial"/>
            </a:endParaRPr>
          </a:p>
        </p:txBody>
      </p:sp>
      <p:sp>
        <p:nvSpPr>
          <p:cNvPr id="373" name="Google Shape;373;p8"/>
          <p:cNvSpPr txBox="1">
            <a:spLocks noGrp="1"/>
          </p:cNvSpPr>
          <p:nvPr>
            <p:ph type="body" idx="1"/>
          </p:nvPr>
        </p:nvSpPr>
        <p:spPr>
          <a:xfrm>
            <a:off x="352254" y="1435781"/>
            <a:ext cx="5910944" cy="388142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ru-RU" b="1" i="1" dirty="0">
                <a:solidFill>
                  <a:srgbClr val="868E93"/>
                </a:solidFill>
                <a:latin typeface="Open Sans Light"/>
                <a:ea typeface="Open Sans Light"/>
                <a:cs typeface="Open Sans Light"/>
                <a:sym typeface="Open Sans Light"/>
              </a:rPr>
              <a:t>Целта на тази дейност е да се признае критичната роля на гъвкавостта в хибридните модели на работа, като се постави фокус върху индивидуалната, социалната и организационната гъвкавост.</a:t>
            </a:r>
            <a:endParaRPr dirty="0"/>
          </a:p>
        </p:txBody>
      </p:sp>
      <p:pic>
        <p:nvPicPr>
          <p:cNvPr id="374" name="Google Shape;374;p8"/>
          <p:cNvPicPr preferRelativeResize="0"/>
          <p:nvPr/>
        </p:nvPicPr>
        <p:blipFill rotWithShape="1">
          <a:blip r:embed="rId4">
            <a:alphaModFix/>
          </a:blip>
          <a:srcRect l="21301" t="23250" r="19599" b="22964"/>
          <a:stretch/>
        </p:blipFill>
        <p:spPr>
          <a:xfrm>
            <a:off x="211518" y="1628775"/>
            <a:ext cx="1974396" cy="1800225"/>
          </a:xfrm>
          <a:prstGeom prst="rect">
            <a:avLst/>
          </a:prstGeom>
          <a:noFill/>
          <a:ln>
            <a:noFill/>
          </a:ln>
        </p:spPr>
      </p:pic>
      <p:sp>
        <p:nvSpPr>
          <p:cNvPr id="375" name="Google Shape;375;p8"/>
          <p:cNvSpPr txBox="1"/>
          <p:nvPr/>
        </p:nvSpPr>
        <p:spPr>
          <a:xfrm>
            <a:off x="7676129" y="1815823"/>
            <a:ext cx="3949814" cy="882637"/>
          </a:xfrm>
          <a:prstGeom prst="rect">
            <a:avLst/>
          </a:prstGeom>
          <a:noFill/>
          <a:ln>
            <a:noFill/>
          </a:ln>
        </p:spPr>
        <p:txBody>
          <a:bodyPr spcFirstLastPara="1" wrap="square" lIns="91425" tIns="45700" rIns="91425" bIns="45700" anchor="t" anchorCtr="0">
            <a:spAutoFit/>
          </a:bodyPr>
          <a:lstStyle/>
          <a:p>
            <a:pPr lvl="0">
              <a:lnSpc>
                <a:spcPct val="107000"/>
              </a:lnSpc>
              <a:buSzPts val="2400"/>
            </a:pPr>
            <a:r>
              <a:rPr lang="bg-BG" sz="2400" b="1" dirty="0">
                <a:solidFill>
                  <a:srgbClr val="9868BD"/>
                </a:solidFill>
              </a:rPr>
              <a:t>Усвояване на нови знания</a:t>
            </a:r>
            <a:endParaRPr lang="bg-BG" sz="2400" b="1" dirty="0">
              <a:solidFill>
                <a:srgbClr val="636A6F"/>
              </a:solidFill>
            </a:endParaRPr>
          </a:p>
        </p:txBody>
      </p:sp>
      <p:pic>
        <p:nvPicPr>
          <p:cNvPr id="376" name="Google Shape;376;p8" descr="Ampulheta 90% com preenchimento sólido"/>
          <p:cNvPicPr preferRelativeResize="0"/>
          <p:nvPr/>
        </p:nvPicPr>
        <p:blipFill rotWithShape="1">
          <a:blip r:embed="rId5">
            <a:alphaModFix/>
          </a:blip>
          <a:srcRect/>
          <a:stretch/>
        </p:blipFill>
        <p:spPr>
          <a:xfrm>
            <a:off x="10285270" y="4910666"/>
            <a:ext cx="1808760" cy="1623095"/>
          </a:xfrm>
          <a:prstGeom prst="rect">
            <a:avLst/>
          </a:prstGeom>
          <a:noFill/>
          <a:ln>
            <a:noFill/>
          </a:ln>
        </p:spPr>
      </p:pic>
      <p:sp>
        <p:nvSpPr>
          <p:cNvPr id="377" name="Google Shape;377;p8"/>
          <p:cNvSpPr txBox="1"/>
          <p:nvPr/>
        </p:nvSpPr>
        <p:spPr>
          <a:xfrm>
            <a:off x="10550546" y="6364484"/>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0h: 60 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9"/>
          <p:cNvSpPr txBox="1">
            <a:spLocks noGrp="1"/>
          </p:cNvSpPr>
          <p:nvPr>
            <p:ph type="title"/>
          </p:nvPr>
        </p:nvSpPr>
        <p:spPr>
          <a:xfrm>
            <a:off x="627160" y="741814"/>
            <a:ext cx="11405183" cy="709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Font typeface="Arial"/>
              <a:buNone/>
            </a:pPr>
            <a:r>
              <a:rPr lang="bg-BG" sz="2400" b="1" dirty="0">
                <a:solidFill>
                  <a:schemeClr val="accent6"/>
                </a:solidFill>
              </a:rPr>
              <a:t>Дейност</a:t>
            </a:r>
            <a:r>
              <a:rPr lang="en-GB" sz="2400" b="1" dirty="0">
                <a:solidFill>
                  <a:schemeClr val="accent6"/>
                </a:solidFill>
              </a:rPr>
              <a:t> #3: </a:t>
            </a:r>
            <a:r>
              <a:rPr lang="bg-BG" sz="2400" b="1" dirty="0">
                <a:solidFill>
                  <a:schemeClr val="accent6"/>
                </a:solidFill>
              </a:rPr>
              <a:t>Групово проучване за балансирането на гъвкавостта по различни сценарии</a:t>
            </a:r>
            <a:endParaRPr sz="3600" dirty="0">
              <a:solidFill>
                <a:schemeClr val="accent5"/>
              </a:solidFill>
            </a:endParaRPr>
          </a:p>
        </p:txBody>
      </p:sp>
      <p:sp>
        <p:nvSpPr>
          <p:cNvPr id="384" name="Google Shape;384;p9"/>
          <p:cNvSpPr txBox="1">
            <a:spLocks noGrp="1"/>
          </p:cNvSpPr>
          <p:nvPr>
            <p:ph type="body" idx="1"/>
          </p:nvPr>
        </p:nvSpPr>
        <p:spPr>
          <a:xfrm>
            <a:off x="573573" y="1622652"/>
            <a:ext cx="11044854" cy="471816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Clr>
                <a:srgbClr val="9869BD"/>
              </a:buClr>
              <a:buSzPct val="74844"/>
              <a:buNone/>
            </a:pPr>
            <a:r>
              <a:rPr lang="bg-BG" sz="2600" b="1" dirty="0">
                <a:solidFill>
                  <a:schemeClr val="accent6"/>
                </a:solidFill>
                <a:latin typeface="Arial"/>
                <a:ea typeface="Arial"/>
                <a:cs typeface="Arial"/>
                <a:sym typeface="Arial"/>
              </a:rPr>
              <a:t>СТЪПКА</a:t>
            </a:r>
            <a:r>
              <a:rPr lang="en-GB" sz="2600" b="1" dirty="0">
                <a:solidFill>
                  <a:schemeClr val="accent6"/>
                </a:solidFill>
                <a:latin typeface="Arial"/>
                <a:ea typeface="Arial"/>
                <a:cs typeface="Arial"/>
                <a:sym typeface="Arial"/>
              </a:rPr>
              <a:t> 1: </a:t>
            </a:r>
            <a:r>
              <a:rPr lang="bg-BG" sz="2600" b="1" dirty="0">
                <a:solidFill>
                  <a:schemeClr val="accent6"/>
                </a:solidFill>
                <a:latin typeface="Arial"/>
                <a:ea typeface="Arial"/>
                <a:cs typeface="Arial"/>
                <a:sym typeface="Arial"/>
              </a:rPr>
              <a:t>Въведение</a:t>
            </a:r>
            <a:endParaRPr dirty="0"/>
          </a:p>
          <a:p>
            <a:pPr marL="546100" lvl="0" indent="-369888" algn="l" rtl="0">
              <a:lnSpc>
                <a:spcPct val="90000"/>
              </a:lnSpc>
              <a:spcBef>
                <a:spcPts val="1000"/>
              </a:spcBef>
              <a:spcAft>
                <a:spcPts val="0"/>
              </a:spcAft>
              <a:buClr>
                <a:srgbClr val="9869BD"/>
              </a:buClr>
              <a:buSzPct val="102418"/>
              <a:buChar char="•"/>
            </a:pPr>
            <a:r>
              <a:rPr lang="ru-RU" sz="1900" dirty="0">
                <a:solidFill>
                  <a:srgbClr val="868E93"/>
                </a:solidFill>
                <a:latin typeface="Arial"/>
                <a:ea typeface="Arial"/>
                <a:cs typeface="Arial"/>
                <a:sym typeface="Arial"/>
              </a:rPr>
              <a:t>Разгледайте тази скала, на която единият край е обозначен като „Цялостно структуриране“, а другият – „Пълна гъвкавост“</a:t>
            </a:r>
            <a:r>
              <a:rPr lang="en-GB" sz="1900" dirty="0">
                <a:solidFill>
                  <a:srgbClr val="868E93"/>
                </a:solidFill>
                <a:latin typeface="Arial"/>
                <a:ea typeface="Arial"/>
                <a:cs typeface="Arial"/>
                <a:sym typeface="Arial"/>
              </a:rPr>
              <a:t>.</a:t>
            </a:r>
            <a:endParaRPr sz="1900" dirty="0">
              <a:solidFill>
                <a:srgbClr val="868E93"/>
              </a:solidFill>
              <a:latin typeface="Arial"/>
              <a:ea typeface="Arial"/>
              <a:cs typeface="Arial"/>
              <a:sym typeface="Arial"/>
            </a:endParaRPr>
          </a:p>
          <a:p>
            <a:pPr marL="546100" lvl="1" indent="-369888" algn="l" rtl="0">
              <a:lnSpc>
                <a:spcPct val="90000"/>
              </a:lnSpc>
              <a:spcBef>
                <a:spcPts val="1000"/>
              </a:spcBef>
              <a:spcAft>
                <a:spcPts val="0"/>
              </a:spcAft>
              <a:buClr>
                <a:srgbClr val="9869BD"/>
              </a:buClr>
              <a:buSzPct val="102418"/>
              <a:buChar char="•"/>
            </a:pPr>
            <a:r>
              <a:rPr lang="ru-RU" sz="1900" dirty="0">
                <a:solidFill>
                  <a:srgbClr val="868E93"/>
                </a:solidFill>
              </a:rPr>
              <a:t>Според Вас къде се намира Вашата организация в момента по отношение на подкрепата за индивидуална гъвкавост</a:t>
            </a:r>
            <a:r>
              <a:rPr lang="en-GB" sz="1900" dirty="0">
                <a:solidFill>
                  <a:srgbClr val="868E93"/>
                </a:solidFill>
              </a:rPr>
              <a:t>?</a:t>
            </a:r>
            <a:endParaRPr sz="1900" u="none" strike="noStrike" cap="none" dirty="0">
              <a:solidFill>
                <a:srgbClr val="868E93"/>
              </a:solidFill>
              <a:latin typeface="Arial"/>
              <a:ea typeface="Arial"/>
              <a:cs typeface="Arial"/>
              <a:sym typeface="Arial"/>
            </a:endParaRPr>
          </a:p>
          <a:p>
            <a:pPr marL="546100" lvl="1" indent="-369888" algn="l" rtl="0">
              <a:lnSpc>
                <a:spcPct val="90000"/>
              </a:lnSpc>
              <a:spcBef>
                <a:spcPts val="1000"/>
              </a:spcBef>
              <a:spcAft>
                <a:spcPts val="0"/>
              </a:spcAft>
              <a:buClr>
                <a:srgbClr val="9869BD"/>
              </a:buClr>
              <a:buSzPct val="102418"/>
              <a:buChar char="•"/>
            </a:pPr>
            <a:r>
              <a:rPr lang="ru-RU" sz="1900" u="none" strike="noStrike" cap="none" dirty="0">
                <a:solidFill>
                  <a:srgbClr val="868E93"/>
                </a:solidFill>
                <a:latin typeface="Arial"/>
                <a:ea typeface="Arial"/>
                <a:cs typeface="Arial"/>
                <a:sym typeface="Arial"/>
              </a:rPr>
              <a:t>Заемете позиция и обяснете защо сте я избрали</a:t>
            </a:r>
            <a:r>
              <a:rPr lang="en-GB" sz="1900" u="none" strike="noStrike" cap="none" dirty="0">
                <a:solidFill>
                  <a:srgbClr val="868E93"/>
                </a:solidFill>
                <a:latin typeface="Arial"/>
                <a:ea typeface="Arial"/>
                <a:cs typeface="Arial"/>
                <a:sym typeface="Arial"/>
              </a:rPr>
              <a:t>.</a:t>
            </a:r>
            <a:endParaRPr dirty="0"/>
          </a:p>
          <a:p>
            <a:pPr marL="0" lvl="0" indent="0" algn="l" rtl="0">
              <a:lnSpc>
                <a:spcPct val="90000"/>
              </a:lnSpc>
              <a:spcBef>
                <a:spcPts val="1000"/>
              </a:spcBef>
              <a:spcAft>
                <a:spcPts val="0"/>
              </a:spcAft>
              <a:buClr>
                <a:srgbClr val="9869BD"/>
              </a:buClr>
              <a:buSzPct val="108108"/>
              <a:buNone/>
            </a:pPr>
            <a:endParaRPr b="1" dirty="0">
              <a:solidFill>
                <a:srgbClr val="12501B"/>
              </a:solidFill>
              <a:latin typeface="Arial"/>
              <a:ea typeface="Arial"/>
              <a:cs typeface="Arial"/>
              <a:sym typeface="Arial"/>
            </a:endParaRPr>
          </a:p>
          <a:p>
            <a:pPr marL="0" lvl="0" indent="0">
              <a:buClr>
                <a:srgbClr val="9869BD"/>
              </a:buClr>
              <a:buSzPct val="74844"/>
              <a:buNone/>
            </a:pPr>
            <a:r>
              <a:rPr lang="bg-BG" sz="2600" b="1" dirty="0">
                <a:solidFill>
                  <a:schemeClr val="accent6"/>
                </a:solidFill>
                <a:latin typeface="Arial"/>
                <a:ea typeface="Arial"/>
                <a:cs typeface="Arial"/>
                <a:sym typeface="Arial"/>
              </a:rPr>
              <a:t>СТЪПКА</a:t>
            </a:r>
            <a:r>
              <a:rPr lang="en-GB" sz="2600" b="1" dirty="0">
                <a:solidFill>
                  <a:schemeClr val="accent6"/>
                </a:solidFill>
                <a:latin typeface="Arial"/>
                <a:ea typeface="Arial"/>
                <a:cs typeface="Arial"/>
                <a:sym typeface="Arial"/>
              </a:rPr>
              <a:t> 2: </a:t>
            </a:r>
            <a:r>
              <a:rPr lang="bg-BG" sz="2600" b="1" dirty="0">
                <a:solidFill>
                  <a:schemeClr val="accent6"/>
                </a:solidFill>
                <a:latin typeface="Arial"/>
                <a:ea typeface="Arial"/>
                <a:cs typeface="Arial"/>
                <a:sym typeface="Arial"/>
              </a:rPr>
              <a:t>Дискусии по сценарии</a:t>
            </a:r>
            <a:endParaRPr dirty="0"/>
          </a:p>
          <a:p>
            <a:pPr marL="0" lvl="0" indent="0" algn="l" rtl="0">
              <a:lnSpc>
                <a:spcPct val="90000"/>
              </a:lnSpc>
              <a:spcBef>
                <a:spcPts val="1000"/>
              </a:spcBef>
              <a:spcAft>
                <a:spcPts val="0"/>
              </a:spcAft>
              <a:buClr>
                <a:srgbClr val="9869BD"/>
              </a:buClr>
              <a:buSzPct val="102418"/>
              <a:buNone/>
            </a:pPr>
            <a:r>
              <a:rPr lang="ru-RU" sz="1900" dirty="0">
                <a:solidFill>
                  <a:srgbClr val="868E93"/>
                </a:solidFill>
                <a:latin typeface="Arial"/>
                <a:ea typeface="Arial"/>
                <a:cs typeface="Arial"/>
                <a:sym typeface="Arial"/>
              </a:rPr>
              <a:t>Моля разделете се на малки групи от 3-5 души. Всяка група трябва да избере сценарий, който да включва предизвикателство, свързано с индивидуалната гъвкавост</a:t>
            </a:r>
            <a:r>
              <a:rPr lang="en-GB" sz="1900" dirty="0">
                <a:solidFill>
                  <a:srgbClr val="868E93"/>
                </a:solidFill>
                <a:latin typeface="Arial"/>
                <a:ea typeface="Arial"/>
                <a:cs typeface="Arial"/>
                <a:sym typeface="Arial"/>
              </a:rPr>
              <a:t>.</a:t>
            </a:r>
            <a:endParaRPr dirty="0"/>
          </a:p>
          <a:p>
            <a:pPr marL="0" lvl="0" indent="0" algn="l" rtl="0">
              <a:lnSpc>
                <a:spcPct val="90000"/>
              </a:lnSpc>
              <a:spcBef>
                <a:spcPts val="1000"/>
              </a:spcBef>
              <a:spcAft>
                <a:spcPts val="0"/>
              </a:spcAft>
              <a:buClr>
                <a:srgbClr val="9869BD"/>
              </a:buClr>
              <a:buSzPct val="102418"/>
              <a:buNone/>
            </a:pPr>
            <a:r>
              <a:rPr lang="bg-BG" sz="1900" b="1" dirty="0">
                <a:solidFill>
                  <a:srgbClr val="868E93"/>
                </a:solidFill>
                <a:latin typeface="Arial"/>
                <a:ea typeface="Arial"/>
                <a:cs typeface="Arial"/>
                <a:sym typeface="Arial"/>
              </a:rPr>
              <a:t>Предложения на сценарии</a:t>
            </a:r>
            <a:r>
              <a:rPr lang="en-GB" sz="1900" b="1" dirty="0">
                <a:solidFill>
                  <a:srgbClr val="868E93"/>
                </a:solidFill>
                <a:latin typeface="Arial"/>
                <a:ea typeface="Arial"/>
                <a:cs typeface="Arial"/>
                <a:sym typeface="Arial"/>
              </a:rPr>
              <a:t>:</a:t>
            </a:r>
            <a:endParaRPr dirty="0"/>
          </a:p>
          <a:p>
            <a:pPr marL="742950" lvl="1" indent="-285750" algn="l" rtl="0">
              <a:lnSpc>
                <a:spcPct val="90000"/>
              </a:lnSpc>
              <a:spcBef>
                <a:spcPts val="500"/>
              </a:spcBef>
              <a:spcAft>
                <a:spcPts val="0"/>
              </a:spcAft>
              <a:buClr>
                <a:srgbClr val="9869BD"/>
              </a:buClr>
              <a:buSzPct val="125177"/>
              <a:buChar char="•"/>
            </a:pPr>
            <a:r>
              <a:rPr lang="en-GB" sz="1900" dirty="0">
                <a:solidFill>
                  <a:srgbClr val="868E93"/>
                </a:solidFill>
              </a:rPr>
              <a:t>(A) </a:t>
            </a:r>
            <a:r>
              <a:rPr lang="ru-RU" sz="1900" dirty="0">
                <a:solidFill>
                  <a:srgbClr val="868E93"/>
                </a:solidFill>
              </a:rPr>
              <a:t>Двама служители искат да работят изцяло дистанционно, но тяхната роля традиционно изисква работа в офиса</a:t>
            </a:r>
            <a:endParaRPr dirty="0"/>
          </a:p>
          <a:p>
            <a:pPr marL="742950" lvl="1" indent="-285750" algn="l" rtl="0">
              <a:lnSpc>
                <a:spcPct val="90000"/>
              </a:lnSpc>
              <a:spcBef>
                <a:spcPts val="500"/>
              </a:spcBef>
              <a:spcAft>
                <a:spcPts val="0"/>
              </a:spcAft>
              <a:buClr>
                <a:srgbClr val="9869BD"/>
              </a:buClr>
              <a:buSzPct val="125177"/>
              <a:buChar char="•"/>
            </a:pPr>
            <a:r>
              <a:rPr lang="en-GB" sz="1900" dirty="0">
                <a:solidFill>
                  <a:srgbClr val="868E93"/>
                </a:solidFill>
              </a:rPr>
              <a:t>(</a:t>
            </a:r>
            <a:r>
              <a:rPr lang="bg-BG" sz="1900" dirty="0">
                <a:solidFill>
                  <a:srgbClr val="868E93"/>
                </a:solidFill>
              </a:rPr>
              <a:t>Б</a:t>
            </a:r>
            <a:r>
              <a:rPr lang="en-GB" sz="1900" dirty="0">
                <a:solidFill>
                  <a:srgbClr val="868E93"/>
                </a:solidFill>
              </a:rPr>
              <a:t>) </a:t>
            </a:r>
            <a:r>
              <a:rPr lang="ru-RU" sz="1900" dirty="0">
                <a:solidFill>
                  <a:srgbClr val="868E93"/>
                </a:solidFill>
              </a:rPr>
              <a:t>Членовете на екипа изпитват затруднения с изпълнението на графика поради различни работни часове или часови зони</a:t>
            </a:r>
            <a:endParaRPr dirty="0"/>
          </a:p>
          <a:p>
            <a:pPr marL="742950" lvl="1" indent="-285750" algn="l" rtl="0">
              <a:lnSpc>
                <a:spcPct val="90000"/>
              </a:lnSpc>
              <a:spcBef>
                <a:spcPts val="500"/>
              </a:spcBef>
              <a:spcAft>
                <a:spcPts val="0"/>
              </a:spcAft>
              <a:buClr>
                <a:srgbClr val="9869BD"/>
              </a:buClr>
              <a:buSzPct val="125177"/>
              <a:buChar char="•"/>
            </a:pPr>
            <a:r>
              <a:rPr lang="en-GB" sz="1900" dirty="0">
                <a:solidFill>
                  <a:srgbClr val="868E93"/>
                </a:solidFill>
              </a:rPr>
              <a:t>(</a:t>
            </a:r>
            <a:r>
              <a:rPr lang="bg-BG" sz="1900" dirty="0">
                <a:solidFill>
                  <a:srgbClr val="868E93"/>
                </a:solidFill>
              </a:rPr>
              <a:t>В</a:t>
            </a:r>
            <a:r>
              <a:rPr lang="en-GB" sz="1900" dirty="0">
                <a:solidFill>
                  <a:srgbClr val="868E93"/>
                </a:solidFill>
              </a:rPr>
              <a:t> ) </a:t>
            </a:r>
            <a:r>
              <a:rPr lang="ru-RU" sz="1900" dirty="0">
                <a:solidFill>
                  <a:srgbClr val="868E93"/>
                </a:solidFill>
              </a:rPr>
              <a:t>На мениджъра му е трудно да оценява представянето им в гъвкава среда</a:t>
            </a:r>
            <a:endParaRPr sz="1900" dirty="0">
              <a:solidFill>
                <a:srgbClr val="868E93"/>
              </a:solidFill>
            </a:endParaRPr>
          </a:p>
          <a:p>
            <a:pPr marL="228600" lvl="0" indent="-114300" algn="l" rtl="0">
              <a:lnSpc>
                <a:spcPct val="90000"/>
              </a:lnSpc>
              <a:spcBef>
                <a:spcPts val="1000"/>
              </a:spcBef>
              <a:spcAft>
                <a:spcPts val="0"/>
              </a:spcAft>
              <a:buClr>
                <a:srgbClr val="9869BD"/>
              </a:buClr>
              <a:buSzPct val="108108"/>
              <a:buNone/>
            </a:pPr>
            <a:endParaRPr dirty="0">
              <a:solidFill>
                <a:srgbClr val="12501B"/>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ct val="108108"/>
              <a:buNone/>
            </a:pPr>
            <a:endParaRPr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ct val="108108"/>
              <a:buNone/>
            </a:pPr>
            <a:endParaRPr b="1" dirty="0">
              <a:solidFill>
                <a:srgbClr val="12501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1307366" y="339039"/>
            <a:ext cx="10328079" cy="7093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2400"/>
              <a:buNone/>
            </a:pPr>
            <a:r>
              <a:rPr lang="bg-BG" sz="2800" b="1" dirty="0">
                <a:solidFill>
                  <a:schemeClr val="accent6"/>
                </a:solidFill>
              </a:rPr>
              <a:t>Дейност за разчупване на леда</a:t>
            </a:r>
            <a:r>
              <a:rPr lang="en-GB" sz="2800" b="1" dirty="0">
                <a:solidFill>
                  <a:schemeClr val="accent6"/>
                </a:solidFill>
              </a:rPr>
              <a:t>: “</a:t>
            </a:r>
            <a:r>
              <a:rPr lang="bg-BG" sz="2800" b="1" dirty="0">
                <a:solidFill>
                  <a:schemeClr val="accent6"/>
                </a:solidFill>
              </a:rPr>
              <a:t>Проверка с две думи за Вашето усещане за обуичението“</a:t>
            </a:r>
            <a:endParaRPr sz="2800" dirty="0">
              <a:solidFill>
                <a:schemeClr val="accent5"/>
              </a:solidFill>
            </a:endParaRPr>
          </a:p>
        </p:txBody>
      </p:sp>
      <p:sp>
        <p:nvSpPr>
          <p:cNvPr id="125" name="Google Shape;125;p4"/>
          <p:cNvSpPr txBox="1">
            <a:spLocks noGrp="1"/>
          </p:cNvSpPr>
          <p:nvPr>
            <p:ph type="body" idx="1"/>
          </p:nvPr>
        </p:nvSpPr>
        <p:spPr>
          <a:xfrm>
            <a:off x="377889" y="1262743"/>
            <a:ext cx="11044854" cy="5211425"/>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endParaRPr b="1" dirty="0">
              <a:solidFill>
                <a:schemeClr val="accent6"/>
              </a:solidFill>
              <a:latin typeface="Arial"/>
              <a:ea typeface="Arial"/>
              <a:cs typeface="Arial"/>
              <a:sym typeface="Arial"/>
            </a:endParaRPr>
          </a:p>
          <a:p>
            <a:pPr marL="0" lvl="0" indent="0" algn="l" rtl="0">
              <a:lnSpc>
                <a:spcPct val="90000"/>
              </a:lnSpc>
              <a:spcBef>
                <a:spcPts val="100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1</a:t>
            </a:r>
            <a:endParaRPr b="1" dirty="0">
              <a:solidFill>
                <a:schemeClr val="accent6"/>
              </a:solidFill>
              <a:latin typeface="Arial"/>
              <a:ea typeface="Arial"/>
              <a:cs typeface="Arial"/>
              <a:sym typeface="Arial"/>
            </a:endParaRPr>
          </a:p>
          <a:p>
            <a:pPr marL="685800" lvl="1" indent="-228600" algn="l" rtl="0">
              <a:lnSpc>
                <a:spcPct val="90000"/>
              </a:lnSpc>
              <a:spcBef>
                <a:spcPts val="1000"/>
              </a:spcBef>
              <a:spcAft>
                <a:spcPts val="0"/>
              </a:spcAft>
              <a:buClr>
                <a:srgbClr val="9869BD"/>
              </a:buClr>
              <a:buSzPts val="1800"/>
              <a:buChar char="•"/>
            </a:pPr>
            <a:r>
              <a:rPr lang="bg-BG" sz="2000" dirty="0">
                <a:solidFill>
                  <a:srgbClr val="868E93"/>
                </a:solidFill>
              </a:rPr>
              <a:t>Само с две думи</a:t>
            </a:r>
            <a:r>
              <a:rPr lang="en-GB" sz="2000" dirty="0">
                <a:solidFill>
                  <a:srgbClr val="868E93"/>
                </a:solidFill>
              </a:rPr>
              <a:t>, “</a:t>
            </a:r>
            <a:r>
              <a:rPr lang="bg-BG" sz="2000" dirty="0">
                <a:solidFill>
                  <a:srgbClr val="868E93"/>
                </a:solidFill>
              </a:rPr>
              <a:t>опишете как се чувствате и какво очаквате с нетърпение от обучителното събитие</a:t>
            </a:r>
            <a:r>
              <a:rPr lang="en-GB" sz="2000" dirty="0">
                <a:solidFill>
                  <a:srgbClr val="868E93"/>
                </a:solidFill>
              </a:rPr>
              <a:t>”</a:t>
            </a:r>
            <a:endParaRPr dirty="0"/>
          </a:p>
          <a:p>
            <a:pPr marL="685800" lvl="1" indent="-228600" algn="l" rtl="0">
              <a:lnSpc>
                <a:spcPct val="90000"/>
              </a:lnSpc>
              <a:spcBef>
                <a:spcPts val="1000"/>
              </a:spcBef>
              <a:spcAft>
                <a:spcPts val="0"/>
              </a:spcAft>
              <a:buClr>
                <a:srgbClr val="9869BD"/>
              </a:buClr>
              <a:buSzPts val="1800"/>
              <a:buChar char="•"/>
            </a:pPr>
            <a:r>
              <a:rPr lang="bg-BG" sz="2000" dirty="0">
                <a:solidFill>
                  <a:srgbClr val="868E93"/>
                </a:solidFill>
              </a:rPr>
              <a:t>Виртуалните участници могат да напишат техните две думи в чата</a:t>
            </a:r>
            <a:endParaRPr dirty="0"/>
          </a:p>
          <a:p>
            <a:pPr marL="457200" lvl="1" indent="0" algn="l" rtl="0">
              <a:lnSpc>
                <a:spcPct val="90000"/>
              </a:lnSpc>
              <a:spcBef>
                <a:spcPts val="1000"/>
              </a:spcBef>
              <a:spcAft>
                <a:spcPts val="0"/>
              </a:spcAft>
              <a:buClr>
                <a:srgbClr val="9869BD"/>
              </a:buClr>
              <a:buSzPts val="1800"/>
              <a:buNone/>
            </a:pPr>
            <a:endParaRPr sz="2000" dirty="0">
              <a:solidFill>
                <a:srgbClr val="868E93"/>
              </a:solidFill>
            </a:endParaRPr>
          </a:p>
          <a:p>
            <a:pPr marL="0" lv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2</a:t>
            </a:r>
            <a:endParaRPr b="1" dirty="0">
              <a:solidFill>
                <a:schemeClr val="accent6"/>
              </a:solidFill>
              <a:latin typeface="Arial"/>
              <a:ea typeface="Arial"/>
              <a:cs typeface="Arial"/>
              <a:sym typeface="Arial"/>
            </a:endParaRPr>
          </a:p>
          <a:p>
            <a:pPr marL="685800" lvl="1" indent="-228600" algn="l" rtl="0">
              <a:lnSpc>
                <a:spcPct val="90000"/>
              </a:lnSpc>
              <a:spcBef>
                <a:spcPts val="1000"/>
              </a:spcBef>
              <a:spcAft>
                <a:spcPts val="0"/>
              </a:spcAft>
              <a:buClr>
                <a:srgbClr val="9869BD"/>
              </a:buClr>
              <a:buSzPts val="1800"/>
              <a:buChar char="•"/>
            </a:pPr>
            <a:r>
              <a:rPr lang="bg-BG" sz="2000" dirty="0">
                <a:solidFill>
                  <a:srgbClr val="868E93"/>
                </a:solidFill>
              </a:rPr>
              <a:t>Сега споделете с групата</a:t>
            </a:r>
            <a:r>
              <a:rPr lang="en-GB" sz="2000" dirty="0">
                <a:solidFill>
                  <a:srgbClr val="868E93"/>
                </a:solidFill>
              </a:rPr>
              <a:t>:</a:t>
            </a:r>
            <a:br>
              <a:rPr lang="en-GB" sz="2000" dirty="0">
                <a:solidFill>
                  <a:srgbClr val="868E93"/>
                </a:solidFill>
              </a:rPr>
            </a:br>
            <a:r>
              <a:rPr lang="en-GB" sz="2000" dirty="0">
                <a:solidFill>
                  <a:srgbClr val="868E93"/>
                </a:solidFill>
              </a:rPr>
              <a:t>“</a:t>
            </a:r>
            <a:r>
              <a:rPr lang="ru-RU" sz="2000" i="1" dirty="0">
                <a:solidFill>
                  <a:srgbClr val="868E93"/>
                </a:solidFill>
              </a:rPr>
              <a:t>Кажете едно нещо, което се надявате да получите или с което да допринесете по време на днешното събитие?” </a:t>
            </a:r>
            <a:endParaRPr dirty="0"/>
          </a:p>
          <a:p>
            <a:pPr marL="685800" lvl="1" indent="-228600" algn="l" rtl="0">
              <a:lnSpc>
                <a:spcPct val="90000"/>
              </a:lnSpc>
              <a:spcBef>
                <a:spcPts val="1000"/>
              </a:spcBef>
              <a:spcAft>
                <a:spcPts val="0"/>
              </a:spcAft>
              <a:buClr>
                <a:srgbClr val="9869BD"/>
              </a:buClr>
              <a:buSzPts val="1800"/>
              <a:buChar char="•"/>
            </a:pPr>
            <a:r>
              <a:rPr lang="bg-BG" sz="2000" dirty="0">
                <a:solidFill>
                  <a:srgbClr val="868E93"/>
                </a:solidFill>
              </a:rPr>
              <a:t>Лично присъстващите</a:t>
            </a:r>
            <a:r>
              <a:rPr lang="en-GB" sz="2000" dirty="0">
                <a:solidFill>
                  <a:srgbClr val="868E93"/>
                </a:solidFill>
              </a:rPr>
              <a:t>:  </a:t>
            </a:r>
            <a:r>
              <a:rPr lang="bg-BG" sz="2000" dirty="0">
                <a:solidFill>
                  <a:srgbClr val="868E93"/>
                </a:solidFill>
              </a:rPr>
              <a:t>опишете на лепящи листчета или обсъдете накратко</a:t>
            </a:r>
            <a:r>
              <a:rPr lang="en-GB" sz="2000" dirty="0">
                <a:solidFill>
                  <a:srgbClr val="868E93"/>
                </a:solidFill>
              </a:rPr>
              <a:t> </a:t>
            </a:r>
            <a:endParaRPr dirty="0"/>
          </a:p>
          <a:p>
            <a:pPr marL="685800" lvl="1" indent="-228600">
              <a:spcBef>
                <a:spcPts val="1000"/>
              </a:spcBef>
              <a:buClr>
                <a:srgbClr val="9869BD"/>
              </a:buClr>
              <a:buSzPts val="1800"/>
            </a:pPr>
            <a:r>
              <a:rPr lang="bg-BG" sz="2000" dirty="0">
                <a:solidFill>
                  <a:srgbClr val="868E93"/>
                </a:solidFill>
              </a:rPr>
              <a:t>Виртуални участници</a:t>
            </a:r>
            <a:r>
              <a:rPr lang="en-GB" sz="2000" dirty="0">
                <a:solidFill>
                  <a:srgbClr val="868E93"/>
                </a:solidFill>
              </a:rPr>
              <a:t>: </a:t>
            </a:r>
            <a:r>
              <a:rPr lang="bg-BG" sz="2000" dirty="0">
                <a:solidFill>
                  <a:srgbClr val="868E93"/>
                </a:solidFill>
              </a:rPr>
              <a:t>използвайте чата</a:t>
            </a:r>
            <a:r>
              <a:rPr lang="en-GB" sz="2000" dirty="0">
                <a:solidFill>
                  <a:srgbClr val="868E93"/>
                </a:solidFill>
              </a:rPr>
              <a:t>.</a:t>
            </a:r>
            <a:endParaRPr dirty="0"/>
          </a:p>
        </p:txBody>
      </p:sp>
      <p:pic>
        <p:nvPicPr>
          <p:cNvPr id="126" name="Google Shape;126;p4" descr="Ampulheta 90% com preenchimento sólido"/>
          <p:cNvPicPr preferRelativeResize="0">
            <a:picLocks noGrp="1"/>
          </p:cNvPicPr>
          <p:nvPr>
            <p:ph type="body" idx="2"/>
          </p:nvPr>
        </p:nvPicPr>
        <p:blipFill rotWithShape="1">
          <a:blip r:embed="rId3">
            <a:alphaModFix/>
          </a:blip>
          <a:srcRect/>
          <a:stretch/>
        </p:blipFill>
        <p:spPr>
          <a:xfrm>
            <a:off x="10943770" y="5312228"/>
            <a:ext cx="1383351" cy="1161939"/>
          </a:xfrm>
          <a:prstGeom prst="rect">
            <a:avLst/>
          </a:prstGeom>
          <a:noFill/>
          <a:ln>
            <a:noFill/>
          </a:ln>
        </p:spPr>
      </p:pic>
      <p:sp>
        <p:nvSpPr>
          <p:cNvPr id="127" name="Google Shape;127;p4"/>
          <p:cNvSpPr txBox="1"/>
          <p:nvPr/>
        </p:nvSpPr>
        <p:spPr>
          <a:xfrm>
            <a:off x="10783639" y="647416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0h:10m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8"/>
          <p:cNvSpPr txBox="1">
            <a:spLocks noGrp="1"/>
          </p:cNvSpPr>
          <p:nvPr>
            <p:ph type="title"/>
          </p:nvPr>
        </p:nvSpPr>
        <p:spPr>
          <a:xfrm>
            <a:off x="1782929" y="544470"/>
            <a:ext cx="10328079" cy="709388"/>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ct val="111111"/>
            </a:pPr>
            <a:r>
              <a:rPr lang="bg-BG" sz="2400" b="1" dirty="0">
                <a:solidFill>
                  <a:schemeClr val="accent6"/>
                </a:solidFill>
              </a:rPr>
              <a:t>Дейност</a:t>
            </a:r>
            <a:r>
              <a:rPr lang="en-GB" sz="2400" b="1" dirty="0">
                <a:solidFill>
                  <a:schemeClr val="accent6"/>
                </a:solidFill>
              </a:rPr>
              <a:t> #3: </a:t>
            </a:r>
            <a:r>
              <a:rPr lang="bg-BG" sz="2400" b="1" dirty="0">
                <a:solidFill>
                  <a:schemeClr val="accent6"/>
                </a:solidFill>
              </a:rPr>
              <a:t>Групово проучване за балансирането на гъвкавостта по различни сценарии</a:t>
            </a:r>
            <a:endParaRPr sz="3600" dirty="0">
              <a:solidFill>
                <a:schemeClr val="accent5"/>
              </a:solidFill>
            </a:endParaRPr>
          </a:p>
        </p:txBody>
      </p:sp>
      <p:sp>
        <p:nvSpPr>
          <p:cNvPr id="391" name="Google Shape;391;p48"/>
          <p:cNvSpPr txBox="1">
            <a:spLocks noGrp="1"/>
          </p:cNvSpPr>
          <p:nvPr>
            <p:ph type="body" idx="1"/>
          </p:nvPr>
        </p:nvSpPr>
        <p:spPr>
          <a:xfrm>
            <a:off x="590591" y="1504930"/>
            <a:ext cx="11044854" cy="471816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endParaRPr b="1" dirty="0">
              <a:solidFill>
                <a:srgbClr val="12501B"/>
              </a:solidFill>
              <a:latin typeface="Arial"/>
              <a:ea typeface="Arial"/>
              <a:cs typeface="Arial"/>
              <a:sym typeface="Arial"/>
            </a:endParaRPr>
          </a:p>
          <a:p>
            <a:pPr marL="0" lvl="0" indent="0" algn="l" rtl="0">
              <a:lnSpc>
                <a:spcPct val="90000"/>
              </a:lnSpc>
              <a:spcBef>
                <a:spcPts val="1000"/>
              </a:spcBef>
              <a:spcAft>
                <a:spcPts val="0"/>
              </a:spcAft>
              <a:buClr>
                <a:srgbClr val="9869BD"/>
              </a:buClr>
              <a:buSzPts val="1800"/>
              <a:buNone/>
            </a:pPr>
            <a:r>
              <a:rPr lang="bg-BG" sz="2400" b="1" dirty="0">
                <a:solidFill>
                  <a:schemeClr val="accent6"/>
                </a:solidFill>
                <a:latin typeface="Arial"/>
                <a:ea typeface="Arial"/>
                <a:cs typeface="Arial"/>
                <a:sym typeface="Arial"/>
              </a:rPr>
              <a:t>СТЪПКА</a:t>
            </a:r>
            <a:r>
              <a:rPr lang="en-GB" sz="2400" b="1" dirty="0">
                <a:solidFill>
                  <a:schemeClr val="accent6"/>
                </a:solidFill>
                <a:latin typeface="Arial"/>
                <a:ea typeface="Arial"/>
                <a:cs typeface="Arial"/>
                <a:sym typeface="Arial"/>
              </a:rPr>
              <a:t> 3: </a:t>
            </a:r>
            <a:r>
              <a:rPr lang="bg-BG" sz="2400" b="1" dirty="0">
                <a:solidFill>
                  <a:schemeClr val="accent6"/>
                </a:solidFill>
                <a:latin typeface="Arial"/>
                <a:ea typeface="Arial"/>
                <a:cs typeface="Arial"/>
                <a:sym typeface="Arial"/>
              </a:rPr>
              <a:t>Презентация</a:t>
            </a:r>
            <a:endParaRPr sz="2400" b="1" dirty="0">
              <a:solidFill>
                <a:schemeClr val="accent6"/>
              </a:solidFill>
              <a:latin typeface="Arial"/>
              <a:ea typeface="Arial"/>
              <a:cs typeface="Arial"/>
              <a:sym typeface="Arial"/>
            </a:endParaRPr>
          </a:p>
          <a:p>
            <a:pPr marL="685800" lvl="1" indent="-228600" algn="l" rtl="0">
              <a:lnSpc>
                <a:spcPct val="90000"/>
              </a:lnSpc>
              <a:spcBef>
                <a:spcPts val="1000"/>
              </a:spcBef>
              <a:spcAft>
                <a:spcPts val="0"/>
              </a:spcAft>
              <a:buClr>
                <a:srgbClr val="9869BD"/>
              </a:buClr>
              <a:buSzPts val="1800"/>
              <a:buChar char="•"/>
            </a:pPr>
            <a:r>
              <a:rPr lang="ru-RU" dirty="0">
                <a:solidFill>
                  <a:srgbClr val="868E93"/>
                </a:solidFill>
              </a:rPr>
              <a:t>Всяка група разиграва предложеното от нея решение</a:t>
            </a:r>
            <a:r>
              <a:rPr lang="en-GB" dirty="0">
                <a:solidFill>
                  <a:srgbClr val="868E93"/>
                </a:solidFill>
              </a:rPr>
              <a:t> </a:t>
            </a:r>
            <a:endParaRPr dirty="0"/>
          </a:p>
          <a:p>
            <a:pPr marL="685800" lvl="1" indent="-228600" algn="l" rtl="0">
              <a:lnSpc>
                <a:spcPct val="90000"/>
              </a:lnSpc>
              <a:spcBef>
                <a:spcPts val="1000"/>
              </a:spcBef>
              <a:spcAft>
                <a:spcPts val="0"/>
              </a:spcAft>
              <a:buClr>
                <a:srgbClr val="9869BD"/>
              </a:buClr>
              <a:buSzPts val="1800"/>
              <a:buChar char="•"/>
            </a:pPr>
            <a:r>
              <a:rPr lang="ru-RU" dirty="0">
                <a:solidFill>
                  <a:srgbClr val="868E93"/>
                </a:solidFill>
              </a:rPr>
              <a:t>След това моля дайте обратна връзка или предложете алтернативни подходи </a:t>
            </a:r>
            <a:r>
              <a:rPr lang="en-GB" dirty="0">
                <a:solidFill>
                  <a:srgbClr val="868E93"/>
                </a:solidFill>
              </a:rPr>
              <a:t>(</a:t>
            </a:r>
            <a:r>
              <a:rPr lang="bg-BG" dirty="0">
                <a:solidFill>
                  <a:srgbClr val="868E93"/>
                </a:solidFill>
              </a:rPr>
              <a:t>за публиката)</a:t>
            </a:r>
            <a:endParaRPr dirty="0">
              <a:solidFill>
                <a:srgbClr val="868E93"/>
              </a:solidFill>
            </a:endParaRPr>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12501B"/>
              </a:solidFill>
              <a:latin typeface="Open Sans Light"/>
              <a:ea typeface="Open Sans Light"/>
              <a:cs typeface="Open Sans Light"/>
              <a:sym typeface="Open Sans Light"/>
            </a:endParaRPr>
          </a:p>
          <a:p>
            <a:pPr marL="228600" lvl="0" indent="-114300">
              <a:buClr>
                <a:srgbClr val="9869BD"/>
              </a:buClr>
              <a:buNone/>
            </a:pPr>
            <a:r>
              <a:rPr lang="bg-BG" sz="2400" b="1" dirty="0">
                <a:solidFill>
                  <a:schemeClr val="accent6"/>
                </a:solidFill>
                <a:latin typeface="Arial"/>
                <a:ea typeface="Arial"/>
                <a:cs typeface="Arial"/>
                <a:sym typeface="Arial"/>
              </a:rPr>
              <a:t>СТЪПКА</a:t>
            </a:r>
            <a:r>
              <a:rPr lang="en-GB" sz="2400" b="1" dirty="0">
                <a:solidFill>
                  <a:schemeClr val="accent6"/>
                </a:solidFill>
                <a:latin typeface="Arial"/>
                <a:ea typeface="Arial"/>
                <a:cs typeface="Arial"/>
                <a:sym typeface="Arial"/>
              </a:rPr>
              <a:t> 4: </a:t>
            </a:r>
            <a:r>
              <a:rPr lang="bg-BG" sz="2400" b="1" dirty="0">
                <a:solidFill>
                  <a:schemeClr val="accent6"/>
                </a:solidFill>
                <a:latin typeface="Arial"/>
                <a:ea typeface="Arial"/>
                <a:cs typeface="Arial"/>
                <a:sym typeface="Arial"/>
              </a:rPr>
              <a:t>Финални разсъждения</a:t>
            </a:r>
            <a:endParaRPr dirty="0"/>
          </a:p>
          <a:p>
            <a:pPr marL="687600" lvl="0" indent="-342900" algn="l" rtl="0">
              <a:lnSpc>
                <a:spcPct val="90000"/>
              </a:lnSpc>
              <a:spcBef>
                <a:spcPts val="1000"/>
              </a:spcBef>
              <a:spcAft>
                <a:spcPts val="0"/>
              </a:spcAft>
              <a:buClr>
                <a:srgbClr val="9869BD"/>
              </a:buClr>
              <a:buSzPts val="1800"/>
              <a:buChar char="•"/>
            </a:pPr>
            <a:r>
              <a:rPr lang="en-GB" sz="2200" dirty="0">
                <a:solidFill>
                  <a:srgbClr val="868E93"/>
                </a:solidFill>
                <a:latin typeface="Arial"/>
                <a:ea typeface="Arial"/>
                <a:cs typeface="Arial"/>
                <a:sym typeface="Arial"/>
              </a:rPr>
              <a:t>"</a:t>
            </a:r>
            <a:r>
              <a:rPr lang="ru-RU" sz="2200" dirty="0">
                <a:solidFill>
                  <a:srgbClr val="868E93"/>
                </a:solidFill>
                <a:latin typeface="Arial"/>
                <a:ea typeface="Arial"/>
                <a:cs typeface="Arial"/>
                <a:sym typeface="Arial"/>
              </a:rPr>
              <a:t>Кое е най-важното действие, което ще предприемете, за да подкрепите индивидуалната гъвкавост на работното си място</a:t>
            </a:r>
            <a:r>
              <a:rPr lang="en-GB" sz="2200" dirty="0">
                <a:solidFill>
                  <a:srgbClr val="868E93"/>
                </a:solidFill>
                <a:latin typeface="Arial"/>
                <a:ea typeface="Arial"/>
                <a:cs typeface="Arial"/>
                <a:sym typeface="Arial"/>
              </a:rPr>
              <a:t>?“</a:t>
            </a:r>
            <a:endParaRPr dirty="0"/>
          </a:p>
          <a:p>
            <a:pPr marL="687600" lvl="0" indent="-342900" algn="l" rtl="0">
              <a:lnSpc>
                <a:spcPct val="90000"/>
              </a:lnSpc>
              <a:spcBef>
                <a:spcPts val="1000"/>
              </a:spcBef>
              <a:spcAft>
                <a:spcPts val="0"/>
              </a:spcAft>
              <a:buClr>
                <a:srgbClr val="9869BD"/>
              </a:buClr>
              <a:buSzPts val="1800"/>
              <a:buChar char="•"/>
            </a:pPr>
            <a:r>
              <a:rPr lang="ru-RU" sz="2200" dirty="0">
                <a:solidFill>
                  <a:srgbClr val="868E93"/>
                </a:solidFill>
                <a:latin typeface="Arial"/>
                <a:ea typeface="Arial"/>
                <a:cs typeface="Arial"/>
                <a:sym typeface="Arial"/>
              </a:rPr>
              <a:t>Нека запишем отговорите си в споделен документ с цел колективно вдъхновение.</a:t>
            </a:r>
            <a:endParaRPr b="1" dirty="0">
              <a:solidFill>
                <a:srgbClr val="12501B"/>
              </a:solidFill>
            </a:endParaRPr>
          </a:p>
        </p:txBody>
      </p:sp>
      <p:pic>
        <p:nvPicPr>
          <p:cNvPr id="392" name="Google Shape;392;p48" descr="Ampulheta 90% com preenchimento sólido"/>
          <p:cNvPicPr preferRelativeResize="0">
            <a:picLocks noGrp="1"/>
          </p:cNvPicPr>
          <p:nvPr>
            <p:ph type="body" idx="2"/>
          </p:nvPr>
        </p:nvPicPr>
        <p:blipFill rotWithShape="1">
          <a:blip r:embed="rId3">
            <a:alphaModFix/>
          </a:blip>
          <a:srcRect/>
          <a:stretch/>
        </p:blipFill>
        <p:spPr>
          <a:xfrm>
            <a:off x="10943770" y="5312228"/>
            <a:ext cx="1383351" cy="1161939"/>
          </a:xfrm>
          <a:prstGeom prst="rect">
            <a:avLst/>
          </a:prstGeom>
          <a:noFill/>
          <a:ln>
            <a:noFill/>
          </a:ln>
        </p:spPr>
      </p:pic>
      <p:sp>
        <p:nvSpPr>
          <p:cNvPr id="393" name="Google Shape;393;p48"/>
          <p:cNvSpPr txBox="1"/>
          <p:nvPr/>
        </p:nvSpPr>
        <p:spPr>
          <a:xfrm>
            <a:off x="10783639" y="6474168"/>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0h:60m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9"/>
          <p:cNvSpPr txBox="1">
            <a:spLocks noGrp="1"/>
          </p:cNvSpPr>
          <p:nvPr>
            <p:ph type="body" idx="1"/>
          </p:nvPr>
        </p:nvSpPr>
        <p:spPr>
          <a:xfrm>
            <a:off x="964245" y="2024159"/>
            <a:ext cx="7970991" cy="245440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2"/>
              </a:buClr>
              <a:buSzPts val="1800"/>
              <a:buChar char="•"/>
            </a:pPr>
            <a:r>
              <a:rPr lang="bg-BG" dirty="0"/>
              <a:t>Дейност за оценяване</a:t>
            </a:r>
            <a:r>
              <a:rPr lang="en-GB" dirty="0"/>
              <a:t> (</a:t>
            </a:r>
            <a:r>
              <a:rPr lang="bg-BG" dirty="0"/>
              <a:t>въпросник</a:t>
            </a:r>
            <a:r>
              <a:rPr lang="en-GB" dirty="0"/>
              <a:t>)</a:t>
            </a:r>
            <a:endParaRPr dirty="0"/>
          </a:p>
          <a:p>
            <a:pPr marL="457200" lvl="0" indent="-342900" algn="l" rtl="0">
              <a:lnSpc>
                <a:spcPct val="90000"/>
              </a:lnSpc>
              <a:spcBef>
                <a:spcPts val="1000"/>
              </a:spcBef>
              <a:spcAft>
                <a:spcPts val="0"/>
              </a:spcAft>
              <a:buClr>
                <a:schemeClr val="dk2"/>
              </a:buClr>
              <a:buSzPts val="1800"/>
              <a:buChar char="•"/>
            </a:pPr>
            <a:r>
              <a:rPr lang="ru-RU" dirty="0"/>
              <a:t>Обмислете съдържанието и дейностите в модулите</a:t>
            </a:r>
            <a:endParaRPr dirty="0"/>
          </a:p>
        </p:txBody>
      </p:sp>
      <p:sp>
        <p:nvSpPr>
          <p:cNvPr id="399" name="Google Shape;399;p49"/>
          <p:cNvSpPr txBox="1"/>
          <p:nvPr/>
        </p:nvSpPr>
        <p:spPr>
          <a:xfrm>
            <a:off x="1567543" y="324238"/>
            <a:ext cx="10474778" cy="71587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accent6"/>
              </a:buClr>
              <a:buSzPct val="55944"/>
              <a:buFont typeface="Arial"/>
              <a:buNone/>
            </a:pPr>
            <a:r>
              <a:rPr lang="bg-BG" sz="4400" b="1" i="0" u="none" strike="noStrike" cap="none" dirty="0">
                <a:solidFill>
                  <a:schemeClr val="accent6"/>
                </a:solidFill>
                <a:latin typeface="Arial"/>
                <a:ea typeface="Arial"/>
                <a:cs typeface="Arial"/>
                <a:sym typeface="Arial"/>
              </a:rPr>
              <a:t>Обобщение и размисли</a:t>
            </a:r>
            <a:endParaRPr sz="4400" b="0" i="0" u="none" strike="noStrike" cap="none" dirty="0">
              <a:solidFill>
                <a:schemeClr val="accent5"/>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0"/>
          <p:cNvSpPr txBox="1"/>
          <p:nvPr/>
        </p:nvSpPr>
        <p:spPr>
          <a:xfrm>
            <a:off x="1539408" y="577456"/>
            <a:ext cx="10474778" cy="71587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accent6"/>
              </a:buClr>
              <a:buSzPct val="55944"/>
              <a:buFont typeface="Arial"/>
              <a:buNone/>
            </a:pPr>
            <a:r>
              <a:rPr lang="bg-BG" sz="4400" b="1" i="0" u="none" strike="noStrike" cap="none" dirty="0">
                <a:solidFill>
                  <a:schemeClr val="accent6"/>
                </a:solidFill>
                <a:latin typeface="Arial"/>
                <a:ea typeface="Arial"/>
                <a:cs typeface="Arial"/>
                <a:sym typeface="Arial"/>
              </a:rPr>
              <a:t>Ключови източници</a:t>
            </a:r>
            <a:endParaRPr sz="4400" b="0" i="0" u="none" strike="noStrike" cap="none" dirty="0">
              <a:solidFill>
                <a:schemeClr val="accent5"/>
              </a:solidFill>
              <a:latin typeface="Arial"/>
              <a:ea typeface="Arial"/>
              <a:cs typeface="Arial"/>
              <a:sym typeface="Arial"/>
            </a:endParaRPr>
          </a:p>
        </p:txBody>
      </p:sp>
      <p:sp>
        <p:nvSpPr>
          <p:cNvPr id="5" name="TextBox 4">
            <a:extLst>
              <a:ext uri="{FF2B5EF4-FFF2-40B4-BE49-F238E27FC236}">
                <a16:creationId xmlns:a16="http://schemas.microsoft.com/office/drawing/2014/main" id="{39555EDA-A9A4-D0A2-0A4E-C52B7C8C3B16}"/>
              </a:ext>
            </a:extLst>
          </p:cNvPr>
          <p:cNvSpPr txBox="1"/>
          <p:nvPr/>
        </p:nvSpPr>
        <p:spPr>
          <a:xfrm>
            <a:off x="990600" y="1974928"/>
            <a:ext cx="10210800" cy="3260380"/>
          </a:xfrm>
          <a:prstGeom prst="rect">
            <a:avLst/>
          </a:prstGeom>
          <a:noFill/>
        </p:spPr>
        <p:txBody>
          <a:bodyPr wrap="square">
            <a:spAutoFit/>
          </a:bodyPr>
          <a:lstStyle/>
          <a:p>
            <a:pPr>
              <a:lnSpc>
                <a:spcPct val="115000"/>
              </a:lnSpc>
              <a:spcAft>
                <a:spcPts val="800"/>
              </a:spcAft>
            </a:pPr>
            <a:r>
              <a:rPr lang="en-US" sz="1600" dirty="0">
                <a:effectLst/>
                <a:latin typeface="Calibri" panose="020F0502020204030204" pitchFamily="34" charset="0"/>
                <a:ea typeface="Calibri" panose="020F0502020204030204" pitchFamily="34" charset="0"/>
                <a:cs typeface="Arial" panose="020B0604020202020204" pitchFamily="34" charset="0"/>
              </a:rPr>
              <a:t>Jang, J., Park, Y., </a:t>
            </a:r>
            <a:r>
              <a:rPr lang="en-US" sz="1600" dirty="0" err="1">
                <a:effectLst/>
                <a:latin typeface="Calibri" panose="020F0502020204030204" pitchFamily="34" charset="0"/>
                <a:ea typeface="Calibri" panose="020F0502020204030204" pitchFamily="34" charset="0"/>
                <a:cs typeface="Arial" panose="020B0604020202020204" pitchFamily="34" charset="0"/>
              </a:rPr>
              <a:t>Hur</a:t>
            </a:r>
            <a:r>
              <a:rPr lang="en-US" sz="1600" dirty="0">
                <a:effectLst/>
                <a:latin typeface="Calibri" panose="020F0502020204030204" pitchFamily="34" charset="0"/>
                <a:ea typeface="Calibri" panose="020F0502020204030204" pitchFamily="34" charset="0"/>
                <a:cs typeface="Arial" panose="020B0604020202020204" pitchFamily="34" charset="0"/>
              </a:rPr>
              <a:t>, S., &amp; An, Y.J. (2021). Flexible Office Characteristics on the Employees’ Innovative Behavioral Intention. Chapter in Edits by Lee R. &amp; Kim J. B. “Software Engineering, Artificial Intelligence, Networking and Parallel/Distributed Computing. Computational Intelligence 951 by Springer</a:t>
            </a:r>
          </a:p>
          <a:p>
            <a:pPr algn="l"/>
            <a:r>
              <a:rPr lang="en-US" sz="1600" b="0" i="0" u="none" strike="noStrike" baseline="0" dirty="0">
                <a:latin typeface="URWPalladioL-Roma"/>
              </a:rPr>
              <a:t>Hopkins, J.; </a:t>
            </a:r>
            <a:r>
              <a:rPr lang="en-US" sz="1600" b="0" i="0" u="none" strike="noStrike" baseline="0" dirty="0" err="1">
                <a:latin typeface="URWPalladioL-Roma"/>
              </a:rPr>
              <a:t>Bardoel</a:t>
            </a:r>
            <a:r>
              <a:rPr lang="en-US" sz="1600" b="0" i="0" u="none" strike="noStrike" baseline="0" dirty="0">
                <a:latin typeface="URWPalladioL-Roma"/>
              </a:rPr>
              <a:t>, A. The Future Is Hybrid: How </a:t>
            </a:r>
            <a:r>
              <a:rPr lang="en-US" sz="1600" b="0" i="0" u="none" strike="noStrike" baseline="0" dirty="0" err="1">
                <a:latin typeface="URWPalladioL-Roma"/>
              </a:rPr>
              <a:t>Organisations</a:t>
            </a:r>
            <a:r>
              <a:rPr lang="en-US" sz="1600" b="0" i="0" u="none" strike="noStrike" baseline="0" dirty="0">
                <a:latin typeface="URWPalladioL-Roma"/>
              </a:rPr>
              <a:t> Are Designing and Supporting</a:t>
            </a:r>
          </a:p>
          <a:p>
            <a:pPr algn="l"/>
            <a:r>
              <a:rPr lang="en-US" sz="1600" b="0" i="0" u="none" strike="noStrike" baseline="0" dirty="0">
                <a:latin typeface="URWPalladioL-Roma"/>
              </a:rPr>
              <a:t>Sustainable Hybrid Work Models in Post-Pandemic Australia. </a:t>
            </a:r>
            <a:r>
              <a:rPr lang="en-US" sz="1600" b="0" i="0" u="none" strike="noStrike" baseline="0" dirty="0">
                <a:latin typeface="URWPalladioL-Ital"/>
              </a:rPr>
              <a:t>Sustainability </a:t>
            </a:r>
            <a:r>
              <a:rPr lang="en-US" sz="1600" b="1" i="0" u="none" strike="noStrike" baseline="0" dirty="0">
                <a:latin typeface="URWPalladioL-Bold"/>
              </a:rPr>
              <a:t>2023</a:t>
            </a:r>
            <a:r>
              <a:rPr lang="en-US" sz="1600" b="0" i="0" u="none" strike="noStrike" baseline="0" dirty="0">
                <a:latin typeface="URWPalladioL-Roma"/>
              </a:rPr>
              <a:t>, </a:t>
            </a:r>
            <a:r>
              <a:rPr lang="en-US" sz="1600" b="0" i="0" u="none" strike="noStrike" baseline="0" dirty="0">
                <a:latin typeface="URWPalladioL-Ital"/>
              </a:rPr>
              <a:t>15</a:t>
            </a:r>
            <a:r>
              <a:rPr lang="en-US" sz="1600" b="0" i="0" u="none" strike="noStrike" baseline="0" dirty="0">
                <a:latin typeface="URWPalladioL-Roma"/>
              </a:rPr>
              <a:t>, 3086. https://</a:t>
            </a:r>
          </a:p>
          <a:p>
            <a:pPr algn="l"/>
            <a:r>
              <a:rPr lang="en-US" sz="1600" b="0" i="0" u="none" strike="noStrike" baseline="0" dirty="0">
                <a:latin typeface="URWPalladioL-Roma"/>
              </a:rPr>
              <a:t>doi.org/10.3390/su15043086</a:t>
            </a:r>
          </a:p>
          <a:p>
            <a:pPr algn="l"/>
            <a:endParaRPr lang="en-US" sz="1600" b="0" i="0" u="none" strike="noStrike" baseline="0" dirty="0">
              <a:latin typeface="URWPalladioL-Roma"/>
            </a:endParaRPr>
          </a:p>
          <a:p>
            <a:pPr algn="l"/>
            <a:r>
              <a:rPr lang="en-US" sz="1600" b="0" i="0" u="none" strike="noStrike" baseline="0" dirty="0" err="1">
                <a:latin typeface="URWPalladioL-Roma"/>
              </a:rPr>
              <a:t>Barath</a:t>
            </a:r>
            <a:r>
              <a:rPr lang="en-US" sz="1600" b="0" i="0" u="none" strike="noStrike" baseline="0" dirty="0">
                <a:latin typeface="URWPalladioL-Roma"/>
              </a:rPr>
              <a:t>, M.; Schmidt, D.A. Offices after the COVID-19 pandemic and changes in perception of flexible office space. </a:t>
            </a:r>
            <a:r>
              <a:rPr lang="en-US" sz="1600" b="0" i="0" u="none" strike="noStrike" baseline="0" dirty="0">
                <a:latin typeface="URWPalladioL-Ital"/>
              </a:rPr>
              <a:t>Sustainability, </a:t>
            </a:r>
            <a:r>
              <a:rPr lang="en-US" sz="1600" b="1" i="0" u="none" strike="noStrike" baseline="0" dirty="0">
                <a:latin typeface="URWPalladioL-Bold"/>
              </a:rPr>
              <a:t>2022</a:t>
            </a:r>
            <a:r>
              <a:rPr lang="en-US" sz="1600" b="0" i="0" u="none" strike="noStrike" baseline="0" dirty="0">
                <a:latin typeface="URWPalladioL-Roma"/>
              </a:rPr>
              <a:t>, </a:t>
            </a:r>
            <a:r>
              <a:rPr lang="en-US" sz="1600" b="0" i="0" u="none" strike="noStrike" baseline="0" dirty="0">
                <a:latin typeface="URWPalladioL-Ital"/>
              </a:rPr>
              <a:t>14</a:t>
            </a:r>
            <a:r>
              <a:rPr lang="en-US" sz="1600" b="0" i="0" u="none" strike="noStrike" baseline="0" dirty="0">
                <a:latin typeface="URWPalladioL-Roma"/>
              </a:rPr>
              <a:t>, 11158</a:t>
            </a:r>
          </a:p>
          <a:p>
            <a:pPr algn="l"/>
            <a:endParaRPr lang="en-US" sz="1600" dirty="0">
              <a:latin typeface="URWPalladioL-Roma"/>
            </a:endParaRPr>
          </a:p>
          <a:p>
            <a:pPr algn="l"/>
            <a:r>
              <a:rPr lang="bg-BG" sz="1600" dirty="0">
                <a:latin typeface="URWPalladioL-Roma"/>
              </a:rPr>
              <a:t>Линккове</a:t>
            </a:r>
            <a:endParaRPr lang="en-US" sz="1600" dirty="0">
              <a:latin typeface="URWPalladioL-Roma"/>
            </a:endParaRPr>
          </a:p>
          <a:p>
            <a:pPr algn="l"/>
            <a:r>
              <a:rPr lang="en-US" sz="1600" dirty="0">
                <a:solidFill>
                  <a:srgbClr val="868E93"/>
                </a:solidFill>
                <a:latin typeface="Arial"/>
                <a:cs typeface="Arial"/>
                <a:sym typeface="Arial"/>
                <a:hlinkClick r:id="rId3"/>
              </a:rPr>
              <a:t>10 Hybrid Companies Examples with Working Models in 2025</a:t>
            </a:r>
            <a:endParaRPr lang="en-US" sz="1600" dirty="0">
              <a:solidFill>
                <a:srgbClr val="868E93"/>
              </a:solidFill>
              <a:latin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9"/>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accent5"/>
              </a:solidFill>
              <a:latin typeface="Arial"/>
              <a:ea typeface="Arial"/>
              <a:cs typeface="Arial"/>
              <a:sym typeface="Arial"/>
            </a:endParaRPr>
          </a:p>
        </p:txBody>
      </p:sp>
      <p:sp>
        <p:nvSpPr>
          <p:cNvPr id="412" name="Google Shape;412;p19"/>
          <p:cNvSpPr txBox="1"/>
          <p:nvPr/>
        </p:nvSpPr>
        <p:spPr>
          <a:xfrm>
            <a:off x="3212840" y="1657016"/>
            <a:ext cx="7662765" cy="29853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bg-BG" sz="3600" b="0" i="0" u="none" strike="noStrike" cap="none" dirty="0">
                <a:solidFill>
                  <a:schemeClr val="accent5"/>
                </a:solidFill>
                <a:latin typeface="Arial"/>
                <a:ea typeface="Arial"/>
                <a:cs typeface="Arial"/>
                <a:sym typeface="Arial"/>
              </a:rPr>
              <a:t>Университет Патрас</a:t>
            </a:r>
            <a:br>
              <a:rPr lang="en-GB" sz="3600" b="0" i="0" u="none" strike="noStrike" cap="none" dirty="0">
                <a:solidFill>
                  <a:schemeClr val="accent5"/>
                </a:solidFill>
                <a:latin typeface="Arial"/>
                <a:ea typeface="Arial"/>
                <a:cs typeface="Arial"/>
                <a:sym typeface="Arial"/>
              </a:rPr>
            </a:br>
            <a:r>
              <a:rPr lang="bg-BG" sz="3600" b="0" i="0" u="none" strike="noStrike" cap="none" dirty="0">
                <a:solidFill>
                  <a:schemeClr val="accent5"/>
                </a:solidFill>
                <a:latin typeface="Arial"/>
                <a:ea typeface="Arial"/>
                <a:cs typeface="Arial"/>
                <a:sym typeface="Arial"/>
              </a:rPr>
              <a:t>Гърция</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dirty="0">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dirty="0">
                <a:solidFill>
                  <a:srgbClr val="93D4CC"/>
                </a:solidFill>
                <a:latin typeface="Arial"/>
                <a:ea typeface="Arial"/>
                <a:cs typeface="Arial"/>
                <a:sym typeface="Arial"/>
              </a:rPr>
              <a:t>www.upatras.gr </a:t>
            </a:r>
            <a:br>
              <a:rPr lang="en-GB" sz="4000" b="0" i="0" u="none" strike="noStrike" cap="none" dirty="0">
                <a:solidFill>
                  <a:schemeClr val="dk1"/>
                </a:solidFill>
                <a:latin typeface="Arial"/>
                <a:ea typeface="Arial"/>
                <a:cs typeface="Arial"/>
                <a:sym typeface="Arial"/>
              </a:rPr>
            </a:br>
            <a:r>
              <a:rPr lang="en-GB" sz="4000" b="0" i="0" u="none" strike="noStrike" cap="none" dirty="0">
                <a:solidFill>
                  <a:srgbClr val="93D4CC"/>
                </a:solidFill>
                <a:latin typeface="Arial"/>
                <a:ea typeface="Arial"/>
                <a:cs typeface="Arial"/>
                <a:sym typeface="Arial"/>
              </a:rPr>
              <a:t>dpapad@upatras.gr</a:t>
            </a:r>
            <a:endParaRPr sz="3600" b="0" i="0" u="none" strike="noStrike" cap="none" dirty="0">
              <a:solidFill>
                <a:schemeClr val="accent5"/>
              </a:solidFill>
              <a:latin typeface="Arial"/>
              <a:ea typeface="Arial"/>
              <a:cs typeface="Arial"/>
              <a:sym typeface="Arial"/>
            </a:endParaRPr>
          </a:p>
        </p:txBody>
      </p:sp>
      <p:pic>
        <p:nvPicPr>
          <p:cNvPr id="413" name="Google Shape;413;p19" descr="A logo with a black background&#10;&#10;Description automatically generated"/>
          <p:cNvPicPr preferRelativeResize="0"/>
          <p:nvPr/>
        </p:nvPicPr>
        <p:blipFill rotWithShape="1">
          <a:blip r:embed="rId3">
            <a:alphaModFix/>
          </a:blip>
          <a:srcRect/>
          <a:stretch/>
        </p:blipFill>
        <p:spPr>
          <a:xfrm>
            <a:off x="322172" y="1657016"/>
            <a:ext cx="3381812" cy="2985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1"/>
          <p:cNvSpPr/>
          <p:nvPr/>
        </p:nvSpPr>
        <p:spPr>
          <a:xfrm>
            <a:off x="208230" y="217283"/>
            <a:ext cx="1430447"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p21"/>
          <p:cNvSpPr/>
          <p:nvPr/>
        </p:nvSpPr>
        <p:spPr>
          <a:xfrm>
            <a:off x="208229" y="5466784"/>
            <a:ext cx="1883121"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20" name="Google Shape;420;p21" descr="A logo with a black background&#10;&#10;Description automatically generated"/>
          <p:cNvPicPr preferRelativeResize="0"/>
          <p:nvPr/>
        </p:nvPicPr>
        <p:blipFill rotWithShape="1">
          <a:blip r:embed="rId3">
            <a:alphaModFix/>
          </a:blip>
          <a:srcRect/>
          <a:stretch/>
        </p:blipFill>
        <p:spPr>
          <a:xfrm>
            <a:off x="3563292" y="-255761"/>
            <a:ext cx="4745083" cy="4745083"/>
          </a:xfrm>
          <a:prstGeom prst="rect">
            <a:avLst/>
          </a:prstGeom>
          <a:noFill/>
          <a:ln>
            <a:noFill/>
          </a:ln>
        </p:spPr>
      </p:pic>
      <p:pic>
        <p:nvPicPr>
          <p:cNvPr id="421" name="Google Shape;421;p21" descr="A logo for a university&#10;&#10;Description automatically generated"/>
          <p:cNvPicPr preferRelativeResize="0"/>
          <p:nvPr/>
        </p:nvPicPr>
        <p:blipFill rotWithShape="1">
          <a:blip r:embed="rId4">
            <a:alphaModFix/>
          </a:blip>
          <a:srcRect/>
          <a:stretch/>
        </p:blipFill>
        <p:spPr>
          <a:xfrm>
            <a:off x="10063843" y="4565572"/>
            <a:ext cx="1092711" cy="397349"/>
          </a:xfrm>
          <a:prstGeom prst="rect">
            <a:avLst/>
          </a:prstGeom>
          <a:noFill/>
          <a:ln>
            <a:noFill/>
          </a:ln>
        </p:spPr>
      </p:pic>
      <p:pic>
        <p:nvPicPr>
          <p:cNvPr id="422" name="Google Shape;422;p21" descr="A logo with text on it&#10;&#10;Description automatically generated"/>
          <p:cNvPicPr preferRelativeResize="0"/>
          <p:nvPr/>
        </p:nvPicPr>
        <p:blipFill rotWithShape="1">
          <a:blip r:embed="rId5">
            <a:alphaModFix/>
          </a:blip>
          <a:srcRect/>
          <a:stretch/>
        </p:blipFill>
        <p:spPr>
          <a:xfrm>
            <a:off x="2238936" y="4659868"/>
            <a:ext cx="927150" cy="397350"/>
          </a:xfrm>
          <a:prstGeom prst="rect">
            <a:avLst/>
          </a:prstGeom>
          <a:noFill/>
          <a:ln>
            <a:noFill/>
          </a:ln>
        </p:spPr>
      </p:pic>
      <p:pic>
        <p:nvPicPr>
          <p:cNvPr id="423" name="Google Shape;423;p21" descr="A blue and orange logo&#10;&#10;Description automatically generated"/>
          <p:cNvPicPr preferRelativeResize="0"/>
          <p:nvPr/>
        </p:nvPicPr>
        <p:blipFill rotWithShape="1">
          <a:blip r:embed="rId6">
            <a:alphaModFix/>
          </a:blip>
          <a:srcRect/>
          <a:stretch/>
        </p:blipFill>
        <p:spPr>
          <a:xfrm>
            <a:off x="3560875" y="4602520"/>
            <a:ext cx="1039008" cy="489552"/>
          </a:xfrm>
          <a:prstGeom prst="rect">
            <a:avLst/>
          </a:prstGeom>
          <a:noFill/>
          <a:ln>
            <a:noFill/>
          </a:ln>
        </p:spPr>
      </p:pic>
      <p:pic>
        <p:nvPicPr>
          <p:cNvPr id="424" name="Google Shape;424;p21" descr="A blue triangle with black text&#10;&#10;Description automatically generated"/>
          <p:cNvPicPr preferRelativeResize="0"/>
          <p:nvPr/>
        </p:nvPicPr>
        <p:blipFill rotWithShape="1">
          <a:blip r:embed="rId7">
            <a:alphaModFix/>
          </a:blip>
          <a:srcRect/>
          <a:stretch/>
        </p:blipFill>
        <p:spPr>
          <a:xfrm>
            <a:off x="6927702" y="4459474"/>
            <a:ext cx="706268" cy="706268"/>
          </a:xfrm>
          <a:prstGeom prst="rect">
            <a:avLst/>
          </a:prstGeom>
          <a:noFill/>
          <a:ln>
            <a:noFill/>
          </a:ln>
        </p:spPr>
      </p:pic>
      <p:pic>
        <p:nvPicPr>
          <p:cNvPr id="425" name="Google Shape;425;p21" descr="A black background with a black square&#10;&#10;Description automatically generated with medium confidence"/>
          <p:cNvPicPr preferRelativeResize="0"/>
          <p:nvPr/>
        </p:nvPicPr>
        <p:blipFill rotWithShape="1">
          <a:blip r:embed="rId8">
            <a:alphaModFix/>
          </a:blip>
          <a:srcRect/>
          <a:stretch/>
        </p:blipFill>
        <p:spPr>
          <a:xfrm>
            <a:off x="8172822" y="4565572"/>
            <a:ext cx="1534390" cy="494073"/>
          </a:xfrm>
          <a:prstGeom prst="rect">
            <a:avLst/>
          </a:prstGeom>
          <a:noFill/>
          <a:ln>
            <a:noFill/>
          </a:ln>
        </p:spPr>
      </p:pic>
      <p:pic>
        <p:nvPicPr>
          <p:cNvPr id="426" name="Google Shape;426;p21" descr="A logo with blue and red lines&#10;&#10;Description automatically generated"/>
          <p:cNvPicPr preferRelativeResize="0"/>
          <p:nvPr/>
        </p:nvPicPr>
        <p:blipFill rotWithShape="1">
          <a:blip r:embed="rId9">
            <a:alphaModFix/>
          </a:blip>
          <a:srcRect/>
          <a:stretch/>
        </p:blipFill>
        <p:spPr>
          <a:xfrm>
            <a:off x="950251" y="4679419"/>
            <a:ext cx="928419" cy="425989"/>
          </a:xfrm>
          <a:prstGeom prst="rect">
            <a:avLst/>
          </a:prstGeom>
          <a:noFill/>
          <a:ln>
            <a:noFill/>
          </a:ln>
        </p:spPr>
      </p:pic>
      <p:graphicFrame>
        <p:nvGraphicFramePr>
          <p:cNvPr id="427" name="Google Shape;427;p21"/>
          <p:cNvGraphicFramePr/>
          <p:nvPr/>
        </p:nvGraphicFramePr>
        <p:xfrm>
          <a:off x="5390165" y="5740397"/>
          <a:ext cx="6046100" cy="585480"/>
        </p:xfrm>
        <a:graphic>
          <a:graphicData uri="http://schemas.openxmlformats.org/drawingml/2006/table">
            <a:tbl>
              <a:tblPr>
                <a:noFill/>
                <a:tableStyleId>{51139C5D-3F63-41A5-BE55-282257F90C2B}</a:tableStyleId>
              </a:tblPr>
              <a:tblGrid>
                <a:gridCol w="6046100">
                  <a:extLst>
                    <a:ext uri="{9D8B030D-6E8A-4147-A177-3AD203B41FA5}">
                      <a16:colId xmlns:a16="http://schemas.microsoft.com/office/drawing/2014/main" val="20000"/>
                    </a:ext>
                  </a:extLst>
                </a:gridCol>
              </a:tblGrid>
              <a:tr h="522800">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strike="noStrike" cap="none"/>
                    </a:p>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dk1"/>
                          </a:solidFill>
                          <a:latin typeface="Arial"/>
                          <a:ea typeface="Arial"/>
                          <a:cs typeface="Arial"/>
                          <a:sym typeface="Arial"/>
                        </a:rPr>
                        <a:t>Project Number: 2023-1-BG01-KA220-VET-000153460</a:t>
                      </a:r>
                      <a:endParaRPr sz="8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FCFCF"/>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28" name="Google Shape;428;p21" descr="A blue text on a black background&#10;&#10;Description automatically generated"/>
          <p:cNvPicPr preferRelativeResize="0"/>
          <p:nvPr/>
        </p:nvPicPr>
        <p:blipFill rotWithShape="1">
          <a:blip r:embed="rId10">
            <a:alphaModFix/>
          </a:blip>
          <a:srcRect/>
          <a:stretch/>
        </p:blipFill>
        <p:spPr>
          <a:xfrm>
            <a:off x="884633" y="5779969"/>
            <a:ext cx="2413433" cy="506327"/>
          </a:xfrm>
          <a:prstGeom prst="rect">
            <a:avLst/>
          </a:prstGeom>
          <a:noFill/>
          <a:ln>
            <a:noFill/>
          </a:ln>
        </p:spPr>
      </p:pic>
      <p:pic>
        <p:nvPicPr>
          <p:cNvPr id="429" name="Google Shape;429;p21" descr="A black background with orange and green text&#10;&#10;Description automatically generated"/>
          <p:cNvPicPr preferRelativeResize="0"/>
          <p:nvPr/>
        </p:nvPicPr>
        <p:blipFill rotWithShape="1">
          <a:blip r:embed="rId11">
            <a:alphaModFix/>
          </a:blip>
          <a:srcRect/>
          <a:stretch/>
        </p:blipFill>
        <p:spPr>
          <a:xfrm>
            <a:off x="5138735" y="4615208"/>
            <a:ext cx="1164813" cy="415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p:nvPr/>
        </p:nvSpPr>
        <p:spPr>
          <a:xfrm>
            <a:off x="4122058" y="2858825"/>
            <a:ext cx="776514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bg-BG" sz="3600" b="0" i="0" u="none" strike="noStrike" cap="none" dirty="0">
                <a:solidFill>
                  <a:schemeClr val="accent5"/>
                </a:solidFill>
                <a:latin typeface="Arial"/>
                <a:ea typeface="Arial"/>
                <a:cs typeface="Arial"/>
                <a:sym typeface="Arial"/>
              </a:rPr>
              <a:t>Тема</a:t>
            </a:r>
            <a:r>
              <a:rPr lang="en-GB" sz="3600" b="0" i="0" u="none" strike="noStrike" cap="none" dirty="0">
                <a:solidFill>
                  <a:schemeClr val="accent5"/>
                </a:solidFill>
                <a:latin typeface="Arial"/>
                <a:ea typeface="Arial"/>
                <a:cs typeface="Arial"/>
                <a:sym typeface="Arial"/>
              </a:rPr>
              <a:t> 1</a:t>
            </a:r>
            <a:br>
              <a:rPr lang="en-GB" sz="3600" b="0" i="0" u="none" strike="noStrike" cap="none" dirty="0">
                <a:solidFill>
                  <a:schemeClr val="accent5"/>
                </a:solidFill>
                <a:latin typeface="Arial"/>
                <a:ea typeface="Arial"/>
                <a:cs typeface="Arial"/>
                <a:sym typeface="Arial"/>
              </a:rPr>
            </a:br>
            <a:r>
              <a:rPr lang="bg-BG" sz="3600" b="0" i="0" u="none" strike="noStrike" cap="none" dirty="0">
                <a:solidFill>
                  <a:schemeClr val="accent5"/>
                </a:solidFill>
                <a:latin typeface="Arial"/>
                <a:ea typeface="Arial"/>
                <a:cs typeface="Arial"/>
                <a:sym typeface="Arial"/>
              </a:rPr>
              <a:t>Определяне на хибридната работа, плюсове и минуси</a:t>
            </a:r>
            <a:endParaRPr sz="1400" b="0" i="0" u="none" strike="noStrike" cap="none" dirty="0">
              <a:solidFill>
                <a:srgbClr val="000000"/>
              </a:solidFill>
              <a:latin typeface="Arial"/>
              <a:ea typeface="Arial"/>
              <a:cs typeface="Arial"/>
              <a:sym typeface="Arial"/>
            </a:endParaRPr>
          </a:p>
        </p:txBody>
      </p:sp>
      <p:pic>
        <p:nvPicPr>
          <p:cNvPr id="134" name="Google Shape;134;p3"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0fd5a3148a_2_0"/>
          <p:cNvSpPr txBox="1"/>
          <p:nvPr/>
        </p:nvSpPr>
        <p:spPr>
          <a:xfrm>
            <a:off x="152400" y="225388"/>
            <a:ext cx="11858625" cy="62742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1" i="0" u="none" strike="noStrike" cap="none" dirty="0">
                <a:solidFill>
                  <a:schemeClr val="accent6"/>
                </a:solidFill>
                <a:latin typeface="Arial"/>
                <a:ea typeface="Arial"/>
                <a:cs typeface="Arial"/>
                <a:sym typeface="Arial"/>
              </a:rPr>
              <a:t>            </a:t>
            </a:r>
            <a:r>
              <a:rPr lang="bg-BG" sz="3600" b="1" i="0" u="none" strike="noStrike" cap="none" dirty="0">
                <a:solidFill>
                  <a:schemeClr val="accent6"/>
                </a:solidFill>
                <a:latin typeface="Arial"/>
                <a:ea typeface="Arial"/>
                <a:cs typeface="Arial"/>
                <a:sym typeface="Arial"/>
              </a:rPr>
              <a:t>Тема</a:t>
            </a:r>
            <a:r>
              <a:rPr lang="en-GB" sz="3600" b="1" i="0" u="none" strike="noStrike" cap="none" dirty="0">
                <a:solidFill>
                  <a:schemeClr val="accent6"/>
                </a:solidFill>
                <a:latin typeface="Arial"/>
                <a:ea typeface="Arial"/>
                <a:cs typeface="Arial"/>
                <a:sym typeface="Arial"/>
              </a:rPr>
              <a:t> 1: </a:t>
            </a:r>
            <a:r>
              <a:rPr lang="bg-BG" sz="3600" b="1" i="0" u="none" strike="noStrike" cap="none" dirty="0">
                <a:solidFill>
                  <a:schemeClr val="accent6"/>
                </a:solidFill>
                <a:latin typeface="Arial"/>
                <a:ea typeface="Arial"/>
                <a:cs typeface="Arial"/>
                <a:sym typeface="Arial"/>
              </a:rPr>
              <a:t>Определяне на хибридната работа</a:t>
            </a:r>
            <a:br>
              <a:rPr lang="en-GB" sz="3600" b="0" i="0" u="none" strike="noStrike" cap="none" dirty="0">
                <a:solidFill>
                  <a:schemeClr val="accent5"/>
                </a:solidFill>
                <a:latin typeface="Arial"/>
                <a:ea typeface="Arial"/>
                <a:cs typeface="Arial"/>
                <a:sym typeface="Arial"/>
              </a:rPr>
            </a:br>
            <a:endParaRPr sz="3600" b="0" i="0" u="none" strike="noStrike" cap="none" dirty="0">
              <a:solidFill>
                <a:schemeClr val="accent5"/>
              </a:solidFill>
              <a:latin typeface="Arial"/>
              <a:ea typeface="Arial"/>
              <a:cs typeface="Arial"/>
              <a:sym typeface="Arial"/>
            </a:endParaRPr>
          </a:p>
          <a:p>
            <a:pPr lvl="0">
              <a:lnSpc>
                <a:spcPct val="90000"/>
              </a:lnSpc>
            </a:pPr>
            <a:r>
              <a:rPr lang="ru-RU" sz="2800" dirty="0">
                <a:solidFill>
                  <a:schemeClr val="accent5"/>
                </a:solidFill>
              </a:rPr>
              <a:t>Нова работна рамка, при която служителите имат гъвкавостта да работят от място, което е физически отделено от работодателя им </a:t>
            </a:r>
            <a:r>
              <a:rPr lang="en-GB" sz="2800" b="0" i="0" u="none" strike="noStrike" cap="none" dirty="0">
                <a:solidFill>
                  <a:schemeClr val="accent5"/>
                </a:solidFill>
                <a:latin typeface="Arial"/>
                <a:ea typeface="Arial"/>
                <a:cs typeface="Arial"/>
                <a:sym typeface="Arial"/>
              </a:rPr>
              <a:t>(Peprah, 2023). </a:t>
            </a:r>
            <a:r>
              <a:rPr lang="ru-RU" sz="2800" dirty="0">
                <a:solidFill>
                  <a:schemeClr val="accent5"/>
                </a:solidFill>
              </a:rPr>
              <a:t>Други свързани термини за хибридна работа са</a:t>
            </a:r>
            <a:r>
              <a:rPr lang="en-GB" sz="2800" b="0" i="0" u="none" strike="noStrike" cap="none" dirty="0">
                <a:solidFill>
                  <a:schemeClr val="accent5"/>
                </a:solidFill>
                <a:latin typeface="Arial"/>
                <a:ea typeface="Arial"/>
                <a:cs typeface="Arial"/>
                <a:sym typeface="Arial"/>
              </a:rPr>
              <a:t>: </a:t>
            </a:r>
            <a:endParaRPr dirty="0"/>
          </a:p>
          <a:p>
            <a:pPr marL="571500" marR="0" lvl="3" indent="-571500" algn="l" rtl="0">
              <a:lnSpc>
                <a:spcPct val="90000"/>
              </a:lnSpc>
              <a:spcBef>
                <a:spcPts val="0"/>
              </a:spcBef>
              <a:spcAft>
                <a:spcPts val="0"/>
              </a:spcAft>
              <a:buClr>
                <a:schemeClr val="accent5"/>
              </a:buClr>
              <a:buSzPts val="3600"/>
              <a:buFont typeface="Arial"/>
              <a:buChar char="•"/>
            </a:pPr>
            <a:r>
              <a:rPr lang="bg-BG" sz="2800" b="0" i="0" u="none" strike="noStrike" cap="none" dirty="0">
                <a:solidFill>
                  <a:schemeClr val="accent5"/>
                </a:solidFill>
                <a:latin typeface="Arial"/>
                <a:ea typeface="Arial"/>
                <a:cs typeface="Arial"/>
                <a:sym typeface="Arial"/>
              </a:rPr>
              <a:t>Телеработа</a:t>
            </a:r>
            <a:r>
              <a:rPr lang="en-GB" sz="2800" b="0" i="0" u="none" strike="noStrike" cap="none" dirty="0">
                <a:solidFill>
                  <a:schemeClr val="accent5"/>
                </a:solidFill>
                <a:latin typeface="Arial"/>
                <a:ea typeface="Arial"/>
                <a:cs typeface="Arial"/>
                <a:sym typeface="Arial"/>
              </a:rPr>
              <a:t> </a:t>
            </a:r>
            <a:r>
              <a:rPr lang="bg-BG" sz="2800" b="0" i="0" u="none" strike="noStrike" cap="none" dirty="0">
                <a:solidFill>
                  <a:schemeClr val="accent5"/>
                </a:solidFill>
                <a:latin typeface="Arial"/>
                <a:ea typeface="Arial"/>
                <a:cs typeface="Arial"/>
                <a:sym typeface="Arial"/>
              </a:rPr>
              <a:t>и</a:t>
            </a:r>
            <a:r>
              <a:rPr lang="en-GB" sz="2800" b="0" i="0" u="none" strike="noStrike" cap="none" dirty="0">
                <a:solidFill>
                  <a:schemeClr val="accent5"/>
                </a:solidFill>
                <a:latin typeface="Arial"/>
                <a:ea typeface="Arial"/>
                <a:cs typeface="Arial"/>
                <a:sym typeface="Arial"/>
              </a:rPr>
              <a:t> </a:t>
            </a:r>
            <a:r>
              <a:rPr lang="bg-BG" sz="2800" b="0" i="0" u="none" strike="noStrike" cap="none" dirty="0">
                <a:solidFill>
                  <a:schemeClr val="accent5"/>
                </a:solidFill>
                <a:latin typeface="Arial"/>
                <a:ea typeface="Arial"/>
                <a:cs typeface="Arial"/>
                <a:sym typeface="Arial"/>
              </a:rPr>
              <a:t>ИКТ-базирана мобилна работа </a:t>
            </a:r>
            <a:r>
              <a:rPr lang="en-GB" sz="2800" b="0" i="0" u="none" strike="noStrike" cap="none" dirty="0">
                <a:solidFill>
                  <a:schemeClr val="accent5"/>
                </a:solidFill>
                <a:latin typeface="Arial"/>
                <a:ea typeface="Arial"/>
                <a:cs typeface="Arial"/>
                <a:sym typeface="Arial"/>
              </a:rPr>
              <a:t>(TICTM)</a:t>
            </a:r>
            <a:endParaRPr dirty="0"/>
          </a:p>
          <a:p>
            <a:pPr marL="571500" marR="0" lvl="3" indent="-571500" algn="l" rtl="0">
              <a:lnSpc>
                <a:spcPct val="90000"/>
              </a:lnSpc>
              <a:spcBef>
                <a:spcPts val="0"/>
              </a:spcBef>
              <a:spcAft>
                <a:spcPts val="0"/>
              </a:spcAft>
              <a:buClr>
                <a:schemeClr val="accent5"/>
              </a:buClr>
              <a:buSzPts val="3600"/>
              <a:buFont typeface="Arial"/>
              <a:buChar char="•"/>
            </a:pPr>
            <a:r>
              <a:rPr lang="bg-BG" sz="2800" b="0" i="0" u="none" strike="noStrike" cap="none" dirty="0">
                <a:solidFill>
                  <a:schemeClr val="accent5"/>
                </a:solidFill>
                <a:latin typeface="Arial"/>
                <a:ea typeface="Arial"/>
                <a:cs typeface="Arial"/>
                <a:sym typeface="Arial"/>
              </a:rPr>
              <a:t>Дистанционна работа</a:t>
            </a:r>
            <a:endParaRPr dirty="0"/>
          </a:p>
          <a:p>
            <a:pPr marL="571500" marR="0" lvl="3" indent="-571500" algn="l" rtl="0">
              <a:lnSpc>
                <a:spcPct val="90000"/>
              </a:lnSpc>
              <a:spcBef>
                <a:spcPts val="0"/>
              </a:spcBef>
              <a:spcAft>
                <a:spcPts val="0"/>
              </a:spcAft>
              <a:buClr>
                <a:schemeClr val="accent5"/>
              </a:buClr>
              <a:buSzPts val="3600"/>
              <a:buFont typeface="Arial"/>
              <a:buChar char="•"/>
            </a:pPr>
            <a:r>
              <a:rPr lang="bg-BG" sz="2800" dirty="0">
                <a:solidFill>
                  <a:schemeClr val="accent5"/>
                </a:solidFill>
              </a:rPr>
              <a:t>Р</a:t>
            </a:r>
            <a:r>
              <a:rPr lang="bg-BG" sz="2800" b="0" i="0" u="none" strike="noStrike" cap="none" dirty="0">
                <a:solidFill>
                  <a:schemeClr val="accent5"/>
                </a:solidFill>
                <a:latin typeface="Arial"/>
                <a:ea typeface="Arial"/>
                <a:cs typeface="Arial"/>
                <a:sym typeface="Arial"/>
              </a:rPr>
              <a:t>абота от къщи</a:t>
            </a:r>
            <a:endParaRPr dirty="0"/>
          </a:p>
          <a:p>
            <a:pPr marL="571500" marR="0" lvl="3" indent="-571500" algn="l" rtl="0">
              <a:lnSpc>
                <a:spcPct val="90000"/>
              </a:lnSpc>
              <a:spcBef>
                <a:spcPts val="0"/>
              </a:spcBef>
              <a:spcAft>
                <a:spcPts val="0"/>
              </a:spcAft>
              <a:buClr>
                <a:schemeClr val="accent5"/>
              </a:buClr>
              <a:buSzPts val="3600"/>
              <a:buFont typeface="Arial"/>
              <a:buChar char="•"/>
            </a:pPr>
            <a:r>
              <a:rPr lang="bg-BG" sz="2800" b="0" i="0" u="none" strike="noStrike" cap="none" dirty="0">
                <a:solidFill>
                  <a:schemeClr val="accent5"/>
                </a:solidFill>
                <a:latin typeface="Arial"/>
                <a:ea typeface="Arial"/>
                <a:cs typeface="Arial"/>
                <a:sym typeface="Arial"/>
              </a:rPr>
              <a:t>Работа от разстояние</a:t>
            </a:r>
            <a:endParaRPr dirty="0"/>
          </a:p>
          <a:p>
            <a:pPr marL="571500" marR="0" lvl="3" indent="-571500" algn="l" rtl="0">
              <a:lnSpc>
                <a:spcPct val="90000"/>
              </a:lnSpc>
              <a:spcBef>
                <a:spcPts val="0"/>
              </a:spcBef>
              <a:spcAft>
                <a:spcPts val="0"/>
              </a:spcAft>
              <a:buClr>
                <a:schemeClr val="accent5"/>
              </a:buClr>
              <a:buSzPts val="3600"/>
              <a:buFont typeface="Arial"/>
              <a:buChar char="•"/>
            </a:pPr>
            <a:r>
              <a:rPr lang="bg-BG" sz="2800" b="0" i="0" u="none" strike="noStrike" cap="none" dirty="0">
                <a:solidFill>
                  <a:schemeClr val="accent5"/>
                </a:solidFill>
                <a:latin typeface="Arial"/>
                <a:ea typeface="Arial"/>
                <a:cs typeface="Arial"/>
                <a:sym typeface="Arial"/>
              </a:rPr>
              <a:t>Виртуална работа</a:t>
            </a:r>
            <a:endParaRPr dirty="0"/>
          </a:p>
          <a:p>
            <a:pPr marL="0" marR="0" lvl="3" indent="0" algn="l" rtl="0">
              <a:lnSpc>
                <a:spcPct val="90000"/>
              </a:lnSpc>
              <a:spcBef>
                <a:spcPts val="0"/>
              </a:spcBef>
              <a:spcAft>
                <a:spcPts val="0"/>
              </a:spcAft>
              <a:buNone/>
            </a:pPr>
            <a:endParaRPr sz="2800" b="0" i="0" u="none" strike="noStrike" cap="none" dirty="0">
              <a:solidFill>
                <a:schemeClr val="accent5"/>
              </a:solidFill>
              <a:latin typeface="Arial"/>
              <a:ea typeface="Arial"/>
              <a:cs typeface="Arial"/>
              <a:sym typeface="Arial"/>
            </a:endParaRPr>
          </a:p>
          <a:p>
            <a:pPr lvl="0"/>
            <a:r>
              <a:rPr lang="bg-BG" sz="2400" b="0" i="0" u="none" strike="noStrike" cap="none" dirty="0">
                <a:solidFill>
                  <a:schemeClr val="accent5"/>
                </a:solidFill>
                <a:latin typeface="Arial"/>
                <a:ea typeface="Arial"/>
                <a:cs typeface="Arial"/>
                <a:sym typeface="Arial"/>
              </a:rPr>
              <a:t>Нов термин</a:t>
            </a:r>
            <a:r>
              <a:rPr lang="en-GB" sz="2400" b="0" i="0" u="none" strike="noStrike" cap="none" dirty="0">
                <a:solidFill>
                  <a:schemeClr val="accent5"/>
                </a:solidFill>
                <a:latin typeface="Arial"/>
                <a:ea typeface="Arial"/>
                <a:cs typeface="Arial"/>
                <a:sym typeface="Arial"/>
              </a:rPr>
              <a:t>: </a:t>
            </a:r>
            <a:r>
              <a:rPr lang="ru-RU" sz="2400" dirty="0">
                <a:solidFill>
                  <a:schemeClr val="accent5"/>
                </a:solidFill>
              </a:rPr>
              <a:t>Гъвкави офиси, базирани на дейности </a:t>
            </a:r>
            <a:r>
              <a:rPr lang="en-GB" sz="2400" b="0" i="0" u="none" strike="noStrike" cap="none" dirty="0">
                <a:solidFill>
                  <a:schemeClr val="accent5"/>
                </a:solidFill>
                <a:latin typeface="Arial"/>
                <a:ea typeface="Arial"/>
                <a:cs typeface="Arial"/>
                <a:sym typeface="Arial"/>
              </a:rPr>
              <a:t>(A-FO) </a:t>
            </a:r>
            <a:r>
              <a:rPr lang="bg-BG" sz="2400" b="0" i="0" u="none" strike="noStrike" cap="none" dirty="0">
                <a:solidFill>
                  <a:schemeClr val="accent5"/>
                </a:solidFill>
                <a:latin typeface="Arial"/>
                <a:ea typeface="Arial"/>
                <a:cs typeface="Arial"/>
                <a:sym typeface="Arial"/>
              </a:rPr>
              <a:t>се отнася </a:t>
            </a:r>
            <a:r>
              <a:rPr lang="ru-RU" sz="2400" dirty="0">
                <a:solidFill>
                  <a:schemeClr val="accent5"/>
                </a:solidFill>
              </a:rPr>
              <a:t>до работна среда, в която хората могат да вършат работата си по всяко време и навсякъде, използвайки цифрови устройства, без ограничения във времето или пространството</a:t>
            </a:r>
            <a:r>
              <a:rPr lang="en-GB" sz="2400" b="0" i="0" u="none" strike="noStrike" cap="none" dirty="0">
                <a:solidFill>
                  <a:schemeClr val="accent5"/>
                </a:solidFill>
                <a:latin typeface="Arial"/>
                <a:ea typeface="Arial"/>
                <a:cs typeface="Arial"/>
                <a:sym typeface="Arial"/>
              </a:rPr>
              <a:t> (Jang et al, 2021, p.87)</a:t>
            </a:r>
            <a:endParaRPr sz="2400" dirty="0"/>
          </a:p>
          <a:p>
            <a:pPr marL="571500" marR="0" lvl="0" indent="-342900" algn="l" rtl="0">
              <a:lnSpc>
                <a:spcPct val="90000"/>
              </a:lnSpc>
              <a:spcBef>
                <a:spcPts val="0"/>
              </a:spcBef>
              <a:spcAft>
                <a:spcPts val="0"/>
              </a:spcAft>
              <a:buClr>
                <a:schemeClr val="accent5"/>
              </a:buClr>
              <a:buSzPts val="3600"/>
              <a:buFont typeface="Arial"/>
              <a:buNone/>
            </a:pPr>
            <a:endParaRPr sz="2800" b="0" i="0" u="none" strike="noStrike" cap="none" dirty="0">
              <a:solidFill>
                <a:schemeClr val="accent5"/>
              </a:solidFill>
              <a:latin typeface="Arial"/>
              <a:ea typeface="Arial"/>
              <a:cs typeface="Arial"/>
              <a:sym typeface="Arial"/>
            </a:endParaRPr>
          </a:p>
          <a:p>
            <a:pPr marL="571500" marR="0" lvl="0" indent="-342900" algn="l" rtl="0">
              <a:lnSpc>
                <a:spcPct val="90000"/>
              </a:lnSpc>
              <a:spcBef>
                <a:spcPts val="0"/>
              </a:spcBef>
              <a:spcAft>
                <a:spcPts val="0"/>
              </a:spcAft>
              <a:buClr>
                <a:schemeClr val="accent5"/>
              </a:buClr>
              <a:buSzPts val="3600"/>
              <a:buFont typeface="Arial"/>
              <a:buNone/>
            </a:pPr>
            <a:endParaRPr sz="2400" b="0" i="0" u="none" strike="noStrike" cap="none" dirty="0">
              <a:solidFill>
                <a:schemeClr val="accent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p:nvPr/>
        </p:nvSpPr>
        <p:spPr>
          <a:xfrm>
            <a:off x="580103" y="160948"/>
            <a:ext cx="11086379" cy="54139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dirty="0">
                <a:solidFill>
                  <a:schemeClr val="accent5"/>
                </a:solidFill>
                <a:latin typeface="Arial"/>
                <a:ea typeface="Arial"/>
                <a:cs typeface="Arial"/>
                <a:sym typeface="Arial"/>
              </a:rPr>
              <a:t>	</a:t>
            </a:r>
            <a:r>
              <a:rPr lang="bg-BG" sz="3200" b="1" i="0" u="none" strike="noStrike" cap="none" dirty="0">
                <a:solidFill>
                  <a:schemeClr val="accent6"/>
                </a:solidFill>
                <a:latin typeface="Arial"/>
                <a:ea typeface="Arial"/>
                <a:cs typeface="Arial"/>
                <a:sym typeface="Arial"/>
              </a:rPr>
              <a:t>Тема</a:t>
            </a:r>
            <a:r>
              <a:rPr lang="en-GB" sz="3200" b="1" i="0" u="none" strike="noStrike" cap="none" dirty="0">
                <a:solidFill>
                  <a:schemeClr val="accent6"/>
                </a:solidFill>
                <a:latin typeface="Arial"/>
                <a:ea typeface="Arial"/>
                <a:cs typeface="Arial"/>
                <a:sym typeface="Arial"/>
              </a:rPr>
              <a:t> 1: </a:t>
            </a:r>
            <a:r>
              <a:rPr lang="bg-BG" sz="3200" b="1" dirty="0">
                <a:solidFill>
                  <a:schemeClr val="accent6"/>
                </a:solidFill>
              </a:rPr>
              <a:t>Определяне на хибридната работа, 	плюсове и минуси</a:t>
            </a:r>
            <a:endParaRPr dirty="0"/>
          </a:p>
          <a:p>
            <a:pPr marL="0" marR="0" lvl="0" indent="0" algn="l" rtl="0">
              <a:lnSpc>
                <a:spcPct val="90000"/>
              </a:lnSpc>
              <a:spcBef>
                <a:spcPts val="0"/>
              </a:spcBef>
              <a:spcAft>
                <a:spcPts val="0"/>
              </a:spcAft>
              <a:buClr>
                <a:schemeClr val="accent5"/>
              </a:buClr>
              <a:buSzPts val="3600"/>
              <a:buFont typeface="Arial"/>
              <a:buNone/>
            </a:pPr>
            <a:endParaRPr sz="3600" b="0" i="0" u="none" strike="noStrike" cap="none" dirty="0">
              <a:solidFill>
                <a:schemeClr val="accent5"/>
              </a:solidFill>
              <a:latin typeface="Arial"/>
              <a:ea typeface="Arial"/>
              <a:cs typeface="Arial"/>
              <a:sym typeface="Arial"/>
            </a:endParaRPr>
          </a:p>
          <a:p>
            <a:pPr marL="285750" lvl="0" indent="-285750">
              <a:buSzPts val="2400"/>
              <a:buFont typeface="Arial"/>
              <a:buChar char="•"/>
            </a:pPr>
            <a:r>
              <a:rPr lang="ru-RU" sz="2400" dirty="0">
                <a:solidFill>
                  <a:schemeClr val="accent5"/>
                </a:solidFill>
              </a:rPr>
              <a:t>60% от служителите в 8090 американски компании, работещи дистанционно, съобщават, че предпочитат хибридни варианти за работа </a:t>
            </a:r>
            <a:r>
              <a:rPr lang="en-GB" sz="2400" b="0" i="0" u="none" strike="noStrike" cap="none" dirty="0">
                <a:solidFill>
                  <a:schemeClr val="accent5"/>
                </a:solidFill>
                <a:latin typeface="Arial"/>
                <a:ea typeface="Arial"/>
                <a:cs typeface="Arial"/>
                <a:sym typeface="Arial"/>
              </a:rPr>
              <a:t>(Wigert et al., 2022).</a:t>
            </a:r>
            <a:endParaRPr dirty="0"/>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dirty="0">
              <a:solidFill>
                <a:schemeClr val="accent5"/>
              </a:solidFill>
              <a:latin typeface="Arial"/>
              <a:ea typeface="Arial"/>
              <a:cs typeface="Arial"/>
              <a:sym typeface="Arial"/>
            </a:endParaRPr>
          </a:p>
          <a:p>
            <a:pPr marL="285750" lvl="0" indent="-285750">
              <a:buSzPts val="2400"/>
              <a:buFont typeface="Arial"/>
              <a:buChar char="•"/>
            </a:pPr>
            <a:r>
              <a:rPr lang="ru-RU" sz="2400" dirty="0">
                <a:solidFill>
                  <a:schemeClr val="accent5"/>
                </a:solidFill>
              </a:rPr>
              <a:t>Доминиращият бизнес модел е хибриден за 49% от 10 646 </a:t>
            </a:r>
            <a:r>
              <a:rPr lang="en-US" sz="2400" dirty="0">
                <a:solidFill>
                  <a:schemeClr val="accent5"/>
                </a:solidFill>
              </a:rPr>
              <a:t>“</a:t>
            </a:r>
            <a:r>
              <a:rPr lang="bg-BG" sz="2400" dirty="0">
                <a:solidFill>
                  <a:schemeClr val="accent5"/>
                </a:solidFill>
              </a:rPr>
              <a:t>работници на знанието</a:t>
            </a:r>
            <a:r>
              <a:rPr lang="en-US" sz="2400" dirty="0">
                <a:solidFill>
                  <a:schemeClr val="accent5"/>
                </a:solidFill>
              </a:rPr>
              <a:t>“</a:t>
            </a:r>
            <a:r>
              <a:rPr lang="ru-RU" sz="2400" dirty="0">
                <a:solidFill>
                  <a:schemeClr val="accent5"/>
                </a:solidFill>
              </a:rPr>
              <a:t> по целия свят</a:t>
            </a:r>
            <a:r>
              <a:rPr lang="en-US" sz="2400" dirty="0">
                <a:solidFill>
                  <a:schemeClr val="accent5"/>
                </a:solidFill>
              </a:rPr>
              <a:t> </a:t>
            </a:r>
            <a:r>
              <a:rPr lang="en-GB" sz="2400" b="0" i="0" u="none" strike="noStrike" cap="none" dirty="0">
                <a:solidFill>
                  <a:schemeClr val="accent5"/>
                </a:solidFill>
                <a:latin typeface="Arial"/>
                <a:ea typeface="Arial"/>
                <a:cs typeface="Arial"/>
                <a:sym typeface="Arial"/>
              </a:rPr>
              <a:t>(Future Forum, 2022), </a:t>
            </a:r>
            <a:endParaRPr dirty="0"/>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dirty="0">
              <a:solidFill>
                <a:schemeClr val="accent5"/>
              </a:solidFill>
              <a:latin typeface="Arial"/>
              <a:ea typeface="Arial"/>
              <a:cs typeface="Arial"/>
              <a:sym typeface="Arial"/>
            </a:endParaRPr>
          </a:p>
          <a:p>
            <a:pPr marL="285750" lvl="0" indent="-285750">
              <a:buSzPts val="2400"/>
              <a:buFont typeface="Arial"/>
              <a:buChar char="•"/>
            </a:pPr>
            <a:r>
              <a:rPr lang="ru-RU" sz="2400" dirty="0">
                <a:solidFill>
                  <a:schemeClr val="accent5"/>
                </a:solidFill>
              </a:rPr>
              <a:t>54% от 1421 австралийски </a:t>
            </a:r>
            <a:r>
              <a:rPr kumimoji="0" lang="en-US" sz="2400" b="0" i="0" u="none" strike="noStrike" kern="0" cap="none" spc="0" normalizeH="0" baseline="0" noProof="0" dirty="0">
                <a:ln>
                  <a:noFill/>
                </a:ln>
                <a:solidFill>
                  <a:srgbClr val="A02B93"/>
                </a:solidFill>
                <a:effectLst/>
                <a:uLnTx/>
                <a:uFillTx/>
                <a:latin typeface="Arial"/>
                <a:cs typeface="Arial"/>
                <a:sym typeface="Arial"/>
              </a:rPr>
              <a:t>“</a:t>
            </a:r>
            <a:r>
              <a:rPr kumimoji="0" lang="bg-BG" sz="2400" b="0" i="0" u="none" strike="noStrike" kern="0" cap="none" spc="0" normalizeH="0" baseline="0" noProof="0" dirty="0">
                <a:ln>
                  <a:noFill/>
                </a:ln>
                <a:solidFill>
                  <a:srgbClr val="A02B93"/>
                </a:solidFill>
                <a:effectLst/>
                <a:uLnTx/>
                <a:uFillTx/>
                <a:latin typeface="Arial"/>
                <a:cs typeface="Arial"/>
                <a:sym typeface="Arial"/>
              </a:rPr>
              <a:t>работници на знанието</a:t>
            </a:r>
            <a:r>
              <a:rPr kumimoji="0" lang="en-US" sz="2400" b="0" i="0" u="none" strike="noStrike" kern="0" cap="none" spc="0" normalizeH="0" baseline="0" noProof="0" dirty="0">
                <a:ln>
                  <a:noFill/>
                </a:ln>
                <a:solidFill>
                  <a:srgbClr val="A02B93"/>
                </a:solidFill>
                <a:effectLst/>
                <a:uLnTx/>
                <a:uFillTx/>
                <a:latin typeface="Arial"/>
                <a:cs typeface="Arial"/>
                <a:sym typeface="Arial"/>
              </a:rPr>
              <a:t>“</a:t>
            </a:r>
            <a:r>
              <a:rPr lang="ru-RU" sz="2400" dirty="0">
                <a:solidFill>
                  <a:schemeClr val="accent5"/>
                </a:solidFill>
              </a:rPr>
              <a:t> също следват някакъв вид хибриден модел на работа</a:t>
            </a:r>
            <a:r>
              <a:rPr lang="en-GB" sz="2400" b="0" i="0" u="none" strike="noStrike" cap="none" dirty="0">
                <a:solidFill>
                  <a:schemeClr val="accent5"/>
                </a:solidFill>
                <a:latin typeface="Arial"/>
                <a:ea typeface="Arial"/>
                <a:cs typeface="Arial"/>
                <a:sym typeface="Arial"/>
              </a:rPr>
              <a:t> </a:t>
            </a:r>
            <a:r>
              <a:rPr lang="bg-BG" sz="2400" b="0" i="0" u="none" strike="noStrike" cap="none" dirty="0">
                <a:solidFill>
                  <a:schemeClr val="accent5"/>
                </a:solidFill>
                <a:latin typeface="Arial"/>
                <a:ea typeface="Arial"/>
                <a:cs typeface="Arial"/>
                <a:sym typeface="Arial"/>
              </a:rPr>
              <a:t>и</a:t>
            </a:r>
            <a:endParaRPr dirty="0"/>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dirty="0">
              <a:solidFill>
                <a:schemeClr val="accent5"/>
              </a:solidFill>
              <a:latin typeface="Arial"/>
              <a:ea typeface="Arial"/>
              <a:cs typeface="Arial"/>
              <a:sym typeface="Arial"/>
            </a:endParaRPr>
          </a:p>
          <a:p>
            <a:pPr marL="285750" lvl="0" indent="-285750">
              <a:buSzPts val="2400"/>
              <a:buFont typeface="Arial"/>
              <a:buChar char="•"/>
            </a:pPr>
            <a:r>
              <a:rPr lang="en-GB" sz="2400" b="0" i="0" u="none" strike="noStrike" cap="none" dirty="0">
                <a:solidFill>
                  <a:schemeClr val="accent5"/>
                </a:solidFill>
                <a:latin typeface="Arial"/>
                <a:ea typeface="Arial"/>
                <a:cs typeface="Arial"/>
                <a:sym typeface="Arial"/>
              </a:rPr>
              <a:t> </a:t>
            </a:r>
            <a:r>
              <a:rPr lang="ru-RU" sz="2400" dirty="0">
                <a:solidFill>
                  <a:schemeClr val="accent5"/>
                </a:solidFill>
              </a:rPr>
              <a:t>56% посочват, че за тях това е идеална схема на работа </a:t>
            </a:r>
            <a:r>
              <a:rPr lang="en-GB" sz="2400" b="0" i="0" u="none" strike="noStrike" cap="none" dirty="0">
                <a:solidFill>
                  <a:schemeClr val="accent5"/>
                </a:solidFill>
                <a:latin typeface="Arial"/>
                <a:ea typeface="Arial"/>
                <a:cs typeface="Arial"/>
                <a:sym typeface="Arial"/>
              </a:rPr>
              <a:t>(Hopkins, &amp; </a:t>
            </a:r>
            <a:r>
              <a:rPr lang="en-GB" sz="2400" b="0" i="0" u="none" strike="noStrike" cap="none" dirty="0" err="1">
                <a:solidFill>
                  <a:schemeClr val="accent5"/>
                </a:solidFill>
                <a:latin typeface="Arial"/>
                <a:ea typeface="Arial"/>
                <a:cs typeface="Arial"/>
                <a:sym typeface="Arial"/>
              </a:rPr>
              <a:t>Bardoel</a:t>
            </a:r>
            <a:r>
              <a:rPr lang="en-GB" sz="2400" b="0" i="0" u="none" strike="noStrike" cap="none" dirty="0">
                <a:solidFill>
                  <a:schemeClr val="accent5"/>
                </a:solidFill>
                <a:latin typeface="Arial"/>
                <a:ea typeface="Arial"/>
                <a:cs typeface="Arial"/>
                <a:sym typeface="Arial"/>
              </a:rPr>
              <a:t>, 2022)</a:t>
            </a:r>
            <a:r>
              <a:rPr lang="bg-BG" sz="2400" b="0" i="0" u="none" strike="noStrike" cap="none" dirty="0">
                <a:solidFill>
                  <a:schemeClr val="accent5"/>
                </a:solidFill>
                <a:latin typeface="Arial"/>
                <a:ea typeface="Arial"/>
                <a:cs typeface="Arial"/>
                <a:sym typeface="Arial"/>
              </a:rPr>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p:nvPr/>
        </p:nvSpPr>
        <p:spPr>
          <a:xfrm>
            <a:off x="580103" y="160948"/>
            <a:ext cx="11086379" cy="54139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dirty="0">
                <a:solidFill>
                  <a:schemeClr val="accent5"/>
                </a:solidFill>
                <a:latin typeface="Arial"/>
                <a:ea typeface="Arial"/>
                <a:cs typeface="Arial"/>
                <a:sym typeface="Arial"/>
              </a:rPr>
              <a:t>	</a:t>
            </a:r>
            <a:r>
              <a:rPr lang="bg-BG" sz="3200" b="1" i="0" u="none" strike="noStrike" cap="none" dirty="0">
                <a:solidFill>
                  <a:schemeClr val="accent6"/>
                </a:solidFill>
                <a:latin typeface="Arial"/>
                <a:ea typeface="Arial"/>
                <a:cs typeface="Arial"/>
                <a:sym typeface="Arial"/>
              </a:rPr>
              <a:t>Тема</a:t>
            </a:r>
            <a:r>
              <a:rPr lang="en-GB" sz="3200" b="1" i="0" u="none" strike="noStrike" cap="none" dirty="0">
                <a:solidFill>
                  <a:schemeClr val="accent6"/>
                </a:solidFill>
                <a:latin typeface="Arial"/>
                <a:ea typeface="Arial"/>
                <a:cs typeface="Arial"/>
                <a:sym typeface="Arial"/>
              </a:rPr>
              <a:t> 1: </a:t>
            </a:r>
            <a:r>
              <a:rPr lang="bg-BG" sz="3200" b="1" i="0" u="none" strike="noStrike" cap="none" dirty="0">
                <a:solidFill>
                  <a:schemeClr val="accent6"/>
                </a:solidFill>
                <a:latin typeface="Arial"/>
                <a:ea typeface="Arial"/>
                <a:cs typeface="Arial"/>
                <a:sym typeface="Arial"/>
              </a:rPr>
              <a:t>Плюсове и минуси на хибридната работа</a:t>
            </a:r>
            <a:endParaRPr dirty="0"/>
          </a:p>
          <a:p>
            <a:pPr marL="0" marR="0" lvl="0" indent="0" algn="l" rtl="0">
              <a:lnSpc>
                <a:spcPct val="90000"/>
              </a:lnSpc>
              <a:spcBef>
                <a:spcPts val="0"/>
              </a:spcBef>
              <a:spcAft>
                <a:spcPts val="0"/>
              </a:spcAft>
              <a:buClr>
                <a:schemeClr val="accent5"/>
              </a:buClr>
              <a:buSzPts val="3600"/>
              <a:buFont typeface="Arial"/>
              <a:buNone/>
            </a:pPr>
            <a:endParaRPr sz="3200" b="0" i="0" u="none" strike="noStrike" cap="none" dirty="0">
              <a:solidFill>
                <a:schemeClr val="accent5"/>
              </a:solidFill>
              <a:latin typeface="Arial"/>
              <a:ea typeface="Arial"/>
              <a:cs typeface="Arial"/>
              <a:sym typeface="Arial"/>
            </a:endParaRPr>
          </a:p>
          <a:p>
            <a:pPr lvl="0">
              <a:lnSpc>
                <a:spcPct val="90000"/>
              </a:lnSpc>
              <a:buClr>
                <a:schemeClr val="accent5"/>
              </a:buClr>
              <a:buSzPts val="3600"/>
            </a:pPr>
            <a:r>
              <a:rPr lang="ru-RU" sz="3200" dirty="0">
                <a:solidFill>
                  <a:schemeClr val="accent5"/>
                </a:solidFill>
              </a:rPr>
              <a:t>Последните проучвания сред служителите показват</a:t>
            </a:r>
            <a:r>
              <a:rPr lang="en-GB" sz="3200" b="0" i="0" u="none" strike="noStrike" cap="none" dirty="0">
                <a:solidFill>
                  <a:schemeClr val="accent5"/>
                </a:solidFill>
                <a:latin typeface="Arial"/>
                <a:ea typeface="Arial"/>
                <a:cs typeface="Arial"/>
                <a:sym typeface="Arial"/>
              </a:rPr>
              <a:t>…</a:t>
            </a:r>
            <a:endParaRPr dirty="0"/>
          </a:p>
          <a:p>
            <a:pPr marL="263525" lvl="0" indent="-263525">
              <a:buSzPts val="2800"/>
              <a:buFont typeface="Arial"/>
              <a:buChar char="•"/>
            </a:pPr>
            <a:r>
              <a:rPr lang="en-GB" sz="2800" b="0" i="0" u="none" strike="noStrike" cap="none" dirty="0">
                <a:solidFill>
                  <a:schemeClr val="accent5"/>
                </a:solidFill>
                <a:latin typeface="Arial"/>
                <a:ea typeface="Arial"/>
                <a:cs typeface="Arial"/>
                <a:sym typeface="Arial"/>
              </a:rPr>
              <a:t>29% </a:t>
            </a:r>
            <a:r>
              <a:rPr lang="ru-RU" sz="2800" dirty="0">
                <a:solidFill>
                  <a:schemeClr val="accent5"/>
                </a:solidFill>
              </a:rPr>
              <a:t>споделят, че производителността им е много по-добра, когато работят от вкъщи</a:t>
            </a:r>
            <a:r>
              <a:rPr lang="bg-BG" sz="2800" dirty="0">
                <a:solidFill>
                  <a:schemeClr val="accent5"/>
                </a:solidFill>
              </a:rPr>
              <a:t>, а </a:t>
            </a:r>
            <a:r>
              <a:rPr lang="en-GB" sz="2800" b="0" i="0" u="none" strike="noStrike" cap="none" dirty="0">
                <a:solidFill>
                  <a:schemeClr val="accent5"/>
                </a:solidFill>
                <a:latin typeface="Arial"/>
                <a:ea typeface="Arial"/>
                <a:cs typeface="Arial"/>
                <a:sym typeface="Arial"/>
              </a:rPr>
              <a:t>24% </a:t>
            </a:r>
            <a:r>
              <a:rPr lang="bg-BG" sz="2800" b="0" i="0" u="none" strike="noStrike" cap="none" dirty="0">
                <a:solidFill>
                  <a:schemeClr val="accent5"/>
                </a:solidFill>
                <a:latin typeface="Arial"/>
                <a:ea typeface="Arial"/>
                <a:cs typeface="Arial"/>
                <a:sym typeface="Arial"/>
              </a:rPr>
              <a:t>казват, че е малко по-добра</a:t>
            </a:r>
            <a:r>
              <a:rPr lang="en-GB" sz="2800" b="0" i="0" u="none" strike="noStrike" cap="none" dirty="0">
                <a:solidFill>
                  <a:schemeClr val="accent5"/>
                </a:solidFill>
                <a:latin typeface="Arial"/>
                <a:ea typeface="Arial"/>
                <a:cs typeface="Arial"/>
                <a:sym typeface="Arial"/>
              </a:rPr>
              <a:t>.</a:t>
            </a:r>
            <a:endParaRPr dirty="0"/>
          </a:p>
          <a:p>
            <a:pPr marL="263525" marR="0" lvl="0" indent="-263525" algn="l" rtl="0">
              <a:lnSpc>
                <a:spcPct val="100000"/>
              </a:lnSpc>
              <a:spcBef>
                <a:spcPts val="0"/>
              </a:spcBef>
              <a:spcAft>
                <a:spcPts val="0"/>
              </a:spcAft>
              <a:buClr>
                <a:srgbClr val="000000"/>
              </a:buClr>
              <a:buSzPts val="2800"/>
              <a:buFont typeface="Arial"/>
              <a:buChar char="•"/>
            </a:pPr>
            <a:r>
              <a:rPr lang="en-GB" sz="2800" b="0" i="0" u="none" strike="noStrike" cap="none" dirty="0">
                <a:solidFill>
                  <a:schemeClr val="accent5"/>
                </a:solidFill>
                <a:latin typeface="Arial"/>
                <a:ea typeface="Arial"/>
                <a:cs typeface="Arial"/>
                <a:sym typeface="Arial"/>
              </a:rPr>
              <a:t>39% </a:t>
            </a:r>
            <a:r>
              <a:rPr lang="bg-BG" sz="2800" b="0" i="0" u="none" strike="noStrike" cap="none" dirty="0">
                <a:solidFill>
                  <a:schemeClr val="accent5"/>
                </a:solidFill>
                <a:latin typeface="Arial"/>
                <a:ea typeface="Arial"/>
                <a:cs typeface="Arial"/>
                <a:sym typeface="Arial"/>
              </a:rPr>
              <a:t>от хората искат да работят от вкъщи </a:t>
            </a:r>
            <a:r>
              <a:rPr lang="en-GB" sz="2800" b="0" i="0" u="none" strike="noStrike" cap="none" dirty="0">
                <a:solidFill>
                  <a:schemeClr val="accent5"/>
                </a:solidFill>
                <a:latin typeface="Arial"/>
                <a:ea typeface="Arial"/>
                <a:cs typeface="Arial"/>
                <a:sym typeface="Arial"/>
              </a:rPr>
              <a:t>3-4 </a:t>
            </a:r>
            <a:r>
              <a:rPr lang="bg-BG" sz="2800" b="0" i="0" u="none" strike="noStrike" cap="none" dirty="0">
                <a:solidFill>
                  <a:schemeClr val="accent5"/>
                </a:solidFill>
                <a:latin typeface="Arial"/>
                <a:ea typeface="Arial"/>
                <a:cs typeface="Arial"/>
                <a:sym typeface="Arial"/>
              </a:rPr>
              <a:t>дни в седмицата</a:t>
            </a:r>
            <a:r>
              <a:rPr lang="en-GB" sz="2800" b="0" i="0" u="none" strike="noStrike" cap="none" dirty="0">
                <a:solidFill>
                  <a:schemeClr val="accent5"/>
                </a:solidFill>
                <a:latin typeface="Arial"/>
                <a:ea typeface="Arial"/>
                <a:cs typeface="Arial"/>
                <a:sym typeface="Arial"/>
              </a:rPr>
              <a:t>.</a:t>
            </a:r>
            <a:endParaRPr dirty="0"/>
          </a:p>
          <a:p>
            <a:pPr marL="263525" lvl="0" indent="-263525">
              <a:buSzPts val="2800"/>
              <a:buFont typeface="Arial"/>
              <a:buChar char="•"/>
            </a:pPr>
            <a:r>
              <a:rPr lang="en-GB" sz="2800" b="0" i="0" u="none" strike="noStrike" cap="none" dirty="0">
                <a:solidFill>
                  <a:schemeClr val="accent5"/>
                </a:solidFill>
                <a:latin typeface="Arial"/>
                <a:ea typeface="Arial"/>
                <a:cs typeface="Arial"/>
                <a:sym typeface="Arial"/>
              </a:rPr>
              <a:t>39% </a:t>
            </a:r>
            <a:r>
              <a:rPr lang="ru-RU" sz="2800" dirty="0">
                <a:solidFill>
                  <a:schemeClr val="accent5"/>
                </a:solidFill>
              </a:rPr>
              <a:t>споделят, че креативността в работата им е по-добра, когато работят от вкъщи</a:t>
            </a:r>
            <a:r>
              <a:rPr lang="en-GB" sz="2800" b="0" i="0" u="none" strike="noStrike" cap="none" dirty="0">
                <a:solidFill>
                  <a:schemeClr val="accent5"/>
                </a:solidFill>
                <a:latin typeface="Arial"/>
                <a:ea typeface="Arial"/>
                <a:cs typeface="Arial"/>
                <a:sym typeface="Arial"/>
              </a:rPr>
              <a:t>.</a:t>
            </a:r>
            <a:endParaRPr dirty="0"/>
          </a:p>
          <a:p>
            <a:pPr marL="263525" lvl="0" indent="-263525">
              <a:buSzPts val="2800"/>
              <a:buFont typeface="Arial"/>
              <a:buChar char="•"/>
            </a:pPr>
            <a:r>
              <a:rPr lang="en-GB" sz="2800" b="0" i="0" u="none" strike="noStrike" cap="none" dirty="0">
                <a:solidFill>
                  <a:schemeClr val="accent5"/>
                </a:solidFill>
                <a:latin typeface="Arial"/>
                <a:ea typeface="Arial"/>
                <a:cs typeface="Arial"/>
                <a:sym typeface="Arial"/>
              </a:rPr>
              <a:t>49% </a:t>
            </a:r>
            <a:r>
              <a:rPr lang="ru-RU" sz="2800" dirty="0">
                <a:solidFill>
                  <a:schemeClr val="accent5"/>
                </a:solidFill>
              </a:rPr>
              <a:t>казват, че психичното им здраве е по-добро, когато работят от вкъщи</a:t>
            </a:r>
            <a:r>
              <a:rPr lang="en-GB" sz="2800" b="0" i="0" u="none" strike="noStrike" cap="none" dirty="0">
                <a:solidFill>
                  <a:schemeClr val="accent5"/>
                </a:solidFill>
                <a:latin typeface="Arial"/>
                <a:ea typeface="Arial"/>
                <a:cs typeface="Arial"/>
                <a:sym typeface="Arial"/>
              </a:rPr>
              <a:t>.</a:t>
            </a:r>
            <a:endParaRPr dirty="0"/>
          </a:p>
          <a:p>
            <a:pPr marL="263525" lvl="0" indent="-263525">
              <a:buSzPts val="2800"/>
              <a:buFont typeface="Arial"/>
              <a:buChar char="•"/>
            </a:pPr>
            <a:r>
              <a:rPr lang="bg-BG" sz="2800" dirty="0">
                <a:solidFill>
                  <a:schemeClr val="accent5"/>
                </a:solidFill>
              </a:rPr>
              <a:t>з</a:t>
            </a:r>
            <a:r>
              <a:rPr lang="bg-BG" sz="2800" b="0" i="0" u="none" strike="noStrike" cap="none" dirty="0">
                <a:solidFill>
                  <a:schemeClr val="accent5"/>
                </a:solidFill>
                <a:latin typeface="Arial"/>
                <a:ea typeface="Arial"/>
                <a:cs typeface="Arial"/>
                <a:sym typeface="Arial"/>
              </a:rPr>
              <a:t>а </a:t>
            </a:r>
            <a:r>
              <a:rPr lang="en-GB" sz="2800" b="0" i="0" u="none" strike="noStrike" cap="none" dirty="0">
                <a:solidFill>
                  <a:schemeClr val="accent5"/>
                </a:solidFill>
                <a:latin typeface="Arial"/>
                <a:ea typeface="Arial"/>
                <a:cs typeface="Arial"/>
                <a:sym typeface="Arial"/>
              </a:rPr>
              <a:t>59%</a:t>
            </a:r>
            <a:r>
              <a:rPr lang="ru-RU" sz="2800" dirty="0">
                <a:solidFill>
                  <a:schemeClr val="accent5"/>
                </a:solidFill>
              </a:rPr>
              <a:t> балансът между работа и личен живот е по-добър, когато работят от вкъщи</a:t>
            </a:r>
            <a:r>
              <a:rPr lang="en-GB" sz="2800" b="0" i="0" u="none" strike="noStrike" cap="none" dirty="0">
                <a:solidFill>
                  <a:schemeClr val="accent5"/>
                </a:solidFill>
                <a:latin typeface="Arial"/>
                <a:ea typeface="Arial"/>
                <a:cs typeface="Arial"/>
                <a:sym typeface="Arial"/>
              </a:rPr>
              <a:t>.</a:t>
            </a:r>
            <a:endParaRPr dirty="0"/>
          </a:p>
          <a:p>
            <a:pPr marL="263525" lvl="0" indent="-263525">
              <a:buSzPts val="2800"/>
              <a:buFont typeface="Arial"/>
              <a:buChar char="•"/>
            </a:pPr>
            <a:r>
              <a:rPr lang="ru-RU" sz="2800" dirty="0">
                <a:solidFill>
                  <a:schemeClr val="accent5"/>
                </a:solidFill>
              </a:rPr>
              <a:t>Само 9% от дистанционните служители казват, че искат да работят в офис през цялото време.</a:t>
            </a:r>
            <a:endParaRPr sz="2400" b="0" i="0" u="none" strike="noStrike" cap="none" dirty="0">
              <a:solidFill>
                <a:schemeClr val="accent5"/>
              </a:solidFill>
              <a:latin typeface="Arial"/>
              <a:ea typeface="Arial"/>
              <a:cs typeface="Arial"/>
              <a:sym typeface="Arial"/>
            </a:endParaRPr>
          </a:p>
          <a:p>
            <a:pPr marL="0" marR="0" lvl="0" indent="0" algn="l" rtl="0">
              <a:lnSpc>
                <a:spcPct val="90000"/>
              </a:lnSpc>
              <a:spcBef>
                <a:spcPts val="0"/>
              </a:spcBef>
              <a:spcAft>
                <a:spcPts val="0"/>
              </a:spcAft>
              <a:buNone/>
            </a:pPr>
            <a:r>
              <a:rPr lang="en-GB" sz="2400" b="0" i="0" u="none" strike="noStrike" cap="none" dirty="0">
                <a:solidFill>
                  <a:schemeClr val="accent5"/>
                </a:solidFill>
                <a:latin typeface="Arial"/>
                <a:ea typeface="Arial"/>
                <a:cs typeface="Arial"/>
                <a:sym typeface="Arial"/>
              </a:rPr>
              <a:t>							</a:t>
            </a:r>
            <a:r>
              <a:rPr lang="bg-BG" sz="2400" b="0" i="0" u="none" strike="noStrike" cap="none" dirty="0">
                <a:solidFill>
                  <a:schemeClr val="accent5"/>
                </a:solidFill>
                <a:latin typeface="Arial"/>
                <a:ea typeface="Arial"/>
                <a:cs typeface="Arial"/>
                <a:sym typeface="Arial"/>
              </a:rPr>
              <a:t>Източник</a:t>
            </a:r>
            <a:r>
              <a:rPr lang="en-GB" sz="2400" b="0" i="0" u="none" strike="noStrike" cap="none" dirty="0">
                <a:solidFill>
                  <a:schemeClr val="accent5"/>
                </a:solidFill>
                <a:latin typeface="Arial"/>
                <a:ea typeface="Arial"/>
                <a:cs typeface="Arial"/>
                <a:sym typeface="Arial"/>
              </a:rPr>
              <a:t>: </a:t>
            </a:r>
            <a:r>
              <a:rPr lang="en-GB" sz="20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LEADERSHIP IQ</a:t>
            </a:r>
            <a:r>
              <a:rPr lang="en-GB" sz="2000" b="0" i="0" u="none" strike="noStrike" cap="none" dirty="0">
                <a:solidFill>
                  <a:schemeClr val="accent5"/>
                </a:solidFill>
                <a:latin typeface="Arial"/>
                <a:ea typeface="Arial"/>
                <a:cs typeface="Arial"/>
                <a:sym typeface="Arial"/>
              </a:rPr>
              <a:t> (2020)</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p:nvPr/>
        </p:nvSpPr>
        <p:spPr>
          <a:xfrm>
            <a:off x="580103" y="160948"/>
            <a:ext cx="11086379" cy="5413942"/>
          </a:xfrm>
          <a:prstGeom prst="rect">
            <a:avLst/>
          </a:prstGeom>
          <a:noFill/>
          <a:ln>
            <a:noFill/>
          </a:ln>
        </p:spPr>
        <p:txBody>
          <a:bodyPr spcFirstLastPara="1" wrap="square" lIns="91425" tIns="45700" rIns="91425" bIns="45700" anchor="t" anchorCtr="0">
            <a:noAutofit/>
          </a:bodyPr>
          <a:lstStyle/>
          <a:p>
            <a:pPr marL="714375" lvl="0" indent="-714375">
              <a:lnSpc>
                <a:spcPct val="90000"/>
              </a:lnSpc>
              <a:buClr>
                <a:schemeClr val="accent5"/>
              </a:buClr>
              <a:buSzPts val="3600"/>
            </a:pPr>
            <a:r>
              <a:rPr lang="en-GB" sz="3600" b="0" i="0" u="none" strike="noStrike" cap="none" dirty="0">
                <a:solidFill>
                  <a:schemeClr val="accent5"/>
                </a:solidFill>
                <a:latin typeface="Arial"/>
                <a:ea typeface="Arial"/>
                <a:cs typeface="Arial"/>
                <a:sym typeface="Arial"/>
              </a:rPr>
              <a:t>	</a:t>
            </a:r>
            <a:r>
              <a:rPr lang="bg-BG" sz="3200" b="1" i="0" u="none" strike="noStrike" cap="none" dirty="0">
                <a:solidFill>
                  <a:schemeClr val="accent6"/>
                </a:solidFill>
                <a:latin typeface="Arial"/>
                <a:ea typeface="Arial"/>
                <a:cs typeface="Arial"/>
                <a:sym typeface="Arial"/>
              </a:rPr>
              <a:t>Тема</a:t>
            </a:r>
            <a:r>
              <a:rPr lang="en-GB" sz="3200" b="1" i="0" u="none" strike="noStrike" cap="none" dirty="0">
                <a:solidFill>
                  <a:schemeClr val="accent6"/>
                </a:solidFill>
                <a:latin typeface="Arial"/>
                <a:ea typeface="Arial"/>
                <a:cs typeface="Arial"/>
                <a:sym typeface="Arial"/>
              </a:rPr>
              <a:t> 1: </a:t>
            </a:r>
            <a:r>
              <a:rPr lang="ru-RU" sz="3200" b="1" dirty="0">
                <a:solidFill>
                  <a:schemeClr val="accent6"/>
                </a:solidFill>
              </a:rPr>
              <a:t>Гъвкавото офис пространство в хибридното работно място</a:t>
            </a:r>
            <a:endParaRPr dirty="0"/>
          </a:p>
          <a:p>
            <a:pPr marL="0" marR="0" lvl="0" indent="0" algn="l" rtl="0">
              <a:lnSpc>
                <a:spcPct val="90000"/>
              </a:lnSpc>
              <a:spcBef>
                <a:spcPts val="0"/>
              </a:spcBef>
              <a:spcAft>
                <a:spcPts val="0"/>
              </a:spcAft>
              <a:buClr>
                <a:schemeClr val="accent5"/>
              </a:buClr>
              <a:buSzPts val="3600"/>
              <a:buFont typeface="Arial"/>
              <a:buNone/>
            </a:pPr>
            <a:endParaRPr sz="3600" b="0" i="0" u="none" strike="noStrike" cap="none" dirty="0">
              <a:solidFill>
                <a:schemeClr val="accent5"/>
              </a:solidFill>
              <a:latin typeface="Arial"/>
              <a:ea typeface="Arial"/>
              <a:cs typeface="Arial"/>
              <a:sym typeface="Arial"/>
            </a:endParaRPr>
          </a:p>
          <a:p>
            <a:pPr lvl="0" algn="just"/>
            <a:r>
              <a:rPr lang="ru-RU" sz="2400" dirty="0">
                <a:solidFill>
                  <a:schemeClr val="accent5"/>
                </a:solidFill>
              </a:rPr>
              <a:t>Политиките за дистанционна работа представиха различни разновидности във физическото разположение на офиса в хибридно работно място, вкл.</a:t>
            </a:r>
            <a:r>
              <a:rPr lang="en-GB" sz="2400" b="0" i="0" u="none" strike="noStrike" cap="none" dirty="0">
                <a:solidFill>
                  <a:schemeClr val="accent5"/>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2400"/>
              <a:buFont typeface="Arial"/>
              <a:buChar char="•"/>
            </a:pPr>
            <a:r>
              <a:rPr lang="bg-BG" sz="2400" b="0" i="0" u="none" strike="noStrike" cap="none" dirty="0">
                <a:solidFill>
                  <a:schemeClr val="accent5"/>
                </a:solidFill>
                <a:latin typeface="Arial"/>
                <a:ea typeface="Arial"/>
                <a:cs typeface="Arial"/>
                <a:sym typeface="Arial"/>
              </a:rPr>
              <a:t>Отворен офис</a:t>
            </a:r>
            <a:endParaRPr dirty="0"/>
          </a:p>
          <a:p>
            <a:pPr marL="285750" marR="0" lvl="0" indent="-285750" algn="l" rtl="0">
              <a:lnSpc>
                <a:spcPct val="100000"/>
              </a:lnSpc>
              <a:spcBef>
                <a:spcPts val="0"/>
              </a:spcBef>
              <a:spcAft>
                <a:spcPts val="0"/>
              </a:spcAft>
              <a:buClr>
                <a:srgbClr val="000000"/>
              </a:buClr>
              <a:buSzPts val="2400"/>
              <a:buFont typeface="Arial"/>
              <a:buChar char="•"/>
            </a:pPr>
            <a:r>
              <a:rPr lang="bg-BG" sz="2400" b="0" i="0" u="none" strike="noStrike" cap="none" dirty="0">
                <a:solidFill>
                  <a:schemeClr val="accent5"/>
                </a:solidFill>
                <a:latin typeface="Arial"/>
                <a:ea typeface="Arial"/>
                <a:cs typeface="Arial"/>
                <a:sym typeface="Arial"/>
              </a:rPr>
              <a:t>Офис за съвместна работа</a:t>
            </a:r>
            <a:endParaRPr dirty="0"/>
          </a:p>
          <a:p>
            <a:pPr marL="285750" marR="0" lvl="0" indent="-285750" algn="l" rtl="0">
              <a:lnSpc>
                <a:spcPct val="100000"/>
              </a:lnSpc>
              <a:spcBef>
                <a:spcPts val="0"/>
              </a:spcBef>
              <a:spcAft>
                <a:spcPts val="0"/>
              </a:spcAft>
              <a:buClr>
                <a:srgbClr val="000000"/>
              </a:buClr>
              <a:buSzPts val="2400"/>
              <a:buFont typeface="Arial"/>
              <a:buChar char="•"/>
            </a:pPr>
            <a:r>
              <a:rPr lang="bg-BG" sz="2400" b="0" i="0" u="none" strike="noStrike" cap="none" dirty="0">
                <a:solidFill>
                  <a:schemeClr val="accent5"/>
                </a:solidFill>
                <a:latin typeface="Arial"/>
                <a:ea typeface="Arial"/>
                <a:cs typeface="Arial"/>
                <a:sym typeface="Arial"/>
              </a:rPr>
              <a:t>Офис, базиран на дейностите</a:t>
            </a:r>
            <a:endParaRPr dirty="0"/>
          </a:p>
          <a:p>
            <a:pPr marL="285750" marR="0" lvl="0" indent="-285750" algn="l" rtl="0">
              <a:lnSpc>
                <a:spcPct val="100000"/>
              </a:lnSpc>
              <a:spcBef>
                <a:spcPts val="0"/>
              </a:spcBef>
              <a:spcAft>
                <a:spcPts val="0"/>
              </a:spcAft>
              <a:buClr>
                <a:srgbClr val="000000"/>
              </a:buClr>
              <a:buSzPts val="2400"/>
              <a:buFont typeface="Arial"/>
              <a:buChar char="•"/>
            </a:pPr>
            <a:r>
              <a:rPr lang="bg-BG" sz="2400" b="0" i="0" u="none" strike="noStrike" cap="none" dirty="0">
                <a:solidFill>
                  <a:schemeClr val="accent5"/>
                </a:solidFill>
                <a:latin typeface="Arial"/>
                <a:ea typeface="Arial"/>
                <a:cs typeface="Arial"/>
                <a:sym typeface="Arial"/>
              </a:rPr>
              <a:t>Сателитен офис</a:t>
            </a:r>
            <a:endParaRPr dirty="0"/>
          </a:p>
          <a:p>
            <a:pPr marL="285750" marR="0" lvl="0" indent="-285750" algn="l" rtl="0">
              <a:lnSpc>
                <a:spcPct val="100000"/>
              </a:lnSpc>
              <a:spcBef>
                <a:spcPts val="0"/>
              </a:spcBef>
              <a:spcAft>
                <a:spcPts val="0"/>
              </a:spcAft>
              <a:buClr>
                <a:srgbClr val="000000"/>
              </a:buClr>
              <a:buSzPts val="2400"/>
              <a:buFont typeface="Arial"/>
              <a:buChar char="•"/>
            </a:pPr>
            <a:r>
              <a:rPr lang="bg-BG" sz="2400" b="0" i="0" u="none" strike="noStrike" cap="none" dirty="0">
                <a:solidFill>
                  <a:schemeClr val="accent5"/>
                </a:solidFill>
                <a:latin typeface="Arial"/>
                <a:ea typeface="Arial"/>
                <a:cs typeface="Arial"/>
                <a:sym typeface="Arial"/>
              </a:rPr>
              <a:t>Домашен офис</a:t>
            </a:r>
            <a:endParaRPr dirty="0"/>
          </a:p>
          <a:p>
            <a:pPr marL="285750" marR="0" lvl="0" indent="-285750" algn="l" rtl="0">
              <a:lnSpc>
                <a:spcPct val="100000"/>
              </a:lnSpc>
              <a:spcBef>
                <a:spcPts val="0"/>
              </a:spcBef>
              <a:spcAft>
                <a:spcPts val="0"/>
              </a:spcAft>
              <a:buClr>
                <a:srgbClr val="000000"/>
              </a:buClr>
              <a:buSzPts val="2400"/>
              <a:buFont typeface="Arial"/>
              <a:buChar char="•"/>
            </a:pPr>
            <a:r>
              <a:rPr lang="bg-BG" sz="2400" b="0" i="0" u="none" strike="noStrike" cap="none" dirty="0">
                <a:solidFill>
                  <a:schemeClr val="accent5"/>
                </a:solidFill>
                <a:latin typeface="Arial"/>
                <a:ea typeface="Arial"/>
                <a:cs typeface="Arial"/>
                <a:sym typeface="Arial"/>
              </a:rPr>
              <a:t>Отдалечени локации</a:t>
            </a:r>
            <a:endParaRPr dirty="0"/>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dirty="0">
              <a:solidFill>
                <a:schemeClr val="accent5"/>
              </a:solidFill>
              <a:latin typeface="Arial"/>
              <a:ea typeface="Arial"/>
              <a:cs typeface="Arial"/>
              <a:sym typeface="Arial"/>
            </a:endParaRPr>
          </a:p>
        </p:txBody>
      </p:sp>
      <p:sp>
        <p:nvSpPr>
          <p:cNvPr id="159" name="Google Shape;159;p7"/>
          <p:cNvSpPr txBox="1"/>
          <p:nvPr/>
        </p:nvSpPr>
        <p:spPr>
          <a:xfrm>
            <a:off x="7006281" y="4880919"/>
            <a:ext cx="32374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Barath &amp; Schmidt, (2022)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166" name="Google Shape;166;p11"/>
          <p:cNvSpPr txBox="1">
            <a:spLocks noGrp="1"/>
          </p:cNvSpPr>
          <p:nvPr>
            <p:ph type="title"/>
          </p:nvPr>
        </p:nvSpPr>
        <p:spPr>
          <a:xfrm>
            <a:off x="1567543" y="324238"/>
            <a:ext cx="10474778" cy="7158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Font typeface="Arial"/>
              <a:buNone/>
            </a:pPr>
            <a:r>
              <a:rPr lang="bg-BG" sz="2400" b="1" dirty="0">
                <a:solidFill>
                  <a:schemeClr val="accent6"/>
                </a:solidFill>
              </a:rPr>
              <a:t>Дейност</a:t>
            </a:r>
            <a:r>
              <a:rPr lang="en-GB" sz="2400" b="1" dirty="0">
                <a:solidFill>
                  <a:schemeClr val="accent6"/>
                </a:solidFill>
              </a:rPr>
              <a:t> #1: </a:t>
            </a:r>
            <a:r>
              <a:rPr lang="bg-BG" sz="2400" b="1" dirty="0">
                <a:solidFill>
                  <a:schemeClr val="accent6"/>
                </a:solidFill>
              </a:rPr>
              <a:t>Плюсове и минуси на хибридното работно място</a:t>
            </a:r>
            <a:r>
              <a:rPr lang="en-GB" sz="2400" b="1" dirty="0">
                <a:solidFill>
                  <a:schemeClr val="accent6"/>
                </a:solidFill>
              </a:rPr>
              <a:t>: </a:t>
            </a:r>
            <a:r>
              <a:rPr lang="bg-BG" sz="2400" b="1" dirty="0">
                <a:solidFill>
                  <a:schemeClr val="accent6"/>
                </a:solidFill>
              </a:rPr>
              <a:t>Време е за Вашата гледна точка</a:t>
            </a:r>
            <a:endParaRPr sz="3600" dirty="0">
              <a:solidFill>
                <a:schemeClr val="accent5"/>
              </a:solidFill>
            </a:endParaRPr>
          </a:p>
        </p:txBody>
      </p:sp>
      <p:pic>
        <p:nvPicPr>
          <p:cNvPr id="167" name="Google Shape;167;p11"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68" name="Google Shape;168;p11"/>
          <p:cNvSpPr txBox="1"/>
          <p:nvPr/>
        </p:nvSpPr>
        <p:spPr>
          <a:xfrm>
            <a:off x="6543675" y="2724085"/>
            <a:ext cx="5400675" cy="2964746"/>
          </a:xfrm>
          <a:prstGeom prst="rect">
            <a:avLst/>
          </a:prstGeom>
          <a:noFill/>
          <a:ln>
            <a:noFill/>
          </a:ln>
        </p:spPr>
        <p:txBody>
          <a:bodyPr spcFirstLastPara="1" wrap="square" lIns="91425" tIns="45700" rIns="91425" bIns="45700" anchor="t" anchorCtr="0">
            <a:spAutoFit/>
          </a:bodyPr>
          <a:lstStyle/>
          <a:p>
            <a:pPr lvl="0">
              <a:lnSpc>
                <a:spcPct val="107000"/>
              </a:lnSpc>
              <a:buSzPts val="1800"/>
            </a:pPr>
            <a:r>
              <a:rPr lang="ru-RU" sz="1800" b="1" dirty="0">
                <a:solidFill>
                  <a:srgbClr val="636A6F"/>
                </a:solidFill>
              </a:rPr>
              <a:t>След завършване на тази дейност ще можете да</a:t>
            </a:r>
            <a:r>
              <a:rPr lang="en-GB" sz="1800" b="1" i="0" u="none" strike="noStrike" cap="none" dirty="0">
                <a:solidFill>
                  <a:srgbClr val="636A6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285750" lvl="0" indent="-285750">
              <a:lnSpc>
                <a:spcPct val="107000"/>
              </a:lnSpc>
              <a:spcBef>
                <a:spcPts val="800"/>
              </a:spcBef>
              <a:buClr>
                <a:srgbClr val="53BAAE"/>
              </a:buClr>
              <a:buSzPts val="1800"/>
              <a:buFont typeface="Arial"/>
              <a:buChar char="•"/>
            </a:pPr>
            <a:r>
              <a:rPr lang="ru-RU" sz="1800" i="1" dirty="0">
                <a:solidFill>
                  <a:srgbClr val="636A6F"/>
                </a:solidFill>
              </a:rPr>
              <a:t>Обясните плюсовете и минусите на хибридното работно място</a:t>
            </a:r>
            <a:endParaRPr sz="1400" b="0" i="0" u="none" strike="noStrike" cap="none" dirty="0">
              <a:solidFill>
                <a:srgbClr val="000000"/>
              </a:solidFill>
              <a:latin typeface="Arial"/>
              <a:ea typeface="Arial"/>
              <a:cs typeface="Arial"/>
              <a:sym typeface="Arial"/>
            </a:endParaRPr>
          </a:p>
          <a:p>
            <a:pPr marL="285750" lvl="0" indent="-285750">
              <a:lnSpc>
                <a:spcPct val="107000"/>
              </a:lnSpc>
              <a:spcBef>
                <a:spcPts val="800"/>
              </a:spcBef>
              <a:buClr>
                <a:srgbClr val="53BAAE"/>
              </a:buClr>
              <a:buSzPts val="1800"/>
              <a:buFont typeface="Arial"/>
              <a:buChar char="•"/>
            </a:pPr>
            <a:r>
              <a:rPr lang="bg-BG" sz="1800" b="0" i="1" u="none" strike="noStrike" cap="none" dirty="0">
                <a:solidFill>
                  <a:srgbClr val="636A6F"/>
                </a:solidFill>
                <a:latin typeface="Arial"/>
                <a:ea typeface="Arial"/>
                <a:cs typeface="Arial"/>
                <a:sym typeface="Arial"/>
              </a:rPr>
              <a:t>Разпознаете </a:t>
            </a:r>
            <a:r>
              <a:rPr lang="ru-RU" sz="1800" i="1" dirty="0">
                <a:solidFill>
                  <a:srgbClr val="636A6F"/>
                </a:solidFill>
              </a:rPr>
              <a:t>как хибридният работен модел влияе и въздейства върху различните организационни и индивидуални аспекти на производителността и поведението</a:t>
            </a:r>
            <a:endParaRPr sz="1400" b="0" i="0" u="none" strike="noStrike" cap="none" dirty="0">
              <a:solidFill>
                <a:srgbClr val="000000"/>
              </a:solidFill>
              <a:latin typeface="Arial"/>
              <a:ea typeface="Arial"/>
              <a:cs typeface="Arial"/>
              <a:sym typeface="Arial"/>
            </a:endParaRPr>
          </a:p>
        </p:txBody>
      </p:sp>
      <p:sp>
        <p:nvSpPr>
          <p:cNvPr id="169" name="Google Shape;169;p11"/>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ru-RU" b="1" i="1" dirty="0">
                <a:solidFill>
                  <a:srgbClr val="868E93"/>
                </a:solidFill>
                <a:latin typeface="Open Sans Light"/>
                <a:ea typeface="Open Sans Light"/>
                <a:cs typeface="Open Sans Light"/>
                <a:sym typeface="Open Sans Light"/>
              </a:rPr>
              <a:t>Целта на тази дейност е да се повиши осведомеността за положителните и отрицателните аспекти на хибридната работа.</a:t>
            </a:r>
            <a:endParaRPr dirty="0"/>
          </a:p>
        </p:txBody>
      </p:sp>
      <p:pic>
        <p:nvPicPr>
          <p:cNvPr id="170" name="Google Shape;170;p11"/>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71" name="Google Shape;171;p11"/>
          <p:cNvSpPr txBox="1"/>
          <p:nvPr/>
        </p:nvSpPr>
        <p:spPr>
          <a:xfrm>
            <a:off x="7676129" y="1815823"/>
            <a:ext cx="3949814" cy="882637"/>
          </a:xfrm>
          <a:prstGeom prst="rect">
            <a:avLst/>
          </a:prstGeom>
          <a:noFill/>
          <a:ln>
            <a:noFill/>
          </a:ln>
        </p:spPr>
        <p:txBody>
          <a:bodyPr spcFirstLastPara="1" wrap="square" lIns="91425" tIns="45700" rIns="91425" bIns="45700" anchor="t" anchorCtr="0">
            <a:spAutoFit/>
          </a:bodyPr>
          <a:lstStyle/>
          <a:p>
            <a:pPr lvl="0">
              <a:lnSpc>
                <a:spcPct val="107000"/>
              </a:lnSpc>
              <a:buSzPts val="2400"/>
            </a:pPr>
            <a:r>
              <a:rPr lang="bg-BG" sz="2400" b="1" dirty="0">
                <a:solidFill>
                  <a:srgbClr val="9868BD"/>
                </a:solidFill>
              </a:rPr>
              <a:t>Усвояване на нови знания</a:t>
            </a:r>
            <a:endParaRPr sz="2400" b="1" i="0" u="none" strike="noStrike" cap="none" dirty="0">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4502</Words>
  <Application>Microsoft Office PowerPoint</Application>
  <PresentationFormat>Widescreen</PresentationFormat>
  <Paragraphs>440</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Poppins</vt:lpstr>
      <vt:lpstr>Palatino Linotype</vt:lpstr>
      <vt:lpstr>URWPalladioL-Roma</vt:lpstr>
      <vt:lpstr>Arial</vt:lpstr>
      <vt:lpstr>URWPalladioL-Ital</vt:lpstr>
      <vt:lpstr>Calibri</vt:lpstr>
      <vt:lpstr>Noto Sans Symbols</vt:lpstr>
      <vt:lpstr>URWPalladioL-Bold</vt:lpstr>
      <vt:lpstr>Times</vt:lpstr>
      <vt:lpstr>Times New Roman</vt:lpstr>
      <vt:lpstr>Open Sans Light</vt:lpstr>
      <vt:lpstr>Office Theme</vt:lpstr>
      <vt:lpstr>PowerPoint Presentation</vt:lpstr>
      <vt:lpstr>PowerPoint Presentation</vt:lpstr>
      <vt:lpstr>Дейност за разчупване на леда: “Проверка с две думи за Вашето усещане за обуичението“</vt:lpstr>
      <vt:lpstr>PowerPoint Presentation</vt:lpstr>
      <vt:lpstr>PowerPoint Presentation</vt:lpstr>
      <vt:lpstr>PowerPoint Presentation</vt:lpstr>
      <vt:lpstr>PowerPoint Presentation</vt:lpstr>
      <vt:lpstr>PowerPoint Presentation</vt:lpstr>
      <vt:lpstr>Дейност #1: Плюсове и минуси на хибридното работно място: Време е за Вашата гледна точка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Дейност #2: Идентифициране на хибридния работен модел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Дейност #3: Групово проучване на ключовите характеристики на хибридното работно място</vt:lpstr>
      <vt:lpstr>Дейност #3: Групово проучване за балансирането на гъвкавостта по различни сценарии</vt:lpstr>
      <vt:lpstr>Дейност #3: Групово проучване за балансирането на гъвкавостта по различни сценарии</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asus</dc:creator>
  <cp:lastModifiedBy>D.Pencheva</cp:lastModifiedBy>
  <cp:revision>18</cp:revision>
  <dcterms:created xsi:type="dcterms:W3CDTF">2022-05-19T03:08:28Z</dcterms:created>
  <dcterms:modified xsi:type="dcterms:W3CDTF">2025-06-23T13:36:21Z</dcterms:modified>
</cp:coreProperties>
</file>