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12192000"/>
  <p:notesSz cx="6858000" cy="9144000"/>
  <p:embeddedFontLst>
    <p:embeddedFont>
      <p:font typeface="Sofia"/>
      <p:regular r:id="rId49"/>
    </p:embeddedFont>
    <p:embeddedFont>
      <p:font typeface="Open Sans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54" roundtripDataSignature="AMtx7mjRJZAHPnRHfTD9G7yh37gdW7B+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5BF772-CF81-42A1-8457-46C268B42A68}">
  <a:tblStyle styleId="{C95BF772-CF81-42A1-8457-46C268B42A6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Sofi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Light-bold.fntdata"/><Relationship Id="rId50" Type="http://schemas.openxmlformats.org/officeDocument/2006/relationships/font" Target="fonts/OpenSansLight-regular.fntdata"/><Relationship Id="rId53" Type="http://schemas.openxmlformats.org/officeDocument/2006/relationships/font" Target="fonts/OpenSansLight-boldItalic.fntdata"/><Relationship Id="rId52" Type="http://schemas.openxmlformats.org/officeDocument/2006/relationships/font" Target="fonts/OpenSansLight-italic.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fd5a3148a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0fd5a3148a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None/>
            </a:pPr>
            <a:r>
              <a:t/>
            </a:r>
            <a:endParaRPr/>
          </a:p>
        </p:txBody>
      </p:sp>
      <p:sp>
        <p:nvSpPr>
          <p:cNvPr id="196" name="Google Shape;196;g30fd5a3148a_2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0fd5a3148a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30fd5a3148a_2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9" name="Google Shape;209;g30fd5a3148a_2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219" name="Google Shape;219;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27" name="Google Shape;2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4" name="Google Shape;23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1" name="Google Shape;241;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
        <p:nvSpPr>
          <p:cNvPr id="248" name="Google Shape;248;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61" name="Google Shape;261;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271" name="Google Shape;27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79" name="Google Shape;27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86" name="Google Shape;286;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a:p>
        </p:txBody>
      </p:sp>
      <p:sp>
        <p:nvSpPr>
          <p:cNvPr id="292" name="Google Shape;292;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298" name="Google Shape;298;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11" name="Google Shape;311;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None/>
            </a:pPr>
            <a:r>
              <a:t/>
            </a:r>
            <a:endParaRPr/>
          </a:p>
        </p:txBody>
      </p:sp>
      <p:sp>
        <p:nvSpPr>
          <p:cNvPr id="321" name="Google Shape;321;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29" name="Google Shape;32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42" name="Google Shape;342;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None/>
            </a:pPr>
            <a:r>
              <a:t/>
            </a:r>
            <a:endParaRPr/>
          </a:p>
        </p:txBody>
      </p:sp>
      <p:sp>
        <p:nvSpPr>
          <p:cNvPr id="349" name="Google Shape;349;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62" name="Google Shape;362;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372" name="Google Shape;372;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401" name="Google Shape;401;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4" name="Google Shape;414;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424" name="Google Shape;424;p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περιλαμβάνουν τον αριθμό LU και τον τίτλο</a:t>
            </a:r>
            <a:endParaRPr/>
          </a:p>
          <a:p>
            <a:pPr indent="0" lvl="0" marL="0" rtl="0" algn="l">
              <a:lnSpc>
                <a:spcPct val="100000"/>
              </a:lnSpc>
              <a:spcBef>
                <a:spcPts val="0"/>
              </a:spcBef>
              <a:spcAft>
                <a:spcPts val="0"/>
              </a:spcAft>
              <a:buSzPts val="1400"/>
              <a:buNone/>
            </a:pPr>
            <a:r>
              <a:t/>
            </a:r>
            <a:endParaRPr/>
          </a:p>
        </p:txBody>
      </p:sp>
      <p:sp>
        <p:nvSpPr>
          <p:cNvPr id="129" name="Google Shape;129;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40" name="Google Shape;44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5" name="Google Shape;135;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53" name="Google Shape;15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163" name="Google Shape;1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71" name="Google Shape;1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about:blank" TargetMode="External"/><Relationship Id="rId4" Type="http://schemas.openxmlformats.org/officeDocument/2006/relationships/hyperlink" Target="https://www.charliehr.com/blog/hybrid-working-policy/" TargetMode="External"/><Relationship Id="rId5" Type="http://schemas.openxmlformats.org/officeDocument/2006/relationships/hyperlink" Target="https://hrexecutive.com/do-you-have-a-strong-hybrid-work-policy-in-pla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HO2va28maj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clickup.com/blog/feedback-sandwich-method/" TargetMode="External"/><Relationship Id="rId4" Type="http://schemas.openxmlformats.org/officeDocument/2006/relationships/hyperlink" Target="https://www.charliehr.com/blog/hybrid-working-policy/" TargetMode="External"/><Relationship Id="rId5" Type="http://schemas.openxmlformats.org/officeDocument/2006/relationships/hyperlink" Target="https://hrexecutive.com/do-you-have-a-strong-hybrid-work-policy-in-plac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workforcehub.com/blog/how-to-maintain-company-culture-and-why-it-matters/" TargetMode="External"/><Relationship Id="rId4" Type="http://schemas.openxmlformats.org/officeDocument/2006/relationships/hyperlink" Target="https://www.workforcehub.com/blog/how-to-maintain-company-culture-and-why-it-matters/" TargetMode="External"/><Relationship Id="rId5" Type="http://schemas.openxmlformats.org/officeDocument/2006/relationships/hyperlink" Target="https://n9.cl/k7y5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charliehr.com/blog/hybrid-working-policy/" TargetMode="External"/><Relationship Id="rId4" Type="http://schemas.openxmlformats.org/officeDocument/2006/relationships/hyperlink" Target="https://hrexecutive.com/do-you-have-a-strong-hybrid-work-policy-in-pla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12.jpg"/><Relationship Id="rId6" Type="http://schemas.openxmlformats.org/officeDocument/2006/relationships/image" Target="../media/image13.png"/><Relationship Id="rId7" Type="http://schemas.openxmlformats.org/officeDocument/2006/relationships/image" Target="../media/image14.jp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tayconnected.innovedu.com/wp-content/uploads/2024/12/StayConnected-Toolkit-for-Managers-and-HR-Professionals-EN.pdf" TargetMode="External"/><Relationship Id="rId4" Type="http://schemas.openxmlformats.org/officeDocument/2006/relationships/hyperlink" Target="https://archieapp.co/blog/hybrid-work-examples-and-practices/" TargetMode="External"/><Relationship Id="rId5" Type="http://schemas.openxmlformats.org/officeDocument/2006/relationships/hyperlink" Target="https://archieapp.co/blog/hybrid-work-examples-and-practices/" TargetMode="External"/><Relationship Id="rId6" Type="http://schemas.openxmlformats.org/officeDocument/2006/relationships/hyperlink" Target="https://archieapp.co/blog/hybrid-work-examples-and-practices/" TargetMode="External"/><Relationship Id="rId7" Type="http://schemas.openxmlformats.org/officeDocument/2006/relationships/hyperlink" Target="https://www.antonilacinai.com/news/the-six-major-challenges-leaders-face-in-hybrid-work-environments/" TargetMode="External"/><Relationship Id="rId8" Type="http://schemas.openxmlformats.org/officeDocument/2006/relationships/hyperlink" Target="https://lucidspark.com/blog/overcoming-the-communication-gap-for-hybrid-team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866678" y="1968641"/>
            <a:ext cx="4393200" cy="1816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Font typeface="Arial"/>
              <a:buNone/>
            </a:pPr>
            <a:r>
              <a:rPr lang="en-GB" sz="2800">
                <a:solidFill>
                  <a:schemeClr val="dk1"/>
                </a:solidFill>
              </a:rPr>
              <a:t>Εκπαιδευτικό πρόγραμμα για Στελέχη Διοίκησης Ανθρώπινου Δυναμικού και Διευθυντικά Στελέχη</a:t>
            </a:r>
            <a:endParaRPr b="1" i="0" sz="2800" u="none" cap="none" strike="noStrike">
              <a:solidFill>
                <a:schemeClr val="dk1"/>
              </a:solidFill>
              <a:latin typeface="Arial"/>
              <a:ea typeface="Arial"/>
              <a:cs typeface="Arial"/>
              <a:sym typeface="Arial"/>
            </a:endParaRPr>
          </a:p>
        </p:txBody>
      </p:sp>
      <p:sp>
        <p:nvSpPr>
          <p:cNvPr id="108" name="Google Shape;108;p1"/>
          <p:cNvSpPr txBox="1"/>
          <p:nvPr/>
        </p:nvSpPr>
        <p:spPr>
          <a:xfrm>
            <a:off x="1220724" y="3923123"/>
            <a:ext cx="469544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Ενότητα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Μετασχηματισμός της επικοινωνίας στο υβριδικό περιβάλλον εργασίας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0fd5a3148a_2_14"/>
          <p:cNvSpPr txBox="1"/>
          <p:nvPr/>
        </p:nvSpPr>
        <p:spPr>
          <a:xfrm>
            <a:off x="1356850" y="394550"/>
            <a:ext cx="10412400" cy="6022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Ενότητα 2: Διαχείριση των προσδοκιών των διευθυντών σε υβριδικό εργασιακό περιβάλλον</a:t>
            </a:r>
            <a:endParaRPr b="0" i="0" sz="28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2800" u="none" cap="none" strike="noStrike">
                <a:solidFill>
                  <a:schemeClr val="accent5"/>
                </a:solidFill>
                <a:latin typeface="Arial"/>
                <a:ea typeface="Arial"/>
                <a:cs typeface="Arial"/>
                <a:sym typeface="Arial"/>
              </a:rPr>
            </a:br>
            <a:r>
              <a:rPr b="0" i="0" lang="en-GB" sz="2800" u="none" cap="none" strike="noStrike">
                <a:solidFill>
                  <a:schemeClr val="accent5"/>
                </a:solidFill>
                <a:latin typeface="Arial"/>
                <a:ea typeface="Arial"/>
                <a:cs typeface="Arial"/>
                <a:sym typeface="Arial"/>
              </a:rPr>
              <a:t>Παρουσίαση του θεωρητικού </a:t>
            </a:r>
            <a:r>
              <a:rPr lang="en-GB" sz="2800">
                <a:solidFill>
                  <a:schemeClr val="accent5"/>
                </a:solidFill>
              </a:rPr>
              <a:t>πλαισίου</a:t>
            </a:r>
            <a:endParaRPr b="0" i="0" sz="28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υβριδική εργασία εξακολουθεί να αποτελεί πρόκληση για πολλές εταιρείες και οι ηγέτες προσπαθούν να βρουν τον τρόπο διαχείρισης των προσδοκιών και της παραγωγικότητας. </a:t>
            </a:r>
            <a:r>
              <a:rPr b="0" i="0" lang="en-GB" sz="1600" u="none" cap="none" strike="noStrike">
                <a:solidFill>
                  <a:srgbClr val="000000"/>
                </a:solidFill>
                <a:latin typeface="Arial"/>
                <a:ea typeface="Arial"/>
                <a:cs typeface="Arial"/>
                <a:sym typeface="Arial"/>
              </a:rPr>
              <a:t>Η ύπαρξη δια ζώσης και υβριδικών εργαζομένων μπορεί να είναι απαιτητική, οπότε η παροχή σαφών προσδοκιών είναι απαραίτητη για την ομαλή λειτουργία ενός υβριδικού σχήματος εργασίας.</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rgbClr val="000000"/>
                </a:solidFill>
                <a:latin typeface="Arial"/>
                <a:ea typeface="Arial"/>
                <a:cs typeface="Arial"/>
                <a:sym typeface="Arial"/>
              </a:rPr>
              <a:t>Προτάσεις για τη διαχείριση προσδοκιών και παραγωγικότητας σε υβριδικές ομάδες εργασίας:</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Αναπτύξτε </a:t>
            </a:r>
            <a:r>
              <a:rPr b="1" lang="en-GB" sz="1600">
                <a:solidFill>
                  <a:schemeClr val="dk1"/>
                </a:solidFill>
              </a:rPr>
              <a:t>την δική σας </a:t>
            </a:r>
            <a:r>
              <a:rPr b="1" i="0" lang="en-GB" sz="1600" u="none" cap="none" strike="noStrike">
                <a:solidFill>
                  <a:schemeClr val="dk1"/>
                </a:solidFill>
                <a:latin typeface="Arial"/>
                <a:ea typeface="Arial"/>
                <a:cs typeface="Arial"/>
                <a:sym typeface="Arial"/>
              </a:rPr>
              <a:t>πολιτική για τον υβριδικό χώρο εργασίας</a:t>
            </a:r>
            <a:r>
              <a:rPr b="0" i="0" lang="en-GB" sz="1600" u="none" cap="none" strike="noStrike">
                <a:solidFill>
                  <a:schemeClr val="dk1"/>
                </a:solidFill>
                <a:latin typeface="Arial"/>
                <a:ea typeface="Arial"/>
                <a:cs typeface="Arial"/>
                <a:sym typeface="Arial"/>
              </a:rPr>
              <a:t>: Κατά την ανάπτυξη </a:t>
            </a:r>
            <a:r>
              <a:rPr lang="en-GB" sz="1600">
                <a:solidFill>
                  <a:schemeClr val="dk1"/>
                </a:solidFill>
              </a:rPr>
              <a:t>της </a:t>
            </a:r>
            <a:r>
              <a:rPr b="0" i="0" lang="en-GB" sz="1600" u="none" cap="none" strike="noStrike">
                <a:solidFill>
                  <a:schemeClr val="dk1"/>
                </a:solidFill>
                <a:latin typeface="Arial"/>
                <a:ea typeface="Arial"/>
                <a:cs typeface="Arial"/>
                <a:sym typeface="Arial"/>
              </a:rPr>
              <a:t>υβριδικής πολιτικής, εξετάστε το ενδεχόμενο να μιλήσετε με τους υπαλλήλους σας για να κατανοήσετε τις προτιμήσεις τους. Εξετάστε το ωράριο εργασίας, τα υβριδικά ωράρια εργασίας, ορίστε συγκεκριμένες απομακρυσμένες τοποθεσίες και κανόνες κυβερνοασφάλειας.</a:t>
            </a:r>
            <a:endParaRPr/>
          </a:p>
          <a:p>
            <a:pPr indent="-285750" lvl="0" marL="285750" marR="0" rtl="0" algn="l">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Θέστε την επικοινωνία σε ύψιστη προτεραιότητα</a:t>
            </a:r>
            <a:r>
              <a:rPr b="0" i="0" lang="en-GB" sz="1600" u="none" cap="none" strike="noStrike">
                <a:solidFill>
                  <a:schemeClr val="dk1"/>
                </a:solidFill>
                <a:latin typeface="Arial"/>
                <a:ea typeface="Arial"/>
                <a:cs typeface="Arial"/>
                <a:sym typeface="Arial"/>
              </a:rPr>
              <a:t>: Η σαφής και συχνή επικοινωνία είναι πολύ σημαντική για τους υβριδικούς υπαλλήλους. Ορίστε τακτικές συναντήσεις 1 προς 1 για να μιλάτε απευθείας με τους απομακρυσμένους εργαζόμενους, να είστε σαφείς και διαφανείς με την προφορική και γραπτή επικοινωνία, να ελέγχετε συχνά τους απομακρυσμένους εργοζομένους για να βεβαιώνεστε ότι κατανοούν τις εργασίες τους και να απαντάτε στις ερωτήσεις που μπορεί να έχουν.</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nvSpPr>
        <p:spPr>
          <a:xfrm>
            <a:off x="1222208" y="935224"/>
            <a:ext cx="10412361" cy="56424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Ενότητα 2: Διαχείριση των προσδοκιών των διευθυντών σε υβριδικό εργασιακό περιβάλλον</a:t>
            </a:r>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2000" u="none" cap="none" strike="noStrike">
                <a:solidFill>
                  <a:srgbClr val="000000"/>
                </a:solidFill>
                <a:latin typeface="Arial"/>
                <a:ea typeface="Arial"/>
                <a:cs typeface="Arial"/>
                <a:sym typeface="Arial"/>
              </a:rPr>
              <a:t>Διασφαλίστε ότι όλοι οι συμμετέχοντες νιώθουν ότι συμμετέχουν ισότιμα στις υβριδικές συναντήσεις </a:t>
            </a:r>
            <a:r>
              <a:rPr b="1" i="0" lang="en-GB" sz="2000" u="none" cap="none" strike="noStrike">
                <a:solidFill>
                  <a:schemeClr val="dk1"/>
                </a:solidFill>
                <a:latin typeface="Arial"/>
                <a:ea typeface="Arial"/>
                <a:cs typeface="Arial"/>
                <a:sym typeface="Arial"/>
              </a:rPr>
              <a:t>: </a:t>
            </a:r>
            <a:r>
              <a:rPr b="0" i="0" lang="en-GB" sz="2000" u="none" cap="none" strike="noStrike">
                <a:solidFill>
                  <a:schemeClr val="dk1"/>
                </a:solidFill>
                <a:latin typeface="Arial"/>
                <a:ea typeface="Arial"/>
                <a:cs typeface="Arial"/>
                <a:sym typeface="Arial"/>
              </a:rPr>
              <a:t>(ενεργοποιήστε την επιλογή συνομιλίας, λάβετε υπόψη τις ζώνες ώρας, δώστε ίση έμφαση σε όλους τους υπαλλήλους).</a:t>
            </a:r>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2000" u="none" cap="none" strike="noStrike">
                <a:solidFill>
                  <a:schemeClr val="dk1"/>
                </a:solidFill>
                <a:latin typeface="Arial"/>
                <a:ea typeface="Arial"/>
                <a:cs typeface="Arial"/>
                <a:sym typeface="Arial"/>
              </a:rPr>
              <a:t>Δημιουργήστε προσδοκίες για τους υπαλλήλους σας ως ομάδα</a:t>
            </a:r>
            <a:r>
              <a:rPr b="0" i="0" lang="en-GB" sz="2000" u="none" cap="none" strike="noStrike">
                <a:solidFill>
                  <a:schemeClr val="dk1"/>
                </a:solidFill>
                <a:latin typeface="Arial"/>
                <a:ea typeface="Arial"/>
                <a:cs typeface="Arial"/>
                <a:sym typeface="Arial"/>
              </a:rPr>
              <a:t>: Η δημιουργία πολιτικών ως ομάδα θα επιτρέψει στους υπαλλήλους να εκφράσουν τις απόψεις τους, γεγονός που μπορεί να τους βοηθήσει να παραμείνουν ικανοποιημένοι.</a:t>
            </a:r>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2000" u="none" cap="none" strike="noStrike">
                <a:solidFill>
                  <a:schemeClr val="dk1"/>
                </a:solidFill>
                <a:latin typeface="Arial"/>
                <a:ea typeface="Arial"/>
                <a:cs typeface="Arial"/>
                <a:sym typeface="Arial"/>
              </a:rPr>
              <a:t>Ακούστε και παρατηρήστε</a:t>
            </a:r>
            <a:r>
              <a:rPr b="0" i="0" lang="en-GB" sz="2000" u="none" cap="none" strike="noStrike">
                <a:solidFill>
                  <a:schemeClr val="dk1"/>
                </a:solidFill>
                <a:latin typeface="Arial"/>
                <a:ea typeface="Arial"/>
                <a:cs typeface="Arial"/>
                <a:sym typeface="Arial"/>
              </a:rPr>
              <a:t>: Είναι σημαντικό για τους διευθυντές να ακούν τους εργαζόμενους </a:t>
            </a:r>
            <a:r>
              <a:rPr lang="en-GB" sz="2000">
                <a:solidFill>
                  <a:schemeClr val="dk1"/>
                </a:solidFill>
              </a:rPr>
              <a:t>εξ αποστάσεως</a:t>
            </a:r>
            <a:r>
              <a:rPr b="0" i="0" lang="en-GB" sz="2000" u="none" cap="none" strike="noStrike">
                <a:solidFill>
                  <a:schemeClr val="dk1"/>
                </a:solidFill>
                <a:latin typeface="Arial"/>
                <a:ea typeface="Arial"/>
                <a:cs typeface="Arial"/>
                <a:sym typeface="Arial"/>
              </a:rPr>
              <a:t> κατά τη διάρκεια των συναντήσεων και των επακόλουθων ελέγχων και με αυτόν τον τρόπο μπορούν να διαπιστώσουν αν υπάρχουν ενδείξεις "αθόρυβης παραίτησης". Οι διευθυντές μπορούν να χρησιμοποιήσουν αυτές τις συναντήσεις για να παρατηρήσουν και να βεβαιωθούν ότι οι εργαζόμενοί </a:t>
            </a:r>
            <a:r>
              <a:rPr lang="en-GB" sz="2000">
                <a:solidFill>
                  <a:schemeClr val="dk1"/>
                </a:solidFill>
              </a:rPr>
              <a:t>αυτοί </a:t>
            </a:r>
            <a:r>
              <a:rPr b="0" i="0" lang="en-GB" sz="2000" u="none" cap="none" strike="noStrike">
                <a:solidFill>
                  <a:schemeClr val="dk1"/>
                </a:solidFill>
                <a:latin typeface="Arial"/>
                <a:ea typeface="Arial"/>
                <a:cs typeface="Arial"/>
                <a:sym typeface="Arial"/>
              </a:rPr>
              <a:t>εξακολουθούν να είναι ικανοποιημένοι και να έχουν κίνητρα.</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nvSpPr>
        <p:spPr>
          <a:xfrm>
            <a:off x="1278200" y="384726"/>
            <a:ext cx="10412400" cy="647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 Ενότητα 2: Διαχείριση των προσδοκιών των διευθυντών σε υβριδικό εργασιακό περιβάλλον</a:t>
            </a:r>
            <a:endParaRPr b="0" i="0" sz="28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2800" u="none" cap="none" strike="noStrike">
              <a:solidFill>
                <a:schemeClr val="accent5"/>
              </a:solidFill>
              <a:latin typeface="Arial"/>
              <a:ea typeface="Arial"/>
              <a:cs typeface="Arial"/>
              <a:sym typeface="Arial"/>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2000" u="none" cap="none" strike="noStrike">
                <a:solidFill>
                  <a:srgbClr val="000000"/>
                </a:solidFill>
                <a:latin typeface="Arial"/>
                <a:ea typeface="Arial"/>
                <a:cs typeface="Arial"/>
                <a:sym typeface="Arial"/>
              </a:rPr>
              <a:t>Καλλιεργήστε τη συνειδητή συνεργασία: </a:t>
            </a:r>
            <a:r>
              <a:rPr b="0" i="0" lang="en-GB" sz="2000" u="none" cap="none" strike="noStrike">
                <a:solidFill>
                  <a:srgbClr val="000000"/>
                </a:solidFill>
                <a:latin typeface="Arial"/>
                <a:ea typeface="Arial"/>
                <a:cs typeface="Arial"/>
                <a:sym typeface="Arial"/>
              </a:rPr>
              <a:t>Αποτελεσματική συνεργασία προκύπτει όταν τα μέλη μιας ομάδας συνδέονται μεταξύ τους, γνωρίζονται καλύτερα και εργάζονται από κοινού για την επίτευξη κοινών στόχων. Όταν τα μέλη μιας υβριδικής ομάδας μπορούν να βλέπονται μεταξύ τους, ενισχύεται η σύνδεση και μειώνονται τα εμπόδια ανάμεσα σε εργαζόμενους που βρίσκονται σε διαφορετικές τοποθεσίες. Ακόμη και οι συνομιλίες που δεν σχετίζονται άμεσα με τη δουλειά μπορούν να βοηθήσουν στο να δημιουργηθεί ενθουσιασμός και διάθεση για συνεργασία.</a:t>
            </a:r>
            <a:endParaRPr b="1" i="0" sz="2000" u="none" cap="none" strike="noStrike">
              <a:solidFill>
                <a:schemeClr val="dk1"/>
              </a:solidFill>
              <a:latin typeface="Arial"/>
              <a:ea typeface="Arial"/>
              <a:cs typeface="Arial"/>
              <a:sym typeface="Arial"/>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2000" u="none" cap="none" strike="noStrike">
                <a:solidFill>
                  <a:schemeClr val="dk1"/>
                </a:solidFill>
                <a:latin typeface="Arial"/>
                <a:ea typeface="Arial"/>
                <a:cs typeface="Arial"/>
                <a:sym typeface="Arial"/>
              </a:rPr>
              <a:t>Αποφυγή προκαταλήψεων</a:t>
            </a:r>
            <a:r>
              <a:rPr b="0" i="0" lang="en-GB" sz="2000" u="none" cap="none" strike="noStrike">
                <a:solidFill>
                  <a:schemeClr val="dk1"/>
                </a:solidFill>
                <a:latin typeface="Arial"/>
                <a:ea typeface="Arial"/>
                <a:cs typeface="Arial"/>
                <a:sym typeface="Arial"/>
              </a:rPr>
              <a:t>: Πολλοί ηγέτες αντιμετωπίζουν ασυνείδητα τους πιο κοντινούς τους ανθρώπους καλύτερα από εκείνους που βρίσκονται σε απόσταση.</a:t>
            </a:r>
            <a:endParaRPr/>
          </a:p>
          <a:p>
            <a:pPr indent="-57150" lvl="0" marL="285750" marR="0" rtl="0" algn="just">
              <a:lnSpc>
                <a:spcPct val="90000"/>
              </a:lnSpc>
              <a:spcBef>
                <a:spcPts val="0"/>
              </a:spcBef>
              <a:spcAft>
                <a:spcPts val="0"/>
              </a:spcAft>
              <a:buClr>
                <a:schemeClr val="accent5"/>
              </a:buClr>
              <a:buSzPts val="36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None/>
            </a:pPr>
            <a:r>
              <a:rPr b="0" i="0" lang="en-GB" sz="2000" u="none" cap="none" strike="noStrike">
                <a:solidFill>
                  <a:schemeClr val="dk1"/>
                </a:solidFill>
                <a:latin typeface="Arial"/>
                <a:ea typeface="Arial"/>
                <a:cs typeface="Arial"/>
                <a:sym typeface="Arial"/>
              </a:rPr>
              <a:t>Ο καλύτερος τρόπος με τον οποίο οι διευθυντές μπορούν να κάνουν έναν υβριδικό χώρο εργασίας επιτυχημένο είναι να ορίσουν τις σωστές πολιτικές υβριδικής εργασίας, να ενθαρρύνουν τη συνεργασία και να αφουγκραστούν τις ανάγκες των εργαζομένων. Η δημιουργία ισότητας μεταξύ των δια ζώσης και των απομακρυσμένων εργαζομένων είναι απαραίτητη. Είναι επίσης χρήσιμο να θέτετε σαφείς προθέσεις με όλους τους εργαζόμενους και να χρησιμοποιείτε βασικούς δείκτες απόδοσης για τη μέτρηση της επιτυχίας.</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0fd5a3148a_2_19"/>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99" name="Google Shape;199;g30fd5a3148a_2_19"/>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2: Ανάπτυξη ενός σχεδίου πολιτικής για την υβριδική εργασία που θα αφορά τις προσδοκίες της ομάδας</a:t>
            </a:r>
            <a:endParaRPr sz="3600">
              <a:solidFill>
                <a:schemeClr val="accent5"/>
              </a:solidFill>
            </a:endParaRPr>
          </a:p>
        </p:txBody>
      </p:sp>
      <p:pic>
        <p:nvPicPr>
          <p:cNvPr descr="Inteligência Artificial com preenchimento sólido" id="200" name="Google Shape;200;g30fd5a3148a_2_1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01" name="Google Shape;201;g30fd5a3148a_2_19"/>
          <p:cNvSpPr txBox="1"/>
          <p:nvPr/>
        </p:nvSpPr>
        <p:spPr>
          <a:xfrm>
            <a:off x="6543675" y="2724085"/>
            <a:ext cx="5400600" cy="9155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30fd5a3148a_2_19"/>
          <p:cNvSpPr txBox="1"/>
          <p:nvPr>
            <p:ph idx="1" type="body"/>
          </p:nvPr>
        </p:nvSpPr>
        <p:spPr>
          <a:xfrm>
            <a:off x="352298" y="1815823"/>
            <a:ext cx="5910900" cy="3881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8"/>
              <a:buChar char="•"/>
            </a:pPr>
            <a:r>
              <a:rPr i="1" lang="en-GB">
                <a:solidFill>
                  <a:srgbClr val="A5A5A5"/>
                </a:solidFill>
              </a:rPr>
              <a:t>Στόχος αυτής της δραστηριότητας είναι να παρουσιαστούν τρόποι για σαφή και αποτελεσματική επικοινωνία τόσο σε απομακρυσμένα όσο και σε δια ζώσης περιβάλλοντα, καθώς και να διευκολυνθεί η εφαρμογή πολιτικών επικοινωνίας για ασύγχρονη συνεργασία.</a:t>
            </a:r>
            <a:endParaRPr i="1">
              <a:solidFill>
                <a:srgbClr val="A5A5A5"/>
              </a:solidFill>
            </a:endParaRPr>
          </a:p>
        </p:txBody>
      </p:sp>
      <p:pic>
        <p:nvPicPr>
          <p:cNvPr id="203" name="Google Shape;203;g30fd5a3148a_2_19"/>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04" name="Google Shape;204;g30fd5a3148a_2_19"/>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205" name="Google Shape;205;g30fd5a3148a_2_19"/>
          <p:cNvSpPr/>
          <p:nvPr/>
        </p:nvSpPr>
        <p:spPr>
          <a:xfrm flipH="1">
            <a:off x="7000875" y="3756523"/>
            <a:ext cx="4718841" cy="1754326"/>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rgbClr val="A5A5A5"/>
              </a:buClr>
              <a:buSzPts val="1800"/>
              <a:buFont typeface="Arial"/>
              <a:buChar char="•"/>
            </a:pPr>
            <a:r>
              <a:rPr i="1" lang="en-GB" sz="1800">
                <a:solidFill>
                  <a:srgbClr val="A5A5A5"/>
                </a:solidFill>
              </a:rPr>
              <a:t>Σχεδιάσετε </a:t>
            </a:r>
            <a:r>
              <a:rPr b="0" i="1" lang="en-GB" sz="1800" u="none" cap="none" strike="noStrike">
                <a:solidFill>
                  <a:srgbClr val="A5A5A5"/>
                </a:solidFill>
                <a:latin typeface="Arial"/>
                <a:ea typeface="Arial"/>
                <a:cs typeface="Arial"/>
                <a:sym typeface="Arial"/>
              </a:rPr>
              <a:t>πολιτικές για την υβριδική εργασία</a:t>
            </a:r>
            <a:endParaRPr/>
          </a:p>
          <a:p>
            <a:pPr indent="-114300" lvl="0" marL="0" marR="0" rtl="0" algn="l">
              <a:lnSpc>
                <a:spcPct val="100000"/>
              </a:lnSpc>
              <a:spcBef>
                <a:spcPts val="0"/>
              </a:spcBef>
              <a:spcAft>
                <a:spcPts val="0"/>
              </a:spcAft>
              <a:buClr>
                <a:srgbClr val="A5A5A5"/>
              </a:buClr>
              <a:buSzPts val="1800"/>
              <a:buFont typeface="Arial"/>
              <a:buChar char="•"/>
            </a:pPr>
            <a:r>
              <a:rPr i="1" lang="en-GB" sz="1800">
                <a:solidFill>
                  <a:srgbClr val="A5A5A5"/>
                </a:solidFill>
              </a:rPr>
              <a:t>Ορίσετε με σαφήνεια </a:t>
            </a:r>
            <a:r>
              <a:rPr b="0" i="1" lang="en-GB" sz="1800" u="none" cap="none" strike="noStrike">
                <a:solidFill>
                  <a:srgbClr val="A5A5A5"/>
                </a:solidFill>
                <a:latin typeface="Arial"/>
                <a:ea typeface="Arial"/>
                <a:cs typeface="Arial"/>
                <a:sym typeface="Arial"/>
              </a:rPr>
              <a:t>και </a:t>
            </a:r>
            <a:r>
              <a:rPr i="1" lang="en-GB" sz="1800">
                <a:solidFill>
                  <a:srgbClr val="A5A5A5"/>
                </a:solidFill>
              </a:rPr>
              <a:t>διαχειριστείτε</a:t>
            </a:r>
            <a:r>
              <a:rPr i="1" lang="en-GB" sz="1800">
                <a:solidFill>
                  <a:srgbClr val="A5A5A5"/>
                </a:solidFill>
              </a:rPr>
              <a:t> τις </a:t>
            </a:r>
            <a:r>
              <a:rPr b="0" i="1" lang="en-GB" sz="1800" u="none" cap="none" strike="noStrike">
                <a:solidFill>
                  <a:srgbClr val="A5A5A5"/>
                </a:solidFill>
                <a:latin typeface="Arial"/>
                <a:ea typeface="Arial"/>
                <a:cs typeface="Arial"/>
                <a:sym typeface="Arial"/>
              </a:rPr>
              <a:t>προσδοκίες </a:t>
            </a:r>
            <a:r>
              <a:rPr i="1" lang="en-GB" sz="1800">
                <a:solidFill>
                  <a:srgbClr val="A5A5A5"/>
                </a:solidFill>
              </a:rPr>
              <a:t>των ατόμων σε </a:t>
            </a:r>
            <a:r>
              <a:rPr b="0" i="1" lang="en-GB" sz="1800" u="none" cap="none" strike="noStrike">
                <a:solidFill>
                  <a:srgbClr val="A5A5A5"/>
                </a:solidFill>
                <a:latin typeface="Arial"/>
                <a:ea typeface="Arial"/>
                <a:cs typeface="Arial"/>
                <a:sym typeface="Arial"/>
              </a:rPr>
              <a:t>υβριδικές ομάδες</a:t>
            </a:r>
            <a:endParaRPr/>
          </a:p>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Arial"/>
                <a:ea typeface="Arial"/>
                <a:cs typeface="Arial"/>
                <a:sym typeface="Arial"/>
              </a:rPr>
              <a:t>Εφαρμόσ</a:t>
            </a:r>
            <a:r>
              <a:rPr i="1" lang="en-GB" sz="1800">
                <a:solidFill>
                  <a:srgbClr val="A5A5A5"/>
                </a:solidFill>
              </a:rPr>
              <a:t>ετ</a:t>
            </a:r>
            <a:r>
              <a:rPr b="0" i="1" lang="en-GB" sz="1800" u="none" cap="none" strike="noStrike">
                <a:solidFill>
                  <a:srgbClr val="A5A5A5"/>
                </a:solidFill>
                <a:latin typeface="Arial"/>
                <a:ea typeface="Arial"/>
                <a:cs typeface="Arial"/>
                <a:sym typeface="Arial"/>
              </a:rPr>
              <a:t>ε πολιτικές επικοινωνίας για την υποστήριξη της ασύγχρονης συνεργασίας</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0fd5a3148a_2_30"/>
          <p:cNvSpPr txBox="1"/>
          <p:nvPr>
            <p:ph type="title"/>
          </p:nvPr>
        </p:nvSpPr>
        <p:spPr>
          <a:xfrm>
            <a:off x="1500674" y="383832"/>
            <a:ext cx="9049872"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2: Ανάπτυξη ενός σχεδίου πολιτικής για την υβριδική εργασία που θα αφορά τις προσδοκίες της ομάδας</a:t>
            </a:r>
            <a:endParaRPr sz="3600">
              <a:solidFill>
                <a:schemeClr val="accent5"/>
              </a:solidFill>
            </a:endParaRPr>
          </a:p>
        </p:txBody>
      </p:sp>
      <p:sp>
        <p:nvSpPr>
          <p:cNvPr id="212" name="Google Shape;212;g30fd5a3148a_2_30"/>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9869BD"/>
              </a:buClr>
              <a:buSzPts val="1800"/>
              <a:buNone/>
            </a:pPr>
            <a:r>
              <a:rPr b="1" lang="en-GB">
                <a:solidFill>
                  <a:srgbClr val="12501B"/>
                </a:solidFill>
                <a:latin typeface="Arial"/>
                <a:ea typeface="Arial"/>
                <a:cs typeface="Arial"/>
                <a:sym typeface="Arial"/>
              </a:rPr>
              <a:t>ΒΗΜΑ 1</a:t>
            </a:r>
            <a:endParaRPr/>
          </a:p>
          <a:p>
            <a:pPr indent="-285750" lvl="0" marL="285750" rtl="0" algn="l">
              <a:lnSpc>
                <a:spcPct val="90000"/>
              </a:lnSpc>
              <a:spcBef>
                <a:spcPts val="1000"/>
              </a:spcBef>
              <a:spcAft>
                <a:spcPts val="0"/>
              </a:spcAft>
              <a:buClr>
                <a:srgbClr val="9869BD"/>
              </a:buClr>
              <a:buSzPts val="1800"/>
              <a:buChar char="•"/>
            </a:pPr>
            <a:r>
              <a:rPr lang="en-GB">
                <a:solidFill>
                  <a:srgbClr val="A5A5A5"/>
                </a:solidFill>
                <a:latin typeface="Arial"/>
                <a:ea typeface="Arial"/>
                <a:cs typeface="Arial"/>
                <a:sym typeface="Arial"/>
              </a:rPr>
              <a:t>Παρουσιάστε παραδείγματα πολιτικών για την υβριδική εργασία.</a:t>
            </a:r>
            <a:endParaRPr>
              <a:solidFill>
                <a:srgbClr val="A5A5A5"/>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2</a:t>
            </a:r>
            <a:endParaRPr/>
          </a:p>
          <a:p>
            <a:pPr indent="-228600" lvl="0" marL="228600" rtl="0" algn="l">
              <a:lnSpc>
                <a:spcPct val="90000"/>
              </a:lnSpc>
              <a:spcBef>
                <a:spcPts val="1000"/>
              </a:spcBef>
              <a:spcAft>
                <a:spcPts val="0"/>
              </a:spcAft>
              <a:buClr>
                <a:srgbClr val="9869BD"/>
              </a:buClr>
              <a:buSzPts val="1800"/>
              <a:buChar char="•"/>
            </a:pPr>
            <a:r>
              <a:rPr lang="en-GB">
                <a:solidFill>
                  <a:srgbClr val="A5A5A5"/>
                </a:solidFill>
                <a:latin typeface="Arial"/>
                <a:ea typeface="Arial"/>
                <a:cs typeface="Arial"/>
                <a:sym typeface="Arial"/>
              </a:rPr>
              <a:t>Παρουσιάστε σενάρια προσομοίωσης ρόλων: Καθορισμός και διαχείριση προσδοκιών με υβριδικές ομάδες.</a:t>
            </a:r>
            <a:endParaRPr i="1">
              <a:solidFill>
                <a:srgbClr val="A5A5A5"/>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3</a:t>
            </a:r>
            <a:endParaRPr/>
          </a:p>
          <a:p>
            <a:pPr indent="-228600" lvl="0" marL="228600" rtl="0" algn="l">
              <a:lnSpc>
                <a:spcPct val="90000"/>
              </a:lnSpc>
              <a:spcBef>
                <a:spcPts val="1000"/>
              </a:spcBef>
              <a:spcAft>
                <a:spcPts val="0"/>
              </a:spcAft>
              <a:buClr>
                <a:srgbClr val="9869BD"/>
              </a:buClr>
              <a:buSzPts val="1800"/>
              <a:buChar char="•"/>
            </a:pPr>
            <a:r>
              <a:rPr lang="en-GB">
                <a:solidFill>
                  <a:srgbClr val="A5A5A5"/>
                </a:solidFill>
                <a:latin typeface="Arial"/>
                <a:ea typeface="Arial"/>
                <a:cs typeface="Arial"/>
                <a:sym typeface="Arial"/>
              </a:rPr>
              <a:t>Αναθέστε ρόλους (διευθυντής, απομακρυσμένος εργαζόμενος, εργαζόμενος στο γραφείο) για τις ασκήσεις προσομοίωσης σε ομάδες. Κάθε ομάδα μοιράζεται την εμπειρία της, αναδεικνύοντας προκλήσεις και επιτυχίες.</a:t>
            </a:r>
            <a:endParaRPr i="1">
              <a:solidFill>
                <a:srgbClr val="A5A5A5"/>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4</a:t>
            </a:r>
            <a:endParaRPr/>
          </a:p>
          <a:p>
            <a:pPr indent="-114300" lvl="0" marL="228600" rtl="0" algn="l">
              <a:lnSpc>
                <a:spcPct val="90000"/>
              </a:lnSpc>
              <a:spcBef>
                <a:spcPts val="1000"/>
              </a:spcBef>
              <a:spcAft>
                <a:spcPts val="0"/>
              </a:spcAft>
              <a:buClr>
                <a:srgbClr val="9869BD"/>
              </a:buClr>
              <a:buSzPts val="1800"/>
              <a:buNone/>
            </a:pPr>
            <a:r>
              <a:rPr lang="en-GB">
                <a:solidFill>
                  <a:srgbClr val="A5A5A5"/>
                </a:solidFill>
                <a:latin typeface="Arial"/>
                <a:ea typeface="Arial"/>
                <a:cs typeface="Arial"/>
                <a:sym typeface="Arial"/>
              </a:rPr>
              <a:t>Παρέχετε ένα πρότυπο για τη σύνταξη της πολιτικής της εταιρείας και προσκαλέστε τους συμμετέχοντες να δημιουργήσουν τη δική τους σε ομάδες, λαμβάνοντας υπόψη τις προκλήσεις που αναδείχθηκαν κατά την προσομοίωση.</a:t>
            </a:r>
            <a:endParaRPr i="0" u="none" cap="none" strike="noStrike">
              <a:solidFill>
                <a:srgbClr val="A5A5A5"/>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13" name="Google Shape;213;g30fd5a3148a_2_30"/>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214" name="Google Shape;214;g30fd5a3148a_2_30"/>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Βήματα</a:t>
            </a:r>
            <a:endParaRPr/>
          </a:p>
        </p:txBody>
      </p:sp>
      <p:sp>
        <p:nvSpPr>
          <p:cNvPr id="215" name="Google Shape;215;g30fd5a3148a_2_30"/>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0fd5a3148a_2_39"/>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 </a:t>
            </a:r>
            <a:r>
              <a:rPr b="1" i="0" lang="en-GB" sz="2200" u="none" cap="none" strike="noStrike">
                <a:solidFill>
                  <a:srgbClr val="4EA72E"/>
                </a:solidFill>
                <a:latin typeface="Arial"/>
                <a:ea typeface="Arial"/>
                <a:cs typeface="Arial"/>
                <a:sym typeface="Arial"/>
              </a:rPr>
              <a:t>Ανάπτυξη ενός σχεδίου πολιτικής για την υβριδική εργασία που θα αφορά τις προσδοκίες της ομάδας</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222" name="Google Shape;222;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b="1">
              <a:solidFill>
                <a:srgbClr val="12501B"/>
              </a:solidFill>
              <a:latin typeface="Arial"/>
              <a:ea typeface="Arial"/>
              <a:cs typeface="Arial"/>
              <a:sym typeface="Arial"/>
            </a:endParaRPr>
          </a:p>
          <a:p>
            <a:pPr indent="-114300" lvl="0" marL="228600" rtl="0" algn="l">
              <a:lnSpc>
                <a:spcPct val="90000"/>
              </a:lnSpc>
              <a:spcBef>
                <a:spcPts val="0"/>
              </a:spcBef>
              <a:spcAft>
                <a:spcPts val="0"/>
              </a:spcAft>
              <a:buClr>
                <a:srgbClr val="9869BD"/>
              </a:buClr>
              <a:buSzPts val="1800"/>
              <a:buNone/>
            </a:pPr>
            <a:r>
              <a:t/>
            </a:r>
            <a:endParaRPr/>
          </a:p>
          <a:p>
            <a:pPr indent="-285750" lvl="1" marL="742950" rtl="0" algn="l">
              <a:lnSpc>
                <a:spcPct val="107000"/>
              </a:lnSpc>
              <a:spcBef>
                <a:spcPts val="500"/>
              </a:spcBef>
              <a:spcAft>
                <a:spcPts val="0"/>
              </a:spcAft>
              <a:buSzPts val="2200"/>
              <a:buFont typeface="Noto Sans Symbols"/>
              <a:buChar char="∙"/>
            </a:pPr>
            <a:r>
              <a:rPr lang="en-GB" sz="1800" u="sng">
                <a:solidFill>
                  <a:srgbClr val="0563C1"/>
                </a:solidFill>
                <a:latin typeface="Calibri"/>
                <a:ea typeface="Calibri"/>
                <a:cs typeface="Calibri"/>
                <a:sym typeface="Calibri"/>
                <a:hlinkClick r:id="rId3">
                  <a:extLst>
                    <a:ext uri="{A12FA001-AC4F-418D-AE19-62706E023703}">
                      <ahyp:hlinkClr val="tx"/>
                    </a:ext>
                  </a:extLst>
                </a:hlinkClick>
              </a:rPr>
              <a:t>Υπόδειγμα σύνταξης πολιτικής</a:t>
            </a:r>
            <a:endParaRPr sz="1800">
              <a:latin typeface="Calibri"/>
              <a:ea typeface="Calibri"/>
              <a:cs typeface="Calibri"/>
              <a:sym typeface="Calibri"/>
            </a:endParaRPr>
          </a:p>
          <a:p>
            <a:pPr indent="-285750" lvl="1" marL="742950" rtl="0" algn="l">
              <a:lnSpc>
                <a:spcPct val="107000"/>
              </a:lnSpc>
              <a:spcBef>
                <a:spcPts val="1300"/>
              </a:spcBef>
              <a:spcAft>
                <a:spcPts val="0"/>
              </a:spcAft>
              <a:buSzPts val="2200"/>
              <a:buFont typeface="Noto Sans Symbols"/>
              <a:buChar char="∙"/>
            </a:pPr>
            <a:r>
              <a:rPr lang="en-GB" sz="1800">
                <a:latin typeface="Calibri"/>
                <a:ea typeface="Calibri"/>
                <a:cs typeface="Calibri"/>
                <a:sym typeface="Calibri"/>
              </a:rPr>
              <a:t>Παραδείγματα πολιτικής υβριδικής εργασίας.</a:t>
            </a:r>
            <a:endParaRPr/>
          </a:p>
          <a:p>
            <a:pPr indent="-285750" lvl="1" marL="742950" rtl="0" algn="l">
              <a:lnSpc>
                <a:spcPct val="107000"/>
              </a:lnSpc>
              <a:spcBef>
                <a:spcPts val="1300"/>
              </a:spcBef>
              <a:spcAft>
                <a:spcPts val="0"/>
              </a:spcAft>
              <a:buSzPts val="2200"/>
              <a:buFont typeface="Noto Sans Symbols"/>
              <a:buChar char="∙"/>
            </a:pPr>
            <a:r>
              <a:rPr lang="en-GB" sz="1800">
                <a:latin typeface="Calibri"/>
                <a:ea typeface="Calibri"/>
                <a:cs typeface="Calibri"/>
                <a:sym typeface="Calibri"/>
              </a:rPr>
              <a:t>Χειρόγραφα σεναρίων</a:t>
            </a:r>
            <a:endParaRPr/>
          </a:p>
          <a:p>
            <a:pPr indent="-114300" lvl="0" marL="228600" rtl="0" algn="l">
              <a:lnSpc>
                <a:spcPct val="90000"/>
              </a:lnSpc>
              <a:spcBef>
                <a:spcPts val="18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23" name="Google Shape;223;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https://www.charliehr.com/blog/hybrid-working-policy/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5">
                  <a:extLst>
                    <a:ext uri="{A12FA001-AC4F-418D-AE19-62706E023703}">
                      <ahyp:hlinkClr val="tx"/>
                    </a:ext>
                  </a:extLst>
                </a:hlinkClick>
              </a:rPr>
              <a:t>https://hrexecutive.com/do-you-have-a-strong-hybrid-work-policy-in-place/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3</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Προώθηση τακτικής και ανοικτής επικοινωνίας</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30" name="Google Shape;230;p11"/>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nvSpPr>
        <p:spPr>
          <a:xfrm>
            <a:off x="793100" y="803025"/>
            <a:ext cx="11275500" cy="73239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br>
              <a:rPr b="0" i="0" lang="en-GB" sz="1600" u="none" cap="none" strike="noStrike">
                <a:solidFill>
                  <a:schemeClr val="dk1"/>
                </a:solidFill>
                <a:latin typeface="Arial"/>
                <a:ea typeface="Arial"/>
                <a:cs typeface="Arial"/>
                <a:sym typeface="Arial"/>
              </a:rPr>
            </a:br>
            <a:r>
              <a:rPr b="0" i="0" lang="en-GB" sz="1500" u="none" cap="none" strike="noStrike">
                <a:solidFill>
                  <a:schemeClr val="dk1"/>
                </a:solidFill>
                <a:latin typeface="Arial"/>
                <a:ea typeface="Arial"/>
                <a:cs typeface="Arial"/>
                <a:sym typeface="Arial"/>
              </a:rPr>
              <a:t>Η ανοιχτή επικοινωνία στον εργασιακό χώρο είναι μια κουλτούρα όπου οι εργαζόμενοι μοιράζονται ελεύθερα ιδέες, ανησυχίες και σχόλια χωρίς να φοβούνται την κρίση ή τις επιπτώσεις. Βασίζεται στην εμπιστοσύνη, τη διαφάνεια και τον αμοιβαίο σεβασμό, διασφαλίζοντας ότι η φωνή κάθε μέλους της ομάδας ακούγεται και εκτιμάται. Σε έναν χώρο εργασίας με ανοιχτή επικοινωνία, όλοι οι εργαζόμενοι αισθάνονται ασφαλείς να εκφράσουν τις σκέψεις τους, οι διευθυντές ακούνε ενεργά και η ανατροφοδότηση - τόσο η θετική όσο και η εποικοδομητική - είναι ευπρόσδεκτη και ενθαρρύνεται.</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5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500" u="none" cap="none" strike="noStrike">
                <a:solidFill>
                  <a:schemeClr val="dk1"/>
                </a:solidFill>
                <a:latin typeface="Arial"/>
                <a:ea typeface="Arial"/>
                <a:cs typeface="Arial"/>
                <a:sym typeface="Arial"/>
              </a:rPr>
              <a:t>Η προώθηση της τακτικής και ανοιχτής επικοινωνίας στις υβριδικές ομάδες είναι απαραίτητη για τη διατήρηση της συνεργασίας, της δέσμευσης και της ισχυρής αίσθησης σύνδεσης μεταξύ των απομακρυσμένων και των εργαζομένων στο γραφείο. </a:t>
            </a:r>
            <a:endParaRPr/>
          </a:p>
          <a:p>
            <a:pPr indent="0" lvl="0" marL="0" marR="0" rtl="0" algn="l">
              <a:lnSpc>
                <a:spcPct val="90000"/>
              </a:lnSpc>
              <a:spcBef>
                <a:spcPts val="0"/>
              </a:spcBef>
              <a:spcAft>
                <a:spcPts val="0"/>
              </a:spcAft>
              <a:buClr>
                <a:schemeClr val="accent5"/>
              </a:buClr>
              <a:buSzPts val="3600"/>
              <a:buFont typeface="Arial"/>
              <a:buNone/>
            </a:pPr>
            <a:r>
              <a:t/>
            </a:r>
            <a:endParaRPr b="0" i="0" sz="15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500" u="none" cap="none" strike="noStrike">
                <a:solidFill>
                  <a:schemeClr val="dk1"/>
                </a:solidFill>
                <a:latin typeface="Arial"/>
                <a:ea typeface="Arial"/>
                <a:cs typeface="Arial"/>
                <a:sym typeface="Arial"/>
              </a:rPr>
              <a:t>Καθώς η υβριδική εργασία συνεχίζει να εξελίσσεται, είναι ζωτικής σημασίας για τους ηγέτες να προσαρμόζουν τις στρατηγικές επικοινωνίας τους ώστε να ανταποκρίνονται στις μεταβαλλόμενες ανάγκες των ομάδων τους. Οι τακτικές εκπαιδευτικές συνεδρίες σχετικά με αποτελεσματικά εργαλεία και τεχνικές επικοινωνίας μπορούν να εφοδιάσουν τους εργαζόμενους με τις απαραίτητες δεξιότητες για να περιηγηθούν σε αυτό το ακόμη αναπτυσσόμενο τοπίο. </a:t>
            </a:r>
            <a:endParaRPr/>
          </a:p>
          <a:p>
            <a:pPr indent="0" lvl="0" marL="0" marR="0" rtl="0" algn="l">
              <a:lnSpc>
                <a:spcPct val="90000"/>
              </a:lnSpc>
              <a:spcBef>
                <a:spcPts val="0"/>
              </a:spcBef>
              <a:spcAft>
                <a:spcPts val="0"/>
              </a:spcAft>
              <a:buClr>
                <a:schemeClr val="accent5"/>
              </a:buClr>
              <a:buSzPts val="3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A02B93"/>
              </a:buClr>
              <a:buSzPts val="3600"/>
              <a:buFont typeface="Arial"/>
              <a:buNone/>
            </a:pPr>
            <a:r>
              <a:rPr b="0" i="0" lang="en-GB" sz="1500" u="none" cap="none" strike="noStrike">
                <a:solidFill>
                  <a:srgbClr val="000000"/>
                </a:solidFill>
                <a:latin typeface="Arial"/>
                <a:ea typeface="Arial"/>
                <a:cs typeface="Arial"/>
                <a:sym typeface="Arial"/>
              </a:rPr>
              <a:t>Οι οργανισμοί πρέπει να καθιερώσουν συγκεκριμένες στρατηγικές επικοινωνίας που προωθούν τη διαφάνεια, τη συμμετοχικότητα και τον συνεχή διάλογο.</a:t>
            </a:r>
            <a:endParaRPr/>
          </a:p>
          <a:p>
            <a:pPr indent="0" lvl="0" marL="0" marR="0" rtl="0" algn="l">
              <a:lnSpc>
                <a:spcPct val="90000"/>
              </a:lnSpc>
              <a:spcBef>
                <a:spcPts val="0"/>
              </a:spcBef>
              <a:spcAft>
                <a:spcPts val="0"/>
              </a:spcAft>
              <a:buClr>
                <a:srgbClr val="A02B93"/>
              </a:buClr>
              <a:buSzPts val="36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A02B93"/>
              </a:buClr>
              <a:buSzPts val="3600"/>
              <a:buFont typeface="Arial"/>
              <a:buNone/>
            </a:pPr>
            <a:r>
              <a:rPr b="0" i="0" lang="en-GB" sz="1500" u="none" cap="none" strike="noStrike">
                <a:solidFill>
                  <a:srgbClr val="000000"/>
                </a:solidFill>
                <a:latin typeface="Arial"/>
                <a:ea typeface="Arial"/>
                <a:cs typeface="Arial"/>
                <a:sym typeface="Arial"/>
              </a:rPr>
              <a:t>Η ανοιχτή επικοινωνία κάνει τη διαφορά καθώς:</a:t>
            </a:r>
            <a:endParaRPr/>
          </a:p>
          <a:p>
            <a:pPr indent="0" lvl="0" marL="0" marR="0" rtl="0" algn="l">
              <a:lnSpc>
                <a:spcPct val="90000"/>
              </a:lnSpc>
              <a:spcBef>
                <a:spcPts val="0"/>
              </a:spcBef>
              <a:spcAft>
                <a:spcPts val="0"/>
              </a:spcAft>
              <a:buClr>
                <a:srgbClr val="A02B93"/>
              </a:buClr>
              <a:buSzPts val="3600"/>
              <a:buFont typeface="Arial"/>
              <a:buNone/>
            </a:pPr>
            <a:r>
              <a:t/>
            </a:r>
            <a:endParaRPr b="0" i="0" sz="1500" u="none" cap="none" strike="noStrike">
              <a:solidFill>
                <a:srgbClr val="000000"/>
              </a:solidFill>
              <a:latin typeface="Arial"/>
              <a:ea typeface="Arial"/>
              <a:cs typeface="Arial"/>
              <a:sym typeface="Arial"/>
            </a:endParaRPr>
          </a:p>
          <a:p>
            <a:pPr indent="-285750" lvl="6"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Ενισχύει την ομαδική εργασία και τη συνεργασία</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Ενισχύει το ηθικό των εργαζομένων</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Αποτρέπει παρεξηγήσεις</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Ενθαρρύνει την καινοτομία</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Χτίζει εμπιστοσύνη</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Συνδέει τους εργαζόμενους με τους στόχους του οργανισμού</a:t>
            </a:r>
            <a:endParaRPr/>
          </a:p>
          <a:p>
            <a:pPr indent="0" lvl="0" marL="0" marR="0" rtl="0" algn="l">
              <a:lnSpc>
                <a:spcPct val="90000"/>
              </a:lnSpc>
              <a:spcBef>
                <a:spcPts val="0"/>
              </a:spcBef>
              <a:spcAft>
                <a:spcPts val="0"/>
              </a:spcAft>
              <a:buClr>
                <a:srgbClr val="A02B93"/>
              </a:buClr>
              <a:buSzPts val="3600"/>
              <a:buFont typeface="Arial"/>
              <a:buNone/>
            </a:pPr>
            <a:br>
              <a:rPr b="0" i="0" lang="en-GB"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237" name="Google Shape;237;p12"/>
          <p:cNvSpPr txBox="1"/>
          <p:nvPr/>
        </p:nvSpPr>
        <p:spPr>
          <a:xfrm>
            <a:off x="1527112" y="193530"/>
            <a:ext cx="10664888" cy="8125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A02B93"/>
              </a:buClr>
              <a:buSzPts val="3600"/>
              <a:buFont typeface="Arial"/>
              <a:buNone/>
            </a:pPr>
            <a:r>
              <a:rPr b="0" i="0" lang="en-GB" sz="2800" u="none" cap="none" strike="noStrike">
                <a:solidFill>
                  <a:srgbClr val="A02B93"/>
                </a:solidFill>
                <a:latin typeface="Arial"/>
                <a:ea typeface="Arial"/>
                <a:cs typeface="Arial"/>
                <a:sym typeface="Arial"/>
              </a:rPr>
              <a:t>Ενότητα 3: Προώθηση τακτικής και ανοικτής επικοινωνίας</a:t>
            </a:r>
            <a:br>
              <a:rPr b="0" i="0" lang="en-GB" sz="2800" u="none" cap="none" strike="noStrike">
                <a:solidFill>
                  <a:srgbClr val="A02B93"/>
                </a:solidFill>
                <a:latin typeface="Arial"/>
                <a:ea typeface="Arial"/>
                <a:cs typeface="Arial"/>
                <a:sym typeface="Arial"/>
              </a:rPr>
            </a:br>
            <a:r>
              <a:rPr b="0" i="0" lang="en-GB" sz="2400" u="none" cap="none" strike="noStrike">
                <a:solidFill>
                  <a:srgbClr val="A02B93"/>
                </a:solidFill>
                <a:latin typeface="Arial"/>
                <a:ea typeface="Arial"/>
                <a:cs typeface="Arial"/>
                <a:sym typeface="Arial"/>
              </a:rPr>
              <a:t>Παρουσίαση της θεωρητικής έννοιας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nvSpPr>
        <p:spPr>
          <a:xfrm>
            <a:off x="401217" y="1399591"/>
            <a:ext cx="11583303" cy="522293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Μία από τις βασικές θεωρητικές βάσεις για την αποτελεσματική επικοινωνία σε υβριδικές ομάδες είναι η </a:t>
            </a:r>
            <a:r>
              <a:rPr b="1" i="0" lang="en-GB" sz="1400" u="none" cap="none" strike="noStrike">
                <a:solidFill>
                  <a:srgbClr val="000000"/>
                </a:solidFill>
                <a:latin typeface="Arial"/>
                <a:ea typeface="Arial"/>
                <a:cs typeface="Arial"/>
                <a:sym typeface="Arial"/>
              </a:rPr>
              <a:t>Θεωρία του Εμπλουτισμού των Μέσων (Media Richness Theory)</a:t>
            </a:r>
            <a:r>
              <a:rPr b="0" i="0" lang="en-GB" sz="1400" u="none" cap="none" strike="noStrike">
                <a:solidFill>
                  <a:srgbClr val="000000"/>
                </a:solidFill>
                <a:latin typeface="Arial"/>
                <a:ea typeface="Arial"/>
                <a:cs typeface="Arial"/>
                <a:sym typeface="Arial"/>
              </a:rPr>
              <a:t>. Σύμφωνα με τη θεωρία αυτή, η δια ζώσης επικοινωνία θεωρείται το </a:t>
            </a:r>
            <a:r>
              <a:rPr lang="en-GB"/>
              <a:t>καλύτερο </a:t>
            </a:r>
            <a:r>
              <a:rPr b="0" i="0" lang="en-GB" sz="1400" u="none" cap="none" strike="noStrike">
                <a:solidFill>
                  <a:srgbClr val="000000"/>
                </a:solidFill>
                <a:latin typeface="Arial"/>
                <a:ea typeface="Arial"/>
                <a:cs typeface="Arial"/>
                <a:sym typeface="Arial"/>
              </a:rPr>
              <a:t>μέσο, καθώς επιτρέπει τη χρήση λεκτικών και μη λεκτικών σημάτων, την άμεση ανατροφοδότηση και την εξατομίκευση. Ωστόσο, σε ένα υβριδικό εργασιακό περιβάλλον, οι ομάδες χρειάζεται να βασίζονται σε ένα συνδυασμό ψηφιακών εργαλείων επικοινωνίας. Για να διασφαλιστούν η σαφήνεια και η εμπλοκή, οι οργανισμοί θα πρέπει να επιλέγουν το κατάλληλο μέσο ανάλογα με την πολυπλοκότητα του μηνύματος. Για παράδειγμα, σύντομες ενημερώσεις μπορούν να κοινοποιούνται μέσω γραπτών μηνυμάτων (chat), ενώ συζητήσεις που απαιτούν ουσιαστική συνεργασία είναι προτιμότερο να πραγματοποιούνται μέσω βιντεοκλήσεων.</a:t>
            </a:r>
            <a:endParaRPr/>
          </a:p>
          <a:p>
            <a:pPr indent="0" lvl="0" marL="0" marR="0" rtl="0" algn="just">
              <a:lnSpc>
                <a:spcPct val="90000"/>
              </a:lnSpc>
              <a:spcBef>
                <a:spcPts val="0"/>
              </a:spcBef>
              <a:spcAft>
                <a:spcPts val="0"/>
              </a:spcAft>
              <a:buClr>
                <a:srgbClr val="A02B93"/>
              </a:buClr>
              <a:buSzPts val="36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Ένα ακόμη σχετικό θεωρητικό πλαίσιο είναι η </a:t>
            </a:r>
            <a:r>
              <a:rPr b="1" i="0" lang="en-GB" sz="1400" u="none" cap="none" strike="noStrike">
                <a:solidFill>
                  <a:srgbClr val="000000"/>
                </a:solidFill>
                <a:latin typeface="Arial"/>
                <a:ea typeface="Arial"/>
                <a:cs typeface="Arial"/>
                <a:sym typeface="Arial"/>
              </a:rPr>
              <a:t>Θεωρία της Κοινωνικής Παρουσίας (Social Presence Theory)</a:t>
            </a:r>
            <a:r>
              <a:rPr b="0" i="0" lang="en-GB" sz="1400" u="none" cap="none" strike="noStrike">
                <a:solidFill>
                  <a:srgbClr val="000000"/>
                </a:solidFill>
                <a:latin typeface="Arial"/>
                <a:ea typeface="Arial"/>
                <a:cs typeface="Arial"/>
                <a:sym typeface="Arial"/>
              </a:rPr>
              <a:t>, η οποία τονίζει τη σημασία του να αισθάνονται οι εργαζόμενοι συνδεδεμένοι μεταξύ τους, ακόμη και σε περιβάλλοντα απομακρυσμένης εργασίας. Στα παραδοσιακά γραφεία, οι ανεπίσημες συνομιλίες και οι αυθόρμητες αλληλεπιδράσεις συμβάλλουν στην ανάπτυξη εμπιστοσύνης. Στις υβριδικές ομάδες, η αναπαραγωγή αυτών των ανεπίσημων στιγμών απαιτεί συνειδητή προσπάθεια — όπως η οργάνωση εικονικών συναντήσεων για καφέ, δραστηριοτήτων για την ενίσχυση της ομάδας ή η διατήρηση ανεπίσημων καναλιών επικοινωνίας, όπου οι εργαζόμενοι μπορούν να μοιράζονται προσωπικά νέα και να κοινωνικοποιούνται.</a:t>
            </a:r>
            <a:endParaRPr/>
          </a:p>
          <a:p>
            <a:pPr indent="0" lvl="0" marL="0" marR="0" rtl="0" algn="l">
              <a:lnSpc>
                <a:spcPct val="90000"/>
              </a:lnSpc>
              <a:spcBef>
                <a:spcPts val="0"/>
              </a:spcBef>
              <a:spcAft>
                <a:spcPts val="0"/>
              </a:spcAft>
              <a:buClr>
                <a:srgbClr val="A02B93"/>
              </a:buClr>
              <a:buSzPts val="36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Επιπλέον, η ισορροπία μεταξύ σύγχρονης και ασύγχρονης επικοινωνίας αποτελεί βασικό στοιχείο της αποτελεσματικής συνεργασίας σε υβριδικά περιβάλλοντα. Η σύγχρονη επικοινωνία (όπως οι ζωντανές συναντήσεις και οι βιντεοκλήσεις) ενισχύει την αλληλεπίδραση σε πραγματικό χρόνο και την άμεση επίλυση προβλημάτων. Αντίθετα, οι ασύγχρονες μέθοδοι (όπως τα email, τα προηχογραφημένα βίντεο και τα κοινόχρηστα έγγραφα) προσφέρουν ευελιξία και προσαρμόζονται σε διαφορετικά στυλ εργασίας.Η εύρεση της κατάλληλης ισορροπίας διασφαλίζει ότι οι απομακρυσμένοι εργαζόμενοι δεν αισθάνονται πίεση να είναι συνεχώς διαθέσιμοι, μειώνοντας την εξουθένωση και αυξάνοντας την παραγωγικότητα.</a:t>
            </a:r>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244" name="Google Shape;244;p13"/>
          <p:cNvSpPr txBox="1"/>
          <p:nvPr/>
        </p:nvSpPr>
        <p:spPr>
          <a:xfrm>
            <a:off x="1714500" y="328425"/>
            <a:ext cx="986880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800" u="none" cap="none" strike="noStrike">
                <a:solidFill>
                  <a:srgbClr val="A02B93"/>
                </a:solidFill>
                <a:latin typeface="Arial"/>
                <a:ea typeface="Arial"/>
                <a:cs typeface="Arial"/>
                <a:sym typeface="Arial"/>
              </a:rPr>
              <a:t>Ενότητα 3: Προώθηση τακτικής και ανοικτής επικοινωνίας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51" name="Google Shape;251;p14"/>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3: Ανάπτυξη προγράμματος επικοινωνίας για μια υβριδική ομάδα</a:t>
            </a:r>
            <a:endParaRPr sz="3600">
              <a:solidFill>
                <a:schemeClr val="accent5"/>
              </a:solidFill>
            </a:endParaRPr>
          </a:p>
        </p:txBody>
      </p:sp>
      <p:pic>
        <p:nvPicPr>
          <p:cNvPr descr="Inteligência Artificial com preenchimento sólido" id="252" name="Google Shape;252;p14"/>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53" name="Google Shape;253;p14"/>
          <p:cNvSpPr txBox="1"/>
          <p:nvPr/>
        </p:nvSpPr>
        <p:spPr>
          <a:xfrm>
            <a:off x="6771713" y="2818271"/>
            <a:ext cx="5400600" cy="150825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4"/>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παρουσιάσει πολιτικές και πρωτόκολλα για ασύγχρονη και σύγχρονη επικοινωνία.</a:t>
            </a:r>
            <a:endParaRPr/>
          </a:p>
          <a:p>
            <a:pPr indent="-88900" lvl="4" marL="2057400" rtl="0" algn="l">
              <a:lnSpc>
                <a:spcPct val="90000"/>
              </a:lnSpc>
              <a:spcBef>
                <a:spcPts val="500"/>
              </a:spcBef>
              <a:spcAft>
                <a:spcPts val="0"/>
              </a:spcAft>
              <a:buClr>
                <a:srgbClr val="868E93"/>
              </a:buClr>
              <a:buSzPts val="2200"/>
              <a:buNone/>
            </a:pPr>
            <a:r>
              <a:t/>
            </a:r>
            <a:endParaRPr/>
          </a:p>
        </p:txBody>
      </p:sp>
      <p:pic>
        <p:nvPicPr>
          <p:cNvPr id="255" name="Google Shape;255;p14"/>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56" name="Google Shape;256;p14"/>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257" name="Google Shape;257;p14"/>
          <p:cNvSpPr/>
          <p:nvPr/>
        </p:nvSpPr>
        <p:spPr>
          <a:xfrm flipH="1">
            <a:off x="7115777" y="3757076"/>
            <a:ext cx="4510152" cy="2031325"/>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Arial"/>
                <a:ea typeface="Arial"/>
                <a:cs typeface="Arial"/>
                <a:sym typeface="Arial"/>
              </a:rPr>
              <a:t>Εφαρμόζετε πολιτικές επικοινωνίας για την υποστήριξη ασύγχρονης συνεργασίας</a:t>
            </a:r>
            <a:endParaRPr/>
          </a:p>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Arial"/>
                <a:ea typeface="Arial"/>
                <a:cs typeface="Arial"/>
                <a:sym typeface="Arial"/>
              </a:rPr>
              <a:t>Μάθετε πώς να ενσωματώνετε ψηφιακά εργαλεία επικοινωνίας και συνεργασίας στην εργασία σας, ώστε να ενισχύσετε την αποτελεσματική επικοινωνία και να βελτιώσετε τη συνολική συνεργασία</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306884" y="361148"/>
            <a:ext cx="884760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accent5"/>
                </a:solidFill>
                <a:latin typeface="Arial"/>
                <a:ea typeface="Arial"/>
                <a:cs typeface="Arial"/>
                <a:sym typeface="Arial"/>
              </a:rPr>
              <a:t>Στόχος και περίγραμμα  της θεματικής ενότητας</a:t>
            </a:r>
            <a:endParaRPr b="0" i="0" sz="3200" u="none" cap="none" strike="noStrike">
              <a:solidFill>
                <a:schemeClr val="accent5"/>
              </a:solidFill>
              <a:latin typeface="Arial"/>
              <a:ea typeface="Arial"/>
              <a:cs typeface="Arial"/>
              <a:sym typeface="Arial"/>
            </a:endParaRPr>
          </a:p>
        </p:txBody>
      </p:sp>
      <p:sp>
        <p:nvSpPr>
          <p:cNvPr id="117" name="Google Shape;117;p2"/>
          <p:cNvSpPr txBox="1"/>
          <p:nvPr/>
        </p:nvSpPr>
        <p:spPr>
          <a:xfrm>
            <a:off x="539289" y="1240163"/>
            <a:ext cx="9351964" cy="3061662"/>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50000"/>
              </a:lnSpc>
              <a:spcBef>
                <a:spcPts val="0"/>
              </a:spcBef>
              <a:spcAft>
                <a:spcPts val="0"/>
              </a:spcAft>
              <a:buClr>
                <a:srgbClr val="636A6F"/>
              </a:buClr>
              <a:buSzPts val="1800"/>
              <a:buFont typeface="Arial"/>
              <a:buChar char="•"/>
            </a:pPr>
            <a:r>
              <a:rPr b="0" i="0" lang="en-GB" sz="1600" u="none" cap="none" strike="noStrike">
                <a:solidFill>
                  <a:srgbClr val="000000"/>
                </a:solidFill>
                <a:latin typeface="Arial"/>
                <a:ea typeface="Arial"/>
                <a:cs typeface="Arial"/>
                <a:sym typeface="Arial"/>
              </a:rPr>
              <a:t>Στόχος της Θεματικής Ενότητας 2 είναι να παρουσιάσει τις προκλήσεις και τις ευκαιρίες που σχετίζονται με την υβριδική εργασία με έμφαση στις γνώσεις, τις δεξιότητες και τις στάσεις που απαιτούνται για τη διευκόλυνση της επικοινωνίας και της συνεργασίας σε έναν υβριδικό χώρο εργασίας. Οι δεξιότητες επικοινωνίας και ψηφιακής συνεργασίας είναι απαραίτητες για τον ψηφιακό κόσμο της εργασίας και οι διευθυντές των υβριδικών ομάδων πρέπει να είναι εξοπλισμένοι και εκπαιδευμένοι με τις κατάλληλες δεξιότητες, διασφαλίζοντας ότι οι ομάδες τους μπορούν να συνεργάζονται αποτελεσματικά.</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18" name="Google Shape;118;p2"/>
          <p:cNvSpPr txBox="1"/>
          <p:nvPr/>
        </p:nvSpPr>
        <p:spPr>
          <a:xfrm>
            <a:off x="1972229" y="3886280"/>
            <a:ext cx="7919024" cy="326623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Αυτή η θεματική ενότητα χωρίζεται στα ακόλουθα:</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Ενότητα 1 Εισαγωγή στη δυναμική της υβριδικής εργασίας</a:t>
            </a:r>
            <a:endParaRPr b="0" i="0" sz="145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Ενότητα 2 Διαχείριση των προσδοκιών των διευθυντών σε υβριδικό εργασιακό περιβάλλον</a:t>
            </a:r>
            <a:endParaRPr b="1" i="0" sz="145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Ενότητα 3 Προώθηση τακτικής και ανοικτής επικοινωνίας</a:t>
            </a:r>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Ενότητα 4 Χτίζοντας πρακτικές αναγνώρισης, εμπιστοσύνης και ανατροφοδότησης</a:t>
            </a:r>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Ενότητα 5 Διατήρηση ισχυρής εταιρικής κουλτούρας</a:t>
            </a:r>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Ενότητα 6 Προώθηση της υβριδικής συνεργασίας</a:t>
            </a:r>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1500673" y="383832"/>
            <a:ext cx="9796591"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3: Ανάπτυξη προγράμματος επικοινωνίας για μια υβριδική ομάδα</a:t>
            </a:r>
            <a:endParaRPr sz="3600">
              <a:solidFill>
                <a:schemeClr val="accent5"/>
              </a:solidFill>
            </a:endParaRPr>
          </a:p>
        </p:txBody>
      </p:sp>
      <p:sp>
        <p:nvSpPr>
          <p:cNvPr id="264" name="Google Shape;264;p15"/>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9869BD"/>
              </a:buClr>
              <a:buSzPts val="1800"/>
              <a:buNone/>
            </a:pPr>
            <a:r>
              <a:rPr b="1" lang="en-GB">
                <a:solidFill>
                  <a:srgbClr val="12501B"/>
                </a:solidFill>
                <a:latin typeface="Arial"/>
                <a:ea typeface="Arial"/>
                <a:cs typeface="Arial"/>
                <a:sym typeface="Arial"/>
              </a:rPr>
              <a:t>ΒΗΜΑ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Σύγκριση μεθόδων επικοινωνίας.</a:t>
            </a:r>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Χωρίστε τους εκπαιδευόμενους σε ομάδες.</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3</a:t>
            </a:r>
            <a:endParaRPr b="1"/>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Παρουσιάστε ένα πρότυπο για τα προγράμματα επικοινωνίας των υβριδικών ομάδων.</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4</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Καλέστε τις ομάδες να κάνουν καταιγισμό ιδεών και να αναπτύξουν ένα πρόγραμμα επικοινωνίας για μια υβριδική ομάδα χρησιμοποιώντας το πρότυπο.</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65" name="Google Shape;265;p15"/>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266" name="Google Shape;266;p15"/>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Βήματα</a:t>
            </a:r>
            <a:endParaRPr/>
          </a:p>
        </p:txBody>
      </p:sp>
      <p:sp>
        <p:nvSpPr>
          <p:cNvPr id="267" name="Google Shape;267;p15"/>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6"/>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3: Ανάπτυξη προγράμματος επικοινωνίας για μια υβριδική ομάδα</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274" name="Google Shape;274;p16"/>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rPr lang="en-GB">
                <a:solidFill>
                  <a:srgbClr val="12501B"/>
                </a:solidFill>
                <a:latin typeface="Arial"/>
                <a:ea typeface="Arial"/>
                <a:cs typeface="Arial"/>
                <a:sym typeface="Arial"/>
              </a:rPr>
              <a:t>- Διάγραμμα σύγκρισης εργαλείων επικοινωνίας.</a:t>
            </a:r>
            <a:endParaRPr/>
          </a:p>
          <a:p>
            <a:pPr indent="-114300" lvl="0" marL="228600" rtl="0" algn="l">
              <a:lnSpc>
                <a:spcPct val="90000"/>
              </a:lnSpc>
              <a:spcBef>
                <a:spcPts val="1000"/>
              </a:spcBef>
              <a:spcAft>
                <a:spcPts val="0"/>
              </a:spcAft>
              <a:buClr>
                <a:srgbClr val="9869BD"/>
              </a:buClr>
              <a:buSzPts val="1800"/>
              <a:buNone/>
            </a:pPr>
            <a:r>
              <a:rPr lang="en-GB">
                <a:solidFill>
                  <a:srgbClr val="12501B"/>
                </a:solidFill>
                <a:latin typeface="Arial"/>
                <a:ea typeface="Arial"/>
                <a:cs typeface="Arial"/>
                <a:sym typeface="Arial"/>
              </a:rPr>
              <a:t>- Πρότυπο για τα προγράμματα επικοινωνίας υβριδικών ομάδων.</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75" name="Google Shape;275;p16"/>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3"/>
              </a:rPr>
              <a:t>https://www.youtube.com/watch?v=HO2va28majU</a:t>
            </a:r>
            <a:endParaRPr/>
          </a:p>
          <a:p>
            <a:pPr indent="-114300" lvl="0" marL="228600" rtl="0" algn="l">
              <a:lnSpc>
                <a:spcPct val="90000"/>
              </a:lnSpc>
              <a:spcBef>
                <a:spcPts val="100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7"/>
          <p:cNvSpPr txBox="1"/>
          <p:nvPr/>
        </p:nvSpPr>
        <p:spPr>
          <a:xfrm>
            <a:off x="4715068" y="2784180"/>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4</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Χτίζοντας πρακτικές αναγνώρισης, εμπιστοσύνης και ανατροφοδότησης</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82" name="Google Shape;282;p17"/>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txBox="1"/>
          <p:nvPr/>
        </p:nvSpPr>
        <p:spPr>
          <a:xfrm>
            <a:off x="1356851" y="394550"/>
            <a:ext cx="10412361" cy="5701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Ενότητα 4:</a:t>
            </a:r>
            <a:r>
              <a:rPr b="1" i="0" lang="en-GB" sz="2800" u="none" cap="none" strike="noStrike">
                <a:solidFill>
                  <a:schemeClr val="accent5"/>
                </a:solidFill>
                <a:latin typeface="Arial"/>
                <a:ea typeface="Arial"/>
                <a:cs typeface="Arial"/>
                <a:sym typeface="Arial"/>
              </a:rPr>
              <a:t> </a:t>
            </a:r>
            <a:r>
              <a:rPr b="0" i="0" lang="en-GB" sz="2800" u="none" cap="none" strike="noStrike">
                <a:solidFill>
                  <a:schemeClr val="accent5"/>
                </a:solidFill>
                <a:latin typeface="Arial"/>
                <a:ea typeface="Arial"/>
                <a:cs typeface="Arial"/>
                <a:sym typeface="Arial"/>
              </a:rPr>
              <a:t>Χτίζοντας πρακτικές αναγνώρισης, εμπιστοσύνης και ανατροφοδότησης</a:t>
            </a:r>
            <a:br>
              <a:rPr b="0" i="0" lang="en-GB" sz="2800" u="none" cap="none" strike="noStrike">
                <a:solidFill>
                  <a:schemeClr val="accent5"/>
                </a:solidFill>
                <a:latin typeface="Arial"/>
                <a:ea typeface="Arial"/>
                <a:cs typeface="Arial"/>
                <a:sym typeface="Arial"/>
              </a:rPr>
            </a:br>
            <a:r>
              <a:rPr b="0" i="0" lang="en-GB" sz="2800" u="none" cap="none" strike="noStrike">
                <a:solidFill>
                  <a:schemeClr val="accent5"/>
                </a:solidFill>
                <a:latin typeface="Arial"/>
                <a:ea typeface="Arial"/>
                <a:cs typeface="Arial"/>
                <a:sym typeface="Arial"/>
              </a:rPr>
              <a:t>Παρουσίαση της θεωρητικής έννοιας </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εμπιστοσύνη στον εργασιακό χώρο είναι η αίσθηση που έχουν οι εργαζόμενοι ότι οι ηγέτες τους είναι "με το μέρος τους", τους αντιμετωπίζουν δίκαια και με σεβασμό και αποδέχονται τις περιστασιακές αποτυχίες ως φυσικό μέρος της ανάπτυξης και εξέλιξης των εργαζομένων.</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Στο σημερινό επιχειρηματικό περιβάλλον, χωρίς εμπιστοσύνη, είναι αδύνατο να:</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Ενεργοποιήσετε και να διατηρήσετε αποδοτικές ομάδες και κορυφαία ταλέντα</a:t>
            </a:r>
            <a:endParaRPr/>
          </a:p>
          <a:p>
            <a:pPr indent="-101600" lvl="0" marL="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Διατηρήσετε μια ισχυρή κουλτούρα σε υβριδικά ή απομακρυσμένα εργασιακά σχήματα</a:t>
            </a:r>
            <a:endParaRPr/>
          </a:p>
          <a:p>
            <a:pPr indent="-101600" lvl="0" marL="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Δημιουργήσετε μια ουσιαστική και θετική εμπειρία για τους εργαζόμενους</a:t>
            </a:r>
            <a:endParaRPr/>
          </a:p>
          <a:p>
            <a:pPr indent="-101600" lvl="0" marL="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Διατηρήσετε ή να ενισχύσετε το εμπορικό σας σήμα</a:t>
            </a:r>
            <a:endParaRPr/>
          </a:p>
          <a:p>
            <a:pPr indent="-101600" lvl="0" marL="0"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Αναπτύξετε την επιχείρησή σας και να επιτύχετε τα επιθυμητά αποτελέσματα</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Η ανατροφοδότηση και η αναγνώριση είναι απαραίτητες για την οικοδόμηση σχέσεων, επειδή δείχνουν ότι ενδιαφέρεστε για την απόδοση, την ανάπτυξη και τα συναισθήματα του άλλου.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Όταν δίνετε και λαμβάνετε ανατροφοδότηση και αναγνώριση τακτικά και ειλικρινά στην υβριδική σας ομάδα, μπορείτε να δημιουργήσετε ισχυρότερους δεσμούς, να επιλύσετε συγκρούσεις και να βελτιώσετε τα αποτελέσματα.</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0"/>
          <p:cNvSpPr txBox="1"/>
          <p:nvPr/>
        </p:nvSpPr>
        <p:spPr>
          <a:xfrm>
            <a:off x="1422166" y="571832"/>
            <a:ext cx="10264878"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Ενότητα 4:</a:t>
            </a:r>
            <a:r>
              <a:rPr b="1" i="0" lang="en-GB" sz="2800" u="none" cap="none" strike="noStrike">
                <a:solidFill>
                  <a:schemeClr val="accent5"/>
                </a:solidFill>
                <a:latin typeface="Arial"/>
                <a:ea typeface="Arial"/>
                <a:cs typeface="Arial"/>
                <a:sym typeface="Arial"/>
              </a:rPr>
              <a:t> </a:t>
            </a:r>
            <a:r>
              <a:rPr b="0" i="0" lang="en-GB" sz="2800" u="none" cap="none" strike="noStrike">
                <a:solidFill>
                  <a:schemeClr val="accent5"/>
                </a:solidFill>
                <a:latin typeface="Arial"/>
                <a:ea typeface="Arial"/>
                <a:cs typeface="Arial"/>
                <a:sym typeface="Arial"/>
              </a:rPr>
              <a:t>Χτίζοντας πρακτικές αναγνώρισης, εμπιστοσύνης και ανατροφοδότησης</a:t>
            </a:r>
            <a:br>
              <a:rPr b="0" i="0" lang="en-GB" sz="2800" u="none" cap="none" strike="noStrike">
                <a:solidFill>
                  <a:schemeClr val="accent5"/>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παροχή ανατροφοδότησης δεν αφορά μόνο την επισήμανση των λαθών ή το χειροκρότημα των επιτευγμάτων. Πρόκειται για την παροχή εποικοδομητικών και συγκεκριμένων πληροφοριών που μπορούν να βοηθήσουν το άλλο άτομο να κατανοήσει τι έκανε καλά, τι μπορεί να βελτιωθεί και πώς μπορούν να επιτευχθούν οι στόχοι του. Επιπλέον, πρέπει να είναι σαφής και συνοπτική- να χρησιμοποιεί απλή γλώσσα και να εστιάζει στα γεγονότα. Θα πρέπει επίσης να είναι ισορροπημένη- να περιλαμβάνει τόσο τις θετικές όσο και τις αρνητικές πτυχές, δίνοντας παράλληλα έμφαση στα δυνατά σημεία και τις ευκαιρίες.</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λήψη ανατροφοδότησης δεν έχει να κάνει μόνο με την αποδοχή του επαίνου ή της κριτικής, αλλά και με το να μαθαίνεις από αυτήν και να τη χρησιμοποιείς για να βελτιώσεις την απόδοση, τις δεξιότητες και τις σχέσεις σου. </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οικοδόμηση της αναγνώρισης είναι κάτι περισσότερο από ένα απλό ευχαριστώ ή την παροχή ανταμοιβών- είναι η επίδειξη εκτίμησης και αναγνώρισης για τις συνεισφορές, τα επιτεύγματα και τις ιδιότητες του άλλου ατόμου.</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παροχή ανατροφοδότησης και αναγνώρισης βοηθά τις υβριδικές ομάδες να αισθάνονται ότι βλέπουν και εκτιμούν τη συμβολή τους, γεγονός που μπορεί να οικοδομήσει εμπιστοσύνη. Γι' αυτό όσο πιο συγκεκριμένη είναι η ανατροφοδότηση και η αναγνώριση, τόσο περισσότερο χτίζει τη σχέση και βοηθά τους ανθρώπους να αισθάνονται μέρος κάτι μεγαλύτερου από τον εαυτό τους.</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01" name="Google Shape;301;p39"/>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 Ανατροφοδότηση σε ένα υβριδικό περιβάλλον</a:t>
            </a:r>
            <a:endParaRPr sz="3600">
              <a:solidFill>
                <a:schemeClr val="accent5"/>
              </a:solidFill>
            </a:endParaRPr>
          </a:p>
        </p:txBody>
      </p:sp>
      <p:pic>
        <p:nvPicPr>
          <p:cNvPr descr="Inteligência Artificial com preenchimento sólido" id="302" name="Google Shape;302;p3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03" name="Google Shape;303;p39"/>
          <p:cNvSpPr txBox="1"/>
          <p:nvPr/>
        </p:nvSpPr>
        <p:spPr>
          <a:xfrm>
            <a:off x="6543675" y="2724085"/>
            <a:ext cx="5400600" cy="121189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9"/>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περιγράψει το ρόλο της εμπιστοσύνης στις υβριδικές ομάδες και να παρουσιάσει τεχνικές για την παροχή εποικοδομητικής ανατροφοδότησης.</a:t>
            </a:r>
            <a:endParaRPr/>
          </a:p>
          <a:p>
            <a:pPr indent="-88900" lvl="4" marL="2057400" rtl="0" algn="l">
              <a:lnSpc>
                <a:spcPct val="90000"/>
              </a:lnSpc>
              <a:spcBef>
                <a:spcPts val="500"/>
              </a:spcBef>
              <a:spcAft>
                <a:spcPts val="0"/>
              </a:spcAft>
              <a:buClr>
                <a:srgbClr val="868E93"/>
              </a:buClr>
              <a:buSzPts val="2200"/>
              <a:buNone/>
            </a:pPr>
            <a:r>
              <a:t/>
            </a:r>
            <a:endParaRPr/>
          </a:p>
        </p:txBody>
      </p:sp>
      <p:pic>
        <p:nvPicPr>
          <p:cNvPr id="305" name="Google Shape;305;p39"/>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306" name="Google Shape;306;p39"/>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307" name="Google Shape;307;p39"/>
          <p:cNvSpPr/>
          <p:nvPr/>
        </p:nvSpPr>
        <p:spPr>
          <a:xfrm flipH="1">
            <a:off x="6941806" y="3645160"/>
            <a:ext cx="4918957" cy="2246769"/>
          </a:xfrm>
          <a:prstGeom prst="rect">
            <a:avLst/>
          </a:prstGeom>
          <a:noFill/>
          <a:ln>
            <a:noFill/>
          </a:ln>
        </p:spPr>
        <p:txBody>
          <a:bodyPr anchorCtr="0" anchor="ctr" bIns="45700" lIns="91425" spcFirstLastPara="1" rIns="91425" wrap="square" tIns="45700">
            <a:spAutoFit/>
          </a:bodyPr>
          <a:lstStyle/>
          <a:p>
            <a:pPr indent="-127000" lvl="0" marL="0" marR="0" rtl="0" algn="l">
              <a:lnSpc>
                <a:spcPct val="100000"/>
              </a:lnSpc>
              <a:spcBef>
                <a:spcPts val="0"/>
              </a:spcBef>
              <a:spcAft>
                <a:spcPts val="0"/>
              </a:spcAft>
              <a:buClr>
                <a:srgbClr val="A5A5A5"/>
              </a:buClr>
              <a:buSzPts val="2000"/>
              <a:buFont typeface="Arial"/>
              <a:buChar char="•"/>
            </a:pPr>
            <a:r>
              <a:rPr b="0" i="1" lang="en-GB" sz="2000" u="none" cap="none" strike="noStrike">
                <a:solidFill>
                  <a:srgbClr val="A5A5A5"/>
                </a:solidFill>
                <a:latin typeface="Arial"/>
                <a:ea typeface="Arial"/>
                <a:cs typeface="Arial"/>
                <a:sym typeface="Arial"/>
              </a:rPr>
              <a:t>Εφαρμόζετε τεχνικές για την παροχή εποικοδομητικής ανατροφοδότησης</a:t>
            </a:r>
            <a:endParaRPr/>
          </a:p>
          <a:p>
            <a:pPr indent="-127000" lvl="0" marL="0" marR="0" rtl="0" algn="l">
              <a:lnSpc>
                <a:spcPct val="100000"/>
              </a:lnSpc>
              <a:spcBef>
                <a:spcPts val="0"/>
              </a:spcBef>
              <a:spcAft>
                <a:spcPts val="0"/>
              </a:spcAft>
              <a:buClr>
                <a:srgbClr val="A5A5A5"/>
              </a:buClr>
              <a:buSzPts val="2000"/>
              <a:buFont typeface="Arial"/>
              <a:buChar char="•"/>
            </a:pPr>
            <a:r>
              <a:rPr b="0" i="1" lang="en-GB" sz="2000" u="none" cap="none" strike="noStrike">
                <a:solidFill>
                  <a:srgbClr val="A5A5A5"/>
                </a:solidFill>
                <a:latin typeface="Arial"/>
                <a:ea typeface="Arial"/>
                <a:cs typeface="Arial"/>
                <a:sym typeface="Arial"/>
              </a:rPr>
              <a:t>Προωθείτε μια συμπεριληπτική κουλτούρα που εκτιμά τις διαφορετικές </a:t>
            </a:r>
            <a:r>
              <a:rPr i="1" lang="en-GB" sz="2000">
                <a:solidFill>
                  <a:srgbClr val="A5A5A5"/>
                </a:solidFill>
              </a:rPr>
              <a:t>απόψεις </a:t>
            </a:r>
            <a:r>
              <a:rPr b="0" i="1" lang="en-GB" sz="2000" u="none" cap="none" strike="noStrike">
                <a:solidFill>
                  <a:srgbClr val="A5A5A5"/>
                </a:solidFill>
                <a:latin typeface="Arial"/>
                <a:ea typeface="Arial"/>
                <a:cs typeface="Arial"/>
                <a:sym typeface="Arial"/>
              </a:rPr>
              <a:t>και ενισχύει ένα υποστηρικτικό υβριδικό εργασιακό περιβάλλον</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1590637" y="424848"/>
            <a:ext cx="9679755"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 Ανατροφοδότηση σε ένα υβριδικό περιβάλλον</a:t>
            </a:r>
            <a:endParaRPr sz="3600">
              <a:solidFill>
                <a:schemeClr val="accent5"/>
              </a:solidFill>
            </a:endParaRPr>
          </a:p>
        </p:txBody>
      </p:sp>
      <p:sp>
        <p:nvSpPr>
          <p:cNvPr id="314" name="Google Shape;314;p40"/>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9869BD"/>
              </a:buClr>
              <a:buSzPts val="1800"/>
              <a:buNone/>
            </a:pPr>
            <a:r>
              <a:rPr b="1" lang="en-GB">
                <a:solidFill>
                  <a:srgbClr val="12501B"/>
                </a:solidFill>
                <a:latin typeface="Arial"/>
                <a:ea typeface="Arial"/>
                <a:cs typeface="Arial"/>
                <a:sym typeface="Arial"/>
              </a:rPr>
              <a:t>ΒΗΜΑ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Παρουσιάστε τη μελέτη περίπτωσης: Μια υβριδική ομάδα που παλεύει με θέματα εμπιστοσύνης και ανατροφοδότησης.</a:t>
            </a:r>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Καλέστε τους εκπαιδευόμενους να αναλύσουν και να συζητήσουν τη μελέτη περίπτωσης.</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3</a:t>
            </a:r>
            <a:endParaRPr/>
          </a:p>
          <a:p>
            <a:pPr indent="-228600" lvl="0" marL="228600" rtl="0" algn="l">
              <a:lnSpc>
                <a:spcPct val="90000"/>
              </a:lnSpc>
              <a:spcBef>
                <a:spcPts val="1000"/>
              </a:spcBef>
              <a:spcAft>
                <a:spcPts val="0"/>
              </a:spcAft>
              <a:buClr>
                <a:srgbClr val="9869BD"/>
              </a:buClr>
              <a:buSzPts val="1800"/>
              <a:buChar char="•"/>
            </a:pPr>
            <a:r>
              <a:rPr lang="en-GB">
                <a:solidFill>
                  <a:srgbClr val="A5A5A5"/>
                </a:solidFill>
                <a:latin typeface="Arial"/>
                <a:ea typeface="Arial"/>
                <a:cs typeface="Arial"/>
                <a:sym typeface="Arial"/>
              </a:rPr>
              <a:t>Παραθέστε ένα παράδειγμα κατευθυντήριων γραμμών για την παροχή ανατροφοδότησης.</a:t>
            </a:r>
            <a:endParaRPr/>
          </a:p>
          <a:p>
            <a:pPr indent="0" lvl="0" marL="0" rtl="0" algn="l">
              <a:lnSpc>
                <a:spcPct val="90000"/>
              </a:lnSpc>
              <a:spcBef>
                <a:spcPts val="1000"/>
              </a:spcBef>
              <a:spcAft>
                <a:spcPts val="0"/>
              </a:spcAft>
              <a:buClr>
                <a:srgbClr val="9869BD"/>
              </a:buClr>
              <a:buSzPts val="1800"/>
              <a:buNone/>
            </a:pPr>
            <a:r>
              <a:t/>
            </a:r>
            <a:endParaRPr>
              <a:solidFill>
                <a:srgbClr val="A5A5A5"/>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4</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Εξάσκηση με τους εκπαιδευόμενους στην παροχή ανατροφοδότησης.</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15" name="Google Shape;315;p40"/>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316" name="Google Shape;316;p40"/>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Βήματα</a:t>
            </a:r>
            <a:endParaRPr/>
          </a:p>
        </p:txBody>
      </p:sp>
      <p:sp>
        <p:nvSpPr>
          <p:cNvPr id="317" name="Google Shape;317;p40"/>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 Ανατροφοδότηση σε ένα υβριδικό περιβάλλον</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24" name="Google Shape;324;p41"/>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a:p>
          <a:p>
            <a:pPr indent="-285750" lvl="1" marL="742950" rtl="0" algn="l">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Παράδειγμα κατευθυντήριων γραμμών ανατροφοδότησης</a:t>
            </a:r>
            <a:endParaRPr/>
          </a:p>
          <a:p>
            <a:pPr indent="-285750" lvl="1" marL="742950" rtl="0" algn="l">
              <a:lnSpc>
                <a:spcPct val="107000"/>
              </a:lnSpc>
              <a:spcBef>
                <a:spcPts val="1300"/>
              </a:spcBef>
              <a:spcAft>
                <a:spcPts val="0"/>
              </a:spcAft>
              <a:buSzPts val="2200"/>
              <a:buFont typeface="Noto Sans Symbols"/>
              <a:buChar char="∙"/>
            </a:pPr>
            <a:r>
              <a:rPr lang="en-GB" sz="1800">
                <a:latin typeface="Calibri"/>
                <a:ea typeface="Calibri"/>
                <a:cs typeface="Calibri"/>
                <a:sym typeface="Calibri"/>
              </a:rPr>
              <a:t>Έγγραφο μελέτης περίπτωσης</a:t>
            </a:r>
            <a:endParaRPr/>
          </a:p>
          <a:p>
            <a:pPr indent="-114300" lvl="0" marL="228600" rtl="0" algn="l">
              <a:lnSpc>
                <a:spcPct val="90000"/>
              </a:lnSpc>
              <a:spcBef>
                <a:spcPts val="18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rPr b="1" lang="en-GB" u="sng">
                <a:solidFill>
                  <a:srgbClr val="12501B"/>
                </a:solidFill>
                <a:hlinkClick r:id="rId3">
                  <a:extLst>
                    <a:ext uri="{A12FA001-AC4F-418D-AE19-62706E023703}">
                      <ahyp:hlinkClr val="tx"/>
                    </a:ext>
                  </a:extLst>
                </a:hlinkClick>
              </a:rPr>
              <a:t>https://clickup.com/blog/feedback-sandwich-method/ </a:t>
            </a:r>
            <a:endParaRPr b="1">
              <a:solidFill>
                <a:srgbClr val="12501B"/>
              </a:solidFill>
            </a:endParaRPr>
          </a:p>
        </p:txBody>
      </p:sp>
      <p:sp>
        <p:nvSpPr>
          <p:cNvPr id="325" name="Google Shape;325;p41"/>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https://www.charliehr.com/blog/hybrid-working-policy/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5">
                  <a:extLst>
                    <a:ext uri="{A12FA001-AC4F-418D-AE19-62706E023703}">
                      <ahyp:hlinkClr val="tx"/>
                    </a:ext>
                  </a:extLst>
                </a:hlinkClick>
              </a:rPr>
              <a:t>https://hrexecutive.com/do-you-have-a-strong-hybrid-work-policy-in-place/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2"/>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5</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Διατήρηση ισχυρής εταιρικής κουλτούρας</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332" name="Google Shape;332;p42"/>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nvSpPr>
        <p:spPr>
          <a:xfrm>
            <a:off x="1328859" y="515848"/>
            <a:ext cx="10412361" cy="55637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200" u="none" cap="none" strike="noStrike">
                <a:solidFill>
                  <a:schemeClr val="accent5"/>
                </a:solidFill>
                <a:latin typeface="Arial"/>
                <a:ea typeface="Arial"/>
                <a:cs typeface="Arial"/>
                <a:sym typeface="Arial"/>
              </a:rPr>
              <a:t>Ενότητα 5: Διατήρηση ισχυρής εταιρικής κουλτούρας</a:t>
            </a:r>
            <a:br>
              <a:rPr b="0" i="0" lang="en-GB" sz="3200" u="none" cap="none" strike="noStrike">
                <a:solidFill>
                  <a:schemeClr val="accent5"/>
                </a:solidFill>
                <a:latin typeface="Arial"/>
                <a:ea typeface="Arial"/>
                <a:cs typeface="Arial"/>
                <a:sym typeface="Arial"/>
              </a:rPr>
            </a:br>
            <a:r>
              <a:rPr b="0" i="0" lang="en-GB" sz="2800" u="none" cap="none" strike="noStrike">
                <a:solidFill>
                  <a:schemeClr val="accent5"/>
                </a:solidFill>
                <a:latin typeface="Arial"/>
                <a:ea typeface="Arial"/>
                <a:cs typeface="Arial"/>
                <a:sym typeface="Arial"/>
              </a:rPr>
              <a:t>Παρουσίαση της θεωρητικής έννοιας </a:t>
            </a:r>
            <a:endParaRPr b="0" i="0" sz="2800" u="none" cap="none" strike="noStrike">
              <a:solidFill>
                <a:schemeClr val="accent5"/>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Η εταιρική κουλτούρα ορίζεται ως </a:t>
            </a:r>
            <a:r>
              <a:rPr b="1" i="0" lang="en-GB" sz="1600" u="none" cap="none" strike="noStrike">
                <a:solidFill>
                  <a:srgbClr val="000000"/>
                </a:solidFill>
                <a:latin typeface="Arial"/>
                <a:ea typeface="Arial"/>
                <a:cs typeface="Arial"/>
                <a:sym typeface="Arial"/>
              </a:rPr>
              <a:t>«οι αξίες, οι πεποιθήσεις και οι στάσεις που χρησιμεύουν ως κατευθυντήριες αρχές για όλους σε έναν οργανισμό»</a:t>
            </a:r>
            <a:r>
              <a:rPr b="0" i="0" lang="en-GB" sz="1600" u="none" cap="none" strike="noStrike">
                <a:solidFill>
                  <a:srgbClr val="000000"/>
                </a:solidFill>
                <a:latin typeface="Arial"/>
                <a:ea typeface="Arial"/>
                <a:cs typeface="Arial"/>
                <a:sym typeface="Arial"/>
              </a:rPr>
              <a:t>. Εκφράζει το πώς και τι κάνουν οι άνθρωποι στον εργασιακό χώρο. Αποτελεί το σύνολο των επίσημων και ανεπίσημων συστημάτων, των συμπεριφορών και των αξιών, τα οποία διαμορφώνουν την εμπειρία τόσο των εργαζομένων όσο και των πελατών.</a:t>
            </a:r>
            <a:endParaRPr/>
          </a:p>
          <a:p>
            <a:pPr indent="0" lvl="0" marL="0" marR="0" rtl="0" algn="just">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Στον πυρήνα της, η εταιρική κουλτούρα είναι </a:t>
            </a:r>
            <a:r>
              <a:rPr b="1" i="0" lang="en-GB" sz="1600" u="none" cap="none" strike="noStrike">
                <a:solidFill>
                  <a:srgbClr val="000000"/>
                </a:solidFill>
                <a:latin typeface="Arial"/>
                <a:ea typeface="Arial"/>
                <a:cs typeface="Arial"/>
                <a:sym typeface="Arial"/>
              </a:rPr>
              <a:t>ο τρόπος με τον οποίο γίνονται τα πράγματα στον χώρο εργασίας</a:t>
            </a:r>
            <a:r>
              <a:rPr b="0" i="0" lang="en-GB" sz="1600" u="none" cap="none" strike="noStrike">
                <a:solidFill>
                  <a:srgbClr val="000000"/>
                </a:solidFill>
                <a:latin typeface="Arial"/>
                <a:ea typeface="Arial"/>
                <a:cs typeface="Arial"/>
                <a:sym typeface="Arial"/>
              </a:rPr>
              <a:t>. Το «πώς» περιλαμβάνει τόσο τα επίσημα συστήματα όσο και τις ανεπίσημες συμπεριφορές.</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Από όλα τα "συστατικά" που συνθέτουν την οργανωτική κουλτούρα, οι πιο σημαντικές μεταβλητές είναι ο τρόπος που:</a:t>
            </a:r>
            <a:endParaRPr/>
          </a:p>
          <a:p>
            <a:pPr indent="-101600" lvl="0" marL="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Οι εργαζόμενοι επικοινωνούν μεταξύ τους</a:t>
            </a:r>
            <a:endParaRPr/>
          </a:p>
          <a:p>
            <a:pPr indent="-101600" lvl="0" marL="0" marR="0" rtl="0" algn="l">
              <a:lnSpc>
                <a:spcPct val="100000"/>
              </a:lnSpc>
              <a:spcBef>
                <a:spcPts val="0"/>
              </a:spcBef>
              <a:spcAft>
                <a:spcPts val="0"/>
              </a:spcAft>
              <a:buClr>
                <a:srgbClr val="000000"/>
              </a:buClr>
              <a:buSzPts val="1600"/>
              <a:buFont typeface="Arial"/>
              <a:buChar char="•"/>
            </a:pPr>
            <a:r>
              <a:rPr lang="en-GB" sz="1600"/>
              <a:t>Οι ομάδες λ</a:t>
            </a:r>
            <a:r>
              <a:rPr b="0" i="0" lang="en-GB" sz="1600" u="none" cap="none" strike="noStrike">
                <a:solidFill>
                  <a:srgbClr val="000000"/>
                </a:solidFill>
                <a:latin typeface="Arial"/>
                <a:ea typeface="Arial"/>
                <a:cs typeface="Arial"/>
                <a:sym typeface="Arial"/>
              </a:rPr>
              <a:t>αμβάνουν</a:t>
            </a:r>
            <a:r>
              <a:rPr lang="en-GB" sz="1600"/>
              <a:t> </a:t>
            </a:r>
            <a:r>
              <a:rPr b="0" i="0" lang="en-GB" sz="1600" u="none" cap="none" strike="noStrike">
                <a:solidFill>
                  <a:srgbClr val="000000"/>
                </a:solidFill>
                <a:latin typeface="Arial"/>
                <a:ea typeface="Arial"/>
                <a:cs typeface="Arial"/>
                <a:sym typeface="Arial"/>
              </a:rPr>
              <a:t>οι αποφάσεις</a:t>
            </a:r>
            <a:endParaRPr/>
          </a:p>
          <a:p>
            <a:pPr indent="-101600" lvl="0" marL="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Οι άνθρωποι προσλαμβάνονται, προάγονται και απολύονται</a:t>
            </a:r>
            <a:endParaRPr/>
          </a:p>
          <a:p>
            <a:pPr indent="-101600" lvl="0" marL="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Οι εργαζόμενοι αναγνωρίζονται</a:t>
            </a:r>
            <a:endParaRPr/>
          </a:p>
          <a:p>
            <a:pPr indent="-101600" lvl="0" marL="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Οι εργαζόμενοι γιορτάζουν τη δουλειά τους και ο ένας τον άλλον</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Μια </a:t>
            </a:r>
            <a:r>
              <a:rPr b="1" i="0" lang="en-GB" sz="1600" u="none" cap="none" strike="noStrike">
                <a:solidFill>
                  <a:srgbClr val="000000"/>
                </a:solidFill>
                <a:latin typeface="Arial"/>
                <a:ea typeface="Arial"/>
                <a:cs typeface="Arial"/>
                <a:sym typeface="Arial"/>
              </a:rPr>
              <a:t>κακή εργασιακή κουλτούρα</a:t>
            </a:r>
            <a:r>
              <a:rPr b="0" i="0" lang="en-GB" sz="1600" u="none" cap="none" strike="noStrike">
                <a:solidFill>
                  <a:srgbClr val="000000"/>
                </a:solidFill>
                <a:latin typeface="Arial"/>
                <a:ea typeface="Arial"/>
                <a:cs typeface="Arial"/>
                <a:sym typeface="Arial"/>
              </a:rPr>
              <a:t> δημιουργεί ένα </a:t>
            </a:r>
            <a:r>
              <a:rPr b="1" i="0" lang="en-GB" sz="1600" u="none" cap="none" strike="noStrike">
                <a:solidFill>
                  <a:srgbClr val="000000"/>
                </a:solidFill>
                <a:latin typeface="Arial"/>
                <a:ea typeface="Arial"/>
                <a:cs typeface="Arial"/>
                <a:sym typeface="Arial"/>
              </a:rPr>
              <a:t>τοξικό περιβάλλον</a:t>
            </a:r>
            <a:r>
              <a:rPr b="0" i="0" lang="en-GB" sz="1600" u="none" cap="none" strike="noStrike">
                <a:solidFill>
                  <a:srgbClr val="000000"/>
                </a:solidFill>
                <a:latin typeface="Arial"/>
                <a:ea typeface="Arial"/>
                <a:cs typeface="Arial"/>
                <a:sym typeface="Arial"/>
              </a:rPr>
              <a:t>, στο οποίο τα μέλη της ομάδας αποσυντονίζονται, η παραγωγικότητα μειώνεται και η διατήρηση των εργαζομένων επηρεάζεται αρνητικά. Μια τέτοια κουλτούρα μπορεί να προκύψει από διάφορους παράγοντες, όπως αλλαγές στην ηγεσία, απολύσεις, παράλογο φόρτο εργασίας ή έλλειψη σαφήνειας.</a:t>
            </a:r>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nvSpPr>
        <p:spPr>
          <a:xfrm>
            <a:off x="4929672" y="2858825"/>
            <a:ext cx="581698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1</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Εισαγωγή στη δυναμική της υβριδικής εργασίας</a:t>
            </a:r>
            <a:endParaRPr b="0"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125" name="Google Shape;125;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nvSpPr>
        <p:spPr>
          <a:xfrm>
            <a:off x="615821" y="1271626"/>
            <a:ext cx="11274692" cy="56817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Μια εξαιρετική κουλτούρα, είτε στο γραφείο είτε σε υβριδικό περιβάλλον, μπορεί να είναι η ιδανική λύση. Περνάτε τόσο πολύ χρόνο στη δουλειά – αξίζει να την αγαπάτε.</a:t>
            </a:r>
            <a:br>
              <a:rPr b="0" i="0" lang="en-GB" sz="1600" u="none" cap="none" strike="noStrike">
                <a:solidFill>
                  <a:srgbClr val="000000"/>
                </a:solidFill>
                <a:latin typeface="Arial"/>
                <a:ea typeface="Arial"/>
                <a:cs typeface="Arial"/>
                <a:sym typeface="Arial"/>
              </a:rPr>
            </a:br>
            <a:r>
              <a:rPr b="0" i="0" lang="en-GB" sz="1600" u="none" cap="none" strike="noStrike">
                <a:solidFill>
                  <a:srgbClr val="000000"/>
                </a:solidFill>
                <a:latin typeface="Arial"/>
                <a:ea typeface="Arial"/>
                <a:cs typeface="Arial"/>
                <a:sym typeface="Arial"/>
              </a:rPr>
              <a:t>– </a:t>
            </a:r>
            <a:r>
              <a:rPr b="0" i="1" lang="en-GB" sz="1600" u="none" cap="none" strike="noStrike">
                <a:solidFill>
                  <a:srgbClr val="000000"/>
                </a:solidFill>
                <a:latin typeface="Arial"/>
                <a:ea typeface="Arial"/>
                <a:cs typeface="Arial"/>
                <a:sym typeface="Arial"/>
              </a:rPr>
              <a:t>Michael McCarthy, διδάσκων στο Harvard Division of Continuing Education, Professional &amp; Executive Development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Η καλή εταιρική κουλτούρα είναι εφικτή, αλλά απαιτεί μια αφοσιωμένη ομάδα ηγετών που επικεντρώνεται στην ενεργή οικοδόμησή της. Η επένδυση στην οργανωσιακή κουλτούρα και στην ηγεσία –με τρόπο που επιτρέπει στα μέλη της ομάδας να ευημερούν, να δεσμεύονται με την εργασία τους και να νιώθουν υποστήριξη– αποτελεί βασικό παράγοντα επιχειρηματικής επιτυχίας.</a:t>
            </a:r>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Ακολουθούν έξι βασικοί παράγοντες που πρέπει να έχετε υπόψη σας κατά τη διαμόρφωση εταιρικής κουλτούρας και τη δημιουργία ενός υβριδικού εργασιακού περιβάλλοντος:</a:t>
            </a:r>
            <a:endParaRPr b="0" i="0" sz="1600" u="none" cap="none" strike="noStrike">
              <a:solidFill>
                <a:srgbClr val="000000"/>
              </a:solidFill>
              <a:latin typeface="Arial"/>
              <a:ea typeface="Arial"/>
              <a:cs typeface="Arial"/>
              <a:sym typeface="Arial"/>
            </a:endParaRPr>
          </a:p>
          <a:p>
            <a:pPr indent="-101600" lvl="0" marL="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Arial"/>
                <a:ea typeface="Arial"/>
                <a:cs typeface="Arial"/>
                <a:sym typeface="Arial"/>
              </a:rPr>
              <a:t>Δημιουργήστε κοινές αξίες</a:t>
            </a:r>
            <a:endParaRPr/>
          </a:p>
          <a:p>
            <a:pPr indent="-101600" lvl="0" marL="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Arial"/>
                <a:ea typeface="Arial"/>
                <a:cs typeface="Arial"/>
                <a:sym typeface="Arial"/>
              </a:rPr>
              <a:t>Επενδύστε σε προγράμ</a:t>
            </a:r>
            <a:r>
              <a:rPr b="0" i="0" lang="en-GB" sz="1600" u="none" cap="none" strike="noStrike">
                <a:solidFill>
                  <a:srgbClr val="000000"/>
                </a:solidFill>
                <a:latin typeface="Arial"/>
                <a:ea typeface="Arial"/>
                <a:cs typeface="Arial"/>
                <a:sym typeface="Arial"/>
              </a:rPr>
              <a:t>ματα διαφορετικότητας, ένταξης και αίσθησης του ανήκειν</a:t>
            </a:r>
            <a:endParaRPr/>
          </a:p>
          <a:p>
            <a:pPr indent="-101600" lvl="0" marL="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Arial"/>
                <a:ea typeface="Arial"/>
                <a:cs typeface="Arial"/>
                <a:sym typeface="Arial"/>
              </a:rPr>
              <a:t>Βασίστε την κουλτούρα σας στην αμοιβαία εμπιστοσύνη</a:t>
            </a:r>
            <a:endParaRPr/>
          </a:p>
          <a:p>
            <a:pPr indent="-101600" lvl="0" marL="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Arial"/>
                <a:ea typeface="Arial"/>
                <a:cs typeface="Arial"/>
                <a:sym typeface="Arial"/>
              </a:rPr>
              <a:t>Κατανείμετε </a:t>
            </a:r>
            <a:r>
              <a:rPr lang="en-GB" sz="1600"/>
              <a:t>ευθύνες</a:t>
            </a:r>
            <a:r>
              <a:rPr b="0" i="0" lang="en-GB" sz="1600" u="none" cap="none" strike="noStrike">
                <a:solidFill>
                  <a:srgbClr val="000000"/>
                </a:solidFill>
                <a:latin typeface="Arial"/>
                <a:ea typeface="Arial"/>
                <a:cs typeface="Arial"/>
                <a:sym typeface="Arial"/>
              </a:rPr>
              <a:t> </a:t>
            </a:r>
            <a:r>
              <a:rPr lang="en-GB" sz="1600"/>
              <a:t>με σαφήνεια στους εργαζόμενους</a:t>
            </a:r>
            <a:endParaRPr/>
          </a:p>
          <a:p>
            <a:pPr indent="-101600" lvl="0" marL="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Arial"/>
                <a:ea typeface="Arial"/>
                <a:cs typeface="Arial"/>
                <a:sym typeface="Arial"/>
              </a:rPr>
              <a:t>Ενισχύστε τη σαφήνεια για να μειώσετε τις παρεξηγήσεις</a:t>
            </a:r>
            <a:endParaRPr/>
          </a:p>
          <a:p>
            <a:pPr indent="-101600" lvl="0" marL="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Arial"/>
                <a:ea typeface="Arial"/>
                <a:cs typeface="Arial"/>
                <a:sym typeface="Arial"/>
              </a:rPr>
              <a:t>Αναπτύξτε αποτελεσματικές διαδικασίες πρόσληψης και ενσωμάτωσης νέων εργαζομένων</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Η οικοδόμηση και διατήρηση μιας ισχυρής εταιρικής κουλτούρας σε υβριδικό περιβάλλον είναι μια συνεχής και δυναμική διαδικασία, που απαιτεί ενσυναίσθηση, προσαρμοστικότητα και ανθρώπινη προσέγγιση. Δεν έχει να κάνει μόνο με πολιτικές και εργαλεία· αφορά τη δημιουργία μιας αίσθησης κοινότητας, του ανήκειν και ενός κοινού σκοπού – ανεξάρτητα από το πού βρίσκονται τα μέλη της ομάδας σας.</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accent5"/>
              </a:solidFill>
              <a:latin typeface="Arial"/>
              <a:ea typeface="Arial"/>
              <a:cs typeface="Arial"/>
              <a:sym typeface="Arial"/>
            </a:endParaRPr>
          </a:p>
        </p:txBody>
      </p:sp>
      <p:sp>
        <p:nvSpPr>
          <p:cNvPr id="345" name="Google Shape;345;p44"/>
          <p:cNvSpPr txBox="1"/>
          <p:nvPr/>
        </p:nvSpPr>
        <p:spPr>
          <a:xfrm>
            <a:off x="1481235" y="403783"/>
            <a:ext cx="978081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rgbClr val="A02B93"/>
                </a:solidFill>
                <a:latin typeface="Arial"/>
                <a:ea typeface="Arial"/>
                <a:cs typeface="Arial"/>
                <a:sym typeface="Arial"/>
              </a:rPr>
              <a:t>Ενότητα 5: Διατήρηση ισχυρής εταιρικής κουλτούρας</a:t>
            </a:r>
            <a:endParaRPr b="0" i="0" sz="3200" u="none" cap="none" strike="noStrike">
              <a:solidFill>
                <a:srgbClr val="A02B93"/>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52" name="Google Shape;352;p45"/>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5: Στρατηγικές για την προώθηση της συμμετοχικότητας και των κοινών αξιών σε υβριδικά μοντέλα</a:t>
            </a:r>
            <a:endParaRPr sz="3600">
              <a:solidFill>
                <a:schemeClr val="accent5"/>
              </a:solidFill>
            </a:endParaRPr>
          </a:p>
        </p:txBody>
      </p:sp>
      <p:pic>
        <p:nvPicPr>
          <p:cNvPr descr="Inteligência Artificial com preenchimento sólido" id="353" name="Google Shape;353;p45"/>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54" name="Google Shape;354;p45"/>
          <p:cNvSpPr txBox="1"/>
          <p:nvPr/>
        </p:nvSpPr>
        <p:spPr>
          <a:xfrm>
            <a:off x="6543675" y="2724085"/>
            <a:ext cx="5400600" cy="150825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45"/>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καθοδηγήσει τους εκπαιδευόμενους στην κατανόηση της σημασίας της εταιρικής κουλτούρας σε ένα ποικιλόμορφο, υβριδικό εργασιακό περιβάλλον.</a:t>
            </a:r>
            <a:endParaRPr/>
          </a:p>
        </p:txBody>
      </p:sp>
      <p:pic>
        <p:nvPicPr>
          <p:cNvPr id="356" name="Google Shape;356;p45"/>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357" name="Google Shape;357;p45"/>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358" name="Google Shape;358;p45"/>
          <p:cNvSpPr/>
          <p:nvPr/>
        </p:nvSpPr>
        <p:spPr>
          <a:xfrm>
            <a:off x="7105262" y="3555520"/>
            <a:ext cx="4013453" cy="2246769"/>
          </a:xfrm>
          <a:prstGeom prst="rect">
            <a:avLst/>
          </a:prstGeom>
          <a:noFill/>
          <a:ln>
            <a:noFill/>
          </a:ln>
        </p:spPr>
        <p:txBody>
          <a:bodyPr anchorCtr="0" anchor="ctr" bIns="45700" lIns="91425" spcFirstLastPara="1" rIns="91425" wrap="square" tIns="45700">
            <a:spAutoFit/>
          </a:bodyPr>
          <a:lstStyle/>
          <a:p>
            <a:pPr indent="-127000" lvl="0" marL="0" marR="0" rtl="0" algn="l">
              <a:lnSpc>
                <a:spcPct val="100000"/>
              </a:lnSpc>
              <a:spcBef>
                <a:spcPts val="0"/>
              </a:spcBef>
              <a:spcAft>
                <a:spcPts val="0"/>
              </a:spcAft>
              <a:buClr>
                <a:srgbClr val="A5A5A5"/>
              </a:buClr>
              <a:buSzPts val="2000"/>
              <a:buFont typeface="Arial"/>
              <a:buChar char="•"/>
            </a:pPr>
            <a:r>
              <a:rPr b="0" i="1" lang="en-GB" sz="2000" u="none" cap="none" strike="noStrike">
                <a:solidFill>
                  <a:srgbClr val="A5A5A5"/>
                </a:solidFill>
                <a:latin typeface="Arial"/>
                <a:ea typeface="Arial"/>
                <a:cs typeface="Arial"/>
                <a:sym typeface="Arial"/>
              </a:rPr>
              <a:t>Προσδιορίζετε τα βασικά συστατικά μιας ισχυρής εταιρικής κουλτούρας</a:t>
            </a:r>
            <a:endParaRPr/>
          </a:p>
          <a:p>
            <a:pPr indent="-127000" lvl="0" marL="0" marR="0" rtl="0" algn="l">
              <a:lnSpc>
                <a:spcPct val="100000"/>
              </a:lnSpc>
              <a:spcBef>
                <a:spcPts val="0"/>
              </a:spcBef>
              <a:spcAft>
                <a:spcPts val="0"/>
              </a:spcAft>
              <a:buClr>
                <a:srgbClr val="A5A5A5"/>
              </a:buClr>
              <a:buSzPts val="2000"/>
              <a:buFont typeface="Arial"/>
              <a:buChar char="•"/>
            </a:pPr>
            <a:r>
              <a:rPr b="0" i="1" lang="en-GB" sz="2000" u="none" cap="none" strike="noStrike">
                <a:solidFill>
                  <a:srgbClr val="A5A5A5"/>
                </a:solidFill>
                <a:latin typeface="Arial"/>
                <a:ea typeface="Arial"/>
                <a:cs typeface="Arial"/>
                <a:sym typeface="Arial"/>
              </a:rPr>
              <a:t>Σχεδιάζετε και να οργανώνετε υβριδικές ομαδικές εκδηλώσεις με στόχο την ενίσχυση της εταιρικής κουλτούρας</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type="title"/>
          </p:nvPr>
        </p:nvSpPr>
        <p:spPr>
          <a:xfrm>
            <a:off x="1500674" y="383832"/>
            <a:ext cx="10328172"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5: Στρατηγικές για την προώθηση της συμμετοχικότητας και των κοινών αξιών σε υβριδικά μοντέλα</a:t>
            </a:r>
            <a:endParaRPr sz="3600">
              <a:solidFill>
                <a:schemeClr val="accent5"/>
              </a:solidFill>
            </a:endParaRPr>
          </a:p>
        </p:txBody>
      </p:sp>
      <p:sp>
        <p:nvSpPr>
          <p:cNvPr id="365" name="Google Shape;365;p46"/>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rgbClr val="12501B"/>
                </a:solidFill>
                <a:latin typeface="Arial"/>
                <a:ea typeface="Arial"/>
                <a:cs typeface="Arial"/>
                <a:sym typeface="Arial"/>
              </a:rPr>
              <a:t>ΒΗΜΑ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Χωρίστε τους συμμετέχοντες σε μικρές ομάδες για καταιγισμό ιδεών</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Παρουσιάστε στους εκπαιδευόμενους ένα υβριδικό πρότυπο σχεδιασμού εκδηλώσεων</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3</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Κάθε ομάδα σχεδιάζει μια υβριδική ομαδική εκδήλωση για την ενίσχυση της κουλτούρας</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4</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Συζήτηση σχετικά με τα βασικά στοιχεία μιας ισχυρής εταιρικής κουλτούρας</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66" name="Google Shape;366;p46"/>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367" name="Google Shape;367;p46"/>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Βήματα</a:t>
            </a:r>
            <a:endParaRPr/>
          </a:p>
        </p:txBody>
      </p:sp>
      <p:sp>
        <p:nvSpPr>
          <p:cNvPr id="368" name="Google Shape;368;p46"/>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ph type="title"/>
          </p:nvPr>
        </p:nvSpPr>
        <p:spPr>
          <a:xfrm>
            <a:off x="1526677" y="353365"/>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5: Στρατηγικές για την προώθηση της συμμετοχικότητας και των κοινών αξιών σε υβριδικά μοντέλα</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75" name="Google Shape;375;p47"/>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a:p>
          <a:p>
            <a:pPr indent="-114300" lvl="0" marL="228600" rtl="0" algn="l">
              <a:lnSpc>
                <a:spcPct val="90000"/>
              </a:lnSpc>
              <a:spcBef>
                <a:spcPts val="0"/>
              </a:spcBef>
              <a:spcAft>
                <a:spcPts val="0"/>
              </a:spcAft>
              <a:buClr>
                <a:srgbClr val="9869BD"/>
              </a:buClr>
              <a:buSzPts val="1800"/>
              <a:buNone/>
            </a:pPr>
            <a:r>
              <a:t/>
            </a:r>
            <a:endParaRPr/>
          </a:p>
          <a:p>
            <a:pPr indent="-285750" lvl="1" marL="742950" rtl="0" algn="l">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Υβριδικό πρότυπο σχεδιασμού εκδηλώσεων</a:t>
            </a:r>
            <a:endParaRPr/>
          </a:p>
          <a:p>
            <a:pPr indent="-146050" lvl="1" marL="742950" rtl="0" algn="l">
              <a:lnSpc>
                <a:spcPct val="107000"/>
              </a:lnSpc>
              <a:spcBef>
                <a:spcPts val="1300"/>
              </a:spcBef>
              <a:spcAft>
                <a:spcPts val="0"/>
              </a:spcAft>
              <a:buSzPts val="2200"/>
              <a:buFont typeface="Noto Sans Symbols"/>
              <a:buNone/>
            </a:pPr>
            <a:r>
              <a:t/>
            </a:r>
            <a:endParaRPr sz="1800">
              <a:solidFill>
                <a:schemeClr val="dk1"/>
              </a:solidFill>
              <a:latin typeface="Calibri"/>
              <a:ea typeface="Calibri"/>
              <a:cs typeface="Calibri"/>
              <a:sym typeface="Calibri"/>
            </a:endParaRPr>
          </a:p>
          <a:p>
            <a:pPr indent="-114300" lvl="0" marL="228600" rtl="0" algn="l">
              <a:lnSpc>
                <a:spcPct val="90000"/>
              </a:lnSpc>
              <a:spcBef>
                <a:spcPts val="18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76" name="Google Shape;376;p47"/>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0" lvl="0" marL="0" rtl="0" algn="l">
              <a:lnSpc>
                <a:spcPct val="90000"/>
              </a:lnSpc>
              <a:spcBef>
                <a:spcPts val="1000"/>
              </a:spcBef>
              <a:spcAft>
                <a:spcPts val="0"/>
              </a:spcAft>
              <a:buClr>
                <a:srgbClr val="868E93"/>
              </a:buClr>
              <a:buSzPts val="1800"/>
              <a:buNone/>
            </a:pPr>
            <a:r>
              <a:t/>
            </a:r>
            <a:endParaRPr i="0" u="sng" cap="none" strike="noStrike">
              <a:solidFill>
                <a:srgbClr val="868E93"/>
              </a:solidFill>
              <a:latin typeface="Arial"/>
              <a:ea typeface="Arial"/>
              <a:cs typeface="Arial"/>
              <a:sym typeface="Arial"/>
              <a:hlinkClick r:id="rId3">
                <a:extLst>
                  <a:ext uri="{A12FA001-AC4F-418D-AE19-62706E023703}">
                    <ahyp:hlinkClr val="tx"/>
                  </a:ext>
                </a:extLst>
              </a:hlinkClick>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https://www.workforcehub.com/blog/how-to-maintain-company-culture-and-why-it-matters/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b="1" lang="en-GB" u="sng">
                <a:solidFill>
                  <a:schemeClr val="hlink"/>
                </a:solidFill>
                <a:hlinkClick r:id="rId5"/>
              </a:rPr>
              <a:t>https://n9.cl/k7y5o </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8"/>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Ενότητα 6</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Προώθηση της υβριδικής συνεργασίας</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383" name="Google Shape;383;p48"/>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9"/>
          <p:cNvSpPr txBox="1"/>
          <p:nvPr/>
        </p:nvSpPr>
        <p:spPr>
          <a:xfrm>
            <a:off x="273299" y="1633775"/>
            <a:ext cx="11816065" cy="53100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0" i="0" lang="en-GB" sz="1400" u="none" cap="none" strike="noStrike">
                <a:solidFill>
                  <a:schemeClr val="dk1"/>
                </a:solidFill>
                <a:latin typeface="Arial"/>
                <a:ea typeface="Arial"/>
                <a:cs typeface="Arial"/>
                <a:sym typeface="Arial"/>
              </a:rPr>
              <a:t>Η συνεργασία είναι η ραχοκοκαλιά κάθε επιτυχημένου οργανισμού. Για τις απομακρυσμένες και υβριδικές ομάδες, η αποτελεσματική συνεργασία όχι μόνο οδηγεί στην επιτυχία των έργων αλλά και ενισχύει την καινοτομία και τη λήψη αποφάσεων.</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400" u="none" cap="none" strike="noStrike">
                <a:solidFill>
                  <a:schemeClr val="dk1"/>
                </a:solidFill>
                <a:latin typeface="Arial"/>
                <a:ea typeface="Arial"/>
                <a:cs typeface="Arial"/>
                <a:sym typeface="Arial"/>
              </a:rPr>
              <a:t>Ο εντοπισμός και η αντιμετώπιση των κοινών προκλήσεων συνεργασίας είναι ουσιώδους σημασίας για την επιτυχία των υβριδικών ομάδων.</a:t>
            </a:r>
            <a:endParaRPr/>
          </a:p>
          <a:p>
            <a:pPr indent="0" lvl="0" marL="0" marR="0" rtl="0" algn="just">
              <a:lnSpc>
                <a:spcPct val="90000"/>
              </a:lnSpc>
              <a:spcBef>
                <a:spcPts val="0"/>
              </a:spcBef>
              <a:spcAft>
                <a:spcPts val="0"/>
              </a:spcAft>
              <a:buClr>
                <a:schemeClr val="accent5"/>
              </a:buClr>
              <a:buSzPts val="36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400" u="none" cap="none" strike="noStrike">
                <a:solidFill>
                  <a:schemeClr val="dk1"/>
                </a:solidFill>
                <a:latin typeface="Arial"/>
                <a:ea typeface="Arial"/>
                <a:cs typeface="Arial"/>
                <a:sym typeface="Arial"/>
              </a:rPr>
              <a:t>Η τεχνολογία είναι το κλειδί </a:t>
            </a:r>
            <a:r>
              <a:rPr b="0" i="0" lang="en-GB" sz="1400" u="none" cap="none" strike="noStrike">
                <a:solidFill>
                  <a:schemeClr val="dk1"/>
                </a:solidFill>
                <a:latin typeface="Arial"/>
                <a:ea typeface="Arial"/>
                <a:cs typeface="Arial"/>
                <a:sym typeface="Arial"/>
              </a:rPr>
              <a:t>όταν πρόκειται για υβριδική συνεργασία. - Όταν δεν εργάζεστε πρόσωπο με πρόσωπο, η ομάδα σας χρειάζεται τα καλύτερα εργαλεία υβριδικής συνεργασίας για να λειτουργούν όλα ομαλά. Για παράδειγμα, οι ομάδες σχεδιασμού θα επωφεληθούν από εργαλεία που τις βοηθούν να σχεδιάζουν μαζί σε πραγματικό χρόνο και να μοιράζονται ανατροφοδότηση μεταξύ τους. Οι ομάδες κειμενογράφων θα επωφεληθούν από εργαλεία που τις βοηθούν να επεξεργάζονται από κοινού έγγραφα και να αναθεωρούν ο ένας τη δουλειά του άλλου.</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400" u="none" cap="none" strike="noStrike">
                <a:solidFill>
                  <a:schemeClr val="dk1"/>
                </a:solidFill>
                <a:latin typeface="Arial"/>
                <a:ea typeface="Arial"/>
                <a:cs typeface="Arial"/>
                <a:sym typeface="Arial"/>
              </a:rPr>
              <a:t>Κάντε την επικοινωνία όσο το δυνατόν πιο απρόσκοπτη </a:t>
            </a:r>
            <a:r>
              <a:rPr b="0" i="0" lang="en-GB" sz="1400" u="none" cap="none" strike="noStrike">
                <a:solidFill>
                  <a:schemeClr val="dk1"/>
                </a:solidFill>
                <a:latin typeface="Arial"/>
                <a:ea typeface="Arial"/>
                <a:cs typeface="Arial"/>
                <a:sym typeface="Arial"/>
              </a:rPr>
              <a:t>- Η όσο το δυνατόν πιο απρόσκοπτη επικοινωνία είναι απαραίτητη για τη διατήρηση των ομάδων ευθυγραμμισμένων, παραγωγικών και αφοσιωμένων. Αυτό σημαίνει την παροχή των κατάλληλων εργαλείων, τον καθορισμό σαφών κατευθυντήριων γραμμών για την επικοινωνία και την ενθάρρυνση τόσο της σύγχρονης όσο και της ασύγχρονης επικοινωνίας.</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Κάντε τις συνεδριάσεις περιεκτικές για όλους τους συμμετέχοντες </a:t>
            </a:r>
            <a:r>
              <a:rPr b="0" i="0" lang="en-GB" sz="1400" u="none" cap="none" strike="noStrike">
                <a:solidFill>
                  <a:schemeClr val="dk1"/>
                </a:solidFill>
                <a:latin typeface="Arial"/>
                <a:ea typeface="Arial"/>
                <a:cs typeface="Arial"/>
                <a:sym typeface="Arial"/>
              </a:rPr>
              <a:t>- </a:t>
            </a:r>
            <a:r>
              <a:rPr b="0" i="0" lang="en-GB" sz="1400" u="none" cap="none" strike="noStrike">
                <a:solidFill>
                  <a:srgbClr val="000000"/>
                </a:solidFill>
                <a:latin typeface="Arial"/>
                <a:ea typeface="Arial"/>
                <a:cs typeface="Arial"/>
                <a:sym typeface="Arial"/>
              </a:rPr>
              <a:t>Επιλέξτε μια πλατφόρμα που να είναι προσβάσιμη σε όλους και να προσφέρει λειτουργίες όπως κοινή χρήση οθόνης, συνομιλία σε πραγματικό χρόνο και δυνατότητα εγγραφής για μεταγενέστερη ανασκόπηση. Εάν η υβριδική ομάδα σας εκτείνεται σε πολλές ζώνες ώρας, εναλλάσσετε τις ώρες των συναντήσεων ώστε να προσαρμόζονται στα διαφορετικά χρονοδιαγράμματα. Καταβάλλετε συνειδητή προσπάθεια να συμπεριλαμβάνετε τους απομακρυσμένους συναδέλφους, διασφαλίζοντας ότι οι φωνές τους ακούγονται εξίσου με εκείνες των παρευρισκομένων στην αίθουσα. Η χρήση δημοσκοπήσεων ή ερευνών σε πραγματικό χρόνο μπορεί να βοηθήσει ώστε όλοι οι συμμετέχοντες να έχουν την ευκαιρία να εκφράσουν τις απόψεις τους κατά τη διάρκεια υβριδικών ή εικονικών συναντήσεων.</a:t>
            </a:r>
            <a:endParaRPr/>
          </a:p>
          <a:p>
            <a:pPr indent="0" lvl="0" marL="0" marR="0" rtl="0" algn="just">
              <a:lnSpc>
                <a:spcPct val="90000"/>
              </a:lnSpc>
              <a:spcBef>
                <a:spcPts val="0"/>
              </a:spcBef>
              <a:spcAft>
                <a:spcPts val="0"/>
              </a:spcAft>
              <a:buClr>
                <a:schemeClr val="accent5"/>
              </a:buClr>
              <a:buSzPts val="3600"/>
              <a:buFont typeface="Arial"/>
              <a:buNone/>
            </a:pPr>
            <a:r>
              <a:t/>
            </a:r>
            <a:endParaRPr b="0" i="0" sz="1400" u="none" cap="none" strike="noStrike">
              <a:solidFill>
                <a:schemeClr val="dk1"/>
              </a:solidFill>
              <a:latin typeface="Arial"/>
              <a:ea typeface="Arial"/>
              <a:cs typeface="Arial"/>
              <a:sym typeface="Arial"/>
            </a:endParaRPr>
          </a:p>
        </p:txBody>
      </p:sp>
      <p:sp>
        <p:nvSpPr>
          <p:cNvPr id="390" name="Google Shape;390;p49"/>
          <p:cNvSpPr txBox="1"/>
          <p:nvPr/>
        </p:nvSpPr>
        <p:spPr>
          <a:xfrm>
            <a:off x="1695839" y="271907"/>
            <a:ext cx="9454242" cy="923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A02B93"/>
              </a:buClr>
              <a:buSzPts val="3600"/>
              <a:buFont typeface="Arial"/>
              <a:buNone/>
            </a:pPr>
            <a:r>
              <a:rPr b="0" i="0" lang="en-GB" sz="3200" u="none" cap="none" strike="noStrike">
                <a:solidFill>
                  <a:srgbClr val="A02B93"/>
                </a:solidFill>
                <a:latin typeface="Arial"/>
                <a:ea typeface="Arial"/>
                <a:cs typeface="Arial"/>
                <a:sym typeface="Arial"/>
              </a:rPr>
              <a:t>Ενότητα 6: Προώθηση της υβριδικής συνεργασίας</a:t>
            </a:r>
            <a:br>
              <a:rPr b="0" i="0" lang="en-GB" sz="3200" u="none" cap="none" strike="noStrike">
                <a:solidFill>
                  <a:srgbClr val="A02B93"/>
                </a:solidFill>
                <a:latin typeface="Arial"/>
                <a:ea typeface="Arial"/>
                <a:cs typeface="Arial"/>
                <a:sym typeface="Arial"/>
              </a:rPr>
            </a:br>
            <a:r>
              <a:rPr b="0" i="0" lang="en-GB" sz="2800" u="none" cap="none" strike="noStrike">
                <a:solidFill>
                  <a:srgbClr val="A02B93"/>
                </a:solidFill>
                <a:latin typeface="Arial"/>
                <a:ea typeface="Arial"/>
                <a:cs typeface="Arial"/>
                <a:sym typeface="Arial"/>
              </a:rPr>
              <a:t>Παρουσίαση της θεωρητικής έννοιας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0"/>
          <p:cNvSpPr txBox="1"/>
          <p:nvPr/>
        </p:nvSpPr>
        <p:spPr>
          <a:xfrm>
            <a:off x="597309" y="1288956"/>
            <a:ext cx="10997381" cy="428008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Ανάπτυξη ευέλικτων πολιτικών εργασίας για καλύτερη ισορροπία μεταξύ επαγγελματικής και προσωπικής ζωής </a:t>
            </a:r>
            <a:r>
              <a:rPr b="0" i="0" lang="en-GB" sz="1600" u="none" cap="none" strike="noStrike">
                <a:solidFill>
                  <a:schemeClr val="dk1"/>
                </a:solidFill>
                <a:latin typeface="Arial"/>
                <a:ea typeface="Arial"/>
                <a:cs typeface="Arial"/>
                <a:sym typeface="Arial"/>
              </a:rPr>
              <a:t>- Η εφαρμογή ευέλικτων πολιτικών εργασίας μπορεί να βοηθήσει τις υβριδικές ομάδες να αναλάβουν τον έλεγχο της ισορροπίας μεταξύ επαγγελματικής και προσωπικής ζωής, δίνοντάς τους την ευελιξία να επιλέγουν πότε και πώς θα εργάζονται. Στην πραγματικότητα, οι εργαζόμενοι παγκοσμίως θεωρούν ότι το ευέλικτο πρόγραμμα εργασίας είναι ο πιο σημαντικός παράγοντας για ένα επιτυχημένο υβριδικό εργασιακό περιβάλλον.</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Ενθαρρύνετε την οικοδόμηση της ομάδας και τις κοινωνικές αλληλεπιδράσεις </a:t>
            </a:r>
            <a:r>
              <a:rPr b="0" i="0" lang="en-GB" sz="1600" u="none" cap="none" strike="noStrike">
                <a:solidFill>
                  <a:schemeClr val="dk1"/>
                </a:solidFill>
                <a:latin typeface="Arial"/>
                <a:ea typeface="Arial"/>
                <a:cs typeface="Arial"/>
                <a:sym typeface="Arial"/>
              </a:rPr>
              <a:t>- Η οικοδόμηση μιας ισχυρής δυναμικής ομάδας είναι λίγο πιο δύσκολη σε έναν υβριδικό χώρο εργασίας, όταν τα μέλη της ομάδας έρχονται στο γραφείο σε διαφορετικές ημέρες και δεν διασταυρώνονται πάντα προσωπικά. Όταν η ομάδα σας αισθάνεται συνδεδεμένη, η ικανότητά της να συνεργάζεται αποτελεσματικά αυξάνεται σημαντικά. Δοκιμάστε να οργανώσετε κάποιες ευκαιρίες για δημιουργία ομάδας και κοινωνική αλληλεπίδραση και δείτε τι αντίκτυπο έχει αυτό στην υβριδική σας ομάδα.</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Προωθήστε την ανταλλαγή γνώσεων μεταξύ των υβριδικών εργαζομένων </a:t>
            </a:r>
            <a:r>
              <a:rPr b="0" i="0" lang="en-GB" sz="1600" u="none" cap="none" strike="noStrike">
                <a:solidFill>
                  <a:schemeClr val="dk1"/>
                </a:solidFill>
                <a:latin typeface="Arial"/>
                <a:ea typeface="Arial"/>
                <a:cs typeface="Arial"/>
                <a:sym typeface="Arial"/>
              </a:rPr>
              <a:t>- προωθήστε πρακτικές που ενθαρρύνουν την ανταλλαγή γνώσεων και την καθιστούν βασικό μέρος της υβριδικής εργασιακής κουλτούρας (δημιουργήστε βιβλιοθήκες γνώσεων, φιλοξενήστε τακτικές συνεδρίες ανταλλαγής γνώσεων, σχεδιάστε εικονικά εθελοντικά έργα, χρησιμοποιήστε εργαλεία συνεργασίας).</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Η απομακρυσμένη συνεργασία δεν μαθαίνεται από τη μια μέρα στην άλλη και είναι μια τέχνη που πρέπει να κατακτηθεί με την πάροδο του χρόνου. Το πιο σημαντικό πράγμα που μπορεί να κάνει η ανώτατη διοίκηση είναι να δείξει στις ομάδες της ότι είναι βαθιά αφοσιωμένη στο να καταστήσει το υβριδικό εργατικό δυναμικό επιτυχημένο και ουσιαστικό για όλους.</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
        <p:nvSpPr>
          <p:cNvPr id="397" name="Google Shape;397;p50"/>
          <p:cNvSpPr txBox="1"/>
          <p:nvPr/>
        </p:nvSpPr>
        <p:spPr>
          <a:xfrm>
            <a:off x="1779814" y="291785"/>
            <a:ext cx="9491565" cy="923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A02B93"/>
              </a:buClr>
              <a:buSzPts val="3600"/>
              <a:buFont typeface="Arial"/>
              <a:buNone/>
            </a:pPr>
            <a:r>
              <a:rPr b="0" i="0" lang="en-GB" sz="3200" u="none" cap="none" strike="noStrike">
                <a:solidFill>
                  <a:srgbClr val="A02B93"/>
                </a:solidFill>
                <a:latin typeface="Arial"/>
                <a:ea typeface="Arial"/>
                <a:cs typeface="Arial"/>
                <a:sym typeface="Arial"/>
              </a:rPr>
              <a:t>Ενότητα 6: Προώθηση της υβριδικής συνεργασίας</a:t>
            </a:r>
            <a:br>
              <a:rPr b="0" i="0" lang="en-GB" sz="3200" u="none" cap="none" strike="noStrike">
                <a:solidFill>
                  <a:srgbClr val="A02B93"/>
                </a:solidFill>
                <a:latin typeface="Arial"/>
                <a:ea typeface="Arial"/>
                <a:cs typeface="Arial"/>
                <a:sym typeface="Arial"/>
              </a:rPr>
            </a:br>
            <a:r>
              <a:rPr b="0" i="0" lang="en-GB" sz="2800" u="none" cap="none" strike="noStrike">
                <a:solidFill>
                  <a:srgbClr val="A02B93"/>
                </a:solidFill>
                <a:latin typeface="Arial"/>
                <a:ea typeface="Arial"/>
                <a:cs typeface="Arial"/>
                <a:sym typeface="Arial"/>
              </a:rPr>
              <a:t>Παρουσίαση της θεωρητικής έννοιας </a:t>
            </a:r>
            <a:endParaRPr b="0" i="0" sz="2800" u="none" cap="none" strike="noStrike">
              <a:solidFill>
                <a:srgbClr val="A02B93"/>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1"/>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404" name="Google Shape;404;p51"/>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6: Συνεργατική επίλυση προβλημάτων</a:t>
            </a:r>
            <a:endParaRPr sz="3600">
              <a:solidFill>
                <a:schemeClr val="accent5"/>
              </a:solidFill>
            </a:endParaRPr>
          </a:p>
        </p:txBody>
      </p:sp>
      <p:pic>
        <p:nvPicPr>
          <p:cNvPr descr="Inteligência Artificial com preenchimento sólido" id="405" name="Google Shape;405;p5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06" name="Google Shape;406;p51"/>
          <p:cNvSpPr txBox="1"/>
          <p:nvPr/>
        </p:nvSpPr>
        <p:spPr>
          <a:xfrm>
            <a:off x="6641625" y="2818271"/>
            <a:ext cx="5400600" cy="127774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p:txBody>
      </p:sp>
      <p:sp>
        <p:nvSpPr>
          <p:cNvPr id="407" name="Google Shape;407;p51"/>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8"/>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8"/>
              <a:buChar char="•"/>
            </a:pPr>
            <a:r>
              <a:rPr b="1" i="1" lang="en-GB" u="none" cap="none" strike="noStrike">
                <a:solidFill>
                  <a:srgbClr val="868E93"/>
                </a:solidFill>
                <a:latin typeface="Open Sans Light"/>
                <a:ea typeface="Open Sans Light"/>
                <a:cs typeface="Open Sans Light"/>
                <a:sym typeface="Open Sans Light"/>
              </a:rPr>
              <a:t>Σκοπός αυτής της δραστηριότητας είναι να ενισχύσει την ικανότητα των εκπαιδευομένων να συνεργάζονται αποτελεσματικά σε υβριδικές ομάδες με τη χρήση κατάλληλων εργαλείων και πρακτικών και να αναπτύξουν στρατηγικές για την αντιμετώπιση κοινών προκλήσεων σε συνεργατικές εργασίες.</a:t>
            </a:r>
            <a:endParaRPr/>
          </a:p>
          <a:p>
            <a:pPr indent="-88900" lvl="4" marL="2057400" rtl="0" algn="l">
              <a:lnSpc>
                <a:spcPct val="90000"/>
              </a:lnSpc>
              <a:spcBef>
                <a:spcPts val="500"/>
              </a:spcBef>
              <a:spcAft>
                <a:spcPts val="0"/>
              </a:spcAft>
              <a:buClr>
                <a:srgbClr val="868E93"/>
              </a:buClr>
              <a:buSzPct val="108108"/>
              <a:buNone/>
            </a:pPr>
            <a:r>
              <a:t/>
            </a:r>
            <a:endParaRPr/>
          </a:p>
        </p:txBody>
      </p:sp>
      <p:pic>
        <p:nvPicPr>
          <p:cNvPr id="408" name="Google Shape;408;p51"/>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409" name="Google Shape;409;p51"/>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
        <p:nvSpPr>
          <p:cNvPr id="410" name="Google Shape;410;p51"/>
          <p:cNvSpPr txBox="1"/>
          <p:nvPr/>
        </p:nvSpPr>
        <p:spPr>
          <a:xfrm>
            <a:off x="6929075" y="3584109"/>
            <a:ext cx="4825700" cy="286232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Arial"/>
                <a:ea typeface="Arial"/>
                <a:cs typeface="Arial"/>
                <a:sym typeface="Arial"/>
              </a:rPr>
              <a:t>Αναπτύσσετε και να εφαρμόζετε στρατηγικές για την αντιμετώπιση προκλήσεων σε συνεργατικά καθήκοντα</a:t>
            </a:r>
            <a:endParaRPr/>
          </a:p>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Arial"/>
                <a:ea typeface="Arial"/>
                <a:cs typeface="Arial"/>
                <a:sym typeface="Arial"/>
              </a:rPr>
              <a:t>Σχεδιάζετε, να υλοποιείτε και να παρουσιάζετε ένα εικονικό έργο σε συνεργασία με άλλους</a:t>
            </a:r>
            <a:endParaRPr/>
          </a:p>
          <a:p>
            <a:pPr indent="-114300" lvl="0" marL="0" marR="0" rtl="0" algn="l">
              <a:lnSpc>
                <a:spcPct val="100000"/>
              </a:lnSpc>
              <a:spcBef>
                <a:spcPts val="0"/>
              </a:spcBef>
              <a:spcAft>
                <a:spcPts val="0"/>
              </a:spcAft>
              <a:buClr>
                <a:srgbClr val="A5A5A5"/>
              </a:buClr>
              <a:buSzPts val="1800"/>
              <a:buFont typeface="Arial"/>
              <a:buChar char="•"/>
            </a:pPr>
            <a:r>
              <a:rPr b="0" i="1" lang="en-GB" sz="1800" u="none" cap="none" strike="noStrike">
                <a:solidFill>
                  <a:srgbClr val="A5A5A5"/>
                </a:solidFill>
                <a:latin typeface="Arial"/>
                <a:ea typeface="Arial"/>
                <a:cs typeface="Arial"/>
                <a:sym typeface="Arial"/>
              </a:rPr>
              <a:t>Αναστοχάζεστε πάνω στις εμπειρίες συνεργασίας σας και να αξιοποιείτε τα διδάγματα που αποκομίσατε σε μελλοντικά έργα</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2"/>
          <p:cNvSpPr txBox="1"/>
          <p:nvPr>
            <p:ph type="title"/>
          </p:nvPr>
        </p:nvSpPr>
        <p:spPr>
          <a:xfrm>
            <a:off x="2069841" y="364953"/>
            <a:ext cx="8341416"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6: Συνεργατική επίλυση προβλημάτων  </a:t>
            </a:r>
            <a:endParaRPr sz="3600">
              <a:solidFill>
                <a:schemeClr val="accent5"/>
              </a:solidFill>
            </a:endParaRPr>
          </a:p>
        </p:txBody>
      </p:sp>
      <p:sp>
        <p:nvSpPr>
          <p:cNvPr id="417" name="Google Shape;417;p52"/>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9869BD"/>
              </a:buClr>
              <a:buSzPct val="108108"/>
              <a:buNone/>
            </a:pPr>
            <a:r>
              <a:rPr b="1" lang="en-GB">
                <a:solidFill>
                  <a:srgbClr val="12501B"/>
                </a:solidFill>
                <a:latin typeface="Arial"/>
                <a:ea typeface="Arial"/>
                <a:cs typeface="Arial"/>
                <a:sym typeface="Arial"/>
              </a:rPr>
              <a:t>ΒΗΜΑ 1</a:t>
            </a:r>
            <a:endParaRPr/>
          </a:p>
          <a:p>
            <a:pPr indent="-219332" lvl="0" marL="228600" rtl="0" algn="l">
              <a:lnSpc>
                <a:spcPct val="90000"/>
              </a:lnSpc>
              <a:spcBef>
                <a:spcPts val="1000"/>
              </a:spcBef>
              <a:spcAft>
                <a:spcPts val="0"/>
              </a:spcAft>
              <a:buClr>
                <a:srgbClr val="9869BD"/>
              </a:buClr>
              <a:buSzPct val="108108"/>
              <a:buChar char="•"/>
            </a:pPr>
            <a:r>
              <a:rPr i="1" lang="en-GB">
                <a:solidFill>
                  <a:srgbClr val="868E93"/>
                </a:solidFill>
                <a:latin typeface="Arial"/>
                <a:ea typeface="Arial"/>
                <a:cs typeface="Arial"/>
                <a:sym typeface="Arial"/>
              </a:rPr>
              <a:t>Χωρίστε τους εκπαιδευόμενους σε μικρές ομάδες των 3-4 ατόμων (κάποιοι από αυτούς βρίσκονται διαδικτυακά). </a:t>
            </a:r>
            <a:endParaRPr/>
          </a:p>
          <a:p>
            <a:pPr indent="0" lvl="0" marL="0" rtl="0" algn="l">
              <a:lnSpc>
                <a:spcPct val="90000"/>
              </a:lnSpc>
              <a:spcBef>
                <a:spcPts val="1000"/>
              </a:spcBef>
              <a:spcAft>
                <a:spcPts val="0"/>
              </a:spcAft>
              <a:buClr>
                <a:srgbClr val="9869BD"/>
              </a:buClr>
              <a:buSzPct val="108108"/>
              <a:buNone/>
            </a:pPr>
            <a:r>
              <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ct val="108108"/>
              <a:buNone/>
            </a:pPr>
            <a:r>
              <a:rPr b="1" lang="en-GB">
                <a:solidFill>
                  <a:srgbClr val="12501B"/>
                </a:solidFill>
                <a:latin typeface="Arial"/>
                <a:ea typeface="Arial"/>
                <a:cs typeface="Arial"/>
                <a:sym typeface="Arial"/>
              </a:rPr>
              <a:t>ΒΗΜΑ 2</a:t>
            </a:r>
            <a:endParaRPr/>
          </a:p>
          <a:p>
            <a:pPr indent="-219332" lvl="0" marL="228600" rtl="0" algn="l">
              <a:lnSpc>
                <a:spcPct val="90000"/>
              </a:lnSpc>
              <a:spcBef>
                <a:spcPts val="1000"/>
              </a:spcBef>
              <a:spcAft>
                <a:spcPts val="0"/>
              </a:spcAft>
              <a:buClr>
                <a:srgbClr val="9869BD"/>
              </a:buClr>
              <a:buSzPct val="108108"/>
              <a:buChar char="•"/>
            </a:pPr>
            <a:r>
              <a:rPr i="1" lang="en-GB">
                <a:solidFill>
                  <a:srgbClr val="868E93"/>
                </a:solidFill>
                <a:latin typeface="Arial"/>
                <a:ea typeface="Arial"/>
                <a:cs typeface="Arial"/>
                <a:sym typeface="Arial"/>
              </a:rPr>
              <a:t>Μοιράστε </a:t>
            </a:r>
            <a:r>
              <a:rPr i="1" lang="en-GB">
                <a:solidFill>
                  <a:srgbClr val="868E93"/>
                </a:solidFill>
                <a:latin typeface="Arial"/>
                <a:ea typeface="Arial"/>
                <a:cs typeface="Arial"/>
                <a:sym typeface="Arial"/>
              </a:rPr>
              <a:t>σε κάθε ομάδα ένα από τα σενάρια με τα πρόβλημα και ζητήστε από κάθε εκπαιδευόμενο να συντάξει έναν ατομικό κατάλογο πιθανών λύσεων.</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8108"/>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ct val="108108"/>
              <a:buNone/>
            </a:pPr>
            <a:r>
              <a:rPr b="1" lang="en-GB">
                <a:solidFill>
                  <a:srgbClr val="12501B"/>
                </a:solidFill>
                <a:latin typeface="Arial"/>
                <a:ea typeface="Arial"/>
                <a:cs typeface="Arial"/>
                <a:sym typeface="Arial"/>
              </a:rPr>
              <a:t>ΒΗΜΑ 3</a:t>
            </a:r>
            <a:endParaRPr/>
          </a:p>
          <a:p>
            <a:pPr indent="-219332" lvl="0" marL="228600" rtl="0" algn="l">
              <a:lnSpc>
                <a:spcPct val="90000"/>
              </a:lnSpc>
              <a:spcBef>
                <a:spcPts val="1000"/>
              </a:spcBef>
              <a:spcAft>
                <a:spcPts val="0"/>
              </a:spcAft>
              <a:buClr>
                <a:srgbClr val="9869BD"/>
              </a:buClr>
              <a:buSzPct val="108108"/>
              <a:buChar char="•"/>
            </a:pPr>
            <a:r>
              <a:rPr i="1" lang="en-GB">
                <a:solidFill>
                  <a:srgbClr val="868E93"/>
                </a:solidFill>
                <a:latin typeface="Arial"/>
                <a:ea typeface="Arial"/>
                <a:cs typeface="Arial"/>
                <a:sym typeface="Arial"/>
              </a:rPr>
              <a:t>Καθοδηγήστε τις ομάδες να συζητήσουν το πρόβλημα στο διαδίκτυο και να βρουν μια συνεργατική λύση.</a:t>
            </a:r>
            <a:endParaRPr/>
          </a:p>
          <a:p>
            <a:pPr indent="-114300" lvl="0" marL="228600" rtl="0" algn="l">
              <a:lnSpc>
                <a:spcPct val="90000"/>
              </a:lnSpc>
              <a:spcBef>
                <a:spcPts val="1000"/>
              </a:spcBef>
              <a:spcAft>
                <a:spcPts val="0"/>
              </a:spcAft>
              <a:buClr>
                <a:srgbClr val="9869BD"/>
              </a:buClr>
              <a:buSzPct val="108108"/>
              <a:buNone/>
            </a:pPr>
            <a:r>
              <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ct val="108108"/>
              <a:buNone/>
            </a:pPr>
            <a:r>
              <a:rPr b="1" lang="en-GB">
                <a:solidFill>
                  <a:srgbClr val="12501B"/>
                </a:solidFill>
                <a:latin typeface="Arial"/>
                <a:ea typeface="Arial"/>
                <a:cs typeface="Arial"/>
                <a:sym typeface="Arial"/>
              </a:rPr>
              <a:t>ΒΗΜΑ 4</a:t>
            </a:r>
            <a:endParaRPr/>
          </a:p>
          <a:p>
            <a:pPr indent="-219332" lvl="0" marL="228600" rtl="0" algn="l">
              <a:lnSpc>
                <a:spcPct val="90000"/>
              </a:lnSpc>
              <a:spcBef>
                <a:spcPts val="1000"/>
              </a:spcBef>
              <a:spcAft>
                <a:spcPts val="0"/>
              </a:spcAft>
              <a:buClr>
                <a:srgbClr val="9869BD"/>
              </a:buClr>
              <a:buSzPct val="108108"/>
              <a:buChar char="•"/>
            </a:pPr>
            <a:r>
              <a:rPr i="1" lang="en-GB" u="none" cap="none" strike="noStrike">
                <a:solidFill>
                  <a:srgbClr val="868E93"/>
                </a:solidFill>
                <a:latin typeface="Arial"/>
                <a:ea typeface="Arial"/>
                <a:cs typeface="Arial"/>
                <a:sym typeface="Arial"/>
              </a:rPr>
              <a:t>Ζητήστε από κάθε ομάδα να μοιραστεί εν συντομία το πρόβλημά της και τη λύση που βρήκε</a:t>
            </a:r>
            <a:r>
              <a:rPr i="0" lang="en-GB" u="none" cap="none" strike="noStrike">
                <a:solidFill>
                  <a:srgbClr val="868E93"/>
                </a:solidFill>
                <a:latin typeface="Arial"/>
                <a:ea typeface="Arial"/>
                <a:cs typeface="Arial"/>
                <a:sym typeface="Arial"/>
              </a:rPr>
              <a:t>. </a:t>
            </a:r>
            <a:endParaRPr/>
          </a:p>
          <a:p>
            <a:pPr indent="-114300" lvl="0" marL="228600" rtl="0" algn="l">
              <a:lnSpc>
                <a:spcPct val="90000"/>
              </a:lnSpc>
              <a:spcBef>
                <a:spcPts val="1000"/>
              </a:spcBef>
              <a:spcAft>
                <a:spcPts val="0"/>
              </a:spcAft>
              <a:buClr>
                <a:srgbClr val="9869BD"/>
              </a:buClr>
              <a:buSzPct val="108108"/>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8108"/>
              <a:buNone/>
            </a:pPr>
            <a:r>
              <a:t/>
            </a:r>
            <a:endParaRPr b="1">
              <a:solidFill>
                <a:srgbClr val="12501B"/>
              </a:solidFill>
            </a:endParaRPr>
          </a:p>
        </p:txBody>
      </p:sp>
      <p:pic>
        <p:nvPicPr>
          <p:cNvPr descr="Ampulheta 90% com preenchimento sólido" id="418" name="Google Shape;418;p52"/>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419" name="Google Shape;419;p52"/>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Βήματα</a:t>
            </a:r>
            <a:endParaRPr/>
          </a:p>
        </p:txBody>
      </p:sp>
      <p:sp>
        <p:nvSpPr>
          <p:cNvPr id="420" name="Google Shape;420;p52"/>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3"/>
          <p:cNvSpPr txBox="1"/>
          <p:nvPr>
            <p:ph type="title"/>
          </p:nvPr>
        </p:nvSpPr>
        <p:spPr>
          <a:xfrm>
            <a:off x="1876036" y="202942"/>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6: Συνεργατική επίλυση προβλημάτων </a:t>
            </a:r>
            <a:endParaRPr sz="3600">
              <a:solidFill>
                <a:schemeClr val="accent5"/>
              </a:solidFill>
            </a:endParaRPr>
          </a:p>
        </p:txBody>
      </p:sp>
      <p:sp>
        <p:nvSpPr>
          <p:cNvPr id="427" name="Google Shape;427;p53"/>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ΠΟΡΟΙ </a:t>
            </a:r>
            <a:endParaRPr/>
          </a:p>
          <a:p>
            <a:pPr indent="-114300" lvl="0" marL="22860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Κάρτες ευρετηρίου με προβλήματα που σχετίζονται με το χώρο εργασίας</a:t>
            </a:r>
            <a:endParaRPr/>
          </a:p>
          <a:p>
            <a:pPr indent="-228600" lvl="0" marL="228600" rtl="0" algn="l">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Πλατφόρμα τηλεδιάσκεψης</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28" name="Google Shape;428;p53"/>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Μάθετε περισσότερα!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https://www.charliehr.com/blog/hybrid-working-policy/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https://hrexecutive.com/do-you-have-a-strong-hybrid-work-policy-in-place/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0fd5a3148a_2_0"/>
          <p:cNvSpPr txBox="1"/>
          <p:nvPr/>
        </p:nvSpPr>
        <p:spPr>
          <a:xfrm>
            <a:off x="1474839" y="394550"/>
            <a:ext cx="10402529" cy="56326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2800" u="none" cap="none" strike="noStrike">
                <a:solidFill>
                  <a:schemeClr val="accent5"/>
                </a:solidFill>
                <a:latin typeface="Arial"/>
                <a:ea typeface="Arial"/>
                <a:cs typeface="Arial"/>
                <a:sym typeface="Arial"/>
              </a:rPr>
              <a:t>Ενότητα 1: Εισαγωγή στη δυναμική της υβριδικής εργασίας</a:t>
            </a:r>
            <a:br>
              <a:rPr b="0" i="0" lang="en-GB" sz="2800" u="none" cap="none" strike="noStrike">
                <a:solidFill>
                  <a:schemeClr val="accent5"/>
                </a:solidFill>
                <a:latin typeface="Arial"/>
                <a:ea typeface="Arial"/>
                <a:cs typeface="Arial"/>
                <a:sym typeface="Arial"/>
              </a:rPr>
            </a:br>
            <a:r>
              <a:rPr b="0" i="0" lang="en-GB" sz="2800" u="none" cap="none" strike="noStrike">
                <a:solidFill>
                  <a:schemeClr val="accent5"/>
                </a:solidFill>
                <a:latin typeface="Arial"/>
                <a:ea typeface="Arial"/>
                <a:cs typeface="Arial"/>
                <a:sym typeface="Arial"/>
              </a:rPr>
              <a:t>Παρουσίαση του θεωρητικού υποβάθρου </a:t>
            </a:r>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Η υβριδική εργασία είναι μια ευέλικτη προσέγγιση που συνδυάζει την εργασία σε περιβάλλον γραφείου και την εργασία από το σπίτι. Διαφέρει σε ευελιξία και υποστηρίζει μια ποικιλία διαφορετικών χρονοδιαγραμμάτων εργασίας.</a:t>
            </a:r>
            <a:endParaRPr/>
          </a:p>
          <a:p>
            <a:pPr indent="0" lvl="0" marL="0" marR="0" rtl="0" algn="l">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  </a:t>
            </a:r>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Οι υβριδικές ρυθμίσεις εργασίας έχουν πολλά πλεονεκτήματα σε σχέση με την εργασία στο γραφείο για τα άτομα που έχουν την ευελιξία να εργάζονται εξ αποστάσεως. Οι εργαζόμενοι </a:t>
            </a:r>
            <a:r>
              <a:rPr lang="en-GB" sz="1600"/>
              <a:t>αναγνωρίζουν </a:t>
            </a:r>
            <a:r>
              <a:rPr b="0" i="0" lang="en-GB" sz="1600" u="none" cap="none" strike="noStrike">
                <a:solidFill>
                  <a:srgbClr val="000000"/>
                </a:solidFill>
                <a:latin typeface="Arial"/>
                <a:ea typeface="Arial"/>
                <a:cs typeface="Arial"/>
                <a:sym typeface="Arial"/>
              </a:rPr>
              <a:t>την αξία της υβριδικής εργασίας. </a:t>
            </a:r>
            <a:endParaRPr/>
          </a:p>
          <a:p>
            <a:pPr indent="0" lvl="0" marL="0" marR="0" rtl="0" algn="l">
              <a:lnSpc>
                <a:spcPct val="90000"/>
              </a:lnSpc>
              <a:spcBef>
                <a:spcPts val="0"/>
              </a:spcBef>
              <a:spcAft>
                <a:spcPts val="0"/>
              </a:spcAft>
              <a:buClr>
                <a:srgbClr val="A02B93"/>
              </a:buClr>
              <a:buSzPts val="3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Η υβριδική εργασία συνεπάγεται ευκαιρίες και προκλήσεις.  Για παράδειγμα:</a:t>
            </a:r>
            <a:br>
              <a:rPr b="0" i="0" lang="en-GB" sz="2000" u="none" cap="none" strike="noStrike">
                <a:solidFill>
                  <a:srgbClr val="000000"/>
                </a:solidFill>
                <a:latin typeface="Sofia"/>
                <a:ea typeface="Sofia"/>
                <a:cs typeface="Sofia"/>
                <a:sym typeface="Sofia"/>
              </a:rPr>
            </a:br>
            <a:endParaRPr b="0" i="0" sz="2000" u="none" cap="none" strike="noStrike">
              <a:solidFill>
                <a:srgbClr val="000000"/>
              </a:solidFill>
              <a:latin typeface="Sofia"/>
              <a:ea typeface="Sofia"/>
              <a:cs typeface="Sofia"/>
              <a:sym typeface="Sofia"/>
            </a:endParaRPr>
          </a:p>
          <a:p>
            <a:pPr indent="0" lvl="0" marL="0" marR="0" rtl="0" algn="l">
              <a:lnSpc>
                <a:spcPct val="90000"/>
              </a:lnSpc>
              <a:spcBef>
                <a:spcPts val="0"/>
              </a:spcBef>
              <a:spcAft>
                <a:spcPts val="0"/>
              </a:spcAft>
              <a:buClr>
                <a:srgbClr val="A02B93"/>
              </a:buClr>
              <a:buSzPts val="3600"/>
              <a:buFont typeface="Arial"/>
              <a:buNone/>
            </a:pPr>
            <a:r>
              <a:rPr b="0" i="1" lang="en-GB" sz="1600" u="none" cap="none" strike="noStrike">
                <a:solidFill>
                  <a:srgbClr val="000000"/>
                </a:solidFill>
                <a:latin typeface="Arial"/>
                <a:ea typeface="Arial"/>
                <a:cs typeface="Arial"/>
                <a:sym typeface="Arial"/>
              </a:rPr>
              <a:t>🌟 Ευκαιρία #1: Οι εργαζόμενοι μπορούν να εργάζονται όταν και όπως είναι πιο παραγωγικοί</a:t>
            </a:r>
            <a:endParaRPr/>
          </a:p>
          <a:p>
            <a:pPr indent="0" lvl="0" marL="0" marR="0" rtl="0" algn="l">
              <a:lnSpc>
                <a:spcPct val="90000"/>
              </a:lnSpc>
              <a:spcBef>
                <a:spcPts val="0"/>
              </a:spcBef>
              <a:spcAft>
                <a:spcPts val="0"/>
              </a:spcAft>
              <a:buClr>
                <a:srgbClr val="A02B93"/>
              </a:buClr>
              <a:buSzPts val="3600"/>
              <a:buFont typeface="Arial"/>
              <a:buNone/>
            </a:pPr>
            <a:r>
              <a:rPr b="0" i="1" lang="en-GB" sz="1600" u="none" cap="none" strike="noStrike">
                <a:solidFill>
                  <a:srgbClr val="000000"/>
                </a:solidFill>
                <a:latin typeface="Arial"/>
                <a:ea typeface="Arial"/>
                <a:cs typeface="Arial"/>
                <a:sym typeface="Arial"/>
              </a:rPr>
              <a:t>🌟 Ευκαιρία #2: Καλύτερη ισορροπία μεταξύ επαγγελματικής και προσωπικής ζωής</a:t>
            </a:r>
            <a:endParaRPr/>
          </a:p>
          <a:p>
            <a:pPr indent="0" lvl="0" marL="0" marR="0" rtl="0" algn="l">
              <a:lnSpc>
                <a:spcPct val="90000"/>
              </a:lnSpc>
              <a:spcBef>
                <a:spcPts val="0"/>
              </a:spcBef>
              <a:spcAft>
                <a:spcPts val="0"/>
              </a:spcAft>
              <a:buClr>
                <a:srgbClr val="A02B93"/>
              </a:buClr>
              <a:buSzPts val="3600"/>
              <a:buFont typeface="Arial"/>
              <a:buNone/>
            </a:pPr>
            <a:r>
              <a:rPr b="0" i="1" lang="en-GB" sz="1600" u="none" cap="none" strike="noStrike">
                <a:solidFill>
                  <a:srgbClr val="000000"/>
                </a:solidFill>
                <a:latin typeface="Arial"/>
                <a:ea typeface="Arial"/>
                <a:cs typeface="Arial"/>
                <a:sym typeface="Arial"/>
              </a:rPr>
              <a:t>🌟 Ευκαιρία #3: Δυνατότητα πρόσληψης ταλέντων από όλο τον κόσμο</a:t>
            </a:r>
            <a:br>
              <a:rPr b="0" i="1" lang="en-GB" sz="1600" u="none" cap="none" strike="noStrike">
                <a:solidFill>
                  <a:srgbClr val="000000"/>
                </a:solidFill>
                <a:latin typeface="Arial"/>
                <a:ea typeface="Arial"/>
                <a:cs typeface="Arial"/>
                <a:sym typeface="Arial"/>
              </a:rPr>
            </a:br>
            <a:r>
              <a:rPr b="0" i="1" lang="en-GB" sz="1600" u="none" cap="none" strike="noStrike">
                <a:solidFill>
                  <a:srgbClr val="000000"/>
                </a:solidFill>
                <a:latin typeface="Arial"/>
                <a:ea typeface="Arial"/>
                <a:cs typeface="Arial"/>
                <a:sym typeface="Arial"/>
              </a:rPr>
              <a:t>🌟 Ευκαιρία #4: </a:t>
            </a:r>
            <a:r>
              <a:rPr i="1" lang="en-GB" sz="1600"/>
              <a:t>Επανεξέταση</a:t>
            </a:r>
            <a:r>
              <a:rPr b="0" i="1" lang="en-GB" sz="1600" u="none" cap="none" strike="noStrike">
                <a:solidFill>
                  <a:srgbClr val="000000"/>
                </a:solidFill>
                <a:latin typeface="Arial"/>
                <a:ea typeface="Arial"/>
                <a:cs typeface="Arial"/>
                <a:sym typeface="Arial"/>
              </a:rPr>
              <a:t> της στρατηγικής του χώρου εργασίας και εξοικονόμηση κόστους</a:t>
            </a:r>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Πρόκληση #1: Δυσκολότερη συνεργασία με απομακρυσμένους υπαλλήλους</a:t>
            </a:r>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Πρόκληση #2: Απαιτεί επίβλεψη και </a:t>
            </a:r>
            <a:r>
              <a:rPr i="1" lang="en-GB" sz="1600"/>
              <a:t>συντονισμό</a:t>
            </a:r>
            <a:r>
              <a:rPr i="1" lang="en-GB" sz="1600"/>
              <a:t> </a:t>
            </a:r>
            <a:r>
              <a:rPr b="0" i="1" lang="en-GB" sz="1600" u="none" cap="none" strike="noStrike">
                <a:solidFill>
                  <a:srgbClr val="000000"/>
                </a:solidFill>
                <a:latin typeface="Arial"/>
                <a:ea typeface="Arial"/>
                <a:cs typeface="Arial"/>
                <a:sym typeface="Arial"/>
              </a:rPr>
              <a:t>για να συνεχίσει να λειτουργεί</a:t>
            </a:r>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Πρόκληση #3: Δεν είναι κατάλληλ</a:t>
            </a:r>
            <a:r>
              <a:rPr i="1" lang="en-GB" sz="1600"/>
              <a:t>η</a:t>
            </a:r>
            <a:r>
              <a:rPr b="0" i="1" lang="en-GB" sz="1600" u="none" cap="none" strike="noStrike">
                <a:solidFill>
                  <a:srgbClr val="000000"/>
                </a:solidFill>
                <a:latin typeface="Arial"/>
                <a:ea typeface="Arial"/>
                <a:cs typeface="Arial"/>
                <a:sym typeface="Arial"/>
              </a:rPr>
              <a:t> για όλες τις βιομηχανίες</a:t>
            </a:r>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Πρόκληση #4: Οι εργαζόμενοι αισθάνονται μερικές φορές αποκλεισμένοι</a:t>
            </a:r>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35" name="Google Shape;435;p19"/>
          <p:cNvSpPr txBox="1"/>
          <p:nvPr/>
        </p:nvSpPr>
        <p:spPr>
          <a:xfrm>
            <a:off x="3212840" y="1805388"/>
            <a:ext cx="7662765"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Αναστοχασμός</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Κουίζ αξιολόγησης</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36" name="Google Shape;436;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4"/>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43" name="Google Shape;443;p54"/>
          <p:cNvSpPr txBox="1"/>
          <p:nvPr/>
        </p:nvSpPr>
        <p:spPr>
          <a:xfrm>
            <a:off x="3212840" y="1805388"/>
            <a:ext cx="7662765" cy="31700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A02B93"/>
                </a:solidFill>
                <a:latin typeface="Arial"/>
                <a:ea typeface="Arial"/>
                <a:cs typeface="Arial"/>
                <a:sym typeface="Arial"/>
              </a:rPr>
              <a:t>Content developer</a:t>
            </a:r>
            <a:br>
              <a:rPr b="0" i="0" lang="en-GB" sz="4000" u="none" cap="none" strike="noStrike">
                <a:solidFill>
                  <a:srgbClr val="A02B93"/>
                </a:solidFill>
                <a:latin typeface="Arial"/>
                <a:ea typeface="Arial"/>
                <a:cs typeface="Arial"/>
                <a:sym typeface="Arial"/>
              </a:rPr>
            </a:br>
            <a:r>
              <a:rPr b="0" i="0" lang="en-GB" sz="4000" u="none" cap="none" strike="noStrike">
                <a:solidFill>
                  <a:srgbClr val="A02B93"/>
                </a:solidFill>
                <a:latin typeface="Arial"/>
                <a:ea typeface="Arial"/>
                <a:cs typeface="Arial"/>
                <a:sym typeface="Arial"/>
              </a:rPr>
              <a:t>BRCC, Bulgaria</a:t>
            </a:r>
            <a:endParaRPr b="0" i="0" sz="4000" u="none" cap="none" strike="noStrike">
              <a:solidFill>
                <a:srgbClr val="A02B9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www.brcc.bg</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dpencheva@brcc.bg</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44" name="Google Shape;444;p54"/>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0" name="Google Shape;450;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451" name="Google Shape;451;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452" name="Google Shape;452;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453" name="Google Shape;453;p21"/>
          <p:cNvPicPr preferRelativeResize="0"/>
          <p:nvPr/>
        </p:nvPicPr>
        <p:blipFill rotWithShape="1">
          <a:blip r:embed="rId5">
            <a:alphaModFix/>
          </a:blip>
          <a:srcRect b="0" l="0" r="0" t="0"/>
          <a:stretch/>
        </p:blipFill>
        <p:spPr>
          <a:xfrm>
            <a:off x="2586779" y="4561052"/>
            <a:ext cx="927150" cy="397350"/>
          </a:xfrm>
          <a:prstGeom prst="rect">
            <a:avLst/>
          </a:prstGeom>
          <a:noFill/>
          <a:ln>
            <a:noFill/>
          </a:ln>
        </p:spPr>
      </p:pic>
      <p:pic>
        <p:nvPicPr>
          <p:cNvPr descr="A blue and orange logo&#10;&#10;Description automatically generated" id="454" name="Google Shape;454;p21"/>
          <p:cNvPicPr preferRelativeResize="0"/>
          <p:nvPr/>
        </p:nvPicPr>
        <p:blipFill rotWithShape="1">
          <a:blip r:embed="rId6">
            <a:alphaModFix/>
          </a:blip>
          <a:srcRect b="0" l="0" r="0" t="0"/>
          <a:stretch/>
        </p:blipFill>
        <p:spPr>
          <a:xfrm>
            <a:off x="3862359" y="4561052"/>
            <a:ext cx="1039008" cy="489552"/>
          </a:xfrm>
          <a:prstGeom prst="rect">
            <a:avLst/>
          </a:prstGeom>
          <a:noFill/>
          <a:ln>
            <a:noFill/>
          </a:ln>
        </p:spPr>
      </p:pic>
      <p:pic>
        <p:nvPicPr>
          <p:cNvPr descr="A blue triangle with black text&#10;&#10;Description automatically generated" id="455" name="Google Shape;455;p21"/>
          <p:cNvPicPr preferRelativeResize="0"/>
          <p:nvPr/>
        </p:nvPicPr>
        <p:blipFill rotWithShape="1">
          <a:blip r:embed="rId7">
            <a:alphaModFix/>
          </a:blip>
          <a:srcRect b="0" l="0" r="0" t="0"/>
          <a:stretch/>
        </p:blipFill>
        <p:spPr>
          <a:xfrm>
            <a:off x="7063058" y="4469936"/>
            <a:ext cx="706268" cy="706268"/>
          </a:xfrm>
          <a:prstGeom prst="rect">
            <a:avLst/>
          </a:prstGeom>
          <a:noFill/>
          <a:ln>
            <a:noFill/>
          </a:ln>
        </p:spPr>
      </p:pic>
      <p:pic>
        <p:nvPicPr>
          <p:cNvPr descr="A black background with a black square&#10;&#10;Description automatically generated with medium confidence" id="456" name="Google Shape;456;p21"/>
          <p:cNvPicPr preferRelativeResize="0"/>
          <p:nvPr/>
        </p:nvPicPr>
        <p:blipFill rotWithShape="1">
          <a:blip r:embed="rId8">
            <a:alphaModFix/>
          </a:blip>
          <a:srcRect b="0" l="0" r="0" t="0"/>
          <a:stretch/>
        </p:blipFill>
        <p:spPr>
          <a:xfrm>
            <a:off x="8258124" y="4546885"/>
            <a:ext cx="1534390" cy="494073"/>
          </a:xfrm>
          <a:prstGeom prst="rect">
            <a:avLst/>
          </a:prstGeom>
          <a:noFill/>
          <a:ln>
            <a:noFill/>
          </a:ln>
        </p:spPr>
      </p:pic>
      <p:graphicFrame>
        <p:nvGraphicFramePr>
          <p:cNvPr id="457" name="Google Shape;457;p21"/>
          <p:cNvGraphicFramePr/>
          <p:nvPr/>
        </p:nvGraphicFramePr>
        <p:xfrm>
          <a:off x="5390165" y="5740397"/>
          <a:ext cx="3000000" cy="3000000"/>
        </p:xfrm>
        <a:graphic>
          <a:graphicData uri="http://schemas.openxmlformats.org/drawingml/2006/table">
            <a:tbl>
              <a:tblPr>
                <a:noFill/>
                <a:tableStyleId>{C95BF772-CF81-42A1-8457-46C268B42A68}</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Αριθμός έργου: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458" name="Google Shape;458;p21"/>
          <p:cNvPicPr preferRelativeResize="0"/>
          <p:nvPr/>
        </p:nvPicPr>
        <p:blipFill rotWithShape="1">
          <a:blip r:embed="rId9">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459" name="Google Shape;459;p21"/>
          <p:cNvPicPr preferRelativeResize="0"/>
          <p:nvPr/>
        </p:nvPicPr>
        <p:blipFill rotWithShape="1">
          <a:blip r:embed="rId10">
            <a:alphaModFix/>
          </a:blip>
          <a:srcRect b="0" l="0" r="0" t="0"/>
          <a:stretch/>
        </p:blipFill>
        <p:spPr>
          <a:xfrm>
            <a:off x="5390165" y="4615208"/>
            <a:ext cx="1164813" cy="415724"/>
          </a:xfrm>
          <a:prstGeom prst="rect">
            <a:avLst/>
          </a:prstGeom>
          <a:noFill/>
          <a:ln>
            <a:noFill/>
          </a:ln>
        </p:spPr>
      </p:pic>
      <p:pic>
        <p:nvPicPr>
          <p:cNvPr descr="A logo with a black background&#10;&#10;Description automatically generated" id="460" name="Google Shape;460;p21"/>
          <p:cNvPicPr preferRelativeResize="0"/>
          <p:nvPr/>
        </p:nvPicPr>
        <p:blipFill rotWithShape="1">
          <a:blip r:embed="rId11">
            <a:alphaModFix/>
          </a:blip>
          <a:srcRect b="0" l="0" r="0" t="0"/>
          <a:stretch/>
        </p:blipFill>
        <p:spPr>
          <a:xfrm>
            <a:off x="1055960" y="4512865"/>
            <a:ext cx="1165433" cy="4353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nvSpPr>
        <p:spPr>
          <a:xfrm>
            <a:off x="1073221" y="438192"/>
            <a:ext cx="10923640" cy="57899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r>
              <a:rPr b="0" i="0" lang="en-GB" sz="3200" u="none" cap="none" strike="noStrike">
                <a:solidFill>
                  <a:schemeClr val="accent5"/>
                </a:solidFill>
                <a:latin typeface="Arial"/>
                <a:ea typeface="Arial"/>
                <a:cs typeface="Arial"/>
                <a:sym typeface="Arial"/>
              </a:rPr>
              <a:t>Ενότητα 1: Εισαγωγή στη δυναμική της υβριδικής εργασίας</a:t>
            </a:r>
            <a:br>
              <a:rPr b="0" i="0" lang="en-GB" sz="3600" u="none" cap="none" strike="noStrike">
                <a:solidFill>
                  <a:schemeClr val="accent5"/>
                </a:solidFill>
                <a:latin typeface="Arial"/>
                <a:ea typeface="Arial"/>
                <a:cs typeface="Arial"/>
                <a:sym typeface="Arial"/>
              </a:rPr>
            </a:br>
            <a:endParaRPr b="0" i="0" sz="2000" u="none" cap="none" strike="noStrike">
              <a:solidFill>
                <a:srgbClr val="000000"/>
              </a:solidFill>
              <a:latin typeface="Sofia"/>
              <a:ea typeface="Sofia"/>
              <a:cs typeface="Sofia"/>
              <a:sym typeface="Sofia"/>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Ορισμένα </a:t>
            </a:r>
            <a:r>
              <a:rPr b="1" i="0" lang="en-GB" sz="1400" u="sng" cap="none" strike="noStrike">
                <a:solidFill>
                  <a:srgbClr val="7F340D"/>
                </a:solidFill>
                <a:latin typeface="Arial"/>
                <a:ea typeface="Arial"/>
                <a:cs typeface="Arial"/>
                <a:sym typeface="Arial"/>
              </a:rPr>
              <a:t>βασικά συμπεράσματα </a:t>
            </a:r>
            <a:r>
              <a:rPr b="0" i="0" lang="en-GB" sz="1400" u="none" cap="none" strike="noStrike">
                <a:solidFill>
                  <a:srgbClr val="000000"/>
                </a:solidFill>
                <a:latin typeface="Arial"/>
                <a:ea typeface="Arial"/>
                <a:cs typeface="Arial"/>
                <a:sym typeface="Arial"/>
              </a:rPr>
              <a:t>από την επιτυχή υβριδική εργασία των τελευταίων ετών:</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400" u="none" cap="none" strike="noStrike">
                <a:solidFill>
                  <a:schemeClr val="dk1"/>
                </a:solidFill>
                <a:latin typeface="Arial"/>
                <a:ea typeface="Arial"/>
                <a:cs typeface="Arial"/>
                <a:sym typeface="Arial"/>
              </a:rPr>
              <a:t>Σαφείς πολιτικές και προσδοκίες: </a:t>
            </a:r>
            <a:r>
              <a:rPr b="0" i="0" lang="en-GB" sz="1400" u="none" cap="none" strike="noStrike">
                <a:solidFill>
                  <a:schemeClr val="dk1"/>
                </a:solidFill>
                <a:latin typeface="Arial"/>
                <a:ea typeface="Arial"/>
                <a:cs typeface="Arial"/>
                <a:sym typeface="Arial"/>
              </a:rPr>
              <a:t>Ο καθορισμός σαφών κατευθυντήριων γραμμών είναι ζωτικής σημασίας. Καθορίστε ποιοι ρόλοι αναμένονται στο γραφείο (και πότε) και διασφαλίστε ότι οι απομακρυσμένες εργάσιμες ημέρες είναι παραγωγικές και χαρακτηρίζονται από υπευθυνότητα.</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GB" sz="1400" u="none" cap="none" strike="noStrike">
                <a:solidFill>
                  <a:schemeClr val="dk1"/>
                </a:solidFill>
                <a:latin typeface="Arial"/>
                <a:ea typeface="Arial"/>
                <a:cs typeface="Arial"/>
                <a:sym typeface="Arial"/>
              </a:rPr>
              <a:t>Η υβριδική εργασία χρειάζεται τα κατάλληλα εργαλεία για να είναι επιτυχής.</a:t>
            </a:r>
            <a:r>
              <a:rPr b="0" i="0" lang="en-GB" sz="1400" u="none" cap="none" strike="noStrike">
                <a:solidFill>
                  <a:schemeClr val="dk1"/>
                </a:solidFill>
                <a:latin typeface="Arial"/>
                <a:ea typeface="Arial"/>
                <a:cs typeface="Arial"/>
                <a:sym typeface="Arial"/>
              </a:rPr>
              <a:t> Η υβριδική εργασία δεν είναι μόνο ο τρόπος με τον οποίο οι άνθρωποι εργάζονται στο γραφείο και στο σπίτι. Επενδύστε σε αποτελεσματικά εργαλεία και εξοπλίστε την ομάδα σας με τις απαραίτητες τεχνολογίες για απρόσκοπτη επικοινωνία και συνεργασία, είτε εργάζονται από το σπίτι είτε από το γραφείο.</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Προώθηση της συμμετοχικότητας και της συνδεσιμότητας: </a:t>
            </a:r>
            <a:r>
              <a:rPr b="0" i="0" lang="en-GB" sz="1400" u="none" cap="none" strike="noStrike">
                <a:solidFill>
                  <a:schemeClr val="dk1"/>
                </a:solidFill>
                <a:latin typeface="Arial"/>
                <a:ea typeface="Arial"/>
                <a:cs typeface="Arial"/>
                <a:sym typeface="Arial"/>
              </a:rPr>
              <a:t>Δημιουργήστε ευκαιρίες για όλα τα μέλη της ομάδας να αισθάνονται συνδεδεμένα και να εκτιμώνται, ανεξάρτητα από την τοποθεσία τους. Οι τακτικές εικονικές συναντήσεις και οι δραστηριότητες δημιουργίας ομάδας χωρίς αποκλεισμούς μπορούν να γεφυρώσουν οποιαδήποτε απόσταση.</a:t>
            </a:r>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1" i="0" lang="en-GB" sz="1400" u="none" cap="none" strike="noStrike">
                <a:solidFill>
                  <a:schemeClr val="dk1"/>
                </a:solidFill>
                <a:latin typeface="Arial"/>
                <a:ea typeface="Arial"/>
                <a:cs typeface="Arial"/>
                <a:sym typeface="Arial"/>
              </a:rPr>
              <a:t>Η υβριδική εργασία εξυπηρετεί τον ανανεωμένο σκοπό του εργασιακού χώρου.</a:t>
            </a:r>
            <a:r>
              <a:rPr b="0" i="0" lang="en-GB" sz="1400" u="none" cap="none" strike="noStrike">
                <a:solidFill>
                  <a:schemeClr val="dk1"/>
                </a:solidFill>
                <a:latin typeface="Arial"/>
                <a:ea typeface="Arial"/>
                <a:cs typeface="Arial"/>
                <a:sym typeface="Arial"/>
              </a:rPr>
              <a:t> Η υβριδική εργασία λειτουργεί καλύτερα όταν οι εργαζόμενοι έχουν έναν σκοπό στο χώρο εργασίας - είτε πρόκειται για συνεργασία με συναδέλφους, είτε για ομαδικές συναντήσεις, είτε για απαιτητικές εργασίας. </a:t>
            </a:r>
            <a:endParaRPr/>
          </a:p>
          <a:p>
            <a:pPr indent="0" lvl="0" marL="0" marR="0" rtl="0" algn="l">
              <a:lnSpc>
                <a:spcPct val="90000"/>
              </a:lnSpc>
              <a:spcBef>
                <a:spcPts val="0"/>
              </a:spcBef>
              <a:spcAft>
                <a:spcPts val="0"/>
              </a:spcAft>
              <a:buClr>
                <a:schemeClr val="accent5"/>
              </a:buClr>
              <a:buSzPts val="36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1" i="0" lang="en-GB" sz="1400" u="none" cap="none" strike="noStrike">
                <a:solidFill>
                  <a:schemeClr val="dk1"/>
                </a:solidFill>
                <a:latin typeface="Arial"/>
                <a:ea typeface="Arial"/>
                <a:cs typeface="Arial"/>
                <a:sym typeface="Arial"/>
              </a:rPr>
              <a:t>Η υβριδική εργασία </a:t>
            </a:r>
            <a:r>
              <a:rPr b="1" lang="en-GB">
                <a:solidFill>
                  <a:schemeClr val="dk1"/>
                </a:solidFill>
              </a:rPr>
              <a:t>μπορεί να εφαρμοστεί </a:t>
            </a:r>
            <a:r>
              <a:rPr b="1" i="0" lang="en-GB" sz="1400" u="none" cap="none" strike="noStrike">
                <a:solidFill>
                  <a:schemeClr val="dk1"/>
                </a:solidFill>
                <a:latin typeface="Arial"/>
                <a:ea typeface="Arial"/>
                <a:cs typeface="Arial"/>
                <a:sym typeface="Arial"/>
              </a:rPr>
              <a:t>διαφορετι</a:t>
            </a:r>
            <a:r>
              <a:rPr b="1" lang="en-GB">
                <a:solidFill>
                  <a:schemeClr val="dk1"/>
                </a:solidFill>
              </a:rPr>
              <a:t>κά σε δ</a:t>
            </a:r>
            <a:r>
              <a:rPr b="1" i="0" lang="en-GB" sz="1400" u="none" cap="none" strike="noStrike">
                <a:solidFill>
                  <a:schemeClr val="dk1"/>
                </a:solidFill>
                <a:latin typeface="Arial"/>
                <a:ea typeface="Arial"/>
                <a:cs typeface="Arial"/>
                <a:sym typeface="Arial"/>
              </a:rPr>
              <a:t>ιαφορετικές εταιρείες. </a:t>
            </a:r>
            <a:r>
              <a:rPr b="0" i="0" lang="en-GB" sz="1400" u="none" cap="none" strike="noStrike">
                <a:solidFill>
                  <a:schemeClr val="dk1"/>
                </a:solidFill>
                <a:latin typeface="Arial"/>
                <a:ea typeface="Arial"/>
                <a:cs typeface="Arial"/>
                <a:sym typeface="Arial"/>
              </a:rPr>
              <a:t>Όταν εφαρμόζετε την υβριδική εργασία, βεβαιωθείτε ότι έχει σχεδιαστεί με τρόπο που σας εξυπηρετεί. </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Το μέλλον της υβριδικής εργασίας είναι ακόμη ρευστό. </a:t>
            </a:r>
            <a:r>
              <a:rPr b="0" i="0" lang="en-GB" sz="1400" u="none" cap="none" strike="noStrike">
                <a:solidFill>
                  <a:srgbClr val="000000"/>
                </a:solidFill>
                <a:latin typeface="Arial"/>
                <a:ea typeface="Arial"/>
                <a:cs typeface="Arial"/>
                <a:sym typeface="Arial"/>
              </a:rPr>
              <a:t>Ξέρουμε τι είναι, αλλά το μέλλον της υβριδικής εργασίας θα συνεχίσει να είναι διαφορετικό καθώς η δυναμική του χώρου εργασίας αλλάζει.</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44" name="Google Shape;144;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 Ατομικές εμπειρίες υβριδικής εργασίας και ομαδική συζήτηση</a:t>
            </a:r>
            <a:endParaRPr sz="3600">
              <a:solidFill>
                <a:schemeClr val="accent5"/>
              </a:solidFill>
            </a:endParaRPr>
          </a:p>
        </p:txBody>
      </p:sp>
      <p:pic>
        <p:nvPicPr>
          <p:cNvPr descr="Inteligência Artificial com preenchimento sólido" id="145" name="Google Shape;145;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46" name="Google Shape;146;p8"/>
          <p:cNvSpPr txBox="1"/>
          <p:nvPr/>
        </p:nvSpPr>
        <p:spPr>
          <a:xfrm>
            <a:off x="6543675" y="2724085"/>
            <a:ext cx="5400675" cy="280771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Κατανοήσετε την δυναμική της υβριδικής εργασίας </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Προσδιορίσετε τις βασικές προκλήσεις στην υβριδική επικοινωνία</a:t>
            </a:r>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Αναγνωρίσετε τη σημασία της επικοινωνίας </a:t>
            </a:r>
            <a:endParaRPr b="0" i="0" sz="18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rgbClr val="53BAAE"/>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της δραστηριότητας αυτής είναι να παρουσιάσει τις προκλήσεις και τις ευκαιρίες της υβριδικής επικοινωνίας.</a:t>
            </a:r>
            <a:endParaRPr/>
          </a:p>
        </p:txBody>
      </p:sp>
      <p:pic>
        <p:nvPicPr>
          <p:cNvPr id="148" name="Google Shape;148;p8"/>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49" name="Google Shape;149;p8"/>
          <p:cNvSpPr txBox="1"/>
          <p:nvPr/>
        </p:nvSpPr>
        <p:spPr>
          <a:xfrm>
            <a:off x="7629525" y="1561980"/>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Εκμάθηση νέων γνώσεων</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1500673" y="383832"/>
            <a:ext cx="10328079" cy="7093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 Ατομικές εμπειρίες υβριδικής εργασίας και ομαδική συζήτηση</a:t>
            </a:r>
            <a:endParaRPr sz="3600">
              <a:solidFill>
                <a:schemeClr val="accent5"/>
              </a:solidFill>
            </a:endParaRPr>
          </a:p>
        </p:txBody>
      </p:sp>
      <p:sp>
        <p:nvSpPr>
          <p:cNvPr id="156" name="Google Shape;156;p9"/>
          <p:cNvSpPr txBox="1"/>
          <p:nvPr>
            <p:ph idx="1" type="body"/>
          </p:nvPr>
        </p:nvSpPr>
        <p:spPr>
          <a:xfrm>
            <a:off x="377889" y="1756002"/>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rgbClr val="12501B"/>
                </a:solidFill>
                <a:latin typeface="Arial"/>
                <a:ea typeface="Arial"/>
                <a:cs typeface="Arial"/>
                <a:sym typeface="Arial"/>
              </a:rPr>
              <a:t>ΒΗΜΑ 1</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Δραστηριότητα γνωριμίας: Κάθε εκπαιδευόμενος μοιράζεται τις ατομικές του εμπειρίες από την εργασία σε υβριδικά περιβάλλοντα.</a:t>
            </a:r>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2</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Χρησιμοποιήστε τα παραδείγματα για να συνοψίσετε τις βασικές προκλήσεις και ευκαιρίες της υβριδικής επικοινωνίας.</a:t>
            </a:r>
            <a:endParaRPr/>
          </a:p>
          <a:p>
            <a:pPr indent="0" lvl="0" marL="0" rtl="0" algn="l">
              <a:lnSpc>
                <a:spcPct val="90000"/>
              </a:lnSpc>
              <a:spcBef>
                <a:spcPts val="1000"/>
              </a:spcBef>
              <a:spcAft>
                <a:spcPts val="0"/>
              </a:spcAft>
              <a:buClr>
                <a:srgbClr val="9869BD"/>
              </a:buClr>
              <a:buSzPts val="1800"/>
              <a:buNone/>
            </a:pPr>
            <a:r>
              <a:t/>
            </a:r>
            <a:endParaRPr i="0" u="none" cap="none" strike="noStrike">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rgbClr val="12501B"/>
                </a:solidFill>
                <a:latin typeface="Arial"/>
                <a:ea typeface="Arial"/>
                <a:cs typeface="Arial"/>
                <a:sym typeface="Arial"/>
              </a:rPr>
              <a:t>ΒΗΜΑ 3</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Ομαδική συζήτηση σχετικά με τη σημασία της επικοινωνίας στο υβριδικό περιβάλλον.</a:t>
            </a:r>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157" name="Google Shape;157;p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158" name="Google Shape;158;p9"/>
          <p:cNvSpPr txBox="1"/>
          <p:nvPr>
            <p:ph idx="3" type="body"/>
          </p:nvPr>
        </p:nvSpPr>
        <p:spPr>
          <a:xfrm>
            <a:off x="377889" y="1205140"/>
            <a:ext cx="11944351" cy="5508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Βήματα</a:t>
            </a:r>
            <a:endParaRPr/>
          </a:p>
        </p:txBody>
      </p:sp>
      <p:sp>
        <p:nvSpPr>
          <p:cNvPr id="159" name="Google Shape;159;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txBox="1"/>
          <p:nvPr>
            <p:ph type="title"/>
          </p:nvPr>
        </p:nvSpPr>
        <p:spPr>
          <a:xfrm>
            <a:off x="1306868" y="193611"/>
            <a:ext cx="10515600" cy="87941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 Ο τίτλος της δραστηριότητας μπαίνει εδώ</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166" name="Google Shape;166;p10"/>
          <p:cNvSpPr txBox="1"/>
          <p:nvPr>
            <p:ph idx="1" type="body"/>
          </p:nvPr>
        </p:nvSpPr>
        <p:spPr>
          <a:xfrm>
            <a:off x="97971" y="1462685"/>
            <a:ext cx="5910944" cy="4602214"/>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rgbClr val="12501B"/>
                </a:solidFill>
                <a:latin typeface="Arial"/>
                <a:ea typeface="Arial"/>
                <a:cs typeface="Arial"/>
                <a:sym typeface="Arial"/>
              </a:rPr>
              <a:t>ΠΟΡΟΙ </a:t>
            </a:r>
            <a:endParaRPr/>
          </a:p>
          <a:p>
            <a:pPr indent="-342900" lvl="0" marL="342900" rtl="0" algn="l">
              <a:lnSpc>
                <a:spcPct val="90000"/>
              </a:lnSpc>
              <a:spcBef>
                <a:spcPts val="1000"/>
              </a:spcBef>
              <a:spcAft>
                <a:spcPts val="0"/>
              </a:spcAft>
              <a:buSzPts val="1800"/>
              <a:buFont typeface="Noto Sans Symbols"/>
              <a:buChar char="∙"/>
            </a:pPr>
            <a:r>
              <a:rPr lang="en-GB" sz="1800">
                <a:solidFill>
                  <a:srgbClr val="000000"/>
                </a:solidFill>
                <a:latin typeface="Calibri"/>
                <a:ea typeface="Calibri"/>
                <a:cs typeface="Calibri"/>
                <a:sym typeface="Calibri"/>
              </a:rPr>
              <a:t>Κατάλογος προκλήσεων/ευκαιριών στην υβριδική εργασία</a:t>
            </a:r>
            <a:endParaRPr sz="2000">
              <a:solidFill>
                <a:srgbClr val="000000"/>
              </a:solidFill>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67" name="Google Shape;167;p10"/>
          <p:cNvSpPr txBox="1"/>
          <p:nvPr>
            <p:ph idx="2" type="body"/>
          </p:nvPr>
        </p:nvSpPr>
        <p:spPr>
          <a:xfrm>
            <a:off x="6131377" y="1462684"/>
            <a:ext cx="5910944" cy="460221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rgbClr val="12501B"/>
                </a:solidFill>
                <a:latin typeface="Arial"/>
                <a:ea typeface="Arial"/>
                <a:cs typeface="Arial"/>
                <a:sym typeface="Arial"/>
              </a:rPr>
              <a:t>Μάθετε περισσότερα! </a:t>
            </a:r>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3"/>
              </a:rPr>
              <a:t>Εργαλειοθήκη</a:t>
            </a:r>
            <a:endParaRPr u="sng">
              <a:solidFill>
                <a:schemeClr val="hlink"/>
              </a:solidFill>
              <a:hlinkClick r:id="rId4"/>
            </a:endParaRPr>
          </a:p>
          <a:p>
            <a:pPr indent="-114300" lvl="0" marL="228600" rtl="0" algn="l">
              <a:lnSpc>
                <a:spcPct val="90000"/>
              </a:lnSpc>
              <a:spcBef>
                <a:spcPts val="1000"/>
              </a:spcBef>
              <a:spcAft>
                <a:spcPts val="0"/>
              </a:spcAft>
              <a:buClr>
                <a:schemeClr val="dk2"/>
              </a:buClr>
              <a:buSzPts val="1800"/>
              <a:buNone/>
            </a:pPr>
            <a:r>
              <a:t/>
            </a:r>
            <a:endParaRPr u="sng">
              <a:solidFill>
                <a:schemeClr val="hlink"/>
              </a:solidFill>
              <a:hlinkClick r:id="rId5"/>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6"/>
              </a:rPr>
              <a:t>https://archieapp.co/blog/hybrid-work-examples-and-practices/ </a:t>
            </a:r>
            <a:endParaRPr/>
          </a:p>
          <a:p>
            <a:pPr indent="-114300" lvl="0" marL="228600" rtl="0" algn="l">
              <a:lnSpc>
                <a:spcPct val="90000"/>
              </a:lnSpc>
              <a:spcBef>
                <a:spcPts val="100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7"/>
              </a:rPr>
              <a:t>https://www.antonilacinai.com/news/the-six-major-challenges-leaders-face-in-hybrid-work-environments/ </a:t>
            </a:r>
            <a:endParaRPr/>
          </a:p>
          <a:p>
            <a:pPr indent="-114300" lvl="0" marL="228600" rtl="0" algn="l">
              <a:lnSpc>
                <a:spcPct val="90000"/>
              </a:lnSpc>
              <a:spcBef>
                <a:spcPts val="100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8"/>
              </a:rPr>
              <a:t>https://lucidspark.com/blog/overcoming-the-communication-gap-for-hybrid-teams</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nvSpPr>
        <p:spPr>
          <a:xfrm>
            <a:off x="4556448" y="255091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200" u="none" cap="none" strike="noStrike">
                <a:solidFill>
                  <a:schemeClr val="accent5"/>
                </a:solidFill>
                <a:latin typeface="Arial"/>
                <a:ea typeface="Arial"/>
                <a:cs typeface="Arial"/>
                <a:sym typeface="Arial"/>
              </a:rPr>
              <a:t>Ενότητα 2</a:t>
            </a:r>
            <a:br>
              <a:rPr b="0" i="0" lang="en-GB" sz="3200" u="none" cap="none" strike="noStrike">
                <a:solidFill>
                  <a:schemeClr val="accent5"/>
                </a:solidFill>
                <a:latin typeface="Arial"/>
                <a:ea typeface="Arial"/>
                <a:cs typeface="Arial"/>
                <a:sym typeface="Arial"/>
              </a:rPr>
            </a:br>
            <a:r>
              <a:rPr b="1" i="0" lang="en-GB" sz="3200" u="none" cap="none" strike="noStrike">
                <a:solidFill>
                  <a:srgbClr val="A02B93"/>
                </a:solidFill>
                <a:latin typeface="Arial"/>
                <a:ea typeface="Arial"/>
                <a:cs typeface="Arial"/>
                <a:sym typeface="Arial"/>
              </a:rPr>
              <a:t>Διαχείριση των προσδοκιών των διευθυντών σε υβριδικό εργασιακό περιβάλλον</a:t>
            </a:r>
            <a:endParaRPr b="1" i="0" sz="3200" u="none" cap="none" strike="noStrike">
              <a:solidFill>
                <a:srgbClr val="000000"/>
              </a:solidFill>
              <a:latin typeface="Arial"/>
              <a:ea typeface="Arial"/>
              <a:cs typeface="Arial"/>
              <a:sym typeface="Arial"/>
            </a:endParaRPr>
          </a:p>
        </p:txBody>
      </p:sp>
      <p:pic>
        <p:nvPicPr>
          <p:cNvPr descr="A logo with a black background&#10;&#10;Description automatically generated" id="174" name="Google Shape;174;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