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Noto Sans Symbols" panose="020B0604020202020204" charset="0"/>
      <p:regular r:id="rId44"/>
      <p:bold r:id="rId45"/>
    </p:embeddedFont>
    <p:embeddedFont>
      <p:font typeface="Open Sans Light" panose="020B0306030504020204" pitchFamily="34" charset="0"/>
      <p:regular r:id="rId46"/>
      <p:bold r:id="rId47"/>
      <p:italic r:id="rId48"/>
      <p:boldItalic r:id="rId49"/>
    </p:embeddedFont>
    <p:embeddedFont>
      <p:font typeface="Sofia"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vSTPwsGjgo2XUHRsYGu0Baabu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7DE6A-70D8-479C-94F5-A709AD5C69FF}">
  <a:tblStyle styleId="{7277DE6A-70D8-479C-94F5-A709AD5C69F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use 1 PPT per learning unit</a:t>
            </a:r>
            <a:endParaRPr/>
          </a:p>
          <a:p>
            <a:pPr marL="171450" lvl="0" indent="-171450" algn="l" rtl="0">
              <a:lnSpc>
                <a:spcPct val="100000"/>
              </a:lnSpc>
              <a:spcBef>
                <a:spcPts val="0"/>
              </a:spcBef>
              <a:spcAft>
                <a:spcPts val="0"/>
              </a:spcAft>
              <a:buClr>
                <a:schemeClr val="dk1"/>
              </a:buClr>
              <a:buSzPts val="1200"/>
              <a:buFont typeface="Calibri"/>
              <a:buChar char="-"/>
            </a:pPr>
            <a:r>
              <a:rPr lang="en-GB"/>
              <a:t>keep between 20-25 slides per learning unit</a:t>
            </a:r>
            <a:endParaRPr/>
          </a:p>
          <a:p>
            <a:pPr marL="171450" lvl="0" indent="-171450" algn="l" rtl="0">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marL="171450" lvl="0" indent="-171450" algn="l" rtl="0">
              <a:lnSpc>
                <a:spcPct val="100000"/>
              </a:lnSpc>
              <a:spcBef>
                <a:spcPts val="0"/>
              </a:spcBef>
              <a:spcAft>
                <a:spcPts val="0"/>
              </a:spcAft>
              <a:buClr>
                <a:schemeClr val="dk1"/>
              </a:buClr>
              <a:buSzPts val="1200"/>
              <a:buFont typeface="Calibri"/>
              <a:buChar char="-"/>
            </a:pPr>
            <a:r>
              <a:rPr lang="en-GB"/>
              <a:t>each module has a total of 10 hours</a:t>
            </a:r>
            <a:endParaRPr/>
          </a:p>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0fd5a3148a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0fd5a3148a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78" name="Google Shape;178;g30fd5a3148a_2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84" name="Google Shape;18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fd5a3148a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0fd5a3148a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90" name="Google Shape;190;g30fd5a3148a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fd5a3148a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0fd5a3148a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02" name="Google Shape;202;g30fd5a3148a_2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12" name="Google Shape;212;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20" name="Google Shape;22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27" name="Google Shape;22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33" name="Google Shape;23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39" name="Google Shape;23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51" name="Google Shape;25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 keep the same presentation style in all PPT’s</a:t>
            </a:r>
            <a:endParaRPr/>
          </a:p>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61" name="Google Shape;261;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76" name="Google Shape;27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82" name="Google Shape;28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88" name="Google Shape;288;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00" name="Google Shape;300;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10" name="Google Shape;310;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18" name="Google Shape;31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25" name="Google Shape;325;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31" name="Google Shape;331;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37" name="Google Shape;337;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49" name="Google Shape;349;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59" name="Google Shape;359;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67" name="Google Shape;36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74" name="Google Shape;374;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380" name="Google Shape;380;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86" name="Google Shape;386;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98" name="Google Shape;398;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08" name="Google Shape;408;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lnSpc>
                <a:spcPct val="100000"/>
              </a:lnSpc>
              <a:spcBef>
                <a:spcPts val="0"/>
              </a:spcBef>
              <a:spcAft>
                <a:spcPts val="0"/>
              </a:spcAft>
              <a:buSzPts val="1400"/>
              <a:buNone/>
            </a:pPr>
            <a:endParaRPr/>
          </a:p>
        </p:txBody>
      </p:sp>
      <p:sp>
        <p:nvSpPr>
          <p:cNvPr id="417" name="Google Shape;4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29" name="Google Shape;129;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lnSpc>
                <a:spcPct val="100000"/>
              </a:lnSpc>
              <a:spcBef>
                <a:spcPts val="0"/>
              </a:spcBef>
              <a:spcAft>
                <a:spcPts val="0"/>
              </a:spcAft>
              <a:buSzPts val="1400"/>
              <a:buNone/>
            </a:pPr>
            <a:endParaRPr/>
          </a:p>
        </p:txBody>
      </p:sp>
      <p:sp>
        <p:nvSpPr>
          <p:cNvPr id="425" name="Google Shape;42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35" name="Google Shape;13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71" name="Google Shape;1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6"/>
        <p:cNvGrpSpPr/>
        <p:nvPr/>
      </p:nvGrpSpPr>
      <p:grpSpPr>
        <a:xfrm>
          <a:off x="0" y="0"/>
          <a:ext cx="0" cy="0"/>
          <a:chOff x="0" y="0"/>
          <a:chExt cx="0" cy="0"/>
        </a:xfrm>
      </p:grpSpPr>
      <p:sp>
        <p:nvSpPr>
          <p:cNvPr id="27" name="Google Shape;27;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8" name="Google Shape;28;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hrexecutive.com/do-you-have-a-strong-hybrid-work-policy-in-place/" TargetMode="External"/><Relationship Id="rId4" Type="http://schemas.openxmlformats.org/officeDocument/2006/relationships/hyperlink" Target="https://www.charliehr.com/blog/hybrid-working-polic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O2va28maj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lickup.com/blog/feedback-sandwich-method/"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hrexecutive.com/do-you-have-a-strong-hybrid-work-policy-in-place/" TargetMode="External"/><Relationship Id="rId4" Type="http://schemas.openxmlformats.org/officeDocument/2006/relationships/hyperlink" Target="https://www.charliehr.com/blog/hybrid-working-polic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orkforcehub.com/blog/how-to-maintain-company-culture-and-why-it-matter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n9.cl/k7y5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charliehr.com/blog/hybrid-working-policy/"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hrexecutive.com/do-you-have-a-strong-hybrid-work-policy-in-pla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tayconnected.innovedu.com/wp-content/uploads/2024/12/StayConnected-Toolkit-for-Managers-and-HR-Professionals-EN.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lucidspark.com/blog/overcoming-the-communication-gap-for-hybrid-teams" TargetMode="External"/><Relationship Id="rId5" Type="http://schemas.openxmlformats.org/officeDocument/2006/relationships/hyperlink" Target="https://www.antonilacinai.com/news/the-six-major-challenges-leaders-face-in-hybrid-work-environments/" TargetMode="External"/><Relationship Id="rId4" Type="http://schemas.openxmlformats.org/officeDocument/2006/relationships/hyperlink" Target="https://archieapp.co/blog/hybrid-work-examples-and-pract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107" name="Google Shape;107;p1"/>
          <p:cNvSpPr txBox="1"/>
          <p:nvPr/>
        </p:nvSpPr>
        <p:spPr>
          <a:xfrm>
            <a:off x="764041" y="1492781"/>
            <a:ext cx="4393175"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Arial"/>
                <a:ea typeface="Arial"/>
                <a:cs typeface="Arial"/>
                <a:sym typeface="Arial"/>
              </a:rPr>
              <a:t>Обучителен пакет за специалисти по човешки ресурси и мениджъри</a:t>
            </a:r>
            <a:endParaRPr sz="3200" b="1" i="0" u="none" strike="noStrike" cap="none">
              <a:solidFill>
                <a:schemeClr val="dk1"/>
              </a:solidFill>
              <a:latin typeface="Arial"/>
              <a:ea typeface="Arial"/>
              <a:cs typeface="Arial"/>
              <a:sym typeface="Arial"/>
            </a:endParaRPr>
          </a:p>
        </p:txBody>
      </p:sp>
      <p:sp>
        <p:nvSpPr>
          <p:cNvPr id="108" name="Google Shape;108;p1"/>
          <p:cNvSpPr txBox="1"/>
          <p:nvPr/>
        </p:nvSpPr>
        <p:spPr>
          <a:xfrm>
            <a:off x="1220724" y="3923123"/>
            <a:ext cx="469544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err="1">
                <a:solidFill>
                  <a:schemeClr val="dk1"/>
                </a:solidFill>
                <a:latin typeface="Arial"/>
                <a:ea typeface="Arial"/>
                <a:cs typeface="Arial"/>
                <a:sym typeface="Arial"/>
              </a:rPr>
              <a:t>Модул</a:t>
            </a:r>
            <a:r>
              <a:rPr lang="en-GB" sz="2000" b="0" i="0" u="none" strike="noStrike" cap="none" dirty="0">
                <a:solidFill>
                  <a:schemeClr val="dk1"/>
                </a:solidFill>
                <a:latin typeface="Arial"/>
                <a:ea typeface="Arial"/>
                <a:cs typeface="Arial"/>
                <a:sym typeface="Arial"/>
              </a:rPr>
              <a:t> 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err="1">
                <a:solidFill>
                  <a:schemeClr val="dk1"/>
                </a:solidFill>
                <a:latin typeface="Arial"/>
                <a:ea typeface="Arial"/>
                <a:cs typeface="Arial"/>
                <a:sym typeface="Arial"/>
              </a:rPr>
              <a:t>Трансформиране</a:t>
            </a:r>
            <a:r>
              <a:rPr lang="en-GB" sz="2000" b="1" i="0" u="none" strike="noStrike" cap="none" dirty="0">
                <a:solidFill>
                  <a:schemeClr val="dk1"/>
                </a:solidFill>
                <a:latin typeface="Arial"/>
                <a:ea typeface="Arial"/>
                <a:cs typeface="Arial"/>
                <a:sym typeface="Arial"/>
              </a:rPr>
              <a:t> на </a:t>
            </a:r>
            <a:r>
              <a:rPr lang="en-GB" sz="2000" b="1" i="0" u="none" strike="noStrike" cap="none" dirty="0" err="1">
                <a:solidFill>
                  <a:schemeClr val="dk1"/>
                </a:solidFill>
                <a:latin typeface="Arial"/>
                <a:ea typeface="Arial"/>
                <a:cs typeface="Arial"/>
                <a:sym typeface="Arial"/>
              </a:rPr>
              <a:t>комуникацията</a:t>
            </a:r>
            <a:r>
              <a:rPr lang="en-GB" sz="2000" b="1" i="0" u="none" strike="noStrike" cap="none" dirty="0">
                <a:solidFill>
                  <a:schemeClr val="dk1"/>
                </a:solidFill>
                <a:latin typeface="Arial"/>
                <a:ea typeface="Arial"/>
                <a:cs typeface="Arial"/>
                <a:sym typeface="Arial"/>
              </a:rPr>
              <a:t> на </a:t>
            </a:r>
            <a:r>
              <a:rPr lang="en-GB" sz="2000" b="1" i="0" u="none" strike="noStrike" cap="none" dirty="0" err="1">
                <a:solidFill>
                  <a:schemeClr val="dk1"/>
                </a:solidFill>
                <a:latin typeface="Arial"/>
                <a:ea typeface="Arial"/>
                <a:cs typeface="Arial"/>
                <a:sym typeface="Arial"/>
              </a:rPr>
              <a:t>хибридното</a:t>
            </a:r>
            <a:r>
              <a:rPr lang="en-GB" sz="2000" b="1" i="0" u="none" strike="noStrike" cap="none" dirty="0">
                <a:solidFill>
                  <a:schemeClr val="dk1"/>
                </a:solidFill>
                <a:latin typeface="Arial"/>
                <a:ea typeface="Arial"/>
                <a:cs typeface="Arial"/>
                <a:sym typeface="Arial"/>
              </a:rPr>
              <a:t> </a:t>
            </a:r>
            <a:r>
              <a:rPr lang="en-GB" sz="2000" b="1" i="0" u="none" strike="noStrike" cap="none" dirty="0" err="1">
                <a:solidFill>
                  <a:schemeClr val="dk1"/>
                </a:solidFill>
                <a:latin typeface="Arial"/>
                <a:ea typeface="Arial"/>
                <a:cs typeface="Arial"/>
                <a:sym typeface="Arial"/>
              </a:rPr>
              <a:t>работно</a:t>
            </a:r>
            <a:r>
              <a:rPr lang="en-GB" sz="2000" b="1" i="0" u="none" strike="noStrike" cap="none" dirty="0">
                <a:solidFill>
                  <a:schemeClr val="dk1"/>
                </a:solidFill>
                <a:latin typeface="Arial"/>
                <a:ea typeface="Arial"/>
                <a:cs typeface="Arial"/>
                <a:sym typeface="Arial"/>
              </a:rPr>
              <a:t> </a:t>
            </a:r>
            <a:r>
              <a:rPr lang="en-GB" sz="2000" b="1" i="0" u="none" strike="noStrike" cap="none" dirty="0" err="1">
                <a:solidFill>
                  <a:schemeClr val="dk1"/>
                </a:solidFill>
                <a:latin typeface="Arial"/>
                <a:ea typeface="Arial"/>
                <a:cs typeface="Arial"/>
                <a:sym typeface="Arial"/>
              </a:rPr>
              <a:t>място</a:t>
            </a:r>
            <a:r>
              <a:rPr lang="en-GB" sz="2000" b="1" i="0" u="none" strike="noStrike" cap="none" dirty="0">
                <a:solidFill>
                  <a:schemeClr val="dk1"/>
                </a:solidFill>
                <a:latin typeface="Arial"/>
                <a:ea typeface="Arial"/>
                <a:cs typeface="Arial"/>
                <a:sym typeface="Arial"/>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0fd5a3148a_2_14"/>
          <p:cNvSpPr txBox="1"/>
          <p:nvPr/>
        </p:nvSpPr>
        <p:spPr>
          <a:xfrm>
            <a:off x="1356851" y="394549"/>
            <a:ext cx="10412361" cy="57461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2: </a:t>
            </a:r>
            <a:r>
              <a:rPr lang="en-GB" sz="3600" b="0" i="0" u="none" strike="noStrike" cap="none" dirty="0" err="1">
                <a:solidFill>
                  <a:schemeClr val="accent5"/>
                </a:solidFill>
                <a:latin typeface="Arial"/>
                <a:ea typeface="Arial"/>
                <a:cs typeface="Arial"/>
                <a:sym typeface="Arial"/>
              </a:rPr>
              <a:t>Управление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очакванията</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мениджърите</a:t>
            </a:r>
            <a:r>
              <a:rPr lang="en-GB" sz="3600" b="0" i="0" u="none" strike="noStrike" cap="none" dirty="0">
                <a:solidFill>
                  <a:schemeClr val="accent5"/>
                </a:solidFill>
                <a:latin typeface="Arial"/>
                <a:ea typeface="Arial"/>
                <a:cs typeface="Arial"/>
                <a:sym typeface="Arial"/>
              </a:rPr>
              <a:t> в </a:t>
            </a:r>
            <a:r>
              <a:rPr lang="en-GB" sz="3600" b="0" i="0" u="none" strike="noStrike" cap="none" dirty="0" err="1">
                <a:solidFill>
                  <a:schemeClr val="accent5"/>
                </a:solidFill>
                <a:latin typeface="Arial"/>
                <a:ea typeface="Arial"/>
                <a:cs typeface="Arial"/>
                <a:sym typeface="Arial"/>
              </a:rPr>
              <a:t>хибридна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работна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среда</a:t>
            </a:r>
            <a:endParaRPr sz="3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3200" b="0" i="0" u="none" strike="noStrike" cap="none" dirty="0">
                <a:solidFill>
                  <a:schemeClr val="accent5"/>
                </a:solidFill>
                <a:latin typeface="Arial"/>
                <a:ea typeface="Arial"/>
                <a:cs typeface="Arial"/>
                <a:sym typeface="Arial"/>
              </a:rPr>
            </a:br>
            <a:r>
              <a:rPr lang="en-GB" sz="3200" b="0" i="0" u="none" strike="noStrike" cap="none" dirty="0" err="1">
                <a:solidFill>
                  <a:schemeClr val="accent5"/>
                </a:solidFill>
                <a:latin typeface="Arial"/>
                <a:ea typeface="Arial"/>
                <a:cs typeface="Arial"/>
                <a:sym typeface="Arial"/>
              </a:rPr>
              <a:t>Презентация</a:t>
            </a:r>
            <a:r>
              <a:rPr lang="en-GB" sz="3200" b="0" i="0" u="none" strike="noStrike" cap="none" dirty="0">
                <a:solidFill>
                  <a:schemeClr val="accent5"/>
                </a:solidFill>
                <a:latin typeface="Arial"/>
                <a:ea typeface="Arial"/>
                <a:cs typeface="Arial"/>
                <a:sym typeface="Arial"/>
              </a:rPr>
              <a:t> на </a:t>
            </a:r>
            <a:r>
              <a:rPr lang="en-GB" sz="3200" b="0" i="0" u="none" strike="noStrike" cap="none" dirty="0" err="1">
                <a:solidFill>
                  <a:schemeClr val="accent5"/>
                </a:solidFill>
                <a:latin typeface="Arial"/>
                <a:ea typeface="Arial"/>
                <a:cs typeface="Arial"/>
                <a:sym typeface="Arial"/>
              </a:rPr>
              <a:t>теоретичната</a:t>
            </a:r>
            <a:r>
              <a:rPr lang="en-GB" sz="3200" b="0" i="0" u="none" strike="noStrike" cap="none" dirty="0">
                <a:solidFill>
                  <a:schemeClr val="accent5"/>
                </a:solidFill>
                <a:latin typeface="Arial"/>
                <a:ea typeface="Arial"/>
                <a:cs typeface="Arial"/>
                <a:sym typeface="Arial"/>
              </a:rPr>
              <a:t> </a:t>
            </a:r>
            <a:r>
              <a:rPr lang="en-GB" sz="3200" b="0" i="0" u="none" strike="noStrike" cap="none" dirty="0" err="1">
                <a:solidFill>
                  <a:schemeClr val="accent5"/>
                </a:solidFill>
                <a:latin typeface="Arial"/>
                <a:ea typeface="Arial"/>
                <a:cs typeface="Arial"/>
                <a:sym typeface="Arial"/>
              </a:rPr>
              <a:t>концепция</a:t>
            </a:r>
            <a:endParaRPr sz="32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accent5"/>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r>
              <a:rPr lang="en-GB" sz="1600" b="0" i="0" u="none" strike="noStrike" cap="none" dirty="0" err="1">
                <a:solidFill>
                  <a:schemeClr val="dk1"/>
                </a:solidFill>
                <a:latin typeface="Arial"/>
                <a:ea typeface="Arial"/>
                <a:cs typeface="Arial"/>
                <a:sym typeface="Arial"/>
              </a:rPr>
              <a:t>Хибридната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още</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предизвикателство</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много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компании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ръководителите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опитват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ориентират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управляват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очакванията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производителността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Наличието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едновременно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служители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работещи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присъствено</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такива</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хибриден</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режим</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бъде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объркващо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затова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предоставянето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ясни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очаквания</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съществено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значение</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успешната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хибридна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сила</a:t>
            </a:r>
            <a:r>
              <a:rPr lang="en-GB" sz="16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err="1">
                <a:solidFill>
                  <a:srgbClr val="000000"/>
                </a:solidFill>
                <a:latin typeface="Arial"/>
                <a:ea typeface="Arial"/>
                <a:cs typeface="Arial"/>
                <a:sym typeface="Arial"/>
              </a:rPr>
              <a:t>Някои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начини</a:t>
            </a:r>
            <a:r>
              <a:rPr lang="en-GB" sz="1600" b="0" i="0" u="none" strike="noStrike" cap="none" dirty="0">
                <a:solidFill>
                  <a:srgbClr val="000000"/>
                </a:solidFill>
                <a:latin typeface="Arial"/>
                <a:ea typeface="Arial"/>
                <a:cs typeface="Arial"/>
                <a:sym typeface="Arial"/>
              </a:rPr>
              <a:t> за </a:t>
            </a:r>
            <a:r>
              <a:rPr lang="en-GB" sz="1600" b="0" i="0" u="none" strike="noStrike" cap="none" dirty="0" err="1">
                <a:solidFill>
                  <a:srgbClr val="000000"/>
                </a:solidFill>
                <a:latin typeface="Arial"/>
                <a:ea typeface="Arial"/>
                <a:cs typeface="Arial"/>
                <a:sym typeface="Arial"/>
              </a:rPr>
              <a:t>управление</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очакванията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производителността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при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хибридни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служители</a:t>
            </a:r>
            <a:r>
              <a:rPr lang="en-GB" sz="1600" b="0" i="0" u="none" strike="noStrike" cap="none" dirty="0">
                <a:solidFill>
                  <a:srgbClr val="000000"/>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dirty="0" err="1">
                <a:solidFill>
                  <a:schemeClr val="dk1"/>
                </a:solidFill>
                <a:latin typeface="Arial"/>
                <a:ea typeface="Arial"/>
                <a:cs typeface="Arial"/>
                <a:sym typeface="Arial"/>
              </a:rPr>
              <a:t>Разработете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политика</a:t>
            </a:r>
            <a:r>
              <a:rPr lang="en-GB" sz="1600" b="1" i="0" u="none" strike="noStrike" cap="none" dirty="0">
                <a:solidFill>
                  <a:schemeClr val="dk1"/>
                </a:solidFill>
                <a:latin typeface="Arial"/>
                <a:ea typeface="Arial"/>
                <a:cs typeface="Arial"/>
                <a:sym typeface="Arial"/>
              </a:rPr>
              <a:t> за </a:t>
            </a:r>
            <a:r>
              <a:rPr lang="en-GB" sz="1600" b="1" i="0" u="none" strike="noStrike" cap="none" dirty="0" err="1">
                <a:solidFill>
                  <a:schemeClr val="dk1"/>
                </a:solidFill>
                <a:latin typeface="Arial"/>
                <a:ea typeface="Arial"/>
                <a:cs typeface="Arial"/>
                <a:sym typeface="Arial"/>
              </a:rPr>
              <a:t>хибридно</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работно</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място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Когато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разработвате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хибридна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политика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говор</a:t>
            </a:r>
            <a:r>
              <a:rPr lang="bg-BG" sz="1600" b="0" i="0" u="none" strike="noStrike" cap="none" dirty="0">
                <a:solidFill>
                  <a:schemeClr val="dk1"/>
                </a:solidFill>
                <a:latin typeface="Arial"/>
                <a:ea typeface="Arial"/>
                <a:cs typeface="Arial"/>
                <a:sym typeface="Arial"/>
              </a:rPr>
              <a:t>е</a:t>
            </a:r>
            <a:r>
              <a:rPr lang="en-GB" sz="1600" b="0" i="0" u="none" strike="noStrike" cap="none" dirty="0" err="1">
                <a:solidFill>
                  <a:schemeClr val="dk1"/>
                </a:solidFill>
                <a:latin typeface="Arial"/>
                <a:ea typeface="Arial"/>
                <a:cs typeface="Arial"/>
                <a:sym typeface="Arial"/>
              </a:rPr>
              <a:t>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със</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разберете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какви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биха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могли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бъдат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техните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предпочитания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Обмислете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работното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време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хибридните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графици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задайте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конкретни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отдалечени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местоположения</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правила</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киберсигурност</a:t>
            </a:r>
            <a:r>
              <a:rPr lang="en-GB" sz="1600" b="0" i="0" u="none" strike="noStrike" cap="none" dirty="0">
                <a:solidFill>
                  <a:schemeClr val="dk1"/>
                </a:solidFill>
                <a:latin typeface="Arial"/>
                <a:ea typeface="Arial"/>
                <a:cs typeface="Arial"/>
                <a:sym typeface="Arial"/>
              </a:rPr>
              <a:t>.</a:t>
            </a:r>
            <a:endParaRPr dirty="0"/>
          </a:p>
          <a:p>
            <a:pPr marL="285750" marR="0" lvl="0" indent="-285750" algn="just" rtl="0">
              <a:lnSpc>
                <a:spcPct val="90000"/>
              </a:lnSpc>
              <a:spcBef>
                <a:spcPts val="0"/>
              </a:spcBef>
              <a:spcAft>
                <a:spcPts val="0"/>
              </a:spcAft>
              <a:buClr>
                <a:schemeClr val="accent5"/>
              </a:buClr>
              <a:buSzPts val="3600"/>
              <a:buFont typeface="Arial"/>
              <a:buChar char="-"/>
            </a:pPr>
            <a:r>
              <a:rPr lang="en-GB" sz="1600" b="1" i="0" u="none" strike="noStrike" cap="none" dirty="0" err="1">
                <a:solidFill>
                  <a:schemeClr val="dk1"/>
                </a:solidFill>
                <a:latin typeface="Arial"/>
                <a:ea typeface="Arial"/>
                <a:cs typeface="Arial"/>
                <a:sym typeface="Arial"/>
              </a:rPr>
              <a:t>Поставете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комуникацията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като</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топ</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приоритет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Ясната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честа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комуникация</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много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важна</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хибридните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Организирайте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редовни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индивидуални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срещи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говорите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директно</a:t>
            </a:r>
            <a:r>
              <a:rPr lang="en-GB" sz="1600" b="0" i="0" u="none" strike="noStrike" cap="none" dirty="0">
                <a:solidFill>
                  <a:schemeClr val="dk1"/>
                </a:solidFill>
                <a:latin typeface="Arial"/>
                <a:ea typeface="Arial"/>
                <a:cs typeface="Arial"/>
                <a:sym typeface="Arial"/>
              </a:rPr>
              <a:t> с </a:t>
            </a:r>
            <a:r>
              <a:rPr lang="en-GB" sz="1600" b="0" i="0" u="none" strike="noStrike" cap="none" dirty="0" err="1">
                <a:solidFill>
                  <a:schemeClr val="dk1"/>
                </a:solidFill>
                <a:latin typeface="Arial"/>
                <a:ea typeface="Arial"/>
                <a:cs typeface="Arial"/>
                <a:sym typeface="Arial"/>
              </a:rPr>
              <a:t>отдалечените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колеги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бъдете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ясни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прозрачни</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устната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писмената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комуникация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често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проверявайте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отдалечените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уверите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разбират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задачите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отговаряйте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техните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въпроси</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p:nvPr/>
        </p:nvSpPr>
        <p:spPr>
          <a:xfrm>
            <a:off x="1124126" y="384718"/>
            <a:ext cx="10566428" cy="56424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2: </a:t>
            </a:r>
            <a:r>
              <a:rPr lang="en-GB" sz="3600" b="0" i="0" u="none" strike="noStrike" cap="none" dirty="0" err="1">
                <a:solidFill>
                  <a:schemeClr val="accent5"/>
                </a:solidFill>
                <a:latin typeface="Arial"/>
                <a:ea typeface="Arial"/>
                <a:cs typeface="Arial"/>
                <a:sym typeface="Arial"/>
              </a:rPr>
              <a:t>Управление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очакванията</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мениджърите</a:t>
            </a:r>
            <a:r>
              <a:rPr lang="en-GB" sz="3600" b="0" i="0" u="none" strike="noStrike" cap="none" dirty="0">
                <a:solidFill>
                  <a:schemeClr val="accent5"/>
                </a:solidFill>
                <a:latin typeface="Arial"/>
                <a:ea typeface="Arial"/>
                <a:cs typeface="Arial"/>
                <a:sym typeface="Arial"/>
              </a:rPr>
              <a:t> в </a:t>
            </a:r>
            <a:r>
              <a:rPr lang="en-GB" sz="3600" b="0" i="0" u="none" strike="noStrike" cap="none" dirty="0" err="1">
                <a:solidFill>
                  <a:schemeClr val="accent5"/>
                </a:solidFill>
                <a:latin typeface="Arial"/>
                <a:ea typeface="Arial"/>
                <a:cs typeface="Arial"/>
                <a:sym typeface="Arial"/>
              </a:rPr>
              <a:t>хибридна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работна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среда</a:t>
            </a:r>
            <a:endParaRPr sz="3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2400" b="0" i="0" u="none" strike="noStrike" cap="none" dirty="0">
              <a:solidFill>
                <a:schemeClr val="accent5"/>
              </a:solidFill>
              <a:latin typeface="Arial"/>
              <a:ea typeface="Arial"/>
              <a:cs typeface="Arial"/>
              <a:sym typeface="Arial"/>
            </a:endParaRPr>
          </a:p>
          <a:p>
            <a:pPr marL="285750" marR="0" lvl="0" indent="-285750" algn="just" rtl="0">
              <a:lnSpc>
                <a:spcPct val="90000"/>
              </a:lnSpc>
              <a:spcBef>
                <a:spcPts val="0"/>
              </a:spcBef>
              <a:spcAft>
                <a:spcPts val="0"/>
              </a:spcAft>
              <a:buClr>
                <a:schemeClr val="accent5"/>
              </a:buClr>
              <a:buSzPts val="3600"/>
              <a:buFont typeface="Arial"/>
              <a:buChar char="-"/>
            </a:pPr>
            <a:r>
              <a:rPr lang="en-GB" sz="1400" b="1" i="0" u="none" strike="noStrike" cap="none" dirty="0" err="1">
                <a:solidFill>
                  <a:schemeClr val="dk1"/>
                </a:solidFill>
                <a:latin typeface="Arial"/>
                <a:ea typeface="Arial"/>
                <a:cs typeface="Arial"/>
                <a:sym typeface="Arial"/>
              </a:rPr>
              <a:t>Дайте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възможност</a:t>
            </a:r>
            <a:r>
              <a:rPr lang="en-GB" sz="1400" b="1" i="0" u="none" strike="noStrike" cap="none" dirty="0">
                <a:solidFill>
                  <a:schemeClr val="dk1"/>
                </a:solidFill>
                <a:latin typeface="Arial"/>
                <a:ea typeface="Arial"/>
                <a:cs typeface="Arial"/>
                <a:sym typeface="Arial"/>
              </a:rPr>
              <a:t> на </a:t>
            </a:r>
            <a:r>
              <a:rPr lang="en-GB" sz="1400" b="1" i="0" u="none" strike="noStrike" cap="none" dirty="0" err="1">
                <a:solidFill>
                  <a:schemeClr val="dk1"/>
                </a:solidFill>
                <a:latin typeface="Arial"/>
                <a:ea typeface="Arial"/>
                <a:cs typeface="Arial"/>
                <a:sym typeface="Arial"/>
              </a:rPr>
              <a:t>всички</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участници</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да</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почувстват</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включени</a:t>
            </a:r>
            <a:r>
              <a:rPr lang="en-GB" sz="1400" b="1" i="0" u="none" strike="noStrike" cap="none" dirty="0">
                <a:solidFill>
                  <a:schemeClr val="dk1"/>
                </a:solidFill>
                <a:latin typeface="Arial"/>
                <a:ea typeface="Arial"/>
                <a:cs typeface="Arial"/>
                <a:sym typeface="Arial"/>
              </a:rPr>
              <a:t> в </a:t>
            </a:r>
            <a:r>
              <a:rPr lang="en-GB" sz="1400" b="1" i="0" u="none" strike="noStrike" cap="none" dirty="0" err="1">
                <a:solidFill>
                  <a:schemeClr val="dk1"/>
                </a:solidFill>
                <a:latin typeface="Arial"/>
                <a:ea typeface="Arial"/>
                <a:cs typeface="Arial"/>
                <a:sym typeface="Arial"/>
              </a:rPr>
              <a:t>хибридните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срещи</a:t>
            </a:r>
            <a:r>
              <a:rPr lang="en-GB" sz="1400" b="1"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Когато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планирате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срещи</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важно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уверите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дистанционните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бъдат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видени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чути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ако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имат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обратна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връзка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въпроси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активирайте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опцията</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чат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вземете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предвид</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часовите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зони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обърнете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еднакво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внимание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всички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a:t>
            </a:r>
            <a:endParaRPr dirty="0"/>
          </a:p>
          <a:p>
            <a:pPr marL="285750" marR="0" lvl="0" indent="-285750" algn="just" rtl="0">
              <a:lnSpc>
                <a:spcPct val="90000"/>
              </a:lnSpc>
              <a:spcBef>
                <a:spcPts val="0"/>
              </a:spcBef>
              <a:spcAft>
                <a:spcPts val="0"/>
              </a:spcAft>
              <a:buClr>
                <a:schemeClr val="accent5"/>
              </a:buClr>
              <a:buSzPts val="3600"/>
              <a:buFont typeface="Arial"/>
              <a:buChar char="-"/>
            </a:pPr>
            <a:r>
              <a:rPr lang="en-GB" sz="1400" b="1" i="0" u="none" strike="noStrike" cap="none" dirty="0" err="1">
                <a:solidFill>
                  <a:schemeClr val="dk1"/>
                </a:solidFill>
                <a:latin typeface="Arial"/>
                <a:ea typeface="Arial"/>
                <a:cs typeface="Arial"/>
                <a:sym typeface="Arial"/>
              </a:rPr>
              <a:t>Създайте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очаквания</a:t>
            </a:r>
            <a:r>
              <a:rPr lang="en-GB" sz="1400" b="1" i="0" u="none" strike="noStrike" cap="none" dirty="0">
                <a:solidFill>
                  <a:schemeClr val="dk1"/>
                </a:solidFill>
                <a:latin typeface="Arial"/>
                <a:ea typeface="Arial"/>
                <a:cs typeface="Arial"/>
                <a:sym typeface="Arial"/>
              </a:rPr>
              <a:t> за </a:t>
            </a:r>
            <a:r>
              <a:rPr lang="en-GB" sz="1400" b="1" i="0" u="none" strike="noStrike" cap="none" dirty="0" err="1">
                <a:solidFill>
                  <a:schemeClr val="dk1"/>
                </a:solidFill>
                <a:latin typeface="Arial"/>
                <a:ea typeface="Arial"/>
                <a:cs typeface="Arial"/>
                <a:sym typeface="Arial"/>
              </a:rPr>
              <a:t>вашите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служители</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като</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екип</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Създаването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политики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позволи</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изразят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мнението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направи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доволни</a:t>
            </a:r>
            <a:r>
              <a:rPr lang="en-GB" sz="1400" b="0" i="0" u="none" strike="noStrike" cap="none" dirty="0">
                <a:solidFill>
                  <a:schemeClr val="dk1"/>
                </a:solidFill>
                <a:latin typeface="Arial"/>
                <a:ea typeface="Arial"/>
                <a:cs typeface="Arial"/>
                <a:sym typeface="Arial"/>
              </a:rPr>
              <a:t>.</a:t>
            </a:r>
            <a:endParaRPr dirty="0"/>
          </a:p>
          <a:p>
            <a:pPr marL="285750" marR="0" lvl="0" indent="-285750" algn="just" rtl="0">
              <a:lnSpc>
                <a:spcPct val="90000"/>
              </a:lnSpc>
              <a:spcBef>
                <a:spcPts val="0"/>
              </a:spcBef>
              <a:spcAft>
                <a:spcPts val="0"/>
              </a:spcAft>
              <a:buClr>
                <a:schemeClr val="accent5"/>
              </a:buClr>
              <a:buSzPts val="3600"/>
              <a:buFont typeface="Arial"/>
              <a:buChar char="-"/>
            </a:pPr>
            <a:r>
              <a:rPr lang="en-GB" sz="1400" b="1" i="0" u="none" strike="noStrike" cap="none" dirty="0" err="1">
                <a:solidFill>
                  <a:schemeClr val="dk1"/>
                </a:solidFill>
                <a:latin typeface="Arial"/>
                <a:ea typeface="Arial"/>
                <a:cs typeface="Arial"/>
                <a:sym typeface="Arial"/>
              </a:rPr>
              <a:t>Слушай</a:t>
            </a:r>
            <a:r>
              <a:rPr lang="en-GB" sz="1400" b="1" i="0" u="none" strike="noStrike" cap="none" dirty="0">
                <a:solidFill>
                  <a:schemeClr val="dk1"/>
                </a:solidFill>
                <a:latin typeface="Arial"/>
                <a:ea typeface="Arial"/>
                <a:cs typeface="Arial"/>
                <a:sym typeface="Arial"/>
              </a:rPr>
              <a:t> и </a:t>
            </a:r>
            <a:r>
              <a:rPr lang="en-GB" sz="1400" b="1" i="0" u="none" strike="noStrike" cap="none" dirty="0" err="1">
                <a:solidFill>
                  <a:schemeClr val="dk1"/>
                </a:solidFill>
                <a:latin typeface="Arial"/>
                <a:ea typeface="Arial"/>
                <a:cs typeface="Arial"/>
                <a:sym typeface="Arial"/>
              </a:rPr>
              <a:t>наблюдавай</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Важно</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мениджърите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изслушват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своите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време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срещи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последващи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проверки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определят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има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признаци</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тихо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напускане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Мениджърите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използват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тези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срещи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наблюдават</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уверят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техните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доволни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мотивирани</a:t>
            </a:r>
            <a:r>
              <a:rPr lang="en-GB"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accent5"/>
              </a:buClr>
              <a:buSzPts val="3600"/>
              <a:buFont typeface="Arial"/>
              <a:buChar char="-"/>
            </a:pPr>
            <a:r>
              <a:rPr lang="en-GB" sz="1400" b="1" i="0" u="none" strike="noStrike" cap="none" dirty="0" err="1">
                <a:solidFill>
                  <a:schemeClr val="dk1"/>
                </a:solidFill>
                <a:latin typeface="Arial"/>
                <a:ea typeface="Arial"/>
                <a:cs typeface="Arial"/>
                <a:sym typeface="Arial"/>
              </a:rPr>
              <a:t>Насърчавайте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целенасоченото</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Ефективното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осъществява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когато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членовете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екипа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свързани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научават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повече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един</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друг</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работят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заедно</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постигане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общи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цели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Когато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членовете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хибридния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виждат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това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създава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връзка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премахва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бариерите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между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работещи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различни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локации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Дори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разговори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които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свързани</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работа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бъдат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полезни</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това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накарат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хората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вълнуват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съвместната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работа</a:t>
            </a:r>
            <a:r>
              <a:rPr lang="en-GB" sz="1400" b="0" i="0" u="none" strike="noStrike" cap="none" dirty="0">
                <a:solidFill>
                  <a:schemeClr val="dk1"/>
                </a:solidFill>
                <a:latin typeface="Arial"/>
                <a:ea typeface="Arial"/>
                <a:cs typeface="Arial"/>
                <a:sym typeface="Arial"/>
              </a:rPr>
              <a:t>.</a:t>
            </a:r>
            <a:endParaRPr dirty="0"/>
          </a:p>
          <a:p>
            <a:pPr marL="285750" marR="0" lvl="0" indent="-285750" algn="just" rtl="0">
              <a:lnSpc>
                <a:spcPct val="90000"/>
              </a:lnSpc>
              <a:spcBef>
                <a:spcPts val="0"/>
              </a:spcBef>
              <a:spcAft>
                <a:spcPts val="0"/>
              </a:spcAft>
              <a:buClr>
                <a:schemeClr val="accent5"/>
              </a:buClr>
              <a:buSzPts val="3600"/>
              <a:buFont typeface="Arial"/>
              <a:buChar char="-"/>
            </a:pPr>
            <a:r>
              <a:rPr lang="en-GB" sz="1400" b="1" i="0" u="none" strike="noStrike" cap="none" dirty="0" err="1">
                <a:solidFill>
                  <a:schemeClr val="dk1"/>
                </a:solidFill>
                <a:latin typeface="Arial"/>
                <a:ea typeface="Arial"/>
                <a:cs typeface="Arial"/>
                <a:sym typeface="Arial"/>
              </a:rPr>
              <a:t>Избягвайте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пристрастията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Много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лидери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несъзнателно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отнасят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по-добре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към</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хората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които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по-близо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тях</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отколкото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към</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тези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които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са</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разстояние</a:t>
            </a:r>
            <a:r>
              <a:rPr lang="en-GB" sz="1400" b="0" i="0" u="none" strike="noStrike" cap="none" dirty="0">
                <a:solidFill>
                  <a:schemeClr val="dk1"/>
                </a:solidFill>
                <a:latin typeface="Arial"/>
                <a:ea typeface="Arial"/>
                <a:cs typeface="Arial"/>
                <a:sym typeface="Arial"/>
              </a:rPr>
              <a:t>.</a:t>
            </a:r>
            <a:endParaRPr dirty="0"/>
          </a:p>
          <a:p>
            <a:pPr marL="285750" marR="0" lvl="0" indent="-57150" algn="just"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0" i="0" u="none" strike="noStrike" cap="none" dirty="0" err="1">
                <a:solidFill>
                  <a:schemeClr val="dk1"/>
                </a:solidFill>
                <a:latin typeface="Arial"/>
                <a:ea typeface="Arial"/>
                <a:cs typeface="Arial"/>
                <a:sym typeface="Arial"/>
              </a:rPr>
              <a:t>Най-добрият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начин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мениджърите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направят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място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успешно</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чрез</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определяне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правилните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политики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хибридна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стимулиране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сътрудничеството</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вслушване</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нуждите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Създаването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равенство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между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работещи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присъствено</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тези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работещи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дистанционно</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съществено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значение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Полезно</a:t>
            </a:r>
            <a:r>
              <a:rPr lang="en-GB" sz="1400" b="0" i="0" u="none" strike="noStrike" cap="none" dirty="0">
                <a:solidFill>
                  <a:schemeClr val="dk1"/>
                </a:solidFill>
                <a:latin typeface="Arial"/>
                <a:ea typeface="Arial"/>
                <a:cs typeface="Arial"/>
                <a:sym typeface="Arial"/>
              </a:rPr>
              <a:t> е и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поставят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ясни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очаквания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пред</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всички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използват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ключови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показатели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ефективност</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измери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успехът</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0fd5a3148a_2_19"/>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193" name="Google Shape;193;g30fd5a3148a_2_19"/>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2: Разработете проект на хибридна работна политика, отговаряща на очакванията на екипа</a:t>
            </a:r>
            <a:endParaRPr sz="3600">
              <a:solidFill>
                <a:schemeClr val="accent5"/>
              </a:solidFill>
            </a:endParaRPr>
          </a:p>
        </p:txBody>
      </p:sp>
      <p:pic>
        <p:nvPicPr>
          <p:cNvPr id="194" name="Google Shape;194;g30fd5a3148a_2_19"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95" name="Google Shape;195;g30fd5a3148a_2_19"/>
          <p:cNvSpPr txBox="1"/>
          <p:nvPr/>
        </p:nvSpPr>
        <p:spPr>
          <a:xfrm>
            <a:off x="6543675" y="2724085"/>
            <a:ext cx="5400600" cy="24746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След завършване на тази дейност ще можете да:</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Разработвате хибридна работна политика </a:t>
            </a:r>
            <a:endParaRPr sz="1800" b="0" i="1" u="none" strike="noStrike" cap="none">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Поставяте ясни очаквания за хибридните екипи и да ги управлявате</a:t>
            </a:r>
            <a:endParaRPr sz="1800" b="0" i="1" u="none" strike="noStrike" cap="none">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Прилагате комуникационни политики за асинхронно сътрудничество </a:t>
            </a:r>
            <a:endParaRPr sz="1400" b="0" i="0" u="none" strike="noStrike" cap="none">
              <a:solidFill>
                <a:srgbClr val="000000"/>
              </a:solidFill>
              <a:latin typeface="Arial"/>
              <a:ea typeface="Arial"/>
              <a:cs typeface="Arial"/>
              <a:sym typeface="Arial"/>
            </a:endParaRPr>
          </a:p>
        </p:txBody>
      </p:sp>
      <p:sp>
        <p:nvSpPr>
          <p:cNvPr id="196" name="Google Shape;196;g30fd5a3148a_2_19"/>
          <p:cNvSpPr txBox="1">
            <a:spLocks noGrp="1"/>
          </p:cNvSpPr>
          <p:nvPr>
            <p:ph type="body" idx="1"/>
          </p:nvPr>
        </p:nvSpPr>
        <p:spPr>
          <a:xfrm>
            <a:off x="352298" y="1815823"/>
            <a:ext cx="5910900" cy="3881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2"/>
              </a:buClr>
              <a:buSzPct val="108108"/>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8108"/>
              <a:buNone/>
            </a:pPr>
            <a:endParaRPr>
              <a:solidFill>
                <a:srgbClr val="868E93"/>
              </a:solidFill>
            </a:endParaRPr>
          </a:p>
          <a:p>
            <a:pPr marL="228600" lvl="0" indent="-114300" algn="l" rtl="0">
              <a:lnSpc>
                <a:spcPct val="90000"/>
              </a:lnSpc>
              <a:spcBef>
                <a:spcPts val="1000"/>
              </a:spcBef>
              <a:spcAft>
                <a:spcPts val="0"/>
              </a:spcAft>
              <a:buClr>
                <a:schemeClr val="dk2"/>
              </a:buClr>
              <a:buSzPct val="108108"/>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8108"/>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ct val="108108"/>
              <a:buChar char="•"/>
            </a:pPr>
            <a:r>
              <a:rPr lang="en-GB" b="1" i="1">
                <a:solidFill>
                  <a:srgbClr val="868E93"/>
                </a:solidFill>
                <a:latin typeface="Open Sans Light"/>
                <a:ea typeface="Open Sans Light"/>
                <a:cs typeface="Open Sans Light"/>
                <a:sym typeface="Open Sans Light"/>
              </a:rPr>
              <a:t>Целта на тази дейност е да представи начини за ясна и ефективна комуникация както дистанционно, така и присъствено, и да улесни прилагането на комуникационни политики за асинхронно сътрудничество</a:t>
            </a:r>
            <a:endParaRPr/>
          </a:p>
        </p:txBody>
      </p:sp>
      <p:pic>
        <p:nvPicPr>
          <p:cNvPr id="197" name="Google Shape;197;g30fd5a3148a_2_19"/>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98" name="Google Shape;198;g30fd5a3148a_2_19"/>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0fd5a3148a_2_30"/>
          <p:cNvSpPr txBox="1">
            <a:spLocks noGrp="1"/>
          </p:cNvSpPr>
          <p:nvPr>
            <p:ph type="title"/>
          </p:nvPr>
        </p:nvSpPr>
        <p:spPr>
          <a:xfrm>
            <a:off x="1500674" y="383832"/>
            <a:ext cx="9049872"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2: Разработете проект на хибридна работна политика, отговаряща на очакванията на екипа</a:t>
            </a:r>
            <a:endParaRPr sz="3600">
              <a:solidFill>
                <a:schemeClr val="accent5"/>
              </a:solidFill>
            </a:endParaRPr>
          </a:p>
        </p:txBody>
      </p:sp>
      <p:sp>
        <p:nvSpPr>
          <p:cNvPr id="205" name="Google Shape;205;g30fd5a3148a_2_30"/>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9869BD"/>
              </a:buClr>
              <a:buSzPct val="108108"/>
              <a:buChar char="•"/>
            </a:pPr>
            <a:r>
              <a:rPr lang="en-GB" b="1">
                <a:solidFill>
                  <a:srgbClr val="12501B"/>
                </a:solidFill>
                <a:latin typeface="Arial"/>
                <a:ea typeface="Arial"/>
                <a:cs typeface="Arial"/>
                <a:sym typeface="Arial"/>
              </a:rPr>
              <a:t>СТЪПКА 1</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Представете примери за хибридна работна политика.</a:t>
            </a:r>
            <a:endParaRPr/>
          </a:p>
          <a:p>
            <a:pPr marL="0" lvl="0" indent="0" algn="l" rtl="0">
              <a:lnSpc>
                <a:spcPct val="90000"/>
              </a:lnSpc>
              <a:spcBef>
                <a:spcPts val="1000"/>
              </a:spcBef>
              <a:spcAft>
                <a:spcPts val="0"/>
              </a:spcAft>
              <a:buClr>
                <a:srgbClr val="9869BD"/>
              </a:buClr>
              <a:buSzPct val="108108"/>
              <a:buNone/>
            </a:pPr>
            <a:endParaRPr>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ct val="108108"/>
              <a:buChar char="•"/>
            </a:pPr>
            <a:r>
              <a:rPr lang="en-GB" b="1">
                <a:solidFill>
                  <a:srgbClr val="12501B"/>
                </a:solidFill>
                <a:latin typeface="Arial"/>
                <a:ea typeface="Arial"/>
                <a:cs typeface="Arial"/>
                <a:sym typeface="Arial"/>
              </a:rPr>
              <a:t>СТЪПКА 2</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Представете ролеви сценарии: Поставяне и управление на очакванията при хибридни екипи.</a:t>
            </a:r>
            <a:endParaRPr/>
          </a:p>
          <a:p>
            <a:pPr marL="228600" lvl="0" indent="-114300" algn="l" rtl="0">
              <a:lnSpc>
                <a:spcPct val="90000"/>
              </a:lnSpc>
              <a:spcBef>
                <a:spcPts val="1000"/>
              </a:spcBef>
              <a:spcAft>
                <a:spcPts val="0"/>
              </a:spcAft>
              <a:buClr>
                <a:srgbClr val="9869BD"/>
              </a:buClr>
              <a:buSzPct val="108108"/>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ct val="108108"/>
              <a:buChar char="•"/>
            </a:pPr>
            <a:r>
              <a:rPr lang="en-GB" b="1">
                <a:solidFill>
                  <a:srgbClr val="12501B"/>
                </a:solidFill>
                <a:latin typeface="Arial"/>
                <a:ea typeface="Arial"/>
                <a:cs typeface="Arial"/>
                <a:sym typeface="Arial"/>
              </a:rPr>
              <a:t>СТЪПКА 3</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Разпределете роли (мениджър, дистанционен служител, служител в офиса) за ролеви упражнения по групи. Всяка група споделя своя опит, като подчертава предизвикателствата и успехите.</a:t>
            </a:r>
            <a:endParaRPr i="1"/>
          </a:p>
          <a:p>
            <a:pPr marL="228600" lvl="0" indent="-114300" algn="l" rtl="0">
              <a:lnSpc>
                <a:spcPct val="90000"/>
              </a:lnSpc>
              <a:spcBef>
                <a:spcPts val="1000"/>
              </a:spcBef>
              <a:spcAft>
                <a:spcPts val="0"/>
              </a:spcAft>
              <a:buClr>
                <a:srgbClr val="9869BD"/>
              </a:buClr>
              <a:buSzPct val="108108"/>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ct val="108108"/>
              <a:buChar char="•"/>
            </a:pPr>
            <a:r>
              <a:rPr lang="en-GB" b="1">
                <a:solidFill>
                  <a:srgbClr val="12501B"/>
                </a:solidFill>
                <a:latin typeface="Arial"/>
                <a:ea typeface="Arial"/>
                <a:cs typeface="Arial"/>
                <a:sym typeface="Arial"/>
              </a:rPr>
              <a:t>СТЪПКА 4</a:t>
            </a:r>
            <a:endParaRPr/>
          </a:p>
          <a:p>
            <a:pPr marL="228600" lvl="0" indent="-114300" algn="l" rtl="0">
              <a:lnSpc>
                <a:spcPct val="90000"/>
              </a:lnSpc>
              <a:spcBef>
                <a:spcPts val="1000"/>
              </a:spcBef>
              <a:spcAft>
                <a:spcPts val="0"/>
              </a:spcAft>
              <a:buClr>
                <a:srgbClr val="9869BD"/>
              </a:buClr>
              <a:buSzPct val="108108"/>
              <a:buNone/>
            </a:pPr>
            <a:r>
              <a:rPr lang="en-GB" i="1">
                <a:solidFill>
                  <a:srgbClr val="868E93"/>
                </a:solidFill>
                <a:latin typeface="Arial"/>
                <a:ea typeface="Arial"/>
                <a:cs typeface="Arial"/>
                <a:sym typeface="Arial"/>
              </a:rPr>
              <a:t>Предоставете образец за изготвяне на хибридна политика и поканете обучаемите да разработят свои собствени по групи, като вземат предвид предизвикателствата, посочени по време на ролевата игра.</a:t>
            </a:r>
            <a:endParaRPr i="1">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ct val="108108"/>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8108"/>
              <a:buNone/>
            </a:pPr>
            <a:endParaRPr b="1">
              <a:solidFill>
                <a:srgbClr val="12501B"/>
              </a:solidFill>
            </a:endParaRPr>
          </a:p>
        </p:txBody>
      </p:sp>
      <p:pic>
        <p:nvPicPr>
          <p:cNvPr id="206" name="Google Shape;206;g30fd5a3148a_2_30" descr="Ampulheta 90% com preenchimento sólido"/>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207" name="Google Shape;207;g30fd5a3148a_2_30"/>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Стъпки</a:t>
            </a:r>
            <a:endParaRPr/>
          </a:p>
        </p:txBody>
      </p:sp>
      <p:sp>
        <p:nvSpPr>
          <p:cNvPr id="208" name="Google Shape;208;g30fd5a3148a_2_30"/>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00h:20m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0fd5a3148a_2_39"/>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200"/>
              <a:buNone/>
            </a:pPr>
            <a:r>
              <a:rPr lang="en-GB" sz="2200" b="1">
                <a:solidFill>
                  <a:schemeClr val="accent6"/>
                </a:solidFill>
              </a:rPr>
              <a:t>Дейност 2: Разработете проект на хибридна работна политика, отговаряща на очакванията на екипа</a:t>
            </a:r>
            <a:endParaRPr sz="22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215" name="Google Shape;215;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РЕСУРСИ </a:t>
            </a:r>
            <a:endParaRPr b="1">
              <a:solidFill>
                <a:srgbClr val="12501B"/>
              </a:solidFill>
              <a:latin typeface="Arial"/>
              <a:ea typeface="Arial"/>
              <a:cs typeface="Arial"/>
              <a:sym typeface="Arial"/>
            </a:endParaRPr>
          </a:p>
          <a:p>
            <a:pPr marL="228600" lvl="0" indent="-114300" algn="l" rtl="0">
              <a:lnSpc>
                <a:spcPct val="90000"/>
              </a:lnSpc>
              <a:spcBef>
                <a:spcPts val="0"/>
              </a:spcBef>
              <a:spcAft>
                <a:spcPts val="0"/>
              </a:spcAft>
              <a:buClr>
                <a:srgbClr val="9869BD"/>
              </a:buClr>
              <a:buSzPts val="1800"/>
              <a:buNone/>
            </a:pPr>
            <a:endParaRPr/>
          </a:p>
          <a:p>
            <a:pPr marL="742950" lvl="1" indent="-285750" algn="l" rtl="0">
              <a:lnSpc>
                <a:spcPct val="107000"/>
              </a:lnSpc>
              <a:spcBef>
                <a:spcPts val="500"/>
              </a:spcBef>
              <a:spcAft>
                <a:spcPts val="0"/>
              </a:spcAft>
              <a:buSzPts val="2200"/>
              <a:buFont typeface="Noto Sans Symbols"/>
              <a:buChar char="∙"/>
            </a:pP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Образец за изготвяне на политика</a:t>
            </a:r>
            <a:endParaRPr sz="1800">
              <a:latin typeface="Calibri"/>
              <a:ea typeface="Calibri"/>
              <a:cs typeface="Calibri"/>
              <a:sym typeface="Calibri"/>
            </a:endParaRPr>
          </a:p>
          <a:p>
            <a:pPr marL="742950" lvl="1" indent="-285750" algn="l" rtl="0">
              <a:lnSpc>
                <a:spcPct val="107000"/>
              </a:lnSpc>
              <a:spcBef>
                <a:spcPts val="1300"/>
              </a:spcBef>
              <a:spcAft>
                <a:spcPts val="0"/>
              </a:spcAft>
              <a:buSzPts val="2200"/>
              <a:buFont typeface="Noto Sans Symbols"/>
              <a:buChar char="∙"/>
            </a:pPr>
            <a:r>
              <a:rPr lang="en-GB" sz="1800">
                <a:latin typeface="Calibri"/>
                <a:ea typeface="Calibri"/>
                <a:cs typeface="Calibri"/>
                <a:sym typeface="Calibri"/>
              </a:rPr>
              <a:t>Примери за политики за хибридна работа (по възможност).</a:t>
            </a:r>
            <a:endParaRPr/>
          </a:p>
          <a:p>
            <a:pPr marL="742950" lvl="1" indent="-285750" algn="l" rtl="0">
              <a:lnSpc>
                <a:spcPct val="107000"/>
              </a:lnSpc>
              <a:spcBef>
                <a:spcPts val="1300"/>
              </a:spcBef>
              <a:spcAft>
                <a:spcPts val="0"/>
              </a:spcAft>
              <a:buSzPts val="2200"/>
              <a:buFont typeface="Noto Sans Symbols"/>
              <a:buChar char="∙"/>
            </a:pPr>
            <a:r>
              <a:rPr lang="en-GB" sz="1800">
                <a:latin typeface="Calibri"/>
                <a:ea typeface="Calibri"/>
                <a:cs typeface="Calibri"/>
                <a:sym typeface="Calibri"/>
              </a:rPr>
              <a:t>Листи със сценарии</a:t>
            </a:r>
            <a:endParaRPr sz="1800">
              <a:latin typeface="Calibri"/>
              <a:ea typeface="Calibri"/>
              <a:cs typeface="Calibri"/>
              <a:sym typeface="Calibri"/>
            </a:endParaRPr>
          </a:p>
          <a:p>
            <a:pPr marL="228600" lvl="0" indent="-114300" algn="l" rtl="0">
              <a:lnSpc>
                <a:spcPct val="90000"/>
              </a:lnSpc>
              <a:spcBef>
                <a:spcPts val="18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216" name="Google Shape;216;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https://www.charliehr.com/blog/hybrid-working-policy/</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5">
                  <a:extLst>
                    <a:ext uri="{A12FA001-AC4F-418D-AE19-62706E023703}">
                      <ahyp:hlinkClr xmlns:ahyp="http://schemas.microsoft.com/office/drawing/2018/hyperlinkcolor" val="tx"/>
                    </a:ext>
                  </a:extLst>
                </a:hlinkClick>
              </a:rPr>
              <a:t>https://hrexecutive.com/do-you-have-a-strong-hybrid-work-policy-in-place/</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Тема 3</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Насърчаване на редовна и открита комуникация</a:t>
            </a:r>
            <a:endParaRPr sz="3600" b="1" i="0" u="none" strike="noStrike" cap="none">
              <a:solidFill>
                <a:srgbClr val="000000"/>
              </a:solidFill>
              <a:latin typeface="Arial"/>
              <a:ea typeface="Arial"/>
              <a:cs typeface="Arial"/>
              <a:sym typeface="Arial"/>
            </a:endParaRPr>
          </a:p>
        </p:txBody>
      </p:sp>
      <p:pic>
        <p:nvPicPr>
          <p:cNvPr id="223" name="Google Shape;223;p7"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1"/>
          <p:cNvSpPr txBox="1"/>
          <p:nvPr/>
        </p:nvSpPr>
        <p:spPr>
          <a:xfrm>
            <a:off x="1098958" y="243189"/>
            <a:ext cx="10782900" cy="6224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3: </a:t>
            </a:r>
            <a:r>
              <a:rPr lang="en-GB" sz="3200" b="0" i="0" u="none" strike="noStrike" cap="none" dirty="0" err="1">
                <a:solidFill>
                  <a:schemeClr val="accent5"/>
                </a:solidFill>
                <a:latin typeface="Arial"/>
                <a:ea typeface="Arial"/>
                <a:cs typeface="Arial"/>
                <a:sym typeface="Arial"/>
              </a:rPr>
              <a:t>Насърчаване</a:t>
            </a:r>
            <a:r>
              <a:rPr lang="en-GB" sz="3200" b="0" i="0" u="none" strike="noStrike" cap="none" dirty="0">
                <a:solidFill>
                  <a:schemeClr val="accent5"/>
                </a:solidFill>
                <a:latin typeface="Arial"/>
                <a:ea typeface="Arial"/>
                <a:cs typeface="Arial"/>
                <a:sym typeface="Arial"/>
              </a:rPr>
              <a:t> на </a:t>
            </a:r>
            <a:r>
              <a:rPr lang="en-GB" sz="3200" b="0" i="0" u="none" strike="noStrike" cap="none" dirty="0" err="1">
                <a:solidFill>
                  <a:schemeClr val="accent5"/>
                </a:solidFill>
                <a:latin typeface="Arial"/>
                <a:ea typeface="Arial"/>
                <a:cs typeface="Arial"/>
                <a:sym typeface="Arial"/>
              </a:rPr>
              <a:t>редовна</a:t>
            </a:r>
            <a:r>
              <a:rPr lang="en-GB" sz="3200" b="0" i="0" u="none" strike="noStrike" cap="none" dirty="0">
                <a:solidFill>
                  <a:schemeClr val="accent5"/>
                </a:solidFill>
                <a:latin typeface="Arial"/>
                <a:ea typeface="Arial"/>
                <a:cs typeface="Arial"/>
                <a:sym typeface="Arial"/>
              </a:rPr>
              <a:t> и </a:t>
            </a:r>
            <a:r>
              <a:rPr lang="en-GB" sz="3200" b="0" i="0" u="none" strike="noStrike" cap="none" dirty="0" err="1">
                <a:solidFill>
                  <a:schemeClr val="accent5"/>
                </a:solidFill>
                <a:latin typeface="Arial"/>
                <a:ea typeface="Arial"/>
                <a:cs typeface="Arial"/>
                <a:sym typeface="Arial"/>
              </a:rPr>
              <a:t>открита</a:t>
            </a:r>
            <a:r>
              <a:rPr lang="en-GB" sz="3200" b="0" i="0" u="none" strike="noStrike" cap="none" dirty="0">
                <a:solidFill>
                  <a:schemeClr val="accent5"/>
                </a:solidFill>
                <a:latin typeface="Arial"/>
                <a:ea typeface="Arial"/>
                <a:cs typeface="Arial"/>
                <a:sym typeface="Arial"/>
              </a:rPr>
              <a:t> </a:t>
            </a:r>
            <a:r>
              <a:rPr lang="en-GB" sz="3200" b="0" i="0" u="none" strike="noStrike" cap="none" dirty="0" err="1">
                <a:solidFill>
                  <a:schemeClr val="accent5"/>
                </a:solidFill>
                <a:latin typeface="Arial"/>
                <a:ea typeface="Arial"/>
                <a:cs typeface="Arial"/>
                <a:sym typeface="Arial"/>
              </a:rPr>
              <a:t>комуникация</a:t>
            </a:r>
            <a:br>
              <a:rPr lang="en-GB" sz="3200" b="0" i="0" u="none" strike="noStrike" cap="none" dirty="0">
                <a:solidFill>
                  <a:schemeClr val="accent5"/>
                </a:solidFill>
                <a:latin typeface="Arial"/>
                <a:ea typeface="Arial"/>
                <a:cs typeface="Arial"/>
                <a:sym typeface="Arial"/>
              </a:rPr>
            </a:br>
            <a:r>
              <a:rPr lang="en-GB" sz="2800" b="0" i="0" u="none" strike="noStrike" cap="none" dirty="0" err="1">
                <a:solidFill>
                  <a:schemeClr val="accent5"/>
                </a:solidFill>
                <a:latin typeface="Arial"/>
                <a:ea typeface="Arial"/>
                <a:cs typeface="Arial"/>
                <a:sym typeface="Arial"/>
              </a:rPr>
              <a:t>Презентация</a:t>
            </a:r>
            <a:r>
              <a:rPr lang="en-GB" sz="2800" b="0" i="0" u="none" strike="noStrike" cap="none" dirty="0">
                <a:solidFill>
                  <a:schemeClr val="accent5"/>
                </a:solidFill>
                <a:latin typeface="Arial"/>
                <a:ea typeface="Arial"/>
                <a:cs typeface="Arial"/>
                <a:sym typeface="Arial"/>
              </a:rPr>
              <a:t> на </a:t>
            </a:r>
            <a:r>
              <a:rPr lang="en-GB" sz="2800" b="0" i="0" u="none" strike="noStrike" cap="none" dirty="0" err="1">
                <a:solidFill>
                  <a:schemeClr val="accent5"/>
                </a:solidFill>
                <a:latin typeface="Arial"/>
                <a:ea typeface="Arial"/>
                <a:cs typeface="Arial"/>
                <a:sym typeface="Arial"/>
              </a:rPr>
              <a:t>теоретичната</a:t>
            </a:r>
            <a:r>
              <a:rPr lang="en-GB" sz="2800" b="0" i="0" u="none" strike="noStrike" cap="none" dirty="0">
                <a:solidFill>
                  <a:schemeClr val="accent5"/>
                </a:solidFill>
                <a:latin typeface="Arial"/>
                <a:ea typeface="Arial"/>
                <a:cs typeface="Arial"/>
                <a:sym typeface="Arial"/>
              </a:rPr>
              <a:t> </a:t>
            </a:r>
            <a:r>
              <a:rPr lang="en-GB" sz="2800" b="0" i="0" u="none" strike="noStrike" cap="none" dirty="0" err="1">
                <a:solidFill>
                  <a:schemeClr val="accent5"/>
                </a:solidFill>
                <a:latin typeface="Arial"/>
                <a:ea typeface="Arial"/>
                <a:cs typeface="Arial"/>
                <a:sym typeface="Arial"/>
              </a:rPr>
              <a:t>концепция</a:t>
            </a:r>
            <a:endParaRPr sz="2800" b="0" i="0" u="none" strike="noStrike" cap="none" dirty="0">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br>
              <a:rPr lang="en-GB" sz="1600" b="0" i="0" u="none" strike="noStrike" cap="none" dirty="0">
                <a:solidFill>
                  <a:schemeClr val="dk1"/>
                </a:solidFill>
                <a:latin typeface="Arial"/>
                <a:ea typeface="Arial"/>
                <a:cs typeface="Arial"/>
                <a:sym typeface="Arial"/>
              </a:rPr>
            </a:br>
            <a:r>
              <a:rPr lang="en-GB" sz="1400" b="0" i="0" u="none" strike="noStrike" cap="none" dirty="0" err="1">
                <a:solidFill>
                  <a:schemeClr val="dk1"/>
                </a:solidFill>
                <a:latin typeface="Arial"/>
                <a:ea typeface="Arial"/>
                <a:cs typeface="Arial"/>
                <a:sym typeface="Arial"/>
              </a:rPr>
              <a:t>Откритата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работното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място</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култура</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която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свободно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споделят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идеи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притеснения</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обратна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връзка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без</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страх</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последствия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осъждане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основава</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доверие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прозрачност</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взаимно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уважение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гарантиращи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гласът</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всеки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член</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екипа</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чут</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ценен</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едно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място</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открита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всички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чувстват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сигурни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изразяват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своите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мисли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мениджърите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активно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слушат</a:t>
            </a:r>
            <a:r>
              <a:rPr lang="en-GB" sz="1400" b="0" i="0" u="none" strike="noStrike" cap="none" dirty="0">
                <a:solidFill>
                  <a:schemeClr val="dk1"/>
                </a:solidFill>
                <a:latin typeface="Arial"/>
                <a:ea typeface="Arial"/>
                <a:cs typeface="Arial"/>
                <a:sym typeface="Arial"/>
              </a:rPr>
              <a:t>, а </a:t>
            </a:r>
            <a:r>
              <a:rPr lang="en-GB" sz="1400" b="0" i="0" u="none" strike="noStrike" cap="none" dirty="0" err="1">
                <a:solidFill>
                  <a:schemeClr val="dk1"/>
                </a:solidFill>
                <a:latin typeface="Arial"/>
                <a:ea typeface="Arial"/>
                <a:cs typeface="Arial"/>
                <a:sym typeface="Arial"/>
              </a:rPr>
              <a:t>обратната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връзка</a:t>
            </a:r>
            <a:r>
              <a:rPr lang="en-GB" sz="1400" b="0" i="0" u="none" strike="noStrike" cap="none" dirty="0">
                <a:solidFill>
                  <a:schemeClr val="dk1"/>
                </a:solidFill>
                <a:latin typeface="Arial"/>
                <a:ea typeface="Arial"/>
                <a:cs typeface="Arial"/>
                <a:sym typeface="Arial"/>
              </a:rPr>
              <a:t> – </a:t>
            </a:r>
            <a:r>
              <a:rPr lang="en-GB" sz="1400" b="0" i="0" u="none" strike="noStrike" cap="none" dirty="0" err="1">
                <a:solidFill>
                  <a:schemeClr val="dk1"/>
                </a:solidFill>
                <a:latin typeface="Arial"/>
                <a:ea typeface="Arial"/>
                <a:cs typeface="Arial"/>
                <a:sym typeface="Arial"/>
              </a:rPr>
              <a:t>както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положителна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така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конструктивна</a:t>
            </a:r>
            <a:r>
              <a:rPr lang="en-GB" sz="1400" b="0" i="0" u="none" strike="noStrike" cap="none" dirty="0">
                <a:solidFill>
                  <a:schemeClr val="dk1"/>
                </a:solidFill>
                <a:latin typeface="Arial"/>
                <a:ea typeface="Arial"/>
                <a:cs typeface="Arial"/>
                <a:sym typeface="Arial"/>
              </a:rPr>
              <a:t> – е </a:t>
            </a:r>
            <a:r>
              <a:rPr lang="en-GB" sz="1400" b="0" i="0" u="none" strike="noStrike" cap="none" dirty="0" err="1">
                <a:solidFill>
                  <a:schemeClr val="dk1"/>
                </a:solidFill>
                <a:latin typeface="Arial"/>
                <a:ea typeface="Arial"/>
                <a:cs typeface="Arial"/>
                <a:sym typeface="Arial"/>
              </a:rPr>
              <a:t>добре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дошла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насърчавана</a:t>
            </a:r>
            <a:r>
              <a:rPr lang="en-GB"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0" i="0" u="none" strike="noStrike" cap="none" dirty="0" err="1">
                <a:solidFill>
                  <a:schemeClr val="dk1"/>
                </a:solidFill>
                <a:latin typeface="Arial"/>
                <a:ea typeface="Arial"/>
                <a:cs typeface="Arial"/>
                <a:sym typeface="Arial"/>
              </a:rPr>
              <a:t>Насърчаването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редовна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открита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хибридните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съществено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значение</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поддържане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сътрудничеството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ангажираността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силното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чувство</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връзка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между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дистанционните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тези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работещи</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офиса</a:t>
            </a:r>
            <a:r>
              <a:rPr lang="en-GB" sz="14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0" i="0" u="none" strike="noStrike" cap="none" dirty="0">
                <a:solidFill>
                  <a:schemeClr val="dk1"/>
                </a:solidFill>
                <a:latin typeface="Arial"/>
                <a:ea typeface="Arial"/>
                <a:cs typeface="Arial"/>
                <a:sym typeface="Arial"/>
              </a:rPr>
              <a:t>С </a:t>
            </a:r>
            <a:r>
              <a:rPr lang="en-GB" sz="1400" b="0" i="0" u="none" strike="noStrike" cap="none" dirty="0" err="1">
                <a:solidFill>
                  <a:schemeClr val="dk1"/>
                </a:solidFill>
                <a:latin typeface="Arial"/>
                <a:ea typeface="Arial"/>
                <a:cs typeface="Arial"/>
                <a:sym typeface="Arial"/>
              </a:rPr>
              <a:t>оглед</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продължаващото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развитие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хибридната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работа</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много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важно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лидерите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адаптират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комуникационните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стратегии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отговорят</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променящите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нужди</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своите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Редовните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обучения</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използване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ефективни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инструменти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техники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дадат</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уменията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необходими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справяне</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този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развиващ</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начин</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работа</a:t>
            </a:r>
            <a:r>
              <a:rPr lang="en-GB" sz="14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0" i="0" u="none" strike="noStrike" cap="none" dirty="0" err="1">
                <a:solidFill>
                  <a:srgbClr val="000000"/>
                </a:solidFill>
                <a:latin typeface="Arial"/>
                <a:ea typeface="Arial"/>
                <a:cs typeface="Arial"/>
                <a:sym typeface="Arial"/>
              </a:rPr>
              <a:t>Организациите</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трябва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да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създадат</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целенасочени</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комуникационни</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стратегии</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които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насърчават</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прозрачността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приобщаването</a:t>
            </a:r>
            <a:r>
              <a:rPr lang="en-GB" sz="1400" b="0" i="0" u="none" strike="noStrike" cap="none" dirty="0">
                <a:solidFill>
                  <a:srgbClr val="000000"/>
                </a:solidFill>
                <a:latin typeface="Arial"/>
                <a:ea typeface="Arial"/>
                <a:cs typeface="Arial"/>
                <a:sym typeface="Arial"/>
              </a:rPr>
              <a:t> и </a:t>
            </a:r>
            <a:r>
              <a:rPr lang="en-GB" sz="1400" b="0" i="0" u="none" strike="noStrike" cap="none" dirty="0" err="1">
                <a:solidFill>
                  <a:srgbClr val="000000"/>
                </a:solidFill>
                <a:latin typeface="Arial"/>
                <a:ea typeface="Arial"/>
                <a:cs typeface="Arial"/>
                <a:sym typeface="Arial"/>
              </a:rPr>
              <a:t>непрекъснатия</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диалог</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90000"/>
              </a:lnSpc>
              <a:spcBef>
                <a:spcPts val="0"/>
              </a:spcBef>
              <a:spcAft>
                <a:spcPts val="0"/>
              </a:spcAft>
              <a:buClr>
                <a:srgbClr val="A02B93"/>
              </a:buClr>
              <a:buSzPts val="36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A02B93"/>
              </a:buClr>
              <a:buSzPts val="3600"/>
              <a:buFont typeface="Arial"/>
              <a:buNone/>
            </a:pPr>
            <a:r>
              <a:rPr lang="en-GB" sz="1400" b="0" i="0" u="none" strike="noStrike" cap="none" dirty="0" err="1">
                <a:solidFill>
                  <a:srgbClr val="000000"/>
                </a:solidFill>
                <a:latin typeface="Arial"/>
                <a:ea typeface="Arial"/>
                <a:cs typeface="Arial"/>
                <a:sym typeface="Arial"/>
              </a:rPr>
              <a:t>Ето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защо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откритата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комуникация</a:t>
            </a:r>
            <a:r>
              <a:rPr lang="en-GB" sz="1400" b="0" i="0" u="none" strike="noStrike" cap="none" dirty="0">
                <a:solidFill>
                  <a:srgbClr val="000000"/>
                </a:solidFill>
                <a:latin typeface="Arial"/>
                <a:ea typeface="Arial"/>
                <a:cs typeface="Arial"/>
                <a:sym typeface="Arial"/>
              </a:rPr>
              <a:t> е </a:t>
            </a:r>
            <a:r>
              <a:rPr lang="en-GB" sz="1400" b="0" i="0" u="none" strike="noStrike" cap="none" dirty="0" err="1">
                <a:solidFill>
                  <a:srgbClr val="000000"/>
                </a:solidFill>
                <a:latin typeface="Arial"/>
                <a:ea typeface="Arial"/>
                <a:cs typeface="Arial"/>
                <a:sym typeface="Arial"/>
              </a:rPr>
              <a:t>важна</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457200" marR="0" lvl="0" indent="-317500" algn="l" rtl="0">
              <a:lnSpc>
                <a:spcPct val="9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Насърчава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екипната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работа</a:t>
            </a:r>
            <a:r>
              <a:rPr lang="en-GB" sz="1400" b="0" i="0" u="none" strike="noStrike" cap="none" dirty="0">
                <a:solidFill>
                  <a:srgbClr val="000000"/>
                </a:solidFill>
                <a:latin typeface="Arial"/>
                <a:ea typeface="Arial"/>
                <a:cs typeface="Arial"/>
                <a:sym typeface="Arial"/>
              </a:rPr>
              <a:t> и </a:t>
            </a:r>
            <a:r>
              <a:rPr lang="en-GB" sz="1400" b="0" i="0" u="none" strike="noStrike" cap="none" dirty="0" err="1">
                <a:solidFill>
                  <a:srgbClr val="000000"/>
                </a:solidFill>
                <a:latin typeface="Arial"/>
                <a:ea typeface="Arial"/>
                <a:cs typeface="Arial"/>
                <a:sym typeface="Arial"/>
              </a:rPr>
              <a:t>сътрудничеството</a:t>
            </a:r>
            <a:endParaRPr dirty="0"/>
          </a:p>
          <a:p>
            <a:pPr marL="457200" marR="0" lvl="0" indent="-317500" algn="l" rtl="0">
              <a:lnSpc>
                <a:spcPct val="9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Подсилва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морала</a:t>
            </a:r>
            <a:r>
              <a:rPr lang="en-GB" sz="1400" b="0" i="0" u="none" strike="noStrike" cap="none" dirty="0">
                <a:solidFill>
                  <a:srgbClr val="000000"/>
                </a:solidFill>
                <a:latin typeface="Arial"/>
                <a:ea typeface="Arial"/>
                <a:cs typeface="Arial"/>
                <a:sym typeface="Arial"/>
              </a:rPr>
              <a:t> на </a:t>
            </a:r>
            <a:r>
              <a:rPr lang="en-GB" sz="1400" b="0" i="0" u="none" strike="noStrike" cap="none" dirty="0" err="1">
                <a:solidFill>
                  <a:srgbClr val="000000"/>
                </a:solidFill>
                <a:latin typeface="Arial"/>
                <a:ea typeface="Arial"/>
                <a:cs typeface="Arial"/>
                <a:sym typeface="Arial"/>
              </a:rPr>
              <a:t>служителите</a:t>
            </a:r>
            <a:endParaRPr dirty="0"/>
          </a:p>
          <a:p>
            <a:pPr marL="457200" marR="0" lvl="0" indent="-317500" algn="l" rtl="0">
              <a:lnSpc>
                <a:spcPct val="9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Предотвратява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неразбирателства</a:t>
            </a:r>
            <a:endParaRPr dirty="0"/>
          </a:p>
          <a:p>
            <a:pPr marL="457200" marR="0" lvl="0" indent="-317500" algn="l" rtl="0">
              <a:lnSpc>
                <a:spcPct val="9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Насърчава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иновацията</a:t>
            </a:r>
            <a:endParaRPr dirty="0"/>
          </a:p>
          <a:p>
            <a:pPr marL="457200" marR="0" lvl="0" indent="-317500" algn="l" rtl="0">
              <a:lnSpc>
                <a:spcPct val="9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Изгражда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доверие</a:t>
            </a:r>
            <a:endParaRPr dirty="0"/>
          </a:p>
          <a:p>
            <a:pPr marL="457200" marR="0" lvl="0" indent="-317500" algn="l" rtl="0">
              <a:lnSpc>
                <a:spcPct val="9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Свързва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служителите</a:t>
            </a:r>
            <a:r>
              <a:rPr lang="en-GB" sz="1400" b="0" i="0" u="none" strike="noStrike" cap="none" dirty="0">
                <a:solidFill>
                  <a:srgbClr val="000000"/>
                </a:solidFill>
                <a:latin typeface="Arial"/>
                <a:ea typeface="Arial"/>
                <a:cs typeface="Arial"/>
                <a:sym typeface="Arial"/>
              </a:rPr>
              <a:t> с </a:t>
            </a:r>
            <a:r>
              <a:rPr lang="en-GB" sz="1400" b="0" i="0" u="none" strike="noStrike" cap="none" dirty="0" err="1">
                <a:solidFill>
                  <a:srgbClr val="000000"/>
                </a:solidFill>
                <a:latin typeface="Arial"/>
                <a:ea typeface="Arial"/>
                <a:cs typeface="Arial"/>
                <a:sym typeface="Arial"/>
              </a:rPr>
              <a:t>целите</a:t>
            </a:r>
            <a:r>
              <a:rPr lang="en-GB" sz="1400" b="0" i="0" u="none" strike="noStrike" cap="none" dirty="0">
                <a:solidFill>
                  <a:srgbClr val="000000"/>
                </a:solidFill>
                <a:latin typeface="Arial"/>
                <a:ea typeface="Arial"/>
                <a:cs typeface="Arial"/>
                <a:sym typeface="Arial"/>
              </a:rPr>
              <a:t> на </a:t>
            </a:r>
            <a:r>
              <a:rPr lang="en-GB" sz="1400" b="0" i="0" u="none" strike="noStrike" cap="none" dirty="0" err="1">
                <a:solidFill>
                  <a:srgbClr val="000000"/>
                </a:solidFill>
                <a:latin typeface="Arial"/>
                <a:ea typeface="Arial"/>
                <a:cs typeface="Arial"/>
                <a:sym typeface="Arial"/>
              </a:rPr>
              <a:t>организацията</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A02B93"/>
              </a:buClr>
              <a:buSzPts val="3600"/>
              <a:buFont typeface="Arial"/>
              <a:buNone/>
            </a:pPr>
            <a:br>
              <a:rPr lang="en-GB" sz="1600" b="0" i="0" u="none" strike="noStrike" cap="none" dirty="0">
                <a:solidFill>
                  <a:srgbClr val="000000"/>
                </a:solidFill>
                <a:latin typeface="Arial"/>
                <a:ea typeface="Arial"/>
                <a:cs typeface="Arial"/>
                <a:sym typeface="Arial"/>
              </a:rPr>
            </a:br>
            <a:endParaRPr sz="1600" b="0" i="0" u="none" strike="noStrike" cap="none" dirty="0">
              <a:solidFill>
                <a:srgbClr val="000000"/>
              </a:solidFill>
              <a:latin typeface="Arial"/>
              <a:ea typeface="Arial"/>
              <a:cs typeface="Arial"/>
              <a:sym typeface="Arial"/>
            </a:endParaRPr>
          </a:p>
          <a:p>
            <a:pPr marL="0" marR="0" lvl="0" indent="0" algn="just" rtl="0">
              <a:lnSpc>
                <a:spcPct val="9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p:nvPr/>
        </p:nvSpPr>
        <p:spPr>
          <a:xfrm>
            <a:off x="1170039" y="285135"/>
            <a:ext cx="10795819" cy="58895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Тема 3: Насърчаване на редовна и открита комуникация</a:t>
            </a:r>
            <a:br>
              <a:rPr lang="en-GB" sz="3200" b="0" i="0" u="none" strike="noStrike" cap="none">
                <a:solidFill>
                  <a:schemeClr val="accent5"/>
                </a:solidFill>
                <a:latin typeface="Arial"/>
                <a:ea typeface="Arial"/>
                <a:cs typeface="Arial"/>
                <a:sym typeface="Arial"/>
              </a:rPr>
            </a:br>
            <a:endParaRPr sz="28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r>
              <a:rPr lang="en-GB" sz="1500" b="0" i="0" u="none" strike="noStrike" cap="none">
                <a:solidFill>
                  <a:srgbClr val="000000"/>
                </a:solidFill>
                <a:latin typeface="Arial"/>
                <a:ea typeface="Arial"/>
                <a:cs typeface="Arial"/>
                <a:sym typeface="Arial"/>
              </a:rPr>
              <a:t>Една от ключовите теоретични основи за ефективна комуникация при хибридните екипи е </a:t>
            </a:r>
            <a:r>
              <a:rPr lang="en-GB" sz="1500" b="1" i="0" u="none" strike="noStrike" cap="none">
                <a:solidFill>
                  <a:srgbClr val="000000"/>
                </a:solidFill>
                <a:latin typeface="Arial"/>
                <a:ea typeface="Arial"/>
                <a:cs typeface="Arial"/>
                <a:sym typeface="Arial"/>
              </a:rPr>
              <a:t>Теорията за богатството на работната среда</a:t>
            </a:r>
            <a:r>
              <a:rPr lang="en-GB" sz="1500" b="0" i="0" u="none" strike="noStrike" cap="none">
                <a:solidFill>
                  <a:srgbClr val="000000"/>
                </a:solidFill>
                <a:latin typeface="Arial"/>
                <a:ea typeface="Arial"/>
                <a:cs typeface="Arial"/>
                <a:sym typeface="Arial"/>
              </a:rPr>
              <a:t>. Според нея комуникацията лице в лице е най-богатата среда, тъй като позволява вербални и невербални знаци, незабавна обратна връзка и персонализация. Но в хибридна работна среда екипите трябва да разчитат на комбинация от инструменти за дигитална комуникация. За да има яснота и ангажираност, организациите трябва да изберат правилната среда въз основа на сложността на съобщението. Например, бързи новости могат да се споделят чрез чат, докато дискусиите, които изискват задълбочено сътрудничество, са по-подходящи за видео срещи.</a:t>
            </a:r>
            <a:endParaRPr/>
          </a:p>
          <a:p>
            <a:pPr marL="0" marR="0" lvl="0" indent="0" algn="just" rtl="0">
              <a:lnSpc>
                <a:spcPct val="90000"/>
              </a:lnSpc>
              <a:spcBef>
                <a:spcPts val="0"/>
              </a:spcBef>
              <a:spcAft>
                <a:spcPts val="0"/>
              </a:spcAft>
              <a:buClr>
                <a:srgbClr val="A02B93"/>
              </a:buClr>
              <a:buSzPts val="3600"/>
              <a:buFont typeface="Arial"/>
              <a:buNone/>
            </a:pPr>
            <a:endParaRPr sz="15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None/>
            </a:pPr>
            <a:r>
              <a:rPr lang="en-GB" sz="1500" b="0" i="0" u="none" strike="noStrike" cap="none">
                <a:solidFill>
                  <a:srgbClr val="000000"/>
                </a:solidFill>
                <a:latin typeface="Arial"/>
                <a:ea typeface="Arial"/>
                <a:cs typeface="Arial"/>
                <a:sym typeface="Arial"/>
              </a:rPr>
              <a:t>Друга релевантна рамка е </a:t>
            </a:r>
            <a:r>
              <a:rPr lang="en-GB" sz="1500" b="1" i="0" u="none" strike="noStrike" cap="none">
                <a:solidFill>
                  <a:srgbClr val="000000"/>
                </a:solidFill>
                <a:latin typeface="Arial"/>
                <a:ea typeface="Arial"/>
                <a:cs typeface="Arial"/>
                <a:sym typeface="Arial"/>
              </a:rPr>
              <a:t>Теорията за социално присъствие</a:t>
            </a:r>
            <a:r>
              <a:rPr lang="en-GB" sz="1500" b="0" i="0" u="none" strike="noStrike" cap="none">
                <a:solidFill>
                  <a:srgbClr val="000000"/>
                </a:solidFill>
                <a:latin typeface="Arial"/>
                <a:ea typeface="Arial"/>
                <a:cs typeface="Arial"/>
                <a:sym typeface="Arial"/>
              </a:rPr>
              <a:t>, която подчертава важността на това да се чувстваш свързан с колегите си, дори и в отдалечена работна среда. В традиционната офис среда, непринудените разговори и спонтанните взаимодействия спомагат за изграждането на доверие. В хибридните екипи, възпроизвеждането на тези неформални дейности изисква целенасочени усилия, като например организиране на виртуални разговори на кафе, дейности за сплотяване на екипа или поддържане на неформални комуникационни канали, където служителите могат да споделят лични новини и да общуват.</a:t>
            </a:r>
            <a:endParaRPr/>
          </a:p>
          <a:p>
            <a:pPr marL="0" marR="0" lvl="0" indent="0" algn="l" rtl="0">
              <a:lnSpc>
                <a:spcPct val="90000"/>
              </a:lnSpc>
              <a:spcBef>
                <a:spcPts val="0"/>
              </a:spcBef>
              <a:spcAft>
                <a:spcPts val="0"/>
              </a:spcAft>
              <a:buClr>
                <a:srgbClr val="A02B93"/>
              </a:buClr>
              <a:buSzPts val="3600"/>
              <a:buFont typeface="Arial"/>
              <a:buNone/>
            </a:pPr>
            <a:endParaRPr sz="15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None/>
            </a:pPr>
            <a:r>
              <a:rPr lang="en-GB" sz="1500" b="0" i="0" u="none" strike="noStrike" cap="none">
                <a:solidFill>
                  <a:srgbClr val="000000"/>
                </a:solidFill>
                <a:latin typeface="Arial"/>
                <a:ea typeface="Arial"/>
                <a:cs typeface="Arial"/>
                <a:sym typeface="Arial"/>
              </a:rPr>
              <a:t>Освен това, балансът между </a:t>
            </a:r>
            <a:r>
              <a:rPr lang="en-GB" sz="1500" b="1" i="0" u="none" strike="noStrike" cap="none">
                <a:solidFill>
                  <a:srgbClr val="000000"/>
                </a:solidFill>
                <a:latin typeface="Arial"/>
                <a:ea typeface="Arial"/>
                <a:cs typeface="Arial"/>
                <a:sym typeface="Arial"/>
              </a:rPr>
              <a:t>синхронна и асинхронна комуникация </a:t>
            </a:r>
            <a:r>
              <a:rPr lang="en-GB" sz="1500" b="0" i="0" u="none" strike="noStrike" cap="none">
                <a:solidFill>
                  <a:srgbClr val="000000"/>
                </a:solidFill>
                <a:latin typeface="Arial"/>
                <a:ea typeface="Arial"/>
                <a:cs typeface="Arial"/>
                <a:sym typeface="Arial"/>
              </a:rPr>
              <a:t>е съществен компонент на ефективното хибридно сътрудничество. Докато синхронната комуникация (като срещи на живо и видео разговори) насърчава взаимодействието в реално време и незабавното решаване на проблеми, асинхронните методи (като имейл, записани видеа и споделени документи) позволяват гъвкавост и взимат под внимание различните стилове на работа. Постигането на правилния баланс гарантира, че служителите, работещи дистанционно, не се чувстват подложени на натиск да бъдат постоянно на разположение, което намалява бърнаута и увеличава производителността.</a:t>
            </a:r>
            <a:endParaRPr/>
          </a:p>
          <a:p>
            <a:pPr marL="285750" marR="0" lvl="0" indent="-5715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242" name="Google Shape;242;p13"/>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en-GB" sz="2400" b="1">
                <a:solidFill>
                  <a:schemeClr val="accent6"/>
                </a:solidFill>
              </a:rPr>
              <a:t>Дейност 3: Разработване на комуникационен график за хибриден екип</a:t>
            </a:r>
            <a:endParaRPr sz="3600">
              <a:solidFill>
                <a:schemeClr val="accent5"/>
              </a:solidFill>
            </a:endParaRPr>
          </a:p>
        </p:txBody>
      </p:sp>
      <p:pic>
        <p:nvPicPr>
          <p:cNvPr id="243" name="Google Shape;243;p13"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44" name="Google Shape;244;p13"/>
          <p:cNvSpPr txBox="1"/>
          <p:nvPr/>
        </p:nvSpPr>
        <p:spPr>
          <a:xfrm>
            <a:off x="6543675" y="2724085"/>
            <a:ext cx="5400600" cy="35828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i="0" u="none" strike="noStrike" cap="none" dirty="0" err="1">
                <a:solidFill>
                  <a:srgbClr val="636A6F"/>
                </a:solidFill>
                <a:latin typeface="Arial"/>
                <a:ea typeface="Arial"/>
                <a:cs typeface="Arial"/>
                <a:sym typeface="Arial"/>
              </a:rPr>
              <a:t>След</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завършване</a:t>
            </a:r>
            <a:r>
              <a:rPr lang="en-GB" sz="1800" b="1" i="0" u="none" strike="noStrike" cap="none" dirty="0">
                <a:solidFill>
                  <a:srgbClr val="636A6F"/>
                </a:solidFill>
                <a:latin typeface="Arial"/>
                <a:ea typeface="Arial"/>
                <a:cs typeface="Arial"/>
                <a:sym typeface="Arial"/>
              </a:rPr>
              <a:t> на </a:t>
            </a:r>
            <a:r>
              <a:rPr lang="en-GB" sz="1800" b="1" i="0" u="none" strike="noStrike" cap="none" dirty="0" err="1">
                <a:solidFill>
                  <a:srgbClr val="636A6F"/>
                </a:solidFill>
                <a:latin typeface="Arial"/>
                <a:ea typeface="Arial"/>
                <a:cs typeface="Arial"/>
                <a:sym typeface="Arial"/>
              </a:rPr>
              <a:t>тази</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дейност</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ще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можете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да</a:t>
            </a:r>
            <a:r>
              <a:rPr lang="en-GB" sz="1800" b="1" i="0" u="none" strike="noStrike" cap="none" dirty="0">
                <a:solidFill>
                  <a:srgbClr val="636A6F"/>
                </a:solidFill>
                <a:latin typeface="Arial"/>
                <a:ea typeface="Arial"/>
                <a:cs typeface="Arial"/>
                <a:sym typeface="Arial"/>
              </a:rPr>
              <a:t>:</a:t>
            </a:r>
            <a:endParaRPr sz="1800" b="1" i="0"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None/>
            </a:pPr>
            <a:r>
              <a:rPr lang="bg-BG" sz="1800" dirty="0">
                <a:solidFill>
                  <a:srgbClr val="636A6F"/>
                </a:solidFill>
              </a:rPr>
              <a:t>-</a:t>
            </a:r>
            <a:r>
              <a:rPr lang="en-GB" sz="1800" b="1" i="0"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Прилагате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комуникационни</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политики</a:t>
            </a:r>
            <a:r>
              <a:rPr lang="en-GB" sz="1800" b="0" i="1" u="none" strike="noStrike" cap="none" dirty="0">
                <a:solidFill>
                  <a:srgbClr val="636A6F"/>
                </a:solidFill>
                <a:latin typeface="Arial"/>
                <a:ea typeface="Arial"/>
                <a:cs typeface="Arial"/>
                <a:sym typeface="Arial"/>
              </a:rPr>
              <a:t> за </a:t>
            </a:r>
            <a:r>
              <a:rPr lang="en-GB" sz="1800" b="0" i="1" u="none" strike="noStrike" cap="none" dirty="0" err="1">
                <a:solidFill>
                  <a:srgbClr val="636A6F"/>
                </a:solidFill>
                <a:latin typeface="Arial"/>
                <a:ea typeface="Arial"/>
                <a:cs typeface="Arial"/>
                <a:sym typeface="Arial"/>
              </a:rPr>
              <a:t>асинхронно</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сътрудничество</a:t>
            </a:r>
            <a:r>
              <a:rPr lang="en-GB" sz="1800" b="0" i="1" u="none" strike="noStrike" cap="none" dirty="0">
                <a:solidFill>
                  <a:srgbClr val="636A6F"/>
                </a:solidFill>
                <a:latin typeface="Arial"/>
                <a:ea typeface="Arial"/>
                <a:cs typeface="Arial"/>
                <a:sym typeface="Arial"/>
              </a:rPr>
              <a:t> </a:t>
            </a:r>
            <a:endParaRPr dirty="0"/>
          </a:p>
          <a:p>
            <a:pPr marL="0" marR="0" lvl="0" indent="0" algn="l" rtl="0">
              <a:lnSpc>
                <a:spcPct val="107000"/>
              </a:lnSpc>
              <a:spcBef>
                <a:spcPts val="0"/>
              </a:spcBef>
              <a:spcAft>
                <a:spcPts val="0"/>
              </a:spcAft>
              <a:buClr>
                <a:srgbClr val="000000"/>
              </a:buClr>
              <a:buSzPts val="1800"/>
              <a:buFont typeface="Arial"/>
              <a:buNone/>
            </a:pPr>
            <a:endParaRPr sz="1800" b="0" i="1"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None/>
            </a:pPr>
            <a:r>
              <a:rPr lang="en-GB" sz="1800" b="0" i="0" u="none" strike="noStrike" cap="none" dirty="0">
                <a:solidFill>
                  <a:srgbClr val="000000"/>
                </a:solidFill>
                <a:latin typeface="Calibri"/>
                <a:ea typeface="Calibri"/>
                <a:cs typeface="Calibri"/>
                <a:sym typeface="Calibri"/>
              </a:rPr>
              <a:t>- </a:t>
            </a:r>
            <a:r>
              <a:rPr lang="en-GB" sz="1800" b="0" i="1" u="none" strike="noStrike" cap="none" dirty="0" err="1">
                <a:solidFill>
                  <a:srgbClr val="636A6F"/>
                </a:solidFill>
                <a:latin typeface="Calibri"/>
                <a:ea typeface="Calibri"/>
                <a:cs typeface="Calibri"/>
                <a:sym typeface="Calibri"/>
              </a:rPr>
              <a:t>И</a:t>
            </a:r>
            <a:r>
              <a:rPr lang="en-GB" sz="1800" b="0" i="1" u="none" strike="noStrike" cap="none" dirty="0" err="1">
                <a:solidFill>
                  <a:srgbClr val="636A6F"/>
                </a:solidFill>
                <a:latin typeface="Arial"/>
                <a:ea typeface="Arial"/>
                <a:cs typeface="Arial"/>
                <a:sym typeface="Arial"/>
              </a:rPr>
              <a:t>нтегрирате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инструменти</a:t>
            </a:r>
            <a:r>
              <a:rPr lang="en-GB" sz="1800" b="0" i="1" u="none" strike="noStrike" cap="none" dirty="0">
                <a:solidFill>
                  <a:srgbClr val="636A6F"/>
                </a:solidFill>
                <a:latin typeface="Arial"/>
                <a:ea typeface="Arial"/>
                <a:cs typeface="Arial"/>
                <a:sym typeface="Arial"/>
              </a:rPr>
              <a:t> за </a:t>
            </a:r>
            <a:r>
              <a:rPr lang="en-GB" sz="1800" b="0" i="1" u="none" strike="noStrike" cap="none" dirty="0" err="1">
                <a:solidFill>
                  <a:srgbClr val="636A6F"/>
                </a:solidFill>
                <a:latin typeface="Arial"/>
                <a:ea typeface="Arial"/>
                <a:cs typeface="Arial"/>
                <a:sym typeface="Arial"/>
              </a:rPr>
              <a:t>дигитална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комуникация</a:t>
            </a:r>
            <a:r>
              <a:rPr lang="en-GB" sz="1800" b="0" i="1" u="none" strike="noStrike" cap="none" dirty="0">
                <a:solidFill>
                  <a:srgbClr val="636A6F"/>
                </a:solidFill>
                <a:latin typeface="Arial"/>
                <a:ea typeface="Arial"/>
                <a:cs typeface="Arial"/>
                <a:sym typeface="Arial"/>
              </a:rPr>
              <a:t> и </a:t>
            </a:r>
            <a:r>
              <a:rPr lang="en-GB" sz="1800" b="0" i="1" u="none" strike="noStrike" cap="none" dirty="0" err="1">
                <a:solidFill>
                  <a:srgbClr val="636A6F"/>
                </a:solidFill>
                <a:latin typeface="Arial"/>
                <a:ea typeface="Arial"/>
                <a:cs typeface="Arial"/>
                <a:sym typeface="Arial"/>
              </a:rPr>
              <a:t>сътрудничество</a:t>
            </a:r>
            <a:r>
              <a:rPr lang="en-GB" sz="1800" b="0" i="1" u="none" strike="noStrike" cap="none" dirty="0">
                <a:solidFill>
                  <a:srgbClr val="636A6F"/>
                </a:solidFill>
                <a:latin typeface="Arial"/>
                <a:ea typeface="Arial"/>
                <a:cs typeface="Arial"/>
                <a:sym typeface="Arial"/>
              </a:rPr>
              <a:t> в </a:t>
            </a:r>
            <a:r>
              <a:rPr lang="en-GB" sz="1800" b="0" i="1" u="none" strike="noStrike" cap="none" dirty="0" err="1">
                <a:solidFill>
                  <a:srgbClr val="636A6F"/>
                </a:solidFill>
                <a:latin typeface="Arial"/>
                <a:ea typeface="Arial"/>
                <a:cs typeface="Arial"/>
                <a:sym typeface="Arial"/>
              </a:rPr>
              <a:t>работата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си</a:t>
            </a:r>
            <a:r>
              <a:rPr lang="en-GB" sz="1800" b="0" i="1" u="none" strike="noStrike" cap="none" dirty="0">
                <a:solidFill>
                  <a:srgbClr val="636A6F"/>
                </a:solidFill>
                <a:latin typeface="Arial"/>
                <a:ea typeface="Arial"/>
                <a:cs typeface="Arial"/>
                <a:sym typeface="Arial"/>
              </a:rPr>
              <a:t>, за </a:t>
            </a:r>
            <a:r>
              <a:rPr lang="en-GB" sz="1800" b="0" i="1" u="none" strike="noStrike" cap="none" dirty="0" err="1">
                <a:solidFill>
                  <a:srgbClr val="636A6F"/>
                </a:solidFill>
                <a:latin typeface="Arial"/>
                <a:ea typeface="Arial"/>
                <a:cs typeface="Arial"/>
                <a:sym typeface="Arial"/>
              </a:rPr>
              <a:t>да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подобрите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комуникацията</a:t>
            </a:r>
            <a:r>
              <a:rPr lang="en-GB" sz="1800" b="0" i="1" u="none" strike="noStrike" cap="none" dirty="0">
                <a:solidFill>
                  <a:srgbClr val="636A6F"/>
                </a:solidFill>
                <a:latin typeface="Arial"/>
                <a:ea typeface="Arial"/>
                <a:cs typeface="Arial"/>
                <a:sym typeface="Arial"/>
              </a:rPr>
              <a:t> и </a:t>
            </a:r>
            <a:r>
              <a:rPr lang="en-GB" sz="1800" b="0" i="1" u="none" strike="noStrike" cap="none" dirty="0" err="1">
                <a:solidFill>
                  <a:srgbClr val="636A6F"/>
                </a:solidFill>
                <a:latin typeface="Arial"/>
                <a:ea typeface="Arial"/>
                <a:cs typeface="Arial"/>
                <a:sym typeface="Arial"/>
              </a:rPr>
              <a:t>да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опростите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процеса</a:t>
            </a:r>
            <a:r>
              <a:rPr lang="en-GB" sz="1800" b="0" i="1" u="none" strike="noStrike" cap="none" dirty="0">
                <a:solidFill>
                  <a:srgbClr val="636A6F"/>
                </a:solidFill>
                <a:latin typeface="Arial"/>
                <a:ea typeface="Arial"/>
                <a:cs typeface="Arial"/>
                <a:sym typeface="Arial"/>
              </a:rPr>
              <a:t> на </a:t>
            </a:r>
            <a:r>
              <a:rPr lang="en-GB" sz="1800" b="0" i="1" u="none" strike="noStrike" cap="none" dirty="0" err="1">
                <a:solidFill>
                  <a:srgbClr val="636A6F"/>
                </a:solidFill>
                <a:latin typeface="Arial"/>
                <a:ea typeface="Arial"/>
                <a:cs typeface="Arial"/>
                <a:sym typeface="Arial"/>
              </a:rPr>
              <a:t>взаимопомощ</a:t>
            </a:r>
            <a:endParaRPr sz="1800" b="0" i="1"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5" name="Google Shape;245;p13"/>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a:solidFill>
                  <a:srgbClr val="868E93"/>
                </a:solidFill>
                <a:latin typeface="Open Sans Light"/>
                <a:ea typeface="Open Sans Light"/>
                <a:cs typeface="Open Sans Light"/>
                <a:sym typeface="Open Sans Light"/>
              </a:rPr>
              <a:t>Целта на тази дейност е да се представят политики и протоколи за асинхронна и синхронна комуникация</a:t>
            </a:r>
            <a:r>
              <a:rPr lang="en-GB" b="1" i="1" u="none" strike="noStrike" cap="none">
                <a:solidFill>
                  <a:srgbClr val="868E93"/>
                </a:solidFill>
                <a:latin typeface="Open Sans Light"/>
                <a:ea typeface="Open Sans Light"/>
                <a:cs typeface="Open Sans Light"/>
                <a:sym typeface="Open Sans Light"/>
              </a:rPr>
              <a:t>.</a:t>
            </a:r>
            <a:endParaRPr/>
          </a:p>
          <a:p>
            <a:pPr marL="2057400" lvl="4" indent="-88900" algn="l" rtl="0">
              <a:lnSpc>
                <a:spcPct val="90000"/>
              </a:lnSpc>
              <a:spcBef>
                <a:spcPts val="500"/>
              </a:spcBef>
              <a:spcAft>
                <a:spcPts val="0"/>
              </a:spcAft>
              <a:buClr>
                <a:srgbClr val="868E93"/>
              </a:buClr>
              <a:buSzPts val="2200"/>
              <a:buNone/>
            </a:pPr>
            <a:endParaRPr/>
          </a:p>
        </p:txBody>
      </p:sp>
      <p:pic>
        <p:nvPicPr>
          <p:cNvPr id="246" name="Google Shape;246;p13"/>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247" name="Google Shape;247;p13"/>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4"/>
          <p:cNvSpPr txBox="1">
            <a:spLocks noGrp="1"/>
          </p:cNvSpPr>
          <p:nvPr>
            <p:ph type="title"/>
          </p:nvPr>
        </p:nvSpPr>
        <p:spPr>
          <a:xfrm>
            <a:off x="1500673" y="383832"/>
            <a:ext cx="9796591"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3: Разработване на комуникационен график за хибриден екип</a:t>
            </a:r>
            <a:endParaRPr sz="3600">
              <a:solidFill>
                <a:schemeClr val="accent5"/>
              </a:solidFill>
            </a:endParaRPr>
          </a:p>
        </p:txBody>
      </p:sp>
      <p:sp>
        <p:nvSpPr>
          <p:cNvPr id="254" name="Google Shape;254;p14"/>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СТЪПКА 1</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Представете сравнителна таблица на комуникационните методи.</a:t>
            </a:r>
            <a:endParaRPr/>
          </a:p>
          <a:p>
            <a:pPr marL="0" lvl="0" indent="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2</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Разделете обучаемите на групи.</a:t>
            </a:r>
            <a:endParaRPr i="1">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3</a:t>
            </a:r>
            <a:endParaRPr b="1"/>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Представете модел за комуникационен график за хибриден екип.</a:t>
            </a:r>
            <a:endParaRPr/>
          </a:p>
          <a:p>
            <a:pPr marL="228600" lvl="0" indent="-114300" algn="l" rtl="0">
              <a:lnSpc>
                <a:spcPct val="90000"/>
              </a:lnSpc>
              <a:spcBef>
                <a:spcPts val="1000"/>
              </a:spcBef>
              <a:spcAft>
                <a:spcPts val="0"/>
              </a:spcAft>
              <a:buClr>
                <a:srgbClr val="9869BD"/>
              </a:buClr>
              <a:buSzPts val="1800"/>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4</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Поканете групите да обсъдят идеи и разработят комуникационен график за хибриден екип, използвайки образеца</a:t>
            </a:r>
            <a:r>
              <a:rPr lang="en-GB" i="1" u="none" strike="noStrike" cap="none">
                <a:solidFill>
                  <a:srgbClr val="868E93"/>
                </a:solidFill>
                <a:latin typeface="Arial"/>
                <a:ea typeface="Arial"/>
                <a:cs typeface="Arial"/>
                <a:sym typeface="Arial"/>
              </a:rPr>
              <a:t>.</a:t>
            </a: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pic>
        <p:nvPicPr>
          <p:cNvPr id="255" name="Google Shape;255;p14" descr="Ampulheta 90% com preenchimento sólido"/>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256" name="Google Shape;256;p14"/>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Стъпки</a:t>
            </a:r>
            <a:endParaRPr/>
          </a:p>
        </p:txBody>
      </p:sp>
      <p:sp>
        <p:nvSpPr>
          <p:cNvPr id="257" name="Google Shape;257;p14"/>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00h:15m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Цел и рамка на модула</a:t>
            </a:r>
            <a:endParaRPr sz="3600" b="0" i="0" u="none" strike="noStrike" cap="none">
              <a:solidFill>
                <a:schemeClr val="accent5"/>
              </a:solidFill>
              <a:latin typeface="Arial"/>
              <a:ea typeface="Arial"/>
              <a:cs typeface="Arial"/>
              <a:sym typeface="Arial"/>
            </a:endParaRPr>
          </a:p>
        </p:txBody>
      </p:sp>
      <p:sp>
        <p:nvSpPr>
          <p:cNvPr id="117" name="Google Shape;117;p2"/>
          <p:cNvSpPr txBox="1"/>
          <p:nvPr/>
        </p:nvSpPr>
        <p:spPr>
          <a:xfrm>
            <a:off x="539289" y="1240163"/>
            <a:ext cx="9351964" cy="3061662"/>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rgbClr val="636A6F"/>
              </a:buClr>
              <a:buSzPts val="1800"/>
              <a:buFont typeface="Arial"/>
              <a:buChar char="•"/>
            </a:pPr>
            <a:r>
              <a:rPr lang="en-GB" sz="1600" b="0" i="0" u="none" strike="noStrike" cap="none" dirty="0" err="1">
                <a:solidFill>
                  <a:srgbClr val="000000"/>
                </a:solidFill>
                <a:latin typeface="Arial"/>
                <a:ea typeface="Arial"/>
                <a:cs typeface="Arial"/>
                <a:sym typeface="Arial"/>
              </a:rPr>
              <a:t>Целта</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Модул</a:t>
            </a:r>
            <a:r>
              <a:rPr lang="en-GB" sz="1600" b="0" i="0" u="none" strike="noStrike" cap="none" dirty="0">
                <a:solidFill>
                  <a:srgbClr val="000000"/>
                </a:solidFill>
                <a:latin typeface="Arial"/>
                <a:ea typeface="Arial"/>
                <a:cs typeface="Arial"/>
                <a:sym typeface="Arial"/>
              </a:rPr>
              <a:t> 2 е </a:t>
            </a:r>
            <a:r>
              <a:rPr lang="en-GB" sz="1600" b="0" i="0" u="none" strike="noStrike" cap="none" dirty="0" err="1">
                <a:solidFill>
                  <a:srgbClr val="000000"/>
                </a:solidFill>
                <a:latin typeface="Arial"/>
                <a:ea typeface="Arial"/>
                <a:cs typeface="Arial"/>
                <a:sym typeface="Arial"/>
              </a:rPr>
              <a:t>да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представи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предизвикателствата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възможностите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свързани</a:t>
            </a:r>
            <a:r>
              <a:rPr lang="en-GB" sz="1600" b="0" i="0" u="none" strike="noStrike" cap="none" dirty="0">
                <a:solidFill>
                  <a:srgbClr val="000000"/>
                </a:solidFill>
                <a:latin typeface="Arial"/>
                <a:ea typeface="Arial"/>
                <a:cs typeface="Arial"/>
                <a:sym typeface="Arial"/>
              </a:rPr>
              <a:t> с </a:t>
            </a:r>
            <a:r>
              <a:rPr lang="en-GB" sz="1600" b="0" i="0" u="none" strike="noStrike" cap="none" dirty="0" err="1">
                <a:solidFill>
                  <a:srgbClr val="000000"/>
                </a:solidFill>
                <a:latin typeface="Arial"/>
                <a:ea typeface="Arial"/>
                <a:cs typeface="Arial"/>
                <a:sym typeface="Arial"/>
              </a:rPr>
              <a:t>хибридната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работа</a:t>
            </a:r>
            <a:r>
              <a:rPr lang="en-GB" sz="1600" b="0" i="0" u="none" strike="noStrike" cap="none" dirty="0">
                <a:solidFill>
                  <a:srgbClr val="000000"/>
                </a:solidFill>
                <a:latin typeface="Arial"/>
                <a:ea typeface="Arial"/>
                <a:cs typeface="Arial"/>
                <a:sym typeface="Arial"/>
              </a:rPr>
              <a:t>, с </a:t>
            </a:r>
            <a:r>
              <a:rPr lang="en-GB" sz="1600" b="0" i="0" u="none" strike="noStrike" cap="none" dirty="0" err="1">
                <a:solidFill>
                  <a:srgbClr val="000000"/>
                </a:solidFill>
                <a:latin typeface="Arial"/>
                <a:ea typeface="Arial"/>
                <a:cs typeface="Arial"/>
                <a:sym typeface="Arial"/>
              </a:rPr>
              <a:t>фокус</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върху</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знанията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уменията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нагласите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необходими</a:t>
            </a:r>
            <a:r>
              <a:rPr lang="en-GB" sz="1600" b="0" i="0" u="none" strike="noStrike" cap="none" dirty="0">
                <a:solidFill>
                  <a:srgbClr val="000000"/>
                </a:solidFill>
                <a:latin typeface="Arial"/>
                <a:ea typeface="Arial"/>
                <a:cs typeface="Arial"/>
                <a:sym typeface="Arial"/>
              </a:rPr>
              <a:t> за </a:t>
            </a:r>
            <a:r>
              <a:rPr lang="en-GB" sz="1600" b="0" i="0" u="none" strike="noStrike" cap="none" dirty="0" err="1">
                <a:solidFill>
                  <a:srgbClr val="000000"/>
                </a:solidFill>
                <a:latin typeface="Arial"/>
                <a:ea typeface="Arial"/>
                <a:cs typeface="Arial"/>
                <a:sym typeface="Arial"/>
              </a:rPr>
              <a:t>улесняване</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комуникацията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сътрудничеството</a:t>
            </a:r>
            <a:r>
              <a:rPr lang="en-GB" sz="1600" b="0" i="0" u="none" strike="noStrike" cap="none" dirty="0">
                <a:solidFill>
                  <a:srgbClr val="000000"/>
                </a:solidFill>
                <a:latin typeface="Arial"/>
                <a:ea typeface="Arial"/>
                <a:cs typeface="Arial"/>
                <a:sym typeface="Arial"/>
              </a:rPr>
              <a:t> в </a:t>
            </a:r>
            <a:r>
              <a:rPr lang="en-GB" sz="1600" b="0" i="0" u="none" strike="noStrike" cap="none" dirty="0" err="1">
                <a:solidFill>
                  <a:srgbClr val="000000"/>
                </a:solidFill>
                <a:latin typeface="Arial"/>
                <a:ea typeface="Arial"/>
                <a:cs typeface="Arial"/>
                <a:sym typeface="Arial"/>
              </a:rPr>
              <a:t>рамките</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едно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хибридно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работно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място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Уменията</a:t>
            </a:r>
            <a:r>
              <a:rPr lang="en-GB" sz="1600" b="0" i="0" u="none" strike="noStrike" cap="none" dirty="0">
                <a:solidFill>
                  <a:srgbClr val="000000"/>
                </a:solidFill>
                <a:latin typeface="Arial"/>
                <a:ea typeface="Arial"/>
                <a:cs typeface="Arial"/>
                <a:sym typeface="Arial"/>
              </a:rPr>
              <a:t> за </a:t>
            </a:r>
            <a:r>
              <a:rPr lang="en-GB" sz="1600" b="0" i="0" u="none" strike="noStrike" cap="none" dirty="0" err="1">
                <a:solidFill>
                  <a:srgbClr val="000000"/>
                </a:solidFill>
                <a:latin typeface="Arial"/>
                <a:ea typeface="Arial"/>
                <a:cs typeface="Arial"/>
                <a:sym typeface="Arial"/>
              </a:rPr>
              <a:t>комуникация</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цифрово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сътрудничество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от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съществено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значение</a:t>
            </a:r>
            <a:r>
              <a:rPr lang="en-GB" sz="1600" b="0" i="0" u="none" strike="noStrike" cap="none" dirty="0">
                <a:solidFill>
                  <a:srgbClr val="000000"/>
                </a:solidFill>
                <a:latin typeface="Arial"/>
                <a:ea typeface="Arial"/>
                <a:cs typeface="Arial"/>
                <a:sym typeface="Arial"/>
              </a:rPr>
              <a:t> за </a:t>
            </a:r>
            <a:r>
              <a:rPr lang="en-GB" sz="1600" b="0" i="0" u="none" strike="noStrike" cap="none" dirty="0" err="1">
                <a:solidFill>
                  <a:srgbClr val="000000"/>
                </a:solidFill>
                <a:latin typeface="Arial"/>
                <a:ea typeface="Arial"/>
                <a:cs typeface="Arial"/>
                <a:sym typeface="Arial"/>
              </a:rPr>
              <a:t>дигиталния</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свят</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труда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мениджърите</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хибридни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екипи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трябва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да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бъдат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обучени</a:t>
            </a:r>
            <a:r>
              <a:rPr lang="en-GB" sz="1600" b="0" i="0" u="none" strike="noStrike" cap="none" dirty="0">
                <a:solidFill>
                  <a:srgbClr val="000000"/>
                </a:solidFill>
                <a:latin typeface="Arial"/>
                <a:ea typeface="Arial"/>
                <a:cs typeface="Arial"/>
                <a:sym typeface="Arial"/>
              </a:rPr>
              <a:t> в </a:t>
            </a:r>
            <a:r>
              <a:rPr lang="en-GB" sz="1600" b="0" i="0" u="none" strike="noStrike" cap="none" dirty="0" err="1">
                <a:solidFill>
                  <a:srgbClr val="000000"/>
                </a:solidFill>
                <a:latin typeface="Arial"/>
                <a:ea typeface="Arial"/>
                <a:cs typeface="Arial"/>
                <a:sym typeface="Arial"/>
              </a:rPr>
              <a:t>правилните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умения</a:t>
            </a:r>
            <a:r>
              <a:rPr lang="en-GB" sz="1600" b="0" i="0" u="none" strike="noStrike" cap="none" dirty="0">
                <a:solidFill>
                  <a:srgbClr val="000000"/>
                </a:solidFill>
                <a:latin typeface="Arial"/>
                <a:ea typeface="Arial"/>
                <a:cs typeface="Arial"/>
                <a:sym typeface="Arial"/>
              </a:rPr>
              <a:t>, за </a:t>
            </a:r>
            <a:r>
              <a:rPr lang="en-GB" sz="1600" b="0" i="0" u="none" strike="noStrike" cap="none" dirty="0" err="1">
                <a:solidFill>
                  <a:srgbClr val="000000"/>
                </a:solidFill>
                <a:latin typeface="Arial"/>
                <a:ea typeface="Arial"/>
                <a:cs typeface="Arial"/>
                <a:sym typeface="Arial"/>
              </a:rPr>
              <a:t>да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гарантира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че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екипите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им</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могат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да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сътрудничат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ефективно</a:t>
            </a:r>
            <a:r>
              <a:rPr lang="en-GB" sz="1600" b="0" i="0" u="none" strike="noStrike" cap="none" dirty="0">
                <a:solidFill>
                  <a:srgbClr val="000000"/>
                </a:solidFill>
                <a:latin typeface="Arial"/>
                <a:ea typeface="Arial"/>
                <a:cs typeface="Arial"/>
                <a:sym typeface="Arial"/>
              </a:rPr>
              <a:t>.</a:t>
            </a:r>
            <a:endParaRPr sz="1600" b="0" i="0" u="none" strike="noStrike" cap="none"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sz="2800" b="0" i="0" u="none" strike="noStrike" cap="none"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400"/>
              <a:buFont typeface="Arial"/>
              <a:buNone/>
            </a:pPr>
            <a:endParaRPr sz="2400" b="0" i="0" u="none" strike="noStrike" cap="none" dirty="0">
              <a:solidFill>
                <a:srgbClr val="636A6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118" name="Google Shape;118;p2"/>
          <p:cNvSpPr txBox="1"/>
          <p:nvPr/>
        </p:nvSpPr>
        <p:spPr>
          <a:xfrm>
            <a:off x="1156150" y="3546986"/>
            <a:ext cx="7919024" cy="29315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err="1">
                <a:solidFill>
                  <a:srgbClr val="636A6F"/>
                </a:solidFill>
                <a:latin typeface="Arial"/>
                <a:ea typeface="Arial"/>
                <a:cs typeface="Arial"/>
                <a:sym typeface="Arial"/>
              </a:rPr>
              <a:t>Модулът</a:t>
            </a:r>
            <a:r>
              <a:rPr lang="en-GB" sz="1800" b="0" i="0" u="none" strike="noStrike" cap="none" dirty="0">
                <a:solidFill>
                  <a:srgbClr val="636A6F"/>
                </a:solidFill>
                <a:latin typeface="Arial"/>
                <a:ea typeface="Arial"/>
                <a:cs typeface="Arial"/>
                <a:sym typeface="Arial"/>
              </a:rPr>
              <a:t> е </a:t>
            </a:r>
            <a:r>
              <a:rPr lang="en-GB" sz="1800" b="0" i="0" u="none" strike="noStrike" cap="none" dirty="0" err="1">
                <a:solidFill>
                  <a:srgbClr val="636A6F"/>
                </a:solidFill>
                <a:latin typeface="Arial"/>
                <a:ea typeface="Arial"/>
                <a:cs typeface="Arial"/>
                <a:sym typeface="Arial"/>
              </a:rPr>
              <a:t>разделен</a:t>
            </a:r>
            <a:r>
              <a:rPr lang="en-GB" sz="1800" b="0" i="0" u="none" strike="noStrike" cap="none" dirty="0">
                <a:solidFill>
                  <a:srgbClr val="636A6F"/>
                </a:solidFill>
                <a:latin typeface="Arial"/>
                <a:ea typeface="Arial"/>
                <a:cs typeface="Arial"/>
                <a:sym typeface="Arial"/>
              </a:rPr>
              <a:t> на </a:t>
            </a:r>
            <a:r>
              <a:rPr lang="en-GB" sz="1800" b="0" i="0" u="none" strike="noStrike" cap="none" dirty="0" err="1">
                <a:solidFill>
                  <a:srgbClr val="636A6F"/>
                </a:solidFill>
                <a:latin typeface="Arial"/>
                <a:ea typeface="Arial"/>
                <a:cs typeface="Arial"/>
                <a:sym typeface="Arial"/>
              </a:rPr>
              <a:t>следните</a:t>
            </a:r>
            <a:r>
              <a:rPr lang="en-GB" sz="1800" b="0" i="0" u="none" strike="noStrike" cap="none" dirty="0">
                <a:solidFill>
                  <a:srgbClr val="636A6F"/>
                </a:solidFill>
                <a:latin typeface="Arial"/>
                <a:ea typeface="Arial"/>
                <a:cs typeface="Arial"/>
                <a:sym typeface="Arial"/>
              </a:rPr>
              <a:t> </a:t>
            </a:r>
            <a:r>
              <a:rPr lang="en-GB" sz="1800" b="0" i="0" u="none" strike="noStrike" cap="none" dirty="0" err="1">
                <a:solidFill>
                  <a:srgbClr val="636A6F"/>
                </a:solidFill>
                <a:latin typeface="Arial"/>
                <a:ea typeface="Arial"/>
                <a:cs typeface="Arial"/>
                <a:sym typeface="Arial"/>
              </a:rPr>
              <a:t>теми</a:t>
            </a:r>
            <a:r>
              <a:rPr lang="en-GB" sz="1800" b="0" i="0" u="none" strike="noStrike" cap="none" dirty="0">
                <a:solidFill>
                  <a:srgbClr val="636A6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50"/>
              <a:buFont typeface="Arial"/>
              <a:buNone/>
            </a:pPr>
            <a:r>
              <a:rPr lang="en-GB" sz="1450" b="1" i="0" u="none" strike="noStrike" cap="none" dirty="0" err="1">
                <a:solidFill>
                  <a:schemeClr val="accent5"/>
                </a:solidFill>
                <a:latin typeface="Arial"/>
                <a:ea typeface="Arial"/>
                <a:cs typeface="Arial"/>
                <a:sym typeface="Arial"/>
              </a:rPr>
              <a:t>Тема</a:t>
            </a:r>
            <a:r>
              <a:rPr lang="en-GB" sz="1450" b="1" i="0" u="none" strike="noStrike" cap="none" dirty="0">
                <a:solidFill>
                  <a:schemeClr val="accent5"/>
                </a:solidFill>
                <a:latin typeface="Arial"/>
                <a:ea typeface="Arial"/>
                <a:cs typeface="Arial"/>
                <a:sym typeface="Arial"/>
              </a:rPr>
              <a:t> 1 </a:t>
            </a:r>
            <a:r>
              <a:rPr lang="en-GB" sz="1450" b="1" i="0" u="none" strike="noStrike" cap="none" dirty="0" err="1">
                <a:solidFill>
                  <a:schemeClr val="accent5"/>
                </a:solidFill>
                <a:latin typeface="Arial"/>
                <a:ea typeface="Arial"/>
                <a:cs typeface="Arial"/>
                <a:sym typeface="Arial"/>
              </a:rPr>
              <a:t>Въведение</a:t>
            </a:r>
            <a:r>
              <a:rPr lang="en-GB" sz="1450" b="1" i="0" u="none" strike="noStrike" cap="none" dirty="0">
                <a:solidFill>
                  <a:schemeClr val="accent5"/>
                </a:solidFill>
                <a:latin typeface="Arial"/>
                <a:ea typeface="Arial"/>
                <a:cs typeface="Arial"/>
                <a:sym typeface="Arial"/>
              </a:rPr>
              <a:t> в </a:t>
            </a:r>
            <a:r>
              <a:rPr lang="en-GB" sz="1450" b="1" i="0" u="none" strike="noStrike" cap="none" dirty="0" err="1">
                <a:solidFill>
                  <a:schemeClr val="accent5"/>
                </a:solidFill>
                <a:latin typeface="Arial"/>
                <a:ea typeface="Arial"/>
                <a:cs typeface="Arial"/>
                <a:sym typeface="Arial"/>
              </a:rPr>
              <a:t>динамиката</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хибридната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работа</a:t>
            </a:r>
            <a:endParaRPr sz="145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GB" sz="1450" b="1" i="0" u="none" strike="noStrike" cap="none" dirty="0" err="1">
                <a:solidFill>
                  <a:schemeClr val="accent5"/>
                </a:solidFill>
                <a:latin typeface="Arial"/>
                <a:ea typeface="Arial"/>
                <a:cs typeface="Arial"/>
                <a:sym typeface="Arial"/>
              </a:rPr>
              <a:t>Тема</a:t>
            </a:r>
            <a:r>
              <a:rPr lang="en-GB" sz="1450" b="1" i="0" u="none" strike="noStrike" cap="none" dirty="0">
                <a:solidFill>
                  <a:schemeClr val="accent5"/>
                </a:solidFill>
                <a:latin typeface="Arial"/>
                <a:ea typeface="Arial"/>
                <a:cs typeface="Arial"/>
                <a:sym typeface="Arial"/>
              </a:rPr>
              <a:t> 2 </a:t>
            </a:r>
            <a:r>
              <a:rPr lang="en-GB" sz="1450" b="1" i="0" u="none" strike="noStrike" cap="none" dirty="0" err="1">
                <a:solidFill>
                  <a:schemeClr val="accent5"/>
                </a:solidFill>
                <a:latin typeface="Arial"/>
                <a:ea typeface="Arial"/>
                <a:cs typeface="Arial"/>
                <a:sym typeface="Arial"/>
              </a:rPr>
              <a:t>Управление</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очакванията</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мениджърите</a:t>
            </a:r>
            <a:r>
              <a:rPr lang="en-GB" sz="1450" b="1" i="0" u="none" strike="noStrike" cap="none" dirty="0">
                <a:solidFill>
                  <a:schemeClr val="accent5"/>
                </a:solidFill>
                <a:latin typeface="Arial"/>
                <a:ea typeface="Arial"/>
                <a:cs typeface="Arial"/>
                <a:sym typeface="Arial"/>
              </a:rPr>
              <a:t> в </a:t>
            </a:r>
            <a:r>
              <a:rPr lang="en-GB" sz="1450" b="1" i="0" u="none" strike="noStrike" cap="none" dirty="0" err="1">
                <a:solidFill>
                  <a:schemeClr val="accent5"/>
                </a:solidFill>
                <a:latin typeface="Arial"/>
                <a:ea typeface="Arial"/>
                <a:cs typeface="Arial"/>
                <a:sym typeface="Arial"/>
              </a:rPr>
              <a:t>хибридна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работна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среда</a:t>
            </a:r>
            <a:endParaRPr sz="145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None/>
            </a:pPr>
            <a:r>
              <a:rPr lang="en-GB" sz="1450" b="1" i="0" u="none" strike="noStrike" cap="none" dirty="0" err="1">
                <a:solidFill>
                  <a:schemeClr val="accent5"/>
                </a:solidFill>
                <a:latin typeface="Arial"/>
                <a:ea typeface="Arial"/>
                <a:cs typeface="Arial"/>
                <a:sym typeface="Arial"/>
              </a:rPr>
              <a:t>Тема</a:t>
            </a:r>
            <a:r>
              <a:rPr lang="en-GB" sz="1450" b="1" i="0" u="none" strike="noStrike" cap="none" dirty="0">
                <a:solidFill>
                  <a:schemeClr val="accent5"/>
                </a:solidFill>
                <a:latin typeface="Arial"/>
                <a:ea typeface="Arial"/>
                <a:cs typeface="Arial"/>
                <a:sym typeface="Arial"/>
              </a:rPr>
              <a:t> 3 </a:t>
            </a:r>
            <a:r>
              <a:rPr lang="en-GB" sz="1450" b="1" i="0" u="none" strike="noStrike" cap="none" dirty="0" err="1">
                <a:solidFill>
                  <a:schemeClr val="accent5"/>
                </a:solidFill>
                <a:latin typeface="Arial"/>
                <a:ea typeface="Arial"/>
                <a:cs typeface="Arial"/>
                <a:sym typeface="Arial"/>
              </a:rPr>
              <a:t>Насърчаване</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редовна</a:t>
            </a:r>
            <a:r>
              <a:rPr lang="en-GB" sz="1450" b="1" i="0" u="none" strike="noStrike" cap="none" dirty="0">
                <a:solidFill>
                  <a:schemeClr val="accent5"/>
                </a:solidFill>
                <a:latin typeface="Arial"/>
                <a:ea typeface="Arial"/>
                <a:cs typeface="Arial"/>
                <a:sym typeface="Arial"/>
              </a:rPr>
              <a:t> и </a:t>
            </a:r>
            <a:r>
              <a:rPr lang="en-GB" sz="1450" b="1" i="0" u="none" strike="noStrike" cap="none" dirty="0" err="1">
                <a:solidFill>
                  <a:schemeClr val="accent5"/>
                </a:solidFill>
                <a:latin typeface="Arial"/>
                <a:ea typeface="Arial"/>
                <a:cs typeface="Arial"/>
                <a:sym typeface="Arial"/>
              </a:rPr>
              <a:t>открита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комуникация</a:t>
            </a:r>
            <a:endParaRPr sz="145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None/>
            </a:pPr>
            <a:r>
              <a:rPr lang="en-GB" sz="1450" b="1" i="0" u="none" strike="noStrike" cap="none" dirty="0" err="1">
                <a:solidFill>
                  <a:schemeClr val="accent5"/>
                </a:solidFill>
                <a:latin typeface="Arial"/>
                <a:ea typeface="Arial"/>
                <a:cs typeface="Arial"/>
                <a:sym typeface="Arial"/>
              </a:rPr>
              <a:t>Тема</a:t>
            </a:r>
            <a:r>
              <a:rPr lang="en-GB" sz="1450" b="1" i="0" u="none" strike="noStrike" cap="none" dirty="0">
                <a:solidFill>
                  <a:schemeClr val="accent5"/>
                </a:solidFill>
                <a:latin typeface="Arial"/>
                <a:ea typeface="Arial"/>
                <a:cs typeface="Arial"/>
                <a:sym typeface="Arial"/>
              </a:rPr>
              <a:t> 4 </a:t>
            </a:r>
            <a:r>
              <a:rPr lang="en-GB" sz="1450" b="1" i="0" u="none" strike="noStrike" cap="none" dirty="0" err="1">
                <a:solidFill>
                  <a:schemeClr val="accent5"/>
                </a:solidFill>
                <a:latin typeface="Arial"/>
                <a:ea typeface="Arial"/>
                <a:cs typeface="Arial"/>
                <a:sym typeface="Arial"/>
              </a:rPr>
              <a:t>Изграждане</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признание</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доверие</a:t>
            </a:r>
            <a:r>
              <a:rPr lang="en-GB" sz="1450" b="1" i="0" u="none" strike="noStrike" cap="none" dirty="0">
                <a:solidFill>
                  <a:schemeClr val="accent5"/>
                </a:solidFill>
                <a:latin typeface="Arial"/>
                <a:ea typeface="Arial"/>
                <a:cs typeface="Arial"/>
                <a:sym typeface="Arial"/>
              </a:rPr>
              <a:t> и </a:t>
            </a:r>
            <a:r>
              <a:rPr lang="en-GB" sz="1450" b="1" i="0" u="none" strike="noStrike" cap="none" dirty="0" err="1">
                <a:solidFill>
                  <a:schemeClr val="accent5"/>
                </a:solidFill>
                <a:latin typeface="Arial"/>
                <a:ea typeface="Arial"/>
                <a:cs typeface="Arial"/>
                <a:sym typeface="Arial"/>
              </a:rPr>
              <a:t>практики</a:t>
            </a:r>
            <a:r>
              <a:rPr lang="en-GB" sz="1450" b="1" i="0" u="none" strike="noStrike" cap="none" dirty="0">
                <a:solidFill>
                  <a:schemeClr val="accent5"/>
                </a:solidFill>
                <a:latin typeface="Arial"/>
                <a:ea typeface="Arial"/>
                <a:cs typeface="Arial"/>
                <a:sym typeface="Arial"/>
              </a:rPr>
              <a:t> за </a:t>
            </a:r>
            <a:r>
              <a:rPr lang="en-GB" sz="1450" b="1" i="0" u="none" strike="noStrike" cap="none" dirty="0" err="1">
                <a:solidFill>
                  <a:schemeClr val="accent5"/>
                </a:solidFill>
                <a:latin typeface="Arial"/>
                <a:ea typeface="Arial"/>
                <a:cs typeface="Arial"/>
                <a:sym typeface="Arial"/>
              </a:rPr>
              <a:t>обратна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връзка</a:t>
            </a:r>
            <a:endParaRPr sz="145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None/>
            </a:pPr>
            <a:r>
              <a:rPr lang="en-GB" sz="1450" b="1" i="0" u="none" strike="noStrike" cap="none" dirty="0" err="1">
                <a:solidFill>
                  <a:schemeClr val="accent5"/>
                </a:solidFill>
                <a:latin typeface="Arial"/>
                <a:ea typeface="Arial"/>
                <a:cs typeface="Arial"/>
                <a:sym typeface="Arial"/>
              </a:rPr>
              <a:t>Тема</a:t>
            </a:r>
            <a:r>
              <a:rPr lang="en-GB" sz="1450" b="1" i="0" u="none" strike="noStrike" cap="none" dirty="0">
                <a:solidFill>
                  <a:schemeClr val="accent5"/>
                </a:solidFill>
                <a:latin typeface="Arial"/>
                <a:ea typeface="Arial"/>
                <a:cs typeface="Arial"/>
                <a:sym typeface="Arial"/>
              </a:rPr>
              <a:t> 5 </a:t>
            </a:r>
            <a:r>
              <a:rPr lang="en-GB" sz="1450" b="1" i="0" u="none" strike="noStrike" cap="none" dirty="0" err="1">
                <a:solidFill>
                  <a:schemeClr val="accent5"/>
                </a:solidFill>
                <a:latin typeface="Arial"/>
                <a:ea typeface="Arial"/>
                <a:cs typeface="Arial"/>
                <a:sym typeface="Arial"/>
              </a:rPr>
              <a:t>Поддържане</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силна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фирмена</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култура</a:t>
            </a:r>
            <a:endParaRPr sz="145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None/>
            </a:pPr>
            <a:r>
              <a:rPr lang="en-GB" sz="1450" b="1" i="0" u="none" strike="noStrike" cap="none" dirty="0" err="1">
                <a:solidFill>
                  <a:schemeClr val="accent5"/>
                </a:solidFill>
                <a:latin typeface="Arial"/>
                <a:ea typeface="Arial"/>
                <a:cs typeface="Arial"/>
                <a:sym typeface="Arial"/>
              </a:rPr>
              <a:t>Тема</a:t>
            </a:r>
            <a:r>
              <a:rPr lang="en-GB" sz="1450" b="1" i="0" u="none" strike="noStrike" cap="none" dirty="0">
                <a:solidFill>
                  <a:schemeClr val="accent5"/>
                </a:solidFill>
                <a:latin typeface="Arial"/>
                <a:ea typeface="Arial"/>
                <a:cs typeface="Arial"/>
                <a:sym typeface="Arial"/>
              </a:rPr>
              <a:t> 6 </a:t>
            </a:r>
            <a:r>
              <a:rPr lang="en-GB" sz="1450" b="1" i="0" u="none" strike="noStrike" cap="none" dirty="0" err="1">
                <a:solidFill>
                  <a:schemeClr val="accent5"/>
                </a:solidFill>
                <a:latin typeface="Arial"/>
                <a:ea typeface="Arial"/>
                <a:cs typeface="Arial"/>
                <a:sym typeface="Arial"/>
              </a:rPr>
              <a:t>Популяризиране</a:t>
            </a:r>
            <a:r>
              <a:rPr lang="en-GB" sz="1450" b="1" i="0" u="none" strike="noStrike" cap="none" dirty="0">
                <a:solidFill>
                  <a:schemeClr val="accent5"/>
                </a:solidFill>
                <a:latin typeface="Arial"/>
                <a:ea typeface="Arial"/>
                <a:cs typeface="Arial"/>
                <a:sym typeface="Arial"/>
              </a:rPr>
              <a:t> на </a:t>
            </a:r>
            <a:r>
              <a:rPr lang="en-GB" sz="1450" b="1" i="0" u="none" strike="noStrike" cap="none" dirty="0" err="1">
                <a:solidFill>
                  <a:schemeClr val="accent5"/>
                </a:solidFill>
                <a:latin typeface="Arial"/>
                <a:ea typeface="Arial"/>
                <a:cs typeface="Arial"/>
                <a:sym typeface="Arial"/>
              </a:rPr>
              <a:t>хибридното</a:t>
            </a:r>
            <a:r>
              <a:rPr lang="en-GB" sz="1450" b="1" i="0" u="none" strike="noStrike" cap="none" dirty="0">
                <a:solidFill>
                  <a:schemeClr val="accent5"/>
                </a:solidFill>
                <a:latin typeface="Arial"/>
                <a:ea typeface="Arial"/>
                <a:cs typeface="Arial"/>
                <a:sym typeface="Arial"/>
              </a:rPr>
              <a:t> </a:t>
            </a:r>
            <a:r>
              <a:rPr lang="en-GB" sz="1450" b="1" i="0" u="none" strike="noStrike" cap="none" dirty="0" err="1">
                <a:solidFill>
                  <a:schemeClr val="accent5"/>
                </a:solidFill>
                <a:latin typeface="Arial"/>
                <a:ea typeface="Arial"/>
                <a:cs typeface="Arial"/>
                <a:sym typeface="Arial"/>
              </a:rPr>
              <a:t>сътрудничество</a:t>
            </a:r>
            <a:endParaRPr sz="145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br>
              <a:rPr lang="en-GB" sz="2400" b="1">
                <a:solidFill>
                  <a:schemeClr val="accent6"/>
                </a:solidFill>
              </a:rPr>
            </a:br>
            <a:r>
              <a:rPr lang="en-GB" sz="2400" b="1">
                <a:solidFill>
                  <a:schemeClr val="accent6"/>
                </a:solidFill>
              </a:rPr>
              <a:t>Дейност 3: Разработване на комуникационен график за хибриден екип</a:t>
            </a:r>
            <a:endParaRPr sz="2400" b="1">
              <a:solidFill>
                <a:schemeClr val="accent6"/>
              </a:solidFill>
            </a:endParaRPr>
          </a:p>
          <a:p>
            <a:pPr marL="0" lvl="0" indent="0" algn="l" rtl="0">
              <a:lnSpc>
                <a:spcPct val="90000"/>
              </a:lnSpc>
              <a:spcBef>
                <a:spcPts val="0"/>
              </a:spcBef>
              <a:spcAft>
                <a:spcPts val="0"/>
              </a:spcAft>
              <a:buClr>
                <a:schemeClr val="accent5"/>
              </a:buClr>
              <a:buSzPct val="100000"/>
              <a:buFont typeface="Arial"/>
              <a:buNone/>
            </a:pPr>
            <a:endParaRPr sz="3600">
              <a:solidFill>
                <a:schemeClr val="accent5"/>
              </a:solidFill>
            </a:endParaRPr>
          </a:p>
        </p:txBody>
      </p:sp>
      <p:sp>
        <p:nvSpPr>
          <p:cNvPr id="264" name="Google Shape;264;p15"/>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РЕСУРСИ </a:t>
            </a:r>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r>
              <a:rPr lang="en-GB" b="1">
                <a:solidFill>
                  <a:srgbClr val="12501B"/>
                </a:solidFill>
              </a:rPr>
              <a:t>•	</a:t>
            </a:r>
            <a:r>
              <a:rPr lang="en-GB">
                <a:solidFill>
                  <a:srgbClr val="12501B"/>
                </a:solidFill>
                <a:latin typeface="Arial"/>
                <a:ea typeface="Arial"/>
                <a:cs typeface="Arial"/>
                <a:sym typeface="Arial"/>
              </a:rPr>
              <a:t> Таблица за сравнение на инструменти за комуникация.</a:t>
            </a:r>
            <a:endParaRPr/>
          </a:p>
          <a:p>
            <a:pPr marL="228600" lvl="0" indent="-114300" algn="l" rtl="0">
              <a:lnSpc>
                <a:spcPct val="90000"/>
              </a:lnSpc>
              <a:spcBef>
                <a:spcPts val="1000"/>
              </a:spcBef>
              <a:spcAft>
                <a:spcPts val="0"/>
              </a:spcAft>
              <a:buClr>
                <a:srgbClr val="9869BD"/>
              </a:buClr>
              <a:buSzPts val="1800"/>
              <a:buNone/>
            </a:pPr>
            <a:r>
              <a:rPr lang="en-GB">
                <a:solidFill>
                  <a:srgbClr val="12501B"/>
                </a:solidFill>
                <a:latin typeface="Arial"/>
                <a:ea typeface="Arial"/>
                <a:cs typeface="Arial"/>
                <a:sym typeface="Arial"/>
              </a:rPr>
              <a:t>•	Образец за комуникационен график за хибриден екип.</a:t>
            </a:r>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265" name="Google Shape;265;p15"/>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3"/>
              </a:rPr>
              <a:t>https://www.youtube.com/watch?v=HO2va28majU</a:t>
            </a:r>
            <a:endParaRPr/>
          </a:p>
          <a:p>
            <a:pPr marL="228600" lvl="0" indent="-114300" algn="l" rtl="0">
              <a:lnSpc>
                <a:spcPct val="90000"/>
              </a:lnSpc>
              <a:spcBef>
                <a:spcPts val="100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4</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Изграждане на признание, доверие и практики за обратна връзка</a:t>
            </a:r>
            <a:endParaRPr sz="3600" b="1" i="0" u="none" strike="noStrike" cap="none">
              <a:solidFill>
                <a:srgbClr val="000000"/>
              </a:solidFill>
              <a:latin typeface="Arial"/>
              <a:ea typeface="Arial"/>
              <a:cs typeface="Arial"/>
              <a:sym typeface="Arial"/>
            </a:endParaRPr>
          </a:p>
        </p:txBody>
      </p:sp>
      <p:pic>
        <p:nvPicPr>
          <p:cNvPr id="272" name="Google Shape;272;p16"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p:nvPr/>
        </p:nvSpPr>
        <p:spPr>
          <a:xfrm>
            <a:off x="1356851" y="394550"/>
            <a:ext cx="10412361" cy="5701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4: </a:t>
            </a:r>
            <a:r>
              <a:rPr lang="en-GB" sz="3600" b="0" i="0" u="none" strike="noStrike" cap="none" dirty="0" err="1">
                <a:solidFill>
                  <a:schemeClr val="accent5"/>
                </a:solidFill>
                <a:latin typeface="Arial"/>
                <a:ea typeface="Arial"/>
                <a:cs typeface="Arial"/>
                <a:sym typeface="Arial"/>
              </a:rPr>
              <a:t>Изграждане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признание</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доверие</a:t>
            </a:r>
            <a:r>
              <a:rPr lang="en-GB" sz="3600" b="0" i="0" u="none" strike="noStrike" cap="none" dirty="0">
                <a:solidFill>
                  <a:schemeClr val="accent5"/>
                </a:solidFill>
                <a:latin typeface="Arial"/>
                <a:ea typeface="Arial"/>
                <a:cs typeface="Arial"/>
                <a:sym typeface="Arial"/>
              </a:rPr>
              <a:t> и </a:t>
            </a:r>
            <a:r>
              <a:rPr lang="en-GB" sz="3600" b="0" i="0" u="none" strike="noStrike" cap="none" dirty="0" err="1">
                <a:solidFill>
                  <a:schemeClr val="accent5"/>
                </a:solidFill>
                <a:latin typeface="Arial"/>
                <a:ea typeface="Arial"/>
                <a:cs typeface="Arial"/>
                <a:sym typeface="Arial"/>
              </a:rPr>
              <a:t>практики</a:t>
            </a:r>
            <a:r>
              <a:rPr lang="en-GB" sz="3600" b="0" i="0" u="none" strike="noStrike" cap="none" dirty="0">
                <a:solidFill>
                  <a:schemeClr val="accent5"/>
                </a:solidFill>
                <a:latin typeface="Arial"/>
                <a:ea typeface="Arial"/>
                <a:cs typeface="Arial"/>
                <a:sym typeface="Arial"/>
              </a:rPr>
              <a:t> за </a:t>
            </a:r>
            <a:r>
              <a:rPr lang="en-GB" sz="3600" b="0" i="0" u="none" strike="noStrike" cap="none" dirty="0" err="1">
                <a:solidFill>
                  <a:schemeClr val="accent5"/>
                </a:solidFill>
                <a:latin typeface="Arial"/>
                <a:ea typeface="Arial"/>
                <a:cs typeface="Arial"/>
                <a:sym typeface="Arial"/>
              </a:rPr>
              <a:t>обратна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връзка</a:t>
            </a:r>
            <a:endParaRPr sz="3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2800" b="0" i="0" u="none" strike="noStrike" cap="none" dirty="0">
                <a:solidFill>
                  <a:schemeClr val="accent5"/>
                </a:solidFill>
                <a:latin typeface="Arial"/>
                <a:ea typeface="Arial"/>
                <a:cs typeface="Arial"/>
                <a:sym typeface="Arial"/>
              </a:rPr>
            </a:br>
            <a:r>
              <a:rPr lang="en-GB" sz="2800" b="0" i="0" u="none" strike="noStrike" cap="none" dirty="0" err="1">
                <a:solidFill>
                  <a:schemeClr val="accent5"/>
                </a:solidFill>
                <a:latin typeface="Arial"/>
                <a:ea typeface="Arial"/>
                <a:cs typeface="Arial"/>
                <a:sym typeface="Arial"/>
              </a:rPr>
              <a:t>Презентация</a:t>
            </a:r>
            <a:r>
              <a:rPr lang="en-GB" sz="2800" b="0" i="0" u="none" strike="noStrike" cap="none" dirty="0">
                <a:solidFill>
                  <a:schemeClr val="accent5"/>
                </a:solidFill>
                <a:latin typeface="Arial"/>
                <a:ea typeface="Arial"/>
                <a:cs typeface="Arial"/>
                <a:sym typeface="Arial"/>
              </a:rPr>
              <a:t> на </a:t>
            </a:r>
            <a:r>
              <a:rPr lang="en-GB" sz="2800" b="0" i="0" u="none" strike="noStrike" cap="none" dirty="0" err="1">
                <a:solidFill>
                  <a:schemeClr val="accent5"/>
                </a:solidFill>
                <a:latin typeface="Arial"/>
                <a:ea typeface="Arial"/>
                <a:cs typeface="Arial"/>
                <a:sym typeface="Arial"/>
              </a:rPr>
              <a:t>теоретичната</a:t>
            </a:r>
            <a:r>
              <a:rPr lang="en-GB" sz="2800" b="0" i="0" u="none" strike="noStrike" cap="none" dirty="0">
                <a:solidFill>
                  <a:schemeClr val="accent5"/>
                </a:solidFill>
                <a:latin typeface="Arial"/>
                <a:ea typeface="Arial"/>
                <a:cs typeface="Arial"/>
                <a:sym typeface="Arial"/>
              </a:rPr>
              <a:t> </a:t>
            </a:r>
            <a:r>
              <a:rPr lang="en-GB" sz="2800" b="0" i="0" u="none" strike="noStrike" cap="none" dirty="0" err="1">
                <a:solidFill>
                  <a:schemeClr val="accent5"/>
                </a:solidFill>
                <a:latin typeface="Arial"/>
                <a:ea typeface="Arial"/>
                <a:cs typeface="Arial"/>
                <a:sym typeface="Arial"/>
              </a:rPr>
              <a:t>концепция</a:t>
            </a:r>
            <a:endParaRPr sz="28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Доверието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работното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място</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чувството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техните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мениджъри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тяхна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страна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отнасят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към</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тях</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справедливо</a:t>
            </a:r>
            <a:r>
              <a:rPr lang="en-GB" sz="1600" b="0" i="0" u="none" strike="noStrike" cap="none" dirty="0">
                <a:solidFill>
                  <a:schemeClr val="dk1"/>
                </a:solidFill>
                <a:latin typeface="Arial"/>
                <a:ea typeface="Arial"/>
                <a:cs typeface="Arial"/>
                <a:sym typeface="Arial"/>
              </a:rPr>
              <a:t> и с </a:t>
            </a:r>
            <a:r>
              <a:rPr lang="en-GB" sz="1600" b="0" i="0" u="none" strike="noStrike" cap="none" dirty="0" err="1">
                <a:solidFill>
                  <a:schemeClr val="dk1"/>
                </a:solidFill>
                <a:latin typeface="Arial"/>
                <a:ea typeface="Arial"/>
                <a:cs typeface="Arial"/>
                <a:sym typeface="Arial"/>
              </a:rPr>
              <a:t>уважение</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приемат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случайните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неуспехи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естествена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част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растежа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развитието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В </a:t>
            </a:r>
            <a:r>
              <a:rPr lang="en-GB" sz="1600" b="0" i="0" u="none" strike="noStrike" cap="none" dirty="0" err="1">
                <a:solidFill>
                  <a:schemeClr val="dk1"/>
                </a:solidFill>
                <a:latin typeface="Arial"/>
                <a:ea typeface="Arial"/>
                <a:cs typeface="Arial"/>
                <a:sym typeface="Arial"/>
              </a:rPr>
              <a:t>днешната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бизнес</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среда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без</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доверие</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невъзможно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Ангажирате и </a:t>
            </a:r>
            <a:r>
              <a:rPr lang="en-GB" sz="1600" b="0" i="0" u="none" strike="noStrike" cap="none" dirty="0" err="1">
                <a:solidFill>
                  <a:schemeClr val="dk1"/>
                </a:solidFill>
                <a:latin typeface="Arial"/>
                <a:ea typeface="Arial"/>
                <a:cs typeface="Arial"/>
                <a:sym typeface="Arial"/>
              </a:rPr>
              <a:t>задържите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екипи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талантливи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Поддържате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силна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хибридна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дистанционна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Създадете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значимо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преживяване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служителите</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Поддържате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изграждате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бранда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Разраствате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бизнеса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получите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резултатите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които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искате</a:t>
            </a:r>
            <a:endParaRPr dirty="0"/>
          </a:p>
          <a:p>
            <a:pPr marL="0" marR="0" lvl="0" indent="0" algn="l" rtl="0">
              <a:lnSpc>
                <a:spcPct val="9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Обратната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признанието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съществено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значение</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изграждането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взаимоотношения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защото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показват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полагате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грижи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представянето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растежа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чувствата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другите</a:t>
            </a:r>
            <a:r>
              <a:rPr lang="en-GB"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Когато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редовно</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честно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давате</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получавате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обратна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признание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във</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Вашия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хибриден</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екип</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изградите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по-силни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разрешавате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конфликти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подобрите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крайните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резултати</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p:nvPr/>
        </p:nvSpPr>
        <p:spPr>
          <a:xfrm>
            <a:off x="1356852" y="394550"/>
            <a:ext cx="10264878"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4: </a:t>
            </a:r>
            <a:r>
              <a:rPr lang="en-GB" sz="3600" b="0" i="0" u="none" strike="noStrike" cap="none" dirty="0" err="1">
                <a:solidFill>
                  <a:schemeClr val="accent5"/>
                </a:solidFill>
                <a:latin typeface="Arial"/>
                <a:ea typeface="Arial"/>
                <a:cs typeface="Arial"/>
                <a:sym typeface="Arial"/>
              </a:rPr>
              <a:t>Изграждане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признание</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доверие</a:t>
            </a:r>
            <a:r>
              <a:rPr lang="en-GB" sz="3600" b="0" i="0" u="none" strike="noStrike" cap="none" dirty="0">
                <a:solidFill>
                  <a:schemeClr val="accent5"/>
                </a:solidFill>
                <a:latin typeface="Arial"/>
                <a:ea typeface="Arial"/>
                <a:cs typeface="Arial"/>
                <a:sym typeface="Arial"/>
              </a:rPr>
              <a:t> и </a:t>
            </a:r>
            <a:r>
              <a:rPr lang="en-GB" sz="3600" b="0" i="0" u="none" strike="noStrike" cap="none" dirty="0" err="1">
                <a:solidFill>
                  <a:schemeClr val="accent5"/>
                </a:solidFill>
                <a:latin typeface="Arial"/>
                <a:ea typeface="Arial"/>
                <a:cs typeface="Arial"/>
                <a:sym typeface="Arial"/>
              </a:rPr>
              <a:t>практики</a:t>
            </a:r>
            <a:r>
              <a:rPr lang="en-GB" sz="3600" b="0" i="0" u="none" strike="noStrike" cap="none" dirty="0">
                <a:solidFill>
                  <a:schemeClr val="accent5"/>
                </a:solidFill>
                <a:latin typeface="Arial"/>
                <a:ea typeface="Arial"/>
                <a:cs typeface="Arial"/>
                <a:sym typeface="Arial"/>
              </a:rPr>
              <a:t> за </a:t>
            </a:r>
            <a:r>
              <a:rPr lang="en-GB" sz="3600" b="0" i="0" u="none" strike="noStrike" cap="none" dirty="0" err="1">
                <a:solidFill>
                  <a:schemeClr val="accent5"/>
                </a:solidFill>
                <a:latin typeface="Arial"/>
                <a:ea typeface="Arial"/>
                <a:cs typeface="Arial"/>
                <a:sym typeface="Arial"/>
              </a:rPr>
              <a:t>обратна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връзка</a:t>
            </a:r>
            <a:endParaRPr sz="3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2800" b="0" i="0" u="none" strike="noStrike" cap="none" dirty="0">
                <a:solidFill>
                  <a:schemeClr val="accent5"/>
                </a:solidFill>
                <a:latin typeface="Arial"/>
                <a:ea typeface="Arial"/>
                <a:cs typeface="Arial"/>
                <a:sym typeface="Arial"/>
              </a:rPr>
            </a:b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Даването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обратна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просто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отбелязване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грешките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похвала</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постиженията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Става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въпрос</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предостави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конструктивна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конкретна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информация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която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помогне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другия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човек</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разбере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какво</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направил</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добре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какво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подобри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как</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постигне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целите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Освен</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трябва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бъде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ясна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кратка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използва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разбираем</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език</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фокусира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върху</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факти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Трябва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бъде</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балансирана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включва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положителни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така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отрицателни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аспекти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същевременно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подчертават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силните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страни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възможностите</a:t>
            </a:r>
            <a:r>
              <a:rPr lang="en-GB" sz="16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Получаването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обратна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само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приемат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похвалите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критиките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но</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човек</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учи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нея</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я </a:t>
            </a:r>
            <a:r>
              <a:rPr lang="en-GB" sz="1600" b="0" i="0" u="none" strike="noStrike" cap="none" dirty="0" err="1">
                <a:solidFill>
                  <a:schemeClr val="dk1"/>
                </a:solidFill>
                <a:latin typeface="Arial"/>
                <a:ea typeface="Arial"/>
                <a:cs typeface="Arial"/>
                <a:sym typeface="Arial"/>
              </a:rPr>
              <a:t>използва</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подобряване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представянето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уменията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взаимоотношенията</a:t>
            </a:r>
            <a:r>
              <a:rPr lang="en-GB" sz="16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Изграждането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признание</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нещо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повече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обикновена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благодарност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даване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награди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става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въпрос</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показване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признателност</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приноса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постиженията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качествата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другия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човек</a:t>
            </a:r>
            <a:r>
              <a:rPr lang="en-GB" sz="1600" b="0" i="0" u="none" strike="noStrike" cap="none" dirty="0">
                <a:solidFill>
                  <a:schemeClr val="dk1"/>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Предоставянето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обратна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признание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помага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хибридните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екипи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чувстват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забелязани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ценени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своя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принос</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изгради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доверие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защо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колкото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по-конкретна</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обратната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връзка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признанието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толкова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повече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изгражда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взаимоотношения</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помага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хората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чувстват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част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нещо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по-голямо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самите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тях</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291" name="Google Shape;291;p20"/>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Дейност 4: Даване на обратна връзка в хибридна среда</a:t>
            </a:r>
            <a:endParaRPr sz="3600">
              <a:solidFill>
                <a:schemeClr val="accent5"/>
              </a:solidFill>
            </a:endParaRPr>
          </a:p>
        </p:txBody>
      </p:sp>
      <p:pic>
        <p:nvPicPr>
          <p:cNvPr id="292" name="Google Shape;292;p2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93" name="Google Shape;293;p20"/>
          <p:cNvSpPr txBox="1"/>
          <p:nvPr/>
        </p:nvSpPr>
        <p:spPr>
          <a:xfrm>
            <a:off x="6543675" y="2724085"/>
            <a:ext cx="5400600" cy="29900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i="0" u="none" strike="noStrike" cap="none" dirty="0" err="1">
                <a:solidFill>
                  <a:srgbClr val="636A6F"/>
                </a:solidFill>
                <a:latin typeface="Arial"/>
                <a:ea typeface="Arial"/>
                <a:cs typeface="Arial"/>
                <a:sym typeface="Arial"/>
              </a:rPr>
              <a:t>След</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завършване</a:t>
            </a:r>
            <a:r>
              <a:rPr lang="en-GB" sz="1800" b="1" i="0" u="none" strike="noStrike" cap="none" dirty="0">
                <a:solidFill>
                  <a:srgbClr val="636A6F"/>
                </a:solidFill>
                <a:latin typeface="Arial"/>
                <a:ea typeface="Arial"/>
                <a:cs typeface="Arial"/>
                <a:sym typeface="Arial"/>
              </a:rPr>
              <a:t> на </a:t>
            </a:r>
            <a:r>
              <a:rPr lang="en-GB" sz="1800" b="1" i="0" u="none" strike="noStrike" cap="none" dirty="0" err="1">
                <a:solidFill>
                  <a:srgbClr val="636A6F"/>
                </a:solidFill>
                <a:latin typeface="Arial"/>
                <a:ea typeface="Arial"/>
                <a:cs typeface="Arial"/>
                <a:sym typeface="Arial"/>
              </a:rPr>
              <a:t>тази</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дейност</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ще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можете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да</a:t>
            </a:r>
            <a:r>
              <a:rPr lang="en-GB" sz="1800" b="1" i="0" u="none" strike="noStrike" cap="none" dirty="0">
                <a:solidFill>
                  <a:srgbClr val="636A6F"/>
                </a:solidFill>
                <a:latin typeface="Arial"/>
                <a:ea typeface="Arial"/>
                <a:cs typeface="Arial"/>
                <a:sym typeface="Arial"/>
              </a:rPr>
              <a:t>:</a:t>
            </a:r>
            <a:endParaRPr dirty="0"/>
          </a:p>
          <a:p>
            <a:pPr marL="0" marR="0" lvl="0" indent="0" algn="l" rtl="0">
              <a:lnSpc>
                <a:spcPct val="107000"/>
              </a:lnSpc>
              <a:spcBef>
                <a:spcPts val="0"/>
              </a:spcBef>
              <a:spcAft>
                <a:spcPts val="0"/>
              </a:spcAft>
              <a:buClr>
                <a:srgbClr val="000000"/>
              </a:buClr>
              <a:buSzPts val="1800"/>
              <a:buFont typeface="Arial"/>
              <a:buNone/>
            </a:pPr>
            <a:endParaRPr sz="1800" b="1" i="0" u="none" strike="noStrike" cap="none" dirty="0">
              <a:solidFill>
                <a:srgbClr val="636A6F"/>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800"/>
              <a:buFont typeface="Arial"/>
              <a:buNone/>
            </a:pPr>
            <a:r>
              <a:rPr lang="bg-BG" sz="1800" dirty="0">
                <a:solidFill>
                  <a:srgbClr val="636A6F"/>
                </a:solidFill>
              </a:rPr>
              <a:t>-</a:t>
            </a:r>
            <a:r>
              <a:rPr lang="bg-BG" sz="1800" b="1" dirty="0">
                <a:solidFill>
                  <a:srgbClr val="636A6F"/>
                </a:solidFill>
              </a:rPr>
              <a:t> </a:t>
            </a:r>
            <a:r>
              <a:rPr lang="en-GB" sz="1800" b="0" i="1" u="none" strike="noStrike" cap="none" dirty="0" err="1">
                <a:solidFill>
                  <a:srgbClr val="636A6F"/>
                </a:solidFill>
                <a:latin typeface="Arial"/>
                <a:ea typeface="Arial"/>
                <a:cs typeface="Arial"/>
                <a:sym typeface="Arial"/>
              </a:rPr>
              <a:t>Прилагате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техники</a:t>
            </a:r>
            <a:r>
              <a:rPr lang="en-GB" sz="1800" b="0" i="1" u="none" strike="noStrike" cap="none" dirty="0">
                <a:solidFill>
                  <a:srgbClr val="636A6F"/>
                </a:solidFill>
                <a:latin typeface="Arial"/>
                <a:ea typeface="Arial"/>
                <a:cs typeface="Arial"/>
                <a:sym typeface="Arial"/>
              </a:rPr>
              <a:t> за </a:t>
            </a:r>
            <a:r>
              <a:rPr lang="en-GB" sz="1800" b="0" i="1" u="none" strike="noStrike" cap="none" dirty="0" err="1">
                <a:solidFill>
                  <a:srgbClr val="636A6F"/>
                </a:solidFill>
                <a:latin typeface="Arial"/>
                <a:ea typeface="Arial"/>
                <a:cs typeface="Arial"/>
                <a:sym typeface="Arial"/>
              </a:rPr>
              <a:t>даване</a:t>
            </a:r>
            <a:r>
              <a:rPr lang="en-GB" sz="1800" b="0" i="1" u="none" strike="noStrike" cap="none" dirty="0">
                <a:solidFill>
                  <a:srgbClr val="636A6F"/>
                </a:solidFill>
                <a:latin typeface="Arial"/>
                <a:ea typeface="Arial"/>
                <a:cs typeface="Arial"/>
                <a:sym typeface="Arial"/>
              </a:rPr>
              <a:t> на </a:t>
            </a:r>
            <a:r>
              <a:rPr lang="en-GB" sz="1800" b="0" i="1" u="none" strike="noStrike" cap="none" dirty="0" err="1">
                <a:solidFill>
                  <a:srgbClr val="636A6F"/>
                </a:solidFill>
                <a:latin typeface="Arial"/>
                <a:ea typeface="Arial"/>
                <a:cs typeface="Arial"/>
                <a:sym typeface="Arial"/>
              </a:rPr>
              <a:t>конструктивна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обратна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връзка</a:t>
            </a:r>
            <a:endParaRPr sz="1800" b="0" i="1"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dirty="0">
              <a:solidFill>
                <a:srgbClr val="636A6F"/>
              </a:solidFill>
              <a:latin typeface="Arial"/>
              <a:ea typeface="Arial"/>
              <a:cs typeface="Arial"/>
              <a:sym typeface="Arial"/>
            </a:endParaRPr>
          </a:p>
          <a:p>
            <a:pPr marL="0" marR="0" lvl="0" indent="0" algn="just" rtl="0">
              <a:lnSpc>
                <a:spcPct val="107000"/>
              </a:lnSpc>
              <a:spcBef>
                <a:spcPts val="0"/>
              </a:spcBef>
              <a:spcAft>
                <a:spcPts val="0"/>
              </a:spcAft>
              <a:buNone/>
            </a:pPr>
            <a:r>
              <a:rPr lang="en-GB" sz="1800" b="1"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Насърчавате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приобщаващо</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поведение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което</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цени</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различните</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перспективи</a:t>
            </a:r>
            <a:r>
              <a:rPr lang="en-GB" sz="1800" b="0" i="1" u="none" strike="noStrike" cap="none" dirty="0">
                <a:solidFill>
                  <a:srgbClr val="636A6F"/>
                </a:solidFill>
                <a:latin typeface="Arial"/>
                <a:ea typeface="Arial"/>
                <a:cs typeface="Arial"/>
                <a:sym typeface="Arial"/>
              </a:rPr>
              <a:t> и </a:t>
            </a:r>
            <a:r>
              <a:rPr lang="en-GB" sz="1800" b="0" i="1" u="none" strike="noStrike" cap="none" dirty="0" err="1">
                <a:solidFill>
                  <a:srgbClr val="636A6F"/>
                </a:solidFill>
                <a:latin typeface="Arial"/>
                <a:ea typeface="Arial"/>
                <a:cs typeface="Arial"/>
                <a:sym typeface="Arial"/>
              </a:rPr>
              <a:t>популяризира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подкрепящата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хибридна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работна</a:t>
            </a:r>
            <a:r>
              <a:rPr lang="en-GB" sz="1800" b="0" i="1" u="none" strike="noStrike" cap="none" dirty="0">
                <a:solidFill>
                  <a:srgbClr val="636A6F"/>
                </a:solidFill>
                <a:latin typeface="Arial"/>
                <a:ea typeface="Arial"/>
                <a:cs typeface="Arial"/>
                <a:sym typeface="Arial"/>
              </a:rPr>
              <a:t> </a:t>
            </a:r>
            <a:r>
              <a:rPr lang="en-GB" sz="1800" b="0" i="1" u="none" strike="noStrike" cap="none" dirty="0" err="1">
                <a:solidFill>
                  <a:srgbClr val="636A6F"/>
                </a:solidFill>
                <a:latin typeface="Arial"/>
                <a:ea typeface="Arial"/>
                <a:cs typeface="Arial"/>
                <a:sym typeface="Arial"/>
              </a:rPr>
              <a:t>среда</a:t>
            </a:r>
            <a:r>
              <a:rPr lang="en-GB" sz="1800" b="0" i="1" u="none" strike="noStrike" cap="none" dirty="0">
                <a:solidFill>
                  <a:srgbClr val="636A6F"/>
                </a:solidFill>
                <a:latin typeface="Arial"/>
                <a:ea typeface="Arial"/>
                <a:cs typeface="Arial"/>
                <a:sym typeface="Arial"/>
              </a:rPr>
              <a:t>.</a:t>
            </a:r>
            <a:endParaRPr sz="1800" b="0" i="1"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4" name="Google Shape;294;p20"/>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Целта на тази дейност е </a:t>
            </a:r>
            <a:r>
              <a:rPr lang="en-GB" b="1" i="1">
                <a:solidFill>
                  <a:srgbClr val="868E93"/>
                </a:solidFill>
                <a:latin typeface="Open Sans Light"/>
                <a:ea typeface="Open Sans Light"/>
                <a:cs typeface="Open Sans Light"/>
                <a:sym typeface="Open Sans Light"/>
              </a:rPr>
              <a:t>да се очертае ролята на доверието в хибридните екипи и да се представят техники за предоставяне на конструктивна обратна връзка.</a:t>
            </a:r>
            <a:endParaRPr b="1" i="1" u="none" strike="noStrike" cap="none">
              <a:solidFill>
                <a:srgbClr val="868E93"/>
              </a:solidFill>
              <a:latin typeface="Open Sans Light"/>
              <a:ea typeface="Open Sans Light"/>
              <a:cs typeface="Open Sans Light"/>
              <a:sym typeface="Open Sans Light"/>
            </a:endParaRPr>
          </a:p>
          <a:p>
            <a:pPr marL="2057400" lvl="4" indent="-88900" algn="l" rtl="0">
              <a:lnSpc>
                <a:spcPct val="90000"/>
              </a:lnSpc>
              <a:spcBef>
                <a:spcPts val="500"/>
              </a:spcBef>
              <a:spcAft>
                <a:spcPts val="0"/>
              </a:spcAft>
              <a:buClr>
                <a:srgbClr val="868E93"/>
              </a:buClr>
              <a:buSzPts val="2200"/>
              <a:buNone/>
            </a:pPr>
            <a:endParaRPr/>
          </a:p>
        </p:txBody>
      </p:sp>
      <p:pic>
        <p:nvPicPr>
          <p:cNvPr id="295" name="Google Shape;295;p20"/>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296" name="Google Shape;296;p20"/>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1500674" y="383832"/>
            <a:ext cx="8217258"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4: Даване на обратна връзка в хибридна среда</a:t>
            </a:r>
            <a:endParaRPr sz="3600">
              <a:solidFill>
                <a:schemeClr val="accent5"/>
              </a:solidFill>
            </a:endParaRPr>
          </a:p>
        </p:txBody>
      </p:sp>
      <p:sp>
        <p:nvSpPr>
          <p:cNvPr id="303" name="Google Shape;303;p39"/>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СТЪПКА 1</a:t>
            </a:r>
            <a:endParaRPr dirty="0"/>
          </a:p>
          <a:p>
            <a:pPr marL="228600" lvl="0" indent="-228600" algn="l" rtl="0">
              <a:lnSpc>
                <a:spcPct val="90000"/>
              </a:lnSpc>
              <a:spcBef>
                <a:spcPts val="1000"/>
              </a:spcBef>
              <a:spcAft>
                <a:spcPts val="0"/>
              </a:spcAft>
              <a:buClr>
                <a:srgbClr val="9869BD"/>
              </a:buClr>
              <a:buSzPts val="1800"/>
              <a:buChar char="•"/>
            </a:pPr>
            <a:r>
              <a:rPr lang="en-GB" i="1" dirty="0" err="1">
                <a:solidFill>
                  <a:srgbClr val="868E93"/>
                </a:solidFill>
                <a:latin typeface="Arial"/>
                <a:ea typeface="Arial"/>
                <a:cs typeface="Arial"/>
                <a:sym typeface="Arial"/>
              </a:rPr>
              <a:t>Представете</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казуса</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Хибриден</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екип</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който</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има</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проблеми</a:t>
            </a:r>
            <a:r>
              <a:rPr lang="en-GB" i="1" dirty="0">
                <a:solidFill>
                  <a:srgbClr val="868E93"/>
                </a:solidFill>
                <a:latin typeface="Arial"/>
                <a:ea typeface="Arial"/>
                <a:cs typeface="Arial"/>
                <a:sym typeface="Arial"/>
              </a:rPr>
              <a:t> с </a:t>
            </a:r>
            <a:r>
              <a:rPr lang="en-GB" i="1" dirty="0" err="1">
                <a:solidFill>
                  <a:srgbClr val="868E93"/>
                </a:solidFill>
                <a:latin typeface="Arial"/>
                <a:ea typeface="Arial"/>
                <a:cs typeface="Arial"/>
                <a:sym typeface="Arial"/>
              </a:rPr>
              <a:t>доверието</a:t>
            </a:r>
            <a:r>
              <a:rPr lang="en-GB" i="1" dirty="0">
                <a:solidFill>
                  <a:srgbClr val="868E93"/>
                </a:solidFill>
                <a:latin typeface="Arial"/>
                <a:ea typeface="Arial"/>
                <a:cs typeface="Arial"/>
                <a:sym typeface="Arial"/>
              </a:rPr>
              <a:t> и </a:t>
            </a:r>
            <a:r>
              <a:rPr lang="en-GB" i="1" dirty="0" err="1">
                <a:solidFill>
                  <a:srgbClr val="868E93"/>
                </a:solidFill>
                <a:latin typeface="Arial"/>
                <a:ea typeface="Arial"/>
                <a:cs typeface="Arial"/>
                <a:sym typeface="Arial"/>
              </a:rPr>
              <a:t>даването</a:t>
            </a:r>
            <a:r>
              <a:rPr lang="en-GB" i="1" dirty="0">
                <a:solidFill>
                  <a:srgbClr val="868E93"/>
                </a:solidFill>
                <a:latin typeface="Arial"/>
                <a:ea typeface="Arial"/>
                <a:cs typeface="Arial"/>
                <a:sym typeface="Arial"/>
              </a:rPr>
              <a:t> на </a:t>
            </a:r>
            <a:r>
              <a:rPr lang="en-GB" i="1" dirty="0" err="1">
                <a:solidFill>
                  <a:srgbClr val="868E93"/>
                </a:solidFill>
                <a:latin typeface="Arial"/>
                <a:ea typeface="Arial"/>
                <a:cs typeface="Arial"/>
                <a:sym typeface="Arial"/>
              </a:rPr>
              <a:t>обратна</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връзка</a:t>
            </a:r>
            <a:r>
              <a:rPr lang="en-GB" i="1" dirty="0">
                <a:solidFill>
                  <a:srgbClr val="868E93"/>
                </a:solidFill>
                <a:latin typeface="Arial"/>
                <a:ea typeface="Arial"/>
                <a:cs typeface="Arial"/>
                <a:sym typeface="Arial"/>
              </a:rPr>
              <a:t>.</a:t>
            </a:r>
            <a:endParaRPr dirty="0"/>
          </a:p>
          <a:p>
            <a:pPr marL="0" lvl="0" indent="0" algn="l" rtl="0">
              <a:lnSpc>
                <a:spcPct val="90000"/>
              </a:lnSpc>
              <a:spcBef>
                <a:spcPts val="1000"/>
              </a:spcBef>
              <a:spcAft>
                <a:spcPts val="0"/>
              </a:spcAft>
              <a:buClr>
                <a:srgbClr val="9869BD"/>
              </a:buClr>
              <a:buSzPts val="1800"/>
              <a:buNone/>
            </a:pPr>
            <a:endParaRPr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СТЪПКА 2</a:t>
            </a:r>
            <a:endParaRPr dirty="0"/>
          </a:p>
          <a:p>
            <a:pPr marL="228600" lvl="0" indent="-228600" algn="l" rtl="0">
              <a:lnSpc>
                <a:spcPct val="90000"/>
              </a:lnSpc>
              <a:spcBef>
                <a:spcPts val="1000"/>
              </a:spcBef>
              <a:spcAft>
                <a:spcPts val="0"/>
              </a:spcAft>
              <a:buClr>
                <a:srgbClr val="9869BD"/>
              </a:buClr>
              <a:buSzPts val="1800"/>
              <a:buChar char="•"/>
            </a:pPr>
            <a:r>
              <a:rPr lang="en-GB" i="1" dirty="0" err="1">
                <a:solidFill>
                  <a:srgbClr val="868E93"/>
                </a:solidFill>
                <a:latin typeface="Arial"/>
                <a:ea typeface="Arial"/>
                <a:cs typeface="Arial"/>
                <a:sym typeface="Arial"/>
              </a:rPr>
              <a:t>Поканете</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обучаемите</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да</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анализират</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обсъдят</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казуса</a:t>
            </a:r>
            <a:r>
              <a:rPr lang="en-GB" i="1" dirty="0">
                <a:solidFill>
                  <a:srgbClr val="868E93"/>
                </a:solidFill>
                <a:latin typeface="Arial"/>
                <a:ea typeface="Arial"/>
                <a:cs typeface="Arial"/>
                <a:sym typeface="Arial"/>
              </a:rPr>
              <a:t>.</a:t>
            </a:r>
            <a:endParaRPr i="1"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СТЪПКА 3</a:t>
            </a:r>
            <a:endParaRPr dirty="0"/>
          </a:p>
          <a:p>
            <a:pPr marL="228600" lvl="0" indent="-228600" algn="l" rtl="0">
              <a:lnSpc>
                <a:spcPct val="90000"/>
              </a:lnSpc>
              <a:spcBef>
                <a:spcPts val="1000"/>
              </a:spcBef>
              <a:spcAft>
                <a:spcPts val="0"/>
              </a:spcAft>
              <a:buClr>
                <a:srgbClr val="9869BD"/>
              </a:buClr>
              <a:buSzPts val="1800"/>
              <a:buChar char="•"/>
            </a:pPr>
            <a:r>
              <a:rPr lang="en-GB" i="1" dirty="0" err="1">
                <a:solidFill>
                  <a:srgbClr val="868E93"/>
                </a:solidFill>
                <a:latin typeface="Arial"/>
                <a:ea typeface="Arial"/>
                <a:cs typeface="Arial"/>
                <a:sym typeface="Arial"/>
              </a:rPr>
              <a:t>Дайте</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примерни</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насоки</a:t>
            </a:r>
            <a:r>
              <a:rPr lang="en-GB" i="1" dirty="0">
                <a:solidFill>
                  <a:srgbClr val="868E93"/>
                </a:solidFill>
                <a:latin typeface="Arial"/>
                <a:ea typeface="Arial"/>
                <a:cs typeface="Arial"/>
                <a:sym typeface="Arial"/>
              </a:rPr>
              <a:t> за </a:t>
            </a:r>
            <a:r>
              <a:rPr lang="en-GB" i="1" dirty="0" err="1">
                <a:solidFill>
                  <a:srgbClr val="868E93"/>
                </a:solidFill>
                <a:latin typeface="Arial"/>
                <a:ea typeface="Arial"/>
                <a:cs typeface="Arial"/>
                <a:sym typeface="Arial"/>
              </a:rPr>
              <a:t>предоставянето</a:t>
            </a:r>
            <a:r>
              <a:rPr lang="en-GB" i="1" dirty="0">
                <a:solidFill>
                  <a:srgbClr val="868E93"/>
                </a:solidFill>
                <a:latin typeface="Arial"/>
                <a:ea typeface="Arial"/>
                <a:cs typeface="Arial"/>
                <a:sym typeface="Arial"/>
              </a:rPr>
              <a:t> на </a:t>
            </a:r>
            <a:r>
              <a:rPr lang="en-GB" i="1" dirty="0" err="1">
                <a:solidFill>
                  <a:srgbClr val="868E93"/>
                </a:solidFill>
                <a:latin typeface="Arial"/>
                <a:ea typeface="Arial"/>
                <a:cs typeface="Arial"/>
                <a:sym typeface="Arial"/>
              </a:rPr>
              <a:t>обратна</a:t>
            </a:r>
            <a:r>
              <a:rPr lang="en-GB" i="1" dirty="0">
                <a:solidFill>
                  <a:srgbClr val="868E93"/>
                </a:solidFill>
                <a:latin typeface="Arial"/>
                <a:ea typeface="Arial"/>
                <a:cs typeface="Arial"/>
                <a:sym typeface="Arial"/>
              </a:rPr>
              <a:t> </a:t>
            </a:r>
            <a:r>
              <a:rPr lang="en-GB" i="1" dirty="0" err="1">
                <a:solidFill>
                  <a:srgbClr val="868E93"/>
                </a:solidFill>
                <a:latin typeface="Arial"/>
                <a:ea typeface="Arial"/>
                <a:cs typeface="Arial"/>
                <a:sym typeface="Arial"/>
              </a:rPr>
              <a:t>връзка</a:t>
            </a:r>
            <a:r>
              <a:rPr lang="en-GB" i="1" dirty="0">
                <a:solidFill>
                  <a:srgbClr val="868E93"/>
                </a:solidFill>
                <a:latin typeface="Arial"/>
                <a:ea typeface="Arial"/>
                <a:cs typeface="Arial"/>
                <a:sym typeface="Arial"/>
              </a:rPr>
              <a:t>.</a:t>
            </a:r>
            <a:endParaRPr dirty="0"/>
          </a:p>
          <a:p>
            <a:pPr marL="228600" lvl="0" indent="-114300" algn="l" rtl="0">
              <a:lnSpc>
                <a:spcPct val="90000"/>
              </a:lnSpc>
              <a:spcBef>
                <a:spcPts val="1000"/>
              </a:spcBef>
              <a:spcAft>
                <a:spcPts val="0"/>
              </a:spcAft>
              <a:buClr>
                <a:srgbClr val="9869BD"/>
              </a:buClr>
              <a:buSzPts val="1800"/>
              <a:buNone/>
            </a:pPr>
            <a:endParaRPr i="1"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dirty="0">
                <a:solidFill>
                  <a:srgbClr val="12501B"/>
                </a:solidFill>
                <a:latin typeface="Arial"/>
                <a:ea typeface="Arial"/>
                <a:cs typeface="Arial"/>
                <a:sym typeface="Arial"/>
              </a:rPr>
              <a:t>СТЪПКА 4</a:t>
            </a:r>
            <a:endParaRPr dirty="0"/>
          </a:p>
          <a:p>
            <a:pPr marL="228600" lvl="0" indent="-228600" algn="l" rtl="0">
              <a:lnSpc>
                <a:spcPct val="90000"/>
              </a:lnSpc>
              <a:spcBef>
                <a:spcPts val="1000"/>
              </a:spcBef>
              <a:spcAft>
                <a:spcPts val="0"/>
              </a:spcAft>
              <a:buClr>
                <a:srgbClr val="9869BD"/>
              </a:buClr>
              <a:buSzPts val="1800"/>
              <a:buChar char="•"/>
            </a:pPr>
            <a:r>
              <a:rPr lang="en-GB" i="1" u="none" strike="noStrike" cap="none" dirty="0" err="1">
                <a:solidFill>
                  <a:srgbClr val="868E93"/>
                </a:solidFill>
                <a:latin typeface="Arial"/>
                <a:ea typeface="Arial"/>
                <a:cs typeface="Arial"/>
                <a:sym typeface="Arial"/>
              </a:rPr>
              <a:t>Упражнете</a:t>
            </a:r>
            <a:r>
              <a:rPr lang="en-GB" i="1" u="none" strike="noStrike" cap="none" dirty="0">
                <a:solidFill>
                  <a:srgbClr val="868E93"/>
                </a:solidFill>
                <a:latin typeface="Arial"/>
                <a:ea typeface="Arial"/>
                <a:cs typeface="Arial"/>
                <a:sym typeface="Arial"/>
              </a:rPr>
              <a:t> с </a:t>
            </a:r>
            <a:r>
              <a:rPr lang="en-GB" i="1" u="none" strike="noStrike" cap="none" dirty="0" err="1">
                <a:solidFill>
                  <a:srgbClr val="868E93"/>
                </a:solidFill>
                <a:latin typeface="Arial"/>
                <a:ea typeface="Arial"/>
                <a:cs typeface="Arial"/>
                <a:sym typeface="Arial"/>
              </a:rPr>
              <a:t>обучаемите</a:t>
            </a:r>
            <a:r>
              <a:rPr lang="en-GB" i="1" u="none" strike="noStrike" cap="none" dirty="0">
                <a:solidFill>
                  <a:srgbClr val="868E93"/>
                </a:solidFill>
                <a:latin typeface="Arial"/>
                <a:ea typeface="Arial"/>
                <a:cs typeface="Arial"/>
                <a:sym typeface="Arial"/>
              </a:rPr>
              <a:t> </a:t>
            </a:r>
            <a:r>
              <a:rPr lang="en-GB" i="1" u="none" strike="noStrike" cap="none" dirty="0" err="1">
                <a:solidFill>
                  <a:srgbClr val="868E93"/>
                </a:solidFill>
                <a:latin typeface="Arial"/>
                <a:ea typeface="Arial"/>
                <a:cs typeface="Arial"/>
                <a:sym typeface="Arial"/>
              </a:rPr>
              <a:t>как</a:t>
            </a:r>
            <a:r>
              <a:rPr lang="en-GB" i="1" u="none" strike="noStrike" cap="none" dirty="0">
                <a:solidFill>
                  <a:srgbClr val="868E93"/>
                </a:solidFill>
                <a:latin typeface="Arial"/>
                <a:ea typeface="Arial"/>
                <a:cs typeface="Arial"/>
                <a:sym typeface="Arial"/>
              </a:rPr>
              <a:t> </a:t>
            </a:r>
            <a:r>
              <a:rPr lang="en-GB" i="1" u="none" strike="noStrike" cap="none" dirty="0" err="1">
                <a:solidFill>
                  <a:srgbClr val="868E93"/>
                </a:solidFill>
                <a:latin typeface="Arial"/>
                <a:ea typeface="Arial"/>
                <a:cs typeface="Arial"/>
                <a:sym typeface="Arial"/>
              </a:rPr>
              <a:t>да</a:t>
            </a:r>
            <a:r>
              <a:rPr lang="en-GB" i="1" u="none" strike="noStrike" cap="none" dirty="0">
                <a:solidFill>
                  <a:srgbClr val="868E93"/>
                </a:solidFill>
                <a:latin typeface="Arial"/>
                <a:ea typeface="Arial"/>
                <a:cs typeface="Arial"/>
                <a:sym typeface="Arial"/>
              </a:rPr>
              <a:t> </a:t>
            </a:r>
            <a:r>
              <a:rPr lang="en-GB" i="1" u="none" strike="noStrike" cap="none" dirty="0" err="1">
                <a:solidFill>
                  <a:srgbClr val="868E93"/>
                </a:solidFill>
                <a:latin typeface="Arial"/>
                <a:ea typeface="Arial"/>
                <a:cs typeface="Arial"/>
                <a:sym typeface="Arial"/>
              </a:rPr>
              <a:t>дават</a:t>
            </a:r>
            <a:r>
              <a:rPr lang="en-GB" i="1" u="none" strike="noStrike" cap="none" dirty="0">
                <a:solidFill>
                  <a:srgbClr val="868E93"/>
                </a:solidFill>
                <a:latin typeface="Arial"/>
                <a:ea typeface="Arial"/>
                <a:cs typeface="Arial"/>
                <a:sym typeface="Arial"/>
              </a:rPr>
              <a:t> </a:t>
            </a:r>
            <a:r>
              <a:rPr lang="en-GB" i="1" u="none" strike="noStrike" cap="none" dirty="0" err="1">
                <a:solidFill>
                  <a:srgbClr val="868E93"/>
                </a:solidFill>
                <a:latin typeface="Arial"/>
                <a:ea typeface="Arial"/>
                <a:cs typeface="Arial"/>
                <a:sym typeface="Arial"/>
              </a:rPr>
              <a:t>обратна</a:t>
            </a:r>
            <a:r>
              <a:rPr lang="en-GB" i="1" u="none" strike="noStrike" cap="none" dirty="0">
                <a:solidFill>
                  <a:srgbClr val="868E93"/>
                </a:solidFill>
                <a:latin typeface="Arial"/>
                <a:ea typeface="Arial"/>
                <a:cs typeface="Arial"/>
                <a:sym typeface="Arial"/>
              </a:rPr>
              <a:t> </a:t>
            </a:r>
            <a:r>
              <a:rPr lang="en-GB" i="1" u="none" strike="noStrike" cap="none" dirty="0" err="1">
                <a:solidFill>
                  <a:srgbClr val="868E93"/>
                </a:solidFill>
                <a:latin typeface="Arial"/>
                <a:ea typeface="Arial"/>
                <a:cs typeface="Arial"/>
                <a:sym typeface="Arial"/>
              </a:rPr>
              <a:t>връзка</a:t>
            </a:r>
            <a:r>
              <a:rPr lang="en-GB" i="1" u="none" strike="noStrike" cap="none" dirty="0">
                <a:solidFill>
                  <a:srgbClr val="868E93"/>
                </a:solidFill>
                <a:latin typeface="Arial"/>
                <a:ea typeface="Arial"/>
                <a:cs typeface="Arial"/>
                <a:sym typeface="Arial"/>
              </a:rPr>
              <a:t>.</a:t>
            </a: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304" name="Google Shape;304;p39" descr="Ampulheta 90% com preenchimento sólido"/>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305" name="Google Shape;305;p39"/>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Стъпки</a:t>
            </a:r>
            <a:endParaRPr/>
          </a:p>
        </p:txBody>
      </p:sp>
      <p:sp>
        <p:nvSpPr>
          <p:cNvPr id="306" name="Google Shape;306;p39"/>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00h:20m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Дейност 4: Даване на обратна връзка в хибридна среда</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313" name="Google Shape;313;p40"/>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РЕСУРСИ </a:t>
            </a:r>
            <a:endParaRPr/>
          </a:p>
          <a:p>
            <a:pPr marL="742950" lvl="1" indent="-285750" algn="l" rtl="0">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Пример за насоки за обратна връзка</a:t>
            </a:r>
            <a:endParaRPr sz="1800">
              <a:solidFill>
                <a:schemeClr val="dk1"/>
              </a:solidFill>
              <a:latin typeface="Calibri"/>
              <a:ea typeface="Calibri"/>
              <a:cs typeface="Calibri"/>
              <a:sym typeface="Calibri"/>
            </a:endParaRPr>
          </a:p>
          <a:p>
            <a:pPr marL="742950" lvl="1" indent="-285750" algn="l" rtl="0">
              <a:lnSpc>
                <a:spcPct val="107000"/>
              </a:lnSpc>
              <a:spcBef>
                <a:spcPts val="1300"/>
              </a:spcBef>
              <a:spcAft>
                <a:spcPts val="0"/>
              </a:spcAft>
              <a:buSzPts val="2200"/>
              <a:buFont typeface="Noto Sans Symbols"/>
              <a:buChar char="∙"/>
            </a:pPr>
            <a:r>
              <a:rPr lang="en-GB" sz="1800">
                <a:latin typeface="Calibri"/>
                <a:ea typeface="Calibri"/>
                <a:cs typeface="Calibri"/>
                <a:sym typeface="Calibri"/>
              </a:rPr>
              <a:t>Документ с примерен казус</a:t>
            </a:r>
            <a:endParaRPr sz="1800">
              <a:latin typeface="Calibri"/>
              <a:ea typeface="Calibri"/>
              <a:cs typeface="Calibri"/>
              <a:sym typeface="Calibri"/>
            </a:endParaRPr>
          </a:p>
          <a:p>
            <a:pPr marL="228600" lvl="0" indent="-114300" algn="l" rtl="0">
              <a:lnSpc>
                <a:spcPct val="90000"/>
              </a:lnSpc>
              <a:spcBef>
                <a:spcPts val="18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r>
              <a:rPr lang="en-GB" b="1" u="sng">
                <a:solidFill>
                  <a:srgbClr val="12501B"/>
                </a:solidFill>
                <a:hlinkClick r:id="rId3">
                  <a:extLst>
                    <a:ext uri="{A12FA001-AC4F-418D-AE19-62706E023703}">
                      <ahyp:hlinkClr xmlns:ahyp="http://schemas.microsoft.com/office/drawing/2018/hyperlinkcolor" val="tx"/>
                    </a:ext>
                  </a:extLst>
                </a:hlinkClick>
              </a:rPr>
              <a:t>https://clickup.com/blog/feedback-sandwich-method/</a:t>
            </a:r>
            <a:r>
              <a:rPr lang="en-GB" b="1">
                <a:solidFill>
                  <a:srgbClr val="12501B"/>
                </a:solidFill>
              </a:rPr>
              <a:t> </a:t>
            </a:r>
            <a:endParaRPr b="1">
              <a:solidFill>
                <a:srgbClr val="12501B"/>
              </a:solidFill>
            </a:endParaRPr>
          </a:p>
        </p:txBody>
      </p:sp>
      <p:sp>
        <p:nvSpPr>
          <p:cNvPr id="314" name="Google Shape;314;p40"/>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https://www.charliehr.com/blog/hybrid-working-policy/</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5">
                  <a:extLst>
                    <a:ext uri="{A12FA001-AC4F-418D-AE19-62706E023703}">
                      <ahyp:hlinkClr xmlns:ahyp="http://schemas.microsoft.com/office/drawing/2018/hyperlinkcolor" val="tx"/>
                    </a:ext>
                  </a:extLst>
                </a:hlinkClick>
              </a:rPr>
              <a:t>https://hrexecutive.com/do-you-have-a-strong-hybrid-work-policy-in-place/</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Тема 5</a:t>
            </a:r>
            <a:br>
              <a:rPr lang="en-GB" sz="3600" b="0" i="0" u="none" strike="noStrike" cap="none">
                <a:solidFill>
                  <a:schemeClr val="accent5"/>
                </a:solidFill>
                <a:latin typeface="Arial"/>
                <a:ea typeface="Arial"/>
                <a:cs typeface="Arial"/>
                <a:sym typeface="Arial"/>
              </a:rPr>
            </a:br>
            <a:r>
              <a:rPr lang="en-GB" sz="3600" b="1" i="0" u="none" strike="noStrike" cap="none">
                <a:solidFill>
                  <a:schemeClr val="accent5"/>
                </a:solidFill>
                <a:latin typeface="Arial"/>
                <a:ea typeface="Arial"/>
                <a:cs typeface="Arial"/>
                <a:sym typeface="Arial"/>
              </a:rPr>
              <a:t>Поддържане на силна фирмена култура</a:t>
            </a:r>
            <a:endParaRPr sz="3600" b="1" i="0" u="none" strike="noStrike" cap="none">
              <a:solidFill>
                <a:srgbClr val="000000"/>
              </a:solidFill>
              <a:latin typeface="Arial"/>
              <a:ea typeface="Arial"/>
              <a:cs typeface="Arial"/>
              <a:sym typeface="Arial"/>
            </a:endParaRPr>
          </a:p>
        </p:txBody>
      </p:sp>
      <p:pic>
        <p:nvPicPr>
          <p:cNvPr id="321" name="Google Shape;321;p41"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p:nvPr/>
        </p:nvSpPr>
        <p:spPr>
          <a:xfrm>
            <a:off x="1356851" y="394550"/>
            <a:ext cx="10412361" cy="55637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5: </a:t>
            </a:r>
            <a:r>
              <a:rPr lang="en-GB" sz="3600" b="0" i="0" u="none" strike="noStrike" cap="none" dirty="0" err="1">
                <a:solidFill>
                  <a:schemeClr val="accent5"/>
                </a:solidFill>
                <a:latin typeface="Arial"/>
                <a:ea typeface="Arial"/>
                <a:cs typeface="Arial"/>
                <a:sym typeface="Arial"/>
              </a:rPr>
              <a:t>Поддържане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силна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фирмена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култура</a:t>
            </a:r>
            <a:br>
              <a:rPr lang="en-GB" sz="3200" b="0" i="0" u="none" strike="noStrike" cap="none" dirty="0">
                <a:solidFill>
                  <a:schemeClr val="accent5"/>
                </a:solidFill>
                <a:latin typeface="Arial"/>
                <a:ea typeface="Arial"/>
                <a:cs typeface="Arial"/>
                <a:sym typeface="Arial"/>
              </a:rPr>
            </a:br>
            <a:r>
              <a:rPr lang="en-GB" sz="3200" b="0" i="0" u="none" strike="noStrike" cap="none" dirty="0" err="1">
                <a:solidFill>
                  <a:schemeClr val="accent5"/>
                </a:solidFill>
                <a:latin typeface="Arial"/>
                <a:ea typeface="Arial"/>
                <a:cs typeface="Arial"/>
                <a:sym typeface="Arial"/>
              </a:rPr>
              <a:t>Презентация</a:t>
            </a:r>
            <a:r>
              <a:rPr lang="en-GB" sz="3200" b="0" i="0" u="none" strike="noStrike" cap="none" dirty="0">
                <a:solidFill>
                  <a:schemeClr val="accent5"/>
                </a:solidFill>
                <a:latin typeface="Arial"/>
                <a:ea typeface="Arial"/>
                <a:cs typeface="Arial"/>
                <a:sym typeface="Arial"/>
              </a:rPr>
              <a:t> на </a:t>
            </a:r>
            <a:r>
              <a:rPr lang="en-GB" sz="3200" b="0" i="0" u="none" strike="noStrike" cap="none" dirty="0" err="1">
                <a:solidFill>
                  <a:schemeClr val="accent5"/>
                </a:solidFill>
                <a:latin typeface="Arial"/>
                <a:ea typeface="Arial"/>
                <a:cs typeface="Arial"/>
                <a:sym typeface="Arial"/>
              </a:rPr>
              <a:t>теоретичната</a:t>
            </a:r>
            <a:r>
              <a:rPr lang="en-GB" sz="3200" b="0" i="0" u="none" strike="noStrike" cap="none" dirty="0">
                <a:solidFill>
                  <a:schemeClr val="accent5"/>
                </a:solidFill>
                <a:latin typeface="Arial"/>
                <a:ea typeface="Arial"/>
                <a:cs typeface="Arial"/>
                <a:sym typeface="Arial"/>
              </a:rPr>
              <a:t> </a:t>
            </a:r>
            <a:r>
              <a:rPr lang="en-GB" sz="3200" b="0" i="0" u="none" strike="noStrike" cap="none" dirty="0" err="1">
                <a:solidFill>
                  <a:schemeClr val="accent5"/>
                </a:solidFill>
                <a:latin typeface="Arial"/>
                <a:ea typeface="Arial"/>
                <a:cs typeface="Arial"/>
                <a:sym typeface="Arial"/>
              </a:rPr>
              <a:t>концепция</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Фирмената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определя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ценности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вярвания</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нагласи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които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ръководни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принципи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всички</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дадена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организация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означава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какво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правят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хората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работното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място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Това</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сборът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техните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формални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неформални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системи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поведения</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ценности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всички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създават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преживяване</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клиентите</a:t>
            </a:r>
            <a:r>
              <a:rPr lang="en-GB" sz="16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В </a:t>
            </a:r>
            <a:r>
              <a:rPr lang="en-GB" sz="1600" b="0" i="0" u="none" strike="noStrike" cap="none" dirty="0" err="1">
                <a:solidFill>
                  <a:schemeClr val="dk1"/>
                </a:solidFill>
                <a:latin typeface="Arial"/>
                <a:ea typeface="Arial"/>
                <a:cs typeface="Arial"/>
                <a:sym typeface="Arial"/>
              </a:rPr>
              <a:t>същността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фирмената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как</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извършват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нещата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работното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място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включва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формалните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системи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така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неформалното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поведение</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всички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съставки</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организационната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най-важните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променливи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как</a:t>
            </a:r>
            <a:r>
              <a:rPr lang="en-GB" sz="16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комуникират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един</a:t>
            </a:r>
            <a:r>
              <a:rPr lang="en-GB" sz="1600" b="0" i="0" u="none" strike="noStrike" cap="none" dirty="0">
                <a:solidFill>
                  <a:schemeClr val="dk1"/>
                </a:solidFill>
                <a:latin typeface="Arial"/>
                <a:ea typeface="Arial"/>
                <a:cs typeface="Arial"/>
                <a:sym typeface="Arial"/>
              </a:rPr>
              <a:t> с </a:t>
            </a:r>
            <a:r>
              <a:rPr lang="en-GB" sz="1600" b="0" i="0" u="none" strike="noStrike" cap="none" dirty="0" err="1">
                <a:solidFill>
                  <a:schemeClr val="dk1"/>
                </a:solidFill>
                <a:latin typeface="Arial"/>
                <a:ea typeface="Arial"/>
                <a:cs typeface="Arial"/>
                <a:sym typeface="Arial"/>
              </a:rPr>
              <a:t>друг</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взимат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решения</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наемат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повишават</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съкращават</a:t>
            </a:r>
            <a:r>
              <a:rPr lang="en-GB" sz="1600" b="0" i="0" u="none" strike="noStrike" cap="none" dirty="0">
                <a:solidFill>
                  <a:schemeClr val="dk1"/>
                </a:solidFill>
                <a:latin typeface="Arial"/>
                <a:ea typeface="Arial"/>
                <a:cs typeface="Arial"/>
                <a:sym typeface="Arial"/>
              </a:rPr>
              <a:t>/</a:t>
            </a:r>
            <a:r>
              <a:rPr lang="en-GB" sz="1600" b="0" i="0" u="none" strike="noStrike" cap="none" dirty="0" err="1">
                <a:solidFill>
                  <a:schemeClr val="dk1"/>
                </a:solidFill>
                <a:latin typeface="Arial"/>
                <a:ea typeface="Arial"/>
                <a:cs typeface="Arial"/>
                <a:sym typeface="Arial"/>
              </a:rPr>
              <a:t>освобождават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служителите</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признават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постиженията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служителите</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празнуват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резултатите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своята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тази</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колегите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endParaRPr sz="1600" b="0" i="0" u="none" strike="noStrike" cap="none" dirty="0">
              <a:solidFill>
                <a:schemeClr val="dk1"/>
              </a:solidFill>
              <a:latin typeface="Arial"/>
              <a:ea typeface="Arial"/>
              <a:cs typeface="Arial"/>
              <a:sym typeface="Arial"/>
            </a:endParaRPr>
          </a:p>
          <a:p>
            <a:pPr marL="285750" marR="0" lvl="0" indent="-5715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1" i="0" u="none" strike="noStrike" cap="none" dirty="0" err="1">
                <a:solidFill>
                  <a:schemeClr val="dk1"/>
                </a:solidFill>
                <a:latin typeface="Arial"/>
                <a:ea typeface="Arial"/>
                <a:cs typeface="Arial"/>
                <a:sym typeface="Arial"/>
              </a:rPr>
              <a:t>Лошата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работна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култура</a:t>
            </a:r>
            <a:r>
              <a:rPr lang="en-GB" sz="1600" b="1"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създава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неприятна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среда</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която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членовете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екипа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разсейват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про</a:t>
            </a:r>
            <a:r>
              <a:rPr lang="bg-BG" sz="1600" b="0" i="0" u="none" strike="noStrike" cap="none" dirty="0">
                <a:solidFill>
                  <a:schemeClr val="dk1"/>
                </a:solidFill>
                <a:latin typeface="Arial"/>
                <a:ea typeface="Arial"/>
                <a:cs typeface="Arial"/>
                <a:sym typeface="Arial"/>
              </a:rPr>
              <a:t>дуктивността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страда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това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влияе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задържането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служителите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Причината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може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различни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проблеми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вкл</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смяна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ръководството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съкращения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високо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натоварване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или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липса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яснота</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p:nvPr/>
        </p:nvSpPr>
        <p:spPr>
          <a:xfrm>
            <a:off x="1209369" y="394549"/>
            <a:ext cx="10559844" cy="56817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5: </a:t>
            </a:r>
            <a:r>
              <a:rPr lang="en-GB" sz="3600" b="0" i="0" u="none" strike="noStrike" cap="none" dirty="0" err="1">
                <a:solidFill>
                  <a:schemeClr val="accent5"/>
                </a:solidFill>
                <a:latin typeface="Arial"/>
                <a:ea typeface="Arial"/>
                <a:cs typeface="Arial"/>
                <a:sym typeface="Arial"/>
              </a:rPr>
              <a:t>Поддържане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силна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фирмена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култура</a:t>
            </a:r>
            <a:br>
              <a:rPr lang="en-GB" sz="3200" b="0" i="0" u="none" strike="noStrike" cap="none" dirty="0">
                <a:solidFill>
                  <a:schemeClr val="accent5"/>
                </a:solidFill>
                <a:latin typeface="Arial"/>
                <a:ea typeface="Arial"/>
                <a:cs typeface="Arial"/>
                <a:sym typeface="Arial"/>
              </a:rPr>
            </a:br>
            <a:endParaRPr sz="3200" b="0" i="0" u="none" strike="noStrike" cap="none" dirty="0">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r>
              <a:rPr lang="en-GB" sz="1600" b="1" i="0" u="none" strike="noStrike" cap="none" dirty="0">
                <a:solidFill>
                  <a:schemeClr val="dk1"/>
                </a:solidFill>
                <a:latin typeface="Arial"/>
                <a:ea typeface="Arial"/>
                <a:cs typeface="Arial"/>
                <a:sym typeface="Arial"/>
              </a:rPr>
              <a:t>“</a:t>
            </a:r>
            <a:r>
              <a:rPr lang="en-GB" sz="1600" b="1" i="0" u="none" strike="noStrike" cap="none" dirty="0" err="1">
                <a:solidFill>
                  <a:schemeClr val="dk1"/>
                </a:solidFill>
                <a:latin typeface="Arial"/>
                <a:ea typeface="Arial"/>
                <a:cs typeface="Arial"/>
                <a:sym typeface="Arial"/>
              </a:rPr>
              <a:t>Добрата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фирмена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култура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офисна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или</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хибридна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може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да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бъде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чудесно</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решение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Прекарвате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толкова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много</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време</a:t>
            </a:r>
            <a:r>
              <a:rPr lang="en-GB" sz="1600" b="1" i="0" u="none" strike="noStrike" cap="none" dirty="0">
                <a:solidFill>
                  <a:schemeClr val="dk1"/>
                </a:solidFill>
                <a:latin typeface="Arial"/>
                <a:ea typeface="Arial"/>
                <a:cs typeface="Arial"/>
                <a:sym typeface="Arial"/>
              </a:rPr>
              <a:t> на </a:t>
            </a:r>
            <a:r>
              <a:rPr lang="en-GB" sz="1600" b="1" i="0" u="none" strike="noStrike" cap="none" dirty="0" err="1">
                <a:solidFill>
                  <a:schemeClr val="dk1"/>
                </a:solidFill>
                <a:latin typeface="Arial"/>
                <a:ea typeface="Arial"/>
                <a:cs typeface="Arial"/>
                <a:sym typeface="Arial"/>
              </a:rPr>
              <a:t>работа</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че</a:t>
            </a:r>
            <a:r>
              <a:rPr lang="en-GB" sz="1600" b="1" i="0" u="none" strike="noStrike" cap="none" dirty="0">
                <a:solidFill>
                  <a:schemeClr val="dk1"/>
                </a:solidFill>
                <a:latin typeface="Arial"/>
                <a:ea typeface="Arial"/>
                <a:cs typeface="Arial"/>
                <a:sym typeface="Arial"/>
              </a:rPr>
              <a:t> е </a:t>
            </a:r>
            <a:r>
              <a:rPr lang="en-GB" sz="1600" b="1" i="0" u="none" strike="noStrike" cap="none" dirty="0" err="1">
                <a:solidFill>
                  <a:schemeClr val="dk1"/>
                </a:solidFill>
                <a:latin typeface="Arial"/>
                <a:ea typeface="Arial"/>
                <a:cs typeface="Arial"/>
                <a:sym typeface="Arial"/>
              </a:rPr>
              <a:t>по-добре</a:t>
            </a:r>
            <a:r>
              <a:rPr lang="en-GB" sz="1600" b="1" i="0" u="none" strike="noStrike" cap="none" dirty="0">
                <a:solidFill>
                  <a:schemeClr val="dk1"/>
                </a:solidFill>
                <a:latin typeface="Arial"/>
                <a:ea typeface="Arial"/>
                <a:cs typeface="Arial"/>
                <a:sym typeface="Arial"/>
              </a:rPr>
              <a:t> </a:t>
            </a:r>
            <a:r>
              <a:rPr lang="en-GB" sz="1600" b="1" i="0" u="none" strike="noStrike" cap="none" dirty="0" err="1">
                <a:solidFill>
                  <a:schemeClr val="dk1"/>
                </a:solidFill>
                <a:latin typeface="Arial"/>
                <a:ea typeface="Arial"/>
                <a:cs typeface="Arial"/>
                <a:sym typeface="Arial"/>
              </a:rPr>
              <a:t>да</a:t>
            </a:r>
            <a:r>
              <a:rPr lang="en-GB" sz="1600" b="1" i="0" u="none" strike="noStrike" cap="none" dirty="0">
                <a:solidFill>
                  <a:schemeClr val="dk1"/>
                </a:solidFill>
                <a:latin typeface="Arial"/>
                <a:ea typeface="Arial"/>
                <a:cs typeface="Arial"/>
                <a:sym typeface="Arial"/>
              </a:rPr>
              <a:t> я </a:t>
            </a:r>
            <a:r>
              <a:rPr lang="en-GB" sz="1600" b="1" i="0" u="none" strike="noStrike" cap="none" dirty="0" err="1">
                <a:solidFill>
                  <a:schemeClr val="dk1"/>
                </a:solidFill>
                <a:latin typeface="Arial"/>
                <a:ea typeface="Arial"/>
                <a:cs typeface="Arial"/>
                <a:sym typeface="Arial"/>
              </a:rPr>
              <a:t>обичате</a:t>
            </a:r>
            <a:r>
              <a:rPr lang="en-GB" sz="1600" b="1" i="0" u="none" strike="noStrike" cap="none" dirty="0">
                <a:solidFill>
                  <a:schemeClr val="dk1"/>
                </a:solidFill>
                <a:latin typeface="Arial"/>
                <a:ea typeface="Arial"/>
                <a:cs typeface="Arial"/>
                <a:sym typeface="Arial"/>
              </a:rPr>
              <a:t>” </a:t>
            </a:r>
            <a:r>
              <a:rPr lang="en-GB" sz="1600" b="0" i="0" u="none" strike="noStrike" cap="none" dirty="0">
                <a:solidFill>
                  <a:schemeClr val="dk1"/>
                </a:solidFill>
                <a:latin typeface="Arial"/>
                <a:ea typeface="Arial"/>
                <a:cs typeface="Arial"/>
                <a:sym typeface="Arial"/>
              </a:rPr>
              <a:t>–</a:t>
            </a:r>
            <a:r>
              <a:rPr lang="en-GB" sz="1600" b="1"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Майкъл</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МакКарти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преподавател</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Харвардския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отдел</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продължаващо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обучение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професионално</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управленско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развитие</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Добрата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постижима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но</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осъществи</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необходим</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отдаден</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екип</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лидери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фокусирани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върху</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нейното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изграждане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Инвестирането</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организационна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лидерство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където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членовете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екипа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могат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чувстват</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свои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води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ангажират</a:t>
            </a:r>
            <a:r>
              <a:rPr lang="en-GB" sz="1600" b="0" i="0" u="none" strike="noStrike" cap="none" dirty="0">
                <a:solidFill>
                  <a:schemeClr val="dk1"/>
                </a:solidFill>
                <a:latin typeface="Arial"/>
                <a:ea typeface="Arial"/>
                <a:cs typeface="Arial"/>
                <a:sym typeface="Arial"/>
              </a:rPr>
              <a:t> с </a:t>
            </a:r>
            <a:r>
              <a:rPr lang="en-GB" sz="1600" b="0" i="0" u="none" strike="noStrike" cap="none" dirty="0" err="1">
                <a:solidFill>
                  <a:schemeClr val="dk1"/>
                </a:solidFill>
                <a:latin typeface="Arial"/>
                <a:ea typeface="Arial"/>
                <a:cs typeface="Arial"/>
                <a:sym typeface="Arial"/>
              </a:rPr>
              <a:t>работата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усещат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подкрепа</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точно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това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допринася</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успеха</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бизнеса</a:t>
            </a:r>
            <a:r>
              <a:rPr lang="en-GB" sz="16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шест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основни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фактора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които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трябва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имате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предвид</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когато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изграждате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фирмена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създавате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хибридна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среда</a:t>
            </a:r>
            <a:r>
              <a:rPr lang="en-GB" sz="1600" b="0" i="0" u="none" strike="noStrike" cap="none" dirty="0">
                <a:solidFill>
                  <a:schemeClr val="dk1"/>
                </a:solidFill>
                <a:latin typeface="Arial"/>
                <a:ea typeface="Arial"/>
                <a:cs typeface="Arial"/>
                <a:sym typeface="Arial"/>
              </a:rPr>
              <a:t>: </a:t>
            </a:r>
            <a:endParaRPr dirty="0"/>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1. </a:t>
            </a:r>
            <a:r>
              <a:rPr lang="en-GB" sz="1600" b="0" i="0" u="none" strike="noStrike" cap="none" dirty="0" err="1">
                <a:solidFill>
                  <a:schemeClr val="dk1"/>
                </a:solidFill>
                <a:latin typeface="Arial"/>
                <a:ea typeface="Arial"/>
                <a:cs typeface="Arial"/>
                <a:sym typeface="Arial"/>
              </a:rPr>
              <a:t>Изградете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споделени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ценности</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2. </a:t>
            </a:r>
            <a:r>
              <a:rPr lang="en-GB" sz="1600" b="0" i="0" u="none" strike="noStrike" cap="none" dirty="0" err="1">
                <a:solidFill>
                  <a:schemeClr val="dk1"/>
                </a:solidFill>
                <a:latin typeface="Arial"/>
                <a:ea typeface="Arial"/>
                <a:cs typeface="Arial"/>
                <a:sym typeface="Arial"/>
              </a:rPr>
              <a:t>Инвестирайте</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програми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многообразие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приобщаване</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принадлежност</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3. </a:t>
            </a:r>
            <a:r>
              <a:rPr lang="en-GB" sz="1600" b="0" i="0" u="none" strike="noStrike" cap="none" dirty="0" err="1">
                <a:solidFill>
                  <a:schemeClr val="dk1"/>
                </a:solidFill>
                <a:latin typeface="Arial"/>
                <a:ea typeface="Arial"/>
                <a:cs typeface="Arial"/>
                <a:sym typeface="Arial"/>
              </a:rPr>
              <a:t>Базирайте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си</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взаимно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доверие</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4. </a:t>
            </a:r>
            <a:r>
              <a:rPr lang="en-GB" sz="1600" b="0" i="0" u="none" strike="noStrike" cap="none" dirty="0" err="1">
                <a:solidFill>
                  <a:schemeClr val="dk1"/>
                </a:solidFill>
                <a:latin typeface="Arial"/>
                <a:ea typeface="Arial"/>
                <a:cs typeface="Arial"/>
                <a:sym typeface="Arial"/>
              </a:rPr>
              <a:t>Разпределете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отговорността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където</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възможно</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r>
              <a:rPr lang="en-GB" sz="1600" b="0" i="0" u="none" strike="noStrike" cap="none" dirty="0">
                <a:solidFill>
                  <a:schemeClr val="dk1"/>
                </a:solidFill>
                <a:latin typeface="Arial"/>
                <a:ea typeface="Arial"/>
                <a:cs typeface="Arial"/>
                <a:sym typeface="Arial"/>
              </a:rPr>
              <a:t>5. </a:t>
            </a:r>
            <a:r>
              <a:rPr lang="en-GB" sz="1600" b="0" i="0" u="none" strike="noStrike" cap="none" dirty="0" err="1">
                <a:solidFill>
                  <a:schemeClr val="dk1"/>
                </a:solidFill>
                <a:latin typeface="Arial"/>
                <a:ea typeface="Arial"/>
                <a:cs typeface="Arial"/>
                <a:sym typeface="Arial"/>
              </a:rPr>
              <a:t>Увеличете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яснотата</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да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намалите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неразбирателствата</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dirty="0">
                <a:solidFill>
                  <a:schemeClr val="dk1"/>
                </a:solidFill>
                <a:latin typeface="Arial"/>
                <a:ea typeface="Arial"/>
                <a:cs typeface="Arial"/>
                <a:sym typeface="Arial"/>
              </a:rPr>
              <a:t>6. </a:t>
            </a:r>
            <a:r>
              <a:rPr lang="en-GB" sz="1600" b="0" i="0" u="none" strike="noStrike" cap="none" dirty="0" err="1">
                <a:solidFill>
                  <a:schemeClr val="dk1"/>
                </a:solidFill>
                <a:latin typeface="Arial"/>
                <a:ea typeface="Arial"/>
                <a:cs typeface="Arial"/>
                <a:sym typeface="Arial"/>
              </a:rPr>
              <a:t>Изградете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отлични</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процеси</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наемане</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адаптация</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dirty="0" err="1">
                <a:solidFill>
                  <a:schemeClr val="dk1"/>
                </a:solidFill>
                <a:latin typeface="Arial"/>
                <a:ea typeface="Arial"/>
                <a:cs typeface="Arial"/>
                <a:sym typeface="Arial"/>
              </a:rPr>
              <a:t>Изграждането</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поддържането</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силна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фирмена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култура</a:t>
            </a:r>
            <a:r>
              <a:rPr lang="en-GB" sz="1600" b="0" i="0" u="none" strike="noStrike" cap="none" dirty="0">
                <a:solidFill>
                  <a:schemeClr val="dk1"/>
                </a:solidFill>
                <a:latin typeface="Arial"/>
                <a:ea typeface="Arial"/>
                <a:cs typeface="Arial"/>
                <a:sym typeface="Arial"/>
              </a:rPr>
              <a:t> в </a:t>
            </a:r>
            <a:r>
              <a:rPr lang="en-GB" sz="1600" b="0" i="0" u="none" strike="noStrike" cap="none" dirty="0" err="1">
                <a:solidFill>
                  <a:schemeClr val="dk1"/>
                </a:solidFill>
                <a:latin typeface="Arial"/>
                <a:ea typeface="Arial"/>
                <a:cs typeface="Arial"/>
                <a:sym typeface="Arial"/>
              </a:rPr>
              <a:t>хибридна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работна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среда</a:t>
            </a:r>
            <a:r>
              <a:rPr lang="en-GB" sz="1600" b="0" i="0" u="none" strike="noStrike" cap="none" dirty="0">
                <a:solidFill>
                  <a:schemeClr val="dk1"/>
                </a:solidFill>
                <a:latin typeface="Arial"/>
                <a:ea typeface="Arial"/>
                <a:cs typeface="Arial"/>
                <a:sym typeface="Arial"/>
              </a:rPr>
              <a:t> е </a:t>
            </a:r>
            <a:r>
              <a:rPr lang="en-GB" sz="1600" b="0" i="0" u="none" strike="noStrike" cap="none" dirty="0" err="1">
                <a:solidFill>
                  <a:schemeClr val="dk1"/>
                </a:solidFill>
                <a:latin typeface="Arial"/>
                <a:ea typeface="Arial"/>
                <a:cs typeface="Arial"/>
                <a:sym typeface="Arial"/>
              </a:rPr>
              <a:t>непрекъснато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динамично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приключение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което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изисква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емпатия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адаптивност</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сърдечност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Става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въпрос</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само</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политики</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инструменти</a:t>
            </a:r>
            <a:r>
              <a:rPr lang="en-GB" sz="1600" b="0" i="0" u="none" strike="noStrike" cap="none" dirty="0">
                <a:solidFill>
                  <a:schemeClr val="dk1"/>
                </a:solidFill>
                <a:latin typeface="Arial"/>
                <a:ea typeface="Arial"/>
                <a:cs typeface="Arial"/>
                <a:sym typeface="Arial"/>
              </a:rPr>
              <a:t>, а и за </a:t>
            </a:r>
            <a:r>
              <a:rPr lang="en-GB" sz="1600" b="0" i="0" u="none" strike="noStrike" cap="none" dirty="0" err="1">
                <a:solidFill>
                  <a:schemeClr val="dk1"/>
                </a:solidFill>
                <a:latin typeface="Arial"/>
                <a:ea typeface="Arial"/>
                <a:cs typeface="Arial"/>
                <a:sym typeface="Arial"/>
              </a:rPr>
              <a:t>създаване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чувство</a:t>
            </a:r>
            <a:r>
              <a:rPr lang="en-GB" sz="1600" b="0" i="0" u="none" strike="noStrike" cap="none" dirty="0">
                <a:solidFill>
                  <a:schemeClr val="dk1"/>
                </a:solidFill>
                <a:latin typeface="Arial"/>
                <a:ea typeface="Arial"/>
                <a:cs typeface="Arial"/>
                <a:sym typeface="Arial"/>
              </a:rPr>
              <a:t> за </a:t>
            </a:r>
            <a:r>
              <a:rPr lang="en-GB" sz="1600" b="0" i="0" u="none" strike="noStrike" cap="none" dirty="0" err="1">
                <a:solidFill>
                  <a:schemeClr val="dk1"/>
                </a:solidFill>
                <a:latin typeface="Arial"/>
                <a:ea typeface="Arial"/>
                <a:cs typeface="Arial"/>
                <a:sym typeface="Arial"/>
              </a:rPr>
              <a:t>общност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принадлежност</a:t>
            </a:r>
            <a:r>
              <a:rPr lang="en-GB" sz="1600" b="0" i="0" u="none" strike="noStrike" cap="none" dirty="0">
                <a:solidFill>
                  <a:schemeClr val="dk1"/>
                </a:solidFill>
                <a:latin typeface="Arial"/>
                <a:ea typeface="Arial"/>
                <a:cs typeface="Arial"/>
                <a:sym typeface="Arial"/>
              </a:rPr>
              <a:t> и </a:t>
            </a:r>
            <a:r>
              <a:rPr lang="en-GB" sz="1600" b="0" i="0" u="none" strike="noStrike" cap="none" dirty="0" err="1">
                <a:solidFill>
                  <a:schemeClr val="dk1"/>
                </a:solidFill>
                <a:latin typeface="Arial"/>
                <a:ea typeface="Arial"/>
                <a:cs typeface="Arial"/>
                <a:sym typeface="Arial"/>
              </a:rPr>
              <a:t>споделена</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цел</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независимо</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откъде</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идват</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членовете</a:t>
            </a:r>
            <a:r>
              <a:rPr lang="en-GB" sz="1600" b="0" i="0" u="none" strike="noStrike" cap="none" dirty="0">
                <a:solidFill>
                  <a:schemeClr val="dk1"/>
                </a:solidFill>
                <a:latin typeface="Arial"/>
                <a:ea typeface="Arial"/>
                <a:cs typeface="Arial"/>
                <a:sym typeface="Arial"/>
              </a:rPr>
              <a:t> на </a:t>
            </a:r>
            <a:r>
              <a:rPr lang="en-GB" sz="1600" b="0" i="0" u="none" strike="noStrike" cap="none" dirty="0" err="1">
                <a:solidFill>
                  <a:schemeClr val="dk1"/>
                </a:solidFill>
                <a:latin typeface="Arial"/>
                <a:ea typeface="Arial"/>
                <a:cs typeface="Arial"/>
                <a:sym typeface="Arial"/>
              </a:rPr>
              <a:t>Вашия</a:t>
            </a:r>
            <a:r>
              <a:rPr lang="en-GB" sz="1600" b="0" i="0" u="none" strike="noStrike" cap="none" dirty="0">
                <a:solidFill>
                  <a:schemeClr val="dk1"/>
                </a:solidFill>
                <a:latin typeface="Arial"/>
                <a:ea typeface="Arial"/>
                <a:cs typeface="Arial"/>
                <a:sym typeface="Arial"/>
              </a:rPr>
              <a:t> </a:t>
            </a:r>
            <a:r>
              <a:rPr lang="en-GB" sz="1600" b="0" i="0" u="none" strike="noStrike" cap="none" dirty="0" err="1">
                <a:solidFill>
                  <a:schemeClr val="dk1"/>
                </a:solidFill>
                <a:latin typeface="Arial"/>
                <a:ea typeface="Arial"/>
                <a:cs typeface="Arial"/>
                <a:sym typeface="Arial"/>
              </a:rPr>
              <a:t>екип</a:t>
            </a:r>
            <a:r>
              <a:rPr lang="en-GB"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929672" y="2858825"/>
            <a:ext cx="5965307"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1</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Въведение в динамиката на хибридната работа</a:t>
            </a:r>
            <a:endParaRPr sz="3600" b="0" i="0" u="none" strike="noStrike" cap="none">
              <a:solidFill>
                <a:srgbClr val="000000"/>
              </a:solidFill>
              <a:latin typeface="Arial"/>
              <a:ea typeface="Arial"/>
              <a:cs typeface="Arial"/>
              <a:sym typeface="Arial"/>
            </a:endParaRPr>
          </a:p>
        </p:txBody>
      </p:sp>
      <p:pic>
        <p:nvPicPr>
          <p:cNvPr id="125" name="Google Shape;125;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340" name="Google Shape;340;p44"/>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5: Стратегии за насърчаване на приобщаването и споделените ценности в хибридни модели</a:t>
            </a:r>
            <a:endParaRPr sz="3600">
              <a:solidFill>
                <a:schemeClr val="accent5"/>
              </a:solidFill>
            </a:endParaRPr>
          </a:p>
        </p:txBody>
      </p:sp>
      <p:pic>
        <p:nvPicPr>
          <p:cNvPr id="341" name="Google Shape;341;p44"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342" name="Google Shape;342;p44"/>
          <p:cNvSpPr txBox="1"/>
          <p:nvPr/>
        </p:nvSpPr>
        <p:spPr>
          <a:xfrm>
            <a:off x="6543675" y="2724085"/>
            <a:ext cx="5400600" cy="32864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i="0" u="none" strike="noStrike" cap="none">
                <a:solidFill>
                  <a:srgbClr val="636A6F"/>
                </a:solidFill>
                <a:latin typeface="Arial"/>
                <a:ea typeface="Arial"/>
                <a:cs typeface="Arial"/>
                <a:sym typeface="Arial"/>
              </a:rPr>
              <a:t>След завършване на тази дейност ще можете да:</a:t>
            </a:r>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GB" sz="1800" b="0" i="1" u="none" strike="noStrike" cap="none">
                <a:solidFill>
                  <a:srgbClr val="636A6F"/>
                </a:solidFill>
                <a:latin typeface="Arial"/>
                <a:ea typeface="Arial"/>
                <a:cs typeface="Arial"/>
                <a:sym typeface="Arial"/>
              </a:rPr>
              <a:t>- Идентифицирате ключовите компоненти на силната фирмена култура</a:t>
            </a: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GB" sz="1800" b="0" i="1" u="none" strike="noStrike" cap="none">
                <a:solidFill>
                  <a:srgbClr val="636A6F"/>
                </a:solidFill>
                <a:latin typeface="Arial"/>
                <a:ea typeface="Arial"/>
                <a:cs typeface="Arial"/>
                <a:sym typeface="Arial"/>
              </a:rPr>
              <a:t>- Планирате и организирате събития за хибриден екип, за да подсилите фирмената култура</a:t>
            </a:r>
            <a:endParaRPr sz="1800" b="0" i="1"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4"/>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a:solidFill>
                  <a:srgbClr val="868E93"/>
                </a:solidFill>
                <a:latin typeface="Open Sans Light"/>
                <a:ea typeface="Open Sans Light"/>
                <a:cs typeface="Open Sans Light"/>
                <a:sym typeface="Open Sans Light"/>
              </a:rPr>
              <a:t>Целта на тази дейност е да насочи обучаемите към разбиране на значението на фирмената култура в рамките на едно многообразно хибридно работно място</a:t>
            </a:r>
            <a:endParaRPr/>
          </a:p>
        </p:txBody>
      </p:sp>
      <p:pic>
        <p:nvPicPr>
          <p:cNvPr id="344" name="Google Shape;344;p44"/>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345" name="Google Shape;345;p44"/>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1500674" y="383832"/>
            <a:ext cx="10328172"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5: Стратегии за насърчаване на приобщаването и споделените ценности в хибридни модели</a:t>
            </a:r>
            <a:endParaRPr sz="3600">
              <a:solidFill>
                <a:schemeClr val="accent5"/>
              </a:solidFill>
            </a:endParaRPr>
          </a:p>
        </p:txBody>
      </p:sp>
      <p:sp>
        <p:nvSpPr>
          <p:cNvPr id="352" name="Google Shape;352;p45"/>
          <p:cNvSpPr txBox="1">
            <a:spLocks noGrp="1"/>
          </p:cNvSpPr>
          <p:nvPr>
            <p:ph type="body" idx="1"/>
          </p:nvPr>
        </p:nvSpPr>
        <p:spPr>
          <a:xfrm>
            <a:off x="377888" y="1756002"/>
            <a:ext cx="10172657"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СТЪПКА 1</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Разделете участниците на малки групи за обмисляне на идеи</a:t>
            </a:r>
            <a:endParaRPr/>
          </a:p>
          <a:p>
            <a:pPr marL="0" lvl="0" indent="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2</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Представете на обучаемите образец за планиране на хибридно събитие</a:t>
            </a:r>
            <a:endParaRPr i="1">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3</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Всяка група трябва да създаде хибридно събитие за екипа, за да подсили културата</a:t>
            </a:r>
            <a:endParaRPr i="1">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4</a:t>
            </a:r>
            <a:endParaRPr/>
          </a:p>
          <a:p>
            <a:pPr marL="228600" lvl="0" indent="-228600" algn="l" rtl="0">
              <a:lnSpc>
                <a:spcPct val="90000"/>
              </a:lnSpc>
              <a:spcBef>
                <a:spcPts val="1000"/>
              </a:spcBef>
              <a:spcAft>
                <a:spcPts val="0"/>
              </a:spcAft>
              <a:buClr>
                <a:srgbClr val="9869BD"/>
              </a:buClr>
              <a:buSzPts val="1800"/>
              <a:buChar char="•"/>
            </a:pPr>
            <a:r>
              <a:rPr lang="en-GB" i="1" u="none" strike="noStrike" cap="none">
                <a:solidFill>
                  <a:srgbClr val="868E93"/>
                </a:solidFill>
                <a:latin typeface="Arial"/>
                <a:ea typeface="Arial"/>
                <a:cs typeface="Arial"/>
                <a:sym typeface="Arial"/>
              </a:rPr>
              <a:t>Обсъждане на ключовите компоненти на силната фирмена култура</a:t>
            </a:r>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pic>
        <p:nvPicPr>
          <p:cNvPr id="353" name="Google Shape;353;p45" descr="Ampulheta 90% com preenchimento sólido"/>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354" name="Google Shape;354;p45"/>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Стъпки</a:t>
            </a:r>
            <a:endParaRPr/>
          </a:p>
        </p:txBody>
      </p:sp>
      <p:sp>
        <p:nvSpPr>
          <p:cNvPr id="355" name="Google Shape;355;p45"/>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00h:15m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Дейност 5: Стратегии за насърчаване на приобщаването и споделените ценности в хибридни модели</a:t>
            </a:r>
            <a:endParaRPr sz="3600">
              <a:solidFill>
                <a:schemeClr val="accent5"/>
              </a:solidFill>
            </a:endParaRPr>
          </a:p>
        </p:txBody>
      </p:sp>
      <p:sp>
        <p:nvSpPr>
          <p:cNvPr id="362" name="Google Shape;362;p46"/>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РЕСУРСИ </a:t>
            </a:r>
            <a:endParaRPr/>
          </a:p>
          <a:p>
            <a:pPr marL="228600" lvl="0" indent="-114300" algn="l" rtl="0">
              <a:lnSpc>
                <a:spcPct val="90000"/>
              </a:lnSpc>
              <a:spcBef>
                <a:spcPts val="0"/>
              </a:spcBef>
              <a:spcAft>
                <a:spcPts val="0"/>
              </a:spcAft>
              <a:buClr>
                <a:srgbClr val="9869BD"/>
              </a:buClr>
              <a:buSzPts val="1800"/>
              <a:buNone/>
            </a:pPr>
            <a:endParaRPr/>
          </a:p>
          <a:p>
            <a:pPr marL="742950" lvl="1" indent="-285750" algn="l" rtl="0">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Образец за планиране на хибридно събитие</a:t>
            </a:r>
            <a:endParaRPr sz="1800">
              <a:solidFill>
                <a:schemeClr val="dk1"/>
              </a:solidFill>
              <a:latin typeface="Calibri"/>
              <a:ea typeface="Calibri"/>
              <a:cs typeface="Calibri"/>
              <a:sym typeface="Calibri"/>
            </a:endParaRPr>
          </a:p>
          <a:p>
            <a:pPr marL="742950" lvl="1" indent="-146050" algn="l" rtl="0">
              <a:lnSpc>
                <a:spcPct val="107000"/>
              </a:lnSpc>
              <a:spcBef>
                <a:spcPts val="1300"/>
              </a:spcBef>
              <a:spcAft>
                <a:spcPts val="0"/>
              </a:spcAft>
              <a:buSzPts val="2200"/>
              <a:buFont typeface="Noto Sans Symbols"/>
              <a:buNone/>
            </a:pPr>
            <a:endParaRPr sz="1800">
              <a:solidFill>
                <a:schemeClr val="dk1"/>
              </a:solidFill>
              <a:latin typeface="Calibri"/>
              <a:ea typeface="Calibri"/>
              <a:cs typeface="Calibri"/>
              <a:sym typeface="Calibri"/>
            </a:endParaRPr>
          </a:p>
          <a:p>
            <a:pPr marL="228600" lvl="0" indent="-114300" algn="l" rtl="0">
              <a:lnSpc>
                <a:spcPct val="90000"/>
              </a:lnSpc>
              <a:spcBef>
                <a:spcPts val="18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363" name="Google Shape;363;p46"/>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0" lvl="0" indent="0" algn="l" rtl="0">
              <a:lnSpc>
                <a:spcPct val="90000"/>
              </a:lnSpc>
              <a:spcBef>
                <a:spcPts val="1000"/>
              </a:spcBef>
              <a:spcAft>
                <a:spcPts val="0"/>
              </a:spcAft>
              <a:buClr>
                <a:srgbClr val="868E93"/>
              </a:buClr>
              <a:buSzPts val="1800"/>
              <a:buNone/>
            </a:pPr>
            <a:endParaRPr i="0" u="sng" strike="noStrike" cap="none">
              <a:solidFill>
                <a:srgbClr val="868E93"/>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https://www.workforcehub.com/blog/how-to-maintain-company-culture-and-why-it-matters/</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b="1" u="sng">
                <a:solidFill>
                  <a:schemeClr val="hlink"/>
                </a:solidFill>
                <a:hlinkClick r:id="rId4"/>
              </a:rPr>
              <a:t>https://n9.cl/k7y5o</a:t>
            </a:r>
            <a:r>
              <a:rPr lang="en-GB" b="1"/>
              <a:t>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6</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Популяризиране на хибридното сътрудничество</a:t>
            </a:r>
            <a:endParaRPr sz="3600" b="1" i="0" u="none" strike="noStrike" cap="none">
              <a:solidFill>
                <a:srgbClr val="000000"/>
              </a:solidFill>
              <a:latin typeface="Arial"/>
              <a:ea typeface="Arial"/>
              <a:cs typeface="Arial"/>
              <a:sym typeface="Arial"/>
            </a:endParaRPr>
          </a:p>
        </p:txBody>
      </p:sp>
      <p:pic>
        <p:nvPicPr>
          <p:cNvPr id="370" name="Google Shape;370;p47"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p:nvPr/>
        </p:nvSpPr>
        <p:spPr>
          <a:xfrm>
            <a:off x="1209368" y="394550"/>
            <a:ext cx="10746657"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6: </a:t>
            </a:r>
            <a:r>
              <a:rPr lang="en-GB" sz="3600" b="0" i="0" u="none" strike="noStrike" cap="none" dirty="0" err="1">
                <a:solidFill>
                  <a:schemeClr val="accent5"/>
                </a:solidFill>
                <a:latin typeface="Arial"/>
                <a:ea typeface="Arial"/>
                <a:cs typeface="Arial"/>
                <a:sym typeface="Arial"/>
              </a:rPr>
              <a:t>Популяризиране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хибридното</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сътрудничество</a:t>
            </a:r>
            <a:br>
              <a:rPr lang="en-GB" sz="3200" b="0" i="0" u="none" strike="noStrike" cap="none" dirty="0">
                <a:solidFill>
                  <a:schemeClr val="accent5"/>
                </a:solidFill>
                <a:latin typeface="Arial"/>
                <a:ea typeface="Arial"/>
                <a:cs typeface="Arial"/>
                <a:sym typeface="Arial"/>
              </a:rPr>
            </a:br>
            <a:r>
              <a:rPr lang="en-GB" sz="3200" b="0" i="0" u="none" strike="noStrike" cap="none" dirty="0" err="1">
                <a:solidFill>
                  <a:schemeClr val="accent5"/>
                </a:solidFill>
                <a:latin typeface="Arial"/>
                <a:ea typeface="Arial"/>
                <a:cs typeface="Arial"/>
                <a:sym typeface="Arial"/>
              </a:rPr>
              <a:t>Презентация</a:t>
            </a:r>
            <a:r>
              <a:rPr lang="en-GB" sz="3200" b="0" i="0" u="none" strike="noStrike" cap="none" dirty="0">
                <a:solidFill>
                  <a:schemeClr val="accent5"/>
                </a:solidFill>
                <a:latin typeface="Arial"/>
                <a:ea typeface="Arial"/>
                <a:cs typeface="Arial"/>
                <a:sym typeface="Arial"/>
              </a:rPr>
              <a:t> на </a:t>
            </a:r>
            <a:r>
              <a:rPr lang="en-GB" sz="3200" b="0" i="0" u="none" strike="noStrike" cap="none" dirty="0" err="1">
                <a:solidFill>
                  <a:schemeClr val="accent5"/>
                </a:solidFill>
                <a:latin typeface="Arial"/>
                <a:ea typeface="Arial"/>
                <a:cs typeface="Arial"/>
                <a:sym typeface="Arial"/>
              </a:rPr>
              <a:t>теоретичната</a:t>
            </a:r>
            <a:r>
              <a:rPr lang="en-GB" sz="3200" b="0" i="0" u="none" strike="noStrike" cap="none" dirty="0">
                <a:solidFill>
                  <a:schemeClr val="accent5"/>
                </a:solidFill>
                <a:latin typeface="Arial"/>
                <a:ea typeface="Arial"/>
                <a:cs typeface="Arial"/>
                <a:sym typeface="Arial"/>
              </a:rPr>
              <a:t> </a:t>
            </a:r>
            <a:r>
              <a:rPr lang="en-GB" sz="3200" b="0" i="0" u="none" strike="noStrike" cap="none" dirty="0" err="1">
                <a:solidFill>
                  <a:schemeClr val="accent5"/>
                </a:solidFill>
                <a:latin typeface="Arial"/>
                <a:ea typeface="Arial"/>
                <a:cs typeface="Arial"/>
                <a:sym typeface="Arial"/>
              </a:rPr>
              <a:t>концепция</a:t>
            </a:r>
            <a:endParaRPr sz="3200" b="0" i="0" u="none" strike="noStrike" cap="none" dirty="0">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br>
              <a:rPr lang="bg-BG" sz="3200" dirty="0">
                <a:solidFill>
                  <a:schemeClr val="accent5"/>
                </a:solidFill>
              </a:rPr>
            </a:br>
            <a:r>
              <a:rPr lang="en-GB" sz="1400" b="0" i="0" u="none" strike="noStrike" cap="none" dirty="0" err="1">
                <a:solidFill>
                  <a:schemeClr val="dk1"/>
                </a:solidFill>
                <a:latin typeface="Arial"/>
                <a:ea typeface="Arial"/>
                <a:cs typeface="Arial"/>
                <a:sym typeface="Arial"/>
              </a:rPr>
              <a:t>Сътрудничеството</a:t>
            </a:r>
            <a:r>
              <a:rPr lang="en-GB" sz="1400" b="0" i="0" u="none" strike="noStrike" cap="none" dirty="0">
                <a:solidFill>
                  <a:schemeClr val="dk1"/>
                </a:solidFill>
                <a:latin typeface="Arial"/>
                <a:ea typeface="Arial"/>
                <a:cs typeface="Arial"/>
                <a:sym typeface="Arial"/>
              </a:rPr>
              <a:t> е в </a:t>
            </a:r>
            <a:r>
              <a:rPr lang="en-GB" sz="1400" b="0" i="0" u="none" strike="noStrike" cap="none" dirty="0" err="1">
                <a:solidFill>
                  <a:schemeClr val="dk1"/>
                </a:solidFill>
                <a:latin typeface="Arial"/>
                <a:ea typeface="Arial"/>
                <a:cs typeface="Arial"/>
                <a:sym typeface="Arial"/>
              </a:rPr>
              <a:t>основата</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всяка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успешна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организация</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отдалечените</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хибридните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ефективното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само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води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успех</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проектите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но</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подобрява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иновациите</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вземането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решения</a:t>
            </a:r>
            <a:r>
              <a:rPr lang="en-GB" sz="14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0" i="0" u="none" strike="noStrike" cap="none" dirty="0" err="1">
                <a:solidFill>
                  <a:schemeClr val="dk1"/>
                </a:solidFill>
                <a:latin typeface="Arial"/>
                <a:ea typeface="Arial"/>
                <a:cs typeface="Arial"/>
                <a:sym typeface="Arial"/>
              </a:rPr>
              <a:t>Идентифицирането</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справянето</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често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срещаните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предизвикателства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свързани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със</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сътрудничеството</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съществено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значение</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успеха</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хибридните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1" i="0" u="none" strike="noStrike" cap="none" dirty="0" err="1">
                <a:solidFill>
                  <a:schemeClr val="dk1"/>
                </a:solidFill>
                <a:latin typeface="Arial"/>
                <a:ea typeface="Arial"/>
                <a:cs typeface="Arial"/>
                <a:sym typeface="Arial"/>
              </a:rPr>
              <a:t>Технологията</a:t>
            </a:r>
            <a:r>
              <a:rPr lang="en-GB" sz="1400" b="1" i="0" u="none" strike="noStrike" cap="none" dirty="0">
                <a:solidFill>
                  <a:schemeClr val="dk1"/>
                </a:solidFill>
                <a:latin typeface="Arial"/>
                <a:ea typeface="Arial"/>
                <a:cs typeface="Arial"/>
                <a:sym typeface="Arial"/>
              </a:rPr>
              <a:t> е </a:t>
            </a:r>
            <a:r>
              <a:rPr lang="en-GB" sz="1400" b="1" i="0" u="none" strike="noStrike" cap="none" dirty="0" err="1">
                <a:solidFill>
                  <a:schemeClr val="dk1"/>
                </a:solidFill>
                <a:latin typeface="Arial"/>
                <a:ea typeface="Arial"/>
                <a:cs typeface="Arial"/>
                <a:sym typeface="Arial"/>
              </a:rPr>
              <a:t>ключът</a:t>
            </a:r>
            <a:r>
              <a:rPr lang="en-GB" sz="1400" b="0" i="0" u="none" strike="noStrike" cap="none" dirty="0">
                <a:solidFill>
                  <a:schemeClr val="dk1"/>
                </a:solidFill>
                <a:latin typeface="Arial"/>
                <a:ea typeface="Arial"/>
                <a:cs typeface="Arial"/>
                <a:sym typeface="Arial"/>
              </a:rPr>
              <a:t>,</a:t>
            </a:r>
            <a:r>
              <a:rPr lang="en-GB" sz="1400" b="1"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когато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става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дума</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хибридното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 - </a:t>
            </a:r>
            <a:r>
              <a:rPr lang="en-GB" sz="1400" b="0" i="0" u="none" strike="noStrike" cap="none" dirty="0" err="1">
                <a:solidFill>
                  <a:schemeClr val="dk1"/>
                </a:solidFill>
                <a:latin typeface="Arial"/>
                <a:ea typeface="Arial"/>
                <a:cs typeface="Arial"/>
                <a:sym typeface="Arial"/>
              </a:rPr>
              <a:t>Когато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присъствено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Вашият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нуждае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най-добрите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инструменти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осигури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безпроблемното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протичане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нещата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Например</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проектантските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възползват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инструменти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които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им</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помагат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проектират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заедно</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реално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време</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споделят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обратна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връзка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помежду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Екипите</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копирайтинг</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възползват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инструменти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които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им</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помагат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редактират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документи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заедно</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преглеждат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взаимно</a:t>
            </a:r>
            <a:r>
              <a:rPr lang="en-GB" sz="14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1" i="0" u="none" strike="noStrike" cap="none" dirty="0" err="1">
                <a:solidFill>
                  <a:schemeClr val="dk1"/>
                </a:solidFill>
                <a:latin typeface="Arial"/>
                <a:ea typeface="Arial"/>
                <a:cs typeface="Arial"/>
                <a:sym typeface="Arial"/>
              </a:rPr>
              <a:t>Направете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комуникацията</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възможно</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най-безпроблемна</a:t>
            </a:r>
            <a:r>
              <a:rPr lang="en-GB" sz="1400" b="1"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Осигуряването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възможно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най-безпроблемна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съществено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значение</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поддържане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съгласуваност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продуктивност</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ангажираност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между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отделните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Това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означава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предоставяне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правилните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инструменти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установяване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ясни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насоки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насърчаване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както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синхронната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така</a:t>
            </a:r>
            <a:r>
              <a:rPr lang="en-GB" sz="1400" b="0" i="0" u="none" strike="noStrike" cap="none" dirty="0">
                <a:solidFill>
                  <a:schemeClr val="dk1"/>
                </a:solidFill>
                <a:latin typeface="Arial"/>
                <a:ea typeface="Arial"/>
                <a:cs typeface="Arial"/>
                <a:sym typeface="Arial"/>
              </a:rPr>
              <a:t> и на </a:t>
            </a:r>
            <a:r>
              <a:rPr lang="en-GB" sz="1400" b="0" i="0" u="none" strike="noStrike" cap="none" dirty="0" err="1">
                <a:solidFill>
                  <a:schemeClr val="dk1"/>
                </a:solidFill>
                <a:latin typeface="Arial"/>
                <a:ea typeface="Arial"/>
                <a:cs typeface="Arial"/>
                <a:sym typeface="Arial"/>
              </a:rPr>
              <a:t>асинхронната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комуникация</a:t>
            </a:r>
            <a:r>
              <a:rPr lang="en-GB" sz="1400" b="0" i="0" u="none" strike="noStrike" cap="none" dirty="0">
                <a:solidFill>
                  <a:schemeClr val="dk1"/>
                </a:solidFill>
                <a:latin typeface="Arial"/>
                <a:ea typeface="Arial"/>
                <a:cs typeface="Arial"/>
                <a:sym typeface="Arial"/>
              </a:rPr>
              <a:t>.</a:t>
            </a:r>
            <a:endParaRPr dirty="0"/>
          </a:p>
          <a:p>
            <a:pPr marL="0" marR="0" lvl="0" indent="0" algn="l"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1" i="0" u="none" strike="noStrike" cap="none" dirty="0" err="1">
                <a:solidFill>
                  <a:schemeClr val="dk1"/>
                </a:solidFill>
                <a:latin typeface="Arial"/>
                <a:ea typeface="Arial"/>
                <a:cs typeface="Arial"/>
                <a:sym typeface="Arial"/>
              </a:rPr>
              <a:t>Направете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срещите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приобщаващи</a:t>
            </a:r>
            <a:r>
              <a:rPr lang="en-GB" sz="1400" b="1" i="0" u="none" strike="noStrike" cap="none" dirty="0">
                <a:solidFill>
                  <a:schemeClr val="dk1"/>
                </a:solidFill>
                <a:latin typeface="Arial"/>
                <a:ea typeface="Arial"/>
                <a:cs typeface="Arial"/>
                <a:sym typeface="Arial"/>
              </a:rPr>
              <a:t> за </a:t>
            </a:r>
            <a:r>
              <a:rPr lang="en-GB" sz="1400" b="1" i="0" u="none" strike="noStrike" cap="none" dirty="0" err="1">
                <a:solidFill>
                  <a:schemeClr val="dk1"/>
                </a:solidFill>
                <a:latin typeface="Arial"/>
                <a:ea typeface="Arial"/>
                <a:cs typeface="Arial"/>
                <a:sym typeface="Arial"/>
              </a:rPr>
              <a:t>всички</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участници</a:t>
            </a:r>
            <a:r>
              <a:rPr lang="en-GB" sz="1400" b="1"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Изберете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платформа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която</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достъпна</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всички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има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функции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споделяне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екран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чат</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реално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време</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запис</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срещата</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по-късен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преглед</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Ако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Вашият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хибриден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обхваща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множество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часови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зони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редувайте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часовете</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срещи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съобразите</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различните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графици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Полагайте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съзнателни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усилия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включите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отдалечените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членове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екипа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уверите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техните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мнения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взимат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под</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внимание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толкова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колкото</a:t>
            </a:r>
            <a:r>
              <a:rPr lang="en-GB" sz="1400" b="0" i="0" u="none" strike="noStrike" cap="none" dirty="0">
                <a:solidFill>
                  <a:schemeClr val="dk1"/>
                </a:solidFill>
                <a:latin typeface="Arial"/>
                <a:ea typeface="Arial"/>
                <a:cs typeface="Arial"/>
                <a:sym typeface="Arial"/>
              </a:rPr>
              <a:t> и на </a:t>
            </a:r>
            <a:r>
              <a:rPr lang="en-GB" sz="1400" b="0" i="0" u="none" strike="noStrike" cap="none" dirty="0" err="1">
                <a:solidFill>
                  <a:schemeClr val="dk1"/>
                </a:solidFill>
                <a:latin typeface="Arial"/>
                <a:ea typeface="Arial"/>
                <a:cs typeface="Arial"/>
                <a:sym typeface="Arial"/>
              </a:rPr>
              <a:t>хората</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стаята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Анкетите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или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проучванията</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реално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време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помагат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гарантира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всички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участници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имат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възможност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споделят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своите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мнения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време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хибридни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виртуални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срещи</a:t>
            </a:r>
            <a:r>
              <a:rPr lang="en-GB"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9"/>
          <p:cNvSpPr txBox="1"/>
          <p:nvPr/>
        </p:nvSpPr>
        <p:spPr>
          <a:xfrm>
            <a:off x="1356851" y="394549"/>
            <a:ext cx="10412361" cy="56623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err="1">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6: </a:t>
            </a:r>
            <a:r>
              <a:rPr lang="en-GB" sz="3600" b="0" i="0" u="none" strike="noStrike" cap="none" dirty="0" err="1">
                <a:solidFill>
                  <a:schemeClr val="accent5"/>
                </a:solidFill>
                <a:latin typeface="Arial"/>
                <a:ea typeface="Arial"/>
                <a:cs typeface="Arial"/>
                <a:sym typeface="Arial"/>
              </a:rPr>
              <a:t>Популяризиране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хибридното</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сътрудничество</a:t>
            </a:r>
            <a:br>
              <a:rPr lang="en-GB" sz="3200" b="0" i="0" u="none" strike="noStrike" cap="none" dirty="0">
                <a:solidFill>
                  <a:schemeClr val="accent5"/>
                </a:solidFill>
                <a:latin typeface="Arial"/>
                <a:ea typeface="Arial"/>
                <a:cs typeface="Arial"/>
                <a:sym typeface="Arial"/>
              </a:rPr>
            </a:br>
            <a:r>
              <a:rPr lang="en-GB" sz="3200" b="0" i="0" u="none" strike="noStrike" cap="none" dirty="0" err="1">
                <a:solidFill>
                  <a:schemeClr val="accent5"/>
                </a:solidFill>
                <a:latin typeface="Arial"/>
                <a:ea typeface="Arial"/>
                <a:cs typeface="Arial"/>
                <a:sym typeface="Arial"/>
              </a:rPr>
              <a:t>Презентация</a:t>
            </a:r>
            <a:r>
              <a:rPr lang="en-GB" sz="3200" b="0" i="0" u="none" strike="noStrike" cap="none" dirty="0">
                <a:solidFill>
                  <a:schemeClr val="accent5"/>
                </a:solidFill>
                <a:latin typeface="Arial"/>
                <a:ea typeface="Arial"/>
                <a:cs typeface="Arial"/>
                <a:sym typeface="Arial"/>
              </a:rPr>
              <a:t> на </a:t>
            </a:r>
            <a:r>
              <a:rPr lang="en-GB" sz="3200" b="0" i="0" u="none" strike="noStrike" cap="none" dirty="0" err="1">
                <a:solidFill>
                  <a:schemeClr val="accent5"/>
                </a:solidFill>
                <a:latin typeface="Arial"/>
                <a:ea typeface="Arial"/>
                <a:cs typeface="Arial"/>
                <a:sym typeface="Arial"/>
              </a:rPr>
              <a:t>теоретичната</a:t>
            </a:r>
            <a:r>
              <a:rPr lang="en-GB" sz="3200" b="0" i="0" u="none" strike="noStrike" cap="none" dirty="0">
                <a:solidFill>
                  <a:schemeClr val="accent5"/>
                </a:solidFill>
                <a:latin typeface="Arial"/>
                <a:ea typeface="Arial"/>
                <a:cs typeface="Arial"/>
                <a:sym typeface="Arial"/>
              </a:rPr>
              <a:t> </a:t>
            </a:r>
            <a:r>
              <a:rPr lang="en-GB" sz="3200" b="0" i="0" u="none" strike="noStrike" cap="none" dirty="0" err="1">
                <a:solidFill>
                  <a:schemeClr val="accent5"/>
                </a:solidFill>
                <a:latin typeface="Arial"/>
                <a:ea typeface="Arial"/>
                <a:cs typeface="Arial"/>
                <a:sym typeface="Arial"/>
              </a:rPr>
              <a:t>концепция</a:t>
            </a:r>
            <a:endParaRPr sz="32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200" b="0" i="0" u="none" strike="noStrike" cap="none" dirty="0">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r>
              <a:rPr lang="en-GB" sz="1400" b="1" i="0" u="none" strike="noStrike" cap="none" dirty="0" err="1">
                <a:solidFill>
                  <a:schemeClr val="dk1"/>
                </a:solidFill>
                <a:latin typeface="Arial"/>
                <a:ea typeface="Arial"/>
                <a:cs typeface="Arial"/>
                <a:sym typeface="Arial"/>
              </a:rPr>
              <a:t>Разработете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гъвкави</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работни</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политики</a:t>
            </a:r>
            <a:r>
              <a:rPr lang="en-GB" sz="1400" b="1" i="0" u="none" strike="noStrike" cap="none" dirty="0">
                <a:solidFill>
                  <a:schemeClr val="dk1"/>
                </a:solidFill>
                <a:latin typeface="Arial"/>
                <a:ea typeface="Arial"/>
                <a:cs typeface="Arial"/>
                <a:sym typeface="Arial"/>
              </a:rPr>
              <a:t> за </a:t>
            </a:r>
            <a:r>
              <a:rPr lang="en-GB" sz="1400" b="1" i="0" u="none" strike="noStrike" cap="none" dirty="0" err="1">
                <a:solidFill>
                  <a:schemeClr val="dk1"/>
                </a:solidFill>
                <a:latin typeface="Arial"/>
                <a:ea typeface="Arial"/>
                <a:cs typeface="Arial"/>
                <a:sym typeface="Arial"/>
              </a:rPr>
              <a:t>по-добър</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баланс</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между</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работа</a:t>
            </a:r>
            <a:r>
              <a:rPr lang="en-GB" sz="1400" b="1" i="0" u="none" strike="noStrike" cap="none" dirty="0">
                <a:solidFill>
                  <a:schemeClr val="dk1"/>
                </a:solidFill>
                <a:latin typeface="Arial"/>
                <a:ea typeface="Arial"/>
                <a:cs typeface="Arial"/>
                <a:sym typeface="Arial"/>
              </a:rPr>
              <a:t> и </a:t>
            </a:r>
            <a:r>
              <a:rPr lang="en-GB" sz="1400" b="1" i="0" u="none" strike="noStrike" cap="none" dirty="0" err="1">
                <a:solidFill>
                  <a:schemeClr val="dk1"/>
                </a:solidFill>
                <a:latin typeface="Arial"/>
                <a:ea typeface="Arial"/>
                <a:cs typeface="Arial"/>
                <a:sym typeface="Arial"/>
              </a:rPr>
              <a:t>личен</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живот</a:t>
            </a:r>
            <a:r>
              <a:rPr lang="en-GB" sz="1400" b="1"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Внедряването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политики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гъвкаво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време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може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помогне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хибридните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поемат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контрол</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върху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баланса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между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личен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живот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им</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гъвкавостта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избират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кога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как</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Всъщност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целия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свят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считат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гъвкавия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работен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график</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най-важния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фактор</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успешна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среда</a:t>
            </a:r>
            <a:r>
              <a:rPr lang="en-GB" sz="1400" b="0" i="0" u="none" strike="noStrike" cap="none" dirty="0">
                <a:solidFill>
                  <a:schemeClr val="dk1"/>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1" i="0" u="none" strike="noStrike" cap="none" dirty="0" err="1">
                <a:solidFill>
                  <a:schemeClr val="dk1"/>
                </a:solidFill>
                <a:latin typeface="Arial"/>
                <a:ea typeface="Arial"/>
                <a:cs typeface="Arial"/>
                <a:sym typeface="Arial"/>
              </a:rPr>
              <a:t>Насърчавайте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сплотеността</a:t>
            </a:r>
            <a:r>
              <a:rPr lang="en-GB" sz="1400" b="1" i="0" u="none" strike="noStrike" cap="none" dirty="0">
                <a:solidFill>
                  <a:schemeClr val="dk1"/>
                </a:solidFill>
                <a:latin typeface="Arial"/>
                <a:ea typeface="Arial"/>
                <a:cs typeface="Arial"/>
                <a:sym typeface="Arial"/>
              </a:rPr>
              <a:t> на </a:t>
            </a:r>
            <a:r>
              <a:rPr lang="en-GB" sz="1400" b="1" i="0" u="none" strike="noStrike" cap="none" dirty="0" err="1">
                <a:solidFill>
                  <a:schemeClr val="dk1"/>
                </a:solidFill>
                <a:latin typeface="Arial"/>
                <a:ea typeface="Arial"/>
                <a:cs typeface="Arial"/>
                <a:sym typeface="Arial"/>
              </a:rPr>
              <a:t>екипа</a:t>
            </a:r>
            <a:r>
              <a:rPr lang="en-GB" sz="1400" b="1" i="0" u="none" strike="noStrike" cap="none" dirty="0">
                <a:solidFill>
                  <a:schemeClr val="dk1"/>
                </a:solidFill>
                <a:latin typeface="Arial"/>
                <a:ea typeface="Arial"/>
                <a:cs typeface="Arial"/>
                <a:sym typeface="Arial"/>
              </a:rPr>
              <a:t> и </a:t>
            </a:r>
            <a:r>
              <a:rPr lang="en-GB" sz="1400" b="1" i="0" u="none" strike="noStrike" cap="none" dirty="0" err="1">
                <a:solidFill>
                  <a:schemeClr val="dk1"/>
                </a:solidFill>
                <a:latin typeface="Arial"/>
                <a:ea typeface="Arial"/>
                <a:cs typeface="Arial"/>
                <a:sym typeface="Arial"/>
              </a:rPr>
              <a:t>социалните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взаимодействия</a:t>
            </a:r>
            <a:r>
              <a:rPr lang="en-GB" sz="1400" b="1"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Изграждането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здрави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отношения</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екипа</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малко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по-трудно</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хибридно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място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служителите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идват</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офиса</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различни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дни</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винаги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срещат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лично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Когато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екипът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чувства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свързан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способността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сътрудничи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ефективно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увеличава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значително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Опитайте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организирате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някои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възможности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сплотяване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екипа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социално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взаимодействие</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вижте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какво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въздействие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ще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окаже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това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върху</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вашия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хибриден</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екип</a:t>
            </a:r>
            <a:r>
              <a:rPr lang="en-GB" sz="1400" b="0" i="0" u="none" strike="noStrike" cap="none" dirty="0">
                <a:solidFill>
                  <a:schemeClr val="dk1"/>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1" i="0" u="none" strike="noStrike" cap="none" dirty="0" err="1">
                <a:solidFill>
                  <a:schemeClr val="dk1"/>
                </a:solidFill>
                <a:latin typeface="Arial"/>
                <a:ea typeface="Arial"/>
                <a:cs typeface="Arial"/>
                <a:sym typeface="Arial"/>
              </a:rPr>
              <a:t>Насърчаване</a:t>
            </a:r>
            <a:r>
              <a:rPr lang="en-GB" sz="1400" b="1" i="0" u="none" strike="noStrike" cap="none" dirty="0">
                <a:solidFill>
                  <a:schemeClr val="dk1"/>
                </a:solidFill>
                <a:latin typeface="Arial"/>
                <a:ea typeface="Arial"/>
                <a:cs typeface="Arial"/>
                <a:sym typeface="Arial"/>
              </a:rPr>
              <a:t> на </a:t>
            </a:r>
            <a:r>
              <a:rPr lang="en-GB" sz="1400" b="1" i="0" u="none" strike="noStrike" cap="none" dirty="0" err="1">
                <a:solidFill>
                  <a:schemeClr val="dk1"/>
                </a:solidFill>
                <a:latin typeface="Arial"/>
                <a:ea typeface="Arial"/>
                <a:cs typeface="Arial"/>
                <a:sym typeface="Arial"/>
              </a:rPr>
              <a:t>споделянето</a:t>
            </a:r>
            <a:r>
              <a:rPr lang="en-GB" sz="1400" b="1" i="0" u="none" strike="noStrike" cap="none" dirty="0">
                <a:solidFill>
                  <a:schemeClr val="dk1"/>
                </a:solidFill>
                <a:latin typeface="Arial"/>
                <a:ea typeface="Arial"/>
                <a:cs typeface="Arial"/>
                <a:sym typeface="Arial"/>
              </a:rPr>
              <a:t> на </a:t>
            </a:r>
            <a:r>
              <a:rPr lang="en-GB" sz="1400" b="1" i="0" u="none" strike="noStrike" cap="none" dirty="0" err="1">
                <a:solidFill>
                  <a:schemeClr val="dk1"/>
                </a:solidFill>
                <a:latin typeface="Arial"/>
                <a:ea typeface="Arial"/>
                <a:cs typeface="Arial"/>
                <a:sym typeface="Arial"/>
              </a:rPr>
              <a:t>знания</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сред</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хибридните</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работници</a:t>
            </a:r>
            <a:r>
              <a:rPr lang="en-GB" sz="1400" b="1"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популяризирайте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практики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които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насърчават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споделянето</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знания</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го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превърнете</a:t>
            </a:r>
            <a:r>
              <a:rPr lang="en-GB" sz="1400" b="0" i="0" u="none" strike="noStrike" cap="none" dirty="0">
                <a:solidFill>
                  <a:schemeClr val="dk1"/>
                </a:solidFill>
                <a:latin typeface="Arial"/>
                <a:ea typeface="Arial"/>
                <a:cs typeface="Arial"/>
                <a:sym typeface="Arial"/>
              </a:rPr>
              <a:t> в </a:t>
            </a:r>
            <a:r>
              <a:rPr lang="en-GB" sz="1400" b="0" i="0" u="none" strike="noStrike" cap="none" dirty="0" err="1">
                <a:solidFill>
                  <a:schemeClr val="dk1"/>
                </a:solidFill>
                <a:latin typeface="Arial"/>
                <a:ea typeface="Arial"/>
                <a:cs typeface="Arial"/>
                <a:sym typeface="Arial"/>
              </a:rPr>
              <a:t>основна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част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от</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вашата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култура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създайте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библиотеки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със</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знания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провеждайте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редовни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сесии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споделяне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знания</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разработвайте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виртуални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доброволчески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проекти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използвайте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инструменти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accent5"/>
              </a:buClr>
              <a:buSzPts val="36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r>
              <a:rPr lang="en-GB" sz="1400" b="0" i="0" u="none" strike="noStrike" cap="none" dirty="0" err="1">
                <a:solidFill>
                  <a:schemeClr val="dk1"/>
                </a:solidFill>
                <a:latin typeface="Arial"/>
                <a:ea typeface="Arial"/>
                <a:cs typeface="Arial"/>
                <a:sym typeface="Arial"/>
              </a:rPr>
              <a:t>Дистанционното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сътрудничество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може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научи</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една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нощ</a:t>
            </a:r>
            <a:r>
              <a:rPr lang="en-GB" sz="1400" b="0" i="0" u="none" strike="noStrike" cap="none" dirty="0">
                <a:solidFill>
                  <a:schemeClr val="dk1"/>
                </a:solidFill>
                <a:latin typeface="Arial"/>
                <a:ea typeface="Arial"/>
                <a:cs typeface="Arial"/>
                <a:sym typeface="Arial"/>
              </a:rPr>
              <a:t> и е </a:t>
            </a:r>
            <a:r>
              <a:rPr lang="en-GB" sz="1400" b="0" i="0" u="none" strike="noStrike" cap="none" dirty="0" err="1">
                <a:solidFill>
                  <a:schemeClr val="dk1"/>
                </a:solidFill>
                <a:latin typeface="Arial"/>
                <a:ea typeface="Arial"/>
                <a:cs typeface="Arial"/>
                <a:sym typeface="Arial"/>
              </a:rPr>
              <a:t>изкуство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трябва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усвоява</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течение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времето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Най-важното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нещо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което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висшето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ръководство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може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направи</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покаже</a:t>
            </a:r>
            <a:r>
              <a:rPr lang="en-GB" sz="1400" b="0" i="0" u="none" strike="noStrike" cap="none" dirty="0">
                <a:solidFill>
                  <a:schemeClr val="dk1"/>
                </a:solidFill>
                <a:latin typeface="Arial"/>
                <a:ea typeface="Arial"/>
                <a:cs typeface="Arial"/>
                <a:sym typeface="Arial"/>
              </a:rPr>
              <a:t> на </a:t>
            </a:r>
            <a:r>
              <a:rPr lang="en-GB" sz="1400" b="0" i="0" u="none" strike="noStrike" cap="none" dirty="0" err="1">
                <a:solidFill>
                  <a:schemeClr val="dk1"/>
                </a:solidFill>
                <a:latin typeface="Arial"/>
                <a:ea typeface="Arial"/>
                <a:cs typeface="Arial"/>
                <a:sym typeface="Arial"/>
              </a:rPr>
              <a:t>екипите</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че</a:t>
            </a:r>
            <a:r>
              <a:rPr lang="en-GB" sz="1400" b="0" i="0" u="none" strike="noStrike" cap="none" dirty="0">
                <a:solidFill>
                  <a:schemeClr val="dk1"/>
                </a:solidFill>
                <a:latin typeface="Arial"/>
                <a:ea typeface="Arial"/>
                <a:cs typeface="Arial"/>
                <a:sym typeface="Arial"/>
              </a:rPr>
              <a:t> е </a:t>
            </a:r>
            <a:r>
              <a:rPr lang="en-GB" sz="1400" b="0" i="0" u="none" strike="noStrike" cap="none" dirty="0" err="1">
                <a:solidFill>
                  <a:schemeClr val="dk1"/>
                </a:solidFill>
                <a:latin typeface="Arial"/>
                <a:ea typeface="Arial"/>
                <a:cs typeface="Arial"/>
                <a:sym typeface="Arial"/>
              </a:rPr>
              <a:t>дълбоко</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ангажирано</a:t>
            </a:r>
            <a:r>
              <a:rPr lang="en-GB" sz="1400" b="0" i="0" u="none" strike="noStrike" cap="none" dirty="0">
                <a:solidFill>
                  <a:schemeClr val="dk1"/>
                </a:solidFill>
                <a:latin typeface="Arial"/>
                <a:ea typeface="Arial"/>
                <a:cs typeface="Arial"/>
                <a:sym typeface="Arial"/>
              </a:rPr>
              <a:t> с </a:t>
            </a:r>
            <a:r>
              <a:rPr lang="en-GB" sz="1400" b="0" i="0" u="none" strike="noStrike" cap="none" dirty="0" err="1">
                <a:solidFill>
                  <a:schemeClr val="dk1"/>
                </a:solidFill>
                <a:latin typeface="Arial"/>
                <a:ea typeface="Arial"/>
                <a:cs typeface="Arial"/>
                <a:sym typeface="Arial"/>
              </a:rPr>
              <a:t>това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да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направи</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хибридната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работна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сила</a:t>
            </a:r>
            <a:r>
              <a:rPr lang="en-GB" sz="1400" b="0" i="0" u="none" strike="noStrike" cap="none" dirty="0">
                <a:solidFill>
                  <a:schemeClr val="dk1"/>
                </a:solidFill>
                <a:latin typeface="Arial"/>
                <a:ea typeface="Arial"/>
                <a:cs typeface="Arial"/>
                <a:sym typeface="Arial"/>
              </a:rPr>
              <a:t> </a:t>
            </a:r>
            <a:r>
              <a:rPr lang="en-GB" sz="1400" b="0" i="0" u="none" strike="noStrike" cap="none" dirty="0" err="1">
                <a:solidFill>
                  <a:schemeClr val="dk1"/>
                </a:solidFill>
                <a:latin typeface="Arial"/>
                <a:ea typeface="Arial"/>
                <a:cs typeface="Arial"/>
                <a:sym typeface="Arial"/>
              </a:rPr>
              <a:t>успешна</a:t>
            </a:r>
            <a:r>
              <a:rPr lang="en-GB" sz="1400" b="0" i="0" u="none" strike="noStrike" cap="none" dirty="0">
                <a:solidFill>
                  <a:schemeClr val="dk1"/>
                </a:solidFill>
                <a:latin typeface="Arial"/>
                <a:ea typeface="Arial"/>
                <a:cs typeface="Arial"/>
                <a:sym typeface="Arial"/>
              </a:rPr>
              <a:t> и </a:t>
            </a:r>
            <a:r>
              <a:rPr lang="en-GB" sz="1400" b="0" i="0" u="none" strike="noStrike" cap="none" dirty="0" err="1">
                <a:solidFill>
                  <a:schemeClr val="dk1"/>
                </a:solidFill>
                <a:latin typeface="Arial"/>
                <a:ea typeface="Arial"/>
                <a:cs typeface="Arial"/>
                <a:sym typeface="Arial"/>
              </a:rPr>
              <a:t>значима</a:t>
            </a:r>
            <a:r>
              <a:rPr lang="en-GB" sz="1400" b="0" i="0" u="none" strike="noStrike" cap="none" dirty="0">
                <a:solidFill>
                  <a:schemeClr val="dk1"/>
                </a:solidFill>
                <a:latin typeface="Arial"/>
                <a:ea typeface="Arial"/>
                <a:cs typeface="Arial"/>
                <a:sym typeface="Arial"/>
              </a:rPr>
              <a:t> за </a:t>
            </a:r>
            <a:r>
              <a:rPr lang="en-GB" sz="1400" b="0" i="0" u="none" strike="noStrike" cap="none" dirty="0" err="1">
                <a:solidFill>
                  <a:schemeClr val="dk1"/>
                </a:solidFill>
                <a:latin typeface="Arial"/>
                <a:ea typeface="Arial"/>
                <a:cs typeface="Arial"/>
                <a:sym typeface="Arial"/>
              </a:rPr>
              <a:t>всички</a:t>
            </a:r>
            <a:r>
              <a:rPr lang="en-GB" sz="1400" b="0" i="0" u="none" strike="noStrike" cap="none" dirty="0">
                <a:solidFill>
                  <a:schemeClr val="dk1"/>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accent5"/>
              </a:buClr>
              <a:buSzPts val="3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389" name="Google Shape;389;p50"/>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Дейност 6: Съвместно решаване на проблеми</a:t>
            </a:r>
            <a:endParaRPr sz="3600">
              <a:solidFill>
                <a:schemeClr val="accent5"/>
              </a:solidFill>
            </a:endParaRPr>
          </a:p>
        </p:txBody>
      </p:sp>
      <p:pic>
        <p:nvPicPr>
          <p:cNvPr id="390" name="Google Shape;390;p5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391" name="Google Shape;391;p50"/>
          <p:cNvSpPr txBox="1"/>
          <p:nvPr/>
        </p:nvSpPr>
        <p:spPr>
          <a:xfrm>
            <a:off x="6543675" y="2724085"/>
            <a:ext cx="5400600" cy="335260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i="0" u="none" strike="noStrike" cap="none">
                <a:solidFill>
                  <a:srgbClr val="636A6F"/>
                </a:solidFill>
                <a:latin typeface="Arial"/>
                <a:ea typeface="Arial"/>
                <a:cs typeface="Arial"/>
                <a:sym typeface="Arial"/>
              </a:rPr>
              <a:t>След завършване на тази дейност ще можете да:</a:t>
            </a:r>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a:solidFill>
                <a:srgbClr val="636A6F"/>
              </a:solidFill>
              <a:latin typeface="Arial"/>
              <a:ea typeface="Arial"/>
              <a:cs typeface="Arial"/>
              <a:sym typeface="Arial"/>
            </a:endParaRPr>
          </a:p>
          <a:p>
            <a:pPr marL="0" marR="0" lvl="0" indent="0" algn="l" rtl="0">
              <a:lnSpc>
                <a:spcPct val="107000"/>
              </a:lnSpc>
              <a:spcBef>
                <a:spcPts val="0"/>
              </a:spcBef>
              <a:spcAft>
                <a:spcPts val="0"/>
              </a:spcAft>
              <a:buNone/>
            </a:pPr>
            <a:r>
              <a:rPr lang="en-GB" sz="1600" b="0" i="1" u="none" strike="noStrike" cap="none">
                <a:solidFill>
                  <a:srgbClr val="000000"/>
                </a:solidFill>
                <a:latin typeface="Arial"/>
                <a:ea typeface="Arial"/>
                <a:cs typeface="Arial"/>
                <a:sym typeface="Arial"/>
              </a:rPr>
              <a:t>- Разработвате и внедрявате стратегии за справяне с предизвикателствата при съвместни задачи.</a:t>
            </a:r>
            <a:endParaRPr/>
          </a:p>
          <a:p>
            <a:pPr marL="0" marR="0" lvl="0" indent="0" algn="l" rtl="0">
              <a:lnSpc>
                <a:spcPct val="107000"/>
              </a:lnSpc>
              <a:spcBef>
                <a:spcPts val="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Планирате, изпълнявате и представяте съвместно виртуален проект.</a:t>
            </a:r>
            <a:endParaRPr/>
          </a:p>
          <a:p>
            <a:pPr marL="0" marR="0" lvl="0" indent="0" algn="l" rtl="0">
              <a:lnSpc>
                <a:spcPct val="107000"/>
              </a:lnSpc>
              <a:spcBef>
                <a:spcPts val="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r>
              <a:rPr lang="en-GB" sz="1600" b="0" i="1" u="none" strike="noStrike" cap="none">
                <a:solidFill>
                  <a:srgbClr val="000000"/>
                </a:solidFill>
                <a:latin typeface="Arial"/>
                <a:ea typeface="Arial"/>
                <a:cs typeface="Arial"/>
                <a:sym typeface="Arial"/>
              </a:rPr>
              <a:t>- Правите изводи за съвместното преживяване и прилагате научените уроци в бъдещи проекти.</a:t>
            </a:r>
            <a:endParaRPr sz="1600" b="0" i="1" u="none" strike="noStrike" cap="none">
              <a:solidFill>
                <a:srgbClr val="000000"/>
              </a:solidFill>
              <a:latin typeface="Arial"/>
              <a:ea typeface="Arial"/>
              <a:cs typeface="Arial"/>
              <a:sym typeface="Arial"/>
            </a:endParaRPr>
          </a:p>
        </p:txBody>
      </p:sp>
      <p:sp>
        <p:nvSpPr>
          <p:cNvPr id="392" name="Google Shape;392;p50"/>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2"/>
              </a:buClr>
              <a:buSzPct val="117647"/>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17647"/>
              <a:buNone/>
            </a:pPr>
            <a:endParaRPr>
              <a:solidFill>
                <a:srgbClr val="868E93"/>
              </a:solidFill>
            </a:endParaRPr>
          </a:p>
          <a:p>
            <a:pPr marL="228600" lvl="0" indent="-114300" algn="l" rtl="0">
              <a:lnSpc>
                <a:spcPct val="90000"/>
              </a:lnSpc>
              <a:spcBef>
                <a:spcPts val="1000"/>
              </a:spcBef>
              <a:spcAft>
                <a:spcPts val="0"/>
              </a:spcAft>
              <a:buClr>
                <a:schemeClr val="dk2"/>
              </a:buClr>
              <a:buSzPct val="117647"/>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17647"/>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ct val="117647"/>
              <a:buChar char="•"/>
            </a:pPr>
            <a:r>
              <a:rPr lang="en-GB" b="1" i="1">
                <a:solidFill>
                  <a:srgbClr val="868E93"/>
                </a:solidFill>
                <a:latin typeface="Open Sans Light"/>
                <a:ea typeface="Open Sans Light"/>
                <a:cs typeface="Open Sans Light"/>
                <a:sym typeface="Open Sans Light"/>
              </a:rPr>
              <a:t>Целта на тази дейност е да се подобри способността на обучаемите да си сътрудничат ефективно в хибридни екипи като използват подходящи инструменти и практики, както и да се разработят стратегии за справяне с често срещани предизвикателства при решаването на съвместни задачи</a:t>
            </a:r>
            <a:r>
              <a:rPr lang="en-GB" b="1" i="1" u="none" strike="noStrike" cap="none">
                <a:solidFill>
                  <a:srgbClr val="868E93"/>
                </a:solidFill>
                <a:latin typeface="Open Sans Light"/>
                <a:ea typeface="Open Sans Light"/>
                <a:cs typeface="Open Sans Light"/>
                <a:sym typeface="Open Sans Light"/>
              </a:rPr>
              <a:t>.</a:t>
            </a:r>
            <a:endParaRPr/>
          </a:p>
          <a:p>
            <a:pPr marL="2057400" lvl="4" indent="-88900" algn="l" rtl="0">
              <a:lnSpc>
                <a:spcPct val="90000"/>
              </a:lnSpc>
              <a:spcBef>
                <a:spcPts val="500"/>
              </a:spcBef>
              <a:spcAft>
                <a:spcPts val="0"/>
              </a:spcAft>
              <a:buClr>
                <a:srgbClr val="868E93"/>
              </a:buClr>
              <a:buSzPct val="117647"/>
              <a:buNone/>
            </a:pPr>
            <a:endParaRPr/>
          </a:p>
        </p:txBody>
      </p:sp>
      <p:pic>
        <p:nvPicPr>
          <p:cNvPr id="393" name="Google Shape;393;p50"/>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394" name="Google Shape;394;p50"/>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1500674" y="383832"/>
            <a:ext cx="8341416" cy="70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Дейност 6: Съвместно решаване на проблеми  </a:t>
            </a:r>
            <a:endParaRPr sz="3600">
              <a:solidFill>
                <a:schemeClr val="accent5"/>
              </a:solidFill>
            </a:endParaRPr>
          </a:p>
        </p:txBody>
      </p:sp>
      <p:sp>
        <p:nvSpPr>
          <p:cNvPr id="401" name="Google Shape;401;p51"/>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9869BD"/>
              </a:buClr>
              <a:buSzPct val="108108"/>
              <a:buChar char="•"/>
            </a:pPr>
            <a:r>
              <a:rPr lang="en-GB" b="1">
                <a:solidFill>
                  <a:srgbClr val="12501B"/>
                </a:solidFill>
                <a:latin typeface="Arial"/>
                <a:ea typeface="Arial"/>
                <a:cs typeface="Arial"/>
                <a:sym typeface="Arial"/>
              </a:rPr>
              <a:t>СТЪПКА 1</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Разделете обучаемите на малки групи от 3-4 души (като някои от тях са онлайн). </a:t>
            </a:r>
            <a:endParaRPr/>
          </a:p>
          <a:p>
            <a:pPr marL="0" lvl="0" indent="0" algn="l" rtl="0">
              <a:lnSpc>
                <a:spcPct val="90000"/>
              </a:lnSpc>
              <a:spcBef>
                <a:spcPts val="1000"/>
              </a:spcBef>
              <a:spcAft>
                <a:spcPts val="0"/>
              </a:spcAft>
              <a:buClr>
                <a:srgbClr val="9869BD"/>
              </a:buClr>
              <a:buSzPct val="108108"/>
              <a:buNone/>
            </a:pPr>
            <a:endParaRPr>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ct val="108108"/>
              <a:buChar char="•"/>
            </a:pPr>
            <a:r>
              <a:rPr lang="en-GB" b="1">
                <a:solidFill>
                  <a:srgbClr val="12501B"/>
                </a:solidFill>
                <a:latin typeface="Arial"/>
                <a:ea typeface="Arial"/>
                <a:cs typeface="Arial"/>
                <a:sym typeface="Arial"/>
              </a:rPr>
              <a:t>СТЪПКА 2</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Дайте на всяка група по един от сценариите с проблеми и помолете всеки обучаем да направи индивидуален списък с възможни решения.</a:t>
            </a:r>
            <a:endParaRPr i="1">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ct val="108108"/>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ct val="108108"/>
              <a:buChar char="•"/>
            </a:pPr>
            <a:r>
              <a:rPr lang="en-GB" b="1">
                <a:solidFill>
                  <a:srgbClr val="12501B"/>
                </a:solidFill>
                <a:latin typeface="Arial"/>
                <a:ea typeface="Arial"/>
                <a:cs typeface="Arial"/>
                <a:sym typeface="Arial"/>
              </a:rPr>
              <a:t>СТЪПКА 3</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Инструктирайте групите да обсъдят проблема (може и онлайн) и да се обединят около  съвместно решение.</a:t>
            </a:r>
            <a:endParaRPr/>
          </a:p>
          <a:p>
            <a:pPr marL="228600" lvl="0" indent="-114300" algn="l" rtl="0">
              <a:lnSpc>
                <a:spcPct val="90000"/>
              </a:lnSpc>
              <a:spcBef>
                <a:spcPts val="1000"/>
              </a:spcBef>
              <a:spcAft>
                <a:spcPts val="0"/>
              </a:spcAft>
              <a:buClr>
                <a:srgbClr val="9869BD"/>
              </a:buClr>
              <a:buSzPct val="108108"/>
              <a:buNone/>
            </a:pPr>
            <a:endParaRPr i="1">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ct val="108108"/>
              <a:buChar char="•"/>
            </a:pPr>
            <a:r>
              <a:rPr lang="en-GB" b="1">
                <a:solidFill>
                  <a:srgbClr val="12501B"/>
                </a:solidFill>
                <a:latin typeface="Arial"/>
                <a:ea typeface="Arial"/>
                <a:cs typeface="Arial"/>
                <a:sym typeface="Arial"/>
              </a:rPr>
              <a:t>СТЪПКА 4</a:t>
            </a:r>
            <a:endParaRPr/>
          </a:p>
          <a:p>
            <a:pPr marL="228600" lvl="0" indent="-228600" algn="l" rtl="0">
              <a:lnSpc>
                <a:spcPct val="90000"/>
              </a:lnSpc>
              <a:spcBef>
                <a:spcPts val="1000"/>
              </a:spcBef>
              <a:spcAft>
                <a:spcPts val="0"/>
              </a:spcAft>
              <a:buClr>
                <a:srgbClr val="9869BD"/>
              </a:buClr>
              <a:buSzPct val="108108"/>
              <a:buChar char="•"/>
            </a:pPr>
            <a:r>
              <a:rPr lang="en-GB" i="1">
                <a:solidFill>
                  <a:srgbClr val="868E93"/>
                </a:solidFill>
                <a:latin typeface="Arial"/>
                <a:ea typeface="Arial"/>
                <a:cs typeface="Arial"/>
                <a:sym typeface="Arial"/>
              </a:rPr>
              <a:t>Помолете всяка група да сподели накратко своя проблем и решението, до което е стигнала</a:t>
            </a:r>
            <a:r>
              <a:rPr lang="en-GB" i="1" u="none" strike="noStrike" cap="none">
                <a:solidFill>
                  <a:srgbClr val="868E93"/>
                </a:solidFill>
                <a:latin typeface="Arial"/>
                <a:ea typeface="Arial"/>
                <a:cs typeface="Arial"/>
                <a:sym typeface="Arial"/>
              </a:rPr>
              <a:t>.</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rgbClr val="9869BD"/>
              </a:buClr>
              <a:buSzPct val="108108"/>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8108"/>
              <a:buNone/>
            </a:pPr>
            <a:endParaRPr b="1">
              <a:solidFill>
                <a:srgbClr val="12501B"/>
              </a:solidFill>
            </a:endParaRPr>
          </a:p>
        </p:txBody>
      </p:sp>
      <p:pic>
        <p:nvPicPr>
          <p:cNvPr id="402" name="Google Shape;402;p51" descr="Ampulheta 90% com preenchimento sólido"/>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403" name="Google Shape;403;p51"/>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Стъпки</a:t>
            </a:r>
            <a:endParaRPr/>
          </a:p>
        </p:txBody>
      </p:sp>
      <p:sp>
        <p:nvSpPr>
          <p:cNvPr id="404" name="Google Shape;404;p51"/>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2"/>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Дейност 6: Съвместно решаване на проблеми</a:t>
            </a:r>
            <a:endParaRPr sz="3600">
              <a:solidFill>
                <a:schemeClr val="accent5"/>
              </a:solidFill>
            </a:endParaRPr>
          </a:p>
        </p:txBody>
      </p:sp>
      <p:sp>
        <p:nvSpPr>
          <p:cNvPr id="411" name="Google Shape;411;p52"/>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РЕСУРСИ </a:t>
            </a:r>
            <a:endParaRPr/>
          </a:p>
          <a:p>
            <a:pPr marL="228600" lvl="0" indent="-114300" algn="l" rtl="0">
              <a:lnSpc>
                <a:spcPct val="90000"/>
              </a:lnSpc>
              <a:spcBef>
                <a:spcPts val="0"/>
              </a:spcBef>
              <a:spcAft>
                <a:spcPts val="0"/>
              </a:spcAft>
              <a:buClr>
                <a:srgbClr val="9869BD"/>
              </a:buClr>
              <a:buSzPts val="1800"/>
              <a:buNone/>
            </a:pPr>
            <a:endParaRPr b="1">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Индексни карти с проблеми, свързани с работното място</a:t>
            </a:r>
            <a:endParaRPr>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Видеоконферентна платформа</a:t>
            </a:r>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412" name="Google Shape;412;p52"/>
          <p:cNvSpPr txBox="1">
            <a:spLocks noGrp="1"/>
          </p:cNvSpPr>
          <p:nvPr>
            <p:ph type="body" idx="3"/>
          </p:nvPr>
        </p:nvSpPr>
        <p:spPr>
          <a:xfrm>
            <a:off x="321905" y="993532"/>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endParaRPr/>
          </a:p>
        </p:txBody>
      </p:sp>
      <p:sp>
        <p:nvSpPr>
          <p:cNvPr id="413" name="Google Shape;413;p52"/>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https://www.charliehr.com/blog/hybrid-working-policy/</a:t>
            </a:r>
            <a:r>
              <a:rPr lang="en-GB" i="0" u="none" strike="noStrike" cap="none">
                <a:solidFill>
                  <a:srgbClr val="868E93"/>
                </a:solidFill>
                <a:latin typeface="Arial"/>
                <a:ea typeface="Arial"/>
                <a:cs typeface="Arial"/>
                <a:sym typeface="Arial"/>
              </a:rPr>
              <a:t>  </a:t>
            </a:r>
            <a:endParaRPr/>
          </a:p>
          <a:p>
            <a:pPr marL="0" lvl="0" indent="0" algn="l" rtl="0">
              <a:lnSpc>
                <a:spcPct val="90000"/>
              </a:lnSpc>
              <a:spcBef>
                <a:spcPts val="1000"/>
              </a:spcBef>
              <a:spcAft>
                <a:spcPts val="0"/>
              </a:spcAft>
              <a:buClr>
                <a:srgbClr val="868E93"/>
              </a:buClr>
              <a:buSzPts val="1800"/>
              <a:buNone/>
            </a:pPr>
            <a:endParaRPr i="0" u="none" strike="noStrike" cap="none">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GB" i="0" u="sng" strike="noStrike" cap="none">
                <a:solidFill>
                  <a:srgbClr val="868E93"/>
                </a:solidFill>
                <a:latin typeface="Arial"/>
                <a:ea typeface="Arial"/>
                <a:cs typeface="Arial"/>
                <a:sym typeface="Arial"/>
                <a:hlinkClick r:id="rId4">
                  <a:extLst>
                    <a:ext uri="{A12FA001-AC4F-418D-AE19-62706E023703}">
                      <ahyp:hlinkClr xmlns:ahyp="http://schemas.microsoft.com/office/drawing/2018/hyperlinkcolor" val="tx"/>
                    </a:ext>
                  </a:extLst>
                </a:hlinkClick>
              </a:rPr>
              <a:t>https://hrexecutive.com/do-you-have-a-strong-hybrid-work-policy-in-place/</a:t>
            </a:r>
            <a:r>
              <a:rPr lang="en-GB" i="0" u="none" strike="noStrike" cap="none">
                <a:solidFill>
                  <a:srgbClr val="868E93"/>
                </a:solidFill>
                <a:latin typeface="Arial"/>
                <a:ea typeface="Arial"/>
                <a:cs typeface="Arial"/>
                <a:sym typeface="Arial"/>
              </a:rPr>
              <a:t> </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420" name="Google Shape;420;p19"/>
          <p:cNvSpPr txBox="1"/>
          <p:nvPr/>
        </p:nvSpPr>
        <p:spPr>
          <a:xfrm>
            <a:off x="3212840" y="1805388"/>
            <a:ext cx="7662765"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Обобщение</a:t>
            </a:r>
            <a:endParaRPr sz="36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Тест за оценка</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pic>
        <p:nvPicPr>
          <p:cNvPr id="421" name="Google Shape;421;p19"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0fd5a3148a_2_0"/>
          <p:cNvSpPr txBox="1"/>
          <p:nvPr/>
        </p:nvSpPr>
        <p:spPr>
          <a:xfrm>
            <a:off x="1474839" y="394550"/>
            <a:ext cx="10402529" cy="56326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1:  Въведение в динамиката на хибридната работа</a:t>
            </a:r>
            <a:br>
              <a:rPr lang="en-GB" sz="3600" b="0" i="0" u="none" strike="noStrike" cap="none">
                <a:solidFill>
                  <a:schemeClr val="accent5"/>
                </a:solidFill>
                <a:latin typeface="Arial"/>
                <a:ea typeface="Arial"/>
                <a:cs typeface="Arial"/>
                <a:sym typeface="Arial"/>
              </a:rPr>
            </a:br>
            <a:r>
              <a:rPr lang="en-GB" sz="3200" b="0" i="0" u="none" strike="noStrike" cap="none">
                <a:solidFill>
                  <a:schemeClr val="accent5"/>
                </a:solidFill>
                <a:latin typeface="Arial"/>
                <a:ea typeface="Arial"/>
                <a:cs typeface="Arial"/>
                <a:sym typeface="Arial"/>
              </a:rPr>
              <a:t>Презентация на теоретичната концепция</a:t>
            </a:r>
            <a:endParaRPr sz="32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just" rtl="0">
              <a:lnSpc>
                <a:spcPct val="90000"/>
              </a:lnSpc>
              <a:spcBef>
                <a:spcPts val="0"/>
              </a:spcBef>
              <a:spcAft>
                <a:spcPts val="0"/>
              </a:spcAft>
              <a:buNone/>
            </a:pPr>
            <a:r>
              <a:rPr lang="en-GB" sz="1600" b="0" i="0" u="none" strike="noStrike" cap="none">
                <a:solidFill>
                  <a:srgbClr val="000000"/>
                </a:solidFill>
                <a:latin typeface="Arial"/>
                <a:ea typeface="Arial"/>
                <a:cs typeface="Arial"/>
                <a:sym typeface="Arial"/>
              </a:rPr>
              <a:t>Хибридната работа е гъвкав подход, който съчетава работа в офис среда и работа от вкъщи. Тя варира по гъвкавост и при нея има разнообразни работни графици.</a:t>
            </a:r>
            <a:endParaRPr/>
          </a:p>
          <a:p>
            <a:pPr marL="0" marR="0" lvl="0" indent="0" algn="l" rtl="0">
              <a:lnSpc>
                <a:spcPct val="90000"/>
              </a:lnSpc>
              <a:spcBef>
                <a:spcPts val="0"/>
              </a:spcBef>
              <a:spcAft>
                <a:spcPts val="0"/>
              </a:spcAft>
              <a:buClr>
                <a:srgbClr val="A02B93"/>
              </a:buClr>
              <a:buSzPts val="3600"/>
              <a:buFont typeface="Arial"/>
              <a:buNone/>
            </a:pPr>
            <a:r>
              <a:rPr lang="en-GB" sz="1600" b="0" i="0" u="none" strike="noStrike" cap="none">
                <a:solidFill>
                  <a:srgbClr val="000000"/>
                </a:solidFill>
                <a:latin typeface="Arial"/>
                <a:ea typeface="Arial"/>
                <a:cs typeface="Arial"/>
                <a:sym typeface="Arial"/>
              </a:rPr>
              <a:t>  </a:t>
            </a:r>
            <a:endParaRPr/>
          </a:p>
          <a:p>
            <a:pPr marL="0" marR="0" lvl="0" indent="0" algn="just" rtl="0">
              <a:lnSpc>
                <a:spcPct val="90000"/>
              </a:lnSpc>
              <a:spcBef>
                <a:spcPts val="0"/>
              </a:spcBef>
              <a:spcAft>
                <a:spcPts val="0"/>
              </a:spcAft>
              <a:buNone/>
            </a:pPr>
            <a:r>
              <a:rPr lang="en-GB" sz="1600" b="0" i="0" u="none" strike="noStrike" cap="none">
                <a:solidFill>
                  <a:srgbClr val="000000"/>
                </a:solidFill>
                <a:latin typeface="Arial"/>
                <a:ea typeface="Arial"/>
                <a:cs typeface="Arial"/>
                <a:sym typeface="Arial"/>
              </a:rPr>
              <a:t>Хибридните работни условия имат много предимства пред изцяло офисната работа за тези длъжности, които имат гъвкавостта да работят дистанционно. Служителите виждат стойността в хибридната работа. </a:t>
            </a:r>
            <a:endParaRPr/>
          </a:p>
          <a:p>
            <a:pPr marL="0" marR="0" lvl="0" indent="0" algn="l" rtl="0">
              <a:lnSpc>
                <a:spcPct val="90000"/>
              </a:lnSpc>
              <a:spcBef>
                <a:spcPts val="0"/>
              </a:spcBef>
              <a:spcAft>
                <a:spcPts val="0"/>
              </a:spcAft>
              <a:buClr>
                <a:srgbClr val="A02B93"/>
              </a:buClr>
              <a:buSzPts val="3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r>
              <a:rPr lang="en-GB" sz="1600" b="0" i="0" u="none" strike="noStrike" cap="none">
                <a:solidFill>
                  <a:srgbClr val="000000"/>
                </a:solidFill>
                <a:latin typeface="Arial"/>
                <a:ea typeface="Arial"/>
                <a:cs typeface="Arial"/>
                <a:sym typeface="Arial"/>
              </a:rPr>
              <a:t>При хибридна</a:t>
            </a:r>
            <a:r>
              <a:rPr lang="en-GB" sz="1600"/>
              <a:t>т</a:t>
            </a:r>
            <a:r>
              <a:rPr lang="en-GB" sz="1600" b="0" i="0" u="none" strike="noStrike" cap="none">
                <a:solidFill>
                  <a:srgbClr val="000000"/>
                </a:solidFill>
                <a:latin typeface="Arial"/>
                <a:ea typeface="Arial"/>
                <a:cs typeface="Arial"/>
                <a:sym typeface="Arial"/>
              </a:rPr>
              <a:t>а работа има възможности и предизвикателства, например:</a:t>
            </a:r>
            <a:br>
              <a:rPr lang="en-GB" sz="2000" b="0" i="0" u="none" strike="noStrike" cap="none">
                <a:solidFill>
                  <a:srgbClr val="000000"/>
                </a:solidFill>
                <a:latin typeface="Sofia"/>
                <a:ea typeface="Sofia"/>
                <a:cs typeface="Sofia"/>
                <a:sym typeface="Sofia"/>
              </a:rPr>
            </a:br>
            <a:endParaRPr sz="2000" b="0" i="0" u="none" strike="noStrike" cap="none">
              <a:solidFill>
                <a:srgbClr val="000000"/>
              </a:solidFill>
              <a:latin typeface="Sofia"/>
              <a:ea typeface="Sofia"/>
              <a:cs typeface="Sofia"/>
              <a:sym typeface="Sofia"/>
            </a:endParaRPr>
          </a:p>
          <a:p>
            <a:pPr marL="0" marR="0" lvl="0" indent="0" algn="l" rtl="0">
              <a:lnSpc>
                <a:spcPct val="90000"/>
              </a:lnSpc>
              <a:spcBef>
                <a:spcPts val="0"/>
              </a:spcBef>
              <a:spcAft>
                <a:spcPts val="0"/>
              </a:spcAft>
              <a:buNone/>
            </a:pPr>
            <a:r>
              <a:rPr lang="en-GB" sz="1600" b="0" i="1" u="none" strike="noStrike" cap="none">
                <a:solidFill>
                  <a:srgbClr val="000000"/>
                </a:solidFill>
                <a:latin typeface="Arial"/>
                <a:ea typeface="Arial"/>
                <a:cs typeface="Arial"/>
                <a:sym typeface="Arial"/>
              </a:rPr>
              <a:t>🌟 Възможност #1: Служи</a:t>
            </a:r>
            <a:r>
              <a:rPr lang="en-GB" sz="1600" i="1"/>
              <a:t>т</a:t>
            </a:r>
            <a:r>
              <a:rPr lang="en-GB" sz="1600" b="0" i="1" u="none" strike="noStrike" cap="none">
                <a:solidFill>
                  <a:srgbClr val="000000"/>
                </a:solidFill>
                <a:latin typeface="Arial"/>
                <a:ea typeface="Arial"/>
                <a:cs typeface="Arial"/>
                <a:sym typeface="Arial"/>
              </a:rPr>
              <a:t>елите могат да работят когато и както са най-продуктивни</a:t>
            </a:r>
            <a:endParaRPr sz="1600" b="0" i="1"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r>
              <a:rPr lang="en-GB" sz="1600" b="0" i="1" u="none" strike="noStrike" cap="none">
                <a:solidFill>
                  <a:srgbClr val="000000"/>
                </a:solidFill>
                <a:latin typeface="Arial"/>
                <a:ea typeface="Arial"/>
                <a:cs typeface="Arial"/>
                <a:sym typeface="Arial"/>
              </a:rPr>
              <a:t>🌟 Възможност #2: По-добър баланс между работа и личен живот</a:t>
            </a:r>
            <a:endParaRPr sz="1600" b="0" i="1"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r>
              <a:rPr lang="en-GB" sz="1600" b="0" i="1" u="none" strike="noStrike" cap="none">
                <a:solidFill>
                  <a:srgbClr val="000000"/>
                </a:solidFill>
                <a:latin typeface="Arial"/>
                <a:ea typeface="Arial"/>
                <a:cs typeface="Arial"/>
                <a:sym typeface="Arial"/>
              </a:rPr>
              <a:t>🌟 Възможност #3: Може да се наемат служители от целия свят</a:t>
            </a:r>
            <a:br>
              <a:rPr lang="en-GB" sz="1600" b="0" i="1" u="none" strike="noStrike" cap="none">
                <a:solidFill>
                  <a:srgbClr val="000000"/>
                </a:solidFill>
                <a:latin typeface="Arial"/>
                <a:ea typeface="Arial"/>
                <a:cs typeface="Arial"/>
                <a:sym typeface="Arial"/>
              </a:rPr>
            </a:br>
            <a:r>
              <a:rPr lang="en-GB" sz="1600" b="0" i="1" u="none" strike="noStrike" cap="none">
                <a:solidFill>
                  <a:srgbClr val="000000"/>
                </a:solidFill>
                <a:latin typeface="Arial"/>
                <a:ea typeface="Arial"/>
                <a:cs typeface="Arial"/>
                <a:sym typeface="Arial"/>
              </a:rPr>
              <a:t>🌟 Възможност #4: Преосмисляне на стратегията на работното място и спестяване на разходи</a:t>
            </a: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rgbClr val="000000"/>
                </a:solidFill>
                <a:latin typeface="Arial"/>
                <a:ea typeface="Arial"/>
                <a:cs typeface="Arial"/>
                <a:sym typeface="Arial"/>
              </a:rPr>
              <a:t>	🚨 Предизвикателство #1: По-трудно е да се работи съвместно с отдалечени служители</a:t>
            </a: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1" u="none" strike="noStrike" cap="none">
                <a:solidFill>
                  <a:srgbClr val="000000"/>
                </a:solidFill>
                <a:latin typeface="Arial"/>
                <a:ea typeface="Arial"/>
                <a:cs typeface="Arial"/>
                <a:sym typeface="Arial"/>
              </a:rPr>
              <a:t>	🚨 Предизвикателство #2: Изисква се надзор и поддръжка, за да работи</a:t>
            </a: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1" u="none" strike="noStrike" cap="none">
                <a:solidFill>
                  <a:srgbClr val="000000"/>
                </a:solidFill>
                <a:latin typeface="Arial"/>
                <a:ea typeface="Arial"/>
                <a:cs typeface="Arial"/>
                <a:sym typeface="Arial"/>
              </a:rPr>
              <a:t>	🚨 Предизвикателство #3: Не е подходящ за всички индустрии</a:t>
            </a: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1" u="none" strike="noStrike" cap="none">
                <a:solidFill>
                  <a:srgbClr val="000000"/>
                </a:solidFill>
                <a:latin typeface="Arial"/>
                <a:ea typeface="Arial"/>
                <a:cs typeface="Arial"/>
                <a:sym typeface="Arial"/>
              </a:rPr>
              <a:t>                🚨 Предизвикателство #4: Служителите понякога се чувстват изключени</a:t>
            </a:r>
            <a:endParaRPr sz="1600" b="0" i="1"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3"/>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428" name="Google Shape;428;p53"/>
          <p:cNvSpPr txBox="1"/>
          <p:nvPr/>
        </p:nvSpPr>
        <p:spPr>
          <a:xfrm>
            <a:off x="3212840" y="1805388"/>
            <a:ext cx="7662765" cy="29854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Разработил съдържанието</a:t>
            </a:r>
            <a:br>
              <a:rPr lang="en-GB" sz="3600" b="0" i="0" u="none" strike="noStrike" cap="none">
                <a:solidFill>
                  <a:schemeClr val="accent5"/>
                </a:solidFill>
                <a:latin typeface="Arial"/>
                <a:ea typeface="Arial"/>
                <a:cs typeface="Arial"/>
                <a:sym typeface="Arial"/>
              </a:rPr>
            </a:br>
            <a:r>
              <a:rPr lang="en-GB" sz="3600" b="0" i="0" u="none" strike="noStrike" cap="none">
                <a:solidFill>
                  <a:schemeClr val="accent5"/>
                </a:solidFill>
                <a:latin typeface="Arial"/>
                <a:ea typeface="Arial"/>
                <a:cs typeface="Arial"/>
                <a:sym typeface="Arial"/>
              </a:rPr>
              <a:t>БРТК, България</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93D4CC"/>
                </a:solidFill>
                <a:latin typeface="Arial"/>
                <a:ea typeface="Arial"/>
                <a:cs typeface="Arial"/>
                <a:sym typeface="Arial"/>
              </a:rPr>
              <a:t>www.brcc.bg</a:t>
            </a:r>
            <a:br>
              <a:rPr lang="en-GB" sz="4000" b="0" i="0" u="none" strike="noStrike" cap="none">
                <a:solidFill>
                  <a:schemeClr val="dk1"/>
                </a:solidFill>
                <a:latin typeface="Arial"/>
                <a:ea typeface="Arial"/>
                <a:cs typeface="Arial"/>
                <a:sym typeface="Arial"/>
              </a:rPr>
            </a:br>
            <a:r>
              <a:rPr lang="en-GB" sz="4000" b="0" i="0" u="none" strike="noStrike" cap="none">
                <a:solidFill>
                  <a:srgbClr val="93D4CC"/>
                </a:solidFill>
                <a:latin typeface="Arial"/>
                <a:ea typeface="Arial"/>
                <a:cs typeface="Arial"/>
                <a:sym typeface="Arial"/>
              </a:rPr>
              <a:t>dpencheva@brcc.bg</a:t>
            </a:r>
            <a:endParaRPr sz="3600" b="0" i="0" u="none" strike="noStrike" cap="none">
              <a:solidFill>
                <a:schemeClr val="accent5"/>
              </a:solidFill>
              <a:latin typeface="Arial"/>
              <a:ea typeface="Arial"/>
              <a:cs typeface="Arial"/>
              <a:sym typeface="Arial"/>
            </a:endParaRPr>
          </a:p>
        </p:txBody>
      </p:sp>
      <p:pic>
        <p:nvPicPr>
          <p:cNvPr id="429" name="Google Shape;429;p53"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5" name="Google Shape;435;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6" name="Google Shape;436;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437" name="Google Shape;437;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438" name="Google Shape;438;p21" descr="A logo with text on it&#10;&#10;Description automatically generated"/>
          <p:cNvPicPr preferRelativeResize="0"/>
          <p:nvPr/>
        </p:nvPicPr>
        <p:blipFill rotWithShape="1">
          <a:blip r:embed="rId5">
            <a:alphaModFix/>
          </a:blip>
          <a:srcRect/>
          <a:stretch/>
        </p:blipFill>
        <p:spPr>
          <a:xfrm>
            <a:off x="2586779" y="4561052"/>
            <a:ext cx="927150" cy="397350"/>
          </a:xfrm>
          <a:prstGeom prst="rect">
            <a:avLst/>
          </a:prstGeom>
          <a:noFill/>
          <a:ln>
            <a:noFill/>
          </a:ln>
        </p:spPr>
      </p:pic>
      <p:pic>
        <p:nvPicPr>
          <p:cNvPr id="439" name="Google Shape;439;p21" descr="A blue and orange logo&#10;&#10;Description automatically generated"/>
          <p:cNvPicPr preferRelativeResize="0"/>
          <p:nvPr/>
        </p:nvPicPr>
        <p:blipFill rotWithShape="1">
          <a:blip r:embed="rId6">
            <a:alphaModFix/>
          </a:blip>
          <a:srcRect/>
          <a:stretch/>
        </p:blipFill>
        <p:spPr>
          <a:xfrm>
            <a:off x="3862359" y="4561052"/>
            <a:ext cx="1039008" cy="489552"/>
          </a:xfrm>
          <a:prstGeom prst="rect">
            <a:avLst/>
          </a:prstGeom>
          <a:noFill/>
          <a:ln>
            <a:noFill/>
          </a:ln>
        </p:spPr>
      </p:pic>
      <p:pic>
        <p:nvPicPr>
          <p:cNvPr id="440" name="Google Shape;440;p21" descr="A blue triangle with black text&#10;&#10;Description automatically generated"/>
          <p:cNvPicPr preferRelativeResize="0"/>
          <p:nvPr/>
        </p:nvPicPr>
        <p:blipFill rotWithShape="1">
          <a:blip r:embed="rId7">
            <a:alphaModFix/>
          </a:blip>
          <a:srcRect/>
          <a:stretch/>
        </p:blipFill>
        <p:spPr>
          <a:xfrm>
            <a:off x="7063058" y="4469936"/>
            <a:ext cx="706268" cy="706268"/>
          </a:xfrm>
          <a:prstGeom prst="rect">
            <a:avLst/>
          </a:prstGeom>
          <a:noFill/>
          <a:ln>
            <a:noFill/>
          </a:ln>
        </p:spPr>
      </p:pic>
      <p:pic>
        <p:nvPicPr>
          <p:cNvPr id="441" name="Google Shape;441;p21" descr="A black background with a black square&#10;&#10;Description automatically generated with medium confidence"/>
          <p:cNvPicPr preferRelativeResize="0"/>
          <p:nvPr/>
        </p:nvPicPr>
        <p:blipFill rotWithShape="1">
          <a:blip r:embed="rId8">
            <a:alphaModFix/>
          </a:blip>
          <a:srcRect/>
          <a:stretch/>
        </p:blipFill>
        <p:spPr>
          <a:xfrm>
            <a:off x="8258124" y="4546885"/>
            <a:ext cx="1534390" cy="494073"/>
          </a:xfrm>
          <a:prstGeom prst="rect">
            <a:avLst/>
          </a:prstGeom>
          <a:noFill/>
          <a:ln>
            <a:noFill/>
          </a:ln>
        </p:spPr>
      </p:pic>
      <p:graphicFrame>
        <p:nvGraphicFramePr>
          <p:cNvPr id="442" name="Google Shape;442;p21"/>
          <p:cNvGraphicFramePr/>
          <p:nvPr/>
        </p:nvGraphicFramePr>
        <p:xfrm>
          <a:off x="5390165" y="5740397"/>
          <a:ext cx="6046100" cy="585480"/>
        </p:xfrm>
        <a:graphic>
          <a:graphicData uri="http://schemas.openxmlformats.org/drawingml/2006/table">
            <a:tbl>
              <a:tblPr>
                <a:noFill/>
                <a:tableStyleId>{7277DE6A-70D8-479C-94F5-A709AD5C69FF}</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strike="noStrike" cap="none"/>
                    </a:p>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Project Number: 2023-1-BG01-KA220-VET-000153460</a:t>
                      </a:r>
                      <a:endParaRPr sz="8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43" name="Google Shape;443;p21" descr="A blue text on a black background&#10;&#10;Description automatically generated"/>
          <p:cNvPicPr preferRelativeResize="0"/>
          <p:nvPr/>
        </p:nvPicPr>
        <p:blipFill rotWithShape="1">
          <a:blip r:embed="rId9">
            <a:alphaModFix/>
          </a:blip>
          <a:srcRect/>
          <a:stretch/>
        </p:blipFill>
        <p:spPr>
          <a:xfrm>
            <a:off x="884633" y="5779969"/>
            <a:ext cx="2413433" cy="506327"/>
          </a:xfrm>
          <a:prstGeom prst="rect">
            <a:avLst/>
          </a:prstGeom>
          <a:noFill/>
          <a:ln>
            <a:noFill/>
          </a:ln>
        </p:spPr>
      </p:pic>
      <p:pic>
        <p:nvPicPr>
          <p:cNvPr id="444" name="Google Shape;444;p21" descr="A black background with orange and green text&#10;&#10;Description automatically generated"/>
          <p:cNvPicPr preferRelativeResize="0"/>
          <p:nvPr/>
        </p:nvPicPr>
        <p:blipFill rotWithShape="1">
          <a:blip r:embed="rId10">
            <a:alphaModFix/>
          </a:blip>
          <a:srcRect/>
          <a:stretch/>
        </p:blipFill>
        <p:spPr>
          <a:xfrm>
            <a:off x="5390165" y="4615208"/>
            <a:ext cx="1164813" cy="415724"/>
          </a:xfrm>
          <a:prstGeom prst="rect">
            <a:avLst/>
          </a:prstGeom>
          <a:noFill/>
          <a:ln>
            <a:noFill/>
          </a:ln>
        </p:spPr>
      </p:pic>
      <p:pic>
        <p:nvPicPr>
          <p:cNvPr id="445" name="Google Shape;445;p21" descr="A logo with a black background&#10;&#10;Description automatically generated"/>
          <p:cNvPicPr preferRelativeResize="0"/>
          <p:nvPr/>
        </p:nvPicPr>
        <p:blipFill rotWithShape="1">
          <a:blip r:embed="rId11">
            <a:alphaModFix/>
          </a:blip>
          <a:srcRect/>
          <a:stretch/>
        </p:blipFill>
        <p:spPr>
          <a:xfrm>
            <a:off x="1055960" y="4512865"/>
            <a:ext cx="1165433" cy="4353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p:nvPr/>
        </p:nvSpPr>
        <p:spPr>
          <a:xfrm>
            <a:off x="1101213" y="335555"/>
            <a:ext cx="10923640" cy="57899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 Тема 1: Въведение в динамиката на хибридната работа</a:t>
            </a:r>
            <a:br>
              <a:rPr lang="en-GB" sz="3600" b="0" i="0" u="none" strike="noStrike" cap="none">
                <a:solidFill>
                  <a:schemeClr val="accent5"/>
                </a:solidFill>
                <a:latin typeface="Arial"/>
                <a:ea typeface="Arial"/>
                <a:cs typeface="Arial"/>
                <a:sym typeface="Arial"/>
              </a:rPr>
            </a:br>
            <a:endParaRPr sz="2000" b="0" i="0" u="none" strike="noStrike" cap="none">
              <a:solidFill>
                <a:srgbClr val="000000"/>
              </a:solidFill>
              <a:latin typeface="Sofia"/>
              <a:ea typeface="Sofia"/>
              <a:cs typeface="Sofia"/>
              <a:sym typeface="Sofia"/>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Някои </a:t>
            </a:r>
            <a:r>
              <a:rPr lang="en-GB" sz="1400" b="1" i="0" u="sng" strike="noStrike" cap="none">
                <a:solidFill>
                  <a:srgbClr val="7F340D"/>
                </a:solidFill>
                <a:latin typeface="Arial"/>
                <a:ea typeface="Arial"/>
                <a:cs typeface="Arial"/>
                <a:sym typeface="Arial"/>
              </a:rPr>
              <a:t>ключови открития </a:t>
            </a:r>
            <a:r>
              <a:rPr lang="en-GB" sz="1400" b="0" i="0" u="none" strike="noStrike" cap="none">
                <a:solidFill>
                  <a:srgbClr val="000000"/>
                </a:solidFill>
                <a:latin typeface="Arial"/>
                <a:ea typeface="Arial"/>
                <a:cs typeface="Arial"/>
                <a:sym typeface="Arial"/>
              </a:rPr>
              <a:t>от успешна хибридна работа през последните няколко години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r>
              <a:rPr lang="en-GB" sz="1400" b="1" i="0" u="none" strike="noStrike" cap="none">
                <a:solidFill>
                  <a:schemeClr val="dk1"/>
                </a:solidFill>
                <a:latin typeface="Arial"/>
                <a:ea typeface="Arial"/>
                <a:cs typeface="Arial"/>
                <a:sym typeface="Arial"/>
              </a:rPr>
              <a:t>Ясни политики и очаквания: </a:t>
            </a:r>
            <a:r>
              <a:rPr lang="en-GB" sz="1400" b="0" i="0" u="none" strike="noStrike" cap="none">
                <a:solidFill>
                  <a:schemeClr val="dk1"/>
                </a:solidFill>
                <a:latin typeface="Arial"/>
                <a:ea typeface="Arial"/>
                <a:cs typeface="Arial"/>
                <a:sym typeface="Arial"/>
              </a:rPr>
              <a:t>Установяването на ясни насоки е от решаващо значение. Посочете  длъжностите, които се очаква да са в офиса (и кога) и се уверете, че дистанционните работни дни са продуктивни и отговорни.</a:t>
            </a:r>
            <a:br>
              <a:rPr lang="en-GB"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Хибридната работа се нуждае от правилните инструменти, за да бъде успешна.</a:t>
            </a:r>
            <a:r>
              <a:rPr lang="en-GB" sz="1400" b="0" i="0" u="none" strike="noStrike" cap="none">
                <a:solidFill>
                  <a:schemeClr val="dk1"/>
                </a:solidFill>
                <a:latin typeface="Arial"/>
                <a:ea typeface="Arial"/>
                <a:cs typeface="Arial"/>
                <a:sym typeface="Arial"/>
              </a:rPr>
              <a:t>  Хибридната работа не е само начинът, по който хората </a:t>
            </a:r>
            <a:r>
              <a:rPr lang="en-GB" sz="1400" b="0" u="none" strike="noStrike" cap="none">
                <a:solidFill>
                  <a:schemeClr val="dk1"/>
                </a:solidFill>
                <a:latin typeface="Arial"/>
                <a:ea typeface="Arial"/>
                <a:cs typeface="Arial"/>
                <a:sym typeface="Arial"/>
              </a:rPr>
              <a:t>работят </a:t>
            </a:r>
            <a:r>
              <a:rPr lang="en-GB" sz="1400" b="0" i="0" u="none" strike="noStrike" cap="none">
                <a:solidFill>
                  <a:schemeClr val="dk1"/>
                </a:solidFill>
                <a:latin typeface="Arial"/>
                <a:ea typeface="Arial"/>
                <a:cs typeface="Arial"/>
                <a:sym typeface="Arial"/>
              </a:rPr>
              <a:t>в офиса и от дома си. Инвестирайте в ефективни инструменти и осигурете на екипа си необходимите технологии за безпроблемна комуникация и сътрудничество, независимо дали работят от вкъщи или от офиса.</a:t>
            </a:r>
            <a:br>
              <a:rPr lang="en-GB"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Насърчаване на приобщаването и свързаността: </a:t>
            </a:r>
            <a:r>
              <a:rPr lang="en-GB" sz="1400" b="0" i="0" u="none" strike="noStrike" cap="none">
                <a:solidFill>
                  <a:schemeClr val="dk1"/>
                </a:solidFill>
                <a:latin typeface="Arial"/>
                <a:ea typeface="Arial"/>
                <a:cs typeface="Arial"/>
                <a:sym typeface="Arial"/>
              </a:rPr>
              <a:t>Създайте възможности за всички членове на екипа да се чувстват свързани и ценени, независимо от местоположението им. Редовните виртуални проверки и приобщаващите дейности за изграждане на екип могат да преодолеят всяко разстояние.</a:t>
            </a:r>
            <a:endParaRPr/>
          </a:p>
          <a:p>
            <a:pPr marL="0" marR="0" lvl="0" indent="0" algn="l" rtl="0">
              <a:lnSpc>
                <a:spcPct val="90000"/>
              </a:lnSpc>
              <a:spcBef>
                <a:spcPts val="0"/>
              </a:spcBef>
              <a:spcAft>
                <a:spcPts val="0"/>
              </a:spcAft>
              <a:buClr>
                <a:schemeClr val="accent5"/>
              </a:buClr>
              <a:buSzPts val="36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400" b="1" i="0" u="none" strike="noStrike" cap="none">
                <a:solidFill>
                  <a:schemeClr val="dk1"/>
                </a:solidFill>
                <a:latin typeface="Arial"/>
                <a:ea typeface="Arial"/>
                <a:cs typeface="Arial"/>
                <a:sym typeface="Arial"/>
              </a:rPr>
              <a:t>Хибридната работа служи на обновената цел на работното място.</a:t>
            </a:r>
            <a:r>
              <a:rPr lang="en-GB" sz="1400" b="0" i="0" u="none" strike="noStrike" cap="none">
                <a:solidFill>
                  <a:schemeClr val="dk1"/>
                </a:solidFill>
                <a:latin typeface="Arial"/>
                <a:ea typeface="Arial"/>
                <a:cs typeface="Arial"/>
                <a:sym typeface="Arial"/>
              </a:rPr>
              <a:t> Хибридната работа работи най-добре, когато служителите имат цел на работното място - независимо дали това е сътрудничество с колеги, екипни срещи или самостоятелна работа. </a:t>
            </a:r>
            <a:endParaRPr/>
          </a:p>
          <a:p>
            <a:pPr marL="0" marR="0" lvl="0" indent="0" algn="l" rtl="0">
              <a:lnSpc>
                <a:spcPct val="90000"/>
              </a:lnSpc>
              <a:spcBef>
                <a:spcPts val="0"/>
              </a:spcBef>
              <a:spcAft>
                <a:spcPts val="0"/>
              </a:spcAft>
              <a:buClr>
                <a:schemeClr val="accent5"/>
              </a:buClr>
              <a:buSzPts val="36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GB" sz="1400" b="1" i="0" u="none" strike="noStrike" cap="none">
                <a:solidFill>
                  <a:schemeClr val="dk1"/>
                </a:solidFill>
                <a:latin typeface="Arial"/>
                <a:ea typeface="Arial"/>
                <a:cs typeface="Arial"/>
                <a:sym typeface="Arial"/>
              </a:rPr>
              <a:t>Хибридната работа изглежда различно за различните компании.</a:t>
            </a:r>
            <a:r>
              <a:rPr lang="en-GB" sz="1400" b="0" i="0" u="none" strike="noStrike" cap="none">
                <a:solidFill>
                  <a:schemeClr val="dk1"/>
                </a:solidFill>
                <a:latin typeface="Arial"/>
                <a:ea typeface="Arial"/>
                <a:cs typeface="Arial"/>
                <a:sym typeface="Arial"/>
              </a:rPr>
              <a:t>  Когато работите в хибриден модел, уверете се, че той е организиран по начин, който работи за вас</a:t>
            </a:r>
            <a:r>
              <a:rPr lang="en-GB" sz="1400" b="0" i="0" u="none" strike="noStrike" cap="none">
                <a:solidFill>
                  <a:srgbClr val="3F445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Бъдещето на хибридната работа все още е неясно. </a:t>
            </a:r>
            <a:r>
              <a:rPr lang="en-GB" sz="1400" b="0" i="0" u="none" strike="noStrike" cap="none">
                <a:solidFill>
                  <a:srgbClr val="000000"/>
                </a:solidFill>
                <a:latin typeface="Arial"/>
                <a:ea typeface="Arial"/>
                <a:cs typeface="Arial"/>
                <a:sym typeface="Arial"/>
              </a:rPr>
              <a:t>Ние знаем какво представлява, но бъдещето на хибридната работа ще продължи да изглежда различно с промяната на динамиката на работното място.</a:t>
            </a:r>
            <a:endParaRPr/>
          </a:p>
          <a:p>
            <a:pPr marL="0" marR="0" lvl="0" indent="0" algn="l" rtl="0">
              <a:lnSpc>
                <a:spcPct val="90000"/>
              </a:lnSpc>
              <a:spcBef>
                <a:spcPts val="0"/>
              </a:spcBef>
              <a:spcAft>
                <a:spcPts val="0"/>
              </a:spcAft>
              <a:buClr>
                <a:schemeClr val="accent5"/>
              </a:buClr>
              <a:buSzPts val="3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144" name="Google Shape;144;p8"/>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1: Индивидуални хибридни работни преживявания и групова дискусия</a:t>
            </a:r>
            <a:endParaRPr sz="3600">
              <a:solidFill>
                <a:schemeClr val="accent5"/>
              </a:solidFill>
            </a:endParaRPr>
          </a:p>
        </p:txBody>
      </p:sp>
      <p:pic>
        <p:nvPicPr>
          <p:cNvPr id="145" name="Google Shape;145;p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6" name="Google Shape;146;p8"/>
          <p:cNvSpPr txBox="1"/>
          <p:nvPr/>
        </p:nvSpPr>
        <p:spPr>
          <a:xfrm>
            <a:off x="6543675" y="2724085"/>
            <a:ext cx="5400675" cy="28077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След завършване на тази дейност ще можете да:</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Разбирате динамиката на хибридната работа </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Идентифицирате ключовите промени в хибридната комуникация</a:t>
            </a:r>
            <a:endParaRPr sz="1800" b="0" i="1" u="none" strike="noStrike" cap="none">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800" b="0" i="1" u="none" strike="noStrike" cap="none">
                <a:solidFill>
                  <a:srgbClr val="636A6F"/>
                </a:solidFill>
                <a:latin typeface="Arial"/>
                <a:ea typeface="Arial"/>
                <a:cs typeface="Arial"/>
                <a:sym typeface="Arial"/>
              </a:rPr>
              <a:t>Разбирате важността на комуникацията </a:t>
            </a:r>
            <a:endParaRPr sz="1800" b="0" i="0" u="none" strike="noStrike" cap="none">
              <a:solidFill>
                <a:srgbClr val="000000"/>
              </a:solidFill>
              <a:latin typeface="Arial"/>
              <a:ea typeface="Arial"/>
              <a:cs typeface="Arial"/>
              <a:sym typeface="Arial"/>
            </a:endParaRPr>
          </a:p>
          <a:p>
            <a:pPr marL="285750" marR="0" lvl="0" indent="-171450" algn="l" rtl="0">
              <a:lnSpc>
                <a:spcPct val="107000"/>
              </a:lnSpc>
              <a:spcBef>
                <a:spcPts val="800"/>
              </a:spcBef>
              <a:spcAft>
                <a:spcPts val="0"/>
              </a:spcAft>
              <a:buClr>
                <a:srgbClr val="53BAAE"/>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8"/>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a:solidFill>
                  <a:srgbClr val="868E93"/>
                </a:solidFill>
                <a:latin typeface="Open Sans Light"/>
                <a:ea typeface="Open Sans Light"/>
                <a:cs typeface="Open Sans Light"/>
                <a:sym typeface="Open Sans Light"/>
              </a:rPr>
              <a:t>Целта на тази дейност е да се представят предизвикателствата и възможностите на хибридната комуникация</a:t>
            </a:r>
            <a:endParaRPr/>
          </a:p>
        </p:txBody>
      </p:sp>
      <p:pic>
        <p:nvPicPr>
          <p:cNvPr id="148" name="Google Shape;148;p8"/>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9" name="Google Shape;149;p8"/>
          <p:cNvSpPr txBox="1"/>
          <p:nvPr/>
        </p:nvSpPr>
        <p:spPr>
          <a:xfrm>
            <a:off x="7676129" y="1815823"/>
            <a:ext cx="3949814"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1500673" y="383832"/>
            <a:ext cx="10328079" cy="709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a:solidFill>
                  <a:schemeClr val="accent6"/>
                </a:solidFill>
              </a:rPr>
              <a:t>Дейност 1: Индивидуални хибридни работни преживявания и групова дискусия</a:t>
            </a:r>
            <a:endParaRPr sz="3600">
              <a:solidFill>
                <a:schemeClr val="accent5"/>
              </a:solidFill>
            </a:endParaRPr>
          </a:p>
        </p:txBody>
      </p:sp>
      <p:sp>
        <p:nvSpPr>
          <p:cNvPr id="156" name="Google Shape;156;p9"/>
          <p:cNvSpPr txBox="1">
            <a:spLocks noGrp="1"/>
          </p:cNvSpPr>
          <p:nvPr>
            <p:ph type="body" idx="1"/>
          </p:nvPr>
        </p:nvSpPr>
        <p:spPr>
          <a:xfrm>
            <a:off x="377889" y="1756002"/>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СТЪПКА 1</a:t>
            </a:r>
            <a:endParaRPr/>
          </a:p>
          <a:p>
            <a:pPr marL="228600" lvl="0" indent="-228600" algn="l" rtl="0">
              <a:lnSpc>
                <a:spcPct val="90000"/>
              </a:lnSpc>
              <a:spcBef>
                <a:spcPts val="1000"/>
              </a:spcBef>
              <a:spcAft>
                <a:spcPts val="0"/>
              </a:spcAft>
              <a:buClr>
                <a:srgbClr val="9869BD"/>
              </a:buClr>
              <a:buSzPts val="1800"/>
              <a:buChar char="•"/>
            </a:pPr>
            <a:r>
              <a:rPr lang="en-GB" i="1">
                <a:solidFill>
                  <a:srgbClr val="868E93"/>
                </a:solidFill>
                <a:latin typeface="Arial"/>
                <a:ea typeface="Arial"/>
                <a:cs typeface="Arial"/>
                <a:sym typeface="Arial"/>
              </a:rPr>
              <a:t>Дейност за разчупване на леда: Всеки обучаем споделя своя индивидуален опит от работа в хибридна среда</a:t>
            </a:r>
            <a:r>
              <a:rPr lang="en-GB" i="1" u="none" strike="noStrike" cap="none">
                <a:solidFill>
                  <a:srgbClr val="868E93"/>
                </a:solidFill>
                <a:latin typeface="Arial"/>
                <a:ea typeface="Arial"/>
                <a:cs typeface="Arial"/>
                <a:sym typeface="Arial"/>
              </a:rPr>
              <a:t>.</a:t>
            </a:r>
            <a:endParaRPr/>
          </a:p>
          <a:p>
            <a:pPr marL="228600" lvl="0" indent="-11430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2</a:t>
            </a:r>
            <a:endParaRPr/>
          </a:p>
          <a:p>
            <a:pPr marL="228600" lvl="0" indent="-228600" algn="l" rtl="0">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Използвайте примерите, за да обобщите ключовите предизвикателства и възможности на хибридната комуникация.</a:t>
            </a:r>
            <a:endParaRPr/>
          </a:p>
          <a:p>
            <a:pPr marL="0" lvl="0" indent="0" algn="l" rtl="0">
              <a:lnSpc>
                <a:spcPct val="90000"/>
              </a:lnSpc>
              <a:spcBef>
                <a:spcPts val="1000"/>
              </a:spcBef>
              <a:spcAft>
                <a:spcPts val="0"/>
              </a:spcAft>
              <a:buClr>
                <a:srgbClr val="9869BD"/>
              </a:buClr>
              <a:buSzPts val="1800"/>
              <a:buNone/>
            </a:pPr>
            <a:endParaRPr i="0" u="none" strike="noStrike" cap="none">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n-GB" b="1">
                <a:solidFill>
                  <a:srgbClr val="12501B"/>
                </a:solidFill>
                <a:latin typeface="Arial"/>
                <a:ea typeface="Arial"/>
                <a:cs typeface="Arial"/>
                <a:sym typeface="Arial"/>
              </a:rPr>
              <a:t>СТЪПКА 3</a:t>
            </a:r>
            <a:endParaRPr/>
          </a:p>
          <a:p>
            <a:pPr marL="228600" lvl="0" indent="-228600" algn="l" rtl="0">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Групова дискусия за значението на комуникацията в хибридна среда</a:t>
            </a:r>
            <a:r>
              <a:rPr lang="en-GB" i="0" u="none" strike="noStrike" cap="none">
                <a:solidFill>
                  <a:srgbClr val="868E93"/>
                </a:solidFill>
                <a:latin typeface="Arial"/>
                <a:ea typeface="Arial"/>
                <a:cs typeface="Arial"/>
                <a:sym typeface="Arial"/>
              </a:rPr>
              <a:t>.</a:t>
            </a:r>
            <a:endParaRPr/>
          </a:p>
          <a:p>
            <a:pPr marL="228600" lvl="0" indent="-11430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pic>
        <p:nvPicPr>
          <p:cNvPr id="157" name="Google Shape;157;p9" descr="Ampulheta 90% com preenchimento sólido"/>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8" name="Google Shape;158;p9"/>
          <p:cNvSpPr txBox="1">
            <a:spLocks noGrp="1"/>
          </p:cNvSpPr>
          <p:nvPr>
            <p:ph type="body" idx="3"/>
          </p:nvPr>
        </p:nvSpPr>
        <p:spPr>
          <a:xfrm>
            <a:off x="377889" y="1205140"/>
            <a:ext cx="11944351" cy="5508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a:t>Стъпки</a:t>
            </a:r>
            <a:endParaRPr/>
          </a:p>
        </p:txBody>
      </p:sp>
      <p:sp>
        <p:nvSpPr>
          <p:cNvPr id="159" name="Google Shape;159;p9"/>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00h:10m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1306868" y="193611"/>
            <a:ext cx="10515600" cy="8794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en-GB" sz="2400" b="1">
                <a:solidFill>
                  <a:schemeClr val="accent6"/>
                </a:solidFill>
              </a:rPr>
              <a:t>Дейност 1: Заглавие на дейността</a:t>
            </a:r>
            <a:endParaRPr sz="2400" b="1">
              <a:solidFill>
                <a:schemeClr val="accent6"/>
              </a:solidFill>
            </a:endParaRPr>
          </a:p>
          <a:p>
            <a:pPr marL="0" lvl="0" indent="0" algn="l" rtl="0">
              <a:lnSpc>
                <a:spcPct val="90000"/>
              </a:lnSpc>
              <a:spcBef>
                <a:spcPts val="0"/>
              </a:spcBef>
              <a:spcAft>
                <a:spcPts val="0"/>
              </a:spcAft>
              <a:buClr>
                <a:schemeClr val="accent5"/>
              </a:buClr>
              <a:buSzPts val="3600"/>
              <a:buFont typeface="Arial"/>
              <a:buNone/>
            </a:pPr>
            <a:endParaRPr sz="3600">
              <a:solidFill>
                <a:schemeClr val="accent5"/>
              </a:solidFill>
            </a:endParaRPr>
          </a:p>
        </p:txBody>
      </p:sp>
      <p:sp>
        <p:nvSpPr>
          <p:cNvPr id="166" name="Google Shape;166;p10"/>
          <p:cNvSpPr txBox="1">
            <a:spLocks noGrp="1"/>
          </p:cNvSpPr>
          <p:nvPr>
            <p:ph type="body" idx="1"/>
          </p:nvPr>
        </p:nvSpPr>
        <p:spPr>
          <a:xfrm>
            <a:off x="97971" y="1462685"/>
            <a:ext cx="5910944" cy="4602214"/>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n-GB" b="1">
                <a:solidFill>
                  <a:srgbClr val="12501B"/>
                </a:solidFill>
                <a:latin typeface="Arial"/>
                <a:ea typeface="Arial"/>
                <a:cs typeface="Arial"/>
                <a:sym typeface="Arial"/>
              </a:rPr>
              <a:t>РЕСУРСИ </a:t>
            </a:r>
            <a:endParaRPr/>
          </a:p>
          <a:p>
            <a:pPr marL="342900" lvl="0" indent="-342900" algn="l" rtl="0">
              <a:lnSpc>
                <a:spcPct val="90000"/>
              </a:lnSpc>
              <a:spcBef>
                <a:spcPts val="1000"/>
              </a:spcBef>
              <a:spcAft>
                <a:spcPts val="0"/>
              </a:spcAft>
              <a:buSzPts val="1800"/>
              <a:buFont typeface="Noto Sans Symbols"/>
              <a:buChar char="∙"/>
            </a:pPr>
            <a:r>
              <a:rPr lang="en-GB" sz="1800">
                <a:solidFill>
                  <a:srgbClr val="000000"/>
                </a:solidFill>
                <a:latin typeface="Calibri"/>
                <a:ea typeface="Calibri"/>
                <a:cs typeface="Calibri"/>
                <a:sym typeface="Calibri"/>
              </a:rPr>
              <a:t>Списък с предизвикателства/възможности при хибридна работа</a:t>
            </a:r>
            <a:endParaRPr sz="2000">
              <a:solidFill>
                <a:srgbClr val="000000"/>
              </a:solidFill>
              <a:latin typeface="Times New Roman"/>
              <a:ea typeface="Times New Roman"/>
              <a:cs typeface="Times New Roman"/>
              <a:sym typeface="Times New Roman"/>
            </a:endParaRPr>
          </a:p>
          <a:p>
            <a:pPr marL="228600" lvl="0" indent="-114300" algn="l" rtl="0">
              <a:lnSpc>
                <a:spcPct val="90000"/>
              </a:lnSpc>
              <a:spcBef>
                <a:spcPts val="1000"/>
              </a:spcBef>
              <a:spcAft>
                <a:spcPts val="0"/>
              </a:spcAft>
              <a:buClr>
                <a:srgbClr val="9869BD"/>
              </a:buClr>
              <a:buSzPts val="1800"/>
              <a:buNone/>
            </a:pPr>
            <a:endParaRPr/>
          </a:p>
          <a:p>
            <a:pPr marL="228600" lvl="0" indent="-114300" algn="l" rtl="0">
              <a:lnSpc>
                <a:spcPct val="90000"/>
              </a:lnSpc>
              <a:spcBef>
                <a:spcPts val="1000"/>
              </a:spcBef>
              <a:spcAft>
                <a:spcPts val="0"/>
              </a:spcAft>
              <a:buClr>
                <a:srgbClr val="9869BD"/>
              </a:buClr>
              <a:buSzPts val="1800"/>
              <a:buNone/>
            </a:pPr>
            <a:endParaRPr>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167" name="Google Shape;167;p10"/>
          <p:cNvSpPr txBox="1">
            <a:spLocks noGrp="1"/>
          </p:cNvSpPr>
          <p:nvPr>
            <p:ph type="body" idx="2"/>
          </p:nvPr>
        </p:nvSpPr>
        <p:spPr>
          <a:xfrm>
            <a:off x="6131377" y="1462684"/>
            <a:ext cx="5910944" cy="4602215"/>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3"/>
              </a:rPr>
              <a:t>Toolkit</a:t>
            </a:r>
            <a:endParaRPr u="sng">
              <a:solidFill>
                <a:schemeClr val="hlink"/>
              </a:solidFill>
              <a:hlinkClick r:id="rId4"/>
            </a:endParaRPr>
          </a:p>
          <a:p>
            <a:pPr marL="228600" lvl="0" indent="-114300" algn="l" rtl="0">
              <a:lnSpc>
                <a:spcPct val="90000"/>
              </a:lnSpc>
              <a:spcBef>
                <a:spcPts val="1000"/>
              </a:spcBef>
              <a:spcAft>
                <a:spcPts val="0"/>
              </a:spcAft>
              <a:buClr>
                <a:schemeClr val="dk2"/>
              </a:buClr>
              <a:buSzPts val="1800"/>
              <a:buNone/>
            </a:pPr>
            <a:endParaRPr u="sng">
              <a:solidFill>
                <a:schemeClr val="hlink"/>
              </a:solidFill>
              <a:hlinkClick r:id="rId4"/>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4"/>
              </a:rPr>
              <a:t>https://archieapp.co/blog/hybrid-work-examples-and-practices/</a:t>
            </a:r>
            <a:r>
              <a:rPr lang="en-GB"/>
              <a:t> </a:t>
            </a:r>
            <a:endParaRPr/>
          </a:p>
          <a:p>
            <a:pPr marL="228600" lvl="0" indent="-114300" algn="l" rtl="0">
              <a:lnSpc>
                <a:spcPct val="90000"/>
              </a:lnSpc>
              <a:spcBef>
                <a:spcPts val="100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5"/>
              </a:rPr>
              <a:t>https://www.antonilacinai.com/news/the-six-major-challenges-leaders-face-in-hybrid-work-environments/</a:t>
            </a:r>
            <a:r>
              <a:rPr lang="en-GB"/>
              <a:t> </a:t>
            </a:r>
            <a:endParaRPr/>
          </a:p>
          <a:p>
            <a:pPr marL="228600" lvl="0" indent="-114300" algn="l" rtl="0">
              <a:lnSpc>
                <a:spcPct val="90000"/>
              </a:lnSpc>
              <a:spcBef>
                <a:spcPts val="100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r>
              <a:rPr lang="en-GB" u="sng">
                <a:solidFill>
                  <a:schemeClr val="hlink"/>
                </a:solidFill>
                <a:hlinkClick r:id="rId6"/>
              </a:rPr>
              <a:t>https://lucidspark.com/blog/overcoming-the-communication-gap-for-hybrid-teams</a:t>
            </a:r>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2</a:t>
            </a:r>
            <a:br>
              <a:rPr lang="en-GB" sz="3600" b="0" i="0" u="none" strike="noStrike" cap="none">
                <a:solidFill>
                  <a:schemeClr val="accent5"/>
                </a:solidFill>
                <a:latin typeface="Arial"/>
                <a:ea typeface="Arial"/>
                <a:cs typeface="Arial"/>
                <a:sym typeface="Arial"/>
              </a:rPr>
            </a:br>
            <a:r>
              <a:rPr lang="en-GB" sz="3600" b="1" i="0" u="none" strike="noStrike" cap="none">
                <a:solidFill>
                  <a:srgbClr val="A02B93"/>
                </a:solidFill>
                <a:latin typeface="Arial"/>
                <a:ea typeface="Arial"/>
                <a:cs typeface="Arial"/>
                <a:sym typeface="Arial"/>
              </a:rPr>
              <a:t>Управление на очакванията на мениджърите в хибридна работна среда</a:t>
            </a:r>
            <a:endParaRPr sz="3600" b="1" i="0" u="none" strike="noStrike" cap="none">
              <a:solidFill>
                <a:srgbClr val="000000"/>
              </a:solidFill>
              <a:latin typeface="Arial"/>
              <a:ea typeface="Arial"/>
              <a:cs typeface="Arial"/>
              <a:sym typeface="Arial"/>
            </a:endParaRPr>
          </a:p>
        </p:txBody>
      </p:sp>
      <p:pic>
        <p:nvPicPr>
          <p:cNvPr id="174" name="Google Shape;174;p5"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5738</Words>
  <Application>Microsoft Office PowerPoint</Application>
  <PresentationFormat>Widescreen</PresentationFormat>
  <Paragraphs>619</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Times New Roman</vt:lpstr>
      <vt:lpstr>Open Sans Light</vt:lpstr>
      <vt:lpstr>Calibri</vt:lpstr>
      <vt:lpstr>Sofia</vt:lpstr>
      <vt:lpstr>Noto Sans Symbols</vt:lpstr>
      <vt:lpstr>Office Theme</vt:lpstr>
      <vt:lpstr>PowerPoint Presentation</vt:lpstr>
      <vt:lpstr>PowerPoint Presentation</vt:lpstr>
      <vt:lpstr>PowerPoint Presentation</vt:lpstr>
      <vt:lpstr>PowerPoint Presentation</vt:lpstr>
      <vt:lpstr>PowerPoint Presentation</vt:lpstr>
      <vt:lpstr>Дейност 1: Индивидуални хибридни работни преживявания и групова дискусия</vt:lpstr>
      <vt:lpstr>Дейност 1: Индивидуални хибридни работни преживявания и групова дискусия</vt:lpstr>
      <vt:lpstr>Дейност 1: Заглавие на дейността </vt:lpstr>
      <vt:lpstr>PowerPoint Presentation</vt:lpstr>
      <vt:lpstr>PowerPoint Presentation</vt:lpstr>
      <vt:lpstr>PowerPoint Presentation</vt:lpstr>
      <vt:lpstr>Дейност 2: Разработете проект на хибридна работна политика, отговаряща на очакванията на екипа</vt:lpstr>
      <vt:lpstr>Дейност 2: Разработете проект на хибридна работна политика, отговаряща на очакванията на екипа</vt:lpstr>
      <vt:lpstr>Дейност 2: Разработете проект на хибридна работна политика, отговаряща на очакванията на екипа </vt:lpstr>
      <vt:lpstr>PowerPoint Presentation</vt:lpstr>
      <vt:lpstr>PowerPoint Presentation</vt:lpstr>
      <vt:lpstr>PowerPoint Presentation</vt:lpstr>
      <vt:lpstr>Дейност 3: Разработване на комуникационен график за хибриден екип</vt:lpstr>
      <vt:lpstr>Дейност 3: Разработване на комуникационен график за хибриден екип</vt:lpstr>
      <vt:lpstr> Дейност 3: Разработване на комуникационен график за хибриден екип </vt:lpstr>
      <vt:lpstr>PowerPoint Presentation</vt:lpstr>
      <vt:lpstr>PowerPoint Presentation</vt:lpstr>
      <vt:lpstr>PowerPoint Presentation</vt:lpstr>
      <vt:lpstr>Дейност 4: Даване на обратна връзка в хибридна среда</vt:lpstr>
      <vt:lpstr>Дейност 4: Даване на обратна връзка в хибридна среда</vt:lpstr>
      <vt:lpstr>Дейност 4: Даване на обратна връзка в хибридна среда </vt:lpstr>
      <vt:lpstr>PowerPoint Presentation</vt:lpstr>
      <vt:lpstr>PowerPoint Presentation</vt:lpstr>
      <vt:lpstr>PowerPoint Presentation</vt:lpstr>
      <vt:lpstr>Дейност 5: Стратегии за насърчаване на приобщаването и споделените ценности в хибридни модели</vt:lpstr>
      <vt:lpstr>Дейност 5: Стратегии за насърчаване на приобщаването и споделените ценности в хибридни модели</vt:lpstr>
      <vt:lpstr>Дейност 5: Стратегии за насърчаване на приобщаването и споделените ценности в хибридни модели</vt:lpstr>
      <vt:lpstr>PowerPoint Presentation</vt:lpstr>
      <vt:lpstr>PowerPoint Presentation</vt:lpstr>
      <vt:lpstr>PowerPoint Presentation</vt:lpstr>
      <vt:lpstr>Дейност 6: Съвместно решаване на проблеми</vt:lpstr>
      <vt:lpstr>Дейност 6: Съвместно решаване на проблеми  </vt:lpstr>
      <vt:lpstr>Дейност 6: Съвместно решаване на проблеми</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cp:lastModifiedBy>D.Pencheva</cp:lastModifiedBy>
  <cp:revision>3</cp:revision>
  <dcterms:created xsi:type="dcterms:W3CDTF">2022-05-19T03:08:28Z</dcterms:created>
  <dcterms:modified xsi:type="dcterms:W3CDTF">2025-06-25T11:56:07Z</dcterms:modified>
</cp:coreProperties>
</file>