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embeddedFontLst>
    <p:embeddedFont>
      <p:font typeface="Open Sans Light" panose="020B03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c5Uzk3ei8P3ST1QBkzZduoogQ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2266AD-A6B3-40CD-9562-A16C21F265C6}">
  <a:tblStyle styleId="{7C2266AD-A6B3-40CD-9562-A16C21F265C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250f227c3e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250f227c3e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1" name="Google Shape;181;g3250f227c3e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250f227c3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250f227c3e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188" name="Google Shape;188;g3250f227c3e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250f227c3e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250f227c3e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250f227c3e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250f227c3e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3250f227c3e_0_2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3250f227c3e_0_2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250f227c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3250f227c3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3250f227c3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256544932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3256544932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32565449324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256544932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3256544932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32565449324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250f227c3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250f227c3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250f227c3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250f227c3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250f227c3e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8" name="Google Shape;248;g3250f227c3e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56544932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2565449324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5" name="Google Shape;255;g32565449324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0f227c3e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3250f227c3e_0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3250f227c3e_0_2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250f227c3e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3250f227c3e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3250f227c3e_0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250f227c3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3250f227c3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3250f227c3e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256544932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32565449324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32565449324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250f227c3e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250f227c3e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3250f227c3e_0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2565449324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2565449324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32565449324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256544932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2565449324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32565449324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2565449324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2565449324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32565449324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250f227c3e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3250f227c3e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3250f227c3e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250f227c3e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250f227c3e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5" name="Google Shape;345;g3250f227c3e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2565449324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32565449324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2" name="Google Shape;352;g32565449324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250f227c3e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3250f227c3e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3250f227c3e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250f227c3e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3250f227c3e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3250f227c3e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250f227c3e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3250f227c3e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3250f227c3e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2565449324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32565449324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32565449324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256544932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32565449324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3256544932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250f227c3e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3250f227c3e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3250f227c3e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250f227c3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3250f227c3e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5" name="Google Shape;415;g3250f227c3e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2565449324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32565449324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2" name="Google Shape;422;g32565449324_0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256544932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3256544932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9" name="Google Shape;429;g3256544932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250f227c3e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3250f227c3e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g3250f227c3e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250f227c3e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3250f227c3e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3250f227c3e_0_1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250f227c3e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3250f227c3e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3250f227c3e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250f227c3e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3250f227c3e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3250f227c3e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250f227c3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3250f227c3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2" name="Google Shape;472;g3250f227c3e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25b467490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325b467490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9" name="Google Shape;479;g325b467490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250f227c3e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3250f227c3e_0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g3250f227c3e_0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250f227c3e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3250f227c3e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494" name="Google Shape;494;g3250f227c3e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250f227c3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3250f227c3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 include LU number and title</a:t>
            </a:r>
            <a:endParaRPr/>
          </a:p>
          <a:p>
            <a:pPr marL="0" lvl="0" indent="0" algn="l" rtl="0">
              <a:lnSpc>
                <a:spcPct val="100000"/>
              </a:lnSpc>
              <a:spcBef>
                <a:spcPts val="0"/>
              </a:spcBef>
              <a:spcAft>
                <a:spcPts val="0"/>
              </a:spcAft>
              <a:buSzPts val="1400"/>
              <a:buNone/>
            </a:pPr>
            <a:endParaRPr/>
          </a:p>
        </p:txBody>
      </p:sp>
      <p:sp>
        <p:nvSpPr>
          <p:cNvPr id="501" name="Google Shape;501;g3250f227c3e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marL="0" lvl="0" indent="0" algn="l" rtl="0">
              <a:lnSpc>
                <a:spcPct val="100000"/>
              </a:lnSpc>
              <a:spcBef>
                <a:spcPts val="0"/>
              </a:spcBef>
              <a:spcAft>
                <a:spcPts val="0"/>
              </a:spcAft>
              <a:buSzPts val="1400"/>
              <a:buNone/>
            </a:pPr>
            <a:endParaRPr/>
          </a:p>
        </p:txBody>
      </p:sp>
      <p:sp>
        <p:nvSpPr>
          <p:cNvPr id="508" name="Google Shape;50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250f227c3e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3250f227c3e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 name="Google Shape;137;g3250f227c3e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250f227c3e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250f227c3e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44" name="Google Shape;144;g3250f227c3e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250f227c3e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250f227c3e_0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4" name="Google Shape;154;g3250f227c3e_0_2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250f227c3e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3250f227c3e_0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61" name="Google Shape;161;g3250f227c3e_0_2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50f227c3e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3250f227c3e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3250f227c3e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6"/>
        <p:cNvGrpSpPr/>
        <p:nvPr/>
      </p:nvGrpSpPr>
      <p:grpSpPr>
        <a:xfrm>
          <a:off x="0" y="0"/>
          <a:ext cx="0" cy="0"/>
          <a:chOff x="0" y="0"/>
          <a:chExt cx="0" cy="0"/>
        </a:xfrm>
      </p:grpSpPr>
      <p:sp>
        <p:nvSpPr>
          <p:cNvPr id="27" name="Google Shape;27;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8" name="Google Shape;28;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sites/default/files/sg-social-connection-graphic-component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br.org/2022/02/5-challenges-of-hybrid-work-and-how-to-overcome-the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rbes.com/councils/forbestechcouncil/2022/08/10/how-to-build-connections-team-building-in-a-hybrid-workplac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mpathyemployer.com/inclusion-starts-with-empath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www.mssthehrpeople.ie/building-a-culture-of-empathy-in-the-workplace" TargetMode="External"/><Relationship Id="rId4" Type="http://schemas.openxmlformats.org/officeDocument/2006/relationships/hyperlink" Target="https://www.chieftalentofficer.co/2022/06/08/how-to-foster-an-empathetic-and-inclusive-culture-in-your-organiza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canva.com/design/DAGkyRIQx8g/dGOxzY-BSY5WoW4qhAZrjw/view?utlId=hb0b35c282b"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nva.com/design/DAGkyRIQx8g/dGOxzY-BSY5WoW4qhAZrjw/view?utm_content=DAGkyRIQx8g&amp;utm_campaign=designshare&amp;utm_medium=link2&amp;utm_source=uniquelinks&amp;utlId=hb0b35c282b"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doi.org/10.1037/0022-0167.42.2.232" TargetMode="External"/><Relationship Id="rId3" Type="http://schemas.openxmlformats.org/officeDocument/2006/relationships/hyperlink" Target="https://www.capgemini.com/wp-content/uploads/2020/12/Report-The-Future-of-Work.pdf" TargetMode="External"/><Relationship Id="rId7" Type="http://schemas.openxmlformats.org/officeDocument/2006/relationships/hyperlink" Target="https://hbr.org/2022/02/5-challenges-of-hybrid-work-and-how-to-overcome-the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empathyemployer.com/inclusion-starts-with-empathy/" TargetMode="External"/><Relationship Id="rId5" Type="http://schemas.openxmlformats.org/officeDocument/2006/relationships/hyperlink" Target="https://www.chieftalentofficer.co/2022/06/08/how-to-foster-an-empathetic-and-inclusive-culture-in-your-organization" TargetMode="External"/><Relationship Id="rId10" Type="http://schemas.openxmlformats.org/officeDocument/2006/relationships/hyperlink" Target="https://www.forbes.com/councils/forbestechcouncil/2022/08/10/how-to-build-connections-team-building-in-a-hybrid-workplace/" TargetMode="External"/><Relationship Id="rId4" Type="http://schemas.openxmlformats.org/officeDocument/2006/relationships/hyperlink" Target="https://www.mssthehrpeople.ie/building-a-culture-of-empathy-in-the-workplace" TargetMode="External"/><Relationship Id="rId9" Type="http://schemas.openxmlformats.org/officeDocument/2006/relationships/hyperlink" Target="https://www.ibec.ie/connect-and-learn/insights/insights/2023/11/28/belonging-in-the-era-of-remote-and-hybrid-work"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20"/>
          </a:xfrm>
          <a:prstGeom prst="rect">
            <a:avLst/>
          </a:prstGeom>
          <a:noFill/>
          <a:ln>
            <a:noFill/>
          </a:ln>
        </p:spPr>
      </p:pic>
      <p:sp>
        <p:nvSpPr>
          <p:cNvPr id="107" name="Google Shape;107;p1"/>
          <p:cNvSpPr txBox="1"/>
          <p:nvPr/>
        </p:nvSpPr>
        <p:spPr>
          <a:xfrm>
            <a:off x="764041" y="1492781"/>
            <a:ext cx="43932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200" b="0" i="0" u="none" strike="noStrike" cap="none" dirty="0" err="1">
                <a:solidFill>
                  <a:schemeClr val="dk1"/>
                </a:solidFill>
                <a:latin typeface="Arial"/>
                <a:ea typeface="Arial"/>
                <a:cs typeface="Arial"/>
                <a:sym typeface="Arial"/>
              </a:rPr>
              <a:t>Обучител</a:t>
            </a:r>
            <a:r>
              <a:rPr lang="bg-BG" sz="3200" b="0" i="0" u="none" strike="noStrike" cap="none" dirty="0">
                <a:solidFill>
                  <a:schemeClr val="dk1"/>
                </a:solidFill>
                <a:latin typeface="Arial"/>
                <a:ea typeface="Arial"/>
                <a:cs typeface="Arial"/>
                <a:sym typeface="Arial"/>
              </a:rPr>
              <a:t>ен</a:t>
            </a:r>
            <a:r>
              <a:rPr lang="en-GB" sz="3200" b="0" i="0" u="none" strike="noStrike" cap="none" dirty="0">
                <a:solidFill>
                  <a:schemeClr val="dk1"/>
                </a:solidFill>
                <a:latin typeface="Arial"/>
                <a:ea typeface="Arial"/>
                <a:cs typeface="Arial"/>
                <a:sym typeface="Arial"/>
              </a:rPr>
              <a:t> </a:t>
            </a:r>
            <a:r>
              <a:rPr lang="en-GB" sz="3200" b="0" i="0" u="none" strike="noStrike" cap="none" dirty="0" err="1">
                <a:solidFill>
                  <a:schemeClr val="dk1"/>
                </a:solidFill>
                <a:latin typeface="Arial"/>
                <a:ea typeface="Arial"/>
                <a:cs typeface="Arial"/>
                <a:sym typeface="Arial"/>
              </a:rPr>
              <a:t>пакет</a:t>
            </a:r>
            <a:r>
              <a:rPr lang="en-GB" sz="3200" b="0" i="0" u="none" strike="noStrike" cap="none" dirty="0">
                <a:solidFill>
                  <a:schemeClr val="dk1"/>
                </a:solidFill>
                <a:latin typeface="Arial"/>
                <a:ea typeface="Arial"/>
                <a:cs typeface="Arial"/>
                <a:sym typeface="Arial"/>
              </a:rPr>
              <a:t> за </a:t>
            </a:r>
            <a:r>
              <a:rPr lang="en-GB" sz="3200" b="0" i="0" u="none" strike="noStrike" cap="none" dirty="0" err="1">
                <a:solidFill>
                  <a:schemeClr val="dk1"/>
                </a:solidFill>
                <a:latin typeface="Arial"/>
                <a:ea typeface="Arial"/>
                <a:cs typeface="Arial"/>
                <a:sym typeface="Arial"/>
              </a:rPr>
              <a:t>специалисти</a:t>
            </a:r>
            <a:r>
              <a:rPr lang="en-GB" sz="3200" b="0" i="0" u="none" strike="noStrike" cap="none" dirty="0">
                <a:solidFill>
                  <a:schemeClr val="dk1"/>
                </a:solidFill>
                <a:latin typeface="Arial"/>
                <a:ea typeface="Arial"/>
                <a:cs typeface="Arial"/>
                <a:sym typeface="Arial"/>
              </a:rPr>
              <a:t> </a:t>
            </a:r>
            <a:r>
              <a:rPr lang="en-GB" sz="3200" b="0" i="0" u="none" strike="noStrike" cap="none" dirty="0" err="1">
                <a:solidFill>
                  <a:schemeClr val="dk1"/>
                </a:solidFill>
                <a:latin typeface="Arial"/>
                <a:ea typeface="Arial"/>
                <a:cs typeface="Arial"/>
                <a:sym typeface="Arial"/>
              </a:rPr>
              <a:t>по</a:t>
            </a:r>
            <a:r>
              <a:rPr lang="en-GB" sz="3200" b="0" i="0" u="none" strike="noStrike" cap="none" dirty="0">
                <a:solidFill>
                  <a:schemeClr val="dk1"/>
                </a:solidFill>
                <a:latin typeface="Arial"/>
                <a:ea typeface="Arial"/>
                <a:cs typeface="Arial"/>
                <a:sym typeface="Arial"/>
              </a:rPr>
              <a:t> </a:t>
            </a:r>
            <a:r>
              <a:rPr lang="en-GB" sz="3200" b="0" i="0" u="none" strike="noStrike" cap="none" dirty="0" err="1">
                <a:solidFill>
                  <a:schemeClr val="dk1"/>
                </a:solidFill>
                <a:latin typeface="Arial"/>
                <a:ea typeface="Arial"/>
                <a:cs typeface="Arial"/>
                <a:sym typeface="Arial"/>
              </a:rPr>
              <a:t>човешки</a:t>
            </a:r>
            <a:r>
              <a:rPr lang="en-GB" sz="3200" b="0" i="0" u="none" strike="noStrike" cap="none" dirty="0">
                <a:solidFill>
                  <a:schemeClr val="dk1"/>
                </a:solidFill>
                <a:latin typeface="Arial"/>
                <a:ea typeface="Arial"/>
                <a:cs typeface="Arial"/>
                <a:sym typeface="Arial"/>
              </a:rPr>
              <a:t> </a:t>
            </a:r>
            <a:r>
              <a:rPr lang="en-GB" sz="3200" b="0" i="0" u="none" strike="noStrike" cap="none" dirty="0" err="1">
                <a:solidFill>
                  <a:schemeClr val="dk1"/>
                </a:solidFill>
                <a:latin typeface="Arial"/>
                <a:ea typeface="Arial"/>
                <a:cs typeface="Arial"/>
                <a:sym typeface="Arial"/>
              </a:rPr>
              <a:t>ресурси</a:t>
            </a:r>
            <a:r>
              <a:rPr lang="en-GB" sz="3200" b="0" i="0" u="none" strike="noStrike" cap="none" dirty="0">
                <a:solidFill>
                  <a:schemeClr val="dk1"/>
                </a:solidFill>
                <a:latin typeface="Arial"/>
                <a:ea typeface="Arial"/>
                <a:cs typeface="Arial"/>
                <a:sym typeface="Arial"/>
              </a:rPr>
              <a:t> и </a:t>
            </a:r>
            <a:r>
              <a:rPr lang="en-GB" sz="3200" b="0" i="0" u="none" strike="noStrike" cap="none" dirty="0" err="1">
                <a:solidFill>
                  <a:schemeClr val="dk1"/>
                </a:solidFill>
                <a:latin typeface="Arial"/>
                <a:ea typeface="Arial"/>
                <a:cs typeface="Arial"/>
                <a:sym typeface="Arial"/>
              </a:rPr>
              <a:t>мениджъри</a:t>
            </a:r>
            <a:r>
              <a:rPr lang="en-GB" sz="3200" b="0" i="0" u="none" strike="noStrike" cap="none" dirty="0">
                <a:solidFill>
                  <a:schemeClr val="dk1"/>
                </a:solidFill>
                <a:latin typeface="Arial"/>
                <a:ea typeface="Arial"/>
                <a:cs typeface="Arial"/>
                <a:sym typeface="Arial"/>
              </a:rPr>
              <a:t> </a:t>
            </a:r>
            <a:endParaRPr sz="3200" b="1" i="0" u="none" strike="noStrike" cap="none" dirty="0">
              <a:solidFill>
                <a:schemeClr val="dk1"/>
              </a:solidFill>
              <a:latin typeface="Arial"/>
              <a:ea typeface="Arial"/>
              <a:cs typeface="Arial"/>
              <a:sym typeface="Arial"/>
            </a:endParaRPr>
          </a:p>
        </p:txBody>
      </p:sp>
      <p:sp>
        <p:nvSpPr>
          <p:cNvPr id="108" name="Google Shape;108;p1"/>
          <p:cNvSpPr txBox="1"/>
          <p:nvPr/>
        </p:nvSpPr>
        <p:spPr>
          <a:xfrm>
            <a:off x="1220724" y="3923123"/>
            <a:ext cx="46953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err="1">
                <a:solidFill>
                  <a:schemeClr val="dk1"/>
                </a:solidFill>
                <a:latin typeface="Arial"/>
                <a:ea typeface="Arial"/>
                <a:cs typeface="Arial"/>
                <a:sym typeface="Arial"/>
              </a:rPr>
              <a:t>Модул</a:t>
            </a:r>
            <a:r>
              <a:rPr lang="en-GB" sz="2000" b="1" i="0" u="none" strike="noStrike" cap="none" dirty="0">
                <a:solidFill>
                  <a:schemeClr val="dk1"/>
                </a:solidFill>
                <a:latin typeface="Arial"/>
                <a:ea typeface="Arial"/>
                <a:cs typeface="Arial"/>
                <a:sym typeface="Arial"/>
              </a:rPr>
              <a:t> 4</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bg-BG" sz="2000" b="0" i="0" u="none" strike="noStrike" cap="none" dirty="0">
                <a:solidFill>
                  <a:srgbClr val="000000"/>
                </a:solidFill>
                <a:latin typeface="Arial"/>
                <a:ea typeface="Arial"/>
                <a:cs typeface="Arial"/>
                <a:sym typeface="Arial"/>
              </a:rPr>
              <a:t>Улесняване на </a:t>
            </a:r>
            <a:r>
              <a:rPr lang="en-GB" sz="2000" b="0" i="0" u="none" strike="noStrike" cap="none" dirty="0" err="1">
                <a:solidFill>
                  <a:srgbClr val="000000"/>
                </a:solidFill>
                <a:latin typeface="Arial"/>
                <a:ea typeface="Arial"/>
                <a:cs typeface="Arial"/>
                <a:sym typeface="Arial"/>
              </a:rPr>
              <a:t>социалната</a:t>
            </a:r>
            <a:r>
              <a:rPr lang="en-GB" sz="2000" b="0" i="0" u="none" strike="noStrike" cap="none" dirty="0">
                <a:solidFill>
                  <a:srgbClr val="000000"/>
                </a:solidFill>
                <a:latin typeface="Arial"/>
                <a:ea typeface="Arial"/>
                <a:cs typeface="Arial"/>
                <a:sym typeface="Arial"/>
              </a:rPr>
              <a:t> </a:t>
            </a:r>
            <a:r>
              <a:rPr lang="en-GB" sz="2000" b="0" i="0" u="none" strike="noStrike" cap="none" dirty="0" err="1">
                <a:solidFill>
                  <a:srgbClr val="000000"/>
                </a:solidFill>
                <a:latin typeface="Arial"/>
                <a:ea typeface="Arial"/>
                <a:cs typeface="Arial"/>
                <a:sym typeface="Arial"/>
              </a:rPr>
              <a:t>свързаност</a:t>
            </a:r>
            <a:r>
              <a:rPr lang="en-GB" sz="2000" b="0" i="0" u="none" strike="noStrike" cap="none" dirty="0">
                <a:solidFill>
                  <a:srgbClr val="000000"/>
                </a:solidFill>
                <a:latin typeface="Arial"/>
                <a:ea typeface="Arial"/>
                <a:cs typeface="Arial"/>
                <a:sym typeface="Arial"/>
              </a:rPr>
              <a:t> </a:t>
            </a:r>
            <a:r>
              <a:rPr lang="bg-BG" sz="2000" b="0" i="0" u="none" strike="noStrike" cap="none" dirty="0">
                <a:solidFill>
                  <a:srgbClr val="000000"/>
                </a:solidFill>
                <a:latin typeface="Arial"/>
                <a:ea typeface="Arial"/>
                <a:cs typeface="Arial"/>
                <a:sym typeface="Arial"/>
              </a:rPr>
              <a:t>в</a:t>
            </a:r>
            <a:r>
              <a:rPr lang="en-GB" sz="2000" b="0" i="0" u="none" strike="noStrike" cap="none" dirty="0">
                <a:solidFill>
                  <a:srgbClr val="000000"/>
                </a:solidFill>
                <a:latin typeface="Arial"/>
                <a:ea typeface="Arial"/>
                <a:cs typeface="Arial"/>
                <a:sym typeface="Arial"/>
              </a:rPr>
              <a:t> </a:t>
            </a:r>
            <a:r>
              <a:rPr lang="en-GB" sz="2000" b="0" i="0" u="none" strike="noStrike" cap="none" dirty="0" err="1">
                <a:solidFill>
                  <a:srgbClr val="000000"/>
                </a:solidFill>
                <a:latin typeface="Arial"/>
                <a:ea typeface="Arial"/>
                <a:cs typeface="Arial"/>
                <a:sym typeface="Arial"/>
              </a:rPr>
              <a:t>хибридни</a:t>
            </a:r>
            <a:r>
              <a:rPr lang="bg-BG" sz="2000" b="0" i="0" u="none" strike="noStrike" cap="none" dirty="0">
                <a:solidFill>
                  <a:srgbClr val="000000"/>
                </a:solidFill>
                <a:latin typeface="Arial"/>
                <a:ea typeface="Arial"/>
                <a:cs typeface="Arial"/>
                <a:sym typeface="Arial"/>
              </a:rPr>
              <a:t>те</a:t>
            </a:r>
            <a:r>
              <a:rPr lang="en-GB" sz="2000" b="0" i="0" u="none" strike="noStrike" cap="none" dirty="0">
                <a:solidFill>
                  <a:srgbClr val="000000"/>
                </a:solidFill>
                <a:latin typeface="Arial"/>
                <a:ea typeface="Arial"/>
                <a:cs typeface="Arial"/>
                <a:sym typeface="Arial"/>
              </a:rPr>
              <a:t> </a:t>
            </a:r>
            <a:r>
              <a:rPr lang="en-GB" sz="2000" b="0" i="0" u="none" strike="noStrike" cap="none" dirty="0" err="1">
                <a:solidFill>
                  <a:srgbClr val="000000"/>
                </a:solidFill>
                <a:latin typeface="Arial"/>
                <a:ea typeface="Arial"/>
                <a:cs typeface="Arial"/>
                <a:sym typeface="Arial"/>
              </a:rPr>
              <a:t>работни</a:t>
            </a:r>
            <a:r>
              <a:rPr lang="en-GB" sz="2000" b="0" i="0" u="none" strike="noStrike" cap="none" dirty="0">
                <a:solidFill>
                  <a:srgbClr val="000000"/>
                </a:solidFill>
                <a:latin typeface="Arial"/>
                <a:ea typeface="Arial"/>
                <a:cs typeface="Arial"/>
                <a:sym typeface="Arial"/>
              </a:rPr>
              <a:t> </a:t>
            </a:r>
            <a:r>
              <a:rPr lang="en-GB" sz="2000" b="0" i="0" u="none" strike="noStrike" cap="none" dirty="0" err="1">
                <a:solidFill>
                  <a:srgbClr val="000000"/>
                </a:solidFill>
                <a:latin typeface="Arial"/>
                <a:ea typeface="Arial"/>
                <a:cs typeface="Arial"/>
                <a:sym typeface="Arial"/>
              </a:rPr>
              <a:t>места</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250f227c3e_0_121"/>
          <p:cNvSpPr txBox="1">
            <a:spLocks noGrp="1"/>
          </p:cNvSpPr>
          <p:nvPr>
            <p:ph type="title"/>
          </p:nvPr>
        </p:nvSpPr>
        <p:spPr>
          <a:xfrm>
            <a:off x="1500674" y="383832"/>
            <a:ext cx="6868800"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Разбиране на социалната свързаност, Дейност: Вдигане на ръце</a:t>
            </a:r>
            <a:endParaRPr sz="3600">
              <a:solidFill>
                <a:schemeClr val="accent5"/>
              </a:solidFill>
            </a:endParaRPr>
          </a:p>
        </p:txBody>
      </p:sp>
      <p:sp>
        <p:nvSpPr>
          <p:cNvPr id="184" name="Google Shape;184;g3250f227c3e_0_121"/>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40000" lnSpcReduction="20000"/>
          </a:bodyPr>
          <a:lstStyle/>
          <a:p>
            <a:pPr marL="457200" lvl="0" indent="0" algn="l" rtl="0">
              <a:lnSpc>
                <a:spcPct val="90000"/>
              </a:lnSpc>
              <a:spcBef>
                <a:spcPts val="0"/>
              </a:spcBef>
              <a:spcAft>
                <a:spcPts val="0"/>
              </a:spcAft>
              <a:buSzPct val="250000"/>
              <a:buNone/>
            </a:pPr>
            <a:endParaRPr b="1" dirty="0">
              <a:solidFill>
                <a:srgbClr val="12501B"/>
              </a:solidFill>
              <a:latin typeface="Arial"/>
              <a:ea typeface="Arial"/>
              <a:cs typeface="Arial"/>
              <a:sym typeface="Arial"/>
            </a:endParaRPr>
          </a:p>
          <a:p>
            <a:pPr marL="0" lvl="0" indent="0" algn="l" rtl="0">
              <a:lnSpc>
                <a:spcPct val="90000"/>
              </a:lnSpc>
              <a:spcBef>
                <a:spcPts val="0"/>
              </a:spcBef>
              <a:spcAft>
                <a:spcPts val="0"/>
              </a:spcAft>
              <a:buSzPct val="250000"/>
              <a:buNone/>
            </a:pPr>
            <a:endParaRPr b="1" dirty="0">
              <a:solidFill>
                <a:srgbClr val="12501B"/>
              </a:solidFill>
              <a:latin typeface="Arial"/>
              <a:ea typeface="Arial"/>
              <a:cs typeface="Arial"/>
              <a:sym typeface="Arial"/>
            </a:endParaRPr>
          </a:p>
          <a:p>
            <a:pPr marL="228600" lvl="0" indent="-211206" algn="l" rtl="0">
              <a:lnSpc>
                <a:spcPct val="90000"/>
              </a:lnSpc>
              <a:spcBef>
                <a:spcPts val="0"/>
              </a:spcBef>
              <a:spcAft>
                <a:spcPts val="0"/>
              </a:spcAft>
              <a:buClr>
                <a:srgbClr val="9869BD"/>
              </a:buClr>
              <a:buSzPct val="100000"/>
              <a:buChar char="•"/>
            </a:pPr>
            <a:r>
              <a:rPr lang="en-GB" sz="3815" b="1" dirty="0" err="1">
                <a:solidFill>
                  <a:srgbClr val="12501B"/>
                </a:solidFill>
                <a:latin typeface="Arial"/>
                <a:ea typeface="Arial"/>
                <a:cs typeface="Arial"/>
                <a:sym typeface="Arial"/>
              </a:rPr>
              <a:t>Вдигане</a:t>
            </a:r>
            <a:r>
              <a:rPr lang="en-GB" sz="3815" b="1" dirty="0">
                <a:solidFill>
                  <a:srgbClr val="12501B"/>
                </a:solidFill>
                <a:latin typeface="Arial"/>
                <a:ea typeface="Arial"/>
                <a:cs typeface="Arial"/>
                <a:sym typeface="Arial"/>
              </a:rPr>
              <a:t> на </a:t>
            </a:r>
            <a:r>
              <a:rPr lang="en-GB" sz="3815" b="1" dirty="0" err="1">
                <a:solidFill>
                  <a:srgbClr val="12501B"/>
                </a:solidFill>
                <a:latin typeface="Arial"/>
                <a:ea typeface="Arial"/>
                <a:cs typeface="Arial"/>
                <a:sym typeface="Arial"/>
              </a:rPr>
              <a:t>ръце</a:t>
            </a:r>
            <a:r>
              <a:rPr lang="en-GB" sz="3815" b="1" dirty="0">
                <a:solidFill>
                  <a:srgbClr val="12501B"/>
                </a:solidFill>
                <a:latin typeface="Arial"/>
                <a:ea typeface="Arial"/>
                <a:cs typeface="Arial"/>
                <a:sym typeface="Arial"/>
              </a:rPr>
              <a:t>!</a:t>
            </a:r>
            <a:endParaRPr sz="3815" dirty="0">
              <a:latin typeface="Arial"/>
              <a:ea typeface="Arial"/>
              <a:cs typeface="Arial"/>
              <a:sym typeface="Arial"/>
            </a:endParaRPr>
          </a:p>
          <a:p>
            <a:pPr marL="228600" lvl="0" indent="-211206" algn="l" rtl="0">
              <a:lnSpc>
                <a:spcPct val="90000"/>
              </a:lnSpc>
              <a:spcBef>
                <a:spcPts val="1000"/>
              </a:spcBef>
              <a:spcAft>
                <a:spcPts val="0"/>
              </a:spcAft>
              <a:buClr>
                <a:srgbClr val="636A6F"/>
              </a:buClr>
              <a:buSzPct val="100000"/>
              <a:buChar char="•"/>
            </a:pPr>
            <a:r>
              <a:rPr lang="en-GB" sz="3815" dirty="0" err="1">
                <a:solidFill>
                  <a:srgbClr val="636A6F"/>
                </a:solidFill>
                <a:latin typeface="Arial"/>
                <a:ea typeface="Arial"/>
                <a:cs typeface="Arial"/>
                <a:sym typeface="Arial"/>
              </a:rPr>
              <a:t>Кой</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тук</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би</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казал</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че</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работното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му</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място</a:t>
            </a:r>
            <a:r>
              <a:rPr lang="en-GB" sz="3815" dirty="0">
                <a:solidFill>
                  <a:srgbClr val="636A6F"/>
                </a:solidFill>
                <a:latin typeface="Arial"/>
                <a:ea typeface="Arial"/>
                <a:cs typeface="Arial"/>
                <a:sym typeface="Arial"/>
              </a:rPr>
              <a:t> е </a:t>
            </a:r>
            <a:r>
              <a:rPr lang="en-GB" sz="3815" dirty="0" err="1">
                <a:solidFill>
                  <a:srgbClr val="636A6F"/>
                </a:solidFill>
                <a:latin typeface="Arial"/>
                <a:ea typeface="Arial"/>
                <a:cs typeface="Arial"/>
                <a:sym typeface="Arial"/>
              </a:rPr>
              <a:t>добре</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социално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свързано</a:t>
            </a:r>
            <a:r>
              <a:rPr lang="en-GB" sz="3815" dirty="0">
                <a:solidFill>
                  <a:srgbClr val="636A6F"/>
                </a:solidFill>
                <a:latin typeface="Arial"/>
                <a:ea typeface="Arial"/>
                <a:cs typeface="Arial"/>
                <a:sym typeface="Arial"/>
              </a:rPr>
              <a:t>? </a:t>
            </a:r>
            <a:endParaRPr sz="3815" dirty="0">
              <a:solidFill>
                <a:srgbClr val="636A6F"/>
              </a:solidFill>
              <a:latin typeface="Arial"/>
              <a:ea typeface="Arial"/>
              <a:cs typeface="Arial"/>
              <a:sym typeface="Arial"/>
            </a:endParaRPr>
          </a:p>
          <a:p>
            <a:pPr marL="914400" lvl="1" indent="-325506" algn="l" rtl="0">
              <a:lnSpc>
                <a:spcPct val="90000"/>
              </a:lnSpc>
              <a:spcBef>
                <a:spcPts val="1000"/>
              </a:spcBef>
              <a:spcAft>
                <a:spcPts val="0"/>
              </a:spcAft>
              <a:buClr>
                <a:srgbClr val="636A6F"/>
              </a:buClr>
              <a:buSzPct val="100000"/>
              <a:buChar char="•"/>
            </a:pPr>
            <a:r>
              <a:rPr lang="en-GB" sz="3815" dirty="0" err="1">
                <a:solidFill>
                  <a:srgbClr val="636A6F"/>
                </a:solidFill>
              </a:rPr>
              <a:t>Ако</a:t>
            </a:r>
            <a:r>
              <a:rPr lang="en-GB" sz="3815" dirty="0">
                <a:solidFill>
                  <a:srgbClr val="636A6F"/>
                </a:solidFill>
              </a:rPr>
              <a:t> </a:t>
            </a:r>
            <a:r>
              <a:rPr lang="en-GB" sz="3815" dirty="0" err="1">
                <a:solidFill>
                  <a:srgbClr val="636A6F"/>
                </a:solidFill>
              </a:rPr>
              <a:t>вдигнахте</a:t>
            </a:r>
            <a:r>
              <a:rPr lang="en-GB" sz="3815" dirty="0">
                <a:solidFill>
                  <a:srgbClr val="636A6F"/>
                </a:solidFill>
              </a:rPr>
              <a:t> </a:t>
            </a:r>
            <a:r>
              <a:rPr lang="en-GB" sz="3815" dirty="0" err="1">
                <a:solidFill>
                  <a:srgbClr val="636A6F"/>
                </a:solidFill>
              </a:rPr>
              <a:t>ръката</a:t>
            </a:r>
            <a:r>
              <a:rPr lang="en-GB" sz="3815" dirty="0">
                <a:solidFill>
                  <a:srgbClr val="636A6F"/>
                </a:solidFill>
              </a:rPr>
              <a:t> </a:t>
            </a:r>
            <a:r>
              <a:rPr lang="en-GB" sz="3815" dirty="0" err="1">
                <a:solidFill>
                  <a:srgbClr val="636A6F"/>
                </a:solidFill>
              </a:rPr>
              <a:t>си</a:t>
            </a:r>
            <a:r>
              <a:rPr lang="en-GB" sz="3815" dirty="0">
                <a:solidFill>
                  <a:srgbClr val="636A6F"/>
                </a:solidFill>
              </a:rPr>
              <a:t>, </a:t>
            </a:r>
            <a:r>
              <a:rPr lang="en-GB" sz="3815" dirty="0" err="1">
                <a:solidFill>
                  <a:srgbClr val="636A6F"/>
                </a:solidFill>
              </a:rPr>
              <a:t>имате</a:t>
            </a:r>
            <a:r>
              <a:rPr lang="en-GB" sz="3815" dirty="0">
                <a:solidFill>
                  <a:srgbClr val="636A6F"/>
                </a:solidFill>
              </a:rPr>
              <a:t> </a:t>
            </a:r>
            <a:r>
              <a:rPr lang="en-GB" sz="3815" dirty="0" err="1">
                <a:solidFill>
                  <a:srgbClr val="636A6F"/>
                </a:solidFill>
              </a:rPr>
              <a:t>ли</a:t>
            </a:r>
            <a:r>
              <a:rPr lang="en-GB" sz="3815" dirty="0">
                <a:solidFill>
                  <a:srgbClr val="636A6F"/>
                </a:solidFill>
              </a:rPr>
              <a:t> в </a:t>
            </a:r>
            <a:r>
              <a:rPr lang="en-GB" sz="3815" dirty="0" err="1">
                <a:solidFill>
                  <a:srgbClr val="636A6F"/>
                </a:solidFill>
              </a:rPr>
              <a:t>момента</a:t>
            </a:r>
            <a:r>
              <a:rPr lang="en-GB" sz="3815" dirty="0">
                <a:solidFill>
                  <a:srgbClr val="636A6F"/>
                </a:solidFill>
              </a:rPr>
              <a:t> </a:t>
            </a:r>
            <a:r>
              <a:rPr lang="en-GB" sz="3815" dirty="0" err="1">
                <a:solidFill>
                  <a:srgbClr val="636A6F"/>
                </a:solidFill>
              </a:rPr>
              <a:t>достъп</a:t>
            </a:r>
            <a:r>
              <a:rPr lang="en-GB" sz="3815" dirty="0">
                <a:solidFill>
                  <a:srgbClr val="636A6F"/>
                </a:solidFill>
              </a:rPr>
              <a:t> </a:t>
            </a:r>
            <a:r>
              <a:rPr lang="en-GB" sz="3815" dirty="0" err="1">
                <a:solidFill>
                  <a:srgbClr val="636A6F"/>
                </a:solidFill>
              </a:rPr>
              <a:t>до</a:t>
            </a:r>
            <a:r>
              <a:rPr lang="en-GB" sz="3815" dirty="0">
                <a:solidFill>
                  <a:srgbClr val="636A6F"/>
                </a:solidFill>
              </a:rPr>
              <a:t> </a:t>
            </a:r>
            <a:r>
              <a:rPr lang="en-GB" sz="3815" dirty="0" err="1">
                <a:solidFill>
                  <a:srgbClr val="636A6F"/>
                </a:solidFill>
              </a:rPr>
              <a:t>хибридни</a:t>
            </a:r>
            <a:r>
              <a:rPr lang="en-GB" sz="3815" dirty="0">
                <a:solidFill>
                  <a:srgbClr val="636A6F"/>
                </a:solidFill>
              </a:rPr>
              <a:t> </a:t>
            </a:r>
            <a:r>
              <a:rPr lang="en-GB" sz="3815" dirty="0" err="1">
                <a:solidFill>
                  <a:srgbClr val="636A6F"/>
                </a:solidFill>
              </a:rPr>
              <a:t>или</a:t>
            </a:r>
            <a:r>
              <a:rPr lang="en-GB" sz="3815" dirty="0">
                <a:solidFill>
                  <a:srgbClr val="636A6F"/>
                </a:solidFill>
              </a:rPr>
              <a:t> </a:t>
            </a:r>
            <a:r>
              <a:rPr lang="en-GB" sz="3815" dirty="0" err="1">
                <a:solidFill>
                  <a:srgbClr val="636A6F"/>
                </a:solidFill>
              </a:rPr>
              <a:t>дистанционни</a:t>
            </a:r>
            <a:r>
              <a:rPr lang="en-GB" sz="3815" dirty="0">
                <a:solidFill>
                  <a:srgbClr val="636A6F"/>
                </a:solidFill>
              </a:rPr>
              <a:t> </a:t>
            </a:r>
            <a:r>
              <a:rPr lang="en-GB" sz="3815" dirty="0" err="1">
                <a:solidFill>
                  <a:srgbClr val="636A6F"/>
                </a:solidFill>
              </a:rPr>
              <a:t>работни</a:t>
            </a:r>
            <a:r>
              <a:rPr lang="en-GB" sz="3815" dirty="0">
                <a:solidFill>
                  <a:srgbClr val="636A6F"/>
                </a:solidFill>
              </a:rPr>
              <a:t> </a:t>
            </a:r>
            <a:r>
              <a:rPr lang="bg-BG" sz="3815" dirty="0">
                <a:solidFill>
                  <a:srgbClr val="636A6F"/>
                </a:solidFill>
              </a:rPr>
              <a:t>условия </a:t>
            </a:r>
            <a:r>
              <a:rPr lang="en-GB" sz="3815" dirty="0">
                <a:solidFill>
                  <a:srgbClr val="636A6F"/>
                </a:solidFill>
              </a:rPr>
              <a:t>за </a:t>
            </a:r>
            <a:r>
              <a:rPr lang="en-GB" sz="3815" dirty="0" err="1">
                <a:solidFill>
                  <a:srgbClr val="636A6F"/>
                </a:solidFill>
              </a:rPr>
              <a:t>работа</a:t>
            </a:r>
            <a:r>
              <a:rPr lang="en-GB" sz="3815" dirty="0">
                <a:solidFill>
                  <a:srgbClr val="636A6F"/>
                </a:solidFill>
              </a:rPr>
              <a:t>? </a:t>
            </a:r>
            <a:r>
              <a:rPr lang="en-GB" sz="3815" dirty="0" err="1">
                <a:solidFill>
                  <a:srgbClr val="636A6F"/>
                </a:solidFill>
              </a:rPr>
              <a:t>Как</a:t>
            </a:r>
            <a:r>
              <a:rPr lang="en-GB" sz="3815" dirty="0">
                <a:solidFill>
                  <a:srgbClr val="636A6F"/>
                </a:solidFill>
              </a:rPr>
              <a:t> </a:t>
            </a:r>
            <a:r>
              <a:rPr lang="en-GB" sz="3815" dirty="0" err="1">
                <a:solidFill>
                  <a:srgbClr val="636A6F"/>
                </a:solidFill>
              </a:rPr>
              <a:t>се</a:t>
            </a:r>
            <a:r>
              <a:rPr lang="en-GB" sz="3815" dirty="0">
                <a:solidFill>
                  <a:srgbClr val="636A6F"/>
                </a:solidFill>
              </a:rPr>
              <a:t> </a:t>
            </a:r>
            <a:r>
              <a:rPr lang="en-GB" sz="3815" dirty="0" err="1">
                <a:solidFill>
                  <a:srgbClr val="636A6F"/>
                </a:solidFill>
              </a:rPr>
              <a:t>насърчава</a:t>
            </a:r>
            <a:r>
              <a:rPr lang="en-GB" sz="3815" dirty="0">
                <a:solidFill>
                  <a:srgbClr val="636A6F"/>
                </a:solidFill>
              </a:rPr>
              <a:t> </a:t>
            </a:r>
            <a:r>
              <a:rPr lang="en-GB" sz="3815" dirty="0" err="1">
                <a:solidFill>
                  <a:srgbClr val="636A6F"/>
                </a:solidFill>
              </a:rPr>
              <a:t>социалната</a:t>
            </a:r>
            <a:r>
              <a:rPr lang="en-GB" sz="3815" dirty="0">
                <a:solidFill>
                  <a:srgbClr val="636A6F"/>
                </a:solidFill>
              </a:rPr>
              <a:t> </a:t>
            </a:r>
            <a:r>
              <a:rPr lang="en-GB" sz="3815" dirty="0" err="1">
                <a:solidFill>
                  <a:srgbClr val="636A6F"/>
                </a:solidFill>
              </a:rPr>
              <a:t>свързаност</a:t>
            </a:r>
            <a:r>
              <a:rPr lang="en-GB" sz="3815" dirty="0">
                <a:solidFill>
                  <a:srgbClr val="636A6F"/>
                </a:solidFill>
              </a:rPr>
              <a:t> в </a:t>
            </a:r>
            <a:r>
              <a:rPr lang="en-GB" sz="3815" dirty="0" err="1">
                <a:solidFill>
                  <a:srgbClr val="636A6F"/>
                </a:solidFill>
              </a:rPr>
              <a:t>този</a:t>
            </a:r>
            <a:r>
              <a:rPr lang="en-GB" sz="3815" dirty="0">
                <a:solidFill>
                  <a:srgbClr val="636A6F"/>
                </a:solidFill>
              </a:rPr>
              <a:t> </a:t>
            </a:r>
            <a:r>
              <a:rPr lang="en-GB" sz="3815" dirty="0" err="1">
                <a:solidFill>
                  <a:srgbClr val="636A6F"/>
                </a:solidFill>
              </a:rPr>
              <a:t>контекст</a:t>
            </a:r>
            <a:r>
              <a:rPr lang="en-GB" sz="3815" dirty="0">
                <a:solidFill>
                  <a:srgbClr val="636A6F"/>
                </a:solidFill>
              </a:rPr>
              <a:t>?</a:t>
            </a:r>
            <a:endParaRPr sz="3815" dirty="0">
              <a:solidFill>
                <a:srgbClr val="636A6F"/>
              </a:solidFill>
            </a:endParaRPr>
          </a:p>
          <a:p>
            <a:pPr marL="914400" lvl="1" indent="-325506" algn="l" rtl="0">
              <a:lnSpc>
                <a:spcPct val="90000"/>
              </a:lnSpc>
              <a:spcBef>
                <a:spcPts val="1000"/>
              </a:spcBef>
              <a:spcAft>
                <a:spcPts val="0"/>
              </a:spcAft>
              <a:buClr>
                <a:srgbClr val="636A6F"/>
              </a:buClr>
              <a:buSzPct val="100000"/>
              <a:buChar char="•"/>
            </a:pPr>
            <a:r>
              <a:rPr lang="en-GB" sz="3815" dirty="0" err="1">
                <a:solidFill>
                  <a:srgbClr val="636A6F"/>
                </a:solidFill>
              </a:rPr>
              <a:t>Ако</a:t>
            </a:r>
            <a:r>
              <a:rPr lang="en-GB" sz="3815" dirty="0">
                <a:solidFill>
                  <a:srgbClr val="636A6F"/>
                </a:solidFill>
              </a:rPr>
              <a:t> </a:t>
            </a:r>
            <a:r>
              <a:rPr lang="en-GB" sz="3815" dirty="0" err="1">
                <a:solidFill>
                  <a:srgbClr val="636A6F"/>
                </a:solidFill>
              </a:rPr>
              <a:t>не</a:t>
            </a:r>
            <a:r>
              <a:rPr lang="en-GB" sz="3815" dirty="0">
                <a:solidFill>
                  <a:srgbClr val="636A6F"/>
                </a:solidFill>
              </a:rPr>
              <a:t> </a:t>
            </a:r>
            <a:r>
              <a:rPr lang="en-GB" sz="3815" dirty="0" err="1">
                <a:solidFill>
                  <a:srgbClr val="636A6F"/>
                </a:solidFill>
              </a:rPr>
              <a:t>вдигнахте</a:t>
            </a:r>
            <a:r>
              <a:rPr lang="en-GB" sz="3815" dirty="0">
                <a:solidFill>
                  <a:srgbClr val="636A6F"/>
                </a:solidFill>
              </a:rPr>
              <a:t> </a:t>
            </a:r>
            <a:r>
              <a:rPr lang="en-GB" sz="3815" dirty="0" err="1">
                <a:solidFill>
                  <a:srgbClr val="636A6F"/>
                </a:solidFill>
              </a:rPr>
              <a:t>ръката</a:t>
            </a:r>
            <a:r>
              <a:rPr lang="en-GB" sz="3815" dirty="0">
                <a:solidFill>
                  <a:srgbClr val="636A6F"/>
                </a:solidFill>
              </a:rPr>
              <a:t> </a:t>
            </a:r>
            <a:r>
              <a:rPr lang="en-GB" sz="3815" dirty="0" err="1">
                <a:solidFill>
                  <a:srgbClr val="636A6F"/>
                </a:solidFill>
              </a:rPr>
              <a:t>си</a:t>
            </a:r>
            <a:r>
              <a:rPr lang="en-GB" sz="3815" dirty="0">
                <a:solidFill>
                  <a:srgbClr val="636A6F"/>
                </a:solidFill>
              </a:rPr>
              <a:t>, </a:t>
            </a:r>
            <a:r>
              <a:rPr lang="en-GB" sz="3815" dirty="0" err="1">
                <a:solidFill>
                  <a:srgbClr val="636A6F"/>
                </a:solidFill>
              </a:rPr>
              <a:t>имате</a:t>
            </a:r>
            <a:r>
              <a:rPr lang="en-GB" sz="3815" dirty="0">
                <a:solidFill>
                  <a:srgbClr val="636A6F"/>
                </a:solidFill>
              </a:rPr>
              <a:t> </a:t>
            </a:r>
            <a:r>
              <a:rPr lang="en-GB" sz="3815" dirty="0" err="1">
                <a:solidFill>
                  <a:srgbClr val="636A6F"/>
                </a:solidFill>
              </a:rPr>
              <a:t>ли</a:t>
            </a:r>
            <a:r>
              <a:rPr lang="en-GB" sz="3815" dirty="0">
                <a:solidFill>
                  <a:srgbClr val="636A6F"/>
                </a:solidFill>
              </a:rPr>
              <a:t> в </a:t>
            </a:r>
            <a:r>
              <a:rPr lang="en-GB" sz="3815" dirty="0" err="1">
                <a:solidFill>
                  <a:srgbClr val="636A6F"/>
                </a:solidFill>
              </a:rPr>
              <a:t>момента</a:t>
            </a:r>
            <a:r>
              <a:rPr lang="en-GB" sz="3815" dirty="0">
                <a:solidFill>
                  <a:srgbClr val="636A6F"/>
                </a:solidFill>
              </a:rPr>
              <a:t> </a:t>
            </a:r>
            <a:r>
              <a:rPr lang="en-GB" sz="3815" dirty="0" err="1">
                <a:solidFill>
                  <a:srgbClr val="636A6F"/>
                </a:solidFill>
              </a:rPr>
              <a:t>достъп</a:t>
            </a:r>
            <a:r>
              <a:rPr lang="en-GB" sz="3815" dirty="0">
                <a:solidFill>
                  <a:srgbClr val="636A6F"/>
                </a:solidFill>
              </a:rPr>
              <a:t> </a:t>
            </a:r>
            <a:r>
              <a:rPr lang="en-GB" sz="3815" dirty="0" err="1">
                <a:solidFill>
                  <a:srgbClr val="636A6F"/>
                </a:solidFill>
              </a:rPr>
              <a:t>до</a:t>
            </a:r>
            <a:r>
              <a:rPr lang="en-GB" sz="3815" dirty="0">
                <a:solidFill>
                  <a:srgbClr val="636A6F"/>
                </a:solidFill>
              </a:rPr>
              <a:t> </a:t>
            </a:r>
            <a:r>
              <a:rPr lang="en-GB" sz="3815" dirty="0" err="1">
                <a:solidFill>
                  <a:srgbClr val="636A6F"/>
                </a:solidFill>
              </a:rPr>
              <a:t>хибридни</a:t>
            </a:r>
            <a:r>
              <a:rPr lang="en-GB" sz="3815" dirty="0">
                <a:solidFill>
                  <a:srgbClr val="636A6F"/>
                </a:solidFill>
              </a:rPr>
              <a:t> </a:t>
            </a:r>
            <a:r>
              <a:rPr lang="en-GB" sz="3815" dirty="0" err="1">
                <a:solidFill>
                  <a:srgbClr val="636A6F"/>
                </a:solidFill>
              </a:rPr>
              <a:t>или</a:t>
            </a:r>
            <a:r>
              <a:rPr lang="en-GB" sz="3815" dirty="0">
                <a:solidFill>
                  <a:srgbClr val="636A6F"/>
                </a:solidFill>
              </a:rPr>
              <a:t> </a:t>
            </a:r>
            <a:r>
              <a:rPr lang="en-GB" sz="3815" dirty="0" err="1">
                <a:solidFill>
                  <a:srgbClr val="636A6F"/>
                </a:solidFill>
              </a:rPr>
              <a:t>дистанционни</a:t>
            </a:r>
            <a:r>
              <a:rPr lang="en-GB" sz="3815" dirty="0">
                <a:solidFill>
                  <a:srgbClr val="636A6F"/>
                </a:solidFill>
              </a:rPr>
              <a:t> </a:t>
            </a:r>
            <a:r>
              <a:rPr lang="bg-BG" sz="3815" dirty="0">
                <a:solidFill>
                  <a:srgbClr val="636A6F"/>
                </a:solidFill>
              </a:rPr>
              <a:t>условия</a:t>
            </a:r>
            <a:r>
              <a:rPr lang="en-GB" sz="3815" dirty="0">
                <a:solidFill>
                  <a:srgbClr val="636A6F"/>
                </a:solidFill>
              </a:rPr>
              <a:t> за </a:t>
            </a:r>
            <a:r>
              <a:rPr lang="en-GB" sz="3815" dirty="0" err="1">
                <a:solidFill>
                  <a:srgbClr val="636A6F"/>
                </a:solidFill>
              </a:rPr>
              <a:t>работа</a:t>
            </a:r>
            <a:r>
              <a:rPr lang="en-GB" sz="3815" dirty="0">
                <a:solidFill>
                  <a:srgbClr val="636A6F"/>
                </a:solidFill>
              </a:rPr>
              <a:t>? </a:t>
            </a:r>
            <a:r>
              <a:rPr lang="en-GB" sz="3815" dirty="0" err="1">
                <a:solidFill>
                  <a:srgbClr val="636A6F"/>
                </a:solidFill>
              </a:rPr>
              <a:t>Какво</a:t>
            </a:r>
            <a:r>
              <a:rPr lang="en-GB" sz="3815" dirty="0">
                <a:solidFill>
                  <a:srgbClr val="636A6F"/>
                </a:solidFill>
              </a:rPr>
              <a:t> </a:t>
            </a:r>
            <a:r>
              <a:rPr lang="en-GB" sz="3815" dirty="0" err="1">
                <a:solidFill>
                  <a:srgbClr val="636A6F"/>
                </a:solidFill>
              </a:rPr>
              <a:t>бихте</a:t>
            </a:r>
            <a:r>
              <a:rPr lang="en-GB" sz="3815" dirty="0">
                <a:solidFill>
                  <a:srgbClr val="636A6F"/>
                </a:solidFill>
              </a:rPr>
              <a:t> </a:t>
            </a:r>
            <a:r>
              <a:rPr lang="en-GB" sz="3815" dirty="0" err="1">
                <a:solidFill>
                  <a:srgbClr val="636A6F"/>
                </a:solidFill>
              </a:rPr>
              <a:t>променили</a:t>
            </a:r>
            <a:r>
              <a:rPr lang="en-GB" sz="3815" dirty="0">
                <a:solidFill>
                  <a:srgbClr val="636A6F"/>
                </a:solidFill>
              </a:rPr>
              <a:t> на </a:t>
            </a:r>
            <a:r>
              <a:rPr lang="en-GB" sz="3815" dirty="0" err="1">
                <a:solidFill>
                  <a:srgbClr val="636A6F"/>
                </a:solidFill>
              </a:rPr>
              <a:t>работното</a:t>
            </a:r>
            <a:r>
              <a:rPr lang="en-GB" sz="3815" dirty="0">
                <a:solidFill>
                  <a:srgbClr val="636A6F"/>
                </a:solidFill>
              </a:rPr>
              <a:t> </a:t>
            </a:r>
            <a:r>
              <a:rPr lang="en-GB" sz="3815" dirty="0" err="1">
                <a:solidFill>
                  <a:srgbClr val="636A6F"/>
                </a:solidFill>
              </a:rPr>
              <a:t>си</a:t>
            </a:r>
            <a:r>
              <a:rPr lang="en-GB" sz="3815" dirty="0">
                <a:solidFill>
                  <a:srgbClr val="636A6F"/>
                </a:solidFill>
              </a:rPr>
              <a:t> </a:t>
            </a:r>
            <a:r>
              <a:rPr lang="en-GB" sz="3815" dirty="0" err="1">
                <a:solidFill>
                  <a:srgbClr val="636A6F"/>
                </a:solidFill>
              </a:rPr>
              <a:t>място</a:t>
            </a:r>
            <a:r>
              <a:rPr lang="en-GB" sz="3815" dirty="0">
                <a:solidFill>
                  <a:srgbClr val="636A6F"/>
                </a:solidFill>
              </a:rPr>
              <a:t>, за </a:t>
            </a:r>
            <a:r>
              <a:rPr lang="en-GB" sz="3815" dirty="0" err="1">
                <a:solidFill>
                  <a:srgbClr val="636A6F"/>
                </a:solidFill>
              </a:rPr>
              <a:t>да</a:t>
            </a:r>
            <a:r>
              <a:rPr lang="en-GB" sz="3815" dirty="0">
                <a:solidFill>
                  <a:srgbClr val="636A6F"/>
                </a:solidFill>
              </a:rPr>
              <a:t> </a:t>
            </a:r>
            <a:r>
              <a:rPr lang="en-GB" sz="3815" dirty="0" err="1">
                <a:solidFill>
                  <a:srgbClr val="636A6F"/>
                </a:solidFill>
              </a:rPr>
              <a:t>го</a:t>
            </a:r>
            <a:r>
              <a:rPr lang="en-GB" sz="3815" dirty="0">
                <a:solidFill>
                  <a:srgbClr val="636A6F"/>
                </a:solidFill>
              </a:rPr>
              <a:t> </a:t>
            </a:r>
            <a:r>
              <a:rPr lang="en-GB" sz="3815" dirty="0" err="1">
                <a:solidFill>
                  <a:srgbClr val="636A6F"/>
                </a:solidFill>
              </a:rPr>
              <a:t>направите</a:t>
            </a:r>
            <a:r>
              <a:rPr lang="en-GB" sz="3815" dirty="0">
                <a:solidFill>
                  <a:srgbClr val="636A6F"/>
                </a:solidFill>
              </a:rPr>
              <a:t> </a:t>
            </a:r>
            <a:r>
              <a:rPr lang="en-GB" sz="3815" dirty="0" err="1">
                <a:solidFill>
                  <a:srgbClr val="636A6F"/>
                </a:solidFill>
              </a:rPr>
              <a:t>по-социално</a:t>
            </a:r>
            <a:r>
              <a:rPr lang="en-GB" sz="3815" dirty="0">
                <a:solidFill>
                  <a:srgbClr val="636A6F"/>
                </a:solidFill>
              </a:rPr>
              <a:t> </a:t>
            </a:r>
            <a:r>
              <a:rPr lang="en-GB" sz="3815" dirty="0" err="1">
                <a:solidFill>
                  <a:srgbClr val="636A6F"/>
                </a:solidFill>
              </a:rPr>
              <a:t>свързано</a:t>
            </a:r>
            <a:r>
              <a:rPr lang="en-GB" sz="3815" dirty="0">
                <a:solidFill>
                  <a:srgbClr val="636A6F"/>
                </a:solidFill>
              </a:rPr>
              <a:t>?</a:t>
            </a:r>
            <a:endParaRPr sz="3815" dirty="0">
              <a:solidFill>
                <a:srgbClr val="636A6F"/>
              </a:solidFill>
            </a:endParaRPr>
          </a:p>
          <a:p>
            <a:pPr marL="228600" lvl="0" indent="-114300" algn="l" rtl="0">
              <a:lnSpc>
                <a:spcPct val="90000"/>
              </a:lnSpc>
              <a:spcBef>
                <a:spcPts val="1000"/>
              </a:spcBef>
              <a:spcAft>
                <a:spcPts val="0"/>
              </a:spcAft>
              <a:buClr>
                <a:srgbClr val="9869BD"/>
              </a:buClr>
              <a:buSzPct val="47179"/>
              <a:buNone/>
            </a:pPr>
            <a:endParaRPr sz="3815" dirty="0">
              <a:solidFill>
                <a:srgbClr val="12501B"/>
              </a:solidFill>
              <a:latin typeface="Arial"/>
              <a:ea typeface="Arial"/>
              <a:cs typeface="Arial"/>
              <a:sym typeface="Arial"/>
            </a:endParaRPr>
          </a:p>
          <a:p>
            <a:pPr marL="228600" lvl="0" indent="-211206" algn="l" rtl="0">
              <a:lnSpc>
                <a:spcPct val="90000"/>
              </a:lnSpc>
              <a:spcBef>
                <a:spcPts val="1000"/>
              </a:spcBef>
              <a:spcAft>
                <a:spcPts val="0"/>
              </a:spcAft>
              <a:buClr>
                <a:srgbClr val="9869BD"/>
              </a:buClr>
              <a:buSzPct val="100000"/>
              <a:buChar char="•"/>
            </a:pPr>
            <a:r>
              <a:rPr lang="en-GB" sz="3815" b="1" dirty="0" err="1">
                <a:solidFill>
                  <a:srgbClr val="12501B"/>
                </a:solidFill>
                <a:latin typeface="Arial"/>
                <a:ea typeface="Arial"/>
                <a:cs typeface="Arial"/>
                <a:sym typeface="Arial"/>
              </a:rPr>
              <a:t>Размисли</a:t>
            </a:r>
            <a:endParaRPr sz="3815" dirty="0">
              <a:latin typeface="Arial"/>
              <a:ea typeface="Arial"/>
              <a:cs typeface="Arial"/>
              <a:sym typeface="Arial"/>
            </a:endParaRPr>
          </a:p>
          <a:p>
            <a:pPr marL="228600" lvl="0" indent="-211206" algn="l" rtl="0">
              <a:lnSpc>
                <a:spcPct val="90000"/>
              </a:lnSpc>
              <a:spcBef>
                <a:spcPts val="1000"/>
              </a:spcBef>
              <a:spcAft>
                <a:spcPts val="0"/>
              </a:spcAft>
              <a:buClr>
                <a:srgbClr val="636A6F"/>
              </a:buClr>
              <a:buSzPct val="100000"/>
              <a:buChar char="•"/>
            </a:pPr>
            <a:r>
              <a:rPr lang="en-GB" sz="3815" dirty="0" err="1">
                <a:solidFill>
                  <a:srgbClr val="636A6F"/>
                </a:solidFill>
                <a:latin typeface="Arial"/>
                <a:ea typeface="Arial"/>
                <a:cs typeface="Arial"/>
                <a:sym typeface="Arial"/>
              </a:rPr>
              <a:t>Как</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настоящото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ниво</a:t>
            </a:r>
            <a:r>
              <a:rPr lang="en-GB" sz="3815" dirty="0">
                <a:solidFill>
                  <a:srgbClr val="636A6F"/>
                </a:solidFill>
                <a:latin typeface="Arial"/>
                <a:ea typeface="Arial"/>
                <a:cs typeface="Arial"/>
                <a:sym typeface="Arial"/>
              </a:rPr>
              <a:t> на </a:t>
            </a:r>
            <a:r>
              <a:rPr lang="en-GB" sz="3815" dirty="0" err="1">
                <a:solidFill>
                  <a:srgbClr val="636A6F"/>
                </a:solidFill>
                <a:latin typeface="Arial"/>
                <a:ea typeface="Arial"/>
                <a:cs typeface="Arial"/>
                <a:sym typeface="Arial"/>
              </a:rPr>
              <a:t>социална</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свързаност</a:t>
            </a:r>
            <a:r>
              <a:rPr lang="en-GB" sz="3815" dirty="0">
                <a:solidFill>
                  <a:srgbClr val="636A6F"/>
                </a:solidFill>
                <a:latin typeface="Arial"/>
                <a:ea typeface="Arial"/>
                <a:cs typeface="Arial"/>
                <a:sym typeface="Arial"/>
              </a:rPr>
              <a:t> на </a:t>
            </a:r>
            <a:r>
              <a:rPr lang="en-GB" sz="3815" dirty="0" err="1">
                <a:solidFill>
                  <a:srgbClr val="636A6F"/>
                </a:solidFill>
                <a:latin typeface="Arial"/>
                <a:ea typeface="Arial"/>
                <a:cs typeface="Arial"/>
                <a:sym typeface="Arial"/>
              </a:rPr>
              <a:t>работното</a:t>
            </a:r>
            <a:r>
              <a:rPr lang="en-GB" sz="3815" dirty="0">
                <a:solidFill>
                  <a:srgbClr val="636A6F"/>
                </a:solidFill>
                <a:latin typeface="Arial"/>
                <a:ea typeface="Arial"/>
                <a:cs typeface="Arial"/>
                <a:sym typeface="Arial"/>
              </a:rPr>
              <a:t> </a:t>
            </a:r>
            <a:r>
              <a:rPr lang="bg-BG" sz="3815" dirty="0">
                <a:solidFill>
                  <a:srgbClr val="636A6F"/>
                </a:solidFill>
                <a:latin typeface="Arial"/>
                <a:ea typeface="Arial"/>
                <a:cs typeface="Arial"/>
                <a:sym typeface="Arial"/>
              </a:rPr>
              <a:t>В</a:t>
            </a:r>
            <a:r>
              <a:rPr lang="en-GB" sz="3815" dirty="0">
                <a:solidFill>
                  <a:srgbClr val="636A6F"/>
                </a:solidFill>
                <a:latin typeface="Arial"/>
                <a:ea typeface="Arial"/>
                <a:cs typeface="Arial"/>
                <a:sym typeface="Arial"/>
              </a:rPr>
              <a:t>и </a:t>
            </a:r>
            <a:r>
              <a:rPr lang="en-GB" sz="3815" dirty="0" err="1">
                <a:solidFill>
                  <a:srgbClr val="636A6F"/>
                </a:solidFill>
                <a:latin typeface="Arial"/>
                <a:ea typeface="Arial"/>
                <a:cs typeface="Arial"/>
                <a:sym typeface="Arial"/>
              </a:rPr>
              <a:t>място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влияе</a:t>
            </a:r>
            <a:r>
              <a:rPr lang="en-GB" sz="3815" dirty="0">
                <a:solidFill>
                  <a:srgbClr val="636A6F"/>
                </a:solidFill>
                <a:latin typeface="Arial"/>
                <a:ea typeface="Arial"/>
                <a:cs typeface="Arial"/>
                <a:sym typeface="Arial"/>
              </a:rPr>
              <a:t> на </a:t>
            </a:r>
            <a:r>
              <a:rPr lang="bg-BG" sz="3815" dirty="0">
                <a:solidFill>
                  <a:srgbClr val="636A6F"/>
                </a:solidFill>
                <a:latin typeface="Arial"/>
                <a:ea typeface="Arial"/>
                <a:cs typeface="Arial"/>
                <a:sym typeface="Arial"/>
              </a:rPr>
              <a:t>Вашето </a:t>
            </a:r>
            <a:r>
              <a:rPr lang="en-GB" sz="3815" dirty="0" err="1">
                <a:solidFill>
                  <a:srgbClr val="636A6F"/>
                </a:solidFill>
                <a:latin typeface="Arial"/>
                <a:ea typeface="Arial"/>
                <a:cs typeface="Arial"/>
                <a:sym typeface="Arial"/>
              </a:rPr>
              <a:t>ежедневие</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по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отношение</a:t>
            </a:r>
            <a:r>
              <a:rPr lang="en-GB" sz="3815" dirty="0">
                <a:solidFill>
                  <a:srgbClr val="636A6F"/>
                </a:solidFill>
                <a:latin typeface="Arial"/>
                <a:ea typeface="Arial"/>
                <a:cs typeface="Arial"/>
                <a:sym typeface="Arial"/>
              </a:rPr>
              <a:t> на </a:t>
            </a:r>
            <a:r>
              <a:rPr lang="en-GB" sz="3815" dirty="0" err="1">
                <a:solidFill>
                  <a:srgbClr val="636A6F"/>
                </a:solidFill>
                <a:latin typeface="Arial"/>
                <a:ea typeface="Arial"/>
                <a:cs typeface="Arial"/>
                <a:sym typeface="Arial"/>
              </a:rPr>
              <a:t>благополучие</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про</a:t>
            </a:r>
            <a:r>
              <a:rPr lang="bg-BG" sz="3815" dirty="0">
                <a:solidFill>
                  <a:srgbClr val="636A6F"/>
                </a:solidFill>
                <a:latin typeface="Arial"/>
                <a:ea typeface="Arial"/>
                <a:cs typeface="Arial"/>
                <a:sym typeface="Arial"/>
              </a:rPr>
              <a:t>дуктивност</a:t>
            </a:r>
            <a:r>
              <a:rPr lang="en-GB" sz="3815" dirty="0">
                <a:solidFill>
                  <a:srgbClr val="636A6F"/>
                </a:solidFill>
                <a:latin typeface="Arial"/>
                <a:ea typeface="Arial"/>
                <a:cs typeface="Arial"/>
                <a:sym typeface="Arial"/>
              </a:rPr>
              <a:t> на </a:t>
            </a:r>
            <a:r>
              <a:rPr lang="en-GB" sz="3815" dirty="0" err="1">
                <a:solidFill>
                  <a:srgbClr val="636A6F"/>
                </a:solidFill>
                <a:latin typeface="Arial"/>
                <a:ea typeface="Arial"/>
                <a:cs typeface="Arial"/>
                <a:sym typeface="Arial"/>
              </a:rPr>
              <a:t>работното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място</a:t>
            </a:r>
            <a:r>
              <a:rPr lang="en-GB" sz="3815" dirty="0">
                <a:solidFill>
                  <a:srgbClr val="636A6F"/>
                </a:solidFill>
                <a:latin typeface="Arial"/>
                <a:ea typeface="Arial"/>
                <a:cs typeface="Arial"/>
                <a:sym typeface="Arial"/>
              </a:rPr>
              <a:t> и </a:t>
            </a:r>
            <a:r>
              <a:rPr lang="en-GB" sz="3815" dirty="0" err="1">
                <a:solidFill>
                  <a:srgbClr val="636A6F"/>
                </a:solidFill>
                <a:latin typeface="Arial"/>
                <a:ea typeface="Arial"/>
                <a:cs typeface="Arial"/>
                <a:sym typeface="Arial"/>
              </a:rPr>
              <a:t>др</a:t>
            </a:r>
            <a:r>
              <a:rPr lang="en-GB" sz="3815" dirty="0">
                <a:solidFill>
                  <a:srgbClr val="636A6F"/>
                </a:solidFill>
                <a:latin typeface="Arial"/>
                <a:ea typeface="Arial"/>
                <a:cs typeface="Arial"/>
                <a:sym typeface="Arial"/>
              </a:rPr>
              <a:t>.?</a:t>
            </a:r>
            <a:endParaRPr sz="3815" dirty="0">
              <a:solidFill>
                <a:srgbClr val="12501B"/>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ct val="47179"/>
              <a:buNone/>
            </a:pPr>
            <a:endParaRPr sz="3815" dirty="0">
              <a:solidFill>
                <a:srgbClr val="12501B"/>
              </a:solidFill>
              <a:latin typeface="Arial"/>
              <a:ea typeface="Arial"/>
              <a:cs typeface="Arial"/>
              <a:sym typeface="Arial"/>
            </a:endParaRPr>
          </a:p>
          <a:p>
            <a:pPr marL="228600" lvl="0" indent="-211206" algn="l" rtl="0">
              <a:lnSpc>
                <a:spcPct val="90000"/>
              </a:lnSpc>
              <a:spcBef>
                <a:spcPts val="1000"/>
              </a:spcBef>
              <a:spcAft>
                <a:spcPts val="0"/>
              </a:spcAft>
              <a:buClr>
                <a:srgbClr val="9869BD"/>
              </a:buClr>
              <a:buSzPct val="100000"/>
              <a:buChar char="•"/>
            </a:pPr>
            <a:r>
              <a:rPr lang="en-GB" sz="3815" b="1" dirty="0" err="1">
                <a:solidFill>
                  <a:srgbClr val="12501B"/>
                </a:solidFill>
                <a:latin typeface="Arial"/>
                <a:ea typeface="Arial"/>
                <a:cs typeface="Arial"/>
                <a:sym typeface="Arial"/>
              </a:rPr>
              <a:t>Дискусия</a:t>
            </a:r>
            <a:endParaRPr sz="3815" dirty="0">
              <a:latin typeface="Arial"/>
              <a:ea typeface="Arial"/>
              <a:cs typeface="Arial"/>
              <a:sym typeface="Arial"/>
            </a:endParaRPr>
          </a:p>
          <a:p>
            <a:pPr marL="228600" lvl="0" indent="-211206">
              <a:buClr>
                <a:srgbClr val="636A6F"/>
              </a:buClr>
              <a:buSzPct val="100000"/>
            </a:pPr>
            <a:r>
              <a:rPr lang="en-GB" sz="3815" dirty="0" err="1">
                <a:solidFill>
                  <a:srgbClr val="636A6F"/>
                </a:solidFill>
                <a:latin typeface="Arial"/>
                <a:ea typeface="Arial"/>
                <a:cs typeface="Arial"/>
                <a:sym typeface="Arial"/>
              </a:rPr>
              <a:t>Въз</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основа</a:t>
            </a:r>
            <a:r>
              <a:rPr lang="en-GB" sz="3815" dirty="0">
                <a:solidFill>
                  <a:srgbClr val="636A6F"/>
                </a:solidFill>
                <a:latin typeface="Arial"/>
                <a:ea typeface="Arial"/>
                <a:cs typeface="Arial"/>
                <a:sym typeface="Arial"/>
              </a:rPr>
              <a:t> на </a:t>
            </a:r>
            <a:r>
              <a:rPr lang="en-GB" sz="3815" dirty="0" err="1">
                <a:solidFill>
                  <a:srgbClr val="636A6F"/>
                </a:solidFill>
                <a:latin typeface="Arial"/>
                <a:ea typeface="Arial"/>
                <a:cs typeface="Arial"/>
                <a:sym typeface="Arial"/>
              </a:rPr>
              <a:t>дадените</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днес</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примери</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кои</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определящи</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аспекти</a:t>
            </a:r>
            <a:r>
              <a:rPr lang="en-GB" sz="3815" dirty="0">
                <a:solidFill>
                  <a:srgbClr val="636A6F"/>
                </a:solidFill>
                <a:latin typeface="Arial"/>
                <a:ea typeface="Arial"/>
                <a:cs typeface="Arial"/>
                <a:sym typeface="Arial"/>
              </a:rPr>
              <a:t> на </a:t>
            </a:r>
            <a:r>
              <a:rPr lang="en-GB" sz="3815" dirty="0" err="1">
                <a:solidFill>
                  <a:srgbClr val="636A6F"/>
                </a:solidFill>
                <a:latin typeface="Arial"/>
                <a:ea typeface="Arial"/>
                <a:cs typeface="Arial"/>
                <a:sym typeface="Arial"/>
              </a:rPr>
              <a:t>социално</a:t>
            </a:r>
            <a:r>
              <a:rPr lang="bg-BG"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добре</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свързаното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работно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място</a:t>
            </a:r>
            <a:r>
              <a:rPr lang="en-GB" sz="3815" dirty="0">
                <a:solidFill>
                  <a:srgbClr val="636A6F"/>
                </a:solidFill>
                <a:latin typeface="Arial"/>
                <a:ea typeface="Arial"/>
                <a:cs typeface="Arial"/>
                <a:sym typeface="Arial"/>
              </a:rPr>
              <a:t> </a:t>
            </a:r>
            <a:r>
              <a:rPr lang="bg-BG" sz="3815" dirty="0">
                <a:solidFill>
                  <a:srgbClr val="636A6F"/>
                </a:solidFill>
                <a:latin typeface="Arial"/>
                <a:ea typeface="Arial"/>
                <a:cs typeface="Arial"/>
                <a:sym typeface="Arial"/>
              </a:rPr>
              <a:t>В</a:t>
            </a:r>
            <a:r>
              <a:rPr lang="en-GB" sz="3815" dirty="0">
                <a:solidFill>
                  <a:srgbClr val="636A6F"/>
                </a:solidFill>
                <a:latin typeface="Arial"/>
                <a:ea typeface="Arial"/>
                <a:cs typeface="Arial"/>
                <a:sym typeface="Arial"/>
              </a:rPr>
              <a:t>и </a:t>
            </a:r>
            <a:r>
              <a:rPr lang="en-GB" sz="3815" dirty="0" err="1">
                <a:solidFill>
                  <a:srgbClr val="636A6F"/>
                </a:solidFill>
                <a:latin typeface="Arial"/>
                <a:ea typeface="Arial"/>
                <a:cs typeface="Arial"/>
                <a:sym typeface="Arial"/>
              </a:rPr>
              <a:t>правят</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впечатление</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Изненада</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ли</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ви</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част</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от</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предоставената</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информация</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Защо</a:t>
            </a:r>
            <a:r>
              <a:rPr lang="en-GB" sz="3815" dirty="0">
                <a:solidFill>
                  <a:srgbClr val="636A6F"/>
                </a:solidFill>
                <a:latin typeface="Arial"/>
                <a:ea typeface="Arial"/>
                <a:cs typeface="Arial"/>
                <a:sym typeface="Arial"/>
              </a:rPr>
              <a:t> / </a:t>
            </a:r>
            <a:r>
              <a:rPr lang="en-GB" sz="3815" dirty="0" err="1">
                <a:solidFill>
                  <a:srgbClr val="636A6F"/>
                </a:solidFill>
                <a:latin typeface="Arial"/>
                <a:ea typeface="Arial"/>
                <a:cs typeface="Arial"/>
                <a:sym typeface="Arial"/>
              </a:rPr>
              <a:t>защо</a:t>
            </a:r>
            <a:r>
              <a:rPr lang="en-GB" sz="3815" dirty="0">
                <a:solidFill>
                  <a:srgbClr val="636A6F"/>
                </a:solidFill>
                <a:latin typeface="Arial"/>
                <a:ea typeface="Arial"/>
                <a:cs typeface="Arial"/>
                <a:sym typeface="Arial"/>
              </a:rPr>
              <a:t> </a:t>
            </a:r>
            <a:r>
              <a:rPr lang="en-GB" sz="3815" dirty="0" err="1">
                <a:solidFill>
                  <a:srgbClr val="636A6F"/>
                </a:solidFill>
                <a:latin typeface="Arial"/>
                <a:ea typeface="Arial"/>
                <a:cs typeface="Arial"/>
                <a:sym typeface="Arial"/>
              </a:rPr>
              <a:t>не</a:t>
            </a:r>
            <a:r>
              <a:rPr lang="en-GB" sz="3815" dirty="0">
                <a:solidFill>
                  <a:srgbClr val="636A6F"/>
                </a:solidFill>
                <a:latin typeface="Arial"/>
                <a:ea typeface="Arial"/>
                <a:cs typeface="Arial"/>
                <a:sym typeface="Arial"/>
              </a:rPr>
              <a:t>?</a:t>
            </a:r>
            <a:endParaRPr sz="3815" dirty="0">
              <a:solidFill>
                <a:srgbClr val="636A6F"/>
              </a:solidFill>
              <a:latin typeface="Arial"/>
              <a:ea typeface="Arial"/>
              <a:cs typeface="Arial"/>
              <a:sym typeface="Arial"/>
            </a:endParaRPr>
          </a:p>
          <a:p>
            <a:pPr marL="0" lvl="0" indent="0" algn="l" rtl="0">
              <a:lnSpc>
                <a:spcPct val="90000"/>
              </a:lnSpc>
              <a:spcBef>
                <a:spcPts val="1000"/>
              </a:spcBef>
              <a:spcAft>
                <a:spcPts val="0"/>
              </a:spcAft>
              <a:buSzPct val="250000"/>
              <a:buNone/>
            </a:pPr>
            <a:endParaRPr dirty="0">
              <a:solidFill>
                <a:srgbClr val="636A6F"/>
              </a:solidFill>
            </a:endParaRPr>
          </a:p>
          <a:p>
            <a:pPr marL="228600" lvl="0" indent="-114300" algn="l" rtl="0">
              <a:lnSpc>
                <a:spcPct val="90000"/>
              </a:lnSpc>
              <a:spcBef>
                <a:spcPts val="1000"/>
              </a:spcBef>
              <a:spcAft>
                <a:spcPts val="0"/>
              </a:spcAft>
              <a:buClr>
                <a:srgbClr val="9869BD"/>
              </a:buClr>
              <a:buSzPct val="100000"/>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ct val="100000"/>
              <a:buNone/>
            </a:pPr>
            <a:endParaRPr b="1" dirty="0">
              <a:solidFill>
                <a:srgbClr val="12501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250f227c3e_0_130"/>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Разбиране на социалната свързаност</a:t>
            </a:r>
            <a:endParaRPr sz="3600">
              <a:solidFill>
                <a:schemeClr val="accent5"/>
              </a:solidFill>
            </a:endParaRPr>
          </a:p>
        </p:txBody>
      </p:sp>
      <p:sp>
        <p:nvSpPr>
          <p:cNvPr id="191" name="Google Shape;191;g3250f227c3e_0_130"/>
          <p:cNvSpPr txBox="1">
            <a:spLocks noGrp="1"/>
          </p:cNvSpPr>
          <p:nvPr>
            <p:ph type="body" idx="1"/>
          </p:nvPr>
        </p:nvSpPr>
        <p:spPr>
          <a:xfrm>
            <a:off x="123846" y="1127860"/>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1800"/>
              <a:buNone/>
            </a:pPr>
            <a:endParaRPr b="1" dirty="0">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9869BD"/>
              </a:buClr>
              <a:buSzPts val="1800"/>
              <a:buChar char="•"/>
            </a:pPr>
            <a:r>
              <a:rPr lang="en-GB" b="1" dirty="0">
                <a:solidFill>
                  <a:srgbClr val="12501B"/>
                </a:solidFill>
                <a:latin typeface="Arial"/>
                <a:ea typeface="Arial"/>
                <a:cs typeface="Arial"/>
                <a:sym typeface="Arial"/>
              </a:rPr>
              <a:t>РЕСУРСИ </a:t>
            </a:r>
            <a:endParaRPr dirty="0"/>
          </a:p>
          <a:p>
            <a:pPr marL="228600" lvl="0" indent="-228600" algn="l" rtl="0">
              <a:lnSpc>
                <a:spcPct val="90000"/>
              </a:lnSpc>
              <a:spcBef>
                <a:spcPts val="1000"/>
              </a:spcBef>
              <a:spcAft>
                <a:spcPts val="0"/>
              </a:spcAft>
              <a:buClr>
                <a:srgbClr val="9869BD"/>
              </a:buClr>
              <a:buSzPts val="1800"/>
              <a:buChar char="•"/>
            </a:pPr>
            <a:r>
              <a:rPr lang="en-GB" dirty="0"/>
              <a:t>Вижте </a:t>
            </a:r>
            <a:r>
              <a:rPr lang="en-GB" dirty="0" err="1"/>
              <a:t>тази</a:t>
            </a:r>
            <a:r>
              <a:rPr lang="en-GB" dirty="0"/>
              <a:t> </a:t>
            </a:r>
            <a:r>
              <a:rPr lang="en-GB" dirty="0" err="1"/>
              <a:t>полезна</a:t>
            </a:r>
            <a:r>
              <a:rPr lang="en-GB" dirty="0"/>
              <a:t> </a:t>
            </a:r>
            <a:r>
              <a:rPr lang="en-GB" dirty="0" err="1"/>
              <a:t>инфографика</a:t>
            </a:r>
            <a:r>
              <a:rPr lang="en-GB" dirty="0"/>
              <a:t> </a:t>
            </a:r>
            <a:r>
              <a:rPr lang="en-GB" dirty="0" err="1"/>
              <a:t>от</a:t>
            </a:r>
            <a:r>
              <a:rPr lang="en-GB" dirty="0"/>
              <a:t> </a:t>
            </a:r>
            <a:r>
              <a:rPr lang="en-GB" dirty="0" err="1"/>
              <a:t>Службата</a:t>
            </a:r>
            <a:r>
              <a:rPr lang="en-GB" dirty="0"/>
              <a:t> на </a:t>
            </a:r>
            <a:r>
              <a:rPr lang="en-GB" dirty="0" err="1"/>
              <a:t>главн</a:t>
            </a:r>
            <a:r>
              <a:rPr lang="bg-BG" dirty="0"/>
              <a:t>а</a:t>
            </a:r>
            <a:r>
              <a:rPr lang="en-GB" dirty="0"/>
              <a:t> </a:t>
            </a:r>
            <a:r>
              <a:rPr lang="en-GB" dirty="0" err="1"/>
              <a:t>хирург</a:t>
            </a:r>
            <a:r>
              <a:rPr lang="bg-BG" dirty="0"/>
              <a:t>ия</a:t>
            </a:r>
            <a:r>
              <a:rPr lang="en-GB" dirty="0"/>
              <a:t> на САЩ, </a:t>
            </a:r>
            <a:r>
              <a:rPr lang="en-GB" dirty="0" err="1"/>
              <a:t>която</a:t>
            </a:r>
            <a:r>
              <a:rPr lang="en-GB" dirty="0"/>
              <a:t> </a:t>
            </a:r>
            <a:r>
              <a:rPr lang="en-GB" dirty="0" err="1"/>
              <a:t>подробно</a:t>
            </a:r>
            <a:r>
              <a:rPr lang="en-GB" dirty="0"/>
              <a:t> </a:t>
            </a:r>
            <a:r>
              <a:rPr lang="en-GB" dirty="0" err="1"/>
              <a:t>описва</a:t>
            </a:r>
            <a:r>
              <a:rPr lang="en-GB" dirty="0"/>
              <a:t> „</a:t>
            </a:r>
            <a:r>
              <a:rPr lang="en-GB" dirty="0" err="1"/>
              <a:t>Трите</a:t>
            </a:r>
            <a:r>
              <a:rPr lang="en-GB" dirty="0"/>
              <a:t> </a:t>
            </a:r>
            <a:r>
              <a:rPr lang="en-GB" dirty="0" err="1"/>
              <a:t>жизненоважни</a:t>
            </a:r>
            <a:r>
              <a:rPr lang="en-GB" dirty="0"/>
              <a:t> </a:t>
            </a:r>
            <a:r>
              <a:rPr lang="en-GB" dirty="0" err="1"/>
              <a:t>компонента</a:t>
            </a:r>
            <a:r>
              <a:rPr lang="en-GB" dirty="0"/>
              <a:t> на </a:t>
            </a:r>
            <a:r>
              <a:rPr lang="en-GB" dirty="0" err="1"/>
              <a:t>социалната</a:t>
            </a:r>
            <a:r>
              <a:rPr lang="en-GB" dirty="0"/>
              <a:t> </a:t>
            </a:r>
            <a:r>
              <a:rPr lang="en-GB" dirty="0" err="1"/>
              <a:t>връзка</a:t>
            </a:r>
            <a:r>
              <a:rPr lang="en-GB" dirty="0"/>
              <a:t>“, </a:t>
            </a:r>
            <a:r>
              <a:rPr lang="en-GB" dirty="0" err="1"/>
              <a:t>достъпна</a:t>
            </a:r>
            <a:r>
              <a:rPr lang="en-GB" dirty="0"/>
              <a:t> </a:t>
            </a:r>
            <a:r>
              <a:rPr lang="en-GB" u="sng" dirty="0" err="1">
                <a:solidFill>
                  <a:schemeClr val="hlink"/>
                </a:solidFill>
                <a:hlinkClick r:id="rId3"/>
              </a:rPr>
              <a:t>тук</a:t>
            </a:r>
            <a:r>
              <a:rPr lang="en-GB" dirty="0"/>
              <a:t>.</a:t>
            </a: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192" name="Google Shape;192;g3250f227c3e_0_130"/>
          <p:cNvSpPr txBox="1">
            <a:spLocks noGrp="1"/>
          </p:cNvSpPr>
          <p:nvPr>
            <p:ph type="body" idx="2"/>
          </p:nvPr>
        </p:nvSpPr>
        <p:spPr>
          <a:xfrm>
            <a:off x="61572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457200" lvl="0" indent="0" algn="l" rtl="0">
              <a:lnSpc>
                <a:spcPct val="90000"/>
              </a:lnSpc>
              <a:spcBef>
                <a:spcPts val="0"/>
              </a:spcBef>
              <a:spcAft>
                <a:spcPts val="0"/>
              </a:spcAft>
              <a:buSzPct val="108108"/>
              <a:buNone/>
            </a:pPr>
            <a:endParaRPr b="1">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12501B"/>
              </a:buClr>
              <a:buSzPct val="108108"/>
              <a:buChar char="•"/>
            </a:pPr>
            <a:r>
              <a:rPr lang="en-GB" b="1">
                <a:solidFill>
                  <a:srgbClr val="12501B"/>
                </a:solidFill>
                <a:latin typeface="Arial"/>
                <a:ea typeface="Arial"/>
                <a:cs typeface="Arial"/>
                <a:sym typeface="Arial"/>
              </a:rPr>
              <a:t>Научете повече! </a:t>
            </a:r>
            <a:endParaRPr/>
          </a:p>
          <a:p>
            <a:pPr marL="228600" lvl="0" indent="-228600" algn="l" rtl="0">
              <a:lnSpc>
                <a:spcPct val="90000"/>
              </a:lnSpc>
              <a:spcBef>
                <a:spcPts val="1000"/>
              </a:spcBef>
              <a:spcAft>
                <a:spcPts val="0"/>
              </a:spcAft>
              <a:buClr>
                <a:srgbClr val="868E93"/>
              </a:buClr>
              <a:buSzPct val="108108"/>
              <a:buChar char="•"/>
            </a:pPr>
            <a:r>
              <a:rPr lang="en-GB">
                <a:solidFill>
                  <a:srgbClr val="868E93"/>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a:solidFill>
                <a:srgbClr val="868E93"/>
              </a:solidFill>
              <a:latin typeface="Arial"/>
              <a:ea typeface="Arial"/>
              <a:cs typeface="Arial"/>
              <a:sym typeface="Arial"/>
            </a:endParaRPr>
          </a:p>
          <a:p>
            <a:pPr marL="457200" lvl="0" indent="0" algn="l" rtl="0">
              <a:lnSpc>
                <a:spcPct val="90000"/>
              </a:lnSpc>
              <a:spcBef>
                <a:spcPts val="1000"/>
              </a:spcBef>
              <a:spcAft>
                <a:spcPts val="0"/>
              </a:spcAft>
              <a:buSzPct val="108108"/>
              <a:buNone/>
            </a:pPr>
            <a:endParaRPr>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868E93"/>
              </a:buClr>
              <a:buSzPct val="108108"/>
              <a:buChar char="•"/>
            </a:pPr>
            <a:r>
              <a:rPr lang="en-GB">
                <a:solidFill>
                  <a:srgbClr val="868E93"/>
                </a:solidFill>
                <a:latin typeface="Arial"/>
                <a:ea typeface="Arial"/>
                <a:cs typeface="Arial"/>
                <a:sym typeface="Arial"/>
              </a:rPr>
              <a:t>Lee, R. M., &amp; Robbins, S. B. (1995). Measuring belongingness: The Social Connectedness and the Social Assurance scales. Journal of Counseling Psychology, 42(2), 232–241. https://doi.org/10.1037/0022-0167.42.2.232</a:t>
            </a:r>
            <a:endParaRPr>
              <a:solidFill>
                <a:srgbClr val="868E93"/>
              </a:solidFill>
              <a:latin typeface="Arial"/>
              <a:ea typeface="Arial"/>
              <a:cs typeface="Arial"/>
              <a:sym typeface="Arial"/>
            </a:endParaRPr>
          </a:p>
          <a:p>
            <a:pPr marL="457200" lvl="0" indent="0" algn="l" rtl="0">
              <a:lnSpc>
                <a:spcPct val="90000"/>
              </a:lnSpc>
              <a:spcBef>
                <a:spcPts val="1000"/>
              </a:spcBef>
              <a:spcAft>
                <a:spcPts val="0"/>
              </a:spcAft>
              <a:buSzPct val="108108"/>
              <a:buNone/>
            </a:pPr>
            <a:endParaRPr>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868E93"/>
              </a:buClr>
              <a:buSzPct val="108108"/>
              <a:buChar char="•"/>
            </a:pPr>
            <a:r>
              <a:rPr lang="en-GB">
                <a:solidFill>
                  <a:srgbClr val="868E93"/>
                </a:solidFill>
                <a:latin typeface="Arial"/>
                <a:ea typeface="Arial"/>
                <a:cs typeface="Arial"/>
                <a:sym typeface="Arial"/>
              </a:rPr>
              <a:t>O’Reilly, M. (2023) Belonging in the era of remote and hybrid work, IBEC. Available at: https://www.ibec.ie/connect-and-learn/insights/insights/2023/11/28/belonging-in-the-era-of-remote-and-hybrid-work.</a:t>
            </a:r>
            <a:endParaRPr>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chemeClr val="dk2"/>
              </a:buClr>
              <a:buSzPct val="108108"/>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250f227c3e_0_171"/>
          <p:cNvSpPr txBox="1"/>
          <p:nvPr/>
        </p:nvSpPr>
        <p:spPr>
          <a:xfrm>
            <a:off x="4929673" y="2858825"/>
            <a:ext cx="5717812"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Тема 2</a:t>
            </a:r>
            <a:br>
              <a:rPr lang="en-GB" sz="3600" b="0" i="0" u="none" strike="noStrike" cap="none">
                <a:solidFill>
                  <a:schemeClr val="accent5"/>
                </a:solidFill>
                <a:latin typeface="Arial"/>
                <a:ea typeface="Arial"/>
                <a:cs typeface="Arial"/>
                <a:sym typeface="Arial"/>
              </a:rPr>
            </a:br>
            <a:r>
              <a:rPr lang="en-GB" sz="3600" b="0" i="0" u="none" strike="noStrike" cap="none">
                <a:solidFill>
                  <a:schemeClr val="accent5"/>
                </a:solidFill>
                <a:latin typeface="Arial"/>
                <a:ea typeface="Arial"/>
                <a:cs typeface="Arial"/>
                <a:sym typeface="Arial"/>
              </a:rPr>
              <a:t>Предизвикателства при хибридните и отдалечени работни места</a:t>
            </a:r>
            <a:endParaRPr sz="1400" b="0" i="0" u="none" strike="noStrike" cap="none">
              <a:solidFill>
                <a:srgbClr val="000000"/>
              </a:solidFill>
              <a:latin typeface="Arial"/>
              <a:ea typeface="Arial"/>
              <a:cs typeface="Arial"/>
              <a:sym typeface="Arial"/>
            </a:endParaRPr>
          </a:p>
        </p:txBody>
      </p:sp>
      <p:pic>
        <p:nvPicPr>
          <p:cNvPr id="199" name="Google Shape;199;g3250f227c3e_0_171"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250f227c3e_0_250"/>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Предизвикателства при хибридните и отдалечени работни места</a:t>
            </a:r>
            <a:endParaRPr sz="3600" b="0" i="0" u="none" strike="noStrike" cap="none">
              <a:solidFill>
                <a:schemeClr val="accent5"/>
              </a:solidFill>
              <a:latin typeface="Arial"/>
              <a:ea typeface="Arial"/>
              <a:cs typeface="Arial"/>
              <a:sym typeface="Arial"/>
            </a:endParaRPr>
          </a:p>
        </p:txBody>
      </p:sp>
      <p:pic>
        <p:nvPicPr>
          <p:cNvPr id="206" name="Google Shape;206;g3250f227c3e_0_250" title="Points scored"/>
          <p:cNvPicPr preferRelativeResize="0"/>
          <p:nvPr/>
        </p:nvPicPr>
        <p:blipFill rotWithShape="1">
          <a:blip r:embed="rId3">
            <a:alphaModFix/>
          </a:blip>
          <a:srcRect/>
          <a:stretch/>
        </p:blipFill>
        <p:spPr>
          <a:xfrm>
            <a:off x="587375" y="2379500"/>
            <a:ext cx="4158725" cy="2667856"/>
          </a:xfrm>
          <a:prstGeom prst="rect">
            <a:avLst/>
          </a:prstGeom>
          <a:noFill/>
          <a:ln>
            <a:noFill/>
          </a:ln>
        </p:spPr>
      </p:pic>
      <p:sp>
        <p:nvSpPr>
          <p:cNvPr id="207" name="Google Shape;207;g3250f227c3e_0_250"/>
          <p:cNvSpPr txBox="1"/>
          <p:nvPr/>
        </p:nvSpPr>
        <p:spPr>
          <a:xfrm>
            <a:off x="748574" y="4583169"/>
            <a:ext cx="3411000" cy="9795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r>
              <a:rPr lang="en-GB" sz="700" b="1" i="0" u="none" strike="noStrike" cap="none">
                <a:solidFill>
                  <a:srgbClr val="000000"/>
                </a:solidFill>
                <a:latin typeface="Calibri"/>
                <a:ea typeface="Calibri"/>
                <a:cs typeface="Calibri"/>
                <a:sym typeface="Calibri"/>
              </a:rPr>
              <a:t>Източник:</a:t>
            </a:r>
            <a:r>
              <a:rPr lang="en-GB" sz="700" b="0" i="0" u="none" strike="noStrike" cap="none">
                <a:solidFill>
                  <a:srgbClr val="000000"/>
                </a:solidFill>
                <a:latin typeface="Calibri"/>
                <a:ea typeface="Calibri"/>
                <a:cs typeface="Calibri"/>
                <a:sym typeface="Calibri"/>
              </a:rPr>
              <a:t> Crummenerl, C. et al. (2020) The Future of Work: From remote to hybrid, capgemini.com. Available at: https://www.capgemini.com/wp-content/uploads/2020/12/Report-The-Future-of-Work.pdf </a:t>
            </a:r>
            <a:endParaRPr sz="1400" b="0" i="0" u="none" strike="noStrike" cap="none">
              <a:solidFill>
                <a:srgbClr val="000000"/>
              </a:solidFill>
              <a:latin typeface="Arial"/>
              <a:ea typeface="Arial"/>
              <a:cs typeface="Arial"/>
              <a:sym typeface="Arial"/>
            </a:endParaRPr>
          </a:p>
        </p:txBody>
      </p:sp>
      <p:sp>
        <p:nvSpPr>
          <p:cNvPr id="208" name="Google Shape;208;g3250f227c3e_0_250"/>
          <p:cNvSpPr txBox="1"/>
          <p:nvPr/>
        </p:nvSpPr>
        <p:spPr>
          <a:xfrm>
            <a:off x="5290225" y="1773925"/>
            <a:ext cx="6314400" cy="433961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Дотук</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говорихме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концепцията</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социална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работното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По-конкретно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подчертахме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означава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термин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най-важните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му</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компоненти</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lvl="0"/>
            <a:r>
              <a:rPr lang="en-GB" sz="1500" b="0" i="0" u="none" strike="noStrike" cap="none" dirty="0" err="1">
                <a:solidFill>
                  <a:srgbClr val="636A6F"/>
                </a:solidFill>
                <a:latin typeface="Arial"/>
                <a:ea typeface="Arial"/>
                <a:cs typeface="Arial"/>
                <a:sym typeface="Arial"/>
              </a:rPr>
              <a:t>Затова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трябва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изненадващо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едно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основните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предизвикателства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хибридните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дистанционните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места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чувството</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откъснатост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Вляво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видите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резултатите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анкета</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бъдещето</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работата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проведена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dirty="0" err="1">
                <a:solidFill>
                  <a:srgbClr val="636A6F"/>
                </a:solidFill>
              </a:rPr>
              <a:t>екип</a:t>
            </a:r>
            <a:r>
              <a:rPr lang="bg-BG" sz="1500" dirty="0">
                <a:solidFill>
                  <a:srgbClr val="636A6F"/>
                </a:solidFill>
              </a:rPr>
              <a:t>а на </a:t>
            </a:r>
            <a:r>
              <a:rPr lang="en-GB" sz="1500" b="0" i="0" u="none" strike="noStrike" cap="none" dirty="0" err="1">
                <a:solidFill>
                  <a:srgbClr val="636A6F"/>
                </a:solidFill>
                <a:latin typeface="Arial"/>
                <a:ea typeface="Arial"/>
                <a:cs typeface="Arial"/>
                <a:sym typeface="Arial"/>
              </a:rPr>
              <a:t>Crummenerl</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Близо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половината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всички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респонденти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отговорили</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анкетата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посочват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чувстват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откъснати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организацията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колегите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пряк</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резултат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дистанционната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вероятно</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следствие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много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фактори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но</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подобни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проучвания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отбелязва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относително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ограниченият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брой</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неформални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взаимодействия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например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разговорите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чаша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вода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толкова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приемани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даденост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във</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физическа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офис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основна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пречка</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отдалечена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хибридна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250f227c3e_0_0"/>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Предизвикателства при хибридните и отдалечени работни места</a:t>
            </a:r>
            <a:endParaRPr/>
          </a:p>
        </p:txBody>
      </p:sp>
      <p:pic>
        <p:nvPicPr>
          <p:cNvPr id="215" name="Google Shape;215;g3250f227c3e_0_0"/>
          <p:cNvPicPr preferRelativeResize="0"/>
          <p:nvPr/>
        </p:nvPicPr>
        <p:blipFill rotWithShape="1">
          <a:blip r:embed="rId3">
            <a:alphaModFix/>
          </a:blip>
          <a:srcRect/>
          <a:stretch/>
        </p:blipFill>
        <p:spPr>
          <a:xfrm>
            <a:off x="698113" y="1829175"/>
            <a:ext cx="4996329" cy="3333849"/>
          </a:xfrm>
          <a:prstGeom prst="rect">
            <a:avLst/>
          </a:prstGeom>
          <a:noFill/>
          <a:ln>
            <a:noFill/>
          </a:ln>
        </p:spPr>
      </p:pic>
      <p:sp>
        <p:nvSpPr>
          <p:cNvPr id="216" name="Google Shape;216;g3250f227c3e_0_0"/>
          <p:cNvSpPr txBox="1"/>
          <p:nvPr/>
        </p:nvSpPr>
        <p:spPr>
          <a:xfrm>
            <a:off x="698113" y="5163025"/>
            <a:ext cx="35217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Photo by fauxels via Pexels.</a:t>
            </a:r>
            <a:endParaRPr sz="900" b="0" i="0" u="none" strike="noStrike" cap="none">
              <a:solidFill>
                <a:srgbClr val="000000"/>
              </a:solidFill>
              <a:latin typeface="Arial"/>
              <a:ea typeface="Arial"/>
              <a:cs typeface="Arial"/>
              <a:sym typeface="Arial"/>
            </a:endParaRPr>
          </a:p>
        </p:txBody>
      </p:sp>
      <p:sp>
        <p:nvSpPr>
          <p:cNvPr id="217" name="Google Shape;217;g3250f227c3e_0_0"/>
          <p:cNvSpPr txBox="1"/>
          <p:nvPr/>
        </p:nvSpPr>
        <p:spPr>
          <a:xfrm>
            <a:off x="6095988" y="1556600"/>
            <a:ext cx="5649000" cy="4801284"/>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500" b="0" i="0" u="none" strike="noStrike" cap="none">
                <a:solidFill>
                  <a:srgbClr val="636A6F"/>
                </a:solidFill>
                <a:latin typeface="Arial"/>
                <a:ea typeface="Arial"/>
                <a:cs typeface="Arial"/>
                <a:sym typeface="Arial"/>
              </a:rPr>
              <a:t>Друго предизвикателство, често посочвано както от работодателите, така и от служителите, когато става въпрос за дистанционно или хибридно работно място, е липсата на доверие между мениджърите и техните екипи.</a:t>
            </a:r>
            <a:endParaRPr sz="1500" b="0" i="0" u="none" strike="noStrike" cap="none">
              <a:solidFill>
                <a:srgbClr val="636A6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rgbClr val="636A6F"/>
              </a:solidFill>
              <a:latin typeface="Arial"/>
              <a:ea typeface="Arial"/>
              <a:cs typeface="Arial"/>
              <a:sym typeface="Arial"/>
            </a:endParaRPr>
          </a:p>
          <a:p>
            <a:pPr marL="0" marR="0" lvl="0" indent="0" algn="just" rtl="0">
              <a:lnSpc>
                <a:spcPct val="100000"/>
              </a:lnSpc>
              <a:spcBef>
                <a:spcPts val="0"/>
              </a:spcBef>
              <a:spcAft>
                <a:spcPts val="0"/>
              </a:spcAft>
              <a:buNone/>
            </a:pPr>
            <a:r>
              <a:rPr lang="en-GB" sz="1500" b="0" i="0" u="none" strike="noStrike" cap="none">
                <a:solidFill>
                  <a:srgbClr val="636A6F"/>
                </a:solidFill>
                <a:latin typeface="Arial"/>
                <a:ea typeface="Arial"/>
                <a:cs typeface="Arial"/>
                <a:sym typeface="Arial"/>
              </a:rPr>
              <a:t>Някои </a:t>
            </a:r>
            <a:r>
              <a:rPr lang="en-GB" sz="1500" b="1" i="0" u="none" strike="noStrike" cap="none">
                <a:solidFill>
                  <a:srgbClr val="636A6F"/>
                </a:solidFill>
                <a:latin typeface="Arial"/>
                <a:ea typeface="Arial"/>
                <a:cs typeface="Arial"/>
                <a:sym typeface="Arial"/>
              </a:rPr>
              <a:t>мениджъри</a:t>
            </a:r>
            <a:r>
              <a:rPr lang="en-GB" sz="1500" b="0" i="0" u="none" strike="noStrike" cap="none">
                <a:solidFill>
                  <a:srgbClr val="636A6F"/>
                </a:solidFill>
                <a:latin typeface="Arial"/>
                <a:ea typeface="Arial"/>
                <a:cs typeface="Arial"/>
                <a:sym typeface="Arial"/>
              </a:rPr>
              <a:t> казват, че имат усещането, че задачите може би не се изпълняват по очакваните стандарти ако те не присъстват физически, за да контролират работата. Някои </a:t>
            </a:r>
            <a:r>
              <a:rPr lang="en-GB" sz="1500" b="1" i="0" u="none" strike="noStrike" cap="none">
                <a:solidFill>
                  <a:srgbClr val="636A6F"/>
                </a:solidFill>
                <a:latin typeface="Arial"/>
                <a:ea typeface="Arial"/>
                <a:cs typeface="Arial"/>
                <a:sym typeface="Arial"/>
              </a:rPr>
              <a:t>служители</a:t>
            </a:r>
            <a:r>
              <a:rPr lang="en-GB" sz="1500" b="0" i="0" u="none" strike="noStrike" cap="none">
                <a:solidFill>
                  <a:srgbClr val="636A6F"/>
                </a:solidFill>
                <a:latin typeface="Arial"/>
                <a:ea typeface="Arial"/>
                <a:cs typeface="Arial"/>
                <a:sym typeface="Arial"/>
              </a:rPr>
              <a:t>, от своя страна, отдават този вид желание за мониторинг на микромениджмънт и са разочаровани, че явно не може да им се има доверие да си вършат работата. </a:t>
            </a:r>
            <a:endParaRPr sz="1500" b="0" i="0" u="none" strike="noStrike" cap="none">
              <a:solidFill>
                <a:srgbClr val="636A6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rgbClr val="636A6F"/>
              </a:solidFill>
              <a:latin typeface="Arial"/>
              <a:ea typeface="Arial"/>
              <a:cs typeface="Arial"/>
              <a:sym typeface="Arial"/>
            </a:endParaRPr>
          </a:p>
          <a:p>
            <a:pPr marL="0" marR="0" lvl="0" indent="0" algn="just" rtl="0">
              <a:lnSpc>
                <a:spcPct val="100000"/>
              </a:lnSpc>
              <a:spcBef>
                <a:spcPts val="0"/>
              </a:spcBef>
              <a:spcAft>
                <a:spcPts val="0"/>
              </a:spcAft>
              <a:buNone/>
            </a:pPr>
            <a:r>
              <a:rPr lang="en-GB" sz="1500" b="0" i="0" u="none" strike="noStrike" cap="none">
                <a:solidFill>
                  <a:srgbClr val="636A6F"/>
                </a:solidFill>
                <a:latin typeface="Arial"/>
                <a:ea typeface="Arial"/>
                <a:cs typeface="Arial"/>
                <a:sym typeface="Arial"/>
              </a:rPr>
              <a:t>И двете гледни точки относно трудностите, свързани с доверието на хибридното работно място, са напълно валидни и към тях трябва да се подхожда с уважение и грижа. В идеалния случай трябва да се проведе конструктивен разговор възможно най-рано по отношение на тази тема; в противен случай съществува риск от нарастващо негодувание в екипа.</a:t>
            </a:r>
            <a:endParaRPr sz="1800" b="0" i="0" u="none" strike="noStrike" cap="none">
              <a:solidFill>
                <a:srgbClr val="636A6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2565449324_0_14"/>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Предизвикателства при хибридните и отдалечени работни места</a:t>
            </a:r>
            <a:endParaRPr/>
          </a:p>
        </p:txBody>
      </p:sp>
      <p:sp>
        <p:nvSpPr>
          <p:cNvPr id="224" name="Google Shape;224;g32565449324_0_14"/>
          <p:cNvSpPr txBox="1"/>
          <p:nvPr/>
        </p:nvSpPr>
        <p:spPr>
          <a:xfrm>
            <a:off x="587386" y="1489500"/>
            <a:ext cx="10465200" cy="4570452"/>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500" b="0" i="0" u="none" strike="noStrike" cap="none" dirty="0">
                <a:solidFill>
                  <a:srgbClr val="636A6F"/>
                </a:solidFill>
                <a:latin typeface="Arial"/>
                <a:ea typeface="Arial"/>
                <a:cs typeface="Arial"/>
                <a:sym typeface="Arial"/>
              </a:rPr>
              <a:t>В </a:t>
            </a:r>
            <a:r>
              <a:rPr lang="en-GB" sz="1500" b="0" i="0" u="none" strike="noStrike" cap="none" dirty="0" err="1">
                <a:solidFill>
                  <a:srgbClr val="636A6F"/>
                </a:solidFill>
                <a:latin typeface="Arial"/>
                <a:ea typeface="Arial"/>
                <a:cs typeface="Arial"/>
                <a:sym typeface="Arial"/>
              </a:rPr>
              <a:t>статия</a:t>
            </a:r>
            <a:r>
              <a:rPr lang="en-GB" sz="1500" b="0" i="0" u="none" strike="noStrike" cap="none" dirty="0">
                <a:solidFill>
                  <a:srgbClr val="636A6F"/>
                </a:solidFill>
                <a:latin typeface="Arial"/>
                <a:ea typeface="Arial"/>
                <a:cs typeface="Arial"/>
                <a:sym typeface="Arial"/>
              </a:rPr>
              <a:t> за Harvard Business Review, </a:t>
            </a:r>
            <a:r>
              <a:rPr lang="en-GB" sz="1500" b="0" i="0" u="none" strike="noStrike" cap="none" dirty="0" err="1">
                <a:solidFill>
                  <a:srgbClr val="636A6F"/>
                </a:solidFill>
                <a:latin typeface="Arial"/>
                <a:ea typeface="Arial"/>
                <a:cs typeface="Arial"/>
                <a:sym typeface="Arial"/>
              </a:rPr>
              <a:t>Мартин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Хаас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която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изучава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виртуалната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екипна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повече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25 </a:t>
            </a:r>
            <a:r>
              <a:rPr lang="en-GB" sz="1500" b="0" i="0" u="none" strike="noStrike" cap="none" dirty="0" err="1">
                <a:solidFill>
                  <a:srgbClr val="636A6F"/>
                </a:solidFill>
                <a:latin typeface="Arial"/>
                <a:ea typeface="Arial"/>
                <a:cs typeface="Arial"/>
                <a:sym typeface="Arial"/>
              </a:rPr>
              <a:t>години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идентифицира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пет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предизвикателства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породени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хибридното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дистанционното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комуникация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координация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креативност</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култура</a:t>
            </a:r>
            <a:r>
              <a:rPr lang="en-GB" sz="1500" b="0" i="0" u="none" strike="noStrike" cap="none" dirty="0">
                <a:solidFill>
                  <a:srgbClr val="636A6F"/>
                </a:solidFill>
                <a:latin typeface="Arial"/>
                <a:ea typeface="Arial"/>
                <a:cs typeface="Arial"/>
                <a:sym typeface="Arial"/>
              </a:rPr>
              <a:t> (Haas, 2022). </a:t>
            </a:r>
            <a:r>
              <a:rPr lang="en-GB" sz="1500" b="0" i="0" u="none" strike="noStrike" cap="none" dirty="0" err="1">
                <a:solidFill>
                  <a:srgbClr val="636A6F"/>
                </a:solidFill>
                <a:latin typeface="Arial"/>
                <a:ea typeface="Arial"/>
                <a:cs typeface="Arial"/>
                <a:sym typeface="Arial"/>
              </a:rPr>
              <a:t>По-долу</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предоставили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общ</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преглед</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всеки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видове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предизвикателства</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None/>
            </a:pPr>
            <a:r>
              <a:rPr lang="en-GB" sz="1500" b="1" i="0" u="none" strike="noStrike" cap="none" dirty="0" err="1">
                <a:solidFill>
                  <a:srgbClr val="636A6F"/>
                </a:solidFill>
                <a:latin typeface="Arial"/>
                <a:ea typeface="Arial"/>
                <a:cs typeface="Arial"/>
                <a:sym typeface="Arial"/>
              </a:rPr>
              <a:t>Комуникация</a:t>
            </a:r>
            <a:r>
              <a:rPr lang="en-GB" sz="1500" b="1"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най-очевидното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предизвикателство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него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трудностите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възникват</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хибридното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дистанционно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защото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разстоянието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представлява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един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усложняващ</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фактор</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нашата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комуникация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Сложната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динамика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бариерите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породени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йерархията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езика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т.н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достатъчно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затруднят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комуникацията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реалност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която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само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изостря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добави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разстоянието</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А да не </a:t>
            </a:r>
            <a:r>
              <a:rPr lang="en-GB" sz="1500" b="0" i="0" u="none" strike="noStrike" cap="none" dirty="0" err="1">
                <a:solidFill>
                  <a:srgbClr val="636A6F"/>
                </a:solidFill>
                <a:latin typeface="Arial"/>
                <a:ea typeface="Arial"/>
                <a:cs typeface="Arial"/>
                <a:sym typeface="Arial"/>
              </a:rPr>
              <a:t>споменава</a:t>
            </a:r>
            <a:r>
              <a:rPr lang="bg-BG" sz="1500" b="0" i="0" u="none" strike="noStrike" cap="none" dirty="0">
                <a:solidFill>
                  <a:srgbClr val="636A6F"/>
                </a:solidFill>
                <a:latin typeface="Arial"/>
                <a:ea typeface="Arial"/>
                <a:cs typeface="Arial"/>
                <a:sym typeface="Arial"/>
              </a:rPr>
              <a:t>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многобройните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логистични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предизвикателства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например</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прилагането</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дистанционна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цялата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организация</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1"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None/>
            </a:pPr>
            <a:r>
              <a:rPr lang="en-GB" sz="1500" b="1" i="0" u="none" strike="noStrike" cap="none" dirty="0" err="1">
                <a:solidFill>
                  <a:srgbClr val="636A6F"/>
                </a:solidFill>
                <a:latin typeface="Arial"/>
                <a:ea typeface="Arial"/>
                <a:cs typeface="Arial"/>
                <a:sym typeface="Arial"/>
              </a:rPr>
              <a:t>Координация</a:t>
            </a:r>
            <a:r>
              <a:rPr lang="en-GB" sz="1500" b="1" i="0" u="none" strike="noStrike" cap="none" dirty="0">
                <a:solidFill>
                  <a:srgbClr val="636A6F"/>
                </a:solidFill>
                <a:latin typeface="Arial"/>
                <a:ea typeface="Arial"/>
                <a:cs typeface="Arial"/>
                <a:sym typeface="Arial"/>
              </a:rPr>
              <a:t>: </a:t>
            </a:r>
            <a:r>
              <a:rPr lang="en-GB" sz="1500" b="0" i="0" u="none" strike="noStrike" cap="none" dirty="0">
                <a:solidFill>
                  <a:srgbClr val="636A6F"/>
                </a:solidFill>
                <a:latin typeface="Arial"/>
                <a:ea typeface="Arial"/>
                <a:cs typeface="Arial"/>
                <a:sym typeface="Arial"/>
              </a:rPr>
              <a:t>В </a:t>
            </a:r>
            <a:r>
              <a:rPr lang="en-GB" sz="1500" b="0" i="0" u="none" strike="noStrike" cap="none" dirty="0" err="1">
                <a:solidFill>
                  <a:srgbClr val="636A6F"/>
                </a:solidFill>
                <a:latin typeface="Arial"/>
                <a:ea typeface="Arial"/>
                <a:cs typeface="Arial"/>
                <a:sym typeface="Arial"/>
              </a:rPr>
              <a:t>офис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малка</a:t>
            </a:r>
            <a:r>
              <a:rPr lang="bg-BG" sz="1500" b="0" i="0" u="none" strike="noStrike" cap="none" dirty="0">
                <a:solidFill>
                  <a:srgbClr val="636A6F"/>
                </a:solidFill>
                <a:latin typeface="Arial"/>
                <a:ea typeface="Arial"/>
                <a:cs typeface="Arial"/>
                <a:sym typeface="Arial"/>
              </a:rPr>
              <a:t>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промяна</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плановете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лесно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съобщи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чрез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кратък</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разговор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чрез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почукване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вратата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колега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Когато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координацията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трябва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извършва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дистанционно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изисква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двете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налични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се стигне до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усещане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новини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достатъчно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важни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се </a:t>
            </a:r>
            <a:r>
              <a:rPr lang="en-GB" sz="1500" b="0" i="0" u="none" strike="noStrike" cap="none" dirty="0" err="1">
                <a:solidFill>
                  <a:srgbClr val="636A6F"/>
                </a:solidFill>
                <a:latin typeface="Arial"/>
                <a:ea typeface="Arial"/>
                <a:cs typeface="Arial"/>
                <a:sym typeface="Arial"/>
              </a:rPr>
              <a:t>напиш</a:t>
            </a:r>
            <a:r>
              <a:rPr lang="bg-BG" sz="1500" b="0" i="0" u="none" strike="noStrike" cap="none" dirty="0">
                <a:solidFill>
                  <a:srgbClr val="636A6F"/>
                </a:solidFill>
                <a:latin typeface="Arial"/>
                <a:ea typeface="Arial"/>
                <a:cs typeface="Arial"/>
                <a:sym typeface="Arial"/>
              </a:rPr>
              <a:t>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имейл</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да се </a:t>
            </a:r>
            <a:r>
              <a:rPr lang="en-GB" sz="1500" b="0" i="0" u="none" strike="noStrike" cap="none" dirty="0" err="1">
                <a:solidFill>
                  <a:srgbClr val="636A6F"/>
                </a:solidFill>
                <a:latin typeface="Arial"/>
                <a:ea typeface="Arial"/>
                <a:cs typeface="Arial"/>
                <a:sym typeface="Arial"/>
              </a:rPr>
              <a:t>направ</a:t>
            </a:r>
            <a:r>
              <a:rPr lang="bg-BG" sz="1500" b="0" i="0" u="none" strike="noStrike" cap="none" dirty="0">
                <a:solidFill>
                  <a:srgbClr val="636A6F"/>
                </a:solidFill>
                <a:latin typeface="Arial"/>
                <a:ea typeface="Arial"/>
                <a:cs typeface="Arial"/>
                <a:sym typeface="Arial"/>
              </a:rPr>
              <a:t>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видеовръзка</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колегите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служителите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понякога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изпаднат</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неведение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въпроси</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500"/>
              <a:buFont typeface="Arial"/>
              <a:buNone/>
            </a:pPr>
            <a:r>
              <a:rPr lang="en-GB" sz="1500" b="0" i="0" u="none" strike="noStrike" cap="none" dirty="0">
                <a:solidFill>
                  <a:srgbClr val="636A6F"/>
                </a:solidFill>
                <a:latin typeface="Arial"/>
                <a:ea typeface="Arial"/>
                <a:cs typeface="Arial"/>
                <a:sym typeface="Arial"/>
              </a:rPr>
              <a:t>(Haas, 2022)</a:t>
            </a:r>
            <a:endParaRPr sz="1500" b="0" i="0" u="none" strike="noStrike" cap="none" dirty="0">
              <a:solidFill>
                <a:srgbClr val="636A6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2565449324_0_23"/>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Предизвикателства при хибридните и отдалечени работни места</a:t>
            </a:r>
            <a:endParaRPr/>
          </a:p>
        </p:txBody>
      </p:sp>
      <p:sp>
        <p:nvSpPr>
          <p:cNvPr id="231" name="Google Shape;231;g32565449324_0_23"/>
          <p:cNvSpPr txBox="1"/>
          <p:nvPr/>
        </p:nvSpPr>
        <p:spPr>
          <a:xfrm>
            <a:off x="587386" y="1489500"/>
            <a:ext cx="10465200" cy="503211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500" b="1" i="0" u="none" strike="noStrike" cap="none" dirty="0" err="1">
                <a:solidFill>
                  <a:srgbClr val="636A6F"/>
                </a:solidFill>
                <a:latin typeface="Arial"/>
                <a:ea typeface="Arial"/>
                <a:cs typeface="Arial"/>
                <a:sym typeface="Arial"/>
              </a:rPr>
              <a:t>Свързаност</a:t>
            </a:r>
            <a:r>
              <a:rPr lang="en-GB" sz="1500" b="1"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Вече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обсъд</a:t>
            </a:r>
            <a:r>
              <a:rPr lang="bg-BG" sz="1500" b="0" i="0" u="none" strike="noStrike" cap="none" dirty="0">
                <a:solidFill>
                  <a:srgbClr val="636A6F"/>
                </a:solidFill>
                <a:latin typeface="Arial"/>
                <a:ea typeface="Arial"/>
                <a:cs typeface="Arial"/>
                <a:sym typeface="Arial"/>
              </a:rPr>
              <a:t>и</a:t>
            </a:r>
            <a:r>
              <a:rPr lang="en-GB" sz="1500" b="0" i="0" u="none" strike="noStrike" cap="none" dirty="0" err="1">
                <a:solidFill>
                  <a:srgbClr val="636A6F"/>
                </a:solidFill>
                <a:latin typeface="Arial"/>
                <a:ea typeface="Arial"/>
                <a:cs typeface="Arial"/>
                <a:sym typeface="Arial"/>
              </a:rPr>
              <a:t>хме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колко</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важно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чувството</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работното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колегите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контекста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дистанционната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трудно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започне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спонтанна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неформална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комуникация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която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допринася</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например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разговори</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чаша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вода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кафе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паузи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Освен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офис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бъде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много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полезно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ментор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който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подкрепя</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ежедневната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Въпреки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възможно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динамики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пресъздадат</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хибридно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дистанционно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понякога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усещат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по-скоро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задължение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отколкото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инвестиция</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500" b="1"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500" b="1" i="0" u="none" strike="noStrike" cap="none" dirty="0" err="1">
                <a:solidFill>
                  <a:srgbClr val="636A6F"/>
                </a:solidFill>
                <a:latin typeface="Arial"/>
                <a:ea typeface="Arial"/>
                <a:cs typeface="Arial"/>
                <a:sym typeface="Arial"/>
              </a:rPr>
              <a:t>Креативност</a:t>
            </a:r>
            <a:r>
              <a:rPr lang="en-GB" sz="1500" b="1"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Идеите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динамични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случат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във</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всеки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един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момент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появяват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естествен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начин</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процеса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разговора</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отдалечени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хибридни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където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взаимодействията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обикновено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случват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предварително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определен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график</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по-малко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възможности</a:t>
            </a:r>
            <a:r>
              <a:rPr lang="en-GB" sz="1500" b="0" i="0" u="none" strike="noStrike" cap="none" dirty="0">
                <a:solidFill>
                  <a:srgbClr val="636A6F"/>
                </a:solidFill>
                <a:latin typeface="Arial"/>
                <a:ea typeface="Arial"/>
                <a:cs typeface="Arial"/>
                <a:sym typeface="Arial"/>
              </a:rPr>
              <a:t> за 30-секундна „</a:t>
            </a:r>
            <a:r>
              <a:rPr lang="en-GB" sz="1500" b="0" i="0" u="none" strike="noStrike" cap="none" dirty="0" err="1">
                <a:solidFill>
                  <a:srgbClr val="636A6F"/>
                </a:solidFill>
                <a:latin typeface="Arial"/>
                <a:ea typeface="Arial"/>
                <a:cs typeface="Arial"/>
                <a:sym typeface="Arial"/>
              </a:rPr>
              <a:t>кратка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презентация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която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случи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спонтанно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Освен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процесът</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групово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обмисляне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идеи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подобрява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органичното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участие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колеги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които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разнищват</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подобрят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собствения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принос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Когато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превърне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зададена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дейност</a:t>
            </a:r>
            <a:r>
              <a:rPr lang="en-GB" sz="1500" b="0" i="0" u="none" strike="noStrike" cap="none" dirty="0">
                <a:solidFill>
                  <a:srgbClr val="636A6F"/>
                </a:solidFill>
                <a:latin typeface="Arial"/>
                <a:ea typeface="Arial"/>
                <a:cs typeface="Arial"/>
                <a:sym typeface="Arial"/>
              </a:rPr>
              <a:t>, а </a:t>
            </a:r>
            <a:r>
              <a:rPr lang="en-GB" sz="1500" b="0" i="0" u="none" strike="noStrike" cap="none" dirty="0" err="1">
                <a:solidFill>
                  <a:srgbClr val="636A6F"/>
                </a:solidFill>
                <a:latin typeface="Arial"/>
                <a:ea typeface="Arial"/>
                <a:cs typeface="Arial"/>
                <a:sym typeface="Arial"/>
              </a:rPr>
              <a:t>не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спонтанна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дискусия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креативността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бъде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ограничена</a:t>
            </a:r>
            <a:r>
              <a:rPr lang="en-GB" sz="1500" b="0" i="0" u="none" strike="noStrike" cap="none" dirty="0">
                <a:solidFill>
                  <a:srgbClr val="636A6F"/>
                </a:solidFill>
                <a:latin typeface="Arial"/>
                <a:ea typeface="Arial"/>
                <a:cs typeface="Arial"/>
                <a:sym typeface="Arial"/>
              </a:rPr>
              <a:t>. </a:t>
            </a:r>
            <a:endParaRPr sz="1500" b="0"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500" b="1"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None/>
            </a:pPr>
            <a:r>
              <a:rPr lang="en-GB" sz="1500" b="1" i="0" u="none" strike="noStrike" cap="none" dirty="0" err="1">
                <a:solidFill>
                  <a:srgbClr val="636A6F"/>
                </a:solidFill>
                <a:latin typeface="Arial"/>
                <a:ea typeface="Arial"/>
                <a:cs typeface="Arial"/>
                <a:sym typeface="Arial"/>
              </a:rPr>
              <a:t>Култура</a:t>
            </a:r>
            <a:r>
              <a:rPr lang="en-GB" sz="1500" b="1"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Културата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същество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неосезаемата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атмосфера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която</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уникална</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една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организация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Когато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хибридното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дистанционното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просто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един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компютърен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екран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дигитален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начин</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трудно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впише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културата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компанията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особено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трудно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време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процеса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адаптация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тъй</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културата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организацията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бъде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фантастичен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аргумент</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привличане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хора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начин</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по-добра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интеграция</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новите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служители</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100"/>
              <a:buFont typeface="Arial"/>
              <a:buNone/>
            </a:pPr>
            <a:r>
              <a:rPr lang="en-GB" sz="1500" b="0" i="0" u="none" strike="noStrike" cap="none" dirty="0">
                <a:solidFill>
                  <a:srgbClr val="636A6F"/>
                </a:solidFill>
                <a:latin typeface="Arial"/>
                <a:ea typeface="Arial"/>
                <a:cs typeface="Arial"/>
                <a:sym typeface="Arial"/>
              </a:rPr>
              <a:t>(Haas, 2022)</a:t>
            </a:r>
            <a:endParaRPr sz="1500" b="0" i="0" u="none" strike="noStrike" cap="none" dirty="0">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250f227c3e_0_5"/>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457200" lvl="0" indent="0" algn="l" rtl="0">
              <a:lnSpc>
                <a:spcPct val="90000"/>
              </a:lnSpc>
              <a:spcBef>
                <a:spcPts val="1000"/>
              </a:spcBef>
              <a:spcAft>
                <a:spcPts val="0"/>
              </a:spcAft>
              <a:buSzPts val="1800"/>
              <a:buNone/>
            </a:pPr>
            <a:r>
              <a:rPr lang="en-GB"/>
              <a:t> </a:t>
            </a:r>
            <a:endParaRPr/>
          </a:p>
        </p:txBody>
      </p:sp>
      <p:sp>
        <p:nvSpPr>
          <p:cNvPr id="238" name="Google Shape;238;g3250f227c3e_0_5"/>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Font typeface="Arial"/>
              <a:buNone/>
            </a:pPr>
            <a:r>
              <a:rPr lang="en-GB" sz="2400" b="1">
                <a:solidFill>
                  <a:schemeClr val="accent6"/>
                </a:solidFill>
              </a:rPr>
              <a:t>Предизвикателства при хибридните и отдалечени работни места, Дейност: Решения от групово обмисляне на идеи</a:t>
            </a:r>
            <a:endParaRPr sz="2400" b="1">
              <a:solidFill>
                <a:schemeClr val="accent6"/>
              </a:solidFill>
            </a:endParaRPr>
          </a:p>
        </p:txBody>
      </p:sp>
      <p:pic>
        <p:nvPicPr>
          <p:cNvPr id="239" name="Google Shape;239;g3250f227c3e_0_5" descr="Inteligência Artificial com preenchimento sólido"/>
          <p:cNvPicPr preferRelativeResize="0"/>
          <p:nvPr/>
        </p:nvPicPr>
        <p:blipFill rotWithShape="1">
          <a:blip r:embed="rId3">
            <a:alphaModFix/>
          </a:blip>
          <a:srcRect/>
          <a:stretch/>
        </p:blipFill>
        <p:spPr>
          <a:xfrm>
            <a:off x="6543675" y="1254093"/>
            <a:ext cx="914400" cy="914400"/>
          </a:xfrm>
          <a:prstGeom prst="rect">
            <a:avLst/>
          </a:prstGeom>
          <a:noFill/>
          <a:ln>
            <a:noFill/>
          </a:ln>
        </p:spPr>
      </p:pic>
      <p:sp>
        <p:nvSpPr>
          <p:cNvPr id="240" name="Google Shape;240;g3250f227c3e_0_5"/>
          <p:cNvSpPr txBox="1"/>
          <p:nvPr/>
        </p:nvSpPr>
        <p:spPr>
          <a:xfrm>
            <a:off x="6506925" y="2288809"/>
            <a:ext cx="5400600" cy="44043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700" b="1" i="0" u="none" strike="noStrike" cap="none">
                <a:solidFill>
                  <a:srgbClr val="636A6F"/>
                </a:solidFill>
                <a:latin typeface="Arial"/>
                <a:ea typeface="Arial"/>
                <a:cs typeface="Arial"/>
                <a:sym typeface="Arial"/>
              </a:rPr>
              <a:t>След завършване на тази дейност ще бъдете:</a:t>
            </a:r>
            <a:endParaRPr sz="1300" b="0" i="0" u="none" strike="noStrike" cap="none">
              <a:solidFill>
                <a:srgbClr val="000000"/>
              </a:solidFill>
              <a:latin typeface="Arial"/>
              <a:ea typeface="Arial"/>
              <a:cs typeface="Arial"/>
              <a:sym typeface="Arial"/>
            </a:endParaRPr>
          </a:p>
          <a:p>
            <a:pPr marL="285750" marR="0" lvl="0" indent="-279400" algn="l" rtl="0">
              <a:lnSpc>
                <a:spcPct val="107000"/>
              </a:lnSpc>
              <a:spcBef>
                <a:spcPts val="800"/>
              </a:spcBef>
              <a:spcAft>
                <a:spcPts val="0"/>
              </a:spcAft>
              <a:buClr>
                <a:srgbClr val="53BAAE"/>
              </a:buClr>
              <a:buSzPts val="1700"/>
              <a:buFont typeface="Arial"/>
              <a:buChar char="•"/>
            </a:pPr>
            <a:r>
              <a:rPr lang="en-GB" sz="1700" b="0" i="1" u="none" strike="noStrike" cap="none">
                <a:solidFill>
                  <a:srgbClr val="636A6F"/>
                </a:solidFill>
                <a:latin typeface="Arial"/>
                <a:ea typeface="Arial"/>
                <a:cs typeface="Arial"/>
                <a:sym typeface="Arial"/>
              </a:rPr>
              <a:t>По-съпричастни към социалните и емоционалните нужди на хибридните служители</a:t>
            </a:r>
            <a:endParaRPr sz="1700" b="0" i="1" u="none" strike="noStrike" cap="none">
              <a:solidFill>
                <a:srgbClr val="636A6F"/>
              </a:solidFill>
              <a:latin typeface="Arial"/>
              <a:ea typeface="Arial"/>
              <a:cs typeface="Arial"/>
              <a:sym typeface="Arial"/>
            </a:endParaRPr>
          </a:p>
          <a:p>
            <a:pPr marL="0" marR="0" lvl="0" indent="0" algn="l" rtl="0">
              <a:lnSpc>
                <a:spcPct val="107000"/>
              </a:lnSpc>
              <a:spcBef>
                <a:spcPts val="800"/>
              </a:spcBef>
              <a:spcAft>
                <a:spcPts val="0"/>
              </a:spcAft>
              <a:buNone/>
            </a:pPr>
            <a:r>
              <a:rPr lang="en-GB" sz="1700" b="1" i="0" u="none" strike="noStrike" cap="none">
                <a:solidFill>
                  <a:srgbClr val="636A6F"/>
                </a:solidFill>
                <a:latin typeface="Arial"/>
                <a:ea typeface="Arial"/>
                <a:cs typeface="Arial"/>
                <a:sym typeface="Arial"/>
              </a:rPr>
              <a:t>След завършване на тази дейност ще бъдете по-добре подготвени да:</a:t>
            </a:r>
            <a:endParaRPr sz="1700" b="1" i="0" u="none" strike="noStrike" cap="none">
              <a:solidFill>
                <a:srgbClr val="636A6F"/>
              </a:solidFill>
              <a:latin typeface="Arial"/>
              <a:ea typeface="Arial"/>
              <a:cs typeface="Arial"/>
              <a:sym typeface="Arial"/>
            </a:endParaRPr>
          </a:p>
          <a:p>
            <a:pPr marL="285750" marR="0" lvl="0" indent="-279400" algn="l" rtl="0">
              <a:lnSpc>
                <a:spcPct val="107000"/>
              </a:lnSpc>
              <a:spcBef>
                <a:spcPts val="800"/>
              </a:spcBef>
              <a:spcAft>
                <a:spcPts val="0"/>
              </a:spcAft>
              <a:buClr>
                <a:srgbClr val="53BAAE"/>
              </a:buClr>
              <a:buSzPts val="1700"/>
              <a:buFont typeface="Arial"/>
              <a:buChar char="•"/>
            </a:pPr>
            <a:r>
              <a:rPr lang="en-GB" sz="1700" b="0" i="1" u="none" strike="noStrike" cap="none">
                <a:solidFill>
                  <a:srgbClr val="636A6F"/>
                </a:solidFill>
                <a:latin typeface="Arial"/>
                <a:ea typeface="Arial"/>
                <a:cs typeface="Arial"/>
                <a:sym typeface="Arial"/>
              </a:rPr>
              <a:t>Разработвате стратегии за създаване и поддържане на ползотворни връзки между членовете на екипа, независимо от тяхното физическо местоположение</a:t>
            </a:r>
            <a:endParaRPr sz="1300" b="0" i="0" u="none" strike="noStrike" cap="none">
              <a:solidFill>
                <a:srgbClr val="000000"/>
              </a:solidFill>
              <a:latin typeface="Arial"/>
              <a:ea typeface="Arial"/>
              <a:cs typeface="Arial"/>
              <a:sym typeface="Arial"/>
            </a:endParaRPr>
          </a:p>
          <a:p>
            <a:pPr marL="285750" marR="0" lvl="0" indent="-279400" algn="l" rtl="0">
              <a:lnSpc>
                <a:spcPct val="107000"/>
              </a:lnSpc>
              <a:spcBef>
                <a:spcPts val="800"/>
              </a:spcBef>
              <a:spcAft>
                <a:spcPts val="0"/>
              </a:spcAft>
              <a:buClr>
                <a:srgbClr val="53BAAE"/>
              </a:buClr>
              <a:buSzPts val="1700"/>
              <a:buFont typeface="Arial"/>
              <a:buChar char="•"/>
            </a:pPr>
            <a:r>
              <a:rPr lang="en-GB" sz="1700" b="0" i="1" u="none" strike="noStrike" cap="none">
                <a:solidFill>
                  <a:srgbClr val="636A6F"/>
                </a:solidFill>
                <a:latin typeface="Arial"/>
                <a:ea typeface="Arial"/>
                <a:cs typeface="Arial"/>
                <a:sym typeface="Arial"/>
              </a:rPr>
              <a:t>Измисляте инициативи, събития и ежедневни дейности, които насърчават ползотворно взаимодействие в рамките на хибридните екипи</a:t>
            </a:r>
            <a:endParaRPr sz="1300" b="0" i="0" u="none" strike="noStrike" cap="none">
              <a:solidFill>
                <a:srgbClr val="000000"/>
              </a:solidFill>
              <a:latin typeface="Arial"/>
              <a:ea typeface="Arial"/>
              <a:cs typeface="Arial"/>
              <a:sym typeface="Arial"/>
            </a:endParaRPr>
          </a:p>
        </p:txBody>
      </p:sp>
      <p:sp>
        <p:nvSpPr>
          <p:cNvPr id="241" name="Google Shape;241;g3250f227c3e_0_5"/>
          <p:cNvSpPr txBox="1"/>
          <p:nvPr/>
        </p:nvSpPr>
        <p:spPr>
          <a:xfrm>
            <a:off x="7676129" y="1480436"/>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
        <p:nvSpPr>
          <p:cNvPr id="242" name="Google Shape;242;g3250f227c3e_0_5"/>
          <p:cNvSpPr txBox="1">
            <a:spLocks noGrp="1"/>
          </p:cNvSpPr>
          <p:nvPr>
            <p:ph type="body" idx="1"/>
          </p:nvPr>
        </p:nvSpPr>
        <p:spPr>
          <a:xfrm>
            <a:off x="149687" y="6"/>
            <a:ext cx="5910900" cy="388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a:solidFill>
                <a:srgbClr val="868E93"/>
              </a:solidFill>
              <a:latin typeface="Arial"/>
              <a:ea typeface="Arial"/>
              <a:cs typeface="Arial"/>
              <a:sym typeface="Arial"/>
            </a:endParaRPr>
          </a:p>
          <a:p>
            <a:pPr marL="2057400" lvl="4" indent="-228600" algn="l" rtl="0">
              <a:lnSpc>
                <a:spcPct val="90000"/>
              </a:lnSpc>
              <a:spcBef>
                <a:spcPts val="500"/>
              </a:spcBef>
              <a:spcAft>
                <a:spcPts val="0"/>
              </a:spcAft>
              <a:buClr>
                <a:srgbClr val="868E93"/>
              </a:buClr>
              <a:buSzPts val="2200"/>
              <a:buChar char="•"/>
            </a:pPr>
            <a:r>
              <a:rPr lang="en-GB" i="1" u="none" strike="noStrike" cap="none">
                <a:solidFill>
                  <a:srgbClr val="868E93"/>
                </a:solidFill>
              </a:rPr>
              <a:t>Целта на тази дейност е да се развие способността на </a:t>
            </a:r>
            <a:r>
              <a:rPr lang="en-GB" i="1">
                <a:solidFill>
                  <a:srgbClr val="868E93"/>
                </a:solidFill>
              </a:rPr>
              <a:t>обучаемите да генерират групово </a:t>
            </a:r>
            <a:r>
              <a:rPr lang="en-GB" i="1" u="none" strike="noStrike" cap="none">
                <a:solidFill>
                  <a:srgbClr val="868E93"/>
                </a:solidFill>
              </a:rPr>
              <a:t>креативни решения на предизвикателства в хибридни и отдалечени работни места</a:t>
            </a:r>
            <a:endParaRPr i="1" u="none" strike="noStrike" cap="none">
              <a:solidFill>
                <a:srgbClr val="868E93"/>
              </a:solidFill>
            </a:endParaRPr>
          </a:p>
          <a:p>
            <a:pPr marL="0" lvl="0" indent="0" algn="l" rtl="0">
              <a:lnSpc>
                <a:spcPct val="90000"/>
              </a:lnSpc>
              <a:spcBef>
                <a:spcPts val="500"/>
              </a:spcBef>
              <a:spcAft>
                <a:spcPts val="0"/>
              </a:spcAft>
              <a:buSzPts val="1800"/>
              <a:buNone/>
            </a:pPr>
            <a:endParaRPr i="1">
              <a:solidFill>
                <a:srgbClr val="868E93"/>
              </a:solidFill>
            </a:endParaRPr>
          </a:p>
        </p:txBody>
      </p:sp>
      <p:pic>
        <p:nvPicPr>
          <p:cNvPr id="243" name="Google Shape;243;g3250f227c3e_0_5"/>
          <p:cNvPicPr preferRelativeResize="0"/>
          <p:nvPr/>
        </p:nvPicPr>
        <p:blipFill rotWithShape="1">
          <a:blip r:embed="rId4">
            <a:alphaModFix/>
          </a:blip>
          <a:srcRect l="21300" t="23251" r="19598" b="22961"/>
          <a:stretch/>
        </p:blipFill>
        <p:spPr>
          <a:xfrm>
            <a:off x="149679" y="1254105"/>
            <a:ext cx="1974396" cy="1800225"/>
          </a:xfrm>
          <a:prstGeom prst="rect">
            <a:avLst/>
          </a:prstGeom>
          <a:noFill/>
          <a:ln>
            <a:noFill/>
          </a:ln>
        </p:spPr>
      </p:pic>
      <p:sp>
        <p:nvSpPr>
          <p:cNvPr id="244" name="Google Shape;244;g3250f227c3e_0_5"/>
          <p:cNvSpPr txBox="1"/>
          <p:nvPr/>
        </p:nvSpPr>
        <p:spPr>
          <a:xfrm>
            <a:off x="298300" y="3819430"/>
            <a:ext cx="5910900" cy="153167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2200"/>
              <a:buFont typeface="Arial"/>
              <a:buNone/>
            </a:pPr>
            <a:r>
              <a:rPr lang="en-GB" sz="2200" b="1" i="0" u="none" strike="noStrike" cap="none">
                <a:solidFill>
                  <a:srgbClr val="868E93"/>
                </a:solidFill>
                <a:latin typeface="Arial"/>
                <a:ea typeface="Arial"/>
                <a:cs typeface="Arial"/>
                <a:sym typeface="Arial"/>
              </a:rPr>
              <a:t>Необходими материали:</a:t>
            </a:r>
            <a:endParaRPr sz="2200" b="1" i="0" u="none" strike="noStrike" cap="none">
              <a:solidFill>
                <a:srgbClr val="868E93"/>
              </a:solidFill>
              <a:latin typeface="Arial"/>
              <a:ea typeface="Arial"/>
              <a:cs typeface="Arial"/>
              <a:sym typeface="Arial"/>
            </a:endParaRPr>
          </a:p>
          <a:p>
            <a:pPr marL="457200" marR="0" lvl="0" indent="-304800" algn="l" rtl="0">
              <a:lnSpc>
                <a:spcPct val="90000"/>
              </a:lnSpc>
              <a:spcBef>
                <a:spcPts val="500"/>
              </a:spcBef>
              <a:spcAft>
                <a:spcPts val="0"/>
              </a:spcAft>
              <a:buClr>
                <a:srgbClr val="868E93"/>
              </a:buClr>
              <a:buSzPts val="1200"/>
              <a:buFont typeface="Arial"/>
              <a:buChar char="●"/>
            </a:pPr>
            <a:r>
              <a:rPr lang="en-GB" sz="2200" b="0" i="0" u="none" strike="noStrike" cap="none">
                <a:solidFill>
                  <a:srgbClr val="868E93"/>
                </a:solidFill>
                <a:latin typeface="Arial"/>
                <a:ea typeface="Arial"/>
                <a:cs typeface="Arial"/>
                <a:sym typeface="Arial"/>
              </a:rPr>
              <a:t>Хартия, флипчарт, лепящи листчета и др.</a:t>
            </a:r>
            <a:endParaRPr sz="2200" b="0" i="0" u="none" strike="noStrike" cap="none">
              <a:solidFill>
                <a:srgbClr val="868E93"/>
              </a:solidFill>
              <a:latin typeface="Arial"/>
              <a:ea typeface="Arial"/>
              <a:cs typeface="Arial"/>
              <a:sym typeface="Arial"/>
            </a:endParaRPr>
          </a:p>
          <a:p>
            <a:pPr marL="457200" marR="0" lvl="0" indent="-304800" algn="l" rtl="0">
              <a:lnSpc>
                <a:spcPct val="90000"/>
              </a:lnSpc>
              <a:spcBef>
                <a:spcPts val="0"/>
              </a:spcBef>
              <a:spcAft>
                <a:spcPts val="0"/>
              </a:spcAft>
              <a:buClr>
                <a:srgbClr val="868E93"/>
              </a:buClr>
              <a:buSzPts val="1200"/>
              <a:buFont typeface="Arial"/>
              <a:buChar char="●"/>
            </a:pPr>
            <a:r>
              <a:rPr lang="en-GB" sz="2200" b="0" i="0" u="none" strike="noStrike" cap="none">
                <a:solidFill>
                  <a:srgbClr val="868E93"/>
                </a:solidFill>
                <a:latin typeface="Arial"/>
                <a:ea typeface="Arial"/>
                <a:cs typeface="Arial"/>
                <a:sym typeface="Arial"/>
              </a:rPr>
              <a:t>Химикали, маркери и др.</a:t>
            </a:r>
            <a:endParaRPr sz="2200" b="0" i="0" u="none" strike="noStrike" cap="none">
              <a:solidFill>
                <a:srgbClr val="868E9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250f227c3e_0_16"/>
          <p:cNvSpPr txBox="1">
            <a:spLocks noGrp="1"/>
          </p:cNvSpPr>
          <p:nvPr>
            <p:ph type="title"/>
          </p:nvPr>
        </p:nvSpPr>
        <p:spPr>
          <a:xfrm>
            <a:off x="1500674" y="383832"/>
            <a:ext cx="8839828"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Предизвикателства при хибридните и отдалечени работни места, Дейност: Решения от групово обмисляне на идеи</a:t>
            </a:r>
            <a:endParaRPr sz="3600">
              <a:solidFill>
                <a:schemeClr val="accent5"/>
              </a:solidFill>
            </a:endParaRPr>
          </a:p>
        </p:txBody>
      </p:sp>
      <p:sp>
        <p:nvSpPr>
          <p:cNvPr id="251" name="Google Shape;251;g3250f227c3e_0_16"/>
          <p:cNvSpPr txBox="1">
            <a:spLocks noGrp="1"/>
          </p:cNvSpPr>
          <p:nvPr>
            <p:ph type="body" idx="1"/>
          </p:nvPr>
        </p:nvSpPr>
        <p:spPr>
          <a:xfrm>
            <a:off x="1210788" y="1267802"/>
            <a:ext cx="10256961"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228600" lvl="0" indent="-227408" algn="l" rtl="0">
              <a:lnSpc>
                <a:spcPct val="90000"/>
              </a:lnSpc>
              <a:spcBef>
                <a:spcPts val="0"/>
              </a:spcBef>
              <a:spcAft>
                <a:spcPts val="0"/>
              </a:spcAft>
              <a:buClr>
                <a:srgbClr val="9869BD"/>
              </a:buClr>
              <a:buSzPts val="1700"/>
              <a:buChar char="•"/>
            </a:pPr>
            <a:r>
              <a:rPr lang="en-GB" sz="1700" b="1" dirty="0" err="1">
                <a:solidFill>
                  <a:srgbClr val="12501B"/>
                </a:solidFill>
                <a:latin typeface="Arial"/>
                <a:ea typeface="Arial"/>
                <a:cs typeface="Arial"/>
                <a:sym typeface="Arial"/>
              </a:rPr>
              <a:t>Предизвикателства</a:t>
            </a:r>
            <a:endParaRPr sz="1700" dirty="0">
              <a:latin typeface="Arial"/>
              <a:ea typeface="Arial"/>
              <a:cs typeface="Arial"/>
              <a:sym typeface="Arial"/>
            </a:endParaRPr>
          </a:p>
          <a:p>
            <a:pPr marL="228600" lvl="0" indent="-227408" algn="l" rtl="0">
              <a:lnSpc>
                <a:spcPct val="90000"/>
              </a:lnSpc>
              <a:spcBef>
                <a:spcPts val="1000"/>
              </a:spcBef>
              <a:spcAft>
                <a:spcPts val="0"/>
              </a:spcAft>
              <a:buClr>
                <a:srgbClr val="9869BD"/>
              </a:buClr>
              <a:buSzPts val="1700"/>
              <a:buChar char="•"/>
            </a:pPr>
            <a:r>
              <a:rPr lang="en-GB" sz="1700" dirty="0" err="1">
                <a:solidFill>
                  <a:srgbClr val="868E93"/>
                </a:solidFill>
                <a:latin typeface="Arial"/>
                <a:ea typeface="Arial"/>
                <a:cs typeface="Arial"/>
                <a:sym typeface="Arial"/>
              </a:rPr>
              <a:t>Разделете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се</a:t>
            </a:r>
            <a:r>
              <a:rPr lang="en-GB" sz="1700" dirty="0">
                <a:solidFill>
                  <a:srgbClr val="868E93"/>
                </a:solidFill>
                <a:latin typeface="Arial"/>
                <a:ea typeface="Arial"/>
                <a:cs typeface="Arial"/>
                <a:sym typeface="Arial"/>
              </a:rPr>
              <a:t> на </a:t>
            </a:r>
            <a:r>
              <a:rPr lang="en-GB" sz="1700" dirty="0" err="1">
                <a:solidFill>
                  <a:srgbClr val="868E93"/>
                </a:solidFill>
                <a:latin typeface="Arial"/>
                <a:ea typeface="Arial"/>
                <a:cs typeface="Arial"/>
                <a:sym typeface="Arial"/>
              </a:rPr>
              <a:t>малки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групи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или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двойки</a:t>
            </a:r>
            <a:r>
              <a:rPr lang="en-GB" sz="1700" dirty="0">
                <a:solidFill>
                  <a:srgbClr val="868E93"/>
                </a:solidFill>
                <a:latin typeface="Arial"/>
                <a:ea typeface="Arial"/>
                <a:cs typeface="Arial"/>
                <a:sym typeface="Arial"/>
              </a:rPr>
              <a:t>. С </a:t>
            </a:r>
            <a:r>
              <a:rPr lang="bg-BG" sz="1700" dirty="0">
                <a:solidFill>
                  <a:srgbClr val="868E93"/>
                </a:solidFill>
                <a:latin typeface="Arial"/>
                <a:ea typeface="Arial"/>
                <a:cs typeface="Arial"/>
                <a:sym typeface="Arial"/>
              </a:rPr>
              <a:t>В</a:t>
            </a:r>
            <a:r>
              <a:rPr lang="en-GB" sz="1700" dirty="0" err="1">
                <a:solidFill>
                  <a:srgbClr val="868E93"/>
                </a:solidFill>
                <a:latin typeface="Arial"/>
                <a:ea typeface="Arial"/>
                <a:cs typeface="Arial"/>
                <a:sym typeface="Arial"/>
              </a:rPr>
              <a:t>ашия</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партньор</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или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група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използвайте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хартията</a:t>
            </a:r>
            <a:r>
              <a:rPr lang="en-GB" sz="1700" dirty="0">
                <a:solidFill>
                  <a:srgbClr val="868E93"/>
                </a:solidFill>
                <a:latin typeface="Arial"/>
                <a:ea typeface="Arial"/>
                <a:cs typeface="Arial"/>
                <a:sym typeface="Arial"/>
              </a:rPr>
              <a:t>/</a:t>
            </a:r>
            <a:r>
              <a:rPr lang="en-GB" sz="1700" dirty="0" err="1">
                <a:solidFill>
                  <a:srgbClr val="868E93"/>
                </a:solidFill>
                <a:latin typeface="Arial"/>
                <a:ea typeface="Arial"/>
                <a:cs typeface="Arial"/>
                <a:sym typeface="Arial"/>
              </a:rPr>
              <a:t>флипчарта</a:t>
            </a:r>
            <a:r>
              <a:rPr lang="en-GB" sz="1700" dirty="0">
                <a:solidFill>
                  <a:srgbClr val="868E93"/>
                </a:solidFill>
                <a:latin typeface="Arial"/>
                <a:ea typeface="Arial"/>
                <a:cs typeface="Arial"/>
                <a:sym typeface="Arial"/>
              </a:rPr>
              <a:t>/</a:t>
            </a:r>
            <a:r>
              <a:rPr lang="en-GB" sz="1700" dirty="0" err="1">
                <a:solidFill>
                  <a:srgbClr val="868E93"/>
                </a:solidFill>
                <a:latin typeface="Arial"/>
                <a:ea typeface="Arial"/>
                <a:cs typeface="Arial"/>
                <a:sym typeface="Arial"/>
              </a:rPr>
              <a:t>лепящите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листчета</a:t>
            </a:r>
            <a:r>
              <a:rPr lang="en-GB" sz="1700" dirty="0">
                <a:solidFill>
                  <a:srgbClr val="868E93"/>
                </a:solidFill>
                <a:latin typeface="Arial"/>
                <a:ea typeface="Arial"/>
                <a:cs typeface="Arial"/>
                <a:sym typeface="Arial"/>
              </a:rPr>
              <a:t>, за </a:t>
            </a:r>
            <a:r>
              <a:rPr lang="en-GB" sz="1700" dirty="0" err="1">
                <a:solidFill>
                  <a:srgbClr val="868E93"/>
                </a:solidFill>
                <a:latin typeface="Arial"/>
                <a:ea typeface="Arial"/>
                <a:cs typeface="Arial"/>
                <a:sym typeface="Arial"/>
              </a:rPr>
              <a:t>да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измислите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някои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потенциални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предизвикателства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които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изправени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екипите</a:t>
            </a:r>
            <a:r>
              <a:rPr lang="en-GB" sz="1700" dirty="0">
                <a:solidFill>
                  <a:srgbClr val="868E93"/>
                </a:solidFill>
                <a:latin typeface="Arial"/>
                <a:ea typeface="Arial"/>
                <a:cs typeface="Arial"/>
                <a:sym typeface="Arial"/>
              </a:rPr>
              <a:t> в </a:t>
            </a:r>
            <a:r>
              <a:rPr lang="en-GB" sz="1700" dirty="0" err="1">
                <a:solidFill>
                  <a:srgbClr val="868E93"/>
                </a:solidFill>
                <a:latin typeface="Arial"/>
                <a:ea typeface="Arial"/>
                <a:cs typeface="Arial"/>
                <a:sym typeface="Arial"/>
              </a:rPr>
              <a:t>хибридното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или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дистанционно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работно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място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Отделете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няколко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минути</a:t>
            </a:r>
            <a:r>
              <a:rPr lang="en-GB" sz="1700" dirty="0">
                <a:solidFill>
                  <a:srgbClr val="868E93"/>
                </a:solidFill>
                <a:latin typeface="Arial"/>
                <a:ea typeface="Arial"/>
                <a:cs typeface="Arial"/>
                <a:sym typeface="Arial"/>
              </a:rPr>
              <a:t> и </a:t>
            </a:r>
            <a:r>
              <a:rPr lang="en-GB" sz="1700" dirty="0" err="1">
                <a:solidFill>
                  <a:srgbClr val="868E93"/>
                </a:solidFill>
                <a:latin typeface="Arial"/>
                <a:ea typeface="Arial"/>
                <a:cs typeface="Arial"/>
                <a:sym typeface="Arial"/>
              </a:rPr>
              <a:t>се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опитайте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свържете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избор</a:t>
            </a:r>
            <a:r>
              <a:rPr lang="bg-BG" sz="1700" dirty="0">
                <a:solidFill>
                  <a:srgbClr val="868E93"/>
                </a:solidFill>
                <a:latin typeface="Arial"/>
                <a:ea typeface="Arial"/>
                <a:cs typeface="Arial"/>
                <a:sym typeface="Arial"/>
              </a:rPr>
              <a:t>а си</a:t>
            </a:r>
            <a:r>
              <a:rPr lang="en-GB" sz="1700" dirty="0">
                <a:solidFill>
                  <a:srgbClr val="868E93"/>
                </a:solidFill>
                <a:latin typeface="Arial"/>
                <a:ea typeface="Arial"/>
                <a:cs typeface="Arial"/>
                <a:sym typeface="Arial"/>
              </a:rPr>
              <a:t> с </a:t>
            </a:r>
            <a:r>
              <a:rPr lang="en-GB" sz="1700" dirty="0" err="1">
                <a:solidFill>
                  <a:srgbClr val="868E93"/>
                </a:solidFill>
                <a:latin typeface="Arial"/>
                <a:ea typeface="Arial"/>
                <a:cs typeface="Arial"/>
                <a:sym typeface="Arial"/>
              </a:rPr>
              <a:t>преживявания</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които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може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имали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самите</a:t>
            </a:r>
            <a:r>
              <a:rPr lang="en-GB" sz="1700" dirty="0">
                <a:solidFill>
                  <a:srgbClr val="868E93"/>
                </a:solidFill>
                <a:latin typeface="Arial"/>
                <a:ea typeface="Arial"/>
                <a:cs typeface="Arial"/>
                <a:sym typeface="Arial"/>
              </a:rPr>
              <a:t> </a:t>
            </a:r>
            <a:r>
              <a:rPr lang="bg-BG" sz="1700" dirty="0">
                <a:solidFill>
                  <a:srgbClr val="868E93"/>
                </a:solidFill>
                <a:latin typeface="Arial"/>
                <a:ea typeface="Arial"/>
                <a:cs typeface="Arial"/>
                <a:sym typeface="Arial"/>
              </a:rPr>
              <a:t>В</a:t>
            </a:r>
            <a:r>
              <a:rPr lang="en-GB" sz="1700" dirty="0" err="1">
                <a:solidFill>
                  <a:srgbClr val="868E93"/>
                </a:solidFill>
                <a:latin typeface="Arial"/>
                <a:ea typeface="Arial"/>
                <a:cs typeface="Arial"/>
                <a:sym typeface="Arial"/>
              </a:rPr>
              <a:t>ие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или</a:t>
            </a:r>
            <a:r>
              <a:rPr lang="en-GB" sz="1700" dirty="0">
                <a:solidFill>
                  <a:srgbClr val="868E93"/>
                </a:solidFill>
                <a:latin typeface="Arial"/>
                <a:ea typeface="Arial"/>
                <a:cs typeface="Arial"/>
                <a:sym typeface="Arial"/>
              </a:rPr>
              <a:t> с </a:t>
            </a:r>
            <a:r>
              <a:rPr lang="en-GB" sz="1700" dirty="0" err="1">
                <a:solidFill>
                  <a:srgbClr val="868E93"/>
                </a:solidFill>
                <a:latin typeface="Arial"/>
                <a:ea typeface="Arial"/>
                <a:cs typeface="Arial"/>
                <a:sym typeface="Arial"/>
              </a:rPr>
              <a:t>истории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които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чували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колеги</a:t>
            </a:r>
            <a:r>
              <a:rPr lang="en-GB" sz="1700" dirty="0">
                <a:solidFill>
                  <a:srgbClr val="868E93"/>
                </a:solidFill>
                <a:latin typeface="Arial"/>
                <a:ea typeface="Arial"/>
                <a:cs typeface="Arial"/>
                <a:sym typeface="Arial"/>
              </a:rPr>
              <a:t>. </a:t>
            </a:r>
            <a:endParaRPr sz="1700" dirty="0">
              <a:latin typeface="Arial"/>
              <a:ea typeface="Arial"/>
              <a:cs typeface="Arial"/>
              <a:sym typeface="Arial"/>
            </a:endParaRPr>
          </a:p>
          <a:p>
            <a:pPr marL="228600" lvl="0" indent="-114300" algn="l" rtl="0">
              <a:lnSpc>
                <a:spcPct val="90000"/>
              </a:lnSpc>
              <a:spcBef>
                <a:spcPts val="1000"/>
              </a:spcBef>
              <a:spcAft>
                <a:spcPts val="0"/>
              </a:spcAft>
              <a:buClr>
                <a:srgbClr val="9869BD"/>
              </a:buClr>
              <a:buSzPts val="816"/>
              <a:buNone/>
            </a:pPr>
            <a:endParaRPr sz="800" dirty="0">
              <a:solidFill>
                <a:srgbClr val="12501B"/>
              </a:solidFill>
              <a:latin typeface="Arial"/>
              <a:ea typeface="Arial"/>
              <a:cs typeface="Arial"/>
              <a:sym typeface="Arial"/>
            </a:endParaRPr>
          </a:p>
          <a:p>
            <a:pPr marL="228600" lvl="0" indent="-227408" algn="l" rtl="0">
              <a:lnSpc>
                <a:spcPct val="90000"/>
              </a:lnSpc>
              <a:spcBef>
                <a:spcPts val="1000"/>
              </a:spcBef>
              <a:spcAft>
                <a:spcPts val="0"/>
              </a:spcAft>
              <a:buClr>
                <a:srgbClr val="9869BD"/>
              </a:buClr>
              <a:buSzPts val="1700"/>
              <a:buChar char="•"/>
            </a:pPr>
            <a:r>
              <a:rPr lang="en-GB" sz="1700" b="1" dirty="0" err="1">
                <a:solidFill>
                  <a:srgbClr val="12501B"/>
                </a:solidFill>
                <a:latin typeface="Arial"/>
                <a:ea typeface="Arial"/>
                <a:cs typeface="Arial"/>
                <a:sym typeface="Arial"/>
              </a:rPr>
              <a:t>Решения</a:t>
            </a:r>
            <a:endParaRPr sz="1700" dirty="0">
              <a:latin typeface="Arial"/>
              <a:ea typeface="Arial"/>
              <a:cs typeface="Arial"/>
              <a:sym typeface="Arial"/>
            </a:endParaRPr>
          </a:p>
          <a:p>
            <a:pPr marL="228600" lvl="0" indent="-227408" algn="l" rtl="0">
              <a:lnSpc>
                <a:spcPct val="90000"/>
              </a:lnSpc>
              <a:spcBef>
                <a:spcPts val="1000"/>
              </a:spcBef>
              <a:spcAft>
                <a:spcPts val="0"/>
              </a:spcAft>
              <a:buClr>
                <a:srgbClr val="9869BD"/>
              </a:buClr>
              <a:buSzPts val="1700"/>
              <a:buChar char="•"/>
            </a:pPr>
            <a:r>
              <a:rPr lang="en-GB" sz="1700" dirty="0" err="1">
                <a:solidFill>
                  <a:srgbClr val="868E93"/>
                </a:solidFill>
                <a:latin typeface="Arial"/>
                <a:ea typeface="Arial"/>
                <a:cs typeface="Arial"/>
                <a:sym typeface="Arial"/>
              </a:rPr>
              <a:t>След</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като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вече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съставили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списък</a:t>
            </a:r>
            <a:r>
              <a:rPr lang="en-GB" sz="1700" dirty="0">
                <a:solidFill>
                  <a:srgbClr val="868E93"/>
                </a:solidFill>
                <a:latin typeface="Arial"/>
                <a:ea typeface="Arial"/>
                <a:cs typeface="Arial"/>
                <a:sym typeface="Arial"/>
              </a:rPr>
              <a:t> с </a:t>
            </a:r>
            <a:r>
              <a:rPr lang="en-GB" sz="1700" dirty="0" err="1">
                <a:solidFill>
                  <a:srgbClr val="868E93"/>
                </a:solidFill>
                <a:latin typeface="Arial"/>
                <a:ea typeface="Arial"/>
                <a:cs typeface="Arial"/>
                <a:sym typeface="Arial"/>
              </a:rPr>
              <a:t>потенциални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предизвикателства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които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изправени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екипите</a:t>
            </a:r>
            <a:r>
              <a:rPr lang="en-GB" sz="1700" dirty="0">
                <a:solidFill>
                  <a:srgbClr val="868E93"/>
                </a:solidFill>
                <a:latin typeface="Arial"/>
                <a:ea typeface="Arial"/>
                <a:cs typeface="Arial"/>
                <a:sym typeface="Arial"/>
              </a:rPr>
              <a:t> в </a:t>
            </a:r>
            <a:r>
              <a:rPr lang="en-GB" sz="1700" dirty="0" err="1">
                <a:solidFill>
                  <a:srgbClr val="868E93"/>
                </a:solidFill>
                <a:latin typeface="Arial"/>
                <a:ea typeface="Arial"/>
                <a:cs typeface="Arial"/>
                <a:sym typeface="Arial"/>
              </a:rPr>
              <a:t>хибридното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или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дистанционно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работно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място</a:t>
            </a:r>
            <a:r>
              <a:rPr lang="en-GB" sz="1700" dirty="0">
                <a:solidFill>
                  <a:srgbClr val="868E93"/>
                </a:solidFill>
                <a:latin typeface="Arial"/>
                <a:ea typeface="Arial"/>
                <a:cs typeface="Arial"/>
                <a:sym typeface="Arial"/>
              </a:rPr>
              <a:t>, е </a:t>
            </a:r>
            <a:r>
              <a:rPr lang="en-GB" sz="1700" dirty="0" err="1">
                <a:solidFill>
                  <a:srgbClr val="868E93"/>
                </a:solidFill>
                <a:latin typeface="Arial"/>
                <a:ea typeface="Arial"/>
                <a:cs typeface="Arial"/>
                <a:sym typeface="Arial"/>
              </a:rPr>
              <a:t>време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измислите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някои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решения</a:t>
            </a:r>
            <a:r>
              <a:rPr lang="en-GB" sz="1700" dirty="0">
                <a:solidFill>
                  <a:srgbClr val="868E93"/>
                </a:solidFill>
                <a:latin typeface="Arial"/>
                <a:ea typeface="Arial"/>
                <a:cs typeface="Arial"/>
                <a:sym typeface="Arial"/>
              </a:rPr>
              <a:t>. На </a:t>
            </a:r>
            <a:r>
              <a:rPr lang="en-GB" sz="1700" dirty="0" err="1">
                <a:solidFill>
                  <a:srgbClr val="868E93"/>
                </a:solidFill>
                <a:latin typeface="Arial"/>
                <a:ea typeface="Arial"/>
                <a:cs typeface="Arial"/>
                <a:sym typeface="Arial"/>
              </a:rPr>
              <a:t>друга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страница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лепящо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листче</a:t>
            </a:r>
            <a:r>
              <a:rPr lang="en-GB" sz="1700" dirty="0">
                <a:solidFill>
                  <a:srgbClr val="868E93"/>
                </a:solidFill>
                <a:latin typeface="Arial"/>
                <a:ea typeface="Arial"/>
                <a:cs typeface="Arial"/>
                <a:sym typeface="Arial"/>
              </a:rPr>
              <a:t> и </a:t>
            </a:r>
            <a:r>
              <a:rPr lang="en-GB" sz="1700" dirty="0" err="1">
                <a:solidFill>
                  <a:srgbClr val="868E93"/>
                </a:solidFill>
                <a:latin typeface="Arial"/>
                <a:ea typeface="Arial"/>
                <a:cs typeface="Arial"/>
                <a:sym typeface="Arial"/>
              </a:rPr>
              <a:t>т.н</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направете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списък</a:t>
            </a:r>
            <a:r>
              <a:rPr lang="en-GB" sz="1700" dirty="0">
                <a:solidFill>
                  <a:srgbClr val="868E93"/>
                </a:solidFill>
                <a:latin typeface="Arial"/>
                <a:ea typeface="Arial"/>
                <a:cs typeface="Arial"/>
                <a:sym typeface="Arial"/>
              </a:rPr>
              <a:t> с </a:t>
            </a:r>
            <a:r>
              <a:rPr lang="en-GB" sz="1700" dirty="0" err="1">
                <a:solidFill>
                  <a:srgbClr val="868E93"/>
                </a:solidFill>
                <a:latin typeface="Arial"/>
                <a:ea typeface="Arial"/>
                <a:cs typeface="Arial"/>
                <a:sym typeface="Arial"/>
              </a:rPr>
              <a:t>няколко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възможни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решения</a:t>
            </a:r>
            <a:r>
              <a:rPr lang="en-GB" sz="1700" dirty="0">
                <a:solidFill>
                  <a:srgbClr val="868E93"/>
                </a:solidFill>
                <a:latin typeface="Arial"/>
                <a:ea typeface="Arial"/>
                <a:cs typeface="Arial"/>
                <a:sym typeface="Arial"/>
              </a:rPr>
              <a:t> за </a:t>
            </a:r>
            <a:r>
              <a:rPr lang="en-GB" sz="1700" dirty="0" err="1">
                <a:solidFill>
                  <a:srgbClr val="868E93"/>
                </a:solidFill>
                <a:latin typeface="Arial"/>
                <a:ea typeface="Arial"/>
                <a:cs typeface="Arial"/>
                <a:sym typeface="Arial"/>
              </a:rPr>
              <a:t>всяко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идентифицираните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предизвикателства</a:t>
            </a:r>
            <a:r>
              <a:rPr lang="en-GB" sz="1700" dirty="0">
                <a:solidFill>
                  <a:srgbClr val="868E93"/>
                </a:solidFill>
                <a:latin typeface="Arial"/>
                <a:ea typeface="Arial"/>
                <a:cs typeface="Arial"/>
                <a:sym typeface="Arial"/>
              </a:rPr>
              <a:t>.</a:t>
            </a:r>
            <a:endParaRPr sz="1700" dirty="0">
              <a:latin typeface="Arial"/>
              <a:ea typeface="Arial"/>
              <a:cs typeface="Arial"/>
              <a:sym typeface="Arial"/>
            </a:endParaRPr>
          </a:p>
          <a:p>
            <a:pPr marL="228600" lvl="0" indent="-114300" algn="l" rtl="0">
              <a:lnSpc>
                <a:spcPct val="90000"/>
              </a:lnSpc>
              <a:spcBef>
                <a:spcPts val="1000"/>
              </a:spcBef>
              <a:spcAft>
                <a:spcPts val="0"/>
              </a:spcAft>
              <a:buClr>
                <a:srgbClr val="9869BD"/>
              </a:buClr>
              <a:buSzPts val="816"/>
              <a:buNone/>
            </a:pPr>
            <a:endParaRPr sz="800" i="0" u="none" strike="noStrike" cap="none" dirty="0">
              <a:solidFill>
                <a:srgbClr val="12501B"/>
              </a:solidFill>
              <a:latin typeface="Arial"/>
              <a:ea typeface="Arial"/>
              <a:cs typeface="Arial"/>
              <a:sym typeface="Arial"/>
            </a:endParaRPr>
          </a:p>
          <a:p>
            <a:pPr marL="228600" lvl="0" indent="-227408" algn="l" rtl="0">
              <a:lnSpc>
                <a:spcPct val="90000"/>
              </a:lnSpc>
              <a:spcBef>
                <a:spcPts val="1000"/>
              </a:spcBef>
              <a:spcAft>
                <a:spcPts val="0"/>
              </a:spcAft>
              <a:buClr>
                <a:srgbClr val="9869BD"/>
              </a:buClr>
              <a:buSzPts val="1700"/>
              <a:buChar char="•"/>
            </a:pPr>
            <a:r>
              <a:rPr lang="en-GB" sz="1700" b="1" dirty="0" err="1">
                <a:solidFill>
                  <a:srgbClr val="12501B"/>
                </a:solidFill>
                <a:latin typeface="Arial"/>
                <a:ea typeface="Arial"/>
                <a:cs typeface="Arial"/>
                <a:sym typeface="Arial"/>
              </a:rPr>
              <a:t>Докладване</a:t>
            </a:r>
            <a:endParaRPr sz="1700" dirty="0">
              <a:latin typeface="Arial"/>
              <a:ea typeface="Arial"/>
              <a:cs typeface="Arial"/>
              <a:sym typeface="Arial"/>
            </a:endParaRPr>
          </a:p>
          <a:p>
            <a:pPr marL="228600" lvl="0" indent="-227408" algn="l" rtl="0">
              <a:lnSpc>
                <a:spcPct val="90000"/>
              </a:lnSpc>
              <a:spcBef>
                <a:spcPts val="1000"/>
              </a:spcBef>
              <a:spcAft>
                <a:spcPts val="0"/>
              </a:spcAft>
              <a:buClr>
                <a:srgbClr val="9869BD"/>
              </a:buClr>
              <a:buSzPts val="1700"/>
              <a:buChar char="•"/>
            </a:pPr>
            <a:r>
              <a:rPr lang="en-GB" sz="1700" dirty="0" err="1">
                <a:solidFill>
                  <a:srgbClr val="868E93"/>
                </a:solidFill>
                <a:latin typeface="Arial"/>
                <a:ea typeface="Arial"/>
                <a:cs typeface="Arial"/>
                <a:sym typeface="Arial"/>
              </a:rPr>
              <a:t>След</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като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цялата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група</a:t>
            </a:r>
            <a:r>
              <a:rPr lang="en-GB" sz="1700" dirty="0">
                <a:solidFill>
                  <a:srgbClr val="868E93"/>
                </a:solidFill>
                <a:latin typeface="Arial"/>
                <a:ea typeface="Arial"/>
                <a:cs typeface="Arial"/>
                <a:sym typeface="Arial"/>
              </a:rPr>
              <a:t> е </a:t>
            </a:r>
            <a:r>
              <a:rPr lang="en-GB" sz="1700" dirty="0" err="1">
                <a:solidFill>
                  <a:srgbClr val="868E93"/>
                </a:solidFill>
                <a:latin typeface="Arial"/>
                <a:ea typeface="Arial"/>
                <a:cs typeface="Arial"/>
                <a:sym typeface="Arial"/>
              </a:rPr>
              <a:t>създала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набор</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предизвикателства</a:t>
            </a:r>
            <a:r>
              <a:rPr lang="en-GB" sz="1700" dirty="0">
                <a:solidFill>
                  <a:srgbClr val="868E93"/>
                </a:solidFill>
                <a:latin typeface="Arial"/>
                <a:ea typeface="Arial"/>
                <a:cs typeface="Arial"/>
                <a:sym typeface="Arial"/>
              </a:rPr>
              <a:t> и </a:t>
            </a:r>
            <a:r>
              <a:rPr lang="en-GB" sz="1700" dirty="0" err="1">
                <a:solidFill>
                  <a:srgbClr val="868E93"/>
                </a:solidFill>
                <a:latin typeface="Arial"/>
                <a:ea typeface="Arial"/>
                <a:cs typeface="Arial"/>
                <a:sym typeface="Arial"/>
              </a:rPr>
              <a:t>решения</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съберете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отново</a:t>
            </a:r>
            <a:r>
              <a:rPr lang="en-GB" sz="1700" dirty="0">
                <a:solidFill>
                  <a:srgbClr val="868E93"/>
                </a:solidFill>
                <a:latin typeface="Arial"/>
                <a:ea typeface="Arial"/>
                <a:cs typeface="Arial"/>
                <a:sym typeface="Arial"/>
              </a:rPr>
              <a:t>, за </a:t>
            </a:r>
            <a:r>
              <a:rPr lang="en-GB" sz="1700" dirty="0" err="1">
                <a:solidFill>
                  <a:srgbClr val="868E93"/>
                </a:solidFill>
                <a:latin typeface="Arial"/>
                <a:ea typeface="Arial"/>
                <a:cs typeface="Arial"/>
                <a:sym typeface="Arial"/>
              </a:rPr>
              <a:t>да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представите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своите</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открития</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Ако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хората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публиката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нямат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нищо</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против</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могат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предложат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алтернативни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решения</a:t>
            </a:r>
            <a:r>
              <a:rPr lang="en-GB" sz="1700" dirty="0">
                <a:solidFill>
                  <a:srgbClr val="868E93"/>
                </a:solidFill>
                <a:latin typeface="Arial"/>
                <a:ea typeface="Arial"/>
                <a:cs typeface="Arial"/>
                <a:sym typeface="Arial"/>
              </a:rPr>
              <a:t> на </a:t>
            </a:r>
            <a:r>
              <a:rPr lang="en-GB" sz="1700" dirty="0" err="1">
                <a:solidFill>
                  <a:srgbClr val="868E93"/>
                </a:solidFill>
                <a:latin typeface="Arial"/>
                <a:ea typeface="Arial"/>
                <a:cs typeface="Arial"/>
                <a:sym typeface="Arial"/>
              </a:rPr>
              <a:t>предизвикателствата</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идентифицирани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от</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други</a:t>
            </a:r>
            <a:r>
              <a:rPr lang="en-GB" sz="1700" dirty="0">
                <a:solidFill>
                  <a:srgbClr val="868E93"/>
                </a:solidFill>
                <a:latin typeface="Arial"/>
                <a:ea typeface="Arial"/>
                <a:cs typeface="Arial"/>
                <a:sym typeface="Arial"/>
              </a:rPr>
              <a:t> </a:t>
            </a:r>
            <a:r>
              <a:rPr lang="en-GB" sz="1700" dirty="0" err="1">
                <a:solidFill>
                  <a:srgbClr val="868E93"/>
                </a:solidFill>
                <a:latin typeface="Arial"/>
                <a:ea typeface="Arial"/>
                <a:cs typeface="Arial"/>
                <a:sym typeface="Arial"/>
              </a:rPr>
              <a:t>двойки</a:t>
            </a:r>
            <a:r>
              <a:rPr lang="en-GB" sz="1700" dirty="0">
                <a:solidFill>
                  <a:srgbClr val="868E93"/>
                </a:solidFill>
                <a:latin typeface="Arial"/>
                <a:ea typeface="Arial"/>
                <a:cs typeface="Arial"/>
                <a:sym typeface="Arial"/>
              </a:rPr>
              <a:t>/</a:t>
            </a:r>
            <a:r>
              <a:rPr lang="en-GB" sz="1700" dirty="0" err="1">
                <a:solidFill>
                  <a:srgbClr val="868E93"/>
                </a:solidFill>
                <a:latin typeface="Arial"/>
                <a:ea typeface="Arial"/>
                <a:cs typeface="Arial"/>
                <a:sym typeface="Arial"/>
              </a:rPr>
              <a:t>екипи</a:t>
            </a:r>
            <a:r>
              <a:rPr lang="en-GB" sz="1700" dirty="0">
                <a:solidFill>
                  <a:srgbClr val="868E93"/>
                </a:solidFill>
                <a:latin typeface="Arial"/>
                <a:ea typeface="Arial"/>
                <a:cs typeface="Arial"/>
                <a:sym typeface="Arial"/>
              </a:rPr>
              <a:t>. </a:t>
            </a:r>
            <a:endParaRPr sz="1700" b="1" dirty="0">
              <a:solidFill>
                <a:srgbClr val="12501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2565449324_0_8"/>
          <p:cNvSpPr txBox="1">
            <a:spLocks noGrp="1"/>
          </p:cNvSpPr>
          <p:nvPr>
            <p:ph type="title"/>
          </p:nvPr>
        </p:nvSpPr>
        <p:spPr>
          <a:xfrm>
            <a:off x="1500674" y="383832"/>
            <a:ext cx="8616092"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Предизвикателства при хибридните и отдалечени работни места, Дейност: Решения от групово обмисляне на идеи</a:t>
            </a:r>
            <a:endParaRPr sz="3600">
              <a:solidFill>
                <a:schemeClr val="accent5"/>
              </a:solidFill>
            </a:endParaRPr>
          </a:p>
        </p:txBody>
      </p:sp>
      <p:sp>
        <p:nvSpPr>
          <p:cNvPr id="258" name="Google Shape;258;g32565449324_0_8"/>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rgbClr val="9869BD"/>
              </a:buClr>
              <a:buSzPts val="1850"/>
              <a:buChar char="•"/>
            </a:pPr>
            <a:r>
              <a:rPr lang="en-GB" sz="1850" b="1" dirty="0" err="1">
                <a:solidFill>
                  <a:srgbClr val="12501B"/>
                </a:solidFill>
                <a:latin typeface="Arial"/>
                <a:ea typeface="Arial"/>
                <a:cs typeface="Arial"/>
                <a:sym typeface="Arial"/>
              </a:rPr>
              <a:t>Въпроси</a:t>
            </a:r>
            <a:r>
              <a:rPr lang="en-GB" sz="1850" b="1" dirty="0">
                <a:solidFill>
                  <a:srgbClr val="12501B"/>
                </a:solidFill>
                <a:latin typeface="Arial"/>
                <a:ea typeface="Arial"/>
                <a:cs typeface="Arial"/>
                <a:sym typeface="Arial"/>
              </a:rPr>
              <a:t> за </a:t>
            </a:r>
            <a:r>
              <a:rPr lang="en-GB" sz="1850" b="1" dirty="0" err="1">
                <a:solidFill>
                  <a:srgbClr val="12501B"/>
                </a:solidFill>
                <a:latin typeface="Arial"/>
                <a:ea typeface="Arial"/>
                <a:cs typeface="Arial"/>
                <a:sym typeface="Arial"/>
              </a:rPr>
              <a:t>размисъл</a:t>
            </a:r>
            <a:endParaRPr sz="1850" dirty="0">
              <a:latin typeface="Arial"/>
              <a:ea typeface="Arial"/>
              <a:cs typeface="Arial"/>
              <a:sym typeface="Arial"/>
            </a:endParaRPr>
          </a:p>
          <a:p>
            <a:pPr marL="228600" lvl="0" indent="-228600" algn="l" rtl="0">
              <a:lnSpc>
                <a:spcPct val="70000"/>
              </a:lnSpc>
              <a:spcBef>
                <a:spcPts val="1000"/>
              </a:spcBef>
              <a:spcAft>
                <a:spcPts val="0"/>
              </a:spcAft>
              <a:buClr>
                <a:srgbClr val="9869BD"/>
              </a:buClr>
              <a:buSzPts val="1850"/>
              <a:buChar char="•"/>
            </a:pPr>
            <a:r>
              <a:rPr lang="en-GB" sz="1850" dirty="0" err="1">
                <a:solidFill>
                  <a:srgbClr val="868E93"/>
                </a:solidFill>
                <a:latin typeface="Arial"/>
                <a:ea typeface="Arial"/>
                <a:cs typeface="Arial"/>
                <a:sym typeface="Arial"/>
              </a:rPr>
              <a:t>След</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като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завършихте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тази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дейност</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какви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нови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знания</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придобихте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относно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уникалните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предизвикателства</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свързани</a:t>
            </a:r>
            <a:r>
              <a:rPr lang="en-GB" sz="1850" dirty="0">
                <a:solidFill>
                  <a:srgbClr val="868E93"/>
                </a:solidFill>
                <a:latin typeface="Arial"/>
                <a:ea typeface="Arial"/>
                <a:cs typeface="Arial"/>
                <a:sym typeface="Arial"/>
              </a:rPr>
              <a:t> с </a:t>
            </a:r>
            <a:r>
              <a:rPr lang="en-GB" sz="1850" dirty="0" err="1">
                <a:solidFill>
                  <a:srgbClr val="868E93"/>
                </a:solidFill>
                <a:latin typeface="Arial"/>
                <a:ea typeface="Arial"/>
                <a:cs typeface="Arial"/>
                <a:sym typeface="Arial"/>
              </a:rPr>
              <a:t>хибридното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или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дистанционното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работно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място</a:t>
            </a:r>
            <a:r>
              <a:rPr lang="en-GB" sz="1850" dirty="0">
                <a:solidFill>
                  <a:srgbClr val="868E93"/>
                </a:solidFill>
                <a:latin typeface="Arial"/>
                <a:ea typeface="Arial"/>
                <a:cs typeface="Arial"/>
                <a:sym typeface="Arial"/>
              </a:rPr>
              <a:t>?</a:t>
            </a:r>
            <a:endParaRPr dirty="0"/>
          </a:p>
          <a:p>
            <a:pPr marL="228600" lvl="0" indent="-228600" algn="l" rtl="0">
              <a:lnSpc>
                <a:spcPct val="70000"/>
              </a:lnSpc>
              <a:spcBef>
                <a:spcPts val="1000"/>
              </a:spcBef>
              <a:spcAft>
                <a:spcPts val="0"/>
              </a:spcAft>
              <a:buClr>
                <a:srgbClr val="9869BD"/>
              </a:buClr>
              <a:buSzPts val="1850"/>
              <a:buChar char="•"/>
            </a:pPr>
            <a:r>
              <a:rPr lang="en-GB" sz="1850" dirty="0" err="1">
                <a:solidFill>
                  <a:srgbClr val="868E93"/>
                </a:solidFill>
                <a:latin typeface="Arial"/>
                <a:ea typeface="Arial"/>
                <a:cs typeface="Arial"/>
                <a:sym typeface="Arial"/>
              </a:rPr>
              <a:t>Имаше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ли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решения</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които</a:t>
            </a:r>
            <a:r>
              <a:rPr lang="en-GB" sz="1850" dirty="0">
                <a:solidFill>
                  <a:srgbClr val="868E93"/>
                </a:solidFill>
                <a:latin typeface="Arial"/>
                <a:ea typeface="Arial"/>
                <a:cs typeface="Arial"/>
                <a:sym typeface="Arial"/>
              </a:rPr>
              <a:t> </a:t>
            </a:r>
            <a:r>
              <a:rPr lang="bg-BG" sz="1850" dirty="0">
                <a:solidFill>
                  <a:srgbClr val="868E93"/>
                </a:solidFill>
                <a:latin typeface="Arial"/>
                <a:ea typeface="Arial"/>
                <a:cs typeface="Arial"/>
                <a:sym typeface="Arial"/>
              </a:rPr>
              <a:t>В</a:t>
            </a:r>
            <a:r>
              <a:rPr lang="en-GB" sz="1850" dirty="0">
                <a:solidFill>
                  <a:srgbClr val="868E93"/>
                </a:solidFill>
                <a:latin typeface="Arial"/>
                <a:ea typeface="Arial"/>
                <a:cs typeface="Arial"/>
                <a:sym typeface="Arial"/>
              </a:rPr>
              <a:t>и </a:t>
            </a:r>
            <a:r>
              <a:rPr lang="en-GB" sz="1850" dirty="0" err="1">
                <a:solidFill>
                  <a:srgbClr val="868E93"/>
                </a:solidFill>
                <a:latin typeface="Arial"/>
                <a:ea typeface="Arial"/>
                <a:cs typeface="Arial"/>
                <a:sym typeface="Arial"/>
              </a:rPr>
              <a:t>изненадаха</a:t>
            </a:r>
            <a:r>
              <a:rPr lang="en-GB" sz="1850" dirty="0">
                <a:solidFill>
                  <a:srgbClr val="868E93"/>
                </a:solidFill>
                <a:latin typeface="Arial"/>
                <a:ea typeface="Arial"/>
                <a:cs typeface="Arial"/>
                <a:sym typeface="Arial"/>
              </a:rPr>
              <a:t>?</a:t>
            </a:r>
            <a:endParaRPr dirty="0"/>
          </a:p>
          <a:p>
            <a:pPr marL="228600" lvl="0" indent="-228600" algn="l" rtl="0">
              <a:lnSpc>
                <a:spcPct val="70000"/>
              </a:lnSpc>
              <a:spcBef>
                <a:spcPts val="1000"/>
              </a:spcBef>
              <a:spcAft>
                <a:spcPts val="0"/>
              </a:spcAft>
              <a:buClr>
                <a:srgbClr val="9869BD"/>
              </a:buClr>
              <a:buSzPts val="1850"/>
              <a:buChar char="•"/>
            </a:pPr>
            <a:r>
              <a:rPr lang="en-GB" sz="1850" dirty="0" err="1">
                <a:solidFill>
                  <a:srgbClr val="868E93"/>
                </a:solidFill>
                <a:latin typeface="Arial"/>
                <a:ea typeface="Arial"/>
                <a:cs typeface="Arial"/>
                <a:sym typeface="Arial"/>
              </a:rPr>
              <a:t>Кое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от</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представените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решения</a:t>
            </a:r>
            <a:r>
              <a:rPr lang="en-GB" sz="1850" dirty="0">
                <a:solidFill>
                  <a:srgbClr val="868E93"/>
                </a:solidFill>
                <a:latin typeface="Arial"/>
                <a:ea typeface="Arial"/>
                <a:cs typeface="Arial"/>
                <a:sym typeface="Arial"/>
              </a:rPr>
              <a:t> е </a:t>
            </a:r>
            <a:r>
              <a:rPr lang="en-GB" sz="1850" dirty="0" err="1">
                <a:solidFill>
                  <a:srgbClr val="868E93"/>
                </a:solidFill>
                <a:latin typeface="Arial"/>
                <a:ea typeface="Arial"/>
                <a:cs typeface="Arial"/>
                <a:sym typeface="Arial"/>
              </a:rPr>
              <a:t>особено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ефективно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според</a:t>
            </a:r>
            <a:r>
              <a:rPr lang="en-GB" sz="1850" dirty="0">
                <a:solidFill>
                  <a:srgbClr val="868E93"/>
                </a:solidFill>
                <a:latin typeface="Arial"/>
                <a:ea typeface="Arial"/>
                <a:cs typeface="Arial"/>
                <a:sym typeface="Arial"/>
              </a:rPr>
              <a:t> </a:t>
            </a:r>
            <a:r>
              <a:rPr lang="bg-BG" sz="1850" dirty="0">
                <a:solidFill>
                  <a:srgbClr val="868E93"/>
                </a:solidFill>
                <a:latin typeface="Arial"/>
                <a:ea typeface="Arial"/>
                <a:cs typeface="Arial"/>
                <a:sym typeface="Arial"/>
              </a:rPr>
              <a:t>В</a:t>
            </a:r>
            <a:r>
              <a:rPr lang="en-GB" sz="1850" dirty="0" err="1">
                <a:solidFill>
                  <a:srgbClr val="868E93"/>
                </a:solidFill>
                <a:latin typeface="Arial"/>
                <a:ea typeface="Arial"/>
                <a:cs typeface="Arial"/>
                <a:sym typeface="Arial"/>
              </a:rPr>
              <a:t>ас</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Защо</a:t>
            </a:r>
            <a:r>
              <a:rPr lang="en-GB" sz="1850" dirty="0">
                <a:solidFill>
                  <a:srgbClr val="868E93"/>
                </a:solidFill>
                <a:latin typeface="Arial"/>
                <a:ea typeface="Arial"/>
                <a:cs typeface="Arial"/>
                <a:sym typeface="Arial"/>
              </a:rPr>
              <a:t>?</a:t>
            </a:r>
            <a:endParaRPr dirty="0"/>
          </a:p>
          <a:p>
            <a:pPr marL="228600" lvl="0" indent="-228600" algn="l" rtl="0">
              <a:lnSpc>
                <a:spcPct val="70000"/>
              </a:lnSpc>
              <a:spcBef>
                <a:spcPts val="1000"/>
              </a:spcBef>
              <a:spcAft>
                <a:spcPts val="0"/>
              </a:spcAft>
              <a:buClr>
                <a:srgbClr val="9869BD"/>
              </a:buClr>
              <a:buSzPts val="1850"/>
              <a:buChar char="•"/>
            </a:pPr>
            <a:r>
              <a:rPr lang="en-GB" sz="1850" dirty="0" err="1">
                <a:solidFill>
                  <a:srgbClr val="868E93"/>
                </a:solidFill>
                <a:latin typeface="Arial"/>
                <a:ea typeface="Arial"/>
                <a:cs typeface="Arial"/>
                <a:sym typeface="Arial"/>
              </a:rPr>
              <a:t>Какви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пречки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съществуват</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пред</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прилагането</a:t>
            </a:r>
            <a:r>
              <a:rPr lang="en-GB" sz="1850" dirty="0">
                <a:solidFill>
                  <a:srgbClr val="868E93"/>
                </a:solidFill>
                <a:latin typeface="Arial"/>
                <a:ea typeface="Arial"/>
                <a:cs typeface="Arial"/>
                <a:sym typeface="Arial"/>
              </a:rPr>
              <a:t> на </a:t>
            </a:r>
            <a:r>
              <a:rPr lang="en-GB" sz="1850" dirty="0" err="1">
                <a:solidFill>
                  <a:srgbClr val="868E93"/>
                </a:solidFill>
                <a:latin typeface="Arial"/>
                <a:ea typeface="Arial"/>
                <a:cs typeface="Arial"/>
                <a:sym typeface="Arial"/>
              </a:rPr>
              <a:t>тези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решения</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ако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има</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такива</a:t>
            </a:r>
            <a:r>
              <a:rPr lang="en-GB" sz="1850" dirty="0">
                <a:solidFill>
                  <a:srgbClr val="868E93"/>
                </a:solidFill>
                <a:latin typeface="Arial"/>
                <a:ea typeface="Arial"/>
                <a:cs typeface="Arial"/>
                <a:sym typeface="Arial"/>
              </a:rPr>
              <a:t>?</a:t>
            </a:r>
            <a:endParaRPr dirty="0"/>
          </a:p>
          <a:p>
            <a:pPr marL="228600" lvl="0" indent="-228600" algn="l" rtl="0">
              <a:lnSpc>
                <a:spcPct val="70000"/>
              </a:lnSpc>
              <a:spcBef>
                <a:spcPts val="1000"/>
              </a:spcBef>
              <a:spcAft>
                <a:spcPts val="0"/>
              </a:spcAft>
              <a:buClr>
                <a:srgbClr val="9869BD"/>
              </a:buClr>
              <a:buSzPts val="1850"/>
              <a:buChar char="•"/>
            </a:pPr>
            <a:r>
              <a:rPr lang="en-GB" sz="1850" dirty="0" err="1">
                <a:solidFill>
                  <a:srgbClr val="868E93"/>
                </a:solidFill>
                <a:latin typeface="Arial"/>
                <a:ea typeface="Arial"/>
                <a:cs typeface="Arial"/>
                <a:sym typeface="Arial"/>
              </a:rPr>
              <a:t>Как</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могат</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специалистите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човешки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ресурси</a:t>
            </a:r>
            <a:r>
              <a:rPr lang="en-GB" sz="1850" dirty="0">
                <a:solidFill>
                  <a:srgbClr val="868E93"/>
                </a:solidFill>
                <a:latin typeface="Arial"/>
                <a:ea typeface="Arial"/>
                <a:cs typeface="Arial"/>
                <a:sym typeface="Arial"/>
              </a:rPr>
              <a:t> и </a:t>
            </a:r>
            <a:r>
              <a:rPr lang="en-GB" sz="1850" dirty="0" err="1">
                <a:solidFill>
                  <a:srgbClr val="868E93"/>
                </a:solidFill>
                <a:latin typeface="Arial"/>
                <a:ea typeface="Arial"/>
                <a:cs typeface="Arial"/>
                <a:sym typeface="Arial"/>
              </a:rPr>
              <a:t>мениджърите</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да</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преодолеят</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тези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пречки</a:t>
            </a:r>
            <a:r>
              <a:rPr lang="en-GB" sz="1850" dirty="0">
                <a:solidFill>
                  <a:srgbClr val="868E93"/>
                </a:solidFill>
                <a:latin typeface="Arial"/>
                <a:ea typeface="Arial"/>
                <a:cs typeface="Arial"/>
                <a:sym typeface="Arial"/>
              </a:rPr>
              <a:t>, за </a:t>
            </a:r>
            <a:r>
              <a:rPr lang="en-GB" sz="1850" dirty="0" err="1">
                <a:solidFill>
                  <a:srgbClr val="868E93"/>
                </a:solidFill>
                <a:latin typeface="Arial"/>
                <a:ea typeface="Arial"/>
                <a:cs typeface="Arial"/>
                <a:sym typeface="Arial"/>
              </a:rPr>
              <a:t>да</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осигурят</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адекватни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решения</a:t>
            </a:r>
            <a:r>
              <a:rPr lang="en-GB" sz="1850" dirty="0">
                <a:solidFill>
                  <a:srgbClr val="868E93"/>
                </a:solidFill>
                <a:latin typeface="Arial"/>
                <a:ea typeface="Arial"/>
                <a:cs typeface="Arial"/>
                <a:sym typeface="Arial"/>
              </a:rPr>
              <a:t> за </a:t>
            </a:r>
            <a:r>
              <a:rPr lang="en-GB" sz="1850" dirty="0" err="1">
                <a:solidFill>
                  <a:srgbClr val="868E93"/>
                </a:solidFill>
                <a:latin typeface="Arial"/>
                <a:ea typeface="Arial"/>
                <a:cs typeface="Arial"/>
                <a:sym typeface="Arial"/>
              </a:rPr>
              <a:t>предизвикателствата</a:t>
            </a:r>
            <a:r>
              <a:rPr lang="en-GB" sz="1850" dirty="0">
                <a:solidFill>
                  <a:srgbClr val="868E93"/>
                </a:solidFill>
                <a:latin typeface="Arial"/>
                <a:ea typeface="Arial"/>
                <a:cs typeface="Arial"/>
                <a:sym typeface="Arial"/>
              </a:rPr>
              <a:t> в </a:t>
            </a:r>
            <a:r>
              <a:rPr lang="en-GB" sz="1850" dirty="0" err="1">
                <a:solidFill>
                  <a:srgbClr val="868E93"/>
                </a:solidFill>
                <a:latin typeface="Arial"/>
                <a:ea typeface="Arial"/>
                <a:cs typeface="Arial"/>
                <a:sym typeface="Arial"/>
              </a:rPr>
              <a:t>хибридното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или</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дистанционното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работно</a:t>
            </a:r>
            <a:r>
              <a:rPr lang="en-GB" sz="1850" dirty="0">
                <a:solidFill>
                  <a:srgbClr val="868E93"/>
                </a:solidFill>
                <a:latin typeface="Arial"/>
                <a:ea typeface="Arial"/>
                <a:cs typeface="Arial"/>
                <a:sym typeface="Arial"/>
              </a:rPr>
              <a:t> </a:t>
            </a:r>
            <a:r>
              <a:rPr lang="en-GB" sz="1850" dirty="0" err="1">
                <a:solidFill>
                  <a:srgbClr val="868E93"/>
                </a:solidFill>
                <a:latin typeface="Arial"/>
                <a:ea typeface="Arial"/>
                <a:cs typeface="Arial"/>
                <a:sym typeface="Arial"/>
              </a:rPr>
              <a:t>място</a:t>
            </a:r>
            <a:r>
              <a:rPr lang="en-GB" sz="1850" dirty="0">
                <a:solidFill>
                  <a:srgbClr val="868E93"/>
                </a:solidFill>
                <a:latin typeface="Arial"/>
                <a:ea typeface="Arial"/>
                <a:cs typeface="Arial"/>
                <a:sym typeface="Arial"/>
              </a:rPr>
              <a:t>?</a:t>
            </a:r>
            <a:endParaRPr sz="1850" dirty="0">
              <a:solidFill>
                <a:srgbClr val="868E9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accent5"/>
                </a:solidFill>
                <a:latin typeface="Arial"/>
                <a:ea typeface="Arial"/>
                <a:cs typeface="Arial"/>
                <a:sym typeface="Arial"/>
              </a:rPr>
              <a:t>Цел и рамка на модула</a:t>
            </a:r>
            <a:endParaRPr sz="3600" b="0" i="0" u="none" strike="noStrike" cap="none">
              <a:solidFill>
                <a:schemeClr val="accent5"/>
              </a:solidFill>
              <a:latin typeface="Arial"/>
              <a:ea typeface="Arial"/>
              <a:cs typeface="Arial"/>
              <a:sym typeface="Arial"/>
            </a:endParaRPr>
          </a:p>
        </p:txBody>
      </p:sp>
      <p:sp>
        <p:nvSpPr>
          <p:cNvPr id="117" name="Google Shape;117;p2"/>
          <p:cNvSpPr txBox="1"/>
          <p:nvPr/>
        </p:nvSpPr>
        <p:spPr>
          <a:xfrm>
            <a:off x="539289" y="1379709"/>
            <a:ext cx="9521890" cy="306166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1600" b="0" i="0" u="none" strike="noStrike" cap="none" dirty="0" err="1">
                <a:solidFill>
                  <a:srgbClr val="000000"/>
                </a:solidFill>
                <a:latin typeface="Arial"/>
                <a:ea typeface="Arial"/>
                <a:cs typeface="Arial"/>
                <a:sym typeface="Arial"/>
              </a:rPr>
              <a:t>Този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модул</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предоставя</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специалистите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по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човешки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ресурси</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мениджърите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знания</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стратегии</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практически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инструменти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от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които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нуждаят</a:t>
            </a:r>
            <a:r>
              <a:rPr lang="en-GB" sz="1600" b="0" i="0" u="none" strike="noStrike" cap="none" dirty="0">
                <a:solidFill>
                  <a:srgbClr val="000000"/>
                </a:solidFill>
                <a:latin typeface="Arial"/>
                <a:ea typeface="Arial"/>
                <a:cs typeface="Arial"/>
                <a:sym typeface="Arial"/>
              </a:rPr>
              <a:t>, за </a:t>
            </a:r>
            <a:r>
              <a:rPr lang="en-GB" sz="1600" b="0" i="0" u="none" strike="noStrike" cap="none" dirty="0" err="1">
                <a:solidFill>
                  <a:srgbClr val="000000"/>
                </a:solidFill>
                <a:latin typeface="Arial"/>
                <a:ea typeface="Arial"/>
                <a:cs typeface="Arial"/>
                <a:sym typeface="Arial"/>
              </a:rPr>
              <a:t>да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създадат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подкрепяща</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приобщаваща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култура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независимо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от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физическата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локация</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След</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края</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този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модул</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участниците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ще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разбират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значението</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социалните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връзки</a:t>
            </a:r>
            <a:r>
              <a:rPr lang="en-GB" sz="1600" b="0" i="0" u="none" strike="noStrike" cap="none" dirty="0">
                <a:solidFill>
                  <a:srgbClr val="000000"/>
                </a:solidFill>
                <a:latin typeface="Arial"/>
                <a:ea typeface="Arial"/>
                <a:cs typeface="Arial"/>
                <a:sym typeface="Arial"/>
              </a:rPr>
              <a:t> в </a:t>
            </a:r>
            <a:r>
              <a:rPr lang="en-GB" sz="1600" b="0" i="0" u="none" strike="noStrike" cap="none" dirty="0" err="1">
                <a:solidFill>
                  <a:srgbClr val="000000"/>
                </a:solidFill>
                <a:latin typeface="Arial"/>
                <a:ea typeface="Arial"/>
                <a:cs typeface="Arial"/>
                <a:sym typeface="Arial"/>
              </a:rPr>
              <a:t>хибридните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работни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места</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ще</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бъдат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готови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да</a:t>
            </a:r>
            <a:r>
              <a:rPr lang="en-GB" sz="1600" b="0" i="0" u="none" strike="noStrike" cap="none" dirty="0">
                <a:solidFill>
                  <a:srgbClr val="000000"/>
                </a:solidFill>
                <a:latin typeface="Arial"/>
                <a:ea typeface="Arial"/>
                <a:cs typeface="Arial"/>
                <a:sym typeface="Arial"/>
              </a:rPr>
              <a:t> </a:t>
            </a:r>
            <a:r>
              <a:rPr lang="bg-BG" sz="1600" b="0" i="0" u="none" strike="noStrike" cap="none" dirty="0">
                <a:solidFill>
                  <a:srgbClr val="000000"/>
                </a:solidFill>
                <a:latin typeface="Arial"/>
                <a:ea typeface="Arial"/>
                <a:cs typeface="Arial"/>
                <a:sym typeface="Arial"/>
              </a:rPr>
              <a:t>прилагат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инициативи</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които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повишават</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морала</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нивото</a:t>
            </a:r>
            <a:r>
              <a:rPr lang="en-GB" sz="1600" b="0" i="0" u="none" strike="noStrike" cap="none" dirty="0">
                <a:solidFill>
                  <a:srgbClr val="000000"/>
                </a:solidFill>
                <a:latin typeface="Arial"/>
                <a:ea typeface="Arial"/>
                <a:cs typeface="Arial"/>
                <a:sym typeface="Arial"/>
              </a:rPr>
              <a:t> на </a:t>
            </a:r>
            <a:r>
              <a:rPr lang="en-GB" sz="1600" b="0" i="0" u="none" strike="noStrike" cap="none" dirty="0" err="1">
                <a:solidFill>
                  <a:srgbClr val="000000"/>
                </a:solidFill>
                <a:latin typeface="Arial"/>
                <a:ea typeface="Arial"/>
                <a:cs typeface="Arial"/>
                <a:sym typeface="Arial"/>
              </a:rPr>
              <a:t>сътрудничество</a:t>
            </a:r>
            <a:r>
              <a:rPr lang="en-GB" sz="1600" b="0" i="0" u="none" strike="noStrike" cap="none" dirty="0">
                <a:solidFill>
                  <a:srgbClr val="000000"/>
                </a:solidFill>
                <a:latin typeface="Arial"/>
                <a:ea typeface="Arial"/>
                <a:cs typeface="Arial"/>
                <a:sym typeface="Arial"/>
              </a:rPr>
              <a:t> и </a:t>
            </a:r>
            <a:r>
              <a:rPr lang="en-GB" sz="1600" b="0" i="0" u="none" strike="noStrike" cap="none" dirty="0" err="1">
                <a:solidFill>
                  <a:srgbClr val="000000"/>
                </a:solidFill>
                <a:latin typeface="Arial"/>
                <a:ea typeface="Arial"/>
                <a:cs typeface="Arial"/>
                <a:sym typeface="Arial"/>
              </a:rPr>
              <a:t>цялостното</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благополучие</a:t>
            </a:r>
            <a:r>
              <a:rPr lang="en-GB" sz="1600" b="0" i="0" u="none" strike="noStrike" cap="none" dirty="0">
                <a:solidFill>
                  <a:srgbClr val="636A6F"/>
                </a:solidFill>
                <a:latin typeface="Arial"/>
                <a:ea typeface="Arial"/>
                <a:cs typeface="Arial"/>
                <a:sym typeface="Arial"/>
              </a:rPr>
              <a:t>.</a:t>
            </a:r>
            <a:endParaRPr sz="1600" b="0" i="0" u="none" strike="noStrike" cap="none" dirty="0">
              <a:solidFill>
                <a:srgbClr val="636A6F"/>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600"/>
              <a:buFont typeface="Arial"/>
              <a:buNone/>
            </a:pPr>
            <a:endParaRPr sz="1600" b="0" i="0" u="none" strike="noStrike" cap="none" dirty="0">
              <a:solidFill>
                <a:srgbClr val="636A6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GB" sz="1600" b="0" i="0" u="none" strike="noStrike" cap="none" dirty="0" err="1">
                <a:solidFill>
                  <a:srgbClr val="636A6F"/>
                </a:solidFill>
                <a:latin typeface="Arial"/>
                <a:ea typeface="Arial"/>
                <a:cs typeface="Arial"/>
                <a:sym typeface="Arial"/>
              </a:rPr>
              <a:t>Този</a:t>
            </a:r>
            <a:r>
              <a:rPr lang="en-GB" sz="1600" b="0" i="0" u="none" strike="noStrike" cap="none" dirty="0">
                <a:solidFill>
                  <a:srgbClr val="636A6F"/>
                </a:solidFill>
                <a:latin typeface="Arial"/>
                <a:ea typeface="Arial"/>
                <a:cs typeface="Arial"/>
                <a:sym typeface="Arial"/>
              </a:rPr>
              <a:t> </a:t>
            </a:r>
            <a:r>
              <a:rPr lang="en-GB" sz="1600" b="0" i="0" u="none" strike="noStrike" cap="none" dirty="0" err="1">
                <a:solidFill>
                  <a:srgbClr val="636A6F"/>
                </a:solidFill>
                <a:latin typeface="Arial"/>
                <a:ea typeface="Arial"/>
                <a:cs typeface="Arial"/>
                <a:sym typeface="Arial"/>
              </a:rPr>
              <a:t>модул</a:t>
            </a:r>
            <a:r>
              <a:rPr lang="en-GB" sz="1600" b="0" i="0" u="none" strike="noStrike" cap="none" dirty="0">
                <a:solidFill>
                  <a:srgbClr val="636A6F"/>
                </a:solidFill>
                <a:latin typeface="Arial"/>
                <a:ea typeface="Arial"/>
                <a:cs typeface="Arial"/>
                <a:sym typeface="Arial"/>
              </a:rPr>
              <a:t> е </a:t>
            </a:r>
            <a:r>
              <a:rPr lang="en-GB" sz="1600" b="0" i="0" u="none" strike="noStrike" cap="none" dirty="0" err="1">
                <a:solidFill>
                  <a:srgbClr val="636A6F"/>
                </a:solidFill>
                <a:latin typeface="Arial"/>
                <a:ea typeface="Arial"/>
                <a:cs typeface="Arial"/>
                <a:sym typeface="Arial"/>
              </a:rPr>
              <a:t>разделен</a:t>
            </a:r>
            <a:r>
              <a:rPr lang="en-GB" sz="1600" b="0" i="0" u="none" strike="noStrike" cap="none" dirty="0">
                <a:solidFill>
                  <a:srgbClr val="636A6F"/>
                </a:solidFill>
                <a:latin typeface="Arial"/>
                <a:ea typeface="Arial"/>
                <a:cs typeface="Arial"/>
                <a:sym typeface="Arial"/>
              </a:rPr>
              <a:t> на </a:t>
            </a:r>
            <a:r>
              <a:rPr lang="en-GB" sz="1600" b="0" i="0" u="none" strike="noStrike" cap="none" dirty="0" err="1">
                <a:solidFill>
                  <a:srgbClr val="636A6F"/>
                </a:solidFill>
                <a:latin typeface="Arial"/>
                <a:ea typeface="Arial"/>
                <a:cs typeface="Arial"/>
                <a:sym typeface="Arial"/>
              </a:rPr>
              <a:t>следните</a:t>
            </a:r>
            <a:r>
              <a:rPr lang="en-GB" sz="1600" b="0" i="0" u="none" strike="noStrike" cap="none" dirty="0">
                <a:solidFill>
                  <a:srgbClr val="636A6F"/>
                </a:solidFill>
                <a:latin typeface="Arial"/>
                <a:ea typeface="Arial"/>
                <a:cs typeface="Arial"/>
                <a:sym typeface="Arial"/>
              </a:rPr>
              <a:t> </a:t>
            </a:r>
            <a:r>
              <a:rPr lang="en-GB" sz="1600" b="0" i="0" u="none" strike="noStrike" cap="none" dirty="0" err="1">
                <a:solidFill>
                  <a:srgbClr val="636A6F"/>
                </a:solidFill>
                <a:latin typeface="Arial"/>
                <a:ea typeface="Arial"/>
                <a:cs typeface="Arial"/>
                <a:sym typeface="Arial"/>
              </a:rPr>
              <a:t>теми</a:t>
            </a:r>
            <a:r>
              <a:rPr lang="en-GB" sz="1600" b="0" i="0" u="none" strike="noStrike" cap="none" dirty="0">
                <a:solidFill>
                  <a:srgbClr val="636A6F"/>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accent5"/>
              </a:buClr>
              <a:buSzPts val="1600"/>
              <a:buFont typeface="Arial"/>
              <a:buChar char="●"/>
            </a:pPr>
            <a:r>
              <a:rPr lang="en-GB" sz="1600" b="1" i="0" u="none" strike="noStrike" cap="none" dirty="0" err="1">
                <a:solidFill>
                  <a:schemeClr val="accent5"/>
                </a:solidFill>
                <a:latin typeface="Arial"/>
                <a:ea typeface="Arial"/>
                <a:cs typeface="Arial"/>
                <a:sym typeface="Arial"/>
              </a:rPr>
              <a:t>Разбиране</a:t>
            </a:r>
            <a:r>
              <a:rPr lang="en-GB" sz="1600" b="1" i="0" u="none" strike="noStrike" cap="none" dirty="0">
                <a:solidFill>
                  <a:schemeClr val="accent5"/>
                </a:solidFill>
                <a:latin typeface="Arial"/>
                <a:ea typeface="Arial"/>
                <a:cs typeface="Arial"/>
                <a:sym typeface="Arial"/>
              </a:rPr>
              <a:t> на </a:t>
            </a:r>
            <a:r>
              <a:rPr lang="en-GB" sz="1600" b="1" i="0" u="none" strike="noStrike" cap="none" dirty="0" err="1">
                <a:solidFill>
                  <a:schemeClr val="accent5"/>
                </a:solidFill>
                <a:latin typeface="Arial"/>
                <a:ea typeface="Arial"/>
                <a:cs typeface="Arial"/>
                <a:sym typeface="Arial"/>
              </a:rPr>
              <a:t>социалната</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свързаност</a:t>
            </a:r>
            <a:endParaRPr sz="1600" b="0" i="0" u="none" strike="noStrike" cap="none" dirty="0">
              <a:solidFill>
                <a:schemeClr val="dk1"/>
              </a:solidFill>
              <a:latin typeface="Arial"/>
              <a:ea typeface="Arial"/>
              <a:cs typeface="Arial"/>
              <a:sym typeface="Arial"/>
            </a:endParaRPr>
          </a:p>
          <a:p>
            <a:pPr marL="457200" marR="0" lvl="0" indent="-330200" algn="l" rtl="0">
              <a:lnSpc>
                <a:spcPct val="150000"/>
              </a:lnSpc>
              <a:spcBef>
                <a:spcPts val="0"/>
              </a:spcBef>
              <a:spcAft>
                <a:spcPts val="0"/>
              </a:spcAft>
              <a:buClr>
                <a:schemeClr val="accent5"/>
              </a:buClr>
              <a:buSzPts val="1600"/>
              <a:buFont typeface="Arial"/>
              <a:buChar char="●"/>
            </a:pPr>
            <a:r>
              <a:rPr lang="en-GB" sz="1600" b="1" i="0" u="none" strike="noStrike" cap="none" dirty="0" err="1">
                <a:solidFill>
                  <a:schemeClr val="accent5"/>
                </a:solidFill>
                <a:latin typeface="Arial"/>
                <a:ea typeface="Arial"/>
                <a:cs typeface="Arial"/>
                <a:sym typeface="Arial"/>
              </a:rPr>
              <a:t>Предизвикателства</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при</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хибридните</a:t>
            </a:r>
            <a:r>
              <a:rPr lang="en-GB" sz="1600" b="1" i="0" u="none" strike="noStrike" cap="none" dirty="0">
                <a:solidFill>
                  <a:schemeClr val="accent5"/>
                </a:solidFill>
                <a:latin typeface="Arial"/>
                <a:ea typeface="Arial"/>
                <a:cs typeface="Arial"/>
                <a:sym typeface="Arial"/>
              </a:rPr>
              <a:t> и </a:t>
            </a:r>
            <a:r>
              <a:rPr lang="en-GB" sz="1600" b="1" i="0" u="none" strike="noStrike" cap="none" dirty="0" err="1">
                <a:solidFill>
                  <a:schemeClr val="accent5"/>
                </a:solidFill>
                <a:latin typeface="Arial"/>
                <a:ea typeface="Arial"/>
                <a:cs typeface="Arial"/>
                <a:sym typeface="Arial"/>
              </a:rPr>
              <a:t>отдалечени</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работни</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места</a:t>
            </a:r>
            <a:endParaRPr sz="1600" b="1" i="0" u="none" strike="noStrike" cap="none" dirty="0">
              <a:solidFill>
                <a:schemeClr val="accent5"/>
              </a:solidFill>
              <a:latin typeface="Arial"/>
              <a:ea typeface="Arial"/>
              <a:cs typeface="Arial"/>
              <a:sym typeface="Arial"/>
            </a:endParaRPr>
          </a:p>
          <a:p>
            <a:pPr marL="457200" marR="0" lvl="0" indent="-330200" algn="l" rtl="0">
              <a:lnSpc>
                <a:spcPct val="150000"/>
              </a:lnSpc>
              <a:spcBef>
                <a:spcPts val="0"/>
              </a:spcBef>
              <a:spcAft>
                <a:spcPts val="0"/>
              </a:spcAft>
              <a:buClr>
                <a:schemeClr val="accent5"/>
              </a:buClr>
              <a:buSzPts val="1600"/>
              <a:buFont typeface="Arial"/>
              <a:buChar char="●"/>
            </a:pPr>
            <a:r>
              <a:rPr lang="en-GB" sz="1600" b="1" i="0" u="none" strike="noStrike" cap="none" dirty="0" err="1">
                <a:solidFill>
                  <a:schemeClr val="accent5"/>
                </a:solidFill>
                <a:latin typeface="Arial"/>
                <a:ea typeface="Arial"/>
                <a:cs typeface="Arial"/>
                <a:sym typeface="Arial"/>
              </a:rPr>
              <a:t>Стратегии</a:t>
            </a:r>
            <a:r>
              <a:rPr lang="en-GB" sz="1600" b="1" i="0" u="none" strike="noStrike" cap="none" dirty="0">
                <a:solidFill>
                  <a:schemeClr val="accent5"/>
                </a:solidFill>
                <a:latin typeface="Arial"/>
                <a:ea typeface="Arial"/>
                <a:cs typeface="Arial"/>
                <a:sym typeface="Arial"/>
              </a:rPr>
              <a:t> за </a:t>
            </a:r>
            <a:r>
              <a:rPr lang="en-GB" sz="1600" b="1" i="0" u="none" strike="noStrike" cap="none" dirty="0" err="1">
                <a:solidFill>
                  <a:schemeClr val="accent5"/>
                </a:solidFill>
                <a:latin typeface="Arial"/>
                <a:ea typeface="Arial"/>
                <a:cs typeface="Arial"/>
                <a:sym typeface="Arial"/>
              </a:rPr>
              <a:t>подсилване</a:t>
            </a:r>
            <a:r>
              <a:rPr lang="en-GB" sz="1600" b="1" i="0" u="none" strike="noStrike" cap="none" dirty="0">
                <a:solidFill>
                  <a:schemeClr val="accent5"/>
                </a:solidFill>
                <a:latin typeface="Arial"/>
                <a:ea typeface="Arial"/>
                <a:cs typeface="Arial"/>
                <a:sym typeface="Arial"/>
              </a:rPr>
              <a:t> на </a:t>
            </a:r>
            <a:r>
              <a:rPr lang="en-GB" sz="1600" b="1" i="0" u="none" strike="noStrike" cap="none" dirty="0" err="1">
                <a:solidFill>
                  <a:schemeClr val="accent5"/>
                </a:solidFill>
                <a:latin typeface="Arial"/>
                <a:ea typeface="Arial"/>
                <a:cs typeface="Arial"/>
                <a:sym typeface="Arial"/>
              </a:rPr>
              <a:t>социалната</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свързаност</a:t>
            </a:r>
            <a:endParaRPr sz="1600" b="1" i="0" u="none" strike="noStrike" cap="none" dirty="0">
              <a:solidFill>
                <a:schemeClr val="accent5"/>
              </a:solidFill>
              <a:latin typeface="Arial"/>
              <a:ea typeface="Arial"/>
              <a:cs typeface="Arial"/>
              <a:sym typeface="Arial"/>
            </a:endParaRPr>
          </a:p>
          <a:p>
            <a:pPr marL="457200" marR="0" lvl="0" indent="-330200" algn="l" rtl="0">
              <a:lnSpc>
                <a:spcPct val="150000"/>
              </a:lnSpc>
              <a:spcBef>
                <a:spcPts val="0"/>
              </a:spcBef>
              <a:spcAft>
                <a:spcPts val="0"/>
              </a:spcAft>
              <a:buClr>
                <a:schemeClr val="accent5"/>
              </a:buClr>
              <a:buSzPts val="1600"/>
              <a:buFont typeface="Arial"/>
              <a:buChar char="●"/>
            </a:pPr>
            <a:r>
              <a:rPr lang="en-GB" sz="1600" b="1" i="0" u="none" strike="noStrike" cap="none" dirty="0" err="1">
                <a:solidFill>
                  <a:schemeClr val="accent5"/>
                </a:solidFill>
                <a:latin typeface="Arial"/>
                <a:ea typeface="Arial"/>
                <a:cs typeface="Arial"/>
                <a:sym typeface="Arial"/>
              </a:rPr>
              <a:t>Приобщаването</a:t>
            </a:r>
            <a:r>
              <a:rPr lang="en-GB" sz="1600" b="1" i="0" u="none" strike="noStrike" cap="none" dirty="0">
                <a:solidFill>
                  <a:schemeClr val="accent5"/>
                </a:solidFill>
                <a:latin typeface="Arial"/>
                <a:ea typeface="Arial"/>
                <a:cs typeface="Arial"/>
                <a:sym typeface="Arial"/>
              </a:rPr>
              <a:t> и </a:t>
            </a:r>
            <a:r>
              <a:rPr lang="en-GB" sz="1600" b="1" i="0" u="none" strike="noStrike" cap="none" dirty="0" err="1">
                <a:solidFill>
                  <a:schemeClr val="accent5"/>
                </a:solidFill>
                <a:latin typeface="Arial"/>
                <a:ea typeface="Arial"/>
                <a:cs typeface="Arial"/>
                <a:sym typeface="Arial"/>
              </a:rPr>
              <a:t>емпатията</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като</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стълбове</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при</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създаването</a:t>
            </a:r>
            <a:r>
              <a:rPr lang="en-GB" sz="1600" b="1" i="0" u="none" strike="noStrike" cap="none" dirty="0">
                <a:solidFill>
                  <a:schemeClr val="accent5"/>
                </a:solidFill>
                <a:latin typeface="Arial"/>
                <a:ea typeface="Arial"/>
                <a:cs typeface="Arial"/>
                <a:sym typeface="Arial"/>
              </a:rPr>
              <a:t> на </a:t>
            </a:r>
            <a:r>
              <a:rPr lang="en-GB" sz="1600" b="1" i="0" u="none" strike="noStrike" cap="none" dirty="0" err="1">
                <a:solidFill>
                  <a:schemeClr val="accent5"/>
                </a:solidFill>
                <a:latin typeface="Arial"/>
                <a:ea typeface="Arial"/>
                <a:cs typeface="Arial"/>
                <a:sym typeface="Arial"/>
              </a:rPr>
              <a:t>връзка</a:t>
            </a:r>
            <a:endParaRPr sz="1600" b="1" i="0" u="none" strike="noStrike" cap="none" dirty="0">
              <a:solidFill>
                <a:schemeClr val="accent5"/>
              </a:solidFill>
              <a:latin typeface="Arial"/>
              <a:ea typeface="Arial"/>
              <a:cs typeface="Arial"/>
              <a:sym typeface="Arial"/>
            </a:endParaRPr>
          </a:p>
          <a:p>
            <a:pPr marL="457200" marR="0" lvl="0" indent="-330200" algn="l" rtl="0">
              <a:lnSpc>
                <a:spcPct val="150000"/>
              </a:lnSpc>
              <a:spcBef>
                <a:spcPts val="0"/>
              </a:spcBef>
              <a:spcAft>
                <a:spcPts val="0"/>
              </a:spcAft>
              <a:buClr>
                <a:schemeClr val="accent5"/>
              </a:buClr>
              <a:buSzPts val="1600"/>
              <a:buFont typeface="Arial"/>
              <a:buChar char="●"/>
            </a:pPr>
            <a:r>
              <a:rPr lang="en-GB" sz="1600" b="1" i="0" u="none" strike="noStrike" cap="none" dirty="0" err="1">
                <a:solidFill>
                  <a:schemeClr val="accent5"/>
                </a:solidFill>
                <a:latin typeface="Arial"/>
                <a:ea typeface="Arial"/>
                <a:cs typeface="Arial"/>
                <a:sym typeface="Arial"/>
              </a:rPr>
              <a:t>Създаване</a:t>
            </a:r>
            <a:r>
              <a:rPr lang="en-GB" sz="1600" b="1" i="0" u="none" strike="noStrike" cap="none" dirty="0">
                <a:solidFill>
                  <a:schemeClr val="accent5"/>
                </a:solidFill>
                <a:latin typeface="Arial"/>
                <a:ea typeface="Arial"/>
                <a:cs typeface="Arial"/>
                <a:sym typeface="Arial"/>
              </a:rPr>
              <a:t> на </a:t>
            </a:r>
            <a:r>
              <a:rPr lang="bg-BG" sz="1600" b="1" i="0" u="none" strike="noStrike" cap="none" dirty="0">
                <a:solidFill>
                  <a:schemeClr val="accent5"/>
                </a:solidFill>
                <a:latin typeface="Arial"/>
                <a:ea typeface="Arial"/>
                <a:cs typeface="Arial"/>
                <a:sym typeface="Arial"/>
              </a:rPr>
              <a:t>В</a:t>
            </a:r>
            <a:r>
              <a:rPr lang="en-GB" sz="1600" b="1" i="0" u="none" strike="noStrike" cap="none" dirty="0" err="1">
                <a:solidFill>
                  <a:schemeClr val="accent5"/>
                </a:solidFill>
                <a:latin typeface="Arial"/>
                <a:ea typeface="Arial"/>
                <a:cs typeface="Arial"/>
                <a:sym typeface="Arial"/>
              </a:rPr>
              <a:t>аш</a:t>
            </a:r>
            <a:r>
              <a:rPr lang="bg-BG" sz="1600" b="1" i="0" u="none" strike="noStrike" cap="none" dirty="0">
                <a:solidFill>
                  <a:schemeClr val="accent5"/>
                </a:solidFill>
                <a:latin typeface="Arial"/>
                <a:ea typeface="Arial"/>
                <a:cs typeface="Arial"/>
                <a:sym typeface="Arial"/>
              </a:rPr>
              <a:t> план</a:t>
            </a:r>
            <a:r>
              <a:rPr lang="en-GB" sz="1600" b="1" i="0" u="none" strike="noStrike" cap="none" dirty="0">
                <a:solidFill>
                  <a:schemeClr val="accent5"/>
                </a:solidFill>
                <a:latin typeface="Arial"/>
                <a:ea typeface="Arial"/>
                <a:cs typeface="Arial"/>
                <a:sym typeface="Arial"/>
              </a:rPr>
              <a:t> за </a:t>
            </a:r>
            <a:r>
              <a:rPr lang="en-GB" sz="1600" b="1" i="0" u="none" strike="noStrike" cap="none" dirty="0" err="1">
                <a:solidFill>
                  <a:schemeClr val="accent5"/>
                </a:solidFill>
                <a:latin typeface="Arial"/>
                <a:ea typeface="Arial"/>
                <a:cs typeface="Arial"/>
                <a:sym typeface="Arial"/>
              </a:rPr>
              <a:t>социална</a:t>
            </a:r>
            <a:r>
              <a:rPr lang="en-GB" sz="1600" b="1" i="0" u="none" strike="noStrike" cap="none" dirty="0">
                <a:solidFill>
                  <a:schemeClr val="accent5"/>
                </a:solidFill>
                <a:latin typeface="Arial"/>
                <a:ea typeface="Arial"/>
                <a:cs typeface="Arial"/>
                <a:sym typeface="Arial"/>
              </a:rPr>
              <a:t> </a:t>
            </a:r>
            <a:r>
              <a:rPr lang="en-GB" sz="1600" b="1" i="0" u="none" strike="noStrike" cap="none" dirty="0" err="1">
                <a:solidFill>
                  <a:schemeClr val="accent5"/>
                </a:solidFill>
                <a:latin typeface="Arial"/>
                <a:ea typeface="Arial"/>
                <a:cs typeface="Arial"/>
                <a:sym typeface="Arial"/>
              </a:rPr>
              <a:t>свързаност</a:t>
            </a:r>
            <a:endParaRPr sz="1600" b="1" i="0" u="none" strike="noStrike" cap="none" dirty="0">
              <a:solidFill>
                <a:schemeClr val="accent5"/>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250f227c3e_0_287"/>
          <p:cNvSpPr txBox="1">
            <a:spLocks noGrp="1"/>
          </p:cNvSpPr>
          <p:nvPr>
            <p:ph type="title"/>
          </p:nvPr>
        </p:nvSpPr>
        <p:spPr>
          <a:xfrm>
            <a:off x="1306868" y="374086"/>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Предизвикателства при хибридните и отдалечени работни места</a:t>
            </a:r>
            <a:endParaRPr sz="3600">
              <a:solidFill>
                <a:schemeClr val="accent5"/>
              </a:solidFill>
            </a:endParaRPr>
          </a:p>
        </p:txBody>
      </p:sp>
      <p:sp>
        <p:nvSpPr>
          <p:cNvPr id="265" name="Google Shape;265;g3250f227c3e_0_287"/>
          <p:cNvSpPr txBox="1">
            <a:spLocks noGrp="1"/>
          </p:cNvSpPr>
          <p:nvPr>
            <p:ph type="body" idx="2"/>
          </p:nvPr>
        </p:nvSpPr>
        <p:spPr>
          <a:xfrm>
            <a:off x="31405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1800"/>
              <a:buNone/>
            </a:pPr>
            <a:endParaRPr b="1">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228600" lvl="0" indent="-228600" algn="l" rtl="0">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Защо не прочетете информативната статия на Мартин Хаас, цитирана по-рано? В нея авторът разглежда петте предизвикателства, породени от отдалечените и хибридни работни места: комуникация, координация, свързаност, креативност и култура.</a:t>
            </a:r>
            <a:endParaRPr>
              <a:solidFill>
                <a:srgbClr val="868E93"/>
              </a:solidFill>
              <a:latin typeface="Arial"/>
              <a:ea typeface="Arial"/>
              <a:cs typeface="Arial"/>
              <a:sym typeface="Arial"/>
            </a:endParaRPr>
          </a:p>
          <a:p>
            <a:pPr marL="457200" lvl="0" indent="0" algn="l" rtl="0">
              <a:lnSpc>
                <a:spcPct val="90000"/>
              </a:lnSpc>
              <a:spcBef>
                <a:spcPts val="1000"/>
              </a:spcBef>
              <a:spcAft>
                <a:spcPts val="0"/>
              </a:spcAft>
              <a:buSzPts val="1800"/>
              <a:buNone/>
            </a:pPr>
            <a:endParaRPr>
              <a:solidFill>
                <a:srgbClr val="868E93"/>
              </a:solidFill>
              <a:latin typeface="Arial"/>
              <a:ea typeface="Arial"/>
              <a:cs typeface="Arial"/>
              <a:sym typeface="Arial"/>
            </a:endParaRPr>
          </a:p>
          <a:p>
            <a:pPr marL="457200" lvl="0" indent="0" algn="l" rtl="0">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https://hbr.org/2022/02/5-challenges-of-hybrid-work-and-how-to-overcome-them</a:t>
            </a:r>
            <a:endParaRPr>
              <a:solidFill>
                <a:srgbClr val="868E93"/>
              </a:solidFill>
              <a:latin typeface="Arial"/>
              <a:ea typeface="Arial"/>
              <a:cs typeface="Arial"/>
              <a:sym typeface="Arial"/>
            </a:endParaRPr>
          </a:p>
          <a:p>
            <a:pPr marL="457200" lvl="0" indent="0" algn="l" rtl="0">
              <a:lnSpc>
                <a:spcPct val="90000"/>
              </a:lnSpc>
              <a:spcBef>
                <a:spcPts val="1000"/>
              </a:spcBef>
              <a:spcAft>
                <a:spcPts val="0"/>
              </a:spcAft>
              <a:buSzPts val="1800"/>
              <a:buNone/>
            </a:pPr>
            <a:endParaRPr>
              <a:solidFill>
                <a:srgbClr val="868E93"/>
              </a:solidFill>
              <a:latin typeface="Arial"/>
              <a:ea typeface="Arial"/>
              <a:cs typeface="Arial"/>
              <a:sym typeface="Arial"/>
            </a:endParaRPr>
          </a:p>
          <a:p>
            <a:pPr marL="0" lvl="0" indent="0" algn="l" rtl="0">
              <a:lnSpc>
                <a:spcPct val="90000"/>
              </a:lnSpc>
              <a:spcBef>
                <a:spcPts val="1000"/>
              </a:spcBef>
              <a:spcAft>
                <a:spcPts val="0"/>
              </a:spcAft>
              <a:buSzPts val="1800"/>
              <a:buNone/>
            </a:pPr>
            <a:endParaRPr>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chemeClr val="dk2"/>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250f227c3e_0_177"/>
          <p:cNvSpPr txBox="1"/>
          <p:nvPr/>
        </p:nvSpPr>
        <p:spPr>
          <a:xfrm>
            <a:off x="4929672" y="2858825"/>
            <a:ext cx="5916667"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Тема 3</a:t>
            </a:r>
            <a:br>
              <a:rPr lang="en-GB" sz="3600" b="0" i="0" u="none" strike="noStrike" cap="none">
                <a:solidFill>
                  <a:schemeClr val="accent5"/>
                </a:solidFill>
                <a:latin typeface="Arial"/>
                <a:ea typeface="Arial"/>
                <a:cs typeface="Arial"/>
                <a:sym typeface="Arial"/>
              </a:rPr>
            </a:br>
            <a:r>
              <a:rPr lang="en-GB" sz="3600" b="0" i="0" u="none" strike="noStrike" cap="none">
                <a:solidFill>
                  <a:schemeClr val="accent5"/>
                </a:solidFill>
                <a:latin typeface="Arial"/>
                <a:ea typeface="Arial"/>
                <a:cs typeface="Arial"/>
                <a:sym typeface="Arial"/>
              </a:rPr>
              <a:t>Стратегии за подобряване на социалната свързаност</a:t>
            </a:r>
            <a:endParaRPr sz="1400" b="0" i="0" u="none" strike="noStrike" cap="none">
              <a:solidFill>
                <a:srgbClr val="000000"/>
              </a:solidFill>
              <a:latin typeface="Arial"/>
              <a:ea typeface="Arial"/>
              <a:cs typeface="Arial"/>
              <a:sym typeface="Arial"/>
            </a:endParaRPr>
          </a:p>
        </p:txBody>
      </p:sp>
      <p:pic>
        <p:nvPicPr>
          <p:cNvPr id="272" name="Google Shape;272;g3250f227c3e_0_177"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3250f227c3e_0_33"/>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Стратегии за подобряване на социалната свързаност</a:t>
            </a:r>
            <a:endParaRPr sz="3600" b="0" i="0" u="none" strike="noStrike" cap="none">
              <a:solidFill>
                <a:schemeClr val="accent5"/>
              </a:solidFill>
              <a:latin typeface="Arial"/>
              <a:ea typeface="Arial"/>
              <a:cs typeface="Arial"/>
              <a:sym typeface="Arial"/>
            </a:endParaRPr>
          </a:p>
        </p:txBody>
      </p:sp>
      <p:sp>
        <p:nvSpPr>
          <p:cNvPr id="279" name="Google Shape;279;g3250f227c3e_0_33"/>
          <p:cNvSpPr txBox="1"/>
          <p:nvPr/>
        </p:nvSpPr>
        <p:spPr>
          <a:xfrm>
            <a:off x="523675" y="1726450"/>
            <a:ext cx="5963700" cy="31854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Вече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осъзнавате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стойността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важността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хибридното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дистанционното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какви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реални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стратегии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приложим</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повлияем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положително</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тази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Накратко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ключът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към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подобряването</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отдалеченото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опитаме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гледаме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него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обикновена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офис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води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предизвикателства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обсъдихме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също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така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настройва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мислим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правилен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начин</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такава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положителна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промяна</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крайна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сметка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надяваме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подобрим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разглеждаме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двата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контекста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напълно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несъвместими</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p:txBody>
      </p:sp>
      <p:pic>
        <p:nvPicPr>
          <p:cNvPr id="280" name="Google Shape;280;g3250f227c3e_0_33"/>
          <p:cNvPicPr preferRelativeResize="0"/>
          <p:nvPr/>
        </p:nvPicPr>
        <p:blipFill rotWithShape="1">
          <a:blip r:embed="rId3">
            <a:alphaModFix/>
          </a:blip>
          <a:srcRect/>
          <a:stretch/>
        </p:blipFill>
        <p:spPr>
          <a:xfrm>
            <a:off x="7131975" y="1914475"/>
            <a:ext cx="4996329" cy="3333849"/>
          </a:xfrm>
          <a:prstGeom prst="rect">
            <a:avLst/>
          </a:prstGeom>
          <a:noFill/>
          <a:ln>
            <a:noFill/>
          </a:ln>
        </p:spPr>
      </p:pic>
      <p:sp>
        <p:nvSpPr>
          <p:cNvPr id="281" name="Google Shape;281;g3250f227c3e_0_33"/>
          <p:cNvSpPr txBox="1"/>
          <p:nvPr/>
        </p:nvSpPr>
        <p:spPr>
          <a:xfrm>
            <a:off x="8606600" y="1609675"/>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Снимка от fauxels през Pexels.</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2565449324_0_36"/>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dirty="0" err="1">
                <a:solidFill>
                  <a:schemeClr val="accent5"/>
                </a:solidFill>
                <a:latin typeface="Arial"/>
                <a:ea typeface="Arial"/>
                <a:cs typeface="Arial"/>
                <a:sym typeface="Arial"/>
              </a:rPr>
              <a:t>Стратегии</a:t>
            </a:r>
            <a:r>
              <a:rPr lang="en-GB" sz="3600" b="0" i="0" u="none" strike="noStrike" cap="none" dirty="0">
                <a:solidFill>
                  <a:schemeClr val="accent5"/>
                </a:solidFill>
                <a:latin typeface="Arial"/>
                <a:ea typeface="Arial"/>
                <a:cs typeface="Arial"/>
                <a:sym typeface="Arial"/>
              </a:rPr>
              <a:t> за </a:t>
            </a:r>
            <a:r>
              <a:rPr lang="en-GB" sz="3600" b="0" i="0" u="none" strike="noStrike" cap="none" dirty="0" err="1">
                <a:solidFill>
                  <a:schemeClr val="accent5"/>
                </a:solidFill>
                <a:latin typeface="Arial"/>
                <a:ea typeface="Arial"/>
                <a:cs typeface="Arial"/>
                <a:sym typeface="Arial"/>
              </a:rPr>
              <a:t>подобряване</a:t>
            </a:r>
            <a:r>
              <a:rPr lang="en-GB" sz="3600" b="0" i="0" u="none" strike="noStrike" cap="none" dirty="0">
                <a:solidFill>
                  <a:schemeClr val="accent5"/>
                </a:solidFill>
                <a:latin typeface="Arial"/>
                <a:ea typeface="Arial"/>
                <a:cs typeface="Arial"/>
                <a:sym typeface="Arial"/>
              </a:rPr>
              <a:t> на </a:t>
            </a:r>
            <a:r>
              <a:rPr lang="en-GB" sz="3600" b="0" i="0" u="none" strike="noStrike" cap="none" dirty="0" err="1">
                <a:solidFill>
                  <a:schemeClr val="accent5"/>
                </a:solidFill>
                <a:latin typeface="Arial"/>
                <a:ea typeface="Arial"/>
                <a:cs typeface="Arial"/>
                <a:sym typeface="Arial"/>
              </a:rPr>
              <a:t>социалната</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свързаност</a:t>
            </a:r>
            <a:endParaRPr dirty="0"/>
          </a:p>
        </p:txBody>
      </p:sp>
      <p:sp>
        <p:nvSpPr>
          <p:cNvPr id="288" name="Google Shape;288;g32565449324_0_36"/>
          <p:cNvSpPr txBox="1"/>
          <p:nvPr/>
        </p:nvSpPr>
        <p:spPr>
          <a:xfrm>
            <a:off x="587375" y="1466905"/>
            <a:ext cx="5963700" cy="457045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вземем</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пример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срещите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кафе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офиса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Възможно</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двама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повече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служители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които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живеят</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неголямо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разстояние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един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друг</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срещат</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говорят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време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почивките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алтернатива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помислете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планиране</a:t>
            </a:r>
            <a:r>
              <a:rPr lang="en-GB" sz="1500" b="0" i="0" u="none" strike="noStrike" cap="none" dirty="0">
                <a:solidFill>
                  <a:srgbClr val="636A6F"/>
                </a:solidFill>
                <a:latin typeface="Arial"/>
                <a:ea typeface="Arial"/>
                <a:cs typeface="Arial"/>
                <a:sym typeface="Arial"/>
              </a:rPr>
              <a:t> на 15-минутни </a:t>
            </a:r>
            <a:r>
              <a:rPr lang="en-GB" sz="1500" b="0" i="0" u="none" strike="noStrike" cap="none" dirty="0" err="1">
                <a:solidFill>
                  <a:srgbClr val="636A6F"/>
                </a:solidFill>
                <a:latin typeface="Arial"/>
                <a:ea typeface="Arial"/>
                <a:cs typeface="Arial"/>
                <a:sym typeface="Arial"/>
              </a:rPr>
              <a:t>периоди</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различни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интервали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деня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които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служителите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насърчават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правят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видеовръзка</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колега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говорят</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кафе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чай</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т.н</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имитират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разговор</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чаша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вода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мениджърите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биха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обмислят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произволно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назначат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партньор</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видеоразговори</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всеки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член</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екипа</a:t>
            </a:r>
            <a:r>
              <a:rPr lang="en-GB" sz="1500" b="0" i="0" u="none" strike="noStrike" cap="none" dirty="0">
                <a:solidFill>
                  <a:srgbClr val="636A6F"/>
                </a:solidFill>
                <a:latin typeface="Arial"/>
                <a:ea typeface="Arial"/>
                <a:cs typeface="Arial"/>
                <a:sym typeface="Arial"/>
              </a:rPr>
              <a:t> за 5-минутен „</a:t>
            </a:r>
            <a:r>
              <a:rPr lang="en-GB" sz="1500" b="0" i="0" u="none" strike="noStrike" cap="none" dirty="0" err="1">
                <a:solidFill>
                  <a:srgbClr val="636A6F"/>
                </a:solidFill>
                <a:latin typeface="Arial"/>
                <a:ea typeface="Arial"/>
                <a:cs typeface="Arial"/>
                <a:sym typeface="Arial"/>
              </a:rPr>
              <a:t>разговор</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новостите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деня</a:t>
            </a:r>
            <a:r>
              <a:rPr lang="en-GB" sz="1500" b="0" i="0" u="none" strike="noStrike" cap="none" dirty="0">
                <a:solidFill>
                  <a:srgbClr val="636A6F"/>
                </a:solidFill>
                <a:latin typeface="Arial"/>
                <a:ea typeface="Arial"/>
                <a:cs typeface="Arial"/>
                <a:sym typeface="Arial"/>
              </a:rPr>
              <a:t>. </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Дългосрочните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взаимоотношения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съседите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бюро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несъмнено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по-трудни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възпроизвеждане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хибриден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контекст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Едно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възможно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решение</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назначи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ментор</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по-новите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колеги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позволява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срещат</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понякога</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утвърден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член</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екипа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различен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мениджърите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предоставя</a:t>
            </a:r>
            <a:r>
              <a:rPr lang="en-GB" sz="1500" b="0" i="0" u="none" strike="noStrike" cap="none" dirty="0">
                <a:solidFill>
                  <a:srgbClr val="636A6F"/>
                </a:solidFill>
                <a:latin typeface="Arial"/>
                <a:ea typeface="Arial"/>
                <a:cs typeface="Arial"/>
                <a:sym typeface="Arial"/>
              </a:rPr>
              <a:t> и на </a:t>
            </a:r>
            <a:r>
              <a:rPr lang="en-GB" sz="1500" b="0" i="0" u="none" strike="noStrike" cap="none" dirty="0" err="1">
                <a:solidFill>
                  <a:srgbClr val="636A6F"/>
                </a:solidFill>
                <a:latin typeface="Arial"/>
                <a:ea typeface="Arial"/>
                <a:cs typeface="Arial"/>
                <a:sym typeface="Arial"/>
              </a:rPr>
              <a:t>двете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възможност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свържат</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колеги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развият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ключови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умения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които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полезни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навсякъде</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p:txBody>
      </p:sp>
      <p:pic>
        <p:nvPicPr>
          <p:cNvPr id="289" name="Google Shape;289;g32565449324_0_36"/>
          <p:cNvPicPr preferRelativeResize="0"/>
          <p:nvPr/>
        </p:nvPicPr>
        <p:blipFill rotWithShape="1">
          <a:blip r:embed="rId3">
            <a:alphaModFix/>
          </a:blip>
          <a:srcRect l="39" r="49"/>
          <a:stretch/>
        </p:blipFill>
        <p:spPr>
          <a:xfrm>
            <a:off x="7195675" y="1557650"/>
            <a:ext cx="4996330" cy="3333849"/>
          </a:xfrm>
          <a:prstGeom prst="rect">
            <a:avLst/>
          </a:prstGeom>
          <a:noFill/>
          <a:ln>
            <a:noFill/>
          </a:ln>
        </p:spPr>
      </p:pic>
      <p:sp>
        <p:nvSpPr>
          <p:cNvPr id="290" name="Google Shape;290;g32565449324_0_36"/>
          <p:cNvSpPr txBox="1"/>
          <p:nvPr/>
        </p:nvSpPr>
        <p:spPr>
          <a:xfrm>
            <a:off x="8670300" y="1252850"/>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Снимка от Helena Lopes през Pexels.</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250f227c3e_0_262"/>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Стратегии за подобряване на социалната свързаност</a:t>
            </a:r>
            <a:endParaRPr/>
          </a:p>
        </p:txBody>
      </p:sp>
      <p:sp>
        <p:nvSpPr>
          <p:cNvPr id="297" name="Google Shape;297;g3250f227c3e_0_262"/>
          <p:cNvSpPr txBox="1"/>
          <p:nvPr/>
        </p:nvSpPr>
        <p:spPr>
          <a:xfrm>
            <a:off x="5319625" y="1446000"/>
            <a:ext cx="6465300" cy="34162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Друг</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аспект</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офисната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който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води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подобрена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таблото</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обяви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най-лесното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взаимодействие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работното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което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пресъздаде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отдалечен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хибриден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контекст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Голяма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част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софтуера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използван</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улесняване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дистанционната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разполага</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емисия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т.нар</a:t>
            </a:r>
            <a:r>
              <a:rPr lang="en-GB" sz="1500" b="0" i="0" u="none" strike="noStrike" cap="none" dirty="0">
                <a:solidFill>
                  <a:srgbClr val="636A6F"/>
                </a:solidFill>
                <a:latin typeface="Arial"/>
                <a:ea typeface="Arial"/>
                <a:cs typeface="Arial"/>
                <a:sym typeface="Arial"/>
              </a:rPr>
              <a:t>. feed), </a:t>
            </a:r>
            <a:r>
              <a:rPr lang="en-GB" sz="1500" b="0" i="0" u="none" strike="noStrike" cap="none" dirty="0" err="1">
                <a:solidFill>
                  <a:srgbClr val="636A6F"/>
                </a:solidFill>
                <a:latin typeface="Arial"/>
                <a:ea typeface="Arial"/>
                <a:cs typeface="Arial"/>
                <a:sym typeface="Arial"/>
              </a:rPr>
              <a:t>която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позволява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персонала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добавя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новини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актуализира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събития</a:t>
            </a:r>
            <a:r>
              <a:rPr lang="en-GB" sz="1500" b="0" i="0" u="none" strike="noStrike" cap="none" dirty="0">
                <a:solidFill>
                  <a:srgbClr val="636A6F"/>
                </a:solidFill>
                <a:latin typeface="Arial"/>
                <a:ea typeface="Arial"/>
                <a:cs typeface="Arial"/>
                <a:sym typeface="Arial"/>
              </a:rPr>
              <a:t>. </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Въпреки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ценна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функция</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предаване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съобщения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които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виждат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всички</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организацията</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увеличи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максимално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трябва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използва</a:t>
            </a:r>
            <a:r>
              <a:rPr lang="en-GB" sz="1500" b="0" i="0" u="none" strike="noStrike" cap="none" dirty="0">
                <a:solidFill>
                  <a:srgbClr val="636A6F"/>
                </a:solidFill>
                <a:latin typeface="Arial"/>
                <a:ea typeface="Arial"/>
                <a:cs typeface="Arial"/>
                <a:sym typeface="Arial"/>
              </a:rPr>
              <a:t> и за </a:t>
            </a:r>
            <a:r>
              <a:rPr lang="en-GB" sz="1500" b="0" i="0" u="none" strike="noStrike" cap="none" dirty="0" err="1">
                <a:solidFill>
                  <a:srgbClr val="636A6F"/>
                </a:solidFill>
                <a:latin typeface="Arial"/>
                <a:ea typeface="Arial"/>
                <a:cs typeface="Arial"/>
                <a:sym typeface="Arial"/>
              </a:rPr>
              <a:t>отбелязване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личните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професионални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успехи</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персонала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Обмислете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я </a:t>
            </a:r>
            <a:r>
              <a:rPr lang="en-GB" sz="1500" b="0" i="0" u="none" strike="noStrike" cap="none" dirty="0" err="1">
                <a:solidFill>
                  <a:srgbClr val="636A6F"/>
                </a:solidFill>
                <a:latin typeface="Arial"/>
                <a:ea typeface="Arial"/>
                <a:cs typeface="Arial"/>
                <a:sym typeface="Arial"/>
              </a:rPr>
              <a:t>ползвате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чрез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поздравявате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служителите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спортни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победи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нови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роли</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екипа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рождени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дни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др</a:t>
            </a:r>
            <a:r>
              <a:rPr lang="en-GB" sz="1500" b="0" i="0" u="none" strike="noStrike" cap="none" dirty="0">
                <a:solidFill>
                  <a:srgbClr val="636A6F"/>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p:txBody>
      </p:sp>
      <p:pic>
        <p:nvPicPr>
          <p:cNvPr id="298" name="Google Shape;298;g3250f227c3e_0_262"/>
          <p:cNvPicPr preferRelativeResize="0"/>
          <p:nvPr/>
        </p:nvPicPr>
        <p:blipFill rotWithShape="1">
          <a:blip r:embed="rId3">
            <a:alphaModFix/>
          </a:blip>
          <a:srcRect b="16379"/>
          <a:stretch/>
        </p:blipFill>
        <p:spPr>
          <a:xfrm>
            <a:off x="587375" y="1446000"/>
            <a:ext cx="3679125" cy="4605174"/>
          </a:xfrm>
          <a:prstGeom prst="rect">
            <a:avLst/>
          </a:prstGeom>
          <a:noFill/>
          <a:ln>
            <a:noFill/>
          </a:ln>
        </p:spPr>
      </p:pic>
      <p:sp>
        <p:nvSpPr>
          <p:cNvPr id="299" name="Google Shape;299;g3250f227c3e_0_262"/>
          <p:cNvSpPr txBox="1"/>
          <p:nvPr/>
        </p:nvSpPr>
        <p:spPr>
          <a:xfrm>
            <a:off x="2753050" y="6051175"/>
            <a:ext cx="35217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Снимка от fauxels през Pexels.</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2565449324_0_66"/>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Стратегии за подобряване на социалната свързаност</a:t>
            </a:r>
            <a:endParaRPr/>
          </a:p>
        </p:txBody>
      </p:sp>
      <p:sp>
        <p:nvSpPr>
          <p:cNvPr id="306" name="Google Shape;306;g32565449324_0_66"/>
          <p:cNvSpPr txBox="1"/>
          <p:nvPr/>
        </p:nvSpPr>
        <p:spPr>
          <a:xfrm>
            <a:off x="587375" y="1505817"/>
            <a:ext cx="5963700" cy="364712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Емисии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описаните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предишния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слайд</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използват</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участие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екипа</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дейности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викторини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състезания</a:t>
            </a:r>
            <a:r>
              <a:rPr lang="en-GB" sz="1500" b="0" i="0" u="none" strike="noStrike" cap="none" dirty="0">
                <a:solidFill>
                  <a:srgbClr val="636A6F"/>
                </a:solidFill>
                <a:latin typeface="Arial"/>
                <a:ea typeface="Arial"/>
                <a:cs typeface="Arial"/>
                <a:sym typeface="Arial"/>
              </a:rPr>
              <a:t>. </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Съответно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стигаме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основн</a:t>
            </a:r>
            <a:r>
              <a:rPr lang="bg-BG" sz="1500" dirty="0">
                <a:solidFill>
                  <a:srgbClr val="636A6F"/>
                </a:solidFill>
              </a:rPr>
              <a:t>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фактор</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всяко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дейностите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сплотяване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екипа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събития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например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упражнения</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благополучие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групова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медитация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тренировки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курсове</a:t>
            </a:r>
            <a:r>
              <a:rPr lang="en-GB" sz="1500" b="0" i="0" u="none" strike="noStrike" cap="none" dirty="0">
                <a:solidFill>
                  <a:srgbClr val="636A6F"/>
                </a:solidFill>
                <a:latin typeface="Arial"/>
                <a:ea typeface="Arial"/>
                <a:cs typeface="Arial"/>
                <a:sym typeface="Arial"/>
              </a:rPr>
              <a:t>/</a:t>
            </a:r>
            <a:r>
              <a:rPr lang="en-GB" sz="1500" b="0" i="0" u="none" strike="noStrike" cap="none" dirty="0" err="1">
                <a:solidFill>
                  <a:srgbClr val="636A6F"/>
                </a:solidFill>
                <a:latin typeface="Arial"/>
                <a:ea typeface="Arial"/>
                <a:cs typeface="Arial"/>
                <a:sym typeface="Arial"/>
              </a:rPr>
              <a:t>семинари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например</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готвене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провеждат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дигитално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при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кафе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паузите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обаче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добра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идея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провежда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присъствено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събитие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сплотяване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екипа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всеки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шест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месеца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дори</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тримесечие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Връзките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реалния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създадени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време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тези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дейности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естествен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начин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прехвърлят</a:t>
            </a:r>
            <a:r>
              <a:rPr lang="en-GB" sz="1500" b="0" i="0" u="none" strike="noStrike" cap="none" dirty="0">
                <a:solidFill>
                  <a:srgbClr val="636A6F"/>
                </a:solidFill>
                <a:latin typeface="Arial"/>
                <a:ea typeface="Arial"/>
                <a:cs typeface="Arial"/>
                <a:sym typeface="Arial"/>
              </a:rPr>
              <a:t> и в </a:t>
            </a:r>
            <a:r>
              <a:rPr lang="en-GB" sz="1500" b="0" i="0" u="none" strike="noStrike" cap="none" dirty="0" err="1">
                <a:solidFill>
                  <a:srgbClr val="636A6F"/>
                </a:solidFill>
                <a:latin typeface="Arial"/>
                <a:ea typeface="Arial"/>
                <a:cs typeface="Arial"/>
                <a:sym typeface="Arial"/>
              </a:rPr>
              <a:t>хибридното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пространство</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p:txBody>
      </p:sp>
      <p:pic>
        <p:nvPicPr>
          <p:cNvPr id="307" name="Google Shape;307;g32565449324_0_66"/>
          <p:cNvPicPr preferRelativeResize="0"/>
          <p:nvPr/>
        </p:nvPicPr>
        <p:blipFill rotWithShape="1">
          <a:blip r:embed="rId3">
            <a:alphaModFix/>
          </a:blip>
          <a:srcRect l="39" r="49"/>
          <a:stretch/>
        </p:blipFill>
        <p:spPr>
          <a:xfrm>
            <a:off x="7195675" y="1557650"/>
            <a:ext cx="4996330" cy="3333849"/>
          </a:xfrm>
          <a:prstGeom prst="rect">
            <a:avLst/>
          </a:prstGeom>
          <a:noFill/>
          <a:ln>
            <a:noFill/>
          </a:ln>
        </p:spPr>
      </p:pic>
      <p:sp>
        <p:nvSpPr>
          <p:cNvPr id="308" name="Google Shape;308;g32565449324_0_66"/>
          <p:cNvSpPr txBox="1"/>
          <p:nvPr/>
        </p:nvSpPr>
        <p:spPr>
          <a:xfrm>
            <a:off x="8670300" y="1252850"/>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Снимка от Van Tay Media през Pexels.</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2565449324_0_47"/>
          <p:cNvSpPr txBox="1"/>
          <p:nvPr/>
        </p:nvSpPr>
        <p:spPr>
          <a:xfrm>
            <a:off x="2213750" y="34591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Стратегии за подобряване на социалната свързаност</a:t>
            </a:r>
            <a:endParaRPr/>
          </a:p>
        </p:txBody>
      </p:sp>
      <p:sp>
        <p:nvSpPr>
          <p:cNvPr id="315" name="Google Shape;315;g32565449324_0_47"/>
          <p:cNvSpPr txBox="1"/>
          <p:nvPr/>
        </p:nvSpPr>
        <p:spPr>
          <a:xfrm>
            <a:off x="5252936" y="1314165"/>
            <a:ext cx="6616889" cy="560150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100" b="0" i="0" u="none" strike="noStrike" cap="none" dirty="0" err="1">
                <a:solidFill>
                  <a:srgbClr val="636A6F"/>
                </a:solidFill>
                <a:latin typeface="Arial"/>
                <a:ea typeface="Arial"/>
                <a:cs typeface="Arial"/>
                <a:sym typeface="Arial"/>
              </a:rPr>
              <a:t>Ето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списък</a:t>
            </a:r>
            <a:r>
              <a:rPr lang="en-GB" sz="1100" b="0" i="0" u="none" strike="noStrike" cap="none" dirty="0">
                <a:solidFill>
                  <a:srgbClr val="636A6F"/>
                </a:solidFill>
                <a:latin typeface="Arial"/>
                <a:ea typeface="Arial"/>
                <a:cs typeface="Arial"/>
                <a:sym typeface="Arial"/>
              </a:rPr>
              <a:t> с </a:t>
            </a:r>
            <a:r>
              <a:rPr lang="en-GB" sz="1100" b="0" i="0" u="none" strike="noStrike" cap="none" dirty="0" err="1">
                <a:solidFill>
                  <a:srgbClr val="636A6F"/>
                </a:solidFill>
                <a:latin typeface="Arial"/>
                <a:ea typeface="Arial"/>
                <a:cs typeface="Arial"/>
                <a:sym typeface="Arial"/>
              </a:rPr>
              <a:t>някои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ресурси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които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можете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използвате</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опитате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подобрите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допълнително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социалната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свързаност</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хибридните</a:t>
            </a:r>
            <a:r>
              <a:rPr lang="en-GB" sz="1100" b="0" i="0" u="none" strike="noStrike" cap="none" dirty="0">
                <a:solidFill>
                  <a:srgbClr val="636A6F"/>
                </a:solidFill>
                <a:latin typeface="Arial"/>
                <a:ea typeface="Arial"/>
                <a:cs typeface="Arial"/>
                <a:sym typeface="Arial"/>
              </a:rPr>
              <a:t>/</a:t>
            </a:r>
            <a:r>
              <a:rPr lang="en-GB" sz="1100" b="0" i="0" u="none" strike="noStrike" cap="none" dirty="0" err="1">
                <a:solidFill>
                  <a:srgbClr val="636A6F"/>
                </a:solidFill>
                <a:latin typeface="Arial"/>
                <a:ea typeface="Arial"/>
                <a:cs typeface="Arial"/>
                <a:sym typeface="Arial"/>
              </a:rPr>
              <a:t>отдалечени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екипи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във</a:t>
            </a:r>
            <a:r>
              <a:rPr lang="en-GB" sz="1100" b="0" i="0" u="none" strike="noStrike" cap="none" dirty="0">
                <a:solidFill>
                  <a:srgbClr val="636A6F"/>
                </a:solidFill>
                <a:latin typeface="Arial"/>
                <a:ea typeface="Arial"/>
                <a:cs typeface="Arial"/>
                <a:sym typeface="Arial"/>
              </a:rPr>
              <a:t> </a:t>
            </a:r>
            <a:r>
              <a:rPr lang="bg-BG" sz="1100" dirty="0">
                <a:solidFill>
                  <a:srgbClr val="636A6F"/>
                </a:solidFill>
              </a:rPr>
              <a:t>В</a:t>
            </a:r>
            <a:r>
              <a:rPr lang="en-GB" sz="1100" b="0" i="0" u="none" strike="noStrike" cap="none" dirty="0" err="1">
                <a:solidFill>
                  <a:srgbClr val="636A6F"/>
                </a:solidFill>
                <a:latin typeface="Arial"/>
                <a:ea typeface="Arial"/>
                <a:cs typeface="Arial"/>
                <a:sym typeface="Arial"/>
              </a:rPr>
              <a:t>ашата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организация</a:t>
            </a:r>
            <a:r>
              <a:rPr lang="en-GB" sz="1100" b="0" i="0" u="none" strike="noStrike" cap="none" dirty="0">
                <a:solidFill>
                  <a:srgbClr val="636A6F"/>
                </a:solidFill>
                <a:latin typeface="Arial"/>
                <a:ea typeface="Arial"/>
                <a:cs typeface="Arial"/>
                <a:sym typeface="Arial"/>
              </a:rPr>
              <a:t>.</a:t>
            </a:r>
            <a:endParaRPr sz="11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100" b="1" i="0" u="none" strike="noStrike" cap="none" dirty="0" err="1">
                <a:solidFill>
                  <a:srgbClr val="636A6F"/>
                </a:solidFill>
                <a:latin typeface="Arial"/>
                <a:ea typeface="Arial"/>
                <a:cs typeface="Arial"/>
                <a:sym typeface="Arial"/>
              </a:rPr>
              <a:t>Софтуер</a:t>
            </a:r>
            <a:r>
              <a:rPr lang="en-GB" sz="1100" b="1" i="0" u="none" strike="noStrike" cap="none" dirty="0">
                <a:solidFill>
                  <a:srgbClr val="636A6F"/>
                </a:solidFill>
                <a:latin typeface="Arial"/>
                <a:ea typeface="Arial"/>
                <a:cs typeface="Arial"/>
                <a:sym typeface="Arial"/>
              </a:rPr>
              <a:t> за </a:t>
            </a:r>
            <a:r>
              <a:rPr lang="en-GB" sz="1100" b="1" i="0" u="none" strike="noStrike" cap="none" dirty="0" err="1">
                <a:solidFill>
                  <a:srgbClr val="636A6F"/>
                </a:solidFill>
                <a:latin typeface="Arial"/>
                <a:ea typeface="Arial"/>
                <a:cs typeface="Arial"/>
                <a:sym typeface="Arial"/>
              </a:rPr>
              <a:t>видеоконферентна</a:t>
            </a:r>
            <a:r>
              <a:rPr lang="en-GB" sz="1100" b="1" i="0" u="none" strike="noStrike" cap="none" dirty="0">
                <a:solidFill>
                  <a:srgbClr val="636A6F"/>
                </a:solidFill>
                <a:latin typeface="Arial"/>
                <a:ea typeface="Arial"/>
                <a:cs typeface="Arial"/>
                <a:sym typeface="Arial"/>
              </a:rPr>
              <a:t> </a:t>
            </a:r>
            <a:r>
              <a:rPr lang="en-GB" sz="1100" b="1" i="0" u="none" strike="noStrike" cap="none" dirty="0" err="1">
                <a:solidFill>
                  <a:srgbClr val="636A6F"/>
                </a:solidFill>
                <a:latin typeface="Arial"/>
                <a:ea typeface="Arial"/>
                <a:cs typeface="Arial"/>
                <a:sym typeface="Arial"/>
              </a:rPr>
              <a:t>връзка</a:t>
            </a:r>
            <a:r>
              <a:rPr lang="en-GB" sz="1100" b="1"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Софтуерът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който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организация</a:t>
            </a:r>
            <a:r>
              <a:rPr lang="bg-BG" sz="1100" b="0" i="0" u="none" strike="noStrike" cap="none" dirty="0">
                <a:solidFill>
                  <a:srgbClr val="636A6F"/>
                </a:solidFill>
                <a:latin typeface="Arial"/>
                <a:ea typeface="Arial"/>
                <a:cs typeface="Arial"/>
                <a:sym typeface="Arial"/>
              </a:rPr>
              <a:t>та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нуждае</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улесни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безпроблемната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дистанционна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комуникация</a:t>
            </a:r>
            <a:r>
              <a:rPr lang="en-GB" sz="1100" b="0" i="0" u="none" strike="noStrike" cap="none" dirty="0">
                <a:solidFill>
                  <a:srgbClr val="636A6F"/>
                </a:solidFill>
                <a:latin typeface="Arial"/>
                <a:ea typeface="Arial"/>
                <a:cs typeface="Arial"/>
                <a:sym typeface="Arial"/>
              </a:rPr>
              <a:t>.</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Zoom</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Microsoft Teams</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Skype</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Discord</a:t>
            </a:r>
            <a:endParaRPr sz="1100" b="0" i="0" u="none" strike="noStrike" cap="none" dirty="0">
              <a:solidFill>
                <a:srgbClr val="636A6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100" b="1" i="0" u="none" strike="noStrike" cap="none" dirty="0" err="1">
                <a:solidFill>
                  <a:srgbClr val="636A6F"/>
                </a:solidFill>
                <a:latin typeface="Arial"/>
                <a:ea typeface="Arial"/>
                <a:cs typeface="Arial"/>
                <a:sym typeface="Arial"/>
              </a:rPr>
              <a:t>Решения</a:t>
            </a:r>
            <a:r>
              <a:rPr lang="en-GB" sz="1100" b="1" i="0" u="none" strike="noStrike" cap="none" dirty="0">
                <a:solidFill>
                  <a:srgbClr val="636A6F"/>
                </a:solidFill>
                <a:latin typeface="Arial"/>
                <a:ea typeface="Arial"/>
                <a:cs typeface="Arial"/>
                <a:sym typeface="Arial"/>
              </a:rPr>
              <a:t> за </a:t>
            </a:r>
            <a:r>
              <a:rPr lang="en-GB" sz="1100" b="1" i="0" u="none" strike="noStrike" cap="none" dirty="0" err="1">
                <a:solidFill>
                  <a:srgbClr val="636A6F"/>
                </a:solidFill>
                <a:latin typeface="Arial"/>
                <a:ea typeface="Arial"/>
                <a:cs typeface="Arial"/>
                <a:sym typeface="Arial"/>
              </a:rPr>
              <a:t>управление</a:t>
            </a:r>
            <a:r>
              <a:rPr lang="en-GB" sz="1100" b="1" i="0" u="none" strike="noStrike" cap="none" dirty="0">
                <a:solidFill>
                  <a:srgbClr val="636A6F"/>
                </a:solidFill>
                <a:latin typeface="Arial"/>
                <a:ea typeface="Arial"/>
                <a:cs typeface="Arial"/>
                <a:sym typeface="Arial"/>
              </a:rPr>
              <a:t> на </a:t>
            </a:r>
            <a:r>
              <a:rPr lang="en-GB" sz="1100" b="1" i="0" u="none" strike="noStrike" cap="none" dirty="0" err="1">
                <a:solidFill>
                  <a:srgbClr val="636A6F"/>
                </a:solidFill>
                <a:latin typeface="Arial"/>
                <a:ea typeface="Arial"/>
                <a:cs typeface="Arial"/>
                <a:sym typeface="Arial"/>
              </a:rPr>
              <a:t>споделени</a:t>
            </a:r>
            <a:r>
              <a:rPr lang="en-GB" sz="1100" b="1" i="0" u="none" strike="noStrike" cap="none" dirty="0">
                <a:solidFill>
                  <a:srgbClr val="636A6F"/>
                </a:solidFill>
                <a:latin typeface="Arial"/>
                <a:ea typeface="Arial"/>
                <a:cs typeface="Arial"/>
                <a:sym typeface="Arial"/>
              </a:rPr>
              <a:t> </a:t>
            </a:r>
            <a:r>
              <a:rPr lang="en-GB" sz="1100" b="1" i="0" u="none" strike="noStrike" cap="none" dirty="0" err="1">
                <a:solidFill>
                  <a:srgbClr val="636A6F"/>
                </a:solidFill>
                <a:latin typeface="Arial"/>
                <a:ea typeface="Arial"/>
                <a:cs typeface="Arial"/>
                <a:sym typeface="Arial"/>
              </a:rPr>
              <a:t>файлове</a:t>
            </a:r>
            <a:r>
              <a:rPr lang="en-GB" sz="1100" b="1" i="0" u="none" strike="noStrike" cap="none" dirty="0">
                <a:solidFill>
                  <a:srgbClr val="636A6F"/>
                </a:solidFill>
                <a:latin typeface="Arial"/>
                <a:ea typeface="Arial"/>
                <a:cs typeface="Arial"/>
                <a:sym typeface="Arial"/>
              </a:rPr>
              <a:t>:</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Набор</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полезни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решения</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управление</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файлове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които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помагат</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хибридните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екипи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комуникират</a:t>
            </a:r>
            <a:r>
              <a:rPr lang="en-GB" sz="1100" b="0" i="0" u="none" strike="noStrike" cap="none" dirty="0">
                <a:solidFill>
                  <a:srgbClr val="636A6F"/>
                </a:solidFill>
                <a:latin typeface="Arial"/>
                <a:ea typeface="Arial"/>
                <a:cs typeface="Arial"/>
                <a:sym typeface="Arial"/>
              </a:rPr>
              <a:t> и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сътрудничат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ефективно</a:t>
            </a:r>
            <a:r>
              <a:rPr lang="en-GB" sz="1100" b="0" i="0" u="none" strike="noStrike" cap="none" dirty="0">
                <a:solidFill>
                  <a:srgbClr val="636A6F"/>
                </a:solidFill>
                <a:latin typeface="Arial"/>
                <a:ea typeface="Arial"/>
                <a:cs typeface="Arial"/>
                <a:sym typeface="Arial"/>
              </a:rPr>
              <a:t>.</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Google Drive</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Microsoft Teams</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Freedcamp</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Asana</a:t>
            </a:r>
            <a:endParaRPr sz="1100" b="0" i="0" u="none" strike="noStrike" cap="none" dirty="0">
              <a:solidFill>
                <a:srgbClr val="636A6F"/>
              </a:solidFill>
              <a:latin typeface="Arial"/>
              <a:ea typeface="Arial"/>
              <a:cs typeface="Arial"/>
              <a:sym typeface="Arial"/>
            </a:endParaRPr>
          </a:p>
          <a:p>
            <a:pPr marL="457200" marR="0" lvl="0" indent="-304800" algn="l" rtl="0">
              <a:lnSpc>
                <a:spcPct val="100000"/>
              </a:lnSpc>
              <a:spcBef>
                <a:spcPts val="0"/>
              </a:spcBef>
              <a:spcAft>
                <a:spcPts val="0"/>
              </a:spcAft>
              <a:buClr>
                <a:srgbClr val="636A6F"/>
              </a:buClr>
              <a:buSzPts val="1200"/>
              <a:buFont typeface="Arial"/>
              <a:buChar char="●"/>
            </a:pPr>
            <a:r>
              <a:rPr lang="en-GB" sz="1100" b="0" i="0" u="none" strike="noStrike" cap="none" dirty="0">
                <a:solidFill>
                  <a:srgbClr val="636A6F"/>
                </a:solidFill>
                <a:latin typeface="Arial"/>
                <a:ea typeface="Arial"/>
                <a:cs typeface="Arial"/>
                <a:sym typeface="Arial"/>
              </a:rPr>
              <a:t>Teamwork</a:t>
            </a:r>
            <a:endParaRPr sz="1100" b="0" i="0" u="none" strike="noStrike" cap="none" dirty="0">
              <a:solidFill>
                <a:srgbClr val="636A6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100" b="1" i="0" u="none" strike="noStrike" cap="none" dirty="0" err="1">
                <a:solidFill>
                  <a:srgbClr val="636A6F"/>
                </a:solidFill>
                <a:latin typeface="Arial"/>
                <a:ea typeface="Arial"/>
                <a:cs typeface="Arial"/>
                <a:sym typeface="Arial"/>
              </a:rPr>
              <a:t>Системи</a:t>
            </a:r>
            <a:r>
              <a:rPr lang="en-GB" sz="1100" b="1" i="0" u="none" strike="noStrike" cap="none" dirty="0">
                <a:solidFill>
                  <a:srgbClr val="636A6F"/>
                </a:solidFill>
                <a:latin typeface="Arial"/>
                <a:ea typeface="Arial"/>
                <a:cs typeface="Arial"/>
                <a:sym typeface="Arial"/>
              </a:rPr>
              <a:t> за </a:t>
            </a:r>
            <a:r>
              <a:rPr lang="en-GB" sz="1100" b="1" i="0" u="none" strike="noStrike" cap="none" dirty="0" err="1">
                <a:solidFill>
                  <a:srgbClr val="636A6F"/>
                </a:solidFill>
                <a:latin typeface="Arial"/>
                <a:ea typeface="Arial"/>
                <a:cs typeface="Arial"/>
                <a:sym typeface="Arial"/>
              </a:rPr>
              <a:t>управление</a:t>
            </a:r>
            <a:r>
              <a:rPr lang="en-GB" sz="1100" b="1" i="0" u="none" strike="noStrike" cap="none" dirty="0">
                <a:solidFill>
                  <a:srgbClr val="636A6F"/>
                </a:solidFill>
                <a:latin typeface="Arial"/>
                <a:ea typeface="Arial"/>
                <a:cs typeface="Arial"/>
                <a:sym typeface="Arial"/>
              </a:rPr>
              <a:t> на </a:t>
            </a:r>
            <a:r>
              <a:rPr lang="en-GB" sz="1100" b="1" i="0" u="none" strike="noStrike" cap="none" dirty="0" err="1">
                <a:solidFill>
                  <a:srgbClr val="636A6F"/>
                </a:solidFill>
                <a:latin typeface="Arial"/>
                <a:ea typeface="Arial"/>
                <a:cs typeface="Arial"/>
                <a:sym typeface="Arial"/>
              </a:rPr>
              <a:t>обучението</a:t>
            </a:r>
            <a:r>
              <a:rPr lang="en-GB" sz="1100" b="1" i="0" u="none" strike="noStrike" cap="none" dirty="0">
                <a:solidFill>
                  <a:srgbClr val="636A6F"/>
                </a:solidFill>
                <a:latin typeface="Arial"/>
                <a:ea typeface="Arial"/>
                <a:cs typeface="Arial"/>
                <a:sym typeface="Arial"/>
              </a:rPr>
              <a:t>:</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Ако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искаме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внедрим</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обичайните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характеристики</a:t>
            </a:r>
            <a:r>
              <a:rPr lang="en-GB" sz="1100" b="0" i="0" u="none" strike="noStrike" cap="none" dirty="0">
                <a:solidFill>
                  <a:srgbClr val="636A6F"/>
                </a:solidFill>
                <a:latin typeface="Arial"/>
                <a:ea typeface="Arial"/>
                <a:cs typeface="Arial"/>
                <a:sym typeface="Arial"/>
              </a:rPr>
              <a:t> и </a:t>
            </a:r>
            <a:r>
              <a:rPr lang="en-GB" sz="1100" b="0" i="0" u="none" strike="noStrike" cap="none" dirty="0" err="1">
                <a:solidFill>
                  <a:srgbClr val="636A6F"/>
                </a:solidFill>
                <a:latin typeface="Arial"/>
                <a:ea typeface="Arial"/>
                <a:cs typeface="Arial"/>
                <a:sym typeface="Arial"/>
              </a:rPr>
              <a:t>функции</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дистанционното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обучение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това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трябва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разшири</a:t>
            </a:r>
            <a:r>
              <a:rPr lang="en-GB" sz="1100" b="0" i="0" u="none" strike="noStrike" cap="none" dirty="0">
                <a:solidFill>
                  <a:srgbClr val="636A6F"/>
                </a:solidFill>
                <a:latin typeface="Arial"/>
                <a:ea typeface="Arial"/>
                <a:cs typeface="Arial"/>
                <a:sym typeface="Arial"/>
              </a:rPr>
              <a:t> и </a:t>
            </a:r>
            <a:r>
              <a:rPr lang="en-GB" sz="1100" b="0" i="0" u="none" strike="noStrike" cap="none" dirty="0" err="1">
                <a:solidFill>
                  <a:srgbClr val="636A6F"/>
                </a:solidFill>
                <a:latin typeface="Arial"/>
                <a:ea typeface="Arial"/>
                <a:cs typeface="Arial"/>
                <a:sym typeface="Arial"/>
              </a:rPr>
              <a:t>върху</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нашето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обучение</a:t>
            </a:r>
            <a:r>
              <a:rPr lang="en-GB" sz="1100" b="0" i="0" u="none" strike="noStrike" cap="none" dirty="0">
                <a:solidFill>
                  <a:srgbClr val="636A6F"/>
                </a:solidFill>
                <a:latin typeface="Arial"/>
                <a:ea typeface="Arial"/>
                <a:cs typeface="Arial"/>
                <a:sym typeface="Arial"/>
              </a:rPr>
              <a:t> и </a:t>
            </a:r>
            <a:r>
              <a:rPr lang="en-GB" sz="1100" b="0" i="0" u="none" strike="noStrike" cap="none" dirty="0" err="1">
                <a:solidFill>
                  <a:srgbClr val="636A6F"/>
                </a:solidFill>
                <a:latin typeface="Arial"/>
                <a:ea typeface="Arial"/>
                <a:cs typeface="Arial"/>
                <a:sym typeface="Arial"/>
              </a:rPr>
              <a:t>професионално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развитие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Системите</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управление</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обучението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иновативни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платформи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предназначени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улеснят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хибридното</a:t>
            </a:r>
            <a:r>
              <a:rPr lang="en-GB" sz="1100" b="0" i="0" u="none" strike="noStrike" cap="none" dirty="0">
                <a:solidFill>
                  <a:srgbClr val="636A6F"/>
                </a:solidFill>
                <a:latin typeface="Arial"/>
                <a:ea typeface="Arial"/>
                <a:cs typeface="Arial"/>
                <a:sym typeface="Arial"/>
              </a:rPr>
              <a:t> и </a:t>
            </a:r>
            <a:r>
              <a:rPr lang="en-GB" sz="1100" b="0" i="0" u="none" strike="noStrike" cap="none" dirty="0" err="1">
                <a:solidFill>
                  <a:srgbClr val="636A6F"/>
                </a:solidFill>
                <a:latin typeface="Arial"/>
                <a:ea typeface="Arial"/>
                <a:cs typeface="Arial"/>
                <a:sym typeface="Arial"/>
              </a:rPr>
              <a:t>дистанционното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обучение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като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съществуват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много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примери</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това</a:t>
            </a:r>
            <a:r>
              <a:rPr lang="en-GB" sz="1100" b="0" i="0" u="none" strike="noStrike" cap="none" dirty="0">
                <a:solidFill>
                  <a:srgbClr val="636A6F"/>
                </a:solidFill>
                <a:latin typeface="Arial"/>
                <a:ea typeface="Arial"/>
                <a:cs typeface="Arial"/>
                <a:sym typeface="Arial"/>
              </a:rPr>
              <a:t>. Moodle е </a:t>
            </a:r>
            <a:r>
              <a:rPr lang="en-GB" sz="1100" b="0" i="0" u="none" strike="noStrike" cap="none" dirty="0" err="1">
                <a:solidFill>
                  <a:srgbClr val="636A6F"/>
                </a:solidFill>
                <a:latin typeface="Arial"/>
                <a:ea typeface="Arial"/>
                <a:cs typeface="Arial"/>
                <a:sym typeface="Arial"/>
              </a:rPr>
              <a:t>може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би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най-известн</a:t>
            </a:r>
            <a:r>
              <a:rPr lang="bg-BG" sz="1100" b="0" i="0" u="none" strike="noStrike" cap="none" dirty="0">
                <a:solidFill>
                  <a:srgbClr val="636A6F"/>
                </a:solidFill>
                <a:latin typeface="Arial"/>
                <a:ea typeface="Arial"/>
                <a:cs typeface="Arial"/>
                <a:sym typeface="Arial"/>
              </a:rPr>
              <a:t>ият</a:t>
            </a:r>
            <a:r>
              <a:rPr lang="en-GB" sz="1100" b="0" i="0" u="none" strike="noStrike" cap="none" dirty="0">
                <a:solidFill>
                  <a:srgbClr val="636A6F"/>
                </a:solidFill>
                <a:latin typeface="Arial"/>
                <a:ea typeface="Arial"/>
                <a:cs typeface="Arial"/>
                <a:sym typeface="Arial"/>
              </a:rPr>
              <a:t>.</a:t>
            </a:r>
            <a:endParaRPr sz="11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100" b="1" i="0" u="none" strike="noStrike" cap="none" dirty="0" err="1">
                <a:solidFill>
                  <a:srgbClr val="636A6F"/>
                </a:solidFill>
                <a:latin typeface="Arial"/>
                <a:ea typeface="Arial"/>
                <a:cs typeface="Arial"/>
                <a:sym typeface="Arial"/>
              </a:rPr>
              <a:t>Ресурси</a:t>
            </a:r>
            <a:r>
              <a:rPr lang="en-GB" sz="1100" b="1" i="0" u="none" strike="noStrike" cap="none" dirty="0">
                <a:solidFill>
                  <a:srgbClr val="636A6F"/>
                </a:solidFill>
                <a:latin typeface="Arial"/>
                <a:ea typeface="Arial"/>
                <a:cs typeface="Arial"/>
                <a:sym typeface="Arial"/>
              </a:rPr>
              <a:t> за </a:t>
            </a:r>
            <a:r>
              <a:rPr lang="en-GB" sz="1100" b="1" i="0" u="none" strike="noStrike" cap="none" dirty="0" err="1">
                <a:solidFill>
                  <a:srgbClr val="636A6F"/>
                </a:solidFill>
                <a:latin typeface="Arial"/>
                <a:ea typeface="Arial"/>
                <a:cs typeface="Arial"/>
                <a:sym typeface="Arial"/>
              </a:rPr>
              <a:t>генериране</a:t>
            </a:r>
            <a:r>
              <a:rPr lang="en-GB" sz="1100" b="1" i="0" u="none" strike="noStrike" cap="none" dirty="0">
                <a:solidFill>
                  <a:srgbClr val="636A6F"/>
                </a:solidFill>
                <a:latin typeface="Arial"/>
                <a:ea typeface="Arial"/>
                <a:cs typeface="Arial"/>
                <a:sym typeface="Arial"/>
              </a:rPr>
              <a:t> на </a:t>
            </a:r>
            <a:r>
              <a:rPr lang="en-GB" sz="1100" b="1" i="0" u="none" strike="noStrike" cap="none" dirty="0" err="1">
                <a:solidFill>
                  <a:srgbClr val="636A6F"/>
                </a:solidFill>
                <a:latin typeface="Arial"/>
                <a:ea typeface="Arial"/>
                <a:cs typeface="Arial"/>
                <a:sym typeface="Arial"/>
              </a:rPr>
              <a:t>идеи</a:t>
            </a:r>
            <a:r>
              <a:rPr lang="en-GB" sz="1100" b="1" i="0" u="none" strike="noStrike" cap="none" dirty="0">
                <a:solidFill>
                  <a:srgbClr val="636A6F"/>
                </a:solidFill>
                <a:latin typeface="Arial"/>
                <a:ea typeface="Arial"/>
                <a:cs typeface="Arial"/>
                <a:sym typeface="Arial"/>
              </a:rPr>
              <a:t> и </a:t>
            </a:r>
            <a:r>
              <a:rPr lang="en-GB" sz="1100" b="1" i="0" u="none" strike="noStrike" cap="none" dirty="0" err="1">
                <a:solidFill>
                  <a:srgbClr val="636A6F"/>
                </a:solidFill>
                <a:latin typeface="Arial"/>
                <a:ea typeface="Arial"/>
                <a:cs typeface="Arial"/>
                <a:sym typeface="Arial"/>
              </a:rPr>
              <a:t>съдържание</a:t>
            </a:r>
            <a:r>
              <a:rPr lang="en-GB" sz="1100" b="1" i="0" u="none" strike="noStrike" cap="none" dirty="0">
                <a:solidFill>
                  <a:srgbClr val="636A6F"/>
                </a:solidFill>
                <a:latin typeface="Arial"/>
                <a:ea typeface="Arial"/>
                <a:cs typeface="Arial"/>
                <a:sym typeface="Arial"/>
              </a:rPr>
              <a:t>: </a:t>
            </a:r>
            <a:r>
              <a:rPr lang="en-GB" sz="1100" b="0" i="0" u="none" strike="noStrike" cap="none" dirty="0">
                <a:solidFill>
                  <a:srgbClr val="636A6F"/>
                </a:solidFill>
                <a:latin typeface="Arial"/>
                <a:ea typeface="Arial"/>
                <a:cs typeface="Arial"/>
                <a:sym typeface="Arial"/>
              </a:rPr>
              <a:t>В </a:t>
            </a:r>
            <a:r>
              <a:rPr lang="en-GB" sz="1100" b="0" i="0" u="none" strike="noStrike" cap="none" dirty="0" err="1">
                <a:solidFill>
                  <a:srgbClr val="636A6F"/>
                </a:solidFill>
                <a:latin typeface="Arial"/>
                <a:ea typeface="Arial"/>
                <a:cs typeface="Arial"/>
                <a:sym typeface="Arial"/>
              </a:rPr>
              <a:t>днешната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сесия</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практикувахме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някои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дейности</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групово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обмисляне</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идеи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но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могат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бъдат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доста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трудни</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пресъздаване</a:t>
            </a:r>
            <a:r>
              <a:rPr lang="en-GB" sz="1100" b="0" i="0" u="none" strike="noStrike" cap="none" dirty="0">
                <a:solidFill>
                  <a:srgbClr val="636A6F"/>
                </a:solidFill>
                <a:latin typeface="Arial"/>
                <a:ea typeface="Arial"/>
                <a:cs typeface="Arial"/>
                <a:sym typeface="Arial"/>
              </a:rPr>
              <a:t> в </a:t>
            </a:r>
            <a:r>
              <a:rPr lang="en-GB" sz="1100" b="0" i="0" u="none" strike="noStrike" cap="none" dirty="0" err="1">
                <a:solidFill>
                  <a:srgbClr val="636A6F"/>
                </a:solidFill>
                <a:latin typeface="Arial"/>
                <a:ea typeface="Arial"/>
                <a:cs typeface="Arial"/>
                <a:sym typeface="Arial"/>
              </a:rPr>
              <a:t>дистанционен</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или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хибриден</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контекст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Организациите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използват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софтуер</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като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Mentimeter</a:t>
            </a:r>
            <a:r>
              <a:rPr lang="en-GB" sz="1100" b="0" i="0" u="none" strike="noStrike" cap="none" dirty="0">
                <a:solidFill>
                  <a:srgbClr val="636A6F"/>
                </a:solidFill>
                <a:latin typeface="Arial"/>
                <a:ea typeface="Arial"/>
                <a:cs typeface="Arial"/>
                <a:sym typeface="Arial"/>
              </a:rPr>
              <a:t>, за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провеждат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анонимни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анкети</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живо</a:t>
            </a:r>
            <a:r>
              <a:rPr lang="en-GB" sz="1100" b="0" i="0" u="none" strike="noStrike" cap="none" dirty="0">
                <a:solidFill>
                  <a:srgbClr val="636A6F"/>
                </a:solidFill>
                <a:latin typeface="Arial"/>
                <a:ea typeface="Arial"/>
                <a:cs typeface="Arial"/>
                <a:sym typeface="Arial"/>
              </a:rPr>
              <a:t> с </a:t>
            </a:r>
            <a:r>
              <a:rPr lang="en-GB" sz="1100" b="0" i="0" u="none" strike="noStrike" cap="none" dirty="0" err="1">
                <a:solidFill>
                  <a:srgbClr val="636A6F"/>
                </a:solidFill>
                <a:latin typeface="Arial"/>
                <a:ea typeface="Arial"/>
                <a:cs typeface="Arial"/>
                <a:sym typeface="Arial"/>
              </a:rPr>
              <a:t>колеги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време</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срещи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което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позволява</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персонала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споделя</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своите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мнения</a:t>
            </a:r>
            <a:r>
              <a:rPr lang="en-GB" sz="1100" b="0" i="0" u="none" strike="noStrike" cap="none" dirty="0">
                <a:solidFill>
                  <a:srgbClr val="636A6F"/>
                </a:solidFill>
                <a:latin typeface="Arial"/>
                <a:ea typeface="Arial"/>
                <a:cs typeface="Arial"/>
                <a:sym typeface="Arial"/>
              </a:rPr>
              <a:t> и </a:t>
            </a:r>
            <a:r>
              <a:rPr lang="en-GB" sz="1100" b="0" i="0" u="none" strike="noStrike" cap="none" dirty="0" err="1">
                <a:solidFill>
                  <a:srgbClr val="636A6F"/>
                </a:solidFill>
                <a:latin typeface="Arial"/>
                <a:ea typeface="Arial"/>
                <a:cs typeface="Arial"/>
                <a:sym typeface="Arial"/>
              </a:rPr>
              <a:t>идеи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Като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алтернатива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съществуват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много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дигитални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уебсайтове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тип</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бяла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дъска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които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позволяват</a:t>
            </a:r>
            <a:r>
              <a:rPr lang="en-GB" sz="1100" b="0" i="0" u="none" strike="noStrike" cap="none" dirty="0">
                <a:solidFill>
                  <a:srgbClr val="636A6F"/>
                </a:solidFill>
                <a:latin typeface="Arial"/>
                <a:ea typeface="Arial"/>
                <a:cs typeface="Arial"/>
                <a:sym typeface="Arial"/>
              </a:rPr>
              <a:t> на </a:t>
            </a:r>
            <a:r>
              <a:rPr lang="en-GB" sz="1100" b="0" i="0" u="none" strike="noStrike" cap="none" dirty="0" err="1">
                <a:solidFill>
                  <a:srgbClr val="636A6F"/>
                </a:solidFill>
                <a:latin typeface="Arial"/>
                <a:ea typeface="Arial"/>
                <a:cs typeface="Arial"/>
                <a:sym typeface="Arial"/>
              </a:rPr>
              <a:t>служителите</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да</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си</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сътрудничат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като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попълват</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споделен</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документ</a:t>
            </a:r>
            <a:r>
              <a:rPr lang="en-GB" sz="1100" b="0" i="0" u="none" strike="noStrike" cap="none" dirty="0">
                <a:solidFill>
                  <a:srgbClr val="636A6F"/>
                </a:solidFill>
                <a:latin typeface="Arial"/>
                <a:ea typeface="Arial"/>
                <a:cs typeface="Arial"/>
                <a:sym typeface="Arial"/>
              </a:rPr>
              <a:t> с </a:t>
            </a:r>
            <a:r>
              <a:rPr lang="en-GB" sz="1100" b="0" i="0" u="none" strike="noStrike" cap="none" dirty="0" err="1">
                <a:solidFill>
                  <a:srgbClr val="636A6F"/>
                </a:solidFill>
                <a:latin typeface="Arial"/>
                <a:ea typeface="Arial"/>
                <a:cs typeface="Arial"/>
                <a:sym typeface="Arial"/>
              </a:rPr>
              <a:t>информация</a:t>
            </a:r>
            <a:r>
              <a:rPr lang="en-GB" sz="1100" b="0" i="0" u="none" strike="noStrike" cap="none" dirty="0">
                <a:solidFill>
                  <a:srgbClr val="636A6F"/>
                </a:solidFill>
                <a:latin typeface="Arial"/>
                <a:ea typeface="Arial"/>
                <a:cs typeface="Arial"/>
                <a:sym typeface="Arial"/>
              </a:rPr>
              <a:t> в </a:t>
            </a:r>
            <a:r>
              <a:rPr lang="en-GB" sz="1100" b="0" i="0" u="none" strike="noStrike" cap="none" dirty="0" err="1">
                <a:solidFill>
                  <a:srgbClr val="636A6F"/>
                </a:solidFill>
                <a:latin typeface="Arial"/>
                <a:ea typeface="Arial"/>
                <a:cs typeface="Arial"/>
                <a:sym typeface="Arial"/>
              </a:rPr>
              <a:t>реално</a:t>
            </a:r>
            <a:r>
              <a:rPr lang="en-GB" sz="1100" b="0" i="0" u="none" strike="noStrike" cap="none" dirty="0">
                <a:solidFill>
                  <a:srgbClr val="636A6F"/>
                </a:solidFill>
                <a:latin typeface="Arial"/>
                <a:ea typeface="Arial"/>
                <a:cs typeface="Arial"/>
                <a:sym typeface="Arial"/>
              </a:rPr>
              <a:t> </a:t>
            </a:r>
            <a:r>
              <a:rPr lang="en-GB" sz="1100" b="0" i="0" u="none" strike="noStrike" cap="none" dirty="0" err="1">
                <a:solidFill>
                  <a:srgbClr val="636A6F"/>
                </a:solidFill>
                <a:latin typeface="Arial"/>
                <a:ea typeface="Arial"/>
                <a:cs typeface="Arial"/>
                <a:sym typeface="Arial"/>
              </a:rPr>
              <a:t>време</a:t>
            </a:r>
            <a:r>
              <a:rPr lang="en-GB" sz="1100" b="0" i="0" u="none" strike="noStrike" cap="none" dirty="0">
                <a:solidFill>
                  <a:srgbClr val="636A6F"/>
                </a:solidFill>
                <a:latin typeface="Arial"/>
                <a:ea typeface="Arial"/>
                <a:cs typeface="Arial"/>
                <a:sym typeface="Arial"/>
              </a:rPr>
              <a:t>.</a:t>
            </a:r>
            <a:endParaRPr sz="11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pic>
        <p:nvPicPr>
          <p:cNvPr id="316" name="Google Shape;316;g32565449324_0_47"/>
          <p:cNvPicPr preferRelativeResize="0"/>
          <p:nvPr/>
        </p:nvPicPr>
        <p:blipFill rotWithShape="1">
          <a:blip r:embed="rId3">
            <a:alphaModFix/>
          </a:blip>
          <a:srcRect t="8277" b="8276"/>
          <a:stretch/>
        </p:blipFill>
        <p:spPr>
          <a:xfrm>
            <a:off x="587375" y="1446000"/>
            <a:ext cx="3679125" cy="4605174"/>
          </a:xfrm>
          <a:prstGeom prst="rect">
            <a:avLst/>
          </a:prstGeom>
          <a:noFill/>
          <a:ln>
            <a:noFill/>
          </a:ln>
        </p:spPr>
      </p:pic>
      <p:sp>
        <p:nvSpPr>
          <p:cNvPr id="317" name="Google Shape;317;g32565449324_0_47"/>
          <p:cNvSpPr txBox="1"/>
          <p:nvPr/>
        </p:nvSpPr>
        <p:spPr>
          <a:xfrm>
            <a:off x="744800" y="6051175"/>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Снимка от Anna Shvets през Pexels.</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2565449324_0_55"/>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Стратегии за подобряване на социалната свързаност</a:t>
            </a:r>
            <a:endParaRPr/>
          </a:p>
        </p:txBody>
      </p:sp>
      <p:grpSp>
        <p:nvGrpSpPr>
          <p:cNvPr id="324" name="Google Shape;324;g32565449324_0_55"/>
          <p:cNvGrpSpPr/>
          <p:nvPr/>
        </p:nvGrpSpPr>
        <p:grpSpPr>
          <a:xfrm>
            <a:off x="1985588" y="2567100"/>
            <a:ext cx="9295223" cy="2954625"/>
            <a:chOff x="2213750" y="2222675"/>
            <a:chExt cx="9295223" cy="2954625"/>
          </a:xfrm>
        </p:grpSpPr>
        <p:sp>
          <p:nvSpPr>
            <p:cNvPr id="325" name="Google Shape;325;g32565449324_0_55"/>
            <p:cNvSpPr txBox="1"/>
            <p:nvPr/>
          </p:nvSpPr>
          <p:spPr>
            <a:xfrm>
              <a:off x="2213750" y="2222675"/>
              <a:ext cx="5315700" cy="203129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err="1">
                  <a:solidFill>
                    <a:srgbClr val="636A6F"/>
                  </a:solidFill>
                  <a:latin typeface="Arial"/>
                  <a:ea typeface="Arial"/>
                  <a:cs typeface="Arial"/>
                  <a:sym typeface="Arial"/>
                </a:rPr>
                <a:t>Присъствени</a:t>
              </a:r>
              <a:r>
                <a:rPr lang="en-GB" sz="2000" b="1" i="0" u="none" strike="noStrike" cap="none" dirty="0">
                  <a:solidFill>
                    <a:srgbClr val="636A6F"/>
                  </a:solidFill>
                  <a:latin typeface="Arial"/>
                  <a:ea typeface="Arial"/>
                  <a:cs typeface="Arial"/>
                  <a:sym typeface="Arial"/>
                </a:rPr>
                <a:t>: </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a:solidFill>
                    <a:srgbClr val="636A6F"/>
                  </a:solidFill>
                  <a:latin typeface="Arial"/>
                  <a:ea typeface="Arial"/>
                  <a:cs typeface="Arial"/>
                  <a:sym typeface="Arial"/>
                </a:rPr>
                <a:t>“</a:t>
              </a:r>
              <a:r>
                <a:rPr lang="en-GB" sz="2000" b="0" i="0" u="none" strike="noStrike" cap="none" dirty="0" err="1">
                  <a:solidFill>
                    <a:srgbClr val="636A6F"/>
                  </a:solidFill>
                  <a:latin typeface="Arial"/>
                  <a:ea typeface="Arial"/>
                  <a:cs typeface="Arial"/>
                  <a:sym typeface="Arial"/>
                </a:rPr>
                <a:t>Разговори</a:t>
              </a:r>
              <a:r>
                <a:rPr lang="en-GB" sz="2000" b="0" i="0" u="none" strike="noStrike" cap="none" dirty="0">
                  <a:solidFill>
                    <a:srgbClr val="636A6F"/>
                  </a:solidFill>
                  <a:latin typeface="Arial"/>
                  <a:ea typeface="Arial"/>
                  <a:cs typeface="Arial"/>
                  <a:sym typeface="Arial"/>
                </a:rPr>
                <a:t> на </a:t>
              </a:r>
              <a:r>
                <a:rPr lang="en-GB" sz="2000" b="0" i="0" u="none" strike="noStrike" cap="none" dirty="0" err="1">
                  <a:solidFill>
                    <a:srgbClr val="636A6F"/>
                  </a:solidFill>
                  <a:latin typeface="Arial"/>
                  <a:ea typeface="Arial"/>
                  <a:cs typeface="Arial"/>
                  <a:sym typeface="Arial"/>
                </a:rPr>
                <a:t>по</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чаша</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вода</a:t>
              </a:r>
              <a:r>
                <a:rPr lang="en-GB" sz="2000" b="0" i="0" u="none" strike="noStrike" cap="none" dirty="0">
                  <a:solidFill>
                    <a:srgbClr val="636A6F"/>
                  </a:solidFill>
                  <a:latin typeface="Arial"/>
                  <a:ea typeface="Arial"/>
                  <a:cs typeface="Arial"/>
                  <a:sym typeface="Arial"/>
                </a:rPr>
                <a:t>”</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err="1">
                  <a:solidFill>
                    <a:srgbClr val="636A6F"/>
                  </a:solidFill>
                  <a:latin typeface="Arial"/>
                  <a:ea typeface="Arial"/>
                  <a:cs typeface="Arial"/>
                  <a:sym typeface="Arial"/>
                </a:rPr>
                <a:t>Съседи</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по</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бюро</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err="1">
                  <a:solidFill>
                    <a:srgbClr val="636A6F"/>
                  </a:solidFill>
                  <a:latin typeface="Arial"/>
                  <a:ea typeface="Arial"/>
                  <a:cs typeface="Arial"/>
                  <a:sym typeface="Arial"/>
                </a:rPr>
                <a:t>Събития</a:t>
              </a:r>
              <a:r>
                <a:rPr lang="en-GB" sz="2000" b="0" i="0" u="none" strike="noStrike" cap="none" dirty="0">
                  <a:solidFill>
                    <a:srgbClr val="636A6F"/>
                  </a:solidFill>
                  <a:latin typeface="Arial"/>
                  <a:ea typeface="Arial"/>
                  <a:cs typeface="Arial"/>
                  <a:sym typeface="Arial"/>
                </a:rPr>
                <a:t> за </a:t>
              </a:r>
              <a:r>
                <a:rPr lang="en-GB" sz="2000" b="0" i="0" u="none" strike="noStrike" cap="none" dirty="0" err="1">
                  <a:solidFill>
                    <a:srgbClr val="636A6F"/>
                  </a:solidFill>
                  <a:latin typeface="Arial"/>
                  <a:ea typeface="Arial"/>
                  <a:cs typeface="Arial"/>
                  <a:sym typeface="Arial"/>
                </a:rPr>
                <a:t>сплотяване</a:t>
              </a:r>
              <a:br>
                <a:rPr lang="en-GB" sz="2000" b="0" i="0" u="none" strike="noStrike" cap="none" dirty="0">
                  <a:solidFill>
                    <a:srgbClr val="636A6F"/>
                  </a:solidFill>
                  <a:latin typeface="Arial"/>
                  <a:ea typeface="Arial"/>
                  <a:cs typeface="Arial"/>
                  <a:sym typeface="Arial"/>
                </a:rPr>
              </a:br>
              <a:r>
                <a:rPr lang="en-GB" sz="2000" b="0" i="0" u="none" strike="noStrike" cap="none" dirty="0">
                  <a:solidFill>
                    <a:srgbClr val="636A6F"/>
                  </a:solidFill>
                  <a:latin typeface="Arial"/>
                  <a:ea typeface="Arial"/>
                  <a:cs typeface="Arial"/>
                  <a:sym typeface="Arial"/>
                </a:rPr>
                <a:t>на </a:t>
              </a:r>
              <a:r>
                <a:rPr lang="en-GB" sz="2000" b="0" i="0" u="none" strike="noStrike" cap="none" dirty="0" err="1">
                  <a:solidFill>
                    <a:srgbClr val="636A6F"/>
                  </a:solidFill>
                  <a:latin typeface="Arial"/>
                  <a:ea typeface="Arial"/>
                  <a:cs typeface="Arial"/>
                  <a:sym typeface="Arial"/>
                </a:rPr>
                <a:t>екипа</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err="1">
                  <a:solidFill>
                    <a:srgbClr val="636A6F"/>
                  </a:solidFill>
                  <a:latin typeface="Arial"/>
                  <a:ea typeface="Arial"/>
                  <a:cs typeface="Arial"/>
                  <a:sym typeface="Arial"/>
                </a:rPr>
                <a:t>Срещи</a:t>
              </a:r>
              <a:r>
                <a:rPr lang="en-GB" sz="2000" b="0" i="0" u="none" strike="noStrike" cap="none" dirty="0">
                  <a:solidFill>
                    <a:srgbClr val="636A6F"/>
                  </a:solidFill>
                  <a:latin typeface="Arial"/>
                  <a:ea typeface="Arial"/>
                  <a:cs typeface="Arial"/>
                  <a:sym typeface="Arial"/>
                </a:rPr>
                <a:t> н</a:t>
              </a:r>
              <a:r>
                <a:rPr lang="bg-BG" sz="2000" b="0" i="0" u="none" strike="noStrike" cap="none" dirty="0">
                  <a:solidFill>
                    <a:srgbClr val="636A6F"/>
                  </a:solidFill>
                  <a:latin typeface="Arial"/>
                  <a:ea typeface="Arial"/>
                  <a:cs typeface="Arial"/>
                  <a:sym typeface="Arial"/>
                </a:rPr>
                <a:t>а</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кафе</a:t>
              </a:r>
              <a:endParaRPr sz="2000" b="0" i="0" u="none" strike="noStrike" cap="none" dirty="0">
                <a:solidFill>
                  <a:srgbClr val="636A6F"/>
                </a:solidFill>
                <a:latin typeface="Arial"/>
                <a:ea typeface="Arial"/>
                <a:cs typeface="Arial"/>
                <a:sym typeface="Arial"/>
              </a:endParaRPr>
            </a:p>
          </p:txBody>
        </p:sp>
        <p:sp>
          <p:nvSpPr>
            <p:cNvPr id="326" name="Google Shape;326;g32565449324_0_55"/>
            <p:cNvSpPr txBox="1"/>
            <p:nvPr/>
          </p:nvSpPr>
          <p:spPr>
            <a:xfrm>
              <a:off x="6193273" y="2222675"/>
              <a:ext cx="5315700" cy="295462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err="1">
                  <a:solidFill>
                    <a:srgbClr val="636A6F"/>
                  </a:solidFill>
                  <a:latin typeface="Arial"/>
                  <a:ea typeface="Arial"/>
                  <a:cs typeface="Arial"/>
                  <a:sym typeface="Arial"/>
                </a:rPr>
                <a:t>Хибридни</a:t>
              </a:r>
              <a:r>
                <a:rPr lang="en-GB" sz="2000" b="1" i="0" u="none" strike="noStrike" cap="none" dirty="0">
                  <a:solidFill>
                    <a:srgbClr val="636A6F"/>
                  </a:solidFill>
                  <a:latin typeface="Arial"/>
                  <a:ea typeface="Arial"/>
                  <a:cs typeface="Arial"/>
                  <a:sym typeface="Arial"/>
                </a:rPr>
                <a:t> / </a:t>
              </a:r>
              <a:r>
                <a:rPr lang="en-GB" sz="2000" b="1" i="0" u="none" strike="noStrike" cap="none" dirty="0" err="1">
                  <a:solidFill>
                    <a:srgbClr val="636A6F"/>
                  </a:solidFill>
                  <a:latin typeface="Arial"/>
                  <a:ea typeface="Arial"/>
                  <a:cs typeface="Arial"/>
                  <a:sym typeface="Arial"/>
                </a:rPr>
                <a:t>Отдалечени</a:t>
              </a:r>
              <a:r>
                <a:rPr lang="en-GB" sz="2000" b="1" i="0" u="none" strike="noStrike" cap="none" dirty="0">
                  <a:solidFill>
                    <a:srgbClr val="636A6F"/>
                  </a:solidFill>
                  <a:latin typeface="Arial"/>
                  <a:ea typeface="Arial"/>
                  <a:cs typeface="Arial"/>
                  <a:sym typeface="Arial"/>
                </a:rPr>
                <a:t>:</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err="1">
                  <a:solidFill>
                    <a:srgbClr val="636A6F"/>
                  </a:solidFill>
                  <a:latin typeface="Arial"/>
                  <a:ea typeface="Arial"/>
                  <a:cs typeface="Arial"/>
                  <a:sym typeface="Arial"/>
                </a:rPr>
                <a:t>Произволни</a:t>
              </a:r>
              <a:r>
                <a:rPr lang="en-GB" sz="2000" b="0" i="0" u="none" strike="noStrike" cap="none" dirty="0">
                  <a:solidFill>
                    <a:srgbClr val="636A6F"/>
                  </a:solidFill>
                  <a:latin typeface="Arial"/>
                  <a:ea typeface="Arial"/>
                  <a:cs typeface="Arial"/>
                  <a:sym typeface="Arial"/>
                </a:rPr>
                <a:t> 5-минутни „</a:t>
              </a:r>
              <a:r>
                <a:rPr lang="en-GB" sz="2000" b="0" i="0" u="none" strike="noStrike" cap="none" dirty="0" err="1">
                  <a:solidFill>
                    <a:srgbClr val="636A6F"/>
                  </a:solidFill>
                  <a:latin typeface="Arial"/>
                  <a:ea typeface="Arial"/>
                  <a:cs typeface="Arial"/>
                  <a:sym typeface="Arial"/>
                </a:rPr>
                <a:t>разговори</a:t>
              </a:r>
              <a:r>
                <a:rPr lang="en-GB" sz="2000" b="0" i="0" u="none" strike="noStrike" cap="none" dirty="0">
                  <a:solidFill>
                    <a:srgbClr val="636A6F"/>
                  </a:solidFill>
                  <a:latin typeface="Arial"/>
                  <a:ea typeface="Arial"/>
                  <a:cs typeface="Arial"/>
                  <a:sym typeface="Arial"/>
                </a:rPr>
                <a:t> за </a:t>
              </a:r>
              <a:r>
                <a:rPr lang="en-GB" sz="2000" b="0" i="0" u="none" strike="noStrike" cap="none" dirty="0" err="1">
                  <a:solidFill>
                    <a:srgbClr val="636A6F"/>
                  </a:solidFill>
                  <a:latin typeface="Arial"/>
                  <a:ea typeface="Arial"/>
                  <a:cs typeface="Arial"/>
                  <a:sym typeface="Arial"/>
                </a:rPr>
                <a:t>новостите</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през</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деня</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err="1">
                  <a:solidFill>
                    <a:srgbClr val="636A6F"/>
                  </a:solidFill>
                  <a:latin typeface="Arial"/>
                  <a:ea typeface="Arial"/>
                  <a:cs typeface="Arial"/>
                  <a:sym typeface="Arial"/>
                </a:rPr>
                <a:t>Неформални</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менторски</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срещи</a:t>
              </a:r>
              <a:r>
                <a:rPr lang="en-GB" sz="2000" b="0" i="0" u="none" strike="noStrike" cap="none" dirty="0">
                  <a:solidFill>
                    <a:srgbClr val="636A6F"/>
                  </a:solidFill>
                  <a:latin typeface="Arial"/>
                  <a:ea typeface="Arial"/>
                  <a:cs typeface="Arial"/>
                  <a:sym typeface="Arial"/>
                </a:rPr>
                <a:t> за </a:t>
              </a:r>
              <a:r>
                <a:rPr lang="en-GB" sz="2000" b="0" i="0" u="none" strike="noStrike" cap="none" dirty="0" err="1">
                  <a:solidFill>
                    <a:srgbClr val="636A6F"/>
                  </a:solidFill>
                  <a:latin typeface="Arial"/>
                  <a:ea typeface="Arial"/>
                  <a:cs typeface="Arial"/>
                  <a:sym typeface="Arial"/>
                </a:rPr>
                <a:t>по-дълъг</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период</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err="1">
                  <a:solidFill>
                    <a:srgbClr val="636A6F"/>
                  </a:solidFill>
                  <a:latin typeface="Arial"/>
                  <a:ea typeface="Arial"/>
                  <a:cs typeface="Arial"/>
                  <a:sym typeface="Arial"/>
                </a:rPr>
                <a:t>Събития</a:t>
              </a:r>
              <a:r>
                <a:rPr lang="en-GB" sz="2000" b="0" i="0" u="none" strike="noStrike" cap="none" dirty="0">
                  <a:solidFill>
                    <a:srgbClr val="636A6F"/>
                  </a:solidFill>
                  <a:latin typeface="Arial"/>
                  <a:ea typeface="Arial"/>
                  <a:cs typeface="Arial"/>
                  <a:sym typeface="Arial"/>
                </a:rPr>
                <a:t> / </a:t>
              </a:r>
              <a:r>
                <a:rPr lang="en-GB" sz="2000" b="0" i="0" u="none" strike="noStrike" cap="none" dirty="0" err="1">
                  <a:solidFill>
                    <a:srgbClr val="636A6F"/>
                  </a:solidFill>
                  <a:latin typeface="Arial"/>
                  <a:ea typeface="Arial"/>
                  <a:cs typeface="Arial"/>
                  <a:sym typeface="Arial"/>
                </a:rPr>
                <a:t>дейности</a:t>
              </a:r>
              <a:r>
                <a:rPr lang="en-GB" sz="2000" b="0" i="0" u="none" strike="noStrike" cap="none" dirty="0">
                  <a:solidFill>
                    <a:srgbClr val="636A6F"/>
                  </a:solidFill>
                  <a:latin typeface="Arial"/>
                  <a:ea typeface="Arial"/>
                  <a:cs typeface="Arial"/>
                  <a:sym typeface="Arial"/>
                </a:rPr>
                <a:t> за </a:t>
              </a:r>
              <a:r>
                <a:rPr lang="en-GB" sz="2000" b="0" i="0" u="none" strike="noStrike" cap="none" dirty="0" err="1">
                  <a:solidFill>
                    <a:srgbClr val="636A6F"/>
                  </a:solidFill>
                  <a:latin typeface="Arial"/>
                  <a:ea typeface="Arial"/>
                  <a:cs typeface="Arial"/>
                  <a:sym typeface="Arial"/>
                </a:rPr>
                <a:t>сплотяване</a:t>
              </a:r>
              <a:r>
                <a:rPr lang="en-GB" sz="2000" b="0" i="0" u="none" strike="noStrike" cap="none" dirty="0">
                  <a:solidFill>
                    <a:srgbClr val="636A6F"/>
                  </a:solidFill>
                  <a:latin typeface="Arial"/>
                  <a:ea typeface="Arial"/>
                  <a:cs typeface="Arial"/>
                  <a:sym typeface="Arial"/>
                </a:rPr>
                <a:t> на </a:t>
              </a:r>
              <a:r>
                <a:rPr lang="en-GB" sz="2000" b="0" i="0" u="none" strike="noStrike" cap="none" dirty="0" err="1">
                  <a:solidFill>
                    <a:srgbClr val="636A6F"/>
                  </a:solidFill>
                  <a:latin typeface="Arial"/>
                  <a:ea typeface="Arial"/>
                  <a:cs typeface="Arial"/>
                  <a:sym typeface="Arial"/>
                </a:rPr>
                <a:t>екипа</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от</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разстояние</a:t>
              </a:r>
              <a:endParaRPr sz="2000" b="0" i="0" u="none" strike="noStrike" cap="none" dirty="0">
                <a:solidFill>
                  <a:srgbClr val="636A6F"/>
                </a:solidFill>
                <a:latin typeface="Arial"/>
                <a:ea typeface="Arial"/>
                <a:cs typeface="Arial"/>
                <a:sym typeface="Arial"/>
              </a:endParaRPr>
            </a:p>
            <a:p>
              <a:pPr marL="457200" marR="0" lvl="0" indent="-330200" algn="l" rtl="0">
                <a:lnSpc>
                  <a:spcPct val="100000"/>
                </a:lnSpc>
                <a:spcBef>
                  <a:spcPts val="0"/>
                </a:spcBef>
                <a:spcAft>
                  <a:spcPts val="0"/>
                </a:spcAft>
                <a:buClr>
                  <a:srgbClr val="636A6F"/>
                </a:buClr>
                <a:buSzPts val="1600"/>
                <a:buFont typeface="Arial"/>
                <a:buChar char="●"/>
              </a:pPr>
              <a:r>
                <a:rPr lang="en-GB" sz="2000" b="0" i="0" u="none" strike="noStrike" cap="none" dirty="0" err="1">
                  <a:solidFill>
                    <a:srgbClr val="636A6F"/>
                  </a:solidFill>
                  <a:latin typeface="Arial"/>
                  <a:ea typeface="Arial"/>
                  <a:cs typeface="Arial"/>
                  <a:sym typeface="Arial"/>
                </a:rPr>
                <a:t>Срещи</a:t>
              </a:r>
              <a:r>
                <a:rPr lang="en-GB" sz="2000" b="0" i="0" u="none" strike="noStrike" cap="none" dirty="0">
                  <a:solidFill>
                    <a:srgbClr val="636A6F"/>
                  </a:solidFill>
                  <a:latin typeface="Arial"/>
                  <a:ea typeface="Arial"/>
                  <a:cs typeface="Arial"/>
                  <a:sym typeface="Arial"/>
                </a:rPr>
                <a:t> на </a:t>
              </a:r>
              <a:r>
                <a:rPr lang="en-GB" sz="2000" b="0" i="0" u="none" strike="noStrike" cap="none" dirty="0" err="1">
                  <a:solidFill>
                    <a:srgbClr val="636A6F"/>
                  </a:solidFill>
                  <a:latin typeface="Arial"/>
                  <a:ea typeface="Arial"/>
                  <a:cs typeface="Arial"/>
                  <a:sym typeface="Arial"/>
                </a:rPr>
                <a:t>кафе</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присъствени</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или</a:t>
              </a:r>
              <a:r>
                <a:rPr lang="en-GB" sz="2000" b="0" i="0" u="none" strike="noStrike" cap="none" dirty="0">
                  <a:solidFill>
                    <a:srgbClr val="636A6F"/>
                  </a:solidFill>
                  <a:latin typeface="Arial"/>
                  <a:ea typeface="Arial"/>
                  <a:cs typeface="Arial"/>
                  <a:sym typeface="Arial"/>
                </a:rPr>
                <a:t> </a:t>
              </a:r>
              <a:r>
                <a:rPr lang="en-GB" sz="2000" b="0" i="0" u="none" strike="noStrike" cap="none" dirty="0" err="1">
                  <a:solidFill>
                    <a:srgbClr val="636A6F"/>
                  </a:solidFill>
                  <a:latin typeface="Arial"/>
                  <a:ea typeface="Arial"/>
                  <a:cs typeface="Arial"/>
                  <a:sym typeface="Arial"/>
                </a:rPr>
                <a:t>виртуални</a:t>
              </a:r>
              <a:r>
                <a:rPr lang="en-GB" sz="2000" b="0" i="0" u="none" strike="noStrike" cap="none" dirty="0">
                  <a:solidFill>
                    <a:srgbClr val="636A6F"/>
                  </a:solidFill>
                  <a:latin typeface="Arial"/>
                  <a:ea typeface="Arial"/>
                  <a:cs typeface="Arial"/>
                  <a:sym typeface="Arial"/>
                </a:rPr>
                <a:t>)</a:t>
              </a:r>
              <a:endParaRPr sz="2000" b="0" i="0" u="none" strike="noStrike" cap="none" dirty="0">
                <a:solidFill>
                  <a:srgbClr val="636A6F"/>
                </a:solidFill>
                <a:latin typeface="Arial"/>
                <a:ea typeface="Arial"/>
                <a:cs typeface="Arial"/>
                <a:sym typeface="Arial"/>
              </a:endParaRPr>
            </a:p>
          </p:txBody>
        </p:sp>
        <p:sp>
          <p:nvSpPr>
            <p:cNvPr id="327" name="Google Shape;327;g32565449324_0_55"/>
            <p:cNvSpPr/>
            <p:nvPr/>
          </p:nvSpPr>
          <p:spPr>
            <a:xfrm>
              <a:off x="5307000" y="2954375"/>
              <a:ext cx="789000" cy="260400"/>
            </a:xfrm>
            <a:prstGeom prst="rightArrow">
              <a:avLst>
                <a:gd name="adj1" fmla="val 50000"/>
                <a:gd name="adj2" fmla="val 50000"/>
              </a:avLst>
            </a:prstGeom>
            <a:solidFill>
              <a:srgbClr val="D9EAD3"/>
            </a:solidFill>
            <a:ln w="9525" cap="flat" cmpd="sng">
              <a:solidFill>
                <a:srgbClr val="636A6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8" name="Google Shape;328;g32565449324_0_55"/>
          <p:cNvSpPr txBox="1"/>
          <p:nvPr/>
        </p:nvSpPr>
        <p:spPr>
          <a:xfrm>
            <a:off x="587375" y="1560650"/>
            <a:ext cx="3000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636A6F"/>
                </a:solidFill>
                <a:latin typeface="Arial"/>
                <a:ea typeface="Arial"/>
                <a:cs typeface="Arial"/>
                <a:sym typeface="Arial"/>
              </a:rPr>
              <a:t>В обобщение…</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3250f227c3e_0_38"/>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335" name="Google Shape;335;g3250f227c3e_0_38"/>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Font typeface="Arial"/>
              <a:buNone/>
            </a:pPr>
            <a:r>
              <a:rPr lang="en-GB" sz="2400" b="1">
                <a:solidFill>
                  <a:schemeClr val="accent6"/>
                </a:solidFill>
              </a:rPr>
              <a:t>Стратегии за подобряване на социалната свързаност</a:t>
            </a:r>
            <a:br>
              <a:rPr lang="en-GB" sz="2400" b="1">
                <a:solidFill>
                  <a:schemeClr val="accent6"/>
                </a:solidFill>
              </a:rPr>
            </a:br>
            <a:r>
              <a:rPr lang="en-GB" sz="2400" b="1">
                <a:solidFill>
                  <a:schemeClr val="accent6"/>
                </a:solidFill>
              </a:rPr>
              <a:t>Дейност: Каталог с инструменти за съвместна работа</a:t>
            </a:r>
            <a:endParaRPr sz="3600">
              <a:solidFill>
                <a:schemeClr val="accent5"/>
              </a:solidFill>
            </a:endParaRPr>
          </a:p>
        </p:txBody>
      </p:sp>
      <p:pic>
        <p:nvPicPr>
          <p:cNvPr id="336" name="Google Shape;336;g3250f227c3e_0_38"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337" name="Google Shape;337;g3250f227c3e_0_38"/>
          <p:cNvSpPr txBox="1"/>
          <p:nvPr/>
        </p:nvSpPr>
        <p:spPr>
          <a:xfrm>
            <a:off x="6543675" y="2724085"/>
            <a:ext cx="5400600" cy="366038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600" b="1" i="0" u="none" strike="noStrike" cap="none" dirty="0" err="1">
                <a:solidFill>
                  <a:srgbClr val="636A6F"/>
                </a:solidFill>
                <a:latin typeface="Arial"/>
                <a:ea typeface="Arial"/>
                <a:cs typeface="Arial"/>
                <a:sym typeface="Arial"/>
              </a:rPr>
              <a:t>След</a:t>
            </a:r>
            <a:r>
              <a:rPr lang="en-GB" sz="1600" b="1" i="0" u="none" strike="noStrike" cap="none" dirty="0">
                <a:solidFill>
                  <a:srgbClr val="636A6F"/>
                </a:solidFill>
                <a:latin typeface="Arial"/>
                <a:ea typeface="Arial"/>
                <a:cs typeface="Arial"/>
                <a:sym typeface="Arial"/>
              </a:rPr>
              <a:t> </a:t>
            </a:r>
            <a:r>
              <a:rPr lang="en-GB" sz="1600" b="1" i="0" u="none" strike="noStrike" cap="none" dirty="0" err="1">
                <a:solidFill>
                  <a:srgbClr val="636A6F"/>
                </a:solidFill>
                <a:latin typeface="Arial"/>
                <a:ea typeface="Arial"/>
                <a:cs typeface="Arial"/>
                <a:sym typeface="Arial"/>
              </a:rPr>
              <a:t>завършване</a:t>
            </a:r>
            <a:r>
              <a:rPr lang="en-GB" sz="1600" b="1" i="0" u="none" strike="noStrike" cap="none" dirty="0">
                <a:solidFill>
                  <a:srgbClr val="636A6F"/>
                </a:solidFill>
                <a:latin typeface="Arial"/>
                <a:ea typeface="Arial"/>
                <a:cs typeface="Arial"/>
                <a:sym typeface="Arial"/>
              </a:rPr>
              <a:t> на </a:t>
            </a:r>
            <a:r>
              <a:rPr lang="en-GB" sz="1600" b="1" i="0" u="none" strike="noStrike" cap="none" dirty="0" err="1">
                <a:solidFill>
                  <a:srgbClr val="636A6F"/>
                </a:solidFill>
                <a:latin typeface="Arial"/>
                <a:ea typeface="Arial"/>
                <a:cs typeface="Arial"/>
                <a:sym typeface="Arial"/>
              </a:rPr>
              <a:t>тази</a:t>
            </a:r>
            <a:r>
              <a:rPr lang="en-GB" sz="1600" b="1" i="0" u="none" strike="noStrike" cap="none" dirty="0">
                <a:solidFill>
                  <a:srgbClr val="636A6F"/>
                </a:solidFill>
                <a:latin typeface="Arial"/>
                <a:ea typeface="Arial"/>
                <a:cs typeface="Arial"/>
                <a:sym typeface="Arial"/>
              </a:rPr>
              <a:t> </a:t>
            </a:r>
            <a:r>
              <a:rPr lang="en-GB" sz="1600" b="1" i="0" u="none" strike="noStrike" cap="none" dirty="0" err="1">
                <a:solidFill>
                  <a:srgbClr val="636A6F"/>
                </a:solidFill>
                <a:latin typeface="Arial"/>
                <a:ea typeface="Arial"/>
                <a:cs typeface="Arial"/>
                <a:sym typeface="Arial"/>
              </a:rPr>
              <a:t>дейност</a:t>
            </a:r>
            <a:r>
              <a:rPr lang="en-GB" sz="1600" b="1" i="0" u="none" strike="noStrike" cap="none" dirty="0">
                <a:solidFill>
                  <a:srgbClr val="636A6F"/>
                </a:solidFill>
                <a:latin typeface="Arial"/>
                <a:ea typeface="Arial"/>
                <a:cs typeface="Arial"/>
                <a:sym typeface="Arial"/>
              </a:rPr>
              <a:t> </a:t>
            </a:r>
            <a:r>
              <a:rPr lang="en-GB" sz="1600" b="1" i="0" u="none" strike="noStrike" cap="none" dirty="0" err="1">
                <a:solidFill>
                  <a:srgbClr val="636A6F"/>
                </a:solidFill>
                <a:latin typeface="Arial"/>
                <a:ea typeface="Arial"/>
                <a:cs typeface="Arial"/>
                <a:sym typeface="Arial"/>
              </a:rPr>
              <a:t>ще</a:t>
            </a:r>
            <a:r>
              <a:rPr lang="en-GB" sz="1600" b="1" i="0" u="none" strike="noStrike" cap="none" dirty="0">
                <a:solidFill>
                  <a:srgbClr val="636A6F"/>
                </a:solidFill>
                <a:latin typeface="Arial"/>
                <a:ea typeface="Arial"/>
                <a:cs typeface="Arial"/>
                <a:sym typeface="Arial"/>
              </a:rPr>
              <a:t> </a:t>
            </a:r>
            <a:r>
              <a:rPr lang="en-GB" sz="1600" b="1" i="0" u="none" strike="noStrike" cap="none" dirty="0" err="1">
                <a:solidFill>
                  <a:srgbClr val="636A6F"/>
                </a:solidFill>
                <a:latin typeface="Arial"/>
                <a:ea typeface="Arial"/>
                <a:cs typeface="Arial"/>
                <a:sym typeface="Arial"/>
              </a:rPr>
              <a:t>можете</a:t>
            </a:r>
            <a:r>
              <a:rPr lang="en-GB" sz="1600" b="1" i="0" u="none" strike="noStrike" cap="none" dirty="0">
                <a:solidFill>
                  <a:srgbClr val="636A6F"/>
                </a:solidFill>
                <a:latin typeface="Arial"/>
                <a:ea typeface="Arial"/>
                <a:cs typeface="Arial"/>
                <a:sym typeface="Arial"/>
              </a:rPr>
              <a:t> </a:t>
            </a:r>
            <a:r>
              <a:rPr lang="en-GB" sz="1600" b="1" i="0" u="none" strike="noStrike" cap="none" dirty="0" err="1">
                <a:solidFill>
                  <a:srgbClr val="636A6F"/>
                </a:solidFill>
                <a:latin typeface="Arial"/>
                <a:ea typeface="Arial"/>
                <a:cs typeface="Arial"/>
                <a:sym typeface="Arial"/>
              </a:rPr>
              <a:t>да</a:t>
            </a:r>
            <a:r>
              <a:rPr lang="en-GB" sz="1600" b="1" i="0" u="none" strike="noStrike" cap="none" dirty="0">
                <a:solidFill>
                  <a:srgbClr val="636A6F"/>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600" b="0" i="1" u="none" strike="noStrike" cap="none" dirty="0" err="1">
                <a:solidFill>
                  <a:srgbClr val="636A6F"/>
                </a:solidFill>
                <a:latin typeface="Arial"/>
                <a:ea typeface="Arial"/>
                <a:cs typeface="Arial"/>
                <a:sym typeface="Arial"/>
              </a:rPr>
              <a:t>Разработите</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стратегии</a:t>
            </a:r>
            <a:r>
              <a:rPr lang="en-GB" sz="1600" b="0" i="1" u="none" strike="noStrike" cap="none" dirty="0">
                <a:solidFill>
                  <a:srgbClr val="636A6F"/>
                </a:solidFill>
                <a:latin typeface="Arial"/>
                <a:ea typeface="Arial"/>
                <a:cs typeface="Arial"/>
                <a:sym typeface="Arial"/>
              </a:rPr>
              <a:t> за </a:t>
            </a:r>
            <a:r>
              <a:rPr lang="en-GB" sz="1600" b="0" i="1" u="none" strike="noStrike" cap="none" dirty="0" err="1">
                <a:solidFill>
                  <a:srgbClr val="636A6F"/>
                </a:solidFill>
                <a:latin typeface="Arial"/>
                <a:ea typeface="Arial"/>
                <a:cs typeface="Arial"/>
                <a:sym typeface="Arial"/>
              </a:rPr>
              <a:t>създаване</a:t>
            </a:r>
            <a:r>
              <a:rPr lang="en-GB" sz="1600" b="0" i="1" u="none" strike="noStrike" cap="none" dirty="0">
                <a:solidFill>
                  <a:srgbClr val="636A6F"/>
                </a:solidFill>
                <a:latin typeface="Arial"/>
                <a:ea typeface="Arial"/>
                <a:cs typeface="Arial"/>
                <a:sym typeface="Arial"/>
              </a:rPr>
              <a:t> и </a:t>
            </a:r>
            <a:r>
              <a:rPr lang="en-GB" sz="1600" b="0" i="1" u="none" strike="noStrike" cap="none" dirty="0" err="1">
                <a:solidFill>
                  <a:srgbClr val="636A6F"/>
                </a:solidFill>
                <a:latin typeface="Arial"/>
                <a:ea typeface="Arial"/>
                <a:cs typeface="Arial"/>
                <a:sym typeface="Arial"/>
              </a:rPr>
              <a:t>поддържане</a:t>
            </a:r>
            <a:r>
              <a:rPr lang="en-GB" sz="1600" b="0" i="1" u="none" strike="noStrike" cap="none" dirty="0">
                <a:solidFill>
                  <a:srgbClr val="636A6F"/>
                </a:solidFill>
                <a:latin typeface="Arial"/>
                <a:ea typeface="Arial"/>
                <a:cs typeface="Arial"/>
                <a:sym typeface="Arial"/>
              </a:rPr>
              <a:t> на </a:t>
            </a:r>
            <a:r>
              <a:rPr lang="en-GB" sz="1600" b="0" i="1" u="none" strike="noStrike" cap="none" dirty="0" err="1">
                <a:solidFill>
                  <a:srgbClr val="636A6F"/>
                </a:solidFill>
                <a:latin typeface="Arial"/>
                <a:ea typeface="Arial"/>
                <a:cs typeface="Arial"/>
                <a:sym typeface="Arial"/>
              </a:rPr>
              <a:t>ползотворни</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връзки</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между</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членовете</a:t>
            </a:r>
            <a:r>
              <a:rPr lang="en-GB" sz="1600" b="0" i="1" u="none" strike="noStrike" cap="none" dirty="0">
                <a:solidFill>
                  <a:srgbClr val="636A6F"/>
                </a:solidFill>
                <a:latin typeface="Arial"/>
                <a:ea typeface="Arial"/>
                <a:cs typeface="Arial"/>
                <a:sym typeface="Arial"/>
              </a:rPr>
              <a:t> на </a:t>
            </a:r>
            <a:r>
              <a:rPr lang="en-GB" sz="1600" b="0" i="1" u="none" strike="noStrike" cap="none" dirty="0" err="1">
                <a:solidFill>
                  <a:srgbClr val="636A6F"/>
                </a:solidFill>
                <a:latin typeface="Arial"/>
                <a:ea typeface="Arial"/>
                <a:cs typeface="Arial"/>
                <a:sym typeface="Arial"/>
              </a:rPr>
              <a:t>екипа</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независимо</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от</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тяхното</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физическо</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местоположение</a:t>
            </a:r>
            <a:r>
              <a:rPr lang="en-GB" sz="1600" b="0" i="1" u="none" strike="noStrike" cap="none" dirty="0">
                <a:solidFill>
                  <a:srgbClr val="636A6F"/>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600" b="0" i="1" u="none" strike="noStrike" cap="none" dirty="0" err="1">
                <a:solidFill>
                  <a:srgbClr val="636A6F"/>
                </a:solidFill>
                <a:latin typeface="Arial"/>
                <a:ea typeface="Arial"/>
                <a:cs typeface="Arial"/>
                <a:sym typeface="Arial"/>
              </a:rPr>
              <a:t>Използвате</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ефективно</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дигитални</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инструменти</a:t>
            </a:r>
            <a:r>
              <a:rPr lang="en-GB" sz="1600" b="0" i="1" u="none" strike="noStrike" cap="none" dirty="0">
                <a:solidFill>
                  <a:srgbClr val="636A6F"/>
                </a:solidFill>
                <a:latin typeface="Arial"/>
                <a:ea typeface="Arial"/>
                <a:cs typeface="Arial"/>
                <a:sym typeface="Arial"/>
              </a:rPr>
              <a:t> и </a:t>
            </a:r>
            <a:r>
              <a:rPr lang="en-GB" sz="1600" b="0" i="1" u="none" strike="noStrike" cap="none" dirty="0" err="1">
                <a:solidFill>
                  <a:srgbClr val="636A6F"/>
                </a:solidFill>
                <a:latin typeface="Arial"/>
                <a:ea typeface="Arial"/>
                <a:cs typeface="Arial"/>
                <a:sym typeface="Arial"/>
              </a:rPr>
              <a:t>платформи</a:t>
            </a:r>
            <a:r>
              <a:rPr lang="en-GB" sz="1600" b="0" i="1" u="none" strike="noStrike" cap="none" dirty="0">
                <a:solidFill>
                  <a:srgbClr val="636A6F"/>
                </a:solidFill>
                <a:latin typeface="Arial"/>
                <a:ea typeface="Arial"/>
                <a:cs typeface="Arial"/>
                <a:sym typeface="Arial"/>
              </a:rPr>
              <a:t>, за </a:t>
            </a:r>
            <a:r>
              <a:rPr lang="en-GB" sz="1600" b="0" i="1" u="none" strike="noStrike" cap="none" dirty="0" err="1">
                <a:solidFill>
                  <a:srgbClr val="636A6F"/>
                </a:solidFill>
                <a:latin typeface="Arial"/>
                <a:ea typeface="Arial"/>
                <a:cs typeface="Arial"/>
                <a:sym typeface="Arial"/>
              </a:rPr>
              <a:t>да</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подпомогнете</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комуникацията</a:t>
            </a:r>
            <a:r>
              <a:rPr lang="en-GB" sz="1600" b="0" i="1" u="none" strike="noStrike" cap="none" dirty="0">
                <a:solidFill>
                  <a:srgbClr val="636A6F"/>
                </a:solidFill>
                <a:latin typeface="Arial"/>
                <a:ea typeface="Arial"/>
                <a:cs typeface="Arial"/>
                <a:sym typeface="Arial"/>
              </a:rPr>
              <a:t> и </a:t>
            </a:r>
            <a:r>
              <a:rPr lang="en-GB" sz="1600" b="0" i="1" u="none" strike="noStrike" cap="none" dirty="0" err="1">
                <a:solidFill>
                  <a:srgbClr val="636A6F"/>
                </a:solidFill>
                <a:latin typeface="Arial"/>
                <a:ea typeface="Arial"/>
                <a:cs typeface="Arial"/>
                <a:sym typeface="Arial"/>
              </a:rPr>
              <a:t>сътрудничеството</a:t>
            </a:r>
            <a:r>
              <a:rPr lang="en-GB" sz="1600" b="0" i="1" u="none" strike="noStrike" cap="none" dirty="0">
                <a:solidFill>
                  <a:srgbClr val="636A6F"/>
                </a:solidFill>
                <a:latin typeface="Arial"/>
                <a:ea typeface="Arial"/>
                <a:cs typeface="Arial"/>
                <a:sym typeface="Arial"/>
              </a:rPr>
              <a:t> в </a:t>
            </a:r>
            <a:r>
              <a:rPr lang="en-GB" sz="1600" b="0" i="1" u="none" strike="noStrike" cap="none" dirty="0" err="1">
                <a:solidFill>
                  <a:srgbClr val="636A6F"/>
                </a:solidFill>
                <a:latin typeface="Arial"/>
                <a:ea typeface="Arial"/>
                <a:cs typeface="Arial"/>
                <a:sym typeface="Arial"/>
              </a:rPr>
              <a:t>хибридна</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среда</a:t>
            </a:r>
            <a:r>
              <a:rPr lang="en-GB" sz="1600" b="0" i="1" u="none" strike="noStrike" cap="none" dirty="0">
                <a:solidFill>
                  <a:srgbClr val="636A6F"/>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600" b="0" i="1" u="none" strike="noStrike" cap="none" dirty="0" err="1">
                <a:solidFill>
                  <a:srgbClr val="636A6F"/>
                </a:solidFill>
                <a:latin typeface="Arial"/>
                <a:ea typeface="Arial"/>
                <a:cs typeface="Arial"/>
                <a:sym typeface="Arial"/>
              </a:rPr>
              <a:t>Сте</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по-гъвкави</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към</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нови</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иновативни</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подходи</a:t>
            </a:r>
            <a:r>
              <a:rPr lang="en-GB" sz="1600" b="0" i="1" u="none" strike="noStrike" cap="none" dirty="0">
                <a:solidFill>
                  <a:srgbClr val="636A6F"/>
                </a:solidFill>
                <a:latin typeface="Arial"/>
                <a:ea typeface="Arial"/>
                <a:cs typeface="Arial"/>
                <a:sym typeface="Arial"/>
              </a:rPr>
              <a:t> и </a:t>
            </a:r>
            <a:r>
              <a:rPr lang="en-GB" sz="1600" b="0" i="1" u="none" strike="noStrike" cap="none" dirty="0" err="1">
                <a:solidFill>
                  <a:srgbClr val="636A6F"/>
                </a:solidFill>
                <a:latin typeface="Arial"/>
                <a:ea typeface="Arial"/>
                <a:cs typeface="Arial"/>
                <a:sym typeface="Arial"/>
              </a:rPr>
              <a:t>дигитални</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инструменти</a:t>
            </a:r>
            <a:r>
              <a:rPr lang="en-GB" sz="1600" b="0" i="1" u="none" strike="noStrike" cap="none" dirty="0">
                <a:solidFill>
                  <a:srgbClr val="636A6F"/>
                </a:solidFill>
                <a:latin typeface="Arial"/>
                <a:ea typeface="Arial"/>
                <a:cs typeface="Arial"/>
                <a:sym typeface="Arial"/>
              </a:rPr>
              <a:t> за </a:t>
            </a:r>
            <a:r>
              <a:rPr lang="en-GB" sz="1600" b="0" i="1" u="none" strike="noStrike" cap="none" dirty="0" err="1">
                <a:solidFill>
                  <a:srgbClr val="636A6F"/>
                </a:solidFill>
                <a:latin typeface="Arial"/>
                <a:ea typeface="Arial"/>
                <a:cs typeface="Arial"/>
                <a:sym typeface="Arial"/>
              </a:rPr>
              <a:t>максимална</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социална</a:t>
            </a:r>
            <a:r>
              <a:rPr lang="en-GB" sz="1600" b="0" i="1" u="none" strike="noStrike" cap="none" dirty="0">
                <a:solidFill>
                  <a:srgbClr val="636A6F"/>
                </a:solidFill>
                <a:latin typeface="Arial"/>
                <a:ea typeface="Arial"/>
                <a:cs typeface="Arial"/>
                <a:sym typeface="Arial"/>
              </a:rPr>
              <a:t> </a:t>
            </a:r>
            <a:r>
              <a:rPr lang="en-GB" sz="1600" b="0" i="1" u="none" strike="noStrike" cap="none" dirty="0" err="1">
                <a:solidFill>
                  <a:srgbClr val="636A6F"/>
                </a:solidFill>
                <a:latin typeface="Arial"/>
                <a:ea typeface="Arial"/>
                <a:cs typeface="Arial"/>
                <a:sym typeface="Arial"/>
              </a:rPr>
              <a:t>свързаност</a:t>
            </a:r>
            <a:r>
              <a:rPr lang="en-GB" sz="1600" b="0" i="1" u="none" strike="noStrike" cap="none" dirty="0">
                <a:solidFill>
                  <a:srgbClr val="636A6F"/>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38" name="Google Shape;338;g3250f227c3e_0_38"/>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
        <p:nvSpPr>
          <p:cNvPr id="339" name="Google Shape;339;g3250f227c3e_0_38"/>
          <p:cNvSpPr txBox="1">
            <a:spLocks noGrp="1"/>
          </p:cNvSpPr>
          <p:nvPr>
            <p:ph type="body" idx="1"/>
          </p:nvPr>
        </p:nvSpPr>
        <p:spPr>
          <a:xfrm>
            <a:off x="149687" y="6"/>
            <a:ext cx="5910900" cy="3881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ct val="108108"/>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8108"/>
              <a:buNone/>
            </a:pPr>
            <a:endParaRPr>
              <a:solidFill>
                <a:srgbClr val="868E93"/>
              </a:solidFill>
            </a:endParaRPr>
          </a:p>
          <a:p>
            <a:pPr marL="228600" lvl="0" indent="-114300" algn="l" rtl="0">
              <a:lnSpc>
                <a:spcPct val="90000"/>
              </a:lnSpc>
              <a:spcBef>
                <a:spcPts val="1000"/>
              </a:spcBef>
              <a:spcAft>
                <a:spcPts val="0"/>
              </a:spcAft>
              <a:buClr>
                <a:schemeClr val="dk2"/>
              </a:buClr>
              <a:buSzPct val="108108"/>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8108"/>
              <a:buNone/>
            </a:pPr>
            <a:endParaRPr i="0" u="none" strike="noStrike" cap="none">
              <a:solidFill>
                <a:srgbClr val="868E93"/>
              </a:solidFill>
              <a:latin typeface="Arial"/>
              <a:ea typeface="Arial"/>
              <a:cs typeface="Arial"/>
              <a:sym typeface="Arial"/>
            </a:endParaRPr>
          </a:p>
          <a:p>
            <a:pPr marL="2057400" lvl="4" indent="-228600" algn="l" rtl="0">
              <a:lnSpc>
                <a:spcPct val="90000"/>
              </a:lnSpc>
              <a:spcBef>
                <a:spcPts val="500"/>
              </a:spcBef>
              <a:spcAft>
                <a:spcPts val="0"/>
              </a:spcAft>
              <a:buClr>
                <a:srgbClr val="868E93"/>
              </a:buClr>
              <a:buSzPct val="108108"/>
              <a:buChar char="•"/>
            </a:pPr>
            <a:r>
              <a:rPr lang="en-GB" i="1">
                <a:solidFill>
                  <a:srgbClr val="868E93"/>
                </a:solidFill>
              </a:rPr>
              <a:t>Целта на тази дейност е да се развие разбирането на обучаемите за стратегиите и дигиталните инструменти, които могат да бъдат използвани за подобряване на социалната свързаност на дистанционно или дигитално работно място</a:t>
            </a:r>
            <a:endParaRPr i="1">
              <a:solidFill>
                <a:srgbClr val="868E93"/>
              </a:solidFill>
            </a:endParaRPr>
          </a:p>
        </p:txBody>
      </p:sp>
      <p:pic>
        <p:nvPicPr>
          <p:cNvPr id="340" name="Google Shape;340;g3250f227c3e_0_38"/>
          <p:cNvPicPr preferRelativeResize="0"/>
          <p:nvPr/>
        </p:nvPicPr>
        <p:blipFill rotWithShape="1">
          <a:blip r:embed="rId4">
            <a:alphaModFix/>
          </a:blip>
          <a:srcRect l="21300" t="23251" r="19598" b="22961"/>
          <a:stretch/>
        </p:blipFill>
        <p:spPr>
          <a:xfrm>
            <a:off x="149679" y="1254105"/>
            <a:ext cx="1974396" cy="1800225"/>
          </a:xfrm>
          <a:prstGeom prst="rect">
            <a:avLst/>
          </a:prstGeom>
          <a:noFill/>
          <a:ln>
            <a:noFill/>
          </a:ln>
        </p:spPr>
      </p:pic>
      <p:sp>
        <p:nvSpPr>
          <p:cNvPr id="341" name="Google Shape;341;g3250f227c3e_0_38"/>
          <p:cNvSpPr txBox="1"/>
          <p:nvPr/>
        </p:nvSpPr>
        <p:spPr>
          <a:xfrm>
            <a:off x="298300" y="3894666"/>
            <a:ext cx="5910900" cy="153167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2200"/>
              <a:buFont typeface="Arial"/>
              <a:buNone/>
            </a:pPr>
            <a:r>
              <a:rPr lang="en-GB" sz="2200" b="1" i="0" u="none" strike="noStrike" cap="none">
                <a:solidFill>
                  <a:srgbClr val="868E93"/>
                </a:solidFill>
                <a:latin typeface="Arial"/>
                <a:ea typeface="Arial"/>
                <a:cs typeface="Arial"/>
                <a:sym typeface="Arial"/>
              </a:rPr>
              <a:t>Необходими материали:</a:t>
            </a:r>
            <a:endParaRPr sz="2200" b="1" i="0" u="none" strike="noStrike" cap="none">
              <a:solidFill>
                <a:srgbClr val="868E93"/>
              </a:solidFill>
              <a:latin typeface="Arial"/>
              <a:ea typeface="Arial"/>
              <a:cs typeface="Arial"/>
              <a:sym typeface="Arial"/>
            </a:endParaRPr>
          </a:p>
          <a:p>
            <a:pPr marL="457200" marR="0" lvl="0" indent="-304800" algn="l" rtl="0">
              <a:lnSpc>
                <a:spcPct val="90000"/>
              </a:lnSpc>
              <a:spcBef>
                <a:spcPts val="500"/>
              </a:spcBef>
              <a:spcAft>
                <a:spcPts val="0"/>
              </a:spcAft>
              <a:buClr>
                <a:srgbClr val="868E93"/>
              </a:buClr>
              <a:buSzPts val="1200"/>
              <a:buFont typeface="Arial"/>
              <a:buChar char="●"/>
            </a:pPr>
            <a:r>
              <a:rPr lang="en-GB" sz="2200" b="0" i="0" u="none" strike="noStrike" cap="none">
                <a:solidFill>
                  <a:srgbClr val="868E93"/>
                </a:solidFill>
                <a:latin typeface="Arial"/>
                <a:ea typeface="Arial"/>
                <a:cs typeface="Arial"/>
                <a:sym typeface="Arial"/>
              </a:rPr>
              <a:t>Хартия, флипчарт, лепящи листчета и т.н.</a:t>
            </a:r>
            <a:endParaRPr sz="2200" b="0" i="0" u="none" strike="noStrike" cap="none">
              <a:solidFill>
                <a:srgbClr val="868E93"/>
              </a:solidFill>
              <a:latin typeface="Arial"/>
              <a:ea typeface="Arial"/>
              <a:cs typeface="Arial"/>
              <a:sym typeface="Arial"/>
            </a:endParaRPr>
          </a:p>
          <a:p>
            <a:pPr marL="457200" marR="0" lvl="0" indent="-304800" algn="l" rtl="0">
              <a:lnSpc>
                <a:spcPct val="90000"/>
              </a:lnSpc>
              <a:spcBef>
                <a:spcPts val="0"/>
              </a:spcBef>
              <a:spcAft>
                <a:spcPts val="0"/>
              </a:spcAft>
              <a:buClr>
                <a:srgbClr val="868E93"/>
              </a:buClr>
              <a:buSzPts val="1200"/>
              <a:buFont typeface="Arial"/>
              <a:buChar char="●"/>
            </a:pPr>
            <a:r>
              <a:rPr lang="en-GB" sz="2200" b="0" i="0" u="none" strike="noStrike" cap="none">
                <a:solidFill>
                  <a:srgbClr val="868E93"/>
                </a:solidFill>
                <a:latin typeface="Arial"/>
                <a:ea typeface="Arial"/>
                <a:cs typeface="Arial"/>
                <a:sym typeface="Arial"/>
              </a:rPr>
              <a:t>Химикали, маркери и т.н.</a:t>
            </a:r>
            <a:endParaRPr sz="2200" b="0" i="0" u="none" strike="noStrike" cap="none">
              <a:solidFill>
                <a:srgbClr val="868E93"/>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250f227c3e_0_49"/>
          <p:cNvSpPr txBox="1">
            <a:spLocks noGrp="1"/>
          </p:cNvSpPr>
          <p:nvPr>
            <p:ph type="title"/>
          </p:nvPr>
        </p:nvSpPr>
        <p:spPr>
          <a:xfrm>
            <a:off x="1500673" y="383832"/>
            <a:ext cx="7837879"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Стратегии за подобряване на социалната свързаност</a:t>
            </a:r>
            <a:br>
              <a:rPr lang="en-GB" sz="2400" b="1">
                <a:solidFill>
                  <a:schemeClr val="accent6"/>
                </a:solidFill>
              </a:rPr>
            </a:br>
            <a:r>
              <a:rPr lang="en-GB" sz="2400" b="1">
                <a:solidFill>
                  <a:schemeClr val="accent6"/>
                </a:solidFill>
              </a:rPr>
              <a:t>Дейност: Каталог с инструменти за съвместна работа</a:t>
            </a:r>
            <a:endParaRPr sz="3600">
              <a:solidFill>
                <a:schemeClr val="accent5"/>
              </a:solidFill>
            </a:endParaRPr>
          </a:p>
        </p:txBody>
      </p:sp>
      <p:sp>
        <p:nvSpPr>
          <p:cNvPr id="348" name="Google Shape;348;g3250f227c3e_0_49"/>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133333"/>
              <a:buNone/>
            </a:pPr>
            <a:endParaRPr sz="5400" b="1">
              <a:solidFill>
                <a:srgbClr val="636A6F"/>
              </a:solidFill>
              <a:latin typeface="Arial"/>
              <a:ea typeface="Arial"/>
              <a:cs typeface="Arial"/>
              <a:sym typeface="Arial"/>
            </a:endParaRPr>
          </a:p>
          <a:p>
            <a:pPr marL="0" lvl="0" indent="0" algn="l" rtl="0">
              <a:lnSpc>
                <a:spcPct val="90000"/>
              </a:lnSpc>
              <a:spcBef>
                <a:spcPts val="0"/>
              </a:spcBef>
              <a:spcAft>
                <a:spcPts val="0"/>
              </a:spcAft>
              <a:buSzPct val="133333"/>
              <a:buNone/>
            </a:pPr>
            <a:r>
              <a:rPr lang="en-GB" sz="5400" b="1">
                <a:solidFill>
                  <a:srgbClr val="636A6F"/>
                </a:solidFill>
                <a:latin typeface="Arial"/>
                <a:ea typeface="Arial"/>
                <a:cs typeface="Arial"/>
                <a:sym typeface="Arial"/>
              </a:rPr>
              <a:t>Разделете се на четири групи. На всяка група трябва да бъде възложена една от следните подтеми.</a:t>
            </a:r>
            <a:endParaRPr sz="5400" b="1">
              <a:solidFill>
                <a:srgbClr val="636A6F"/>
              </a:solidFill>
              <a:latin typeface="Arial"/>
              <a:ea typeface="Arial"/>
              <a:cs typeface="Arial"/>
              <a:sym typeface="Arial"/>
            </a:endParaRPr>
          </a:p>
          <a:p>
            <a:pPr marL="0" lvl="0" indent="0" algn="l" rtl="0">
              <a:lnSpc>
                <a:spcPct val="90000"/>
              </a:lnSpc>
              <a:spcBef>
                <a:spcPts val="0"/>
              </a:spcBef>
              <a:spcAft>
                <a:spcPts val="0"/>
              </a:spcAft>
              <a:buSzPct val="107832"/>
              <a:buNone/>
            </a:pPr>
            <a:endParaRPr sz="6676" b="1">
              <a:solidFill>
                <a:srgbClr val="636A6F"/>
              </a:solidFill>
              <a:latin typeface="Arial"/>
              <a:ea typeface="Arial"/>
              <a:cs typeface="Arial"/>
              <a:sym typeface="Arial"/>
            </a:endParaRPr>
          </a:p>
          <a:p>
            <a:pPr marL="0" lvl="0" indent="0" algn="l" rtl="0">
              <a:lnSpc>
                <a:spcPct val="90000"/>
              </a:lnSpc>
              <a:spcBef>
                <a:spcPts val="0"/>
              </a:spcBef>
              <a:spcAft>
                <a:spcPts val="0"/>
              </a:spcAft>
              <a:buSzPct val="268957"/>
              <a:buNone/>
            </a:pPr>
            <a:endParaRPr sz="2677" b="1">
              <a:solidFill>
                <a:srgbClr val="636A6F"/>
              </a:solidFill>
              <a:latin typeface="Arial"/>
              <a:ea typeface="Arial"/>
              <a:cs typeface="Arial"/>
              <a:sym typeface="Arial"/>
            </a:endParaRPr>
          </a:p>
          <a:p>
            <a:pPr marL="457200" lvl="0" indent="0" algn="l" rtl="0">
              <a:lnSpc>
                <a:spcPct val="90000"/>
              </a:lnSpc>
              <a:spcBef>
                <a:spcPts val="0"/>
              </a:spcBef>
              <a:spcAft>
                <a:spcPts val="0"/>
              </a:spcAft>
              <a:buSzPct val="268957"/>
              <a:buNone/>
            </a:pPr>
            <a:endParaRPr sz="2677" b="1">
              <a:solidFill>
                <a:srgbClr val="12501B"/>
              </a:solidFill>
              <a:latin typeface="Arial"/>
              <a:ea typeface="Arial"/>
              <a:cs typeface="Arial"/>
              <a:sym typeface="Arial"/>
            </a:endParaRPr>
          </a:p>
          <a:p>
            <a:pPr marL="228600" lvl="0" indent="-200025" algn="l" rtl="0">
              <a:lnSpc>
                <a:spcPct val="90000"/>
              </a:lnSpc>
              <a:spcBef>
                <a:spcPts val="0"/>
              </a:spcBef>
              <a:spcAft>
                <a:spcPts val="0"/>
              </a:spcAft>
              <a:buClr>
                <a:srgbClr val="9869BD"/>
              </a:buClr>
              <a:buSzPct val="100000"/>
              <a:buChar char="•"/>
            </a:pPr>
            <a:r>
              <a:rPr lang="en-GB" sz="5400" b="1">
                <a:solidFill>
                  <a:srgbClr val="12501B"/>
                </a:solidFill>
                <a:latin typeface="Arial"/>
                <a:ea typeface="Arial"/>
                <a:cs typeface="Arial"/>
                <a:sym typeface="Arial"/>
              </a:rPr>
              <a:t>Група 1: </a:t>
            </a:r>
            <a:r>
              <a:rPr lang="en-GB" sz="5400">
                <a:solidFill>
                  <a:srgbClr val="12501B"/>
                </a:solidFill>
                <a:latin typeface="Arial"/>
                <a:ea typeface="Arial"/>
                <a:cs typeface="Arial"/>
                <a:sym typeface="Arial"/>
              </a:rPr>
              <a:t>Софтуер за видеоконферентна връзка</a:t>
            </a:r>
            <a:endParaRPr sz="540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По-рано изброихме Zoom, Microsoft Teams, Skype и Discord като ефективни инструменти за отдалечени видеоконферентни връзки. Намерете още няколко примера за софтуер, който може да се използва за тази цел, и създайте кратък списък с плюсовете и минусите за всеки от тях.</a:t>
            </a:r>
            <a:endParaRPr sz="5400">
              <a:latin typeface="Arial"/>
              <a:ea typeface="Arial"/>
              <a:cs typeface="Arial"/>
              <a:sym typeface="Arial"/>
            </a:endParaRPr>
          </a:p>
          <a:p>
            <a:pPr marL="228600" lvl="0" indent="-114300" algn="l" rtl="0">
              <a:lnSpc>
                <a:spcPct val="90000"/>
              </a:lnSpc>
              <a:spcBef>
                <a:spcPts val="1000"/>
              </a:spcBef>
              <a:spcAft>
                <a:spcPts val="0"/>
              </a:spcAft>
              <a:buClr>
                <a:srgbClr val="9869BD"/>
              </a:buClr>
              <a:buSzPct val="33333"/>
              <a:buNone/>
            </a:pPr>
            <a:endParaRPr sz="5400">
              <a:solidFill>
                <a:srgbClr val="12501B"/>
              </a:solidFill>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en-GB" sz="5400" b="1">
                <a:solidFill>
                  <a:srgbClr val="12501B"/>
                </a:solidFill>
                <a:latin typeface="Arial"/>
                <a:ea typeface="Arial"/>
                <a:cs typeface="Arial"/>
                <a:sym typeface="Arial"/>
              </a:rPr>
              <a:t>Група 2:</a:t>
            </a:r>
            <a:r>
              <a:rPr lang="en-GB" sz="5400">
                <a:solidFill>
                  <a:srgbClr val="12501B"/>
                </a:solidFill>
                <a:latin typeface="Arial"/>
                <a:ea typeface="Arial"/>
                <a:cs typeface="Arial"/>
                <a:sym typeface="Arial"/>
              </a:rPr>
              <a:t> Решения за управление на споделени файлове</a:t>
            </a:r>
            <a:endParaRPr sz="540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Google Drive, Microsoft Teams, Freedcamp, Asana,Teamwork и т.н. Намерете още няколко примера за софтуер, който може да се използва за тази цел, и създайте кратък списък с плюсове и минуси за всеки от тях.</a:t>
            </a:r>
            <a:endParaRPr sz="5400">
              <a:latin typeface="Arial"/>
              <a:ea typeface="Arial"/>
              <a:cs typeface="Arial"/>
              <a:sym typeface="Arial"/>
            </a:endParaRPr>
          </a:p>
          <a:p>
            <a:pPr marL="228600" lvl="0" indent="-114300" algn="l" rtl="0">
              <a:lnSpc>
                <a:spcPct val="90000"/>
              </a:lnSpc>
              <a:spcBef>
                <a:spcPts val="1000"/>
              </a:spcBef>
              <a:spcAft>
                <a:spcPts val="0"/>
              </a:spcAft>
              <a:buClr>
                <a:srgbClr val="9869BD"/>
              </a:buClr>
              <a:buSzPct val="33333"/>
              <a:buNone/>
            </a:pPr>
            <a:endParaRPr sz="5400" i="0" u="none" strike="noStrike" cap="none">
              <a:solidFill>
                <a:srgbClr val="12501B"/>
              </a:solidFill>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en-GB" sz="5400" b="1">
                <a:solidFill>
                  <a:srgbClr val="12501B"/>
                </a:solidFill>
                <a:latin typeface="Arial"/>
                <a:ea typeface="Arial"/>
                <a:cs typeface="Arial"/>
                <a:sym typeface="Arial"/>
              </a:rPr>
              <a:t>Група 3: </a:t>
            </a:r>
            <a:r>
              <a:rPr lang="en-GB" sz="5400">
                <a:solidFill>
                  <a:srgbClr val="12501B"/>
                </a:solidFill>
                <a:latin typeface="Arial"/>
                <a:ea typeface="Arial"/>
                <a:cs typeface="Arial"/>
                <a:sym typeface="Arial"/>
              </a:rPr>
              <a:t>Системи за управление на обучението</a:t>
            </a:r>
            <a:endParaRPr sz="540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По-рано споменахме Moodle. Намерете още няколко примера за софтуер, който може да се използва за тази цел, и създайте кратък списък с плюсовете и минусите за всеки от тях.</a:t>
            </a:r>
            <a:endParaRPr sz="5400">
              <a:latin typeface="Arial"/>
              <a:ea typeface="Arial"/>
              <a:cs typeface="Arial"/>
              <a:sym typeface="Arial"/>
            </a:endParaRPr>
          </a:p>
          <a:p>
            <a:pPr marL="228600" lvl="0" indent="-114300" algn="l" rtl="0">
              <a:lnSpc>
                <a:spcPct val="90000"/>
              </a:lnSpc>
              <a:spcBef>
                <a:spcPts val="1000"/>
              </a:spcBef>
              <a:spcAft>
                <a:spcPts val="0"/>
              </a:spcAft>
              <a:buClr>
                <a:srgbClr val="9869BD"/>
              </a:buClr>
              <a:buSzPct val="33333"/>
              <a:buNone/>
            </a:pPr>
            <a:endParaRPr sz="5400">
              <a:solidFill>
                <a:srgbClr val="12501B"/>
              </a:solidFill>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en-GB" sz="5400" b="1">
                <a:solidFill>
                  <a:srgbClr val="12501B"/>
                </a:solidFill>
                <a:latin typeface="Arial"/>
                <a:ea typeface="Arial"/>
                <a:cs typeface="Arial"/>
                <a:sym typeface="Arial"/>
              </a:rPr>
              <a:t>Група 4: </a:t>
            </a:r>
            <a:r>
              <a:rPr lang="en-GB" sz="5400">
                <a:solidFill>
                  <a:srgbClr val="12501B"/>
                </a:solidFill>
                <a:latin typeface="Arial"/>
                <a:ea typeface="Arial"/>
                <a:cs typeface="Arial"/>
                <a:sym typeface="Arial"/>
              </a:rPr>
              <a:t>Ресурси за генериране на идеи и съдържание</a:t>
            </a:r>
            <a:endParaRPr sz="5400">
              <a:latin typeface="Arial"/>
              <a:ea typeface="Arial"/>
              <a:cs typeface="Arial"/>
              <a:sym typeface="Arial"/>
            </a:endParaRPr>
          </a:p>
          <a:p>
            <a:pPr marL="228600" lvl="0" indent="-200025" algn="l" rtl="0">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По-рано споменахме Mentimeter. Намерете още няколко примера за софтуер, който може да се използва за тази цел, и създайте кратък списък с плюсовете и минусите за всеки от тях.</a:t>
            </a:r>
            <a:r>
              <a:rPr lang="en-GB" sz="5400" i="0" u="none" strike="noStrike" cap="none">
                <a:solidFill>
                  <a:srgbClr val="868E93"/>
                </a:solidFill>
                <a:latin typeface="Arial"/>
                <a:ea typeface="Arial"/>
                <a:cs typeface="Arial"/>
                <a:sym typeface="Arial"/>
              </a:rPr>
              <a:t> </a:t>
            </a:r>
            <a:endParaRPr sz="5400">
              <a:latin typeface="Arial"/>
              <a:ea typeface="Arial"/>
              <a:cs typeface="Arial"/>
              <a:sym typeface="Arial"/>
            </a:endParaRPr>
          </a:p>
          <a:p>
            <a:pPr marL="228600" lvl="0" indent="-114300" algn="l" rtl="0">
              <a:lnSpc>
                <a:spcPct val="90000"/>
              </a:lnSpc>
              <a:spcBef>
                <a:spcPts val="1000"/>
              </a:spcBef>
              <a:spcAft>
                <a:spcPts val="0"/>
              </a:spcAft>
              <a:buClr>
                <a:srgbClr val="9869BD"/>
              </a:buClr>
              <a:buSzPct val="100000"/>
              <a:buNone/>
            </a:pP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ct val="100000"/>
              <a:buNone/>
            </a:pPr>
            <a:endParaRPr b="1">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p:nvPr/>
        </p:nvSpPr>
        <p:spPr>
          <a:xfrm>
            <a:off x="4929673" y="2858825"/>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Дейности за разчупване на леда</a:t>
            </a:r>
            <a:endParaRPr sz="1400" b="0" i="0" u="none" strike="noStrike" cap="none">
              <a:solidFill>
                <a:srgbClr val="000000"/>
              </a:solidFill>
              <a:latin typeface="Arial"/>
              <a:ea typeface="Arial"/>
              <a:cs typeface="Arial"/>
              <a:sym typeface="Arial"/>
            </a:endParaRPr>
          </a:p>
        </p:txBody>
      </p:sp>
      <p:pic>
        <p:nvPicPr>
          <p:cNvPr id="124" name="Google Shape;124;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2565449324_0_77"/>
          <p:cNvSpPr txBox="1">
            <a:spLocks noGrp="1"/>
          </p:cNvSpPr>
          <p:nvPr>
            <p:ph type="title"/>
          </p:nvPr>
        </p:nvSpPr>
        <p:spPr>
          <a:xfrm>
            <a:off x="1500673" y="383832"/>
            <a:ext cx="7886517"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Стратегии за подобряване на социалната свързаност</a:t>
            </a:r>
            <a:br>
              <a:rPr lang="en-GB" sz="2400" b="1">
                <a:solidFill>
                  <a:schemeClr val="accent6"/>
                </a:solidFill>
              </a:rPr>
            </a:br>
            <a:r>
              <a:rPr lang="en-GB" sz="2400" b="1">
                <a:solidFill>
                  <a:schemeClr val="accent6"/>
                </a:solidFill>
              </a:rPr>
              <a:t>Дейност: Каталог с инструменти за съвместна работа</a:t>
            </a:r>
            <a:endParaRPr sz="3600">
              <a:solidFill>
                <a:schemeClr val="accent5"/>
              </a:solidFill>
            </a:endParaRPr>
          </a:p>
        </p:txBody>
      </p:sp>
      <p:sp>
        <p:nvSpPr>
          <p:cNvPr id="355" name="Google Shape;355;g32565449324_0_77"/>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sz="1600" dirty="0" err="1">
                <a:solidFill>
                  <a:srgbClr val="636A6F"/>
                </a:solidFill>
                <a:latin typeface="Arial"/>
                <a:ea typeface="Arial"/>
                <a:cs typeface="Arial"/>
                <a:sym typeface="Arial"/>
              </a:rPr>
              <a:t>След</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като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вече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съставили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списък</a:t>
            </a:r>
            <a:r>
              <a:rPr lang="en-GB" sz="1600" dirty="0">
                <a:solidFill>
                  <a:srgbClr val="636A6F"/>
                </a:solidFill>
                <a:latin typeface="Arial"/>
                <a:ea typeface="Arial"/>
                <a:cs typeface="Arial"/>
                <a:sym typeface="Arial"/>
              </a:rPr>
              <a:t> с </a:t>
            </a:r>
            <a:r>
              <a:rPr lang="en-GB" sz="1600" dirty="0" err="1">
                <a:solidFill>
                  <a:srgbClr val="636A6F"/>
                </a:solidFill>
                <a:latin typeface="Arial"/>
                <a:ea typeface="Arial"/>
                <a:cs typeface="Arial"/>
                <a:sym typeface="Arial"/>
              </a:rPr>
              <a:t>плюсовете</a:t>
            </a:r>
            <a:r>
              <a:rPr lang="en-GB" sz="1600" dirty="0">
                <a:solidFill>
                  <a:srgbClr val="636A6F"/>
                </a:solidFill>
                <a:latin typeface="Arial"/>
                <a:ea typeface="Arial"/>
                <a:cs typeface="Arial"/>
                <a:sym typeface="Arial"/>
              </a:rPr>
              <a:t> и </a:t>
            </a:r>
            <a:r>
              <a:rPr lang="en-GB" sz="1600" dirty="0" err="1">
                <a:solidFill>
                  <a:srgbClr val="636A6F"/>
                </a:solidFill>
                <a:latin typeface="Arial"/>
                <a:ea typeface="Arial"/>
                <a:cs typeface="Arial"/>
                <a:sym typeface="Arial"/>
              </a:rPr>
              <a:t>минусите</a:t>
            </a:r>
            <a:r>
              <a:rPr lang="en-GB" sz="1600" dirty="0">
                <a:solidFill>
                  <a:srgbClr val="636A6F"/>
                </a:solidFill>
                <a:latin typeface="Arial"/>
                <a:ea typeface="Arial"/>
                <a:cs typeface="Arial"/>
                <a:sym typeface="Arial"/>
              </a:rPr>
              <a:t> за </a:t>
            </a:r>
            <a:r>
              <a:rPr lang="en-GB" sz="1600" dirty="0" err="1">
                <a:solidFill>
                  <a:srgbClr val="636A6F"/>
                </a:solidFill>
                <a:latin typeface="Arial"/>
                <a:ea typeface="Arial"/>
                <a:cs typeface="Arial"/>
                <a:sym typeface="Arial"/>
              </a:rPr>
              <a:t>всеки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четирите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вида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софтуер</a:t>
            </a:r>
            <a:r>
              <a:rPr lang="en-GB" sz="1600" dirty="0">
                <a:solidFill>
                  <a:srgbClr val="636A6F"/>
                </a:solidFill>
                <a:latin typeface="Arial"/>
                <a:ea typeface="Arial"/>
                <a:cs typeface="Arial"/>
                <a:sym typeface="Arial"/>
              </a:rPr>
              <a:t> за </a:t>
            </a:r>
            <a:r>
              <a:rPr lang="en-GB" sz="1600" dirty="0" err="1">
                <a:solidFill>
                  <a:srgbClr val="636A6F"/>
                </a:solidFill>
                <a:latin typeface="Arial"/>
                <a:ea typeface="Arial"/>
                <a:cs typeface="Arial"/>
                <a:sym typeface="Arial"/>
              </a:rPr>
              <a:t>отдалечена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съвместна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работа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съберете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отново</a:t>
            </a:r>
            <a:r>
              <a:rPr lang="en-GB" sz="1600" dirty="0">
                <a:solidFill>
                  <a:srgbClr val="636A6F"/>
                </a:solidFill>
                <a:latin typeface="Arial"/>
                <a:ea typeface="Arial"/>
                <a:cs typeface="Arial"/>
                <a:sym typeface="Arial"/>
              </a:rPr>
              <a:t> и </a:t>
            </a:r>
            <a:r>
              <a:rPr lang="en-GB" sz="1600" dirty="0" err="1">
                <a:solidFill>
                  <a:srgbClr val="636A6F"/>
                </a:solidFill>
                <a:latin typeface="Arial"/>
                <a:ea typeface="Arial"/>
                <a:cs typeface="Arial"/>
                <a:sym typeface="Arial"/>
              </a:rPr>
              <a:t>обсъдете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откритията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Заедно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съставете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окончателен</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списък</a:t>
            </a:r>
            <a:r>
              <a:rPr lang="en-GB" sz="1600" dirty="0">
                <a:solidFill>
                  <a:srgbClr val="636A6F"/>
                </a:solidFill>
                <a:latin typeface="Arial"/>
                <a:ea typeface="Arial"/>
                <a:cs typeface="Arial"/>
                <a:sym typeface="Arial"/>
              </a:rPr>
              <a:t> </a:t>
            </a:r>
            <a:r>
              <a:rPr lang="bg-BG" sz="1600" dirty="0">
                <a:solidFill>
                  <a:srgbClr val="636A6F"/>
                </a:solidFill>
                <a:latin typeface="Arial"/>
                <a:ea typeface="Arial"/>
                <a:cs typeface="Arial"/>
                <a:sym typeface="Arial"/>
              </a:rPr>
              <a:t>на </a:t>
            </a:r>
            <a:r>
              <a:rPr lang="en-GB" sz="1600" dirty="0" err="1">
                <a:solidFill>
                  <a:srgbClr val="636A6F"/>
                </a:solidFill>
                <a:latin typeface="Arial"/>
                <a:ea typeface="Arial"/>
                <a:cs typeface="Arial"/>
                <a:sym typeface="Arial"/>
              </a:rPr>
              <a:t>най-ефективните</a:t>
            </a:r>
            <a:r>
              <a:rPr lang="en-GB" sz="1600" dirty="0">
                <a:solidFill>
                  <a:srgbClr val="636A6F"/>
                </a:solidFill>
                <a:latin typeface="Arial"/>
                <a:ea typeface="Arial"/>
                <a:cs typeface="Arial"/>
                <a:sym typeface="Arial"/>
              </a:rPr>
              <a:t> </a:t>
            </a:r>
            <a:r>
              <a:rPr lang="bg-BG" sz="1600" dirty="0">
                <a:solidFill>
                  <a:srgbClr val="636A6F"/>
                </a:solidFill>
                <a:latin typeface="Arial"/>
                <a:ea typeface="Arial"/>
                <a:cs typeface="Arial"/>
                <a:sym typeface="Arial"/>
              </a:rPr>
              <a:t>според Вас </a:t>
            </a:r>
            <a:r>
              <a:rPr lang="en-GB" sz="1600" dirty="0" err="1">
                <a:solidFill>
                  <a:srgbClr val="636A6F"/>
                </a:solidFill>
                <a:latin typeface="Arial"/>
                <a:ea typeface="Arial"/>
                <a:cs typeface="Arial"/>
                <a:sym typeface="Arial"/>
              </a:rPr>
              <a:t>ресурси</a:t>
            </a:r>
            <a:r>
              <a:rPr lang="en-GB" sz="1600" dirty="0">
                <a:solidFill>
                  <a:srgbClr val="636A6F"/>
                </a:solidFill>
                <a:latin typeface="Arial"/>
                <a:ea typeface="Arial"/>
                <a:cs typeface="Arial"/>
                <a:sym typeface="Arial"/>
              </a:rPr>
              <a:t> за </a:t>
            </a:r>
            <a:r>
              <a:rPr lang="en-GB" sz="1600" dirty="0" err="1">
                <a:solidFill>
                  <a:srgbClr val="636A6F"/>
                </a:solidFill>
                <a:latin typeface="Arial"/>
                <a:ea typeface="Arial"/>
                <a:cs typeface="Arial"/>
                <a:sym typeface="Arial"/>
              </a:rPr>
              <a:t>отдалечена</a:t>
            </a:r>
            <a:r>
              <a:rPr lang="en-GB" sz="1600" dirty="0">
                <a:solidFill>
                  <a:srgbClr val="636A6F"/>
                </a:solidFill>
                <a:latin typeface="Arial"/>
                <a:ea typeface="Arial"/>
                <a:cs typeface="Arial"/>
                <a:sym typeface="Arial"/>
              </a:rPr>
              <a:t> и </a:t>
            </a:r>
            <a:r>
              <a:rPr lang="en-GB" sz="1600" dirty="0" err="1">
                <a:solidFill>
                  <a:srgbClr val="636A6F"/>
                </a:solidFill>
                <a:latin typeface="Arial"/>
                <a:ea typeface="Arial"/>
                <a:cs typeface="Arial"/>
                <a:sym typeface="Arial"/>
              </a:rPr>
              <a:t>хибридна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съвместна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работа</a:t>
            </a:r>
            <a:r>
              <a:rPr lang="en-GB" sz="1600" dirty="0">
                <a:solidFill>
                  <a:srgbClr val="636A6F"/>
                </a:solidFill>
                <a:latin typeface="Arial"/>
                <a:ea typeface="Arial"/>
                <a:cs typeface="Arial"/>
                <a:sym typeface="Arial"/>
              </a:rPr>
              <a:t>. </a:t>
            </a:r>
            <a:endParaRPr sz="1600" dirty="0">
              <a:latin typeface="Arial"/>
              <a:ea typeface="Arial"/>
              <a:cs typeface="Arial"/>
              <a:sym typeface="Arial"/>
            </a:endParaRPr>
          </a:p>
          <a:p>
            <a:pPr marL="457200" lvl="0" indent="0" algn="l" rtl="0">
              <a:lnSpc>
                <a:spcPct val="90000"/>
              </a:lnSpc>
              <a:spcBef>
                <a:spcPts val="0"/>
              </a:spcBef>
              <a:spcAft>
                <a:spcPts val="0"/>
              </a:spcAft>
              <a:buSzPts val="1800"/>
              <a:buNone/>
            </a:pPr>
            <a:endParaRPr sz="1600" dirty="0">
              <a:latin typeface="Arial"/>
              <a:ea typeface="Arial"/>
              <a:cs typeface="Arial"/>
              <a:sym typeface="Arial"/>
            </a:endParaRPr>
          </a:p>
          <a:p>
            <a:pPr marL="457200" lvl="0" indent="-330200" algn="l" rtl="0">
              <a:lnSpc>
                <a:spcPct val="90000"/>
              </a:lnSpc>
              <a:spcBef>
                <a:spcPts val="0"/>
              </a:spcBef>
              <a:spcAft>
                <a:spcPts val="0"/>
              </a:spcAft>
              <a:buClr>
                <a:srgbClr val="636A6F"/>
              </a:buClr>
              <a:buSzPts val="1600"/>
              <a:buChar char="•"/>
            </a:pPr>
            <a:r>
              <a:rPr lang="en-GB" sz="1600" dirty="0" err="1">
                <a:solidFill>
                  <a:srgbClr val="636A6F"/>
                </a:solidFill>
                <a:latin typeface="Arial"/>
                <a:ea typeface="Arial"/>
                <a:cs typeface="Arial"/>
                <a:sym typeface="Arial"/>
              </a:rPr>
              <a:t>Във</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връзка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със</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стратегиите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обсъдени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по-рано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дистанционни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срещи</a:t>
            </a:r>
            <a:r>
              <a:rPr lang="en-GB" sz="1600" dirty="0">
                <a:solidFill>
                  <a:srgbClr val="636A6F"/>
                </a:solidFill>
                <a:latin typeface="Arial"/>
                <a:ea typeface="Arial"/>
                <a:cs typeface="Arial"/>
                <a:sym typeface="Arial"/>
              </a:rPr>
              <a:t> на </a:t>
            </a:r>
            <a:r>
              <a:rPr lang="en-GB" sz="1600" dirty="0" err="1">
                <a:solidFill>
                  <a:srgbClr val="636A6F"/>
                </a:solidFill>
                <a:latin typeface="Arial"/>
                <a:ea typeface="Arial"/>
                <a:cs typeface="Arial"/>
                <a:sym typeface="Arial"/>
              </a:rPr>
              <a:t>кафе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дейности</a:t>
            </a:r>
            <a:r>
              <a:rPr lang="en-GB" sz="1600" dirty="0">
                <a:solidFill>
                  <a:srgbClr val="636A6F"/>
                </a:solidFill>
                <a:latin typeface="Arial"/>
                <a:ea typeface="Arial"/>
                <a:cs typeface="Arial"/>
                <a:sym typeface="Arial"/>
              </a:rPr>
              <a:t> за </a:t>
            </a:r>
            <a:r>
              <a:rPr lang="en-GB" sz="1600" dirty="0" err="1">
                <a:solidFill>
                  <a:srgbClr val="636A6F"/>
                </a:solidFill>
                <a:latin typeface="Arial"/>
                <a:ea typeface="Arial"/>
                <a:cs typeface="Arial"/>
                <a:sym typeface="Arial"/>
              </a:rPr>
              <a:t>сплотяване</a:t>
            </a:r>
            <a:r>
              <a:rPr lang="en-GB" sz="1600" dirty="0">
                <a:solidFill>
                  <a:srgbClr val="636A6F"/>
                </a:solidFill>
                <a:latin typeface="Arial"/>
                <a:ea typeface="Arial"/>
                <a:cs typeface="Arial"/>
                <a:sym typeface="Arial"/>
              </a:rPr>
              <a:t> на </a:t>
            </a:r>
            <a:r>
              <a:rPr lang="en-GB" sz="1600" dirty="0" err="1">
                <a:solidFill>
                  <a:srgbClr val="636A6F"/>
                </a:solidFill>
                <a:latin typeface="Arial"/>
                <a:ea typeface="Arial"/>
                <a:cs typeface="Arial"/>
                <a:sym typeface="Arial"/>
              </a:rPr>
              <a:t>екипа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менторство</a:t>
            </a:r>
            <a:r>
              <a:rPr lang="en-GB" sz="1600" dirty="0">
                <a:solidFill>
                  <a:srgbClr val="636A6F"/>
                </a:solidFill>
                <a:latin typeface="Arial"/>
                <a:ea typeface="Arial"/>
                <a:cs typeface="Arial"/>
                <a:sym typeface="Arial"/>
              </a:rPr>
              <a:t> и </a:t>
            </a:r>
            <a:r>
              <a:rPr lang="en-GB" sz="1600" dirty="0" err="1">
                <a:solidFill>
                  <a:srgbClr val="636A6F"/>
                </a:solidFill>
                <a:latin typeface="Arial"/>
                <a:ea typeface="Arial"/>
                <a:cs typeface="Arial"/>
                <a:sym typeface="Arial"/>
              </a:rPr>
              <a:t>др</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кой</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дигиталните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инструменти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според</a:t>
            </a:r>
            <a:r>
              <a:rPr lang="en-GB" sz="1600" dirty="0">
                <a:solidFill>
                  <a:srgbClr val="636A6F"/>
                </a:solidFill>
                <a:latin typeface="Arial"/>
                <a:ea typeface="Arial"/>
                <a:cs typeface="Arial"/>
                <a:sym typeface="Arial"/>
              </a:rPr>
              <a:t> </a:t>
            </a:r>
            <a:r>
              <a:rPr lang="bg-BG" sz="1600" dirty="0">
                <a:solidFill>
                  <a:srgbClr val="636A6F"/>
                </a:solidFill>
                <a:latin typeface="Arial"/>
                <a:ea typeface="Arial"/>
                <a:cs typeface="Arial"/>
                <a:sym typeface="Arial"/>
              </a:rPr>
              <a:t>В</a:t>
            </a:r>
            <a:r>
              <a:rPr lang="en-GB" sz="1600" dirty="0" err="1">
                <a:solidFill>
                  <a:srgbClr val="636A6F"/>
                </a:solidFill>
                <a:latin typeface="Arial"/>
                <a:ea typeface="Arial"/>
                <a:cs typeface="Arial"/>
                <a:sym typeface="Arial"/>
              </a:rPr>
              <a:t>ас</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би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могъл</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бъде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особено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полезен</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Защо</a:t>
            </a:r>
            <a:r>
              <a:rPr lang="en-GB" sz="1600" dirty="0">
                <a:solidFill>
                  <a:srgbClr val="636A6F"/>
                </a:solidFill>
                <a:latin typeface="Arial"/>
                <a:ea typeface="Arial"/>
                <a:cs typeface="Arial"/>
                <a:sym typeface="Arial"/>
              </a:rPr>
              <a:t>?</a:t>
            </a:r>
            <a:endParaRPr sz="1600" dirty="0">
              <a:solidFill>
                <a:srgbClr val="636A6F"/>
              </a:solidFill>
              <a:latin typeface="Arial"/>
              <a:ea typeface="Arial"/>
              <a:cs typeface="Arial"/>
              <a:sym typeface="Arial"/>
            </a:endParaRPr>
          </a:p>
          <a:p>
            <a:pPr marL="457200" lvl="0" indent="0" algn="l" rtl="0">
              <a:lnSpc>
                <a:spcPct val="90000"/>
              </a:lnSpc>
              <a:spcBef>
                <a:spcPts val="0"/>
              </a:spcBef>
              <a:spcAft>
                <a:spcPts val="0"/>
              </a:spcAft>
              <a:buSzPts val="1800"/>
              <a:buNone/>
            </a:pPr>
            <a:endParaRPr sz="1600" dirty="0">
              <a:solidFill>
                <a:srgbClr val="636A6F"/>
              </a:solidFill>
              <a:latin typeface="Arial"/>
              <a:ea typeface="Arial"/>
              <a:cs typeface="Arial"/>
              <a:sym typeface="Arial"/>
            </a:endParaRPr>
          </a:p>
          <a:p>
            <a:pPr marL="457200" lvl="0" indent="-330200" algn="l" rtl="0">
              <a:lnSpc>
                <a:spcPct val="90000"/>
              </a:lnSpc>
              <a:spcBef>
                <a:spcPts val="0"/>
              </a:spcBef>
              <a:spcAft>
                <a:spcPts val="0"/>
              </a:spcAft>
              <a:buClr>
                <a:srgbClr val="636A6F"/>
              </a:buClr>
              <a:buSzPts val="1600"/>
              <a:buChar char="•"/>
            </a:pPr>
            <a:r>
              <a:rPr lang="en-GB" sz="1600" dirty="0" err="1">
                <a:solidFill>
                  <a:srgbClr val="636A6F"/>
                </a:solidFill>
                <a:latin typeface="Arial"/>
                <a:ea typeface="Arial"/>
                <a:cs typeface="Arial"/>
                <a:sym typeface="Arial"/>
              </a:rPr>
              <a:t>Какви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трудности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могат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възникнат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при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изброените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инструменти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по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отношение</a:t>
            </a:r>
            <a:r>
              <a:rPr lang="en-GB" sz="1600" dirty="0">
                <a:solidFill>
                  <a:srgbClr val="636A6F"/>
                </a:solidFill>
                <a:latin typeface="Arial"/>
                <a:ea typeface="Arial"/>
                <a:cs typeface="Arial"/>
                <a:sym typeface="Arial"/>
              </a:rPr>
              <a:t> на </a:t>
            </a:r>
            <a:r>
              <a:rPr lang="en-GB" sz="1600" dirty="0" err="1">
                <a:solidFill>
                  <a:srgbClr val="636A6F"/>
                </a:solidFill>
                <a:latin typeface="Arial"/>
                <a:ea typeface="Arial"/>
                <a:cs typeface="Arial"/>
                <a:sym typeface="Arial"/>
              </a:rPr>
              <a:t>социалната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свързаност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Как</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могат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бъдат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преодолени</a:t>
            </a:r>
            <a:r>
              <a:rPr lang="en-GB" sz="1600" dirty="0">
                <a:solidFill>
                  <a:srgbClr val="636A6F"/>
                </a:solidFill>
                <a:latin typeface="Arial"/>
                <a:ea typeface="Arial"/>
                <a:cs typeface="Arial"/>
                <a:sym typeface="Arial"/>
              </a:rPr>
              <a:t>? </a:t>
            </a:r>
            <a:endParaRPr sz="1600" dirty="0">
              <a:solidFill>
                <a:srgbClr val="636A6F"/>
              </a:solidFill>
              <a:latin typeface="Arial"/>
              <a:ea typeface="Arial"/>
              <a:cs typeface="Arial"/>
              <a:sym typeface="Arial"/>
            </a:endParaRPr>
          </a:p>
          <a:p>
            <a:pPr marL="457200" lvl="0" indent="0" algn="l" rtl="0">
              <a:lnSpc>
                <a:spcPct val="90000"/>
              </a:lnSpc>
              <a:spcBef>
                <a:spcPts val="0"/>
              </a:spcBef>
              <a:spcAft>
                <a:spcPts val="0"/>
              </a:spcAft>
              <a:buSzPts val="1800"/>
              <a:buNone/>
            </a:pPr>
            <a:endParaRPr sz="1600" dirty="0">
              <a:solidFill>
                <a:srgbClr val="636A6F"/>
              </a:solidFill>
              <a:latin typeface="Arial"/>
              <a:ea typeface="Arial"/>
              <a:cs typeface="Arial"/>
              <a:sym typeface="Arial"/>
            </a:endParaRPr>
          </a:p>
          <a:p>
            <a:pPr marL="457200" lvl="0" indent="-330200" algn="l" rtl="0">
              <a:lnSpc>
                <a:spcPct val="90000"/>
              </a:lnSpc>
              <a:spcBef>
                <a:spcPts val="0"/>
              </a:spcBef>
              <a:spcAft>
                <a:spcPts val="0"/>
              </a:spcAft>
              <a:buClr>
                <a:srgbClr val="636A6F"/>
              </a:buClr>
              <a:buSzPts val="1600"/>
              <a:buChar char="•"/>
            </a:pPr>
            <a:r>
              <a:rPr lang="en-GB" sz="1600" dirty="0" err="1">
                <a:solidFill>
                  <a:srgbClr val="636A6F"/>
                </a:solidFill>
                <a:latin typeface="Arial"/>
                <a:ea typeface="Arial"/>
                <a:cs typeface="Arial"/>
                <a:sym typeface="Arial"/>
              </a:rPr>
              <a:t>Използвали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ли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някога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някой</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изброените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дигитални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инструменти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Какъв</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беше</a:t>
            </a:r>
            <a:r>
              <a:rPr lang="en-GB" sz="1600" dirty="0">
                <a:solidFill>
                  <a:srgbClr val="636A6F"/>
                </a:solidFill>
                <a:latin typeface="Arial"/>
                <a:ea typeface="Arial"/>
                <a:cs typeface="Arial"/>
                <a:sym typeface="Arial"/>
              </a:rPr>
              <a:t> </a:t>
            </a:r>
            <a:r>
              <a:rPr lang="bg-BG" sz="1600" dirty="0">
                <a:solidFill>
                  <a:srgbClr val="636A6F"/>
                </a:solidFill>
                <a:latin typeface="Arial"/>
                <a:ea typeface="Arial"/>
                <a:cs typeface="Arial"/>
                <a:sym typeface="Arial"/>
              </a:rPr>
              <a:t>В</a:t>
            </a:r>
            <a:r>
              <a:rPr lang="en-GB" sz="1600" dirty="0" err="1">
                <a:solidFill>
                  <a:srgbClr val="636A6F"/>
                </a:solidFill>
                <a:latin typeface="Arial"/>
                <a:ea typeface="Arial"/>
                <a:cs typeface="Arial"/>
                <a:sym typeface="Arial"/>
              </a:rPr>
              <a:t>ашият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опит</a:t>
            </a:r>
            <a:r>
              <a:rPr lang="en-GB" sz="1600" dirty="0">
                <a:solidFill>
                  <a:srgbClr val="636A6F"/>
                </a:solidFill>
                <a:latin typeface="Arial"/>
                <a:ea typeface="Arial"/>
                <a:cs typeface="Arial"/>
                <a:sym typeface="Arial"/>
              </a:rPr>
              <a:t> с </a:t>
            </a:r>
            <a:r>
              <a:rPr lang="en-GB" sz="1600" dirty="0" err="1">
                <a:solidFill>
                  <a:srgbClr val="636A6F"/>
                </a:solidFill>
                <a:latin typeface="Arial"/>
                <a:ea typeface="Arial"/>
                <a:cs typeface="Arial"/>
                <a:sym typeface="Arial"/>
              </a:rPr>
              <a:t>тях</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Кои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някои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специфичните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силни</a:t>
            </a:r>
            <a:r>
              <a:rPr lang="en-GB" sz="1600" dirty="0">
                <a:solidFill>
                  <a:srgbClr val="636A6F"/>
                </a:solidFill>
                <a:latin typeface="Arial"/>
                <a:ea typeface="Arial"/>
                <a:cs typeface="Arial"/>
                <a:sym typeface="Arial"/>
              </a:rPr>
              <a:t> и </a:t>
            </a:r>
            <a:r>
              <a:rPr lang="en-GB" sz="1600" dirty="0" err="1">
                <a:solidFill>
                  <a:srgbClr val="636A6F"/>
                </a:solidFill>
                <a:latin typeface="Arial"/>
                <a:ea typeface="Arial"/>
                <a:cs typeface="Arial"/>
                <a:sym typeface="Arial"/>
              </a:rPr>
              <a:t>слаби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страни</a:t>
            </a:r>
            <a:r>
              <a:rPr lang="en-GB" sz="1600" dirty="0">
                <a:solidFill>
                  <a:srgbClr val="636A6F"/>
                </a:solidFill>
                <a:latin typeface="Arial"/>
                <a:ea typeface="Arial"/>
                <a:cs typeface="Arial"/>
                <a:sym typeface="Arial"/>
              </a:rPr>
              <a:t>, с </a:t>
            </a:r>
            <a:r>
              <a:rPr lang="en-GB" sz="1600" dirty="0" err="1">
                <a:solidFill>
                  <a:srgbClr val="636A6F"/>
                </a:solidFill>
                <a:latin typeface="Arial"/>
                <a:ea typeface="Arial"/>
                <a:cs typeface="Arial"/>
                <a:sym typeface="Arial"/>
              </a:rPr>
              <a:t>които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сблъскахте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използвайки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софтуера</a:t>
            </a:r>
            <a:r>
              <a:rPr lang="en-GB" sz="1600" dirty="0">
                <a:solidFill>
                  <a:srgbClr val="636A6F"/>
                </a:solidFill>
                <a:latin typeface="Arial"/>
                <a:ea typeface="Arial"/>
                <a:cs typeface="Arial"/>
                <a:sym typeface="Arial"/>
              </a:rPr>
              <a:t>?</a:t>
            </a:r>
            <a:endParaRPr sz="1600" dirty="0">
              <a:solidFill>
                <a:srgbClr val="636A6F"/>
              </a:solidFill>
              <a:latin typeface="Arial"/>
              <a:ea typeface="Arial"/>
              <a:cs typeface="Arial"/>
              <a:sym typeface="Arial"/>
            </a:endParaRPr>
          </a:p>
          <a:p>
            <a:pPr marL="0" lvl="0" indent="0" algn="l" rtl="0">
              <a:lnSpc>
                <a:spcPct val="90000"/>
              </a:lnSpc>
              <a:spcBef>
                <a:spcPts val="0"/>
              </a:spcBef>
              <a:spcAft>
                <a:spcPts val="0"/>
              </a:spcAft>
              <a:buSzPts val="1800"/>
              <a:buNone/>
            </a:pPr>
            <a:endParaRPr sz="1600" dirty="0">
              <a:solidFill>
                <a:srgbClr val="636A6F"/>
              </a:solidFill>
              <a:latin typeface="Arial"/>
              <a:ea typeface="Arial"/>
              <a:cs typeface="Arial"/>
              <a:sym typeface="Arial"/>
            </a:endParaRPr>
          </a:p>
          <a:p>
            <a:pPr marL="0" lvl="0" indent="0" algn="l" rtl="0">
              <a:lnSpc>
                <a:spcPct val="90000"/>
              </a:lnSpc>
              <a:spcBef>
                <a:spcPts val="0"/>
              </a:spcBef>
              <a:spcAft>
                <a:spcPts val="0"/>
              </a:spcAft>
              <a:buSzPts val="1800"/>
              <a:buNone/>
            </a:pPr>
            <a:r>
              <a:rPr lang="en-GB" sz="1600" dirty="0" err="1">
                <a:solidFill>
                  <a:srgbClr val="636A6F"/>
                </a:solidFill>
                <a:latin typeface="Arial"/>
                <a:ea typeface="Arial"/>
                <a:cs typeface="Arial"/>
                <a:sym typeface="Arial"/>
              </a:rPr>
              <a:t>Не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забравяйте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да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водите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бележки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като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записвате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отговорите</a:t>
            </a:r>
            <a:r>
              <a:rPr lang="en-GB" sz="1600" dirty="0">
                <a:solidFill>
                  <a:srgbClr val="636A6F"/>
                </a:solidFill>
                <a:latin typeface="Arial"/>
                <a:ea typeface="Arial"/>
                <a:cs typeface="Arial"/>
                <a:sym typeface="Arial"/>
              </a:rPr>
              <a:t> на </a:t>
            </a:r>
            <a:r>
              <a:rPr lang="en-GB" sz="1600" dirty="0" err="1">
                <a:solidFill>
                  <a:srgbClr val="636A6F"/>
                </a:solidFill>
                <a:latin typeface="Arial"/>
                <a:ea typeface="Arial"/>
                <a:cs typeface="Arial"/>
                <a:sym typeface="Arial"/>
              </a:rPr>
              <a:t>всеки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горните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въпроси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след</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което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оставете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списъка</a:t>
            </a:r>
            <a:r>
              <a:rPr lang="en-GB" sz="1600" dirty="0">
                <a:solidFill>
                  <a:srgbClr val="636A6F"/>
                </a:solidFill>
                <a:latin typeface="Arial"/>
                <a:ea typeface="Arial"/>
                <a:cs typeface="Arial"/>
                <a:sym typeface="Arial"/>
              </a:rPr>
              <a:t> с </a:t>
            </a:r>
            <a:r>
              <a:rPr lang="en-GB" sz="1600" dirty="0" err="1">
                <a:solidFill>
                  <a:srgbClr val="636A6F"/>
                </a:solidFill>
                <a:latin typeface="Arial"/>
                <a:ea typeface="Arial"/>
                <a:cs typeface="Arial"/>
                <a:sym typeface="Arial"/>
              </a:rPr>
              <a:t>дигитални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инструменти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настрана</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Ще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използваме</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този</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материал</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отново</a:t>
            </a:r>
            <a:r>
              <a:rPr lang="en-GB" sz="1600" dirty="0">
                <a:solidFill>
                  <a:srgbClr val="636A6F"/>
                </a:solidFill>
                <a:latin typeface="Arial"/>
                <a:ea typeface="Arial"/>
                <a:cs typeface="Arial"/>
                <a:sym typeface="Arial"/>
              </a:rPr>
              <a:t> в </a:t>
            </a:r>
            <a:r>
              <a:rPr lang="en-GB" sz="1600" dirty="0" err="1">
                <a:solidFill>
                  <a:srgbClr val="636A6F"/>
                </a:solidFill>
                <a:latin typeface="Arial"/>
                <a:ea typeface="Arial"/>
                <a:cs typeface="Arial"/>
                <a:sym typeface="Arial"/>
              </a:rPr>
              <a:t>друго</a:t>
            </a:r>
            <a:r>
              <a:rPr lang="en-GB" sz="1600" dirty="0">
                <a:solidFill>
                  <a:srgbClr val="636A6F"/>
                </a:solidFill>
                <a:latin typeface="Arial"/>
                <a:ea typeface="Arial"/>
                <a:cs typeface="Arial"/>
                <a:sym typeface="Arial"/>
              </a:rPr>
              <a:t> </a:t>
            </a:r>
            <a:r>
              <a:rPr lang="en-GB" sz="1600" dirty="0" err="1">
                <a:solidFill>
                  <a:srgbClr val="636A6F"/>
                </a:solidFill>
                <a:latin typeface="Arial"/>
                <a:ea typeface="Arial"/>
                <a:cs typeface="Arial"/>
                <a:sym typeface="Arial"/>
              </a:rPr>
              <a:t>упражнение</a:t>
            </a:r>
            <a:r>
              <a:rPr lang="en-GB" sz="1600" dirty="0">
                <a:solidFill>
                  <a:srgbClr val="636A6F"/>
                </a:solidFill>
                <a:latin typeface="Arial"/>
                <a:ea typeface="Arial"/>
                <a:cs typeface="Arial"/>
                <a:sym typeface="Arial"/>
              </a:rPr>
              <a:t>!</a:t>
            </a:r>
            <a:endParaRPr sz="1600" dirty="0">
              <a:solidFill>
                <a:srgbClr val="636A6F"/>
              </a:solidFill>
              <a:latin typeface="Arial"/>
              <a:ea typeface="Arial"/>
              <a:cs typeface="Arial"/>
              <a:sym typeface="Arial"/>
            </a:endParaRPr>
          </a:p>
          <a:p>
            <a:pPr marL="0" lvl="0" indent="0" algn="l" rtl="0">
              <a:lnSpc>
                <a:spcPct val="90000"/>
              </a:lnSpc>
              <a:spcBef>
                <a:spcPts val="0"/>
              </a:spcBef>
              <a:spcAft>
                <a:spcPts val="0"/>
              </a:spcAft>
              <a:buSzPts val="1800"/>
              <a:buNone/>
            </a:pPr>
            <a:endParaRPr sz="1600" dirty="0">
              <a:solidFill>
                <a:srgbClr val="636A6F"/>
              </a:solidFill>
              <a:latin typeface="Arial"/>
              <a:ea typeface="Arial"/>
              <a:cs typeface="Arial"/>
              <a:sym typeface="Arial"/>
            </a:endParaRPr>
          </a:p>
          <a:p>
            <a:pPr marL="0" lvl="0" indent="0" algn="l" rtl="0">
              <a:lnSpc>
                <a:spcPct val="90000"/>
              </a:lnSpc>
              <a:spcBef>
                <a:spcPts val="0"/>
              </a:spcBef>
              <a:spcAft>
                <a:spcPts val="0"/>
              </a:spcAft>
              <a:buSzPts val="1800"/>
              <a:buNone/>
            </a:pPr>
            <a:endParaRPr sz="1600" dirty="0">
              <a:solidFill>
                <a:srgbClr val="636A6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3250f227c3e_0_280"/>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Стратегии за подобряване на социалната свързаност</a:t>
            </a:r>
            <a:endParaRPr sz="3600">
              <a:solidFill>
                <a:schemeClr val="accent5"/>
              </a:solidFill>
            </a:endParaRPr>
          </a:p>
        </p:txBody>
      </p:sp>
      <p:sp>
        <p:nvSpPr>
          <p:cNvPr id="362" name="Google Shape;362;g3250f227c3e_0_280"/>
          <p:cNvSpPr txBox="1">
            <a:spLocks noGrp="1"/>
          </p:cNvSpPr>
          <p:nvPr>
            <p:ph type="body" idx="2"/>
          </p:nvPr>
        </p:nvSpPr>
        <p:spPr>
          <a:xfrm>
            <a:off x="31405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1800"/>
              <a:buNone/>
            </a:pPr>
            <a:endParaRPr b="1" dirty="0">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12501B"/>
              </a:buClr>
              <a:buSzPts val="1800"/>
              <a:buChar char="•"/>
            </a:pPr>
            <a:r>
              <a:rPr lang="en-GB" b="1" dirty="0" err="1">
                <a:solidFill>
                  <a:srgbClr val="12501B"/>
                </a:solidFill>
                <a:latin typeface="Arial"/>
                <a:ea typeface="Arial"/>
                <a:cs typeface="Arial"/>
                <a:sym typeface="Arial"/>
              </a:rPr>
              <a:t>Научете</a:t>
            </a:r>
            <a:r>
              <a:rPr lang="en-GB" b="1" dirty="0">
                <a:solidFill>
                  <a:srgbClr val="12501B"/>
                </a:solidFill>
                <a:latin typeface="Arial"/>
                <a:ea typeface="Arial"/>
                <a:cs typeface="Arial"/>
                <a:sym typeface="Arial"/>
              </a:rPr>
              <a:t> </a:t>
            </a:r>
            <a:r>
              <a:rPr lang="en-GB" b="1" dirty="0" err="1">
                <a:solidFill>
                  <a:srgbClr val="12501B"/>
                </a:solidFill>
                <a:latin typeface="Arial"/>
                <a:ea typeface="Arial"/>
                <a:cs typeface="Arial"/>
                <a:sym typeface="Arial"/>
              </a:rPr>
              <a:t>повече</a:t>
            </a:r>
            <a:r>
              <a:rPr lang="en-GB" b="1" dirty="0">
                <a:solidFill>
                  <a:srgbClr val="12501B"/>
                </a:solidFill>
                <a:latin typeface="Arial"/>
                <a:ea typeface="Arial"/>
                <a:cs typeface="Arial"/>
                <a:sym typeface="Arial"/>
              </a:rPr>
              <a:t>! </a:t>
            </a:r>
            <a:endParaRPr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868E93"/>
              </a:buClr>
              <a:buSzPts val="1800"/>
              <a:buChar char="•"/>
            </a:pPr>
            <a:r>
              <a:rPr lang="en-GB" dirty="0" err="1">
                <a:solidFill>
                  <a:srgbClr val="868E93"/>
                </a:solidFill>
                <a:latin typeface="Arial"/>
                <a:ea typeface="Arial"/>
                <a:cs typeface="Arial"/>
                <a:sym typeface="Arial"/>
              </a:rPr>
              <a:t>Интересувате</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ли</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се</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да</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проучите</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по-подробно</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тази</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тема</a:t>
            </a:r>
            <a:r>
              <a:rPr lang="en-GB" dirty="0">
                <a:solidFill>
                  <a:srgbClr val="868E93"/>
                </a:solidFill>
                <a:latin typeface="Arial"/>
                <a:ea typeface="Arial"/>
                <a:cs typeface="Arial"/>
                <a:sym typeface="Arial"/>
              </a:rPr>
              <a:t>? В </a:t>
            </a:r>
            <a:r>
              <a:rPr lang="en-GB" dirty="0" err="1">
                <a:solidFill>
                  <a:srgbClr val="868E93"/>
                </a:solidFill>
                <a:latin typeface="Arial"/>
                <a:ea typeface="Arial"/>
                <a:cs typeface="Arial"/>
                <a:sym typeface="Arial"/>
              </a:rPr>
              <a:t>тази</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статия</a:t>
            </a:r>
            <a:r>
              <a:rPr lang="en-GB" dirty="0">
                <a:solidFill>
                  <a:srgbClr val="868E93"/>
                </a:solidFill>
                <a:latin typeface="Arial"/>
                <a:ea typeface="Arial"/>
                <a:cs typeface="Arial"/>
                <a:sym typeface="Arial"/>
              </a:rPr>
              <a:t> на Forbes, </a:t>
            </a:r>
            <a:r>
              <a:rPr lang="en-GB" dirty="0" err="1">
                <a:solidFill>
                  <a:srgbClr val="868E93"/>
                </a:solidFill>
                <a:latin typeface="Arial"/>
                <a:ea typeface="Arial"/>
                <a:cs typeface="Arial"/>
                <a:sym typeface="Arial"/>
              </a:rPr>
              <a:t>Нийл</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Стантън</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един</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от</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изпълнителните</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директори</a:t>
            </a:r>
            <a:r>
              <a:rPr lang="en-GB" dirty="0">
                <a:solidFill>
                  <a:srgbClr val="868E93"/>
                </a:solidFill>
                <a:latin typeface="Arial"/>
                <a:ea typeface="Arial"/>
                <a:cs typeface="Arial"/>
                <a:sym typeface="Arial"/>
              </a:rPr>
              <a:t> на Ramp) </a:t>
            </a:r>
            <a:r>
              <a:rPr lang="en-GB" dirty="0" err="1">
                <a:solidFill>
                  <a:srgbClr val="868E93"/>
                </a:solidFill>
                <a:latin typeface="Arial"/>
                <a:ea typeface="Arial"/>
                <a:cs typeface="Arial"/>
                <a:sym typeface="Arial"/>
              </a:rPr>
              <a:t>обсъжда</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някои</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от</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многото</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начини</a:t>
            </a:r>
            <a:r>
              <a:rPr lang="en-GB" dirty="0">
                <a:solidFill>
                  <a:srgbClr val="868E93"/>
                </a:solidFill>
                <a:latin typeface="Arial"/>
                <a:ea typeface="Arial"/>
                <a:cs typeface="Arial"/>
                <a:sym typeface="Arial"/>
              </a:rPr>
              <a:t> за </a:t>
            </a:r>
            <a:r>
              <a:rPr lang="en-GB" dirty="0" err="1">
                <a:solidFill>
                  <a:srgbClr val="868E93"/>
                </a:solidFill>
                <a:latin typeface="Arial"/>
                <a:ea typeface="Arial"/>
                <a:cs typeface="Arial"/>
                <a:sym typeface="Arial"/>
              </a:rPr>
              <a:t>насърчаване</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сплотяването</a:t>
            </a:r>
            <a:r>
              <a:rPr lang="en-GB" dirty="0">
                <a:solidFill>
                  <a:srgbClr val="868E93"/>
                </a:solidFill>
                <a:latin typeface="Arial"/>
                <a:ea typeface="Arial"/>
                <a:cs typeface="Arial"/>
                <a:sym typeface="Arial"/>
              </a:rPr>
              <a:t> на </a:t>
            </a:r>
            <a:r>
              <a:rPr lang="en-GB" dirty="0" err="1">
                <a:solidFill>
                  <a:srgbClr val="868E93"/>
                </a:solidFill>
                <a:latin typeface="Arial"/>
                <a:ea typeface="Arial"/>
                <a:cs typeface="Arial"/>
                <a:sym typeface="Arial"/>
              </a:rPr>
              <a:t>екипа</a:t>
            </a:r>
            <a:r>
              <a:rPr lang="en-GB" dirty="0">
                <a:solidFill>
                  <a:srgbClr val="868E93"/>
                </a:solidFill>
                <a:latin typeface="Arial"/>
                <a:ea typeface="Arial"/>
                <a:cs typeface="Arial"/>
                <a:sym typeface="Arial"/>
              </a:rPr>
              <a:t> в </a:t>
            </a:r>
            <a:r>
              <a:rPr lang="bg-BG" dirty="0">
                <a:solidFill>
                  <a:srgbClr val="868E93"/>
                </a:solidFill>
                <a:latin typeface="Arial"/>
                <a:ea typeface="Arial"/>
                <a:cs typeface="Arial"/>
                <a:sym typeface="Arial"/>
              </a:rPr>
              <a:t>условията на </a:t>
            </a:r>
            <a:r>
              <a:rPr lang="en-GB" dirty="0" err="1">
                <a:solidFill>
                  <a:srgbClr val="868E93"/>
                </a:solidFill>
                <a:latin typeface="Arial"/>
                <a:ea typeface="Arial"/>
                <a:cs typeface="Arial"/>
                <a:sym typeface="Arial"/>
              </a:rPr>
              <a:t>хибридно</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или</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дистанционно</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работно</a:t>
            </a:r>
            <a:r>
              <a:rPr lang="en-GB" dirty="0">
                <a:solidFill>
                  <a:srgbClr val="868E93"/>
                </a:solidFill>
                <a:latin typeface="Arial"/>
                <a:ea typeface="Arial"/>
                <a:cs typeface="Arial"/>
                <a:sym typeface="Arial"/>
              </a:rPr>
              <a:t> </a:t>
            </a:r>
            <a:r>
              <a:rPr lang="en-GB" dirty="0" err="1">
                <a:solidFill>
                  <a:srgbClr val="868E93"/>
                </a:solidFill>
                <a:latin typeface="Arial"/>
                <a:ea typeface="Arial"/>
                <a:cs typeface="Arial"/>
                <a:sym typeface="Arial"/>
              </a:rPr>
              <a:t>място</a:t>
            </a:r>
            <a:r>
              <a:rPr lang="en-GB" dirty="0">
                <a:solidFill>
                  <a:srgbClr val="868E93"/>
                </a:solidFill>
                <a:latin typeface="Arial"/>
                <a:ea typeface="Arial"/>
                <a:cs typeface="Arial"/>
                <a:sym typeface="Arial"/>
              </a:rPr>
              <a:t>.</a:t>
            </a:r>
            <a:endParaRPr dirty="0">
              <a:solidFill>
                <a:srgbClr val="868E93"/>
              </a:solidFill>
              <a:latin typeface="Arial"/>
              <a:ea typeface="Arial"/>
              <a:cs typeface="Arial"/>
              <a:sym typeface="Arial"/>
            </a:endParaRPr>
          </a:p>
          <a:p>
            <a:pPr marL="457200" lvl="0" indent="0" algn="l" rtl="0">
              <a:lnSpc>
                <a:spcPct val="90000"/>
              </a:lnSpc>
              <a:spcBef>
                <a:spcPts val="1000"/>
              </a:spcBef>
              <a:spcAft>
                <a:spcPts val="0"/>
              </a:spcAft>
              <a:buSzPts val="1800"/>
              <a:buNone/>
            </a:pPr>
            <a:endParaRPr dirty="0">
              <a:solidFill>
                <a:srgbClr val="868E93"/>
              </a:solidFill>
              <a:latin typeface="Arial"/>
              <a:ea typeface="Arial"/>
              <a:cs typeface="Arial"/>
              <a:sym typeface="Arial"/>
            </a:endParaRPr>
          </a:p>
          <a:p>
            <a:pPr marL="457200" lvl="0" indent="0" algn="l" rtl="0">
              <a:lnSpc>
                <a:spcPct val="90000"/>
              </a:lnSpc>
              <a:spcBef>
                <a:spcPts val="1000"/>
              </a:spcBef>
              <a:spcAft>
                <a:spcPts val="0"/>
              </a:spcAft>
              <a:buSzPts val="1800"/>
              <a:buNone/>
            </a:pPr>
            <a:r>
              <a:rPr lang="en-GB" u="sng" dirty="0">
                <a:solidFill>
                  <a:schemeClr val="hlink"/>
                </a:solidFill>
                <a:latin typeface="Arial"/>
                <a:ea typeface="Arial"/>
                <a:cs typeface="Arial"/>
                <a:sym typeface="Arial"/>
                <a:hlinkClick r:id="rId3"/>
              </a:rPr>
              <a:t>https://www.forbes.com/councils/forbestechcouncil/2022/08/10/how-to-build-connections-team-building-in-a-hybrid-workplace/</a:t>
            </a:r>
            <a:endParaRPr dirty="0">
              <a:solidFill>
                <a:srgbClr val="868E93"/>
              </a:solidFill>
              <a:latin typeface="Arial"/>
              <a:ea typeface="Arial"/>
              <a:cs typeface="Arial"/>
              <a:sym typeface="Arial"/>
            </a:endParaRPr>
          </a:p>
          <a:p>
            <a:pPr marL="457200" lvl="0" indent="0" algn="l" rtl="0">
              <a:lnSpc>
                <a:spcPct val="90000"/>
              </a:lnSpc>
              <a:spcBef>
                <a:spcPts val="1000"/>
              </a:spcBef>
              <a:spcAft>
                <a:spcPts val="0"/>
              </a:spcAft>
              <a:buSzPts val="1800"/>
              <a:buNone/>
            </a:pPr>
            <a:endParaRPr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chemeClr val="dk2"/>
              </a:buClr>
              <a:buSzPts val="1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3250f227c3e_0_183"/>
          <p:cNvSpPr txBox="1"/>
          <p:nvPr/>
        </p:nvSpPr>
        <p:spPr>
          <a:xfrm>
            <a:off x="4929673" y="2858825"/>
            <a:ext cx="6023672"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Приобщаването и емпатията като стълбове при създаването на връзка</a:t>
            </a:r>
            <a:endParaRPr sz="1400" b="0" i="0" u="none" strike="noStrike" cap="none">
              <a:solidFill>
                <a:srgbClr val="000000"/>
              </a:solidFill>
              <a:latin typeface="Arial"/>
              <a:ea typeface="Arial"/>
              <a:cs typeface="Arial"/>
              <a:sym typeface="Arial"/>
            </a:endParaRPr>
          </a:p>
        </p:txBody>
      </p:sp>
      <p:pic>
        <p:nvPicPr>
          <p:cNvPr id="369" name="Google Shape;369;g3250f227c3e_0_183"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3250f227c3e_0_66"/>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Приобщаването и емпатията като стълбове при създаването на връзка</a:t>
            </a:r>
            <a:endParaRPr sz="3600" b="0" i="0" u="none" strike="noStrike" cap="none">
              <a:solidFill>
                <a:schemeClr val="accent5"/>
              </a:solidFill>
              <a:latin typeface="Arial"/>
              <a:ea typeface="Arial"/>
              <a:cs typeface="Arial"/>
              <a:sym typeface="Arial"/>
            </a:endParaRPr>
          </a:p>
        </p:txBody>
      </p:sp>
      <p:sp>
        <p:nvSpPr>
          <p:cNvPr id="376" name="Google Shape;376;g3250f227c3e_0_66"/>
          <p:cNvSpPr txBox="1"/>
          <p:nvPr/>
        </p:nvSpPr>
        <p:spPr>
          <a:xfrm>
            <a:off x="587375" y="1252850"/>
            <a:ext cx="110172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highlight>
                <a:srgbClr val="FFFF00"/>
              </a:highlight>
              <a:latin typeface="Arial"/>
              <a:ea typeface="Arial"/>
              <a:cs typeface="Arial"/>
              <a:sym typeface="Arial"/>
            </a:endParaRPr>
          </a:p>
        </p:txBody>
      </p:sp>
      <p:pic>
        <p:nvPicPr>
          <p:cNvPr id="377" name="Google Shape;377;g3250f227c3e_0_66"/>
          <p:cNvPicPr preferRelativeResize="0"/>
          <p:nvPr/>
        </p:nvPicPr>
        <p:blipFill rotWithShape="1">
          <a:blip r:embed="rId3">
            <a:alphaModFix/>
          </a:blip>
          <a:srcRect/>
          <a:stretch/>
        </p:blipFill>
        <p:spPr>
          <a:xfrm>
            <a:off x="205475" y="2596775"/>
            <a:ext cx="5000774" cy="3333849"/>
          </a:xfrm>
          <a:prstGeom prst="rect">
            <a:avLst/>
          </a:prstGeom>
          <a:noFill/>
          <a:ln>
            <a:noFill/>
          </a:ln>
        </p:spPr>
      </p:pic>
      <p:sp>
        <p:nvSpPr>
          <p:cNvPr id="378" name="Google Shape;378;g3250f227c3e_0_66"/>
          <p:cNvSpPr txBox="1"/>
          <p:nvPr/>
        </p:nvSpPr>
        <p:spPr>
          <a:xfrm>
            <a:off x="1684550" y="5930625"/>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Снимка от Antoni Shkraba през Pexels.</a:t>
            </a:r>
            <a:endParaRPr sz="900" b="0" i="0" u="none" strike="noStrike" cap="none">
              <a:solidFill>
                <a:srgbClr val="000000"/>
              </a:solidFill>
              <a:latin typeface="Arial"/>
              <a:ea typeface="Arial"/>
              <a:cs typeface="Arial"/>
              <a:sym typeface="Arial"/>
            </a:endParaRPr>
          </a:p>
        </p:txBody>
      </p:sp>
      <p:sp>
        <p:nvSpPr>
          <p:cNvPr id="379" name="Google Shape;379;g3250f227c3e_0_66"/>
          <p:cNvSpPr txBox="1"/>
          <p:nvPr/>
        </p:nvSpPr>
        <p:spPr>
          <a:xfrm>
            <a:off x="5319625" y="1621099"/>
            <a:ext cx="6465300" cy="34162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Във</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всяка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независимо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става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въпрос</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отдалечено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училище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семейство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всяко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добро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намерение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усилие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създаване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безполезно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първо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практикува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приобщаване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емпатия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Наистина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способността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свързваме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човешко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ниво</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нашите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връстници</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или колеги </a:t>
            </a:r>
            <a:r>
              <a:rPr lang="en-GB" sz="1500" b="0" i="0" u="none" strike="noStrike" cap="none" dirty="0" err="1">
                <a:solidFill>
                  <a:srgbClr val="636A6F"/>
                </a:solidFill>
                <a:latin typeface="Arial"/>
                <a:ea typeface="Arial"/>
                <a:cs typeface="Arial"/>
                <a:sym typeface="Arial"/>
              </a:rPr>
              <a:t>трябва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бъде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отправната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точка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всяка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стратегия</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социална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предвид</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допълним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теорията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стратегиите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дигиталните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инструменти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посочени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дотук</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съвети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повишите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максимално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приобщаването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емпатията</a:t>
            </a:r>
            <a:r>
              <a:rPr lang="en-GB" sz="1500" b="0" i="0" u="none" strike="noStrike" cap="none" dirty="0">
                <a:solidFill>
                  <a:srgbClr val="636A6F"/>
                </a:solidFill>
                <a:latin typeface="Arial"/>
                <a:ea typeface="Arial"/>
                <a:cs typeface="Arial"/>
                <a:sym typeface="Arial"/>
              </a:rPr>
              <a:t> в</a:t>
            </a:r>
            <a:r>
              <a:rPr lang="bg-BG"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организация</a:t>
            </a:r>
            <a:r>
              <a:rPr lang="bg-BG" sz="1500" b="0" i="0" u="none" strike="noStrike" cap="none" dirty="0">
                <a:solidFill>
                  <a:srgbClr val="636A6F"/>
                </a:solidFill>
                <a:latin typeface="Arial"/>
                <a:ea typeface="Arial"/>
                <a:cs typeface="Arial"/>
                <a:sym typeface="Arial"/>
              </a:rPr>
              <a:t>та си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След</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завършване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този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раздел</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обедините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всички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горепосочени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елементи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изготвите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цялостна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стратегия</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за </a:t>
            </a:r>
            <a:r>
              <a:rPr lang="bg-BG" sz="1500" dirty="0">
                <a:solidFill>
                  <a:srgbClr val="636A6F"/>
                </a:solidFill>
              </a:rPr>
              <a:t>В</a:t>
            </a:r>
            <a:r>
              <a:rPr lang="en-GB" sz="1500" b="0" i="0" u="none" strike="noStrike" cap="none" dirty="0" err="1">
                <a:solidFill>
                  <a:srgbClr val="636A6F"/>
                </a:solidFill>
                <a:latin typeface="Arial"/>
                <a:ea typeface="Arial"/>
                <a:cs typeface="Arial"/>
                <a:sym typeface="Arial"/>
              </a:rPr>
              <a:t>ашето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дистанционно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хибридно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32565449324_0_96"/>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Приобщаването и емпатията като стълбове при създаването на връзка</a:t>
            </a:r>
            <a:endParaRPr/>
          </a:p>
        </p:txBody>
      </p:sp>
      <p:sp>
        <p:nvSpPr>
          <p:cNvPr id="386" name="Google Shape;386;g32565449324_0_96"/>
          <p:cNvSpPr txBox="1"/>
          <p:nvPr/>
        </p:nvSpPr>
        <p:spPr>
          <a:xfrm>
            <a:off x="587375" y="1252850"/>
            <a:ext cx="110172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highlight>
                <a:srgbClr val="FFFF00"/>
              </a:highlight>
              <a:latin typeface="Arial"/>
              <a:ea typeface="Arial"/>
              <a:cs typeface="Arial"/>
              <a:sym typeface="Arial"/>
            </a:endParaRPr>
          </a:p>
        </p:txBody>
      </p:sp>
      <p:pic>
        <p:nvPicPr>
          <p:cNvPr id="387" name="Google Shape;387;g32565449324_0_96"/>
          <p:cNvPicPr preferRelativeResize="0"/>
          <p:nvPr/>
        </p:nvPicPr>
        <p:blipFill rotWithShape="1">
          <a:blip r:embed="rId3">
            <a:alphaModFix/>
          </a:blip>
          <a:srcRect/>
          <a:stretch/>
        </p:blipFill>
        <p:spPr>
          <a:xfrm>
            <a:off x="205475" y="2596775"/>
            <a:ext cx="5000774" cy="3333849"/>
          </a:xfrm>
          <a:prstGeom prst="rect">
            <a:avLst/>
          </a:prstGeom>
          <a:noFill/>
          <a:ln>
            <a:noFill/>
          </a:ln>
        </p:spPr>
      </p:pic>
      <p:sp>
        <p:nvSpPr>
          <p:cNvPr id="388" name="Google Shape;388;g32565449324_0_96"/>
          <p:cNvSpPr txBox="1"/>
          <p:nvPr/>
        </p:nvSpPr>
        <p:spPr>
          <a:xfrm>
            <a:off x="1684550" y="5930625"/>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Photo by Alena Darmel via Pexels.</a:t>
            </a:r>
            <a:endParaRPr sz="900" b="0" i="0" u="none" strike="noStrike" cap="none">
              <a:solidFill>
                <a:srgbClr val="000000"/>
              </a:solidFill>
              <a:latin typeface="Arial"/>
              <a:ea typeface="Arial"/>
              <a:cs typeface="Arial"/>
              <a:sym typeface="Arial"/>
            </a:endParaRPr>
          </a:p>
        </p:txBody>
      </p:sp>
      <p:sp>
        <p:nvSpPr>
          <p:cNvPr id="389" name="Google Shape;389;g32565449324_0_96"/>
          <p:cNvSpPr txBox="1"/>
          <p:nvPr/>
        </p:nvSpPr>
        <p:spPr>
          <a:xfrm>
            <a:off x="5319625" y="1446000"/>
            <a:ext cx="6465300" cy="54937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err="1">
                <a:solidFill>
                  <a:srgbClr val="636A6F"/>
                </a:solidFill>
                <a:latin typeface="Arial"/>
                <a:ea typeface="Arial"/>
                <a:cs typeface="Arial"/>
                <a:sym typeface="Arial"/>
              </a:rPr>
              <a:t>Точно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както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хибридното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или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дистанционното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случаи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могат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bg-BG" sz="1500" b="0" i="0" u="none" strike="noStrike" cap="none" dirty="0">
                <a:solidFill>
                  <a:srgbClr val="636A6F"/>
                </a:solidFill>
                <a:latin typeface="Arial"/>
                <a:ea typeface="Arial"/>
                <a:cs typeface="Arial"/>
                <a:sym typeface="Arial"/>
              </a:rPr>
              <a:t>явят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бариери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приобщаването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емпатията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Специалистите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човешки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ресурси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мениджърите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които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надяват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повишат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работните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места</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идеалния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случай</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трябва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предприемат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стъпки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преодоляване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тези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бариери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ангажират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стратегия</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приобщаване</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err="1">
                <a:solidFill>
                  <a:srgbClr val="636A6F"/>
                </a:solidFill>
                <a:latin typeface="Arial"/>
                <a:ea typeface="Arial"/>
                <a:cs typeface="Arial"/>
                <a:sym typeface="Arial"/>
              </a:rPr>
              <a:t>Първо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много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нашите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предразсъдъци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стереотипи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дълбоко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вкоренени</a:t>
            </a:r>
            <a:r>
              <a:rPr lang="en-GB" sz="1500" b="0" i="0" u="none" strike="noStrike" cap="none" dirty="0">
                <a:solidFill>
                  <a:srgbClr val="636A6F"/>
                </a:solidFill>
                <a:latin typeface="Arial"/>
                <a:ea typeface="Arial"/>
                <a:cs typeface="Arial"/>
                <a:sym typeface="Arial"/>
              </a:rPr>
              <a:t>, а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тях</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наричат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несъзнателни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тоест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поддържаме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несъзнателно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неволно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Първата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стъпка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към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справянето</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тези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предразсъдъци</a:t>
            </a:r>
            <a:r>
              <a:rPr lang="en-GB" sz="1500" b="0" i="0" u="none" strike="noStrike" cap="none" dirty="0">
                <a:solidFill>
                  <a:srgbClr val="636A6F"/>
                </a:solidFill>
                <a:latin typeface="Arial"/>
                <a:ea typeface="Arial"/>
                <a:cs typeface="Arial"/>
                <a:sym typeface="Arial"/>
              </a:rPr>
              <a:t> е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идентифицираме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след</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ангажираме</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развиване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нашето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поведение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възприятия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така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преодолеем</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Друг</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пример</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бариера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приобщаването</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емпатията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бъде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нещо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толкова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преференциалното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разпределение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задачите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работното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място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Без</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никаква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злонамереност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неволно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делегираме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задачите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начин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който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води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това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хора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по-малко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възможности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допринесат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други</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справяме</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коренните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проблеми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приобщаването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полагаме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основите</a:t>
            </a:r>
            <a:r>
              <a:rPr lang="en-GB" sz="1500" b="0" i="0" u="none" strike="noStrike" cap="none" dirty="0">
                <a:solidFill>
                  <a:srgbClr val="636A6F"/>
                </a:solidFill>
                <a:latin typeface="Arial"/>
                <a:ea typeface="Arial"/>
                <a:cs typeface="Arial"/>
                <a:sym typeface="Arial"/>
              </a:rPr>
              <a:t> за </a:t>
            </a:r>
            <a:r>
              <a:rPr lang="bg-BG" sz="1500" dirty="0">
                <a:solidFill>
                  <a:srgbClr val="636A6F"/>
                </a:solidFill>
              </a:rPr>
              <a:t>п</a:t>
            </a:r>
            <a:r>
              <a:rPr lang="en-GB" sz="1500" b="0" i="0" u="none" strike="noStrike" cap="none" dirty="0">
                <a:solidFill>
                  <a:srgbClr val="636A6F"/>
                </a:solidFill>
                <a:latin typeface="Arial"/>
                <a:ea typeface="Arial"/>
                <a:cs typeface="Arial"/>
                <a:sym typeface="Arial"/>
              </a:rPr>
              <a:t>о-</a:t>
            </a:r>
            <a:r>
              <a:rPr lang="en-GB" sz="1500" b="0" i="0" u="none" strike="noStrike" cap="none" dirty="0" err="1">
                <a:solidFill>
                  <a:srgbClr val="636A6F"/>
                </a:solidFill>
                <a:latin typeface="Arial"/>
                <a:ea typeface="Arial"/>
                <a:cs typeface="Arial"/>
                <a:sym typeface="Arial"/>
              </a:rPr>
              <a:t>емпатична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среда</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32565449324_0_105"/>
          <p:cNvSpPr txBox="1"/>
          <p:nvPr/>
        </p:nvSpPr>
        <p:spPr>
          <a:xfrm>
            <a:off x="371980" y="1369625"/>
            <a:ext cx="6750273" cy="492439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400" b="0" i="0" u="none" strike="noStrike" cap="none" dirty="0" err="1">
                <a:solidFill>
                  <a:srgbClr val="636A6F"/>
                </a:solidFill>
                <a:latin typeface="Arial"/>
                <a:ea typeface="Arial"/>
                <a:cs typeface="Arial"/>
                <a:sym typeface="Arial"/>
              </a:rPr>
              <a:t>Разбира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може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ограничаваме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само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това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реагираме</a:t>
            </a:r>
            <a:r>
              <a:rPr lang="en-GB" sz="1400" b="0" i="0" u="none" strike="noStrike" cap="none" dirty="0">
                <a:solidFill>
                  <a:srgbClr val="636A6F"/>
                </a:solidFill>
                <a:latin typeface="Arial"/>
                <a:ea typeface="Arial"/>
                <a:cs typeface="Arial"/>
                <a:sym typeface="Arial"/>
              </a:rPr>
              <a:t> на </a:t>
            </a:r>
            <a:r>
              <a:rPr lang="en-GB" sz="1400" b="0" i="0" u="none" strike="noStrike" cap="none" dirty="0" err="1">
                <a:solidFill>
                  <a:srgbClr val="636A6F"/>
                </a:solidFill>
                <a:latin typeface="Arial"/>
                <a:ea typeface="Arial"/>
                <a:cs typeface="Arial"/>
                <a:sym typeface="Arial"/>
              </a:rPr>
              <a:t>проблеми</a:t>
            </a:r>
            <a:r>
              <a:rPr lang="en-GB" sz="1400" b="0" i="0" u="none" strike="noStrike" cap="none" dirty="0">
                <a:solidFill>
                  <a:srgbClr val="636A6F"/>
                </a:solidFill>
                <a:latin typeface="Arial"/>
                <a:ea typeface="Arial"/>
                <a:cs typeface="Arial"/>
                <a:sym typeface="Arial"/>
              </a:rPr>
              <a:t>, а и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надградим</a:t>
            </a:r>
            <a:r>
              <a:rPr lang="en-GB" sz="1400" b="0" i="0" u="none" strike="noStrike" cap="none" dirty="0">
                <a:solidFill>
                  <a:srgbClr val="636A6F"/>
                </a:solidFill>
                <a:latin typeface="Arial"/>
                <a:ea typeface="Arial"/>
                <a:cs typeface="Arial"/>
                <a:sym typeface="Arial"/>
              </a:rPr>
              <a:t> с </a:t>
            </a:r>
            <a:r>
              <a:rPr lang="en-GB" sz="1400" b="0" i="0" u="none" strike="noStrike" cap="none" dirty="0" err="1">
                <a:solidFill>
                  <a:srgbClr val="636A6F"/>
                </a:solidFill>
                <a:latin typeface="Arial"/>
                <a:ea typeface="Arial"/>
                <a:cs typeface="Arial"/>
                <a:sym typeface="Arial"/>
              </a:rPr>
              <a:t>някои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проактивни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мерки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Ето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някои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бързи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стратегии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които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организация</a:t>
            </a:r>
            <a:r>
              <a:rPr lang="bg-BG" sz="1400" b="0" i="0" u="none" strike="noStrike" cap="none" dirty="0">
                <a:solidFill>
                  <a:srgbClr val="636A6F"/>
                </a:solidFill>
                <a:latin typeface="Arial"/>
                <a:ea typeface="Arial"/>
                <a:cs typeface="Arial"/>
                <a:sym typeface="Arial"/>
              </a:rPr>
              <a:t>та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може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приложи</a:t>
            </a:r>
            <a:r>
              <a:rPr lang="en-GB" sz="1400" b="0" i="0" u="none" strike="noStrike" cap="none" dirty="0">
                <a:solidFill>
                  <a:srgbClr val="636A6F"/>
                </a:solidFill>
                <a:latin typeface="Arial"/>
                <a:ea typeface="Arial"/>
                <a:cs typeface="Arial"/>
                <a:sym typeface="Arial"/>
              </a:rPr>
              <a:t>, за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насърчи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тези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важни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ценности</a:t>
            </a:r>
            <a:r>
              <a:rPr lang="en-GB" sz="1400" b="0" i="0" u="none" strike="noStrike" cap="none" dirty="0">
                <a:solidFill>
                  <a:srgbClr val="636A6F"/>
                </a:solidFill>
                <a:latin typeface="Arial"/>
                <a:ea typeface="Arial"/>
                <a:cs typeface="Arial"/>
                <a:sym typeface="Arial"/>
              </a:rPr>
              <a:t>.</a:t>
            </a:r>
            <a:endParaRPr sz="14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Планирайте</a:t>
            </a:r>
            <a:r>
              <a:rPr lang="en-GB" sz="1400" b="1" i="0" u="none" strike="noStrike" cap="none" dirty="0">
                <a:solidFill>
                  <a:srgbClr val="636A6F"/>
                </a:solidFill>
                <a:latin typeface="Arial"/>
                <a:ea typeface="Arial"/>
                <a:cs typeface="Arial"/>
                <a:sym typeface="Arial"/>
              </a:rPr>
              <a:t> за </a:t>
            </a:r>
            <a:r>
              <a:rPr lang="en-GB" sz="1400" b="1" i="0" u="none" strike="noStrike" cap="none" dirty="0" err="1">
                <a:solidFill>
                  <a:srgbClr val="636A6F"/>
                </a:solidFill>
                <a:latin typeface="Arial"/>
                <a:ea typeface="Arial"/>
                <a:cs typeface="Arial"/>
                <a:sym typeface="Arial"/>
              </a:rPr>
              <a:t>всички</a:t>
            </a:r>
            <a:r>
              <a:rPr lang="en-GB" sz="1400" b="1" i="0" u="none" strike="noStrike" cap="none" dirty="0">
                <a:solidFill>
                  <a:srgbClr val="636A6F"/>
                </a:solidFill>
                <a:latin typeface="Arial"/>
                <a:ea typeface="Arial"/>
                <a:cs typeface="Arial"/>
                <a:sym typeface="Arial"/>
              </a:rPr>
              <a:t>:</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Когато</a:t>
            </a:r>
            <a:r>
              <a:rPr lang="en-GB" sz="1400" b="0" i="0" u="none" strike="noStrike" cap="none" dirty="0">
                <a:solidFill>
                  <a:srgbClr val="636A6F"/>
                </a:solidFill>
                <a:latin typeface="Arial"/>
                <a:ea typeface="Arial"/>
                <a:cs typeface="Arial"/>
                <a:sym typeface="Arial"/>
              </a:rPr>
              <a:t> </a:t>
            </a:r>
            <a:r>
              <a:rPr lang="bg-BG" dirty="0">
                <a:solidFill>
                  <a:srgbClr val="636A6F"/>
                </a:solidFill>
              </a:rPr>
              <a:t>В</a:t>
            </a:r>
            <a:r>
              <a:rPr lang="en-GB" sz="1400" b="0" i="0" u="none" strike="noStrike" cap="none" dirty="0">
                <a:solidFill>
                  <a:srgbClr val="636A6F"/>
                </a:solidFill>
                <a:latin typeface="Arial"/>
                <a:ea typeface="Arial"/>
                <a:cs typeface="Arial"/>
                <a:sym typeface="Arial"/>
              </a:rPr>
              <a:t>и е </a:t>
            </a:r>
            <a:r>
              <a:rPr lang="en-GB" sz="1400" b="0" i="0" u="none" strike="noStrike" cap="none" dirty="0" err="1">
                <a:solidFill>
                  <a:srgbClr val="636A6F"/>
                </a:solidFill>
                <a:latin typeface="Arial"/>
                <a:ea typeface="Arial"/>
                <a:cs typeface="Arial"/>
                <a:sym typeface="Arial"/>
              </a:rPr>
              <a:t>възложен</a:t>
            </a:r>
            <a:r>
              <a:rPr lang="bg-BG" sz="1400" b="0" i="0" u="none" strike="noStrike" cap="none" dirty="0">
                <a:solidFill>
                  <a:srgbClr val="636A6F"/>
                </a:solidFill>
                <a:latin typeface="Arial"/>
                <a:ea typeface="Arial"/>
                <a:cs typeface="Arial"/>
                <a:sym typeface="Arial"/>
              </a:rPr>
              <a:t>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организирате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дейност</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събитие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работна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задача</a:t>
            </a:r>
            <a:r>
              <a:rPr lang="en-GB" sz="1400" b="0" i="0" u="none" strike="noStrike" cap="none" dirty="0">
                <a:solidFill>
                  <a:srgbClr val="636A6F"/>
                </a:solidFill>
                <a:latin typeface="Arial"/>
                <a:ea typeface="Arial"/>
                <a:cs typeface="Arial"/>
                <a:sym typeface="Arial"/>
              </a:rPr>
              <a:t> и </a:t>
            </a:r>
            <a:r>
              <a:rPr lang="en-GB" sz="1400" b="0" i="0" u="none" strike="noStrike" cap="none" dirty="0" err="1">
                <a:solidFill>
                  <a:srgbClr val="636A6F"/>
                </a:solidFill>
                <a:latin typeface="Arial"/>
                <a:ea typeface="Arial"/>
                <a:cs typeface="Arial"/>
                <a:sym typeface="Arial"/>
              </a:rPr>
              <a:t>др</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отделете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малко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време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помислите</a:t>
            </a:r>
            <a:r>
              <a:rPr lang="en-GB" sz="1400" b="0" i="0" u="none" strike="noStrike" cap="none" dirty="0">
                <a:solidFill>
                  <a:srgbClr val="636A6F"/>
                </a:solidFill>
                <a:latin typeface="Arial"/>
                <a:ea typeface="Arial"/>
                <a:cs typeface="Arial"/>
                <a:sym typeface="Arial"/>
              </a:rPr>
              <a:t> за </a:t>
            </a:r>
            <a:r>
              <a:rPr lang="en-GB" sz="1400" b="0" i="0" u="none" strike="noStrike" cap="none" dirty="0" err="1">
                <a:solidFill>
                  <a:srgbClr val="636A6F"/>
                </a:solidFill>
                <a:latin typeface="Arial"/>
                <a:ea typeface="Arial"/>
                <a:cs typeface="Arial"/>
                <a:sym typeface="Arial"/>
              </a:rPr>
              <a:t>всички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бариери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пред</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физическия</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достъп</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езика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уважението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към</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различните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култури</a:t>
            </a:r>
            <a:r>
              <a:rPr lang="en-GB" sz="1400" b="0" i="0" u="none" strike="noStrike" cap="none" dirty="0">
                <a:solidFill>
                  <a:srgbClr val="636A6F"/>
                </a:solidFill>
                <a:latin typeface="Arial"/>
                <a:ea typeface="Arial"/>
                <a:cs typeface="Arial"/>
                <a:sym typeface="Arial"/>
              </a:rPr>
              <a:t> и </a:t>
            </a:r>
            <a:r>
              <a:rPr lang="en-GB" sz="1400" b="0" i="0" u="none" strike="noStrike" cap="none" dirty="0" err="1">
                <a:solidFill>
                  <a:srgbClr val="636A6F"/>
                </a:solidFill>
                <a:latin typeface="Arial"/>
                <a:ea typeface="Arial"/>
                <a:cs typeface="Arial"/>
                <a:sym typeface="Arial"/>
              </a:rPr>
              <a:t>др</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които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може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наложи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бъдат</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взети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предвид</a:t>
            </a:r>
            <a:r>
              <a:rPr lang="en-GB" sz="1400" b="0" i="0" u="none" strike="noStrike" cap="none" dirty="0">
                <a:solidFill>
                  <a:srgbClr val="636A6F"/>
                </a:solidFill>
                <a:latin typeface="Arial"/>
                <a:ea typeface="Arial"/>
                <a:cs typeface="Arial"/>
                <a:sym typeface="Arial"/>
              </a:rPr>
              <a:t>, за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чувстват</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всички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участници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добре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дошли</a:t>
            </a:r>
            <a:r>
              <a:rPr lang="en-GB" sz="1400" b="0" i="0" u="none" strike="noStrike" cap="none" dirty="0">
                <a:solidFill>
                  <a:srgbClr val="636A6F"/>
                </a:solidFill>
                <a:latin typeface="Arial"/>
                <a:ea typeface="Arial"/>
                <a:cs typeface="Arial"/>
                <a:sym typeface="Arial"/>
              </a:rPr>
              <a:t> и </a:t>
            </a:r>
            <a:r>
              <a:rPr lang="en-GB" sz="1400" b="0" i="0" u="none" strike="noStrike" cap="none" dirty="0" err="1">
                <a:solidFill>
                  <a:srgbClr val="636A6F"/>
                </a:solidFill>
                <a:latin typeface="Arial"/>
                <a:ea typeface="Arial"/>
                <a:cs typeface="Arial"/>
                <a:sym typeface="Arial"/>
              </a:rPr>
              <a:t>включени</a:t>
            </a:r>
            <a:r>
              <a:rPr lang="en-GB" sz="1400" b="0" i="0" u="none" strike="noStrike" cap="none" dirty="0">
                <a:solidFill>
                  <a:srgbClr val="636A6F"/>
                </a:solidFill>
                <a:latin typeface="Arial"/>
                <a:ea typeface="Arial"/>
                <a:cs typeface="Arial"/>
                <a:sym typeface="Arial"/>
              </a:rPr>
              <a:t>.</a:t>
            </a:r>
            <a:endParaRPr sz="14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Извървете</a:t>
            </a:r>
            <a:r>
              <a:rPr lang="en-GB" sz="1400" b="1"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километър</a:t>
            </a:r>
            <a:r>
              <a:rPr lang="en-GB" sz="1400" b="1" i="0" u="none" strike="noStrike" cap="none" dirty="0">
                <a:solidFill>
                  <a:srgbClr val="636A6F"/>
                </a:solidFill>
                <a:latin typeface="Arial"/>
                <a:ea typeface="Arial"/>
                <a:cs typeface="Arial"/>
                <a:sym typeface="Arial"/>
              </a:rPr>
              <a:t> в </a:t>
            </a:r>
            <a:r>
              <a:rPr lang="en-GB" sz="1400" b="1" i="0" u="none" strike="noStrike" cap="none" dirty="0" err="1">
                <a:solidFill>
                  <a:srgbClr val="636A6F"/>
                </a:solidFill>
                <a:latin typeface="Arial"/>
                <a:ea typeface="Arial"/>
                <a:cs typeface="Arial"/>
                <a:sym typeface="Arial"/>
              </a:rPr>
              <a:t>обувките</a:t>
            </a:r>
            <a:r>
              <a:rPr lang="en-GB" sz="1400" b="1" i="0" u="none" strike="noStrike" cap="none" dirty="0">
                <a:solidFill>
                  <a:srgbClr val="636A6F"/>
                </a:solidFill>
                <a:latin typeface="Arial"/>
                <a:ea typeface="Arial"/>
                <a:cs typeface="Arial"/>
                <a:sym typeface="Arial"/>
              </a:rPr>
              <a:t> на </a:t>
            </a:r>
            <a:r>
              <a:rPr lang="en-GB" sz="1400" b="1" i="0" u="none" strike="noStrike" cap="none" dirty="0" err="1">
                <a:solidFill>
                  <a:srgbClr val="636A6F"/>
                </a:solidFill>
                <a:latin typeface="Arial"/>
                <a:ea typeface="Arial"/>
                <a:cs typeface="Arial"/>
                <a:sym typeface="Arial"/>
              </a:rPr>
              <a:t>другите</a:t>
            </a:r>
            <a:r>
              <a:rPr lang="en-GB" sz="1400" b="1" i="0" u="none" strike="noStrike" cap="none" dirty="0">
                <a:solidFill>
                  <a:srgbClr val="636A6F"/>
                </a:solidFill>
                <a:latin typeface="Arial"/>
                <a:ea typeface="Arial"/>
                <a:cs typeface="Arial"/>
                <a:sym typeface="Arial"/>
              </a:rPr>
              <a:t>:</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Фундаменталната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концепция</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емпатията</a:t>
            </a:r>
            <a:r>
              <a:rPr lang="en-GB" sz="1400" b="0" i="0" u="none" strike="noStrike" cap="none" dirty="0">
                <a:solidFill>
                  <a:srgbClr val="636A6F"/>
                </a:solidFill>
                <a:latin typeface="Arial"/>
                <a:ea typeface="Arial"/>
                <a:cs typeface="Arial"/>
                <a:sym typeface="Arial"/>
              </a:rPr>
              <a:t> е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вземат</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предвид</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чувствата</a:t>
            </a:r>
            <a:r>
              <a:rPr lang="en-GB" sz="1400" b="0" i="0" u="none" strike="noStrike" cap="none" dirty="0">
                <a:solidFill>
                  <a:srgbClr val="636A6F"/>
                </a:solidFill>
                <a:latin typeface="Arial"/>
                <a:ea typeface="Arial"/>
                <a:cs typeface="Arial"/>
                <a:sym typeface="Arial"/>
              </a:rPr>
              <a:t> и </a:t>
            </a:r>
            <a:r>
              <a:rPr lang="en-GB" sz="1400" b="0" i="0" u="none" strike="noStrike" cap="none" dirty="0" err="1">
                <a:solidFill>
                  <a:srgbClr val="636A6F"/>
                </a:solidFill>
                <a:latin typeface="Arial"/>
                <a:ea typeface="Arial"/>
                <a:cs typeface="Arial"/>
                <a:sym typeface="Arial"/>
              </a:rPr>
              <a:t>гледната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точка</a:t>
            </a:r>
            <a:r>
              <a:rPr lang="en-GB" sz="1400" b="0" i="0" u="none" strike="noStrike" cap="none" dirty="0">
                <a:solidFill>
                  <a:srgbClr val="636A6F"/>
                </a:solidFill>
                <a:latin typeface="Arial"/>
                <a:ea typeface="Arial"/>
                <a:cs typeface="Arial"/>
                <a:sym typeface="Arial"/>
              </a:rPr>
              <a:t> на </a:t>
            </a:r>
            <a:r>
              <a:rPr lang="en-GB" sz="1400" b="0" i="0" u="none" strike="noStrike" cap="none" dirty="0" err="1">
                <a:solidFill>
                  <a:srgbClr val="636A6F"/>
                </a:solidFill>
                <a:latin typeface="Arial"/>
                <a:ea typeface="Arial"/>
                <a:cs typeface="Arial"/>
                <a:sym typeface="Arial"/>
              </a:rPr>
              <a:t>друг</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човек</a:t>
            </a:r>
            <a:r>
              <a:rPr lang="en-GB" sz="1400" b="0" i="0" u="none" strike="noStrike" cap="none" dirty="0">
                <a:solidFill>
                  <a:srgbClr val="636A6F"/>
                </a:solidFill>
                <a:latin typeface="Arial"/>
                <a:ea typeface="Arial"/>
                <a:cs typeface="Arial"/>
                <a:sym typeface="Arial"/>
              </a:rPr>
              <a:t>. На </a:t>
            </a:r>
            <a:r>
              <a:rPr lang="en-GB" sz="1400" b="0" i="0" u="none" strike="noStrike" cap="none" dirty="0" err="1">
                <a:solidFill>
                  <a:srgbClr val="636A6F"/>
                </a:solidFill>
                <a:latin typeface="Arial"/>
                <a:ea typeface="Arial"/>
                <a:cs typeface="Arial"/>
                <a:sym typeface="Arial"/>
              </a:rPr>
              <a:t>работното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място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тази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черта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може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бъде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особено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ценна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тъй</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като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позволява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картографираме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процеса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чрез</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който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човек</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стига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решения</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причините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общува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определен</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начин</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личните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му</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мотиви</a:t>
            </a:r>
            <a:r>
              <a:rPr lang="en-GB" sz="1400" b="0" i="0" u="none" strike="noStrike" cap="none" dirty="0">
                <a:solidFill>
                  <a:srgbClr val="636A6F"/>
                </a:solidFill>
                <a:latin typeface="Arial"/>
                <a:ea typeface="Arial"/>
                <a:cs typeface="Arial"/>
                <a:sym typeface="Arial"/>
              </a:rPr>
              <a:t> и </a:t>
            </a:r>
            <a:r>
              <a:rPr lang="en-GB" sz="1400" b="0" i="0" u="none" strike="noStrike" cap="none" dirty="0" err="1">
                <a:solidFill>
                  <a:srgbClr val="636A6F"/>
                </a:solidFill>
                <a:latin typeface="Arial"/>
                <a:ea typeface="Arial"/>
                <a:cs typeface="Arial"/>
                <a:sym typeface="Arial"/>
              </a:rPr>
              <a:t>т.н</a:t>
            </a:r>
            <a:r>
              <a:rPr lang="en-GB" sz="1400" b="0" i="0" u="none" strike="noStrike" cap="none" dirty="0">
                <a:solidFill>
                  <a:srgbClr val="636A6F"/>
                </a:solidFill>
                <a:latin typeface="Arial"/>
                <a:ea typeface="Arial"/>
                <a:cs typeface="Arial"/>
                <a:sym typeface="Arial"/>
              </a:rPr>
              <a:t>.</a:t>
            </a:r>
            <a:endParaRPr sz="14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Свържете</a:t>
            </a:r>
            <a:r>
              <a:rPr lang="en-GB" sz="1400" b="1"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се</a:t>
            </a:r>
            <a:r>
              <a:rPr lang="en-GB" sz="1400" b="1" i="0" u="none" strike="noStrike" cap="none" dirty="0">
                <a:solidFill>
                  <a:srgbClr val="636A6F"/>
                </a:solidFill>
                <a:latin typeface="Arial"/>
                <a:ea typeface="Arial"/>
                <a:cs typeface="Arial"/>
                <a:sym typeface="Arial"/>
              </a:rPr>
              <a:t> с </a:t>
            </a:r>
            <a:r>
              <a:rPr lang="en-GB" sz="1400" b="1" i="0" u="none" strike="noStrike" cap="none" dirty="0" err="1">
                <a:solidFill>
                  <a:srgbClr val="636A6F"/>
                </a:solidFill>
                <a:latin typeface="Arial"/>
                <a:ea typeface="Arial"/>
                <a:cs typeface="Arial"/>
                <a:sym typeface="Arial"/>
              </a:rPr>
              <a:t>другите</a:t>
            </a:r>
            <a:r>
              <a:rPr lang="en-GB" sz="1400" b="1" i="0" u="none" strike="noStrike" cap="none" dirty="0">
                <a:solidFill>
                  <a:srgbClr val="636A6F"/>
                </a:solidFill>
                <a:latin typeface="Arial"/>
                <a:ea typeface="Arial"/>
                <a:cs typeface="Arial"/>
                <a:sym typeface="Arial"/>
              </a:rPr>
              <a:t>:</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Когато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съмнявате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общувайте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Обсъдете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начините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които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вашата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организация</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може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стане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по-приобщаваща</a:t>
            </a:r>
            <a:r>
              <a:rPr lang="en-GB" sz="1400" b="0" i="0" u="none" strike="noStrike" cap="none" dirty="0">
                <a:solidFill>
                  <a:srgbClr val="636A6F"/>
                </a:solidFill>
                <a:latin typeface="Arial"/>
                <a:ea typeface="Arial"/>
                <a:cs typeface="Arial"/>
                <a:sym typeface="Arial"/>
              </a:rPr>
              <a:t> и </a:t>
            </a:r>
            <a:r>
              <a:rPr lang="en-GB" sz="1400" b="0" i="0" u="none" strike="noStrike" cap="none" dirty="0" err="1">
                <a:solidFill>
                  <a:srgbClr val="636A6F"/>
                </a:solidFill>
                <a:latin typeface="Arial"/>
                <a:ea typeface="Arial"/>
                <a:cs typeface="Arial"/>
                <a:sym typeface="Arial"/>
              </a:rPr>
              <a:t>нагаждаща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към</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нуждите</a:t>
            </a:r>
            <a:r>
              <a:rPr lang="en-GB" sz="1400" b="0" i="0" u="none" strike="noStrike" cap="none" dirty="0">
                <a:solidFill>
                  <a:srgbClr val="636A6F"/>
                </a:solidFill>
                <a:latin typeface="Arial"/>
                <a:ea typeface="Arial"/>
                <a:cs typeface="Arial"/>
                <a:sym typeface="Arial"/>
              </a:rPr>
              <a:t> на </a:t>
            </a:r>
            <a:r>
              <a:rPr lang="en-GB" sz="1400" b="0" i="0" u="none" strike="noStrike" cap="none" dirty="0" err="1">
                <a:solidFill>
                  <a:srgbClr val="636A6F"/>
                </a:solidFill>
                <a:latin typeface="Arial"/>
                <a:ea typeface="Arial"/>
                <a:cs typeface="Arial"/>
                <a:sym typeface="Arial"/>
              </a:rPr>
              <a:t>хората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Вашият</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персонал</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ще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оцени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положените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усилия</a:t>
            </a:r>
            <a:r>
              <a:rPr lang="en-GB" sz="1400" b="0" i="0" u="none" strike="noStrike" cap="none" dirty="0">
                <a:solidFill>
                  <a:srgbClr val="636A6F"/>
                </a:solidFill>
                <a:latin typeface="Arial"/>
                <a:ea typeface="Arial"/>
                <a:cs typeface="Arial"/>
                <a:sym typeface="Arial"/>
              </a:rPr>
              <a:t> и </a:t>
            </a:r>
            <a:r>
              <a:rPr lang="en-GB" sz="1400" b="0" i="0" u="none" strike="noStrike" cap="none" dirty="0" err="1">
                <a:solidFill>
                  <a:srgbClr val="636A6F"/>
                </a:solidFill>
                <a:latin typeface="Arial"/>
                <a:ea typeface="Arial"/>
                <a:cs typeface="Arial"/>
                <a:sym typeface="Arial"/>
              </a:rPr>
              <a:t>това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може</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само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допълнително</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да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засили</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социалната</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свързаност</a:t>
            </a:r>
            <a:r>
              <a:rPr lang="en-GB" sz="1400" b="0" i="0" u="none" strike="noStrike" cap="none" dirty="0">
                <a:solidFill>
                  <a:srgbClr val="636A6F"/>
                </a:solidFill>
                <a:latin typeface="Arial"/>
                <a:ea typeface="Arial"/>
                <a:cs typeface="Arial"/>
                <a:sym typeface="Arial"/>
              </a:rPr>
              <a:t> </a:t>
            </a:r>
            <a:r>
              <a:rPr lang="bg-BG" sz="1400" b="0" i="0" u="none" strike="noStrike" cap="none" dirty="0">
                <a:solidFill>
                  <a:srgbClr val="636A6F"/>
                </a:solidFill>
                <a:latin typeface="Arial"/>
                <a:ea typeface="Arial"/>
                <a:cs typeface="Arial"/>
                <a:sym typeface="Arial"/>
              </a:rPr>
              <a:t>в</a:t>
            </a:r>
            <a:r>
              <a:rPr lang="en-GB" sz="1400" b="0" i="0" u="none" strike="noStrike" cap="none" dirty="0">
                <a:solidFill>
                  <a:srgbClr val="636A6F"/>
                </a:solidFill>
                <a:latin typeface="Arial"/>
                <a:ea typeface="Arial"/>
                <a:cs typeface="Arial"/>
                <a:sym typeface="Arial"/>
              </a:rPr>
              <a:t> </a:t>
            </a:r>
            <a:r>
              <a:rPr lang="en-GB" sz="1400" b="0" i="0" u="none" strike="noStrike" cap="none" dirty="0" err="1">
                <a:solidFill>
                  <a:srgbClr val="636A6F"/>
                </a:solidFill>
                <a:latin typeface="Arial"/>
                <a:ea typeface="Arial"/>
                <a:cs typeface="Arial"/>
                <a:sym typeface="Arial"/>
              </a:rPr>
              <a:t>компанията</a:t>
            </a:r>
            <a:r>
              <a:rPr lang="en-GB" sz="1400" b="0" i="0" u="none" strike="noStrike" cap="none" dirty="0">
                <a:solidFill>
                  <a:srgbClr val="636A6F"/>
                </a:solidFill>
                <a:latin typeface="Arial"/>
                <a:ea typeface="Arial"/>
                <a:cs typeface="Arial"/>
                <a:sym typeface="Arial"/>
              </a:rPr>
              <a:t>.</a:t>
            </a:r>
            <a:endParaRPr sz="1400" b="0" i="0" u="none" strike="noStrike" cap="none" dirty="0">
              <a:solidFill>
                <a:srgbClr val="636A6F"/>
              </a:solidFill>
              <a:latin typeface="Arial"/>
              <a:ea typeface="Arial"/>
              <a:cs typeface="Arial"/>
              <a:sym typeface="Arial"/>
            </a:endParaRPr>
          </a:p>
        </p:txBody>
      </p:sp>
      <p:pic>
        <p:nvPicPr>
          <p:cNvPr id="396" name="Google Shape;396;g32565449324_0_105"/>
          <p:cNvPicPr preferRelativeResize="0"/>
          <p:nvPr/>
        </p:nvPicPr>
        <p:blipFill rotWithShape="1">
          <a:blip r:embed="rId3">
            <a:alphaModFix/>
          </a:blip>
          <a:srcRect l="39" r="49"/>
          <a:stretch/>
        </p:blipFill>
        <p:spPr>
          <a:xfrm>
            <a:off x="7195675" y="1557650"/>
            <a:ext cx="4996330" cy="3333849"/>
          </a:xfrm>
          <a:prstGeom prst="rect">
            <a:avLst/>
          </a:prstGeom>
          <a:noFill/>
          <a:ln>
            <a:noFill/>
          </a:ln>
        </p:spPr>
      </p:pic>
      <p:sp>
        <p:nvSpPr>
          <p:cNvPr id="397" name="Google Shape;397;g32565449324_0_105"/>
          <p:cNvSpPr txBox="1"/>
          <p:nvPr/>
        </p:nvSpPr>
        <p:spPr>
          <a:xfrm>
            <a:off x="8670300" y="1252850"/>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Снимка от Alex Green през Pexels.</a:t>
            </a:r>
            <a:endParaRPr sz="900" b="0" i="0" u="none" strike="noStrike" cap="none">
              <a:solidFill>
                <a:srgbClr val="000000"/>
              </a:solidFill>
              <a:latin typeface="Arial"/>
              <a:ea typeface="Arial"/>
              <a:cs typeface="Arial"/>
              <a:sym typeface="Arial"/>
            </a:endParaRPr>
          </a:p>
        </p:txBody>
      </p:sp>
      <p:sp>
        <p:nvSpPr>
          <p:cNvPr id="398" name="Google Shape;398;g32565449324_0_105"/>
          <p:cNvSpPr txBox="1"/>
          <p:nvPr/>
        </p:nvSpPr>
        <p:spPr>
          <a:xfrm>
            <a:off x="2213750" y="394550"/>
            <a:ext cx="8136480" cy="10840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Приобщаването и емпатията като стълбове при създаването на връзка</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3250f227c3e_0_71"/>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405" name="Google Shape;405;g3250f227c3e_0_71"/>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Font typeface="Arial"/>
              <a:buNone/>
            </a:pPr>
            <a:r>
              <a:rPr lang="en-GB" sz="2400" b="1">
                <a:solidFill>
                  <a:schemeClr val="accent6"/>
                </a:solidFill>
              </a:rPr>
              <a:t>Приобщаването и емпатията като стълбове при създаването на връзка</a:t>
            </a:r>
            <a:br>
              <a:rPr lang="en-GB" sz="2400" b="1">
                <a:solidFill>
                  <a:schemeClr val="accent6"/>
                </a:solidFill>
              </a:rPr>
            </a:br>
            <a:r>
              <a:rPr lang="en-GB" sz="2400" b="1">
                <a:solidFill>
                  <a:schemeClr val="accent6"/>
                </a:solidFill>
              </a:rPr>
              <a:t>Дейност: Сценарий за ролева игра</a:t>
            </a:r>
            <a:endParaRPr sz="3600">
              <a:solidFill>
                <a:schemeClr val="accent5"/>
              </a:solidFill>
            </a:endParaRPr>
          </a:p>
        </p:txBody>
      </p:sp>
      <p:pic>
        <p:nvPicPr>
          <p:cNvPr id="406" name="Google Shape;406;g3250f227c3e_0_71"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407" name="Google Shape;407;g3250f227c3e_0_71"/>
          <p:cNvSpPr txBox="1"/>
          <p:nvPr/>
        </p:nvSpPr>
        <p:spPr>
          <a:xfrm>
            <a:off x="6543675" y="2724085"/>
            <a:ext cx="5400600" cy="389096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GB" sz="1800" b="1" i="0" u="none" strike="noStrike" cap="none">
                <a:solidFill>
                  <a:srgbClr val="636A6F"/>
                </a:solidFill>
                <a:latin typeface="Arial"/>
                <a:ea typeface="Arial"/>
                <a:cs typeface="Arial"/>
                <a:sym typeface="Arial"/>
              </a:rPr>
              <a:t>След завършване на тази дейност ще можете да:</a:t>
            </a:r>
            <a:endParaRPr sz="14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600" b="0" i="1" u="none" strike="noStrike" cap="none">
                <a:solidFill>
                  <a:srgbClr val="636A6F"/>
                </a:solidFill>
                <a:latin typeface="Arial"/>
                <a:ea typeface="Arial"/>
                <a:cs typeface="Arial"/>
                <a:sym typeface="Arial"/>
              </a:rPr>
              <a:t>Разпознавате ролята на ръководството и цялостната организация в разработването на приобщаваща, свързана работна среда във физически и виртуални пространства.</a:t>
            </a:r>
            <a:endParaRPr sz="12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600" b="0" i="1" u="none" strike="noStrike" cap="none">
                <a:solidFill>
                  <a:srgbClr val="636A6F"/>
                </a:solidFill>
                <a:latin typeface="Arial"/>
                <a:ea typeface="Arial"/>
                <a:cs typeface="Arial"/>
                <a:sym typeface="Arial"/>
              </a:rPr>
              <a:t>Се ангажирате с приобщаване на хибридното работно място като се уверите, че служителите, работещи дистанционно, се чувстват ценени и включени в културата на организацията.</a:t>
            </a:r>
            <a:endParaRPr sz="1200" b="0" i="0" u="none" strike="noStrike" cap="none">
              <a:solidFill>
                <a:srgbClr val="000000"/>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600" b="0" i="1" u="none" strike="noStrike" cap="none">
                <a:solidFill>
                  <a:srgbClr val="636A6F"/>
                </a:solidFill>
                <a:latin typeface="Arial"/>
                <a:ea typeface="Arial"/>
                <a:cs typeface="Arial"/>
                <a:sym typeface="Arial"/>
              </a:rPr>
              <a:t>Изпитвате емпатия към социалните и емоционални нужди на хибридните служители.</a:t>
            </a:r>
            <a:endParaRPr sz="1200" b="0" i="0" u="none" strike="noStrike" cap="none">
              <a:solidFill>
                <a:srgbClr val="000000"/>
              </a:solidFill>
              <a:latin typeface="Arial"/>
              <a:ea typeface="Arial"/>
              <a:cs typeface="Arial"/>
              <a:sym typeface="Arial"/>
            </a:endParaRPr>
          </a:p>
        </p:txBody>
      </p:sp>
      <p:sp>
        <p:nvSpPr>
          <p:cNvPr id="408" name="Google Shape;408;g3250f227c3e_0_71"/>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
        <p:nvSpPr>
          <p:cNvPr id="409" name="Google Shape;409;g3250f227c3e_0_71"/>
          <p:cNvSpPr txBox="1">
            <a:spLocks noGrp="1"/>
          </p:cNvSpPr>
          <p:nvPr>
            <p:ph type="body" idx="1"/>
          </p:nvPr>
        </p:nvSpPr>
        <p:spPr>
          <a:xfrm>
            <a:off x="149687" y="6"/>
            <a:ext cx="5910900" cy="3881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2"/>
              </a:buClr>
              <a:buSzPct val="1000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0000"/>
              <a:buNone/>
            </a:pPr>
            <a:endParaRPr>
              <a:solidFill>
                <a:srgbClr val="868E93"/>
              </a:solidFill>
            </a:endParaRPr>
          </a:p>
          <a:p>
            <a:pPr marL="228600" lvl="0" indent="-114300" algn="l" rtl="0">
              <a:lnSpc>
                <a:spcPct val="90000"/>
              </a:lnSpc>
              <a:spcBef>
                <a:spcPts val="1000"/>
              </a:spcBef>
              <a:spcAft>
                <a:spcPts val="0"/>
              </a:spcAft>
              <a:buClr>
                <a:schemeClr val="dk2"/>
              </a:buClr>
              <a:buSzPct val="1000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0000"/>
              <a:buNone/>
            </a:pPr>
            <a:endParaRPr i="0" u="none" strike="noStrike" cap="none">
              <a:solidFill>
                <a:srgbClr val="868E93"/>
              </a:solidFill>
              <a:latin typeface="Arial"/>
              <a:ea typeface="Arial"/>
              <a:cs typeface="Arial"/>
              <a:sym typeface="Arial"/>
            </a:endParaRPr>
          </a:p>
          <a:p>
            <a:pPr marL="2057400" lvl="4" indent="-218121" algn="l" rtl="0">
              <a:lnSpc>
                <a:spcPct val="90000"/>
              </a:lnSpc>
              <a:spcBef>
                <a:spcPts val="500"/>
              </a:spcBef>
              <a:spcAft>
                <a:spcPts val="0"/>
              </a:spcAft>
              <a:buClr>
                <a:srgbClr val="868E93"/>
              </a:buClr>
              <a:buSzPct val="100000"/>
              <a:buChar char="•"/>
            </a:pPr>
            <a:r>
              <a:rPr lang="en-GB" i="1" u="none" strike="noStrike" cap="none">
                <a:solidFill>
                  <a:srgbClr val="868E93"/>
                </a:solidFill>
              </a:rPr>
              <a:t>Целта на това упражнение е да се практикува емпатия чрез ролеви сценарии, които разглеждат често срещани предизвикателства на хибридното работно място. Обучаемите ще разсъждават върху това как да насърчават култура на приобщаване и да се адаптират към уникалните нужди на служителите, работещи дистанционно</a:t>
            </a:r>
            <a:r>
              <a:rPr lang="en-GB" i="1">
                <a:solidFill>
                  <a:srgbClr val="868E93"/>
                </a:solidFill>
              </a:rPr>
              <a:t>.</a:t>
            </a:r>
            <a:endParaRPr i="1" u="none" strike="noStrike" cap="none">
              <a:solidFill>
                <a:srgbClr val="868E93"/>
              </a:solidFill>
            </a:endParaRPr>
          </a:p>
          <a:p>
            <a:pPr marL="0" lvl="0" indent="0" algn="l" rtl="0">
              <a:lnSpc>
                <a:spcPct val="90000"/>
              </a:lnSpc>
              <a:spcBef>
                <a:spcPts val="500"/>
              </a:spcBef>
              <a:spcAft>
                <a:spcPts val="0"/>
              </a:spcAft>
              <a:buSzPct val="117647"/>
              <a:buNone/>
            </a:pPr>
            <a:endParaRPr i="1">
              <a:solidFill>
                <a:srgbClr val="868E93"/>
              </a:solidFill>
            </a:endParaRPr>
          </a:p>
        </p:txBody>
      </p:sp>
      <p:sp>
        <p:nvSpPr>
          <p:cNvPr id="410" name="Google Shape;410;g3250f227c3e_0_71"/>
          <p:cNvSpPr txBox="1"/>
          <p:nvPr/>
        </p:nvSpPr>
        <p:spPr>
          <a:xfrm>
            <a:off x="298300" y="3563925"/>
            <a:ext cx="5910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2000"/>
              <a:buFont typeface="Arial"/>
              <a:buNone/>
            </a:pPr>
            <a:endParaRPr sz="2000" b="0" i="0" u="none" strike="noStrike" cap="none">
              <a:solidFill>
                <a:srgbClr val="868E93"/>
              </a:solidFill>
              <a:latin typeface="Arial"/>
              <a:ea typeface="Arial"/>
              <a:cs typeface="Arial"/>
              <a:sym typeface="Arial"/>
            </a:endParaRPr>
          </a:p>
        </p:txBody>
      </p:sp>
      <p:pic>
        <p:nvPicPr>
          <p:cNvPr id="411" name="Google Shape;411;g3250f227c3e_0_71"/>
          <p:cNvPicPr preferRelativeResize="0"/>
          <p:nvPr/>
        </p:nvPicPr>
        <p:blipFill rotWithShape="1">
          <a:blip r:embed="rId4">
            <a:alphaModFix/>
          </a:blip>
          <a:srcRect l="21300" t="23251" r="19598" b="22961"/>
          <a:stretch/>
        </p:blipFill>
        <p:spPr>
          <a:xfrm>
            <a:off x="149679" y="1254105"/>
            <a:ext cx="1974396" cy="1800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3250f227c3e_0_82"/>
          <p:cNvSpPr txBox="1">
            <a:spLocks noGrp="1"/>
          </p:cNvSpPr>
          <p:nvPr>
            <p:ph type="title"/>
          </p:nvPr>
        </p:nvSpPr>
        <p:spPr>
          <a:xfrm>
            <a:off x="1500674" y="383825"/>
            <a:ext cx="10260065"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Приобщаването и емпатията като стълбове при създаването на връзка</a:t>
            </a:r>
            <a:br>
              <a:rPr lang="en-GB" sz="2400" b="1">
                <a:solidFill>
                  <a:schemeClr val="accent6"/>
                </a:solidFill>
              </a:rPr>
            </a:br>
            <a:r>
              <a:rPr lang="en-GB" sz="2400" b="1">
                <a:solidFill>
                  <a:schemeClr val="accent6"/>
                </a:solidFill>
              </a:rPr>
              <a:t>Дейност: Сценарий за ролева игра</a:t>
            </a:r>
            <a:endParaRPr sz="3600">
              <a:solidFill>
                <a:schemeClr val="accent5"/>
              </a:solidFill>
            </a:endParaRPr>
          </a:p>
        </p:txBody>
      </p:sp>
      <p:sp>
        <p:nvSpPr>
          <p:cNvPr id="418" name="Google Shape;418;g3250f227c3e_0_82"/>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228600" lvl="0" indent="-212725" algn="l" rtl="0">
              <a:lnSpc>
                <a:spcPct val="90000"/>
              </a:lnSpc>
              <a:spcBef>
                <a:spcPts val="0"/>
              </a:spcBef>
              <a:spcAft>
                <a:spcPts val="0"/>
              </a:spcAft>
              <a:buClr>
                <a:srgbClr val="9869BD"/>
              </a:buClr>
              <a:buSzPts val="1550"/>
              <a:buChar char="•"/>
            </a:pPr>
            <a:r>
              <a:rPr lang="en-GB" sz="1550" b="1" dirty="0" err="1">
                <a:solidFill>
                  <a:srgbClr val="12501B"/>
                </a:solidFill>
                <a:latin typeface="Arial"/>
                <a:ea typeface="Arial"/>
                <a:cs typeface="Arial"/>
                <a:sym typeface="Arial"/>
              </a:rPr>
              <a:t>Групирайте</a:t>
            </a:r>
            <a:r>
              <a:rPr lang="en-GB" sz="1550" b="1" dirty="0">
                <a:solidFill>
                  <a:srgbClr val="12501B"/>
                </a:solidFill>
                <a:latin typeface="Arial"/>
                <a:ea typeface="Arial"/>
                <a:cs typeface="Arial"/>
                <a:sym typeface="Arial"/>
              </a:rPr>
              <a:t> </a:t>
            </a:r>
            <a:r>
              <a:rPr lang="en-GB" sz="1550" b="1" dirty="0" err="1">
                <a:solidFill>
                  <a:srgbClr val="12501B"/>
                </a:solidFill>
                <a:latin typeface="Arial"/>
                <a:ea typeface="Arial"/>
                <a:cs typeface="Arial"/>
                <a:sym typeface="Arial"/>
              </a:rPr>
              <a:t>се</a:t>
            </a:r>
            <a:r>
              <a:rPr lang="en-GB" sz="1550" b="1" dirty="0">
                <a:solidFill>
                  <a:srgbClr val="12501B"/>
                </a:solidFill>
                <a:latin typeface="Arial"/>
                <a:ea typeface="Arial"/>
                <a:cs typeface="Arial"/>
                <a:sym typeface="Arial"/>
              </a:rPr>
              <a:t>!</a:t>
            </a:r>
            <a:endParaRPr sz="1550" dirty="0"/>
          </a:p>
          <a:p>
            <a:pPr marL="228600" lvl="0" indent="-212725" algn="l" rtl="0">
              <a:lnSpc>
                <a:spcPct val="90000"/>
              </a:lnSpc>
              <a:spcBef>
                <a:spcPts val="1000"/>
              </a:spcBef>
              <a:spcAft>
                <a:spcPts val="0"/>
              </a:spcAft>
              <a:buClr>
                <a:srgbClr val="636A6F"/>
              </a:buClr>
              <a:buSzPts val="1550"/>
              <a:buChar char="•"/>
            </a:pPr>
            <a:r>
              <a:rPr lang="en-GB" sz="1550" dirty="0" err="1">
                <a:solidFill>
                  <a:srgbClr val="636A6F"/>
                </a:solidFill>
                <a:latin typeface="Arial"/>
                <a:ea typeface="Arial"/>
                <a:cs typeface="Arial"/>
                <a:sym typeface="Arial"/>
              </a:rPr>
              <a:t>Нека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започнем</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като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разделим</a:t>
            </a:r>
            <a:r>
              <a:rPr lang="en-GB" sz="1550" dirty="0">
                <a:solidFill>
                  <a:srgbClr val="636A6F"/>
                </a:solidFill>
                <a:latin typeface="Arial"/>
                <a:ea typeface="Arial"/>
                <a:cs typeface="Arial"/>
                <a:sym typeface="Arial"/>
              </a:rPr>
              <a:t> на </a:t>
            </a:r>
            <a:r>
              <a:rPr lang="en-GB" sz="1550" dirty="0" err="1">
                <a:solidFill>
                  <a:srgbClr val="636A6F"/>
                </a:solidFill>
                <a:latin typeface="Arial"/>
                <a:ea typeface="Arial"/>
                <a:cs typeface="Arial"/>
                <a:sym typeface="Arial"/>
              </a:rPr>
              <a:t>по-малки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групи</a:t>
            </a:r>
            <a:r>
              <a:rPr lang="en-GB" sz="1550" dirty="0">
                <a:solidFill>
                  <a:srgbClr val="636A6F"/>
                </a:solidFill>
                <a:latin typeface="Arial"/>
                <a:ea typeface="Arial"/>
                <a:cs typeface="Arial"/>
                <a:sym typeface="Arial"/>
              </a:rPr>
              <a:t>, в </a:t>
            </a:r>
            <a:r>
              <a:rPr lang="en-GB" sz="1550" dirty="0" err="1">
                <a:solidFill>
                  <a:srgbClr val="636A6F"/>
                </a:solidFill>
                <a:latin typeface="Arial"/>
                <a:ea typeface="Arial"/>
                <a:cs typeface="Arial"/>
                <a:sym typeface="Arial"/>
              </a:rPr>
              <a:t>идеалния</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случай</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от</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по</a:t>
            </a:r>
            <a:r>
              <a:rPr lang="en-GB" sz="1550" dirty="0">
                <a:solidFill>
                  <a:srgbClr val="636A6F"/>
                </a:solidFill>
                <a:latin typeface="Arial"/>
                <a:ea typeface="Arial"/>
                <a:cs typeface="Arial"/>
                <a:sym typeface="Arial"/>
              </a:rPr>
              <a:t> 3-4 </a:t>
            </a:r>
            <a:r>
              <a:rPr lang="en-GB" sz="1550" dirty="0" err="1">
                <a:solidFill>
                  <a:srgbClr val="636A6F"/>
                </a:solidFill>
                <a:latin typeface="Arial"/>
                <a:ea typeface="Arial"/>
                <a:cs typeface="Arial"/>
                <a:sym typeface="Arial"/>
              </a:rPr>
              <a:t>участници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Определете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роля</a:t>
            </a:r>
            <a:r>
              <a:rPr lang="en-GB" sz="1550" dirty="0">
                <a:solidFill>
                  <a:srgbClr val="636A6F"/>
                </a:solidFill>
                <a:latin typeface="Arial"/>
                <a:ea typeface="Arial"/>
                <a:cs typeface="Arial"/>
                <a:sym typeface="Arial"/>
              </a:rPr>
              <a:t> на </a:t>
            </a:r>
            <a:r>
              <a:rPr lang="en-GB" sz="1550" dirty="0" err="1">
                <a:solidFill>
                  <a:srgbClr val="636A6F"/>
                </a:solidFill>
                <a:latin typeface="Arial"/>
                <a:ea typeface="Arial"/>
                <a:cs typeface="Arial"/>
                <a:sym typeface="Arial"/>
              </a:rPr>
              <a:t>всеки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член</a:t>
            </a:r>
            <a:r>
              <a:rPr lang="en-GB" sz="1550" dirty="0">
                <a:solidFill>
                  <a:srgbClr val="636A6F"/>
                </a:solidFill>
                <a:latin typeface="Arial"/>
                <a:ea typeface="Arial"/>
                <a:cs typeface="Arial"/>
                <a:sym typeface="Arial"/>
              </a:rPr>
              <a:t> на </a:t>
            </a:r>
            <a:r>
              <a:rPr lang="en-GB" sz="1550" dirty="0" err="1">
                <a:solidFill>
                  <a:srgbClr val="636A6F"/>
                </a:solidFill>
                <a:latin typeface="Arial"/>
                <a:ea typeface="Arial"/>
                <a:cs typeface="Arial"/>
                <a:sym typeface="Arial"/>
              </a:rPr>
              <a:t>групата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като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ролите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са</a:t>
            </a:r>
            <a:r>
              <a:rPr lang="en-GB" sz="1550" dirty="0">
                <a:solidFill>
                  <a:srgbClr val="636A6F"/>
                </a:solidFill>
                <a:latin typeface="Arial"/>
                <a:ea typeface="Arial"/>
                <a:cs typeface="Arial"/>
                <a:sym typeface="Arial"/>
              </a:rPr>
              <a:t>:</a:t>
            </a:r>
            <a:endParaRPr sz="1550" dirty="0">
              <a:solidFill>
                <a:srgbClr val="636A6F"/>
              </a:solidFill>
              <a:latin typeface="Arial"/>
              <a:ea typeface="Arial"/>
              <a:cs typeface="Arial"/>
              <a:sym typeface="Arial"/>
            </a:endParaRPr>
          </a:p>
          <a:p>
            <a:pPr marL="914400" lvl="1" indent="-327025" algn="l" rtl="0">
              <a:lnSpc>
                <a:spcPct val="90000"/>
              </a:lnSpc>
              <a:spcBef>
                <a:spcPts val="1000"/>
              </a:spcBef>
              <a:spcAft>
                <a:spcPts val="0"/>
              </a:spcAft>
              <a:buClr>
                <a:srgbClr val="636A6F"/>
              </a:buClr>
              <a:buSzPts val="1550"/>
              <a:buFont typeface="Arial"/>
              <a:buChar char="•"/>
            </a:pPr>
            <a:r>
              <a:rPr lang="en-GB" sz="1550" dirty="0" err="1">
                <a:solidFill>
                  <a:srgbClr val="636A6F"/>
                </a:solidFill>
              </a:rPr>
              <a:t>Служител</a:t>
            </a:r>
            <a:endParaRPr sz="1550" dirty="0">
              <a:solidFill>
                <a:srgbClr val="636A6F"/>
              </a:solidFill>
            </a:endParaRPr>
          </a:p>
          <a:p>
            <a:pPr marL="914400" lvl="1" indent="-327025" algn="l" rtl="0">
              <a:lnSpc>
                <a:spcPct val="90000"/>
              </a:lnSpc>
              <a:spcBef>
                <a:spcPts val="1000"/>
              </a:spcBef>
              <a:spcAft>
                <a:spcPts val="0"/>
              </a:spcAft>
              <a:buClr>
                <a:srgbClr val="636A6F"/>
              </a:buClr>
              <a:buSzPts val="1550"/>
              <a:buChar char="•"/>
            </a:pPr>
            <a:r>
              <a:rPr lang="en-GB" sz="1550" dirty="0" err="1">
                <a:solidFill>
                  <a:srgbClr val="636A6F"/>
                </a:solidFill>
              </a:rPr>
              <a:t>Специалист</a:t>
            </a:r>
            <a:r>
              <a:rPr lang="en-GB" sz="1550" dirty="0">
                <a:solidFill>
                  <a:srgbClr val="636A6F"/>
                </a:solidFill>
              </a:rPr>
              <a:t> </a:t>
            </a:r>
            <a:r>
              <a:rPr lang="en-GB" sz="1550" dirty="0" err="1">
                <a:solidFill>
                  <a:srgbClr val="636A6F"/>
                </a:solidFill>
              </a:rPr>
              <a:t>по</a:t>
            </a:r>
            <a:r>
              <a:rPr lang="en-GB" sz="1550" dirty="0">
                <a:solidFill>
                  <a:srgbClr val="636A6F"/>
                </a:solidFill>
              </a:rPr>
              <a:t> </a:t>
            </a:r>
            <a:r>
              <a:rPr lang="en-GB" sz="1550" dirty="0" err="1">
                <a:solidFill>
                  <a:srgbClr val="636A6F"/>
                </a:solidFill>
              </a:rPr>
              <a:t>човешки</a:t>
            </a:r>
            <a:r>
              <a:rPr lang="en-GB" sz="1550" dirty="0">
                <a:solidFill>
                  <a:srgbClr val="636A6F"/>
                </a:solidFill>
              </a:rPr>
              <a:t> </a:t>
            </a:r>
            <a:r>
              <a:rPr lang="en-GB" sz="1550" dirty="0" err="1">
                <a:solidFill>
                  <a:srgbClr val="636A6F"/>
                </a:solidFill>
              </a:rPr>
              <a:t>ресурси</a:t>
            </a:r>
            <a:endParaRPr sz="1550" dirty="0">
              <a:solidFill>
                <a:srgbClr val="636A6F"/>
              </a:solidFill>
            </a:endParaRPr>
          </a:p>
          <a:p>
            <a:pPr marL="914400" lvl="1" indent="-327025" algn="l" rtl="0">
              <a:lnSpc>
                <a:spcPct val="90000"/>
              </a:lnSpc>
              <a:spcBef>
                <a:spcPts val="1000"/>
              </a:spcBef>
              <a:spcAft>
                <a:spcPts val="0"/>
              </a:spcAft>
              <a:buClr>
                <a:srgbClr val="636A6F"/>
              </a:buClr>
              <a:buSzPts val="1550"/>
              <a:buChar char="•"/>
            </a:pPr>
            <a:r>
              <a:rPr lang="en-GB" sz="1550" dirty="0" err="1">
                <a:solidFill>
                  <a:srgbClr val="636A6F"/>
                </a:solidFill>
              </a:rPr>
              <a:t>Мениджър</a:t>
            </a:r>
            <a:endParaRPr sz="1550" dirty="0">
              <a:solidFill>
                <a:srgbClr val="636A6F"/>
              </a:solidFill>
            </a:endParaRPr>
          </a:p>
          <a:p>
            <a:pPr marL="914400" lvl="1" indent="-327025" algn="l" rtl="0">
              <a:lnSpc>
                <a:spcPct val="90000"/>
              </a:lnSpc>
              <a:spcBef>
                <a:spcPts val="1000"/>
              </a:spcBef>
              <a:spcAft>
                <a:spcPts val="0"/>
              </a:spcAft>
              <a:buClr>
                <a:srgbClr val="636A6F"/>
              </a:buClr>
              <a:buSzPts val="1550"/>
              <a:buChar char="•"/>
            </a:pPr>
            <a:r>
              <a:rPr lang="en-GB" sz="1550" dirty="0" err="1">
                <a:solidFill>
                  <a:srgbClr val="636A6F"/>
                </a:solidFill>
              </a:rPr>
              <a:t>Наблюдател</a:t>
            </a:r>
            <a:r>
              <a:rPr lang="en-GB" sz="1550" dirty="0">
                <a:solidFill>
                  <a:srgbClr val="636A6F"/>
                </a:solidFill>
              </a:rPr>
              <a:t> (</a:t>
            </a:r>
            <a:r>
              <a:rPr lang="en-GB" sz="1550" dirty="0" err="1">
                <a:solidFill>
                  <a:srgbClr val="636A6F"/>
                </a:solidFill>
              </a:rPr>
              <a:t>ако</a:t>
            </a:r>
            <a:r>
              <a:rPr lang="en-GB" sz="1550" dirty="0">
                <a:solidFill>
                  <a:srgbClr val="636A6F"/>
                </a:solidFill>
              </a:rPr>
              <a:t> </a:t>
            </a:r>
            <a:r>
              <a:rPr lang="en-GB" sz="1550" dirty="0" err="1">
                <a:solidFill>
                  <a:srgbClr val="636A6F"/>
                </a:solidFill>
              </a:rPr>
              <a:t>има</a:t>
            </a:r>
            <a:r>
              <a:rPr lang="en-GB" sz="1550" dirty="0">
                <a:solidFill>
                  <a:srgbClr val="636A6F"/>
                </a:solidFill>
              </a:rPr>
              <a:t> </a:t>
            </a:r>
            <a:r>
              <a:rPr lang="en-GB" sz="1550" dirty="0" err="1">
                <a:solidFill>
                  <a:srgbClr val="636A6F"/>
                </a:solidFill>
              </a:rPr>
              <a:t>четвърти</a:t>
            </a:r>
            <a:r>
              <a:rPr lang="en-GB" sz="1550" dirty="0">
                <a:solidFill>
                  <a:srgbClr val="636A6F"/>
                </a:solidFill>
              </a:rPr>
              <a:t> </a:t>
            </a:r>
            <a:r>
              <a:rPr lang="en-GB" sz="1550" dirty="0" err="1">
                <a:solidFill>
                  <a:srgbClr val="636A6F"/>
                </a:solidFill>
              </a:rPr>
              <a:t>член</a:t>
            </a:r>
            <a:r>
              <a:rPr lang="en-GB" sz="1550" dirty="0">
                <a:solidFill>
                  <a:srgbClr val="636A6F"/>
                </a:solidFill>
              </a:rPr>
              <a:t> на </a:t>
            </a:r>
            <a:r>
              <a:rPr lang="en-GB" sz="1550" dirty="0" err="1">
                <a:solidFill>
                  <a:srgbClr val="636A6F"/>
                </a:solidFill>
              </a:rPr>
              <a:t>групата</a:t>
            </a:r>
            <a:r>
              <a:rPr lang="en-GB" sz="1550" dirty="0">
                <a:solidFill>
                  <a:srgbClr val="636A6F"/>
                </a:solidFill>
              </a:rPr>
              <a:t>)</a:t>
            </a:r>
            <a:endParaRPr sz="1550" dirty="0">
              <a:solidFill>
                <a:srgbClr val="636A6F"/>
              </a:solidFill>
            </a:endParaRPr>
          </a:p>
          <a:p>
            <a:pPr marL="228600" lvl="0" indent="-114300" algn="l" rtl="0">
              <a:lnSpc>
                <a:spcPct val="90000"/>
              </a:lnSpc>
              <a:spcBef>
                <a:spcPts val="1000"/>
              </a:spcBef>
              <a:spcAft>
                <a:spcPts val="0"/>
              </a:spcAft>
              <a:buClr>
                <a:srgbClr val="9869BD"/>
              </a:buClr>
              <a:buSzPts val="1800"/>
              <a:buNone/>
            </a:pPr>
            <a:endParaRPr sz="1550" dirty="0">
              <a:solidFill>
                <a:srgbClr val="636A6F"/>
              </a:solidFill>
              <a:latin typeface="Arial"/>
              <a:ea typeface="Arial"/>
              <a:cs typeface="Arial"/>
              <a:sym typeface="Arial"/>
            </a:endParaRPr>
          </a:p>
          <a:p>
            <a:pPr marL="228600" lvl="0" indent="-212725" algn="l" rtl="0">
              <a:lnSpc>
                <a:spcPct val="90000"/>
              </a:lnSpc>
              <a:spcBef>
                <a:spcPts val="1000"/>
              </a:spcBef>
              <a:spcAft>
                <a:spcPts val="0"/>
              </a:spcAft>
              <a:buClr>
                <a:srgbClr val="9869BD"/>
              </a:buClr>
              <a:buSzPts val="1550"/>
              <a:buChar char="•"/>
            </a:pPr>
            <a:r>
              <a:rPr lang="en-GB" sz="1550" b="1" dirty="0" err="1">
                <a:solidFill>
                  <a:srgbClr val="12501B"/>
                </a:solidFill>
                <a:latin typeface="Arial"/>
                <a:ea typeface="Arial"/>
                <a:cs typeface="Arial"/>
                <a:sym typeface="Arial"/>
              </a:rPr>
              <a:t>Прочетете</a:t>
            </a:r>
            <a:r>
              <a:rPr lang="en-GB" sz="1550" b="1" dirty="0">
                <a:solidFill>
                  <a:srgbClr val="12501B"/>
                </a:solidFill>
                <a:latin typeface="Arial"/>
                <a:ea typeface="Arial"/>
                <a:cs typeface="Arial"/>
                <a:sym typeface="Arial"/>
              </a:rPr>
              <a:t> </a:t>
            </a:r>
            <a:r>
              <a:rPr lang="en-GB" sz="1550" b="1" dirty="0" err="1">
                <a:solidFill>
                  <a:srgbClr val="12501B"/>
                </a:solidFill>
                <a:latin typeface="Arial"/>
                <a:ea typeface="Arial"/>
                <a:cs typeface="Arial"/>
                <a:sym typeface="Arial"/>
              </a:rPr>
              <a:t>следния</a:t>
            </a:r>
            <a:r>
              <a:rPr lang="en-GB" sz="1550" b="1" dirty="0">
                <a:solidFill>
                  <a:srgbClr val="12501B"/>
                </a:solidFill>
                <a:latin typeface="Arial"/>
                <a:ea typeface="Arial"/>
                <a:cs typeface="Arial"/>
                <a:sym typeface="Arial"/>
              </a:rPr>
              <a:t> </a:t>
            </a:r>
            <a:r>
              <a:rPr lang="en-GB" sz="1550" b="1" dirty="0" err="1">
                <a:solidFill>
                  <a:srgbClr val="12501B"/>
                </a:solidFill>
                <a:latin typeface="Arial"/>
                <a:ea typeface="Arial"/>
                <a:cs typeface="Arial"/>
                <a:sym typeface="Arial"/>
              </a:rPr>
              <a:t>сценарий</a:t>
            </a:r>
            <a:r>
              <a:rPr lang="en-GB" sz="1550" b="1" dirty="0">
                <a:solidFill>
                  <a:srgbClr val="12501B"/>
                </a:solidFill>
                <a:latin typeface="Arial"/>
                <a:ea typeface="Arial"/>
                <a:cs typeface="Arial"/>
                <a:sym typeface="Arial"/>
              </a:rPr>
              <a:t>:</a:t>
            </a:r>
            <a:endParaRPr sz="1550" dirty="0">
              <a:solidFill>
                <a:srgbClr val="12501B"/>
              </a:solidFill>
            </a:endParaRPr>
          </a:p>
          <a:p>
            <a:pPr marL="228600" lvl="0" indent="-212725" algn="l" rtl="0">
              <a:lnSpc>
                <a:spcPct val="90000"/>
              </a:lnSpc>
              <a:spcBef>
                <a:spcPts val="1000"/>
              </a:spcBef>
              <a:spcAft>
                <a:spcPts val="0"/>
              </a:spcAft>
              <a:buClr>
                <a:srgbClr val="636A6F"/>
              </a:buClr>
              <a:buSzPts val="1550"/>
              <a:buChar char="•"/>
            </a:pPr>
            <a:r>
              <a:rPr lang="en-GB" sz="1550" dirty="0" err="1">
                <a:solidFill>
                  <a:srgbClr val="636A6F"/>
                </a:solidFill>
                <a:latin typeface="Arial"/>
                <a:ea typeface="Arial"/>
                <a:cs typeface="Arial"/>
                <a:sym typeface="Arial"/>
              </a:rPr>
              <a:t>Служител</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който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работи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дистанционно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наскоро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каз</a:t>
            </a:r>
            <a:r>
              <a:rPr lang="bg-BG" sz="1550" dirty="0">
                <a:solidFill>
                  <a:srgbClr val="636A6F"/>
                </a:solidFill>
                <a:latin typeface="Arial"/>
                <a:ea typeface="Arial"/>
                <a:cs typeface="Arial"/>
                <a:sym typeface="Arial"/>
              </a:rPr>
              <a:t>в</a:t>
            </a:r>
            <a:r>
              <a:rPr lang="en-GB" sz="1550" dirty="0">
                <a:solidFill>
                  <a:srgbClr val="636A6F"/>
                </a:solidFill>
                <a:latin typeface="Arial"/>
                <a:ea typeface="Arial"/>
                <a:cs typeface="Arial"/>
                <a:sym typeface="Arial"/>
              </a:rPr>
              <a:t>а, </a:t>
            </a:r>
            <a:r>
              <a:rPr lang="en-GB" sz="1550" dirty="0" err="1">
                <a:solidFill>
                  <a:srgbClr val="636A6F"/>
                </a:solidFill>
                <a:latin typeface="Arial"/>
                <a:ea typeface="Arial"/>
                <a:cs typeface="Arial"/>
                <a:sym typeface="Arial"/>
              </a:rPr>
              <a:t>че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чувства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изключен</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от</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важни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екипни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решения</a:t>
            </a:r>
            <a:r>
              <a:rPr lang="en-GB" sz="1550" dirty="0">
                <a:solidFill>
                  <a:srgbClr val="636A6F"/>
                </a:solidFill>
                <a:latin typeface="Arial"/>
                <a:ea typeface="Arial"/>
                <a:cs typeface="Arial"/>
                <a:sym typeface="Arial"/>
              </a:rPr>
              <a:t> и </a:t>
            </a:r>
            <a:r>
              <a:rPr lang="en-GB" sz="1550" dirty="0" err="1">
                <a:solidFill>
                  <a:srgbClr val="636A6F"/>
                </a:solidFill>
                <a:latin typeface="Arial"/>
                <a:ea typeface="Arial"/>
                <a:cs typeface="Arial"/>
                <a:sym typeface="Arial"/>
              </a:rPr>
              <a:t>от</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някои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от</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неформалните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взаимодействия</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между</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останалите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докато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служителите</a:t>
            </a:r>
            <a:r>
              <a:rPr lang="en-GB" sz="1550" dirty="0">
                <a:solidFill>
                  <a:srgbClr val="636A6F"/>
                </a:solidFill>
                <a:latin typeface="Arial"/>
                <a:ea typeface="Arial"/>
                <a:cs typeface="Arial"/>
                <a:sym typeface="Arial"/>
              </a:rPr>
              <a:t> в </a:t>
            </a:r>
            <a:r>
              <a:rPr lang="en-GB" sz="1550" dirty="0" err="1">
                <a:solidFill>
                  <a:srgbClr val="636A6F"/>
                </a:solidFill>
                <a:latin typeface="Arial"/>
                <a:ea typeface="Arial"/>
                <a:cs typeface="Arial"/>
                <a:sym typeface="Arial"/>
              </a:rPr>
              <a:t>офиса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не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сблъскват</a:t>
            </a:r>
            <a:r>
              <a:rPr lang="en-GB" sz="1550" dirty="0">
                <a:solidFill>
                  <a:srgbClr val="636A6F"/>
                </a:solidFill>
                <a:latin typeface="Arial"/>
                <a:ea typeface="Arial"/>
                <a:cs typeface="Arial"/>
                <a:sym typeface="Arial"/>
              </a:rPr>
              <a:t> с </a:t>
            </a:r>
            <a:r>
              <a:rPr lang="en-GB" sz="1550" dirty="0" err="1">
                <a:solidFill>
                  <a:srgbClr val="636A6F"/>
                </a:solidFill>
                <a:latin typeface="Arial"/>
                <a:ea typeface="Arial"/>
                <a:cs typeface="Arial"/>
                <a:sym typeface="Arial"/>
              </a:rPr>
              <a:t>такива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проблеми</a:t>
            </a:r>
            <a:r>
              <a:rPr lang="en-GB" sz="1550" dirty="0">
                <a:solidFill>
                  <a:srgbClr val="636A6F"/>
                </a:solidFill>
                <a:latin typeface="Arial"/>
                <a:ea typeface="Arial"/>
                <a:cs typeface="Arial"/>
                <a:sym typeface="Arial"/>
              </a:rPr>
              <a:t> в </a:t>
            </a:r>
            <a:r>
              <a:rPr lang="en-GB" sz="1550" dirty="0" err="1">
                <a:solidFill>
                  <a:srgbClr val="636A6F"/>
                </a:solidFill>
                <a:latin typeface="Arial"/>
                <a:ea typeface="Arial"/>
                <a:cs typeface="Arial"/>
                <a:sym typeface="Arial"/>
              </a:rPr>
              <a:t>момента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Той</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смята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че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редица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от</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неотдавнашните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му</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приноси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по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време</a:t>
            </a:r>
            <a:r>
              <a:rPr lang="en-GB" sz="1550" dirty="0">
                <a:solidFill>
                  <a:srgbClr val="636A6F"/>
                </a:solidFill>
                <a:latin typeface="Arial"/>
                <a:ea typeface="Arial"/>
                <a:cs typeface="Arial"/>
                <a:sym typeface="Arial"/>
              </a:rPr>
              <a:t> на </a:t>
            </a:r>
            <a:r>
              <a:rPr lang="en-GB" sz="1550" dirty="0" err="1">
                <a:solidFill>
                  <a:srgbClr val="636A6F"/>
                </a:solidFill>
                <a:latin typeface="Arial"/>
                <a:ea typeface="Arial"/>
                <a:cs typeface="Arial"/>
                <a:sym typeface="Arial"/>
              </a:rPr>
              <a:t>срещите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били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пренебрегнати</a:t>
            </a:r>
            <a:r>
              <a:rPr lang="en-GB" sz="1550" dirty="0">
                <a:solidFill>
                  <a:srgbClr val="636A6F"/>
                </a:solidFill>
                <a:latin typeface="Arial"/>
                <a:ea typeface="Arial"/>
                <a:cs typeface="Arial"/>
                <a:sym typeface="Arial"/>
              </a:rPr>
              <a:t> и </a:t>
            </a:r>
            <a:r>
              <a:rPr lang="en-GB" sz="1550" dirty="0" err="1">
                <a:solidFill>
                  <a:srgbClr val="636A6F"/>
                </a:solidFill>
                <a:latin typeface="Arial"/>
                <a:ea typeface="Arial"/>
                <a:cs typeface="Arial"/>
                <a:sym typeface="Arial"/>
              </a:rPr>
              <a:t>не</a:t>
            </a:r>
            <a:r>
              <a:rPr lang="en-GB" sz="1550" dirty="0">
                <a:solidFill>
                  <a:srgbClr val="636A6F"/>
                </a:solidFill>
                <a:latin typeface="Arial"/>
                <a:ea typeface="Arial"/>
                <a:cs typeface="Arial"/>
                <a:sym typeface="Arial"/>
              </a:rPr>
              <a:t> е </a:t>
            </a:r>
            <a:r>
              <a:rPr lang="en-GB" sz="1550" dirty="0" err="1">
                <a:solidFill>
                  <a:srgbClr val="636A6F"/>
                </a:solidFill>
                <a:latin typeface="Arial"/>
                <a:ea typeface="Arial"/>
                <a:cs typeface="Arial"/>
                <a:sym typeface="Arial"/>
              </a:rPr>
              <a:t>сигурен</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че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усилията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му</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ценят</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Това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започва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да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отразява</a:t>
            </a:r>
            <a:r>
              <a:rPr lang="en-GB" sz="1550" dirty="0">
                <a:solidFill>
                  <a:srgbClr val="636A6F"/>
                </a:solidFill>
                <a:latin typeface="Arial"/>
                <a:ea typeface="Arial"/>
                <a:cs typeface="Arial"/>
                <a:sym typeface="Arial"/>
              </a:rPr>
              <a:t> на </a:t>
            </a:r>
            <a:r>
              <a:rPr lang="en-GB" sz="1550" dirty="0" err="1">
                <a:solidFill>
                  <a:srgbClr val="636A6F"/>
                </a:solidFill>
                <a:latin typeface="Arial"/>
                <a:ea typeface="Arial"/>
                <a:cs typeface="Arial"/>
                <a:sym typeface="Arial"/>
              </a:rPr>
              <a:t>ангажираността</a:t>
            </a:r>
            <a:r>
              <a:rPr lang="en-GB" sz="1550" dirty="0">
                <a:solidFill>
                  <a:srgbClr val="636A6F"/>
                </a:solidFill>
                <a:latin typeface="Arial"/>
                <a:ea typeface="Arial"/>
                <a:cs typeface="Arial"/>
                <a:sym typeface="Arial"/>
              </a:rPr>
              <a:t> и </a:t>
            </a:r>
            <a:r>
              <a:rPr lang="en-GB" sz="1550" dirty="0" err="1">
                <a:solidFill>
                  <a:srgbClr val="636A6F"/>
                </a:solidFill>
                <a:latin typeface="Arial"/>
                <a:ea typeface="Arial"/>
                <a:cs typeface="Arial"/>
                <a:sym typeface="Arial"/>
              </a:rPr>
              <a:t>морала</a:t>
            </a:r>
            <a:r>
              <a:rPr lang="en-GB" sz="1550" dirty="0">
                <a:solidFill>
                  <a:srgbClr val="636A6F"/>
                </a:solidFill>
                <a:latin typeface="Arial"/>
                <a:ea typeface="Arial"/>
                <a:cs typeface="Arial"/>
                <a:sym typeface="Arial"/>
              </a:rPr>
              <a:t> на </a:t>
            </a:r>
            <a:r>
              <a:rPr lang="en-GB" sz="1550" dirty="0" err="1">
                <a:solidFill>
                  <a:srgbClr val="636A6F"/>
                </a:solidFill>
                <a:latin typeface="Arial"/>
                <a:ea typeface="Arial"/>
                <a:cs typeface="Arial"/>
                <a:sym typeface="Arial"/>
              </a:rPr>
              <a:t>служителя</a:t>
            </a:r>
            <a:r>
              <a:rPr lang="en-GB" sz="1550" dirty="0">
                <a:solidFill>
                  <a:srgbClr val="636A6F"/>
                </a:solidFill>
                <a:latin typeface="Arial"/>
                <a:ea typeface="Arial"/>
                <a:cs typeface="Arial"/>
                <a:sym typeface="Arial"/>
              </a:rPr>
              <a:t> и </a:t>
            </a:r>
            <a:r>
              <a:rPr lang="en-GB" sz="1550" dirty="0" err="1">
                <a:solidFill>
                  <a:srgbClr val="636A6F"/>
                </a:solidFill>
                <a:latin typeface="Arial"/>
                <a:ea typeface="Arial"/>
                <a:cs typeface="Arial"/>
                <a:sym typeface="Arial"/>
              </a:rPr>
              <a:t>той</a:t>
            </a:r>
            <a:r>
              <a:rPr lang="en-GB" sz="1550" dirty="0">
                <a:solidFill>
                  <a:srgbClr val="636A6F"/>
                </a:solidFill>
                <a:latin typeface="Arial"/>
                <a:ea typeface="Arial"/>
                <a:cs typeface="Arial"/>
                <a:sym typeface="Arial"/>
              </a:rPr>
              <a:t> е </a:t>
            </a:r>
            <a:r>
              <a:rPr lang="en-GB" sz="1550" dirty="0" err="1">
                <a:solidFill>
                  <a:srgbClr val="636A6F"/>
                </a:solidFill>
                <a:latin typeface="Arial"/>
                <a:ea typeface="Arial"/>
                <a:cs typeface="Arial"/>
                <a:sym typeface="Arial"/>
              </a:rPr>
              <a:t>насрочил</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среща</a:t>
            </a:r>
            <a:r>
              <a:rPr lang="en-GB" sz="1550" dirty="0">
                <a:solidFill>
                  <a:srgbClr val="636A6F"/>
                </a:solidFill>
                <a:latin typeface="Arial"/>
                <a:ea typeface="Arial"/>
                <a:cs typeface="Arial"/>
                <a:sym typeface="Arial"/>
              </a:rPr>
              <a:t> с </a:t>
            </a:r>
            <a:r>
              <a:rPr lang="en-GB" sz="1550" dirty="0" err="1">
                <a:solidFill>
                  <a:srgbClr val="636A6F"/>
                </a:solidFill>
                <a:latin typeface="Arial"/>
                <a:ea typeface="Arial"/>
                <a:cs typeface="Arial"/>
                <a:sym typeface="Arial"/>
              </a:rPr>
              <a:t>отдел</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Човешки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ресурси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прекия</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ръководител</a:t>
            </a:r>
            <a:r>
              <a:rPr lang="en-GB" sz="1550" dirty="0">
                <a:solidFill>
                  <a:srgbClr val="636A6F"/>
                </a:solidFill>
                <a:latin typeface="Arial"/>
                <a:ea typeface="Arial"/>
                <a:cs typeface="Arial"/>
                <a:sym typeface="Arial"/>
              </a:rPr>
              <a:t> и (</a:t>
            </a:r>
            <a:r>
              <a:rPr lang="en-GB" sz="1550" dirty="0" err="1">
                <a:solidFill>
                  <a:srgbClr val="636A6F"/>
                </a:solidFill>
                <a:latin typeface="Arial"/>
                <a:ea typeface="Arial"/>
                <a:cs typeface="Arial"/>
                <a:sym typeface="Arial"/>
              </a:rPr>
              <a:t>по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избор</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наблюдател</a:t>
            </a:r>
            <a:r>
              <a:rPr lang="en-GB" sz="1550" dirty="0">
                <a:solidFill>
                  <a:srgbClr val="636A6F"/>
                </a:solidFill>
                <a:latin typeface="Arial"/>
                <a:ea typeface="Arial"/>
                <a:cs typeface="Arial"/>
                <a:sym typeface="Arial"/>
              </a:rPr>
              <a:t>, за </a:t>
            </a:r>
            <a:r>
              <a:rPr lang="en-GB" sz="1550" dirty="0" err="1">
                <a:solidFill>
                  <a:srgbClr val="636A6F"/>
                </a:solidFill>
                <a:latin typeface="Arial"/>
                <a:ea typeface="Arial"/>
                <a:cs typeface="Arial"/>
                <a:sym typeface="Arial"/>
              </a:rPr>
              <a:t>да</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се</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разреши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евентуално</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този</a:t>
            </a:r>
            <a:r>
              <a:rPr lang="en-GB" sz="1550" dirty="0">
                <a:solidFill>
                  <a:srgbClr val="636A6F"/>
                </a:solidFill>
                <a:latin typeface="Arial"/>
                <a:ea typeface="Arial"/>
                <a:cs typeface="Arial"/>
                <a:sym typeface="Arial"/>
              </a:rPr>
              <a:t> </a:t>
            </a:r>
            <a:r>
              <a:rPr lang="en-GB" sz="1550" dirty="0" err="1">
                <a:solidFill>
                  <a:srgbClr val="636A6F"/>
                </a:solidFill>
                <a:latin typeface="Arial"/>
                <a:ea typeface="Arial"/>
                <a:cs typeface="Arial"/>
                <a:sym typeface="Arial"/>
              </a:rPr>
              <a:t>проблем</a:t>
            </a:r>
            <a:r>
              <a:rPr lang="en-GB" sz="1550" dirty="0">
                <a:solidFill>
                  <a:srgbClr val="636A6F"/>
                </a:solidFill>
                <a:latin typeface="Arial"/>
                <a:ea typeface="Arial"/>
                <a:cs typeface="Arial"/>
                <a:sym typeface="Arial"/>
              </a:rPr>
              <a:t>.</a:t>
            </a:r>
            <a:endParaRPr sz="1550" i="0" u="none" strike="noStrike" cap="none" dirty="0">
              <a:solidFill>
                <a:srgbClr val="636A6F"/>
              </a:solidFill>
              <a:latin typeface="Arial"/>
              <a:ea typeface="Arial"/>
              <a:cs typeface="Arial"/>
              <a:sym typeface="Arial"/>
            </a:endParaRPr>
          </a:p>
          <a:p>
            <a:pPr marL="457200" lvl="0" indent="0" algn="l" rtl="0">
              <a:lnSpc>
                <a:spcPct val="90000"/>
              </a:lnSpc>
              <a:spcBef>
                <a:spcPts val="1000"/>
              </a:spcBef>
              <a:spcAft>
                <a:spcPts val="0"/>
              </a:spcAft>
              <a:buSzPts val="1800"/>
              <a:buNone/>
            </a:pPr>
            <a:r>
              <a:rPr lang="en-GB" sz="1350" i="0" u="none" strike="noStrike" cap="none" dirty="0">
                <a:solidFill>
                  <a:srgbClr val="868E93"/>
                </a:solidFill>
                <a:latin typeface="Arial"/>
                <a:ea typeface="Arial"/>
                <a:cs typeface="Arial"/>
                <a:sym typeface="Arial"/>
              </a:rPr>
              <a:t> </a:t>
            </a:r>
            <a:endParaRPr sz="1350" dirty="0"/>
          </a:p>
          <a:p>
            <a:pPr marL="228600" lvl="0" indent="-114300" algn="l" rtl="0">
              <a:lnSpc>
                <a:spcPct val="90000"/>
              </a:lnSpc>
              <a:spcBef>
                <a:spcPts val="1000"/>
              </a:spcBef>
              <a:spcAft>
                <a:spcPts val="0"/>
              </a:spcAft>
              <a:buClr>
                <a:srgbClr val="9869BD"/>
              </a:buClr>
              <a:buSzPts val="1800"/>
              <a:buNone/>
            </a:pPr>
            <a:endParaRPr sz="1350"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32565449324_0_115"/>
          <p:cNvSpPr txBox="1">
            <a:spLocks noGrp="1"/>
          </p:cNvSpPr>
          <p:nvPr>
            <p:ph type="title"/>
          </p:nvPr>
        </p:nvSpPr>
        <p:spPr>
          <a:xfrm>
            <a:off x="1500674" y="383825"/>
            <a:ext cx="10260065"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Приобщаването и емпатията като стълбове при създаването на връзка</a:t>
            </a:r>
            <a:br>
              <a:rPr lang="en-GB" sz="2400" b="1">
                <a:solidFill>
                  <a:schemeClr val="accent6"/>
                </a:solidFill>
              </a:rPr>
            </a:br>
            <a:r>
              <a:rPr lang="en-GB" sz="2400" b="1">
                <a:solidFill>
                  <a:schemeClr val="accent6"/>
                </a:solidFill>
              </a:rPr>
              <a:t>Дейност: Сценарий за ролева игра</a:t>
            </a:r>
            <a:endParaRPr sz="3600">
              <a:solidFill>
                <a:schemeClr val="accent5"/>
              </a:solidFill>
            </a:endParaRPr>
          </a:p>
        </p:txBody>
      </p:sp>
      <p:sp>
        <p:nvSpPr>
          <p:cNvPr id="425" name="Google Shape;425;g32565449324_0_115"/>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228600" lvl="0" indent="-212725" algn="just">
              <a:buClr>
                <a:srgbClr val="636A6F"/>
              </a:buClr>
              <a:buSzPts val="1550"/>
            </a:pPr>
            <a:r>
              <a:rPr lang="en-GB" sz="1450" b="1" dirty="0" err="1">
                <a:solidFill>
                  <a:srgbClr val="12501B"/>
                </a:solidFill>
                <a:latin typeface="Arial"/>
                <a:ea typeface="Arial"/>
                <a:cs typeface="Arial"/>
                <a:sym typeface="Arial"/>
              </a:rPr>
              <a:t>Сценарий</a:t>
            </a:r>
            <a:r>
              <a:rPr lang="en-GB" sz="1450" b="1" dirty="0">
                <a:solidFill>
                  <a:srgbClr val="12501B"/>
                </a:solidFill>
                <a:latin typeface="Arial"/>
                <a:ea typeface="Arial"/>
                <a:cs typeface="Arial"/>
                <a:sym typeface="Arial"/>
              </a:rPr>
              <a:t>: </a:t>
            </a:r>
            <a:r>
              <a:rPr lang="ru-RU" sz="1400" dirty="0">
                <a:solidFill>
                  <a:srgbClr val="636A6F"/>
                </a:solidFill>
                <a:latin typeface="Arial"/>
                <a:ea typeface="Arial"/>
                <a:cs typeface="Arial"/>
                <a:sym typeface="Arial"/>
              </a:rPr>
              <a:t>Служител, който работи дистанционно, наскоро казва, че се чувства изключен от важни екипни решения и от някои от неформалните взаимодействия между останалите, докато служителите в офиса не се сблъскват с такива проблеми в момента. Той смята, че редица от неотдавнашните му приноси по време на срещите са били пренебрегнати и не е сигурен, че усилията му се ценят. Това започва да се отразява на ангажираността и морала на служителя и той е насрочил среща с отдел „Човешки ресурси“, прекия си ръководител и (по избор) наблюдател, за да се разреши евентуално този проблем.</a:t>
            </a:r>
          </a:p>
          <a:p>
            <a:pPr marL="228600" lvl="0" indent="-206375" algn="l" rtl="0">
              <a:lnSpc>
                <a:spcPct val="90000"/>
              </a:lnSpc>
              <a:spcBef>
                <a:spcPts val="0"/>
              </a:spcBef>
              <a:spcAft>
                <a:spcPts val="0"/>
              </a:spcAft>
              <a:buClr>
                <a:srgbClr val="9869BD"/>
              </a:buClr>
              <a:buSzPts val="1450"/>
              <a:buChar char="•"/>
            </a:pPr>
            <a:r>
              <a:rPr lang="en-GB" sz="1450" b="1" dirty="0" err="1">
                <a:solidFill>
                  <a:srgbClr val="12501B"/>
                </a:solidFill>
                <a:latin typeface="Arial"/>
                <a:ea typeface="Arial"/>
                <a:cs typeface="Arial"/>
                <a:sym typeface="Arial"/>
              </a:rPr>
              <a:t>Обмисляне</a:t>
            </a:r>
            <a:r>
              <a:rPr lang="en-GB" sz="1450" b="1" dirty="0">
                <a:solidFill>
                  <a:srgbClr val="12501B"/>
                </a:solidFill>
                <a:latin typeface="Arial"/>
                <a:ea typeface="Arial"/>
                <a:cs typeface="Arial"/>
                <a:sym typeface="Arial"/>
              </a:rPr>
              <a:t> на </a:t>
            </a:r>
            <a:r>
              <a:rPr lang="en-GB" sz="1450" b="1" dirty="0" err="1">
                <a:solidFill>
                  <a:srgbClr val="12501B"/>
                </a:solidFill>
                <a:latin typeface="Arial"/>
                <a:ea typeface="Arial"/>
                <a:cs typeface="Arial"/>
                <a:sym typeface="Arial"/>
              </a:rPr>
              <a:t>подхода</a:t>
            </a:r>
            <a:r>
              <a:rPr lang="en-GB" sz="1450" b="1" dirty="0">
                <a:solidFill>
                  <a:srgbClr val="12501B"/>
                </a:solidFill>
                <a:latin typeface="Arial"/>
                <a:ea typeface="Arial"/>
                <a:cs typeface="Arial"/>
                <a:sym typeface="Arial"/>
              </a:rPr>
              <a:t> </a:t>
            </a:r>
            <a:r>
              <a:rPr lang="bg-BG" sz="1450" b="1" dirty="0">
                <a:solidFill>
                  <a:srgbClr val="12501B"/>
                </a:solidFill>
                <a:latin typeface="Arial"/>
                <a:ea typeface="Arial"/>
                <a:cs typeface="Arial"/>
                <a:sym typeface="Arial"/>
              </a:rPr>
              <a:t>В</a:t>
            </a:r>
            <a:r>
              <a:rPr lang="en-GB" sz="1450" b="1" dirty="0">
                <a:solidFill>
                  <a:srgbClr val="12501B"/>
                </a:solidFill>
                <a:latin typeface="Arial"/>
                <a:ea typeface="Arial"/>
                <a:cs typeface="Arial"/>
                <a:sym typeface="Arial"/>
              </a:rPr>
              <a:t>и…</a:t>
            </a:r>
            <a:endParaRPr sz="1450" b="1" dirty="0">
              <a:solidFill>
                <a:srgbClr val="12501B"/>
              </a:solidFill>
              <a:latin typeface="Arial"/>
              <a:ea typeface="Arial"/>
              <a:cs typeface="Arial"/>
              <a:sym typeface="Arial"/>
            </a:endParaRPr>
          </a:p>
          <a:p>
            <a:pPr marL="228600" lvl="0" indent="-206375" algn="l" rtl="0">
              <a:lnSpc>
                <a:spcPct val="90000"/>
              </a:lnSpc>
              <a:spcBef>
                <a:spcPts val="1000"/>
              </a:spcBef>
              <a:spcAft>
                <a:spcPts val="0"/>
              </a:spcAft>
              <a:buClr>
                <a:srgbClr val="636A6F"/>
              </a:buClr>
              <a:buSzPts val="1450"/>
              <a:buChar char="•"/>
            </a:pPr>
            <a:r>
              <a:rPr lang="en-GB" sz="1450" dirty="0" err="1">
                <a:solidFill>
                  <a:srgbClr val="636A6F"/>
                </a:solidFill>
                <a:latin typeface="Arial"/>
                <a:ea typeface="Arial"/>
                <a:cs typeface="Arial"/>
                <a:sym typeface="Arial"/>
              </a:rPr>
              <a:t>Всяка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страна</a:t>
            </a:r>
            <a:r>
              <a:rPr lang="en-GB" sz="1450" dirty="0">
                <a:solidFill>
                  <a:srgbClr val="636A6F"/>
                </a:solidFill>
                <a:latin typeface="Arial"/>
                <a:ea typeface="Arial"/>
                <a:cs typeface="Arial"/>
                <a:sym typeface="Arial"/>
              </a:rPr>
              <a:t> в </a:t>
            </a:r>
            <a:r>
              <a:rPr lang="en-GB" sz="1450" dirty="0" err="1">
                <a:solidFill>
                  <a:srgbClr val="636A6F"/>
                </a:solidFill>
                <a:latin typeface="Arial"/>
                <a:ea typeface="Arial"/>
                <a:cs typeface="Arial"/>
                <a:sym typeface="Arial"/>
              </a:rPr>
              <a:t>тази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дискусия</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има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различни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изисквания</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предлага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най-добри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практики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Опитайте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очертаете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как</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би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могла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изглежда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една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конструктивна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среща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между</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тях</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ако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всички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добре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запознати</a:t>
            </a:r>
            <a:r>
              <a:rPr lang="en-GB" sz="1450" dirty="0">
                <a:solidFill>
                  <a:srgbClr val="636A6F"/>
                </a:solidFill>
                <a:latin typeface="Arial"/>
                <a:ea typeface="Arial"/>
                <a:cs typeface="Arial"/>
                <a:sym typeface="Arial"/>
              </a:rPr>
              <a:t> с </a:t>
            </a:r>
            <a:r>
              <a:rPr lang="en-GB" sz="1450" dirty="0" err="1">
                <a:solidFill>
                  <a:srgbClr val="636A6F"/>
                </a:solidFill>
                <a:latin typeface="Arial"/>
                <a:ea typeface="Arial"/>
                <a:cs typeface="Arial"/>
                <a:sym typeface="Arial"/>
              </a:rPr>
              <a:t>емпатията</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приобщаването</a:t>
            </a:r>
            <a:r>
              <a:rPr lang="en-GB" sz="1450" dirty="0">
                <a:solidFill>
                  <a:srgbClr val="636A6F"/>
                </a:solidFill>
                <a:latin typeface="Arial"/>
                <a:ea typeface="Arial"/>
                <a:cs typeface="Arial"/>
                <a:sym typeface="Arial"/>
              </a:rPr>
              <a:t>.</a:t>
            </a:r>
            <a:endParaRPr sz="1450" dirty="0">
              <a:solidFill>
                <a:srgbClr val="636A6F"/>
              </a:solidFill>
              <a:latin typeface="Arial"/>
              <a:ea typeface="Arial"/>
              <a:cs typeface="Arial"/>
              <a:sym typeface="Arial"/>
            </a:endParaRPr>
          </a:p>
          <a:p>
            <a:pPr marL="914400" lvl="1" indent="-320675" algn="l" rtl="0">
              <a:lnSpc>
                <a:spcPct val="90000"/>
              </a:lnSpc>
              <a:spcBef>
                <a:spcPts val="1000"/>
              </a:spcBef>
              <a:spcAft>
                <a:spcPts val="0"/>
              </a:spcAft>
              <a:buClr>
                <a:srgbClr val="636A6F"/>
              </a:buClr>
              <a:buSzPts val="1450"/>
              <a:buChar char="•"/>
            </a:pPr>
            <a:r>
              <a:rPr lang="en-GB" sz="1450" b="1" dirty="0" err="1">
                <a:solidFill>
                  <a:srgbClr val="636A6F"/>
                </a:solidFill>
              </a:rPr>
              <a:t>Служител</a:t>
            </a:r>
            <a:r>
              <a:rPr lang="en-GB" sz="1450" b="1" dirty="0">
                <a:solidFill>
                  <a:srgbClr val="636A6F"/>
                </a:solidFill>
              </a:rPr>
              <a:t>: </a:t>
            </a:r>
            <a:r>
              <a:rPr lang="en-GB" sz="1450" dirty="0" err="1">
                <a:solidFill>
                  <a:srgbClr val="636A6F"/>
                </a:solidFill>
              </a:rPr>
              <a:t>Говорете</a:t>
            </a:r>
            <a:r>
              <a:rPr lang="en-GB" sz="1450" dirty="0">
                <a:solidFill>
                  <a:srgbClr val="636A6F"/>
                </a:solidFill>
              </a:rPr>
              <a:t> за </a:t>
            </a:r>
            <a:r>
              <a:rPr lang="en-GB" sz="1450" dirty="0" err="1">
                <a:solidFill>
                  <a:srgbClr val="636A6F"/>
                </a:solidFill>
              </a:rPr>
              <a:t>притесненията</a:t>
            </a:r>
            <a:r>
              <a:rPr lang="en-GB" sz="1450" dirty="0">
                <a:solidFill>
                  <a:srgbClr val="636A6F"/>
                </a:solidFill>
              </a:rPr>
              <a:t> </a:t>
            </a:r>
            <a:r>
              <a:rPr lang="en-GB" sz="1450" dirty="0" err="1">
                <a:solidFill>
                  <a:srgbClr val="636A6F"/>
                </a:solidFill>
              </a:rPr>
              <a:t>си</a:t>
            </a:r>
            <a:r>
              <a:rPr lang="en-GB" sz="1450" dirty="0">
                <a:solidFill>
                  <a:srgbClr val="636A6F"/>
                </a:solidFill>
              </a:rPr>
              <a:t> </a:t>
            </a:r>
            <a:r>
              <a:rPr lang="en-GB" sz="1450" dirty="0" err="1">
                <a:solidFill>
                  <a:srgbClr val="636A6F"/>
                </a:solidFill>
              </a:rPr>
              <a:t>по</a:t>
            </a:r>
            <a:r>
              <a:rPr lang="en-GB" sz="1450" dirty="0">
                <a:solidFill>
                  <a:srgbClr val="636A6F"/>
                </a:solidFill>
              </a:rPr>
              <a:t> </a:t>
            </a:r>
            <a:r>
              <a:rPr lang="en-GB" sz="1450" dirty="0" err="1">
                <a:solidFill>
                  <a:srgbClr val="636A6F"/>
                </a:solidFill>
              </a:rPr>
              <a:t>честен</a:t>
            </a:r>
            <a:r>
              <a:rPr lang="en-GB" sz="1450" dirty="0">
                <a:solidFill>
                  <a:srgbClr val="636A6F"/>
                </a:solidFill>
              </a:rPr>
              <a:t>, </a:t>
            </a:r>
            <a:r>
              <a:rPr lang="en-GB" sz="1450" dirty="0" err="1">
                <a:solidFill>
                  <a:srgbClr val="636A6F"/>
                </a:solidFill>
              </a:rPr>
              <a:t>спокоен</a:t>
            </a:r>
            <a:r>
              <a:rPr lang="en-GB" sz="1450" dirty="0">
                <a:solidFill>
                  <a:srgbClr val="636A6F"/>
                </a:solidFill>
              </a:rPr>
              <a:t> и </a:t>
            </a:r>
            <a:r>
              <a:rPr lang="en-GB" sz="1450" dirty="0" err="1">
                <a:solidFill>
                  <a:srgbClr val="636A6F"/>
                </a:solidFill>
              </a:rPr>
              <a:t>конструктивен</a:t>
            </a:r>
            <a:r>
              <a:rPr lang="en-GB" sz="1450" dirty="0">
                <a:solidFill>
                  <a:srgbClr val="636A6F"/>
                </a:solidFill>
              </a:rPr>
              <a:t> </a:t>
            </a:r>
            <a:r>
              <a:rPr lang="en-GB" sz="1450" dirty="0" err="1">
                <a:solidFill>
                  <a:srgbClr val="636A6F"/>
                </a:solidFill>
              </a:rPr>
              <a:t>начин</a:t>
            </a:r>
            <a:r>
              <a:rPr lang="en-GB" sz="1450" dirty="0">
                <a:solidFill>
                  <a:srgbClr val="636A6F"/>
                </a:solidFill>
              </a:rPr>
              <a:t>.</a:t>
            </a:r>
            <a:endParaRPr sz="1450" dirty="0">
              <a:solidFill>
                <a:srgbClr val="636A6F"/>
              </a:solidFill>
            </a:endParaRPr>
          </a:p>
          <a:p>
            <a:pPr marL="914400" lvl="1" indent="-320675" algn="l" rtl="0">
              <a:lnSpc>
                <a:spcPct val="90000"/>
              </a:lnSpc>
              <a:spcBef>
                <a:spcPts val="1000"/>
              </a:spcBef>
              <a:spcAft>
                <a:spcPts val="0"/>
              </a:spcAft>
              <a:buClr>
                <a:srgbClr val="636A6F"/>
              </a:buClr>
              <a:buSzPts val="1450"/>
              <a:buChar char="•"/>
            </a:pPr>
            <a:r>
              <a:rPr lang="en-GB" sz="1450" b="1" dirty="0" err="1">
                <a:solidFill>
                  <a:srgbClr val="636A6F"/>
                </a:solidFill>
              </a:rPr>
              <a:t>Специалист</a:t>
            </a:r>
            <a:r>
              <a:rPr lang="en-GB" sz="1450" b="1" dirty="0">
                <a:solidFill>
                  <a:srgbClr val="636A6F"/>
                </a:solidFill>
              </a:rPr>
              <a:t> </a:t>
            </a:r>
            <a:r>
              <a:rPr lang="en-GB" sz="1450" b="1" dirty="0" err="1">
                <a:solidFill>
                  <a:srgbClr val="636A6F"/>
                </a:solidFill>
              </a:rPr>
              <a:t>по</a:t>
            </a:r>
            <a:r>
              <a:rPr lang="en-GB" sz="1450" b="1" dirty="0">
                <a:solidFill>
                  <a:srgbClr val="636A6F"/>
                </a:solidFill>
              </a:rPr>
              <a:t> </a:t>
            </a:r>
            <a:r>
              <a:rPr lang="en-GB" sz="1450" b="1" dirty="0" err="1">
                <a:solidFill>
                  <a:srgbClr val="636A6F"/>
                </a:solidFill>
              </a:rPr>
              <a:t>човешки</a:t>
            </a:r>
            <a:r>
              <a:rPr lang="en-GB" sz="1450" b="1" dirty="0">
                <a:solidFill>
                  <a:srgbClr val="636A6F"/>
                </a:solidFill>
              </a:rPr>
              <a:t> </a:t>
            </a:r>
            <a:r>
              <a:rPr lang="en-GB" sz="1450" b="1" dirty="0" err="1">
                <a:solidFill>
                  <a:srgbClr val="636A6F"/>
                </a:solidFill>
              </a:rPr>
              <a:t>ресурси</a:t>
            </a:r>
            <a:r>
              <a:rPr lang="en-GB" sz="1450" b="1" dirty="0">
                <a:solidFill>
                  <a:srgbClr val="636A6F"/>
                </a:solidFill>
              </a:rPr>
              <a:t>: </a:t>
            </a:r>
            <a:r>
              <a:rPr lang="en-GB" sz="1450" dirty="0" err="1">
                <a:solidFill>
                  <a:srgbClr val="636A6F"/>
                </a:solidFill>
              </a:rPr>
              <a:t>Активно</a:t>
            </a:r>
            <a:r>
              <a:rPr lang="en-GB" sz="1450" dirty="0">
                <a:solidFill>
                  <a:srgbClr val="636A6F"/>
                </a:solidFill>
              </a:rPr>
              <a:t> </a:t>
            </a:r>
            <a:r>
              <a:rPr lang="en-GB" sz="1450" dirty="0" err="1">
                <a:solidFill>
                  <a:srgbClr val="636A6F"/>
                </a:solidFill>
              </a:rPr>
              <a:t>изслушвайте</a:t>
            </a:r>
            <a:r>
              <a:rPr lang="en-GB" sz="1450" dirty="0">
                <a:solidFill>
                  <a:srgbClr val="636A6F"/>
                </a:solidFill>
              </a:rPr>
              <a:t> </a:t>
            </a:r>
            <a:r>
              <a:rPr lang="en-GB" sz="1450" dirty="0" err="1">
                <a:solidFill>
                  <a:srgbClr val="636A6F"/>
                </a:solidFill>
              </a:rPr>
              <a:t>притесненията</a:t>
            </a:r>
            <a:r>
              <a:rPr lang="en-GB" sz="1450" dirty="0">
                <a:solidFill>
                  <a:srgbClr val="636A6F"/>
                </a:solidFill>
              </a:rPr>
              <a:t> на </a:t>
            </a:r>
            <a:r>
              <a:rPr lang="en-GB" sz="1450" dirty="0" err="1">
                <a:solidFill>
                  <a:srgbClr val="636A6F"/>
                </a:solidFill>
              </a:rPr>
              <a:t>служителя</a:t>
            </a:r>
            <a:r>
              <a:rPr lang="en-GB" sz="1450" dirty="0">
                <a:solidFill>
                  <a:srgbClr val="636A6F"/>
                </a:solidFill>
              </a:rPr>
              <a:t>, </a:t>
            </a:r>
            <a:r>
              <a:rPr lang="en-GB" sz="1450" dirty="0" err="1">
                <a:solidFill>
                  <a:srgbClr val="636A6F"/>
                </a:solidFill>
              </a:rPr>
              <a:t>като</a:t>
            </a:r>
            <a:r>
              <a:rPr lang="en-GB" sz="1450" dirty="0">
                <a:solidFill>
                  <a:srgbClr val="636A6F"/>
                </a:solidFill>
              </a:rPr>
              <a:t> </a:t>
            </a:r>
            <a:r>
              <a:rPr lang="en-GB" sz="1450" dirty="0" err="1">
                <a:solidFill>
                  <a:srgbClr val="636A6F"/>
                </a:solidFill>
              </a:rPr>
              <a:t>разберете</a:t>
            </a:r>
            <a:r>
              <a:rPr lang="en-GB" sz="1450" dirty="0">
                <a:solidFill>
                  <a:srgbClr val="636A6F"/>
                </a:solidFill>
              </a:rPr>
              <a:t> </a:t>
            </a:r>
            <a:r>
              <a:rPr lang="en-GB" sz="1450" dirty="0" err="1">
                <a:solidFill>
                  <a:srgbClr val="636A6F"/>
                </a:solidFill>
              </a:rPr>
              <a:t>неговите</a:t>
            </a:r>
            <a:r>
              <a:rPr lang="en-GB" sz="1450" dirty="0">
                <a:solidFill>
                  <a:srgbClr val="636A6F"/>
                </a:solidFill>
              </a:rPr>
              <a:t> </a:t>
            </a:r>
            <a:r>
              <a:rPr lang="en-GB" sz="1450" dirty="0" err="1">
                <a:solidFill>
                  <a:srgbClr val="636A6F"/>
                </a:solidFill>
              </a:rPr>
              <a:t>чувства</a:t>
            </a:r>
            <a:r>
              <a:rPr lang="en-GB" sz="1450" dirty="0">
                <a:solidFill>
                  <a:srgbClr val="636A6F"/>
                </a:solidFill>
              </a:rPr>
              <a:t> и </a:t>
            </a:r>
            <a:r>
              <a:rPr lang="en-GB" sz="1450" dirty="0" err="1">
                <a:solidFill>
                  <a:srgbClr val="636A6F"/>
                </a:solidFill>
              </a:rPr>
              <a:t>предлагате</a:t>
            </a:r>
            <a:r>
              <a:rPr lang="en-GB" sz="1450" dirty="0">
                <a:solidFill>
                  <a:srgbClr val="636A6F"/>
                </a:solidFill>
              </a:rPr>
              <a:t> </a:t>
            </a:r>
            <a:r>
              <a:rPr lang="en-GB" sz="1450" dirty="0" err="1">
                <a:solidFill>
                  <a:srgbClr val="636A6F"/>
                </a:solidFill>
              </a:rPr>
              <a:t>потенциални</a:t>
            </a:r>
            <a:r>
              <a:rPr lang="en-GB" sz="1450" dirty="0">
                <a:solidFill>
                  <a:srgbClr val="636A6F"/>
                </a:solidFill>
              </a:rPr>
              <a:t> </a:t>
            </a:r>
            <a:r>
              <a:rPr lang="en-GB" sz="1450" dirty="0" err="1">
                <a:solidFill>
                  <a:srgbClr val="636A6F"/>
                </a:solidFill>
              </a:rPr>
              <a:t>решения</a:t>
            </a:r>
            <a:r>
              <a:rPr lang="en-GB" sz="1450" dirty="0">
                <a:solidFill>
                  <a:srgbClr val="636A6F"/>
                </a:solidFill>
              </a:rPr>
              <a:t>.</a:t>
            </a:r>
            <a:endParaRPr sz="1450" dirty="0">
              <a:solidFill>
                <a:srgbClr val="636A6F"/>
              </a:solidFill>
            </a:endParaRPr>
          </a:p>
          <a:p>
            <a:pPr marL="914400" lvl="1" indent="-320675" algn="l" rtl="0">
              <a:lnSpc>
                <a:spcPct val="90000"/>
              </a:lnSpc>
              <a:spcBef>
                <a:spcPts val="1000"/>
              </a:spcBef>
              <a:spcAft>
                <a:spcPts val="0"/>
              </a:spcAft>
              <a:buClr>
                <a:srgbClr val="636A6F"/>
              </a:buClr>
              <a:buSzPts val="1450"/>
              <a:buChar char="•"/>
            </a:pPr>
            <a:r>
              <a:rPr lang="en-GB" sz="1450" b="1" dirty="0" err="1">
                <a:solidFill>
                  <a:srgbClr val="636A6F"/>
                </a:solidFill>
              </a:rPr>
              <a:t>Мениджър</a:t>
            </a:r>
            <a:r>
              <a:rPr lang="en-GB" sz="1450" b="1" dirty="0">
                <a:solidFill>
                  <a:srgbClr val="636A6F"/>
                </a:solidFill>
              </a:rPr>
              <a:t>: </a:t>
            </a:r>
            <a:r>
              <a:rPr lang="en-GB" sz="1450" dirty="0" err="1">
                <a:solidFill>
                  <a:srgbClr val="636A6F"/>
                </a:solidFill>
              </a:rPr>
              <a:t>Работете</a:t>
            </a:r>
            <a:r>
              <a:rPr lang="en-GB" sz="1450" dirty="0">
                <a:solidFill>
                  <a:srgbClr val="636A6F"/>
                </a:solidFill>
              </a:rPr>
              <a:t> </a:t>
            </a:r>
            <a:r>
              <a:rPr lang="en-GB" sz="1450" dirty="0" err="1">
                <a:solidFill>
                  <a:srgbClr val="636A6F"/>
                </a:solidFill>
              </a:rPr>
              <a:t>заедно</a:t>
            </a:r>
            <a:r>
              <a:rPr lang="en-GB" sz="1450" dirty="0">
                <a:solidFill>
                  <a:srgbClr val="636A6F"/>
                </a:solidFill>
              </a:rPr>
              <a:t> с </a:t>
            </a:r>
            <a:r>
              <a:rPr lang="en-GB" sz="1450" dirty="0" err="1">
                <a:solidFill>
                  <a:srgbClr val="636A6F"/>
                </a:solidFill>
              </a:rPr>
              <a:t>отдел</a:t>
            </a:r>
            <a:r>
              <a:rPr lang="en-GB" sz="1450" dirty="0">
                <a:solidFill>
                  <a:srgbClr val="636A6F"/>
                </a:solidFill>
              </a:rPr>
              <a:t> „</a:t>
            </a:r>
            <a:r>
              <a:rPr lang="en-GB" sz="1450" dirty="0" err="1">
                <a:solidFill>
                  <a:srgbClr val="636A6F"/>
                </a:solidFill>
              </a:rPr>
              <a:t>Човешки</a:t>
            </a:r>
            <a:r>
              <a:rPr lang="en-GB" sz="1450" dirty="0">
                <a:solidFill>
                  <a:srgbClr val="636A6F"/>
                </a:solidFill>
              </a:rPr>
              <a:t> </a:t>
            </a:r>
            <a:r>
              <a:rPr lang="en-GB" sz="1450" dirty="0" err="1">
                <a:solidFill>
                  <a:srgbClr val="636A6F"/>
                </a:solidFill>
              </a:rPr>
              <a:t>ресурси</a:t>
            </a:r>
            <a:r>
              <a:rPr lang="en-GB" sz="1450" dirty="0">
                <a:solidFill>
                  <a:srgbClr val="636A6F"/>
                </a:solidFill>
              </a:rPr>
              <a:t>“, за </a:t>
            </a:r>
            <a:r>
              <a:rPr lang="en-GB" sz="1450" dirty="0" err="1">
                <a:solidFill>
                  <a:srgbClr val="636A6F"/>
                </a:solidFill>
              </a:rPr>
              <a:t>да</a:t>
            </a:r>
            <a:r>
              <a:rPr lang="en-GB" sz="1450" dirty="0">
                <a:solidFill>
                  <a:srgbClr val="636A6F"/>
                </a:solidFill>
              </a:rPr>
              <a:t> </a:t>
            </a:r>
            <a:r>
              <a:rPr lang="en-GB" sz="1450" dirty="0" err="1">
                <a:solidFill>
                  <a:srgbClr val="636A6F"/>
                </a:solidFill>
              </a:rPr>
              <a:t>гарантирате</a:t>
            </a:r>
            <a:r>
              <a:rPr lang="en-GB" sz="1450" dirty="0">
                <a:solidFill>
                  <a:srgbClr val="636A6F"/>
                </a:solidFill>
              </a:rPr>
              <a:t>, </a:t>
            </a:r>
            <a:r>
              <a:rPr lang="en-GB" sz="1450" dirty="0" err="1">
                <a:solidFill>
                  <a:srgbClr val="636A6F"/>
                </a:solidFill>
              </a:rPr>
              <a:t>че</a:t>
            </a:r>
            <a:r>
              <a:rPr lang="en-GB" sz="1450" dirty="0">
                <a:solidFill>
                  <a:srgbClr val="636A6F"/>
                </a:solidFill>
              </a:rPr>
              <a:t> </a:t>
            </a:r>
            <a:r>
              <a:rPr lang="en-GB" sz="1450" dirty="0" err="1">
                <a:solidFill>
                  <a:srgbClr val="636A6F"/>
                </a:solidFill>
              </a:rPr>
              <a:t>служителят</a:t>
            </a:r>
            <a:r>
              <a:rPr lang="en-GB" sz="1450" dirty="0">
                <a:solidFill>
                  <a:srgbClr val="636A6F"/>
                </a:solidFill>
              </a:rPr>
              <a:t> </a:t>
            </a:r>
            <a:r>
              <a:rPr lang="en-GB" sz="1450" dirty="0" err="1">
                <a:solidFill>
                  <a:srgbClr val="636A6F"/>
                </a:solidFill>
              </a:rPr>
              <a:t>ще</a:t>
            </a:r>
            <a:r>
              <a:rPr lang="en-GB" sz="1450" dirty="0">
                <a:solidFill>
                  <a:srgbClr val="636A6F"/>
                </a:solidFill>
              </a:rPr>
              <a:t> </a:t>
            </a:r>
            <a:r>
              <a:rPr lang="en-GB" sz="1450" dirty="0" err="1">
                <a:solidFill>
                  <a:srgbClr val="636A6F"/>
                </a:solidFill>
              </a:rPr>
              <a:t>се</a:t>
            </a:r>
            <a:r>
              <a:rPr lang="en-GB" sz="1450" dirty="0">
                <a:solidFill>
                  <a:srgbClr val="636A6F"/>
                </a:solidFill>
              </a:rPr>
              <a:t> </a:t>
            </a:r>
            <a:r>
              <a:rPr lang="en-GB" sz="1450" dirty="0" err="1">
                <a:solidFill>
                  <a:srgbClr val="636A6F"/>
                </a:solidFill>
              </a:rPr>
              <a:t>чувства</a:t>
            </a:r>
            <a:r>
              <a:rPr lang="en-GB" sz="1450" dirty="0">
                <a:solidFill>
                  <a:srgbClr val="636A6F"/>
                </a:solidFill>
              </a:rPr>
              <a:t> </a:t>
            </a:r>
            <a:r>
              <a:rPr lang="en-GB" sz="1450" dirty="0" err="1">
                <a:solidFill>
                  <a:srgbClr val="636A6F"/>
                </a:solidFill>
              </a:rPr>
              <a:t>чут</a:t>
            </a:r>
            <a:r>
              <a:rPr lang="en-GB" sz="1450" dirty="0">
                <a:solidFill>
                  <a:srgbClr val="636A6F"/>
                </a:solidFill>
              </a:rPr>
              <a:t>, </a:t>
            </a:r>
            <a:r>
              <a:rPr lang="en-GB" sz="1450" dirty="0" err="1">
                <a:solidFill>
                  <a:srgbClr val="636A6F"/>
                </a:solidFill>
              </a:rPr>
              <a:t>като</a:t>
            </a:r>
            <a:r>
              <a:rPr lang="en-GB" sz="1450" dirty="0">
                <a:solidFill>
                  <a:srgbClr val="636A6F"/>
                </a:solidFill>
              </a:rPr>
              <a:t> </a:t>
            </a:r>
            <a:r>
              <a:rPr lang="en-GB" sz="1450" dirty="0" err="1">
                <a:solidFill>
                  <a:srgbClr val="636A6F"/>
                </a:solidFill>
              </a:rPr>
              <a:t>предлагате</a:t>
            </a:r>
            <a:r>
              <a:rPr lang="en-GB" sz="1450" dirty="0">
                <a:solidFill>
                  <a:srgbClr val="636A6F"/>
                </a:solidFill>
              </a:rPr>
              <a:t> </a:t>
            </a:r>
            <a:r>
              <a:rPr lang="en-GB" sz="1450" dirty="0" err="1">
                <a:solidFill>
                  <a:srgbClr val="636A6F"/>
                </a:solidFill>
              </a:rPr>
              <a:t>потенциални</a:t>
            </a:r>
            <a:r>
              <a:rPr lang="en-GB" sz="1450" dirty="0">
                <a:solidFill>
                  <a:srgbClr val="636A6F"/>
                </a:solidFill>
              </a:rPr>
              <a:t> </a:t>
            </a:r>
            <a:r>
              <a:rPr lang="en-GB" sz="1450" dirty="0" err="1">
                <a:solidFill>
                  <a:srgbClr val="636A6F"/>
                </a:solidFill>
              </a:rPr>
              <a:t>решения</a:t>
            </a:r>
            <a:r>
              <a:rPr lang="en-GB" sz="1450" dirty="0">
                <a:solidFill>
                  <a:srgbClr val="636A6F"/>
                </a:solidFill>
              </a:rPr>
              <a:t>, </a:t>
            </a:r>
            <a:r>
              <a:rPr lang="en-GB" sz="1450" dirty="0" err="1">
                <a:solidFill>
                  <a:srgbClr val="636A6F"/>
                </a:solidFill>
              </a:rPr>
              <a:t>които</a:t>
            </a:r>
            <a:r>
              <a:rPr lang="en-GB" sz="1450" dirty="0">
                <a:solidFill>
                  <a:srgbClr val="636A6F"/>
                </a:solidFill>
              </a:rPr>
              <a:t> </a:t>
            </a:r>
            <a:r>
              <a:rPr lang="en-GB" sz="1450" dirty="0" err="1">
                <a:solidFill>
                  <a:srgbClr val="636A6F"/>
                </a:solidFill>
              </a:rPr>
              <a:t>биха</a:t>
            </a:r>
            <a:r>
              <a:rPr lang="en-GB" sz="1450" dirty="0">
                <a:solidFill>
                  <a:srgbClr val="636A6F"/>
                </a:solidFill>
              </a:rPr>
              <a:t> </a:t>
            </a:r>
            <a:r>
              <a:rPr lang="en-GB" sz="1450" dirty="0" err="1">
                <a:solidFill>
                  <a:srgbClr val="636A6F"/>
                </a:solidFill>
              </a:rPr>
              <a:t>могли</a:t>
            </a:r>
            <a:r>
              <a:rPr lang="en-GB" sz="1450" dirty="0">
                <a:solidFill>
                  <a:srgbClr val="636A6F"/>
                </a:solidFill>
              </a:rPr>
              <a:t> </a:t>
            </a:r>
            <a:r>
              <a:rPr lang="en-GB" sz="1450" dirty="0" err="1">
                <a:solidFill>
                  <a:srgbClr val="636A6F"/>
                </a:solidFill>
              </a:rPr>
              <a:t>да</a:t>
            </a:r>
            <a:r>
              <a:rPr lang="en-GB" sz="1450" dirty="0">
                <a:solidFill>
                  <a:srgbClr val="636A6F"/>
                </a:solidFill>
              </a:rPr>
              <a:t> </a:t>
            </a:r>
            <a:r>
              <a:rPr lang="en-GB" sz="1450" dirty="0" err="1">
                <a:solidFill>
                  <a:srgbClr val="636A6F"/>
                </a:solidFill>
              </a:rPr>
              <a:t>бъдат</a:t>
            </a:r>
            <a:r>
              <a:rPr lang="en-GB" sz="1450" dirty="0">
                <a:solidFill>
                  <a:srgbClr val="636A6F"/>
                </a:solidFill>
              </a:rPr>
              <a:t> </a:t>
            </a:r>
            <a:r>
              <a:rPr lang="en-GB" sz="1450" dirty="0" err="1">
                <a:solidFill>
                  <a:srgbClr val="636A6F"/>
                </a:solidFill>
              </a:rPr>
              <a:t>внедрени</a:t>
            </a:r>
            <a:r>
              <a:rPr lang="en-GB" sz="1450" dirty="0">
                <a:solidFill>
                  <a:srgbClr val="636A6F"/>
                </a:solidFill>
              </a:rPr>
              <a:t> </a:t>
            </a:r>
            <a:r>
              <a:rPr lang="en-GB" sz="1450" dirty="0" err="1">
                <a:solidFill>
                  <a:srgbClr val="636A6F"/>
                </a:solidFill>
              </a:rPr>
              <a:t>по</a:t>
            </a:r>
            <a:r>
              <a:rPr lang="en-GB" sz="1450" dirty="0">
                <a:solidFill>
                  <a:srgbClr val="636A6F"/>
                </a:solidFill>
              </a:rPr>
              <a:t> </a:t>
            </a:r>
            <a:r>
              <a:rPr lang="en-GB" sz="1450" dirty="0" err="1">
                <a:solidFill>
                  <a:srgbClr val="636A6F"/>
                </a:solidFill>
              </a:rPr>
              <a:t>време</a:t>
            </a:r>
            <a:r>
              <a:rPr lang="en-GB" sz="1450" dirty="0">
                <a:solidFill>
                  <a:srgbClr val="636A6F"/>
                </a:solidFill>
              </a:rPr>
              <a:t> на </a:t>
            </a:r>
            <a:r>
              <a:rPr lang="en-GB" sz="1450" dirty="0" err="1">
                <a:solidFill>
                  <a:srgbClr val="636A6F"/>
                </a:solidFill>
              </a:rPr>
              <a:t>работния</a:t>
            </a:r>
            <a:r>
              <a:rPr lang="en-GB" sz="1450" dirty="0">
                <a:solidFill>
                  <a:srgbClr val="636A6F"/>
                </a:solidFill>
              </a:rPr>
              <a:t> </a:t>
            </a:r>
            <a:r>
              <a:rPr lang="en-GB" sz="1450" dirty="0" err="1">
                <a:solidFill>
                  <a:srgbClr val="636A6F"/>
                </a:solidFill>
              </a:rPr>
              <a:t>процес</a:t>
            </a:r>
            <a:r>
              <a:rPr lang="en-GB" sz="1450" dirty="0">
                <a:solidFill>
                  <a:srgbClr val="636A6F"/>
                </a:solidFill>
              </a:rPr>
              <a:t>.</a:t>
            </a:r>
            <a:endParaRPr sz="1450" dirty="0">
              <a:solidFill>
                <a:srgbClr val="636A6F"/>
              </a:solidFill>
            </a:endParaRPr>
          </a:p>
          <a:p>
            <a:pPr marL="914400" lvl="1" indent="-320675" algn="l" rtl="0">
              <a:lnSpc>
                <a:spcPct val="90000"/>
              </a:lnSpc>
              <a:spcBef>
                <a:spcPts val="1000"/>
              </a:spcBef>
              <a:spcAft>
                <a:spcPts val="0"/>
              </a:spcAft>
              <a:buClr>
                <a:srgbClr val="636A6F"/>
              </a:buClr>
              <a:buSzPts val="1450"/>
              <a:buChar char="•"/>
            </a:pPr>
            <a:r>
              <a:rPr lang="en-GB" sz="1450" b="1" dirty="0" err="1">
                <a:solidFill>
                  <a:srgbClr val="636A6F"/>
                </a:solidFill>
              </a:rPr>
              <a:t>Наблюдател</a:t>
            </a:r>
            <a:r>
              <a:rPr lang="en-GB" sz="1450" b="1" dirty="0">
                <a:solidFill>
                  <a:srgbClr val="636A6F"/>
                </a:solidFill>
              </a:rPr>
              <a:t>: </a:t>
            </a:r>
            <a:r>
              <a:rPr lang="en-GB" sz="1450" dirty="0" err="1">
                <a:solidFill>
                  <a:srgbClr val="636A6F"/>
                </a:solidFill>
              </a:rPr>
              <a:t>Следи</a:t>
            </a:r>
            <a:r>
              <a:rPr lang="en-GB" sz="1450" dirty="0">
                <a:solidFill>
                  <a:srgbClr val="636A6F"/>
                </a:solidFill>
              </a:rPr>
              <a:t> </a:t>
            </a:r>
            <a:r>
              <a:rPr lang="en-GB" sz="1450" dirty="0" err="1">
                <a:solidFill>
                  <a:srgbClr val="636A6F"/>
                </a:solidFill>
              </a:rPr>
              <a:t>дискусията</a:t>
            </a:r>
            <a:r>
              <a:rPr lang="en-GB" sz="1450" dirty="0">
                <a:solidFill>
                  <a:srgbClr val="636A6F"/>
                </a:solidFill>
              </a:rPr>
              <a:t>, </a:t>
            </a:r>
            <a:r>
              <a:rPr lang="en-GB" sz="1450" dirty="0" err="1">
                <a:solidFill>
                  <a:srgbClr val="636A6F"/>
                </a:solidFill>
              </a:rPr>
              <a:t>като</a:t>
            </a:r>
            <a:r>
              <a:rPr lang="en-GB" sz="1450" dirty="0">
                <a:solidFill>
                  <a:srgbClr val="636A6F"/>
                </a:solidFill>
              </a:rPr>
              <a:t> </a:t>
            </a:r>
            <a:r>
              <a:rPr lang="en-GB" sz="1450" dirty="0" err="1">
                <a:solidFill>
                  <a:srgbClr val="636A6F"/>
                </a:solidFill>
              </a:rPr>
              <a:t>предоставя</a:t>
            </a:r>
            <a:r>
              <a:rPr lang="en-GB" sz="1450" dirty="0">
                <a:solidFill>
                  <a:srgbClr val="636A6F"/>
                </a:solidFill>
              </a:rPr>
              <a:t> </a:t>
            </a:r>
            <a:r>
              <a:rPr lang="en-GB" sz="1450" dirty="0" err="1">
                <a:solidFill>
                  <a:srgbClr val="636A6F"/>
                </a:solidFill>
              </a:rPr>
              <a:t>информация</a:t>
            </a:r>
            <a:r>
              <a:rPr lang="en-GB" sz="1450" dirty="0">
                <a:solidFill>
                  <a:srgbClr val="636A6F"/>
                </a:solidFill>
              </a:rPr>
              <a:t> за </a:t>
            </a:r>
            <a:r>
              <a:rPr lang="en-GB" sz="1450" dirty="0" err="1">
                <a:solidFill>
                  <a:srgbClr val="636A6F"/>
                </a:solidFill>
              </a:rPr>
              <a:t>силните</a:t>
            </a:r>
            <a:r>
              <a:rPr lang="en-GB" sz="1450" dirty="0">
                <a:solidFill>
                  <a:srgbClr val="636A6F"/>
                </a:solidFill>
              </a:rPr>
              <a:t> </a:t>
            </a:r>
            <a:r>
              <a:rPr lang="en-GB" sz="1450" dirty="0" err="1">
                <a:solidFill>
                  <a:srgbClr val="636A6F"/>
                </a:solidFill>
              </a:rPr>
              <a:t>области</a:t>
            </a:r>
            <a:r>
              <a:rPr lang="en-GB" sz="1450" dirty="0">
                <a:solidFill>
                  <a:srgbClr val="636A6F"/>
                </a:solidFill>
              </a:rPr>
              <a:t>, </a:t>
            </a:r>
            <a:r>
              <a:rPr lang="en-GB" sz="1450" dirty="0" err="1">
                <a:solidFill>
                  <a:srgbClr val="636A6F"/>
                </a:solidFill>
              </a:rPr>
              <a:t>както</a:t>
            </a:r>
            <a:r>
              <a:rPr lang="en-GB" sz="1450" dirty="0">
                <a:solidFill>
                  <a:srgbClr val="636A6F"/>
                </a:solidFill>
              </a:rPr>
              <a:t> и за </a:t>
            </a:r>
            <a:r>
              <a:rPr lang="en-GB" sz="1450" dirty="0" err="1">
                <a:solidFill>
                  <a:srgbClr val="636A6F"/>
                </a:solidFill>
              </a:rPr>
              <a:t>областите</a:t>
            </a:r>
            <a:r>
              <a:rPr lang="en-GB" sz="1450" dirty="0">
                <a:solidFill>
                  <a:srgbClr val="636A6F"/>
                </a:solidFill>
              </a:rPr>
              <a:t>, в </a:t>
            </a:r>
            <a:r>
              <a:rPr lang="en-GB" sz="1450" dirty="0" err="1">
                <a:solidFill>
                  <a:srgbClr val="636A6F"/>
                </a:solidFill>
              </a:rPr>
              <a:t>които</a:t>
            </a:r>
            <a:r>
              <a:rPr lang="en-GB" sz="1450" dirty="0">
                <a:solidFill>
                  <a:srgbClr val="636A6F"/>
                </a:solidFill>
              </a:rPr>
              <a:t> </a:t>
            </a:r>
            <a:r>
              <a:rPr lang="en-GB" sz="1450" dirty="0" err="1">
                <a:solidFill>
                  <a:srgbClr val="636A6F"/>
                </a:solidFill>
              </a:rPr>
              <a:t>може</a:t>
            </a:r>
            <a:r>
              <a:rPr lang="en-GB" sz="1450" dirty="0">
                <a:solidFill>
                  <a:srgbClr val="636A6F"/>
                </a:solidFill>
              </a:rPr>
              <a:t> </a:t>
            </a:r>
            <a:r>
              <a:rPr lang="en-GB" sz="1450" dirty="0" err="1">
                <a:solidFill>
                  <a:srgbClr val="636A6F"/>
                </a:solidFill>
              </a:rPr>
              <a:t>да</a:t>
            </a:r>
            <a:r>
              <a:rPr lang="en-GB" sz="1450" dirty="0">
                <a:solidFill>
                  <a:srgbClr val="636A6F"/>
                </a:solidFill>
              </a:rPr>
              <a:t> е </a:t>
            </a:r>
            <a:r>
              <a:rPr lang="en-GB" sz="1450" dirty="0" err="1">
                <a:solidFill>
                  <a:srgbClr val="636A6F"/>
                </a:solidFill>
              </a:rPr>
              <a:t>нужно</a:t>
            </a:r>
            <a:r>
              <a:rPr lang="en-GB" sz="1450" dirty="0">
                <a:solidFill>
                  <a:srgbClr val="636A6F"/>
                </a:solidFill>
              </a:rPr>
              <a:t> </a:t>
            </a:r>
            <a:r>
              <a:rPr lang="en-GB" sz="1450" dirty="0" err="1">
                <a:solidFill>
                  <a:srgbClr val="636A6F"/>
                </a:solidFill>
              </a:rPr>
              <a:t>подобрение</a:t>
            </a:r>
            <a:r>
              <a:rPr lang="en-GB" sz="1450" dirty="0">
                <a:solidFill>
                  <a:srgbClr val="636A6F"/>
                </a:solidFill>
              </a:rPr>
              <a:t>, за </a:t>
            </a:r>
            <a:r>
              <a:rPr lang="en-GB" sz="1450" dirty="0" err="1">
                <a:solidFill>
                  <a:srgbClr val="636A6F"/>
                </a:solidFill>
              </a:rPr>
              <a:t>да</a:t>
            </a:r>
            <a:r>
              <a:rPr lang="en-GB" sz="1450" dirty="0">
                <a:solidFill>
                  <a:srgbClr val="636A6F"/>
                </a:solidFill>
              </a:rPr>
              <a:t> </a:t>
            </a:r>
            <a:r>
              <a:rPr lang="en-GB" sz="1450" dirty="0" err="1">
                <a:solidFill>
                  <a:srgbClr val="636A6F"/>
                </a:solidFill>
              </a:rPr>
              <a:t>се</a:t>
            </a:r>
            <a:r>
              <a:rPr lang="en-GB" sz="1450" dirty="0">
                <a:solidFill>
                  <a:srgbClr val="636A6F"/>
                </a:solidFill>
              </a:rPr>
              <a:t> </a:t>
            </a:r>
            <a:r>
              <a:rPr lang="en-GB" sz="1450" dirty="0" err="1">
                <a:solidFill>
                  <a:srgbClr val="636A6F"/>
                </a:solidFill>
              </a:rPr>
              <a:t>увеличи</a:t>
            </a:r>
            <a:r>
              <a:rPr lang="en-GB" sz="1450" dirty="0">
                <a:solidFill>
                  <a:srgbClr val="636A6F"/>
                </a:solidFill>
              </a:rPr>
              <a:t> </a:t>
            </a:r>
            <a:r>
              <a:rPr lang="en-GB" sz="1450" dirty="0" err="1">
                <a:solidFill>
                  <a:srgbClr val="636A6F"/>
                </a:solidFill>
              </a:rPr>
              <a:t>максимално</a:t>
            </a:r>
            <a:r>
              <a:rPr lang="en-GB" sz="1450" dirty="0">
                <a:solidFill>
                  <a:srgbClr val="636A6F"/>
                </a:solidFill>
              </a:rPr>
              <a:t> </a:t>
            </a:r>
            <a:r>
              <a:rPr lang="en-GB" sz="1450" dirty="0" err="1">
                <a:solidFill>
                  <a:srgbClr val="636A6F"/>
                </a:solidFill>
              </a:rPr>
              <a:t>ефективността</a:t>
            </a:r>
            <a:r>
              <a:rPr lang="en-GB" sz="1450" dirty="0">
                <a:solidFill>
                  <a:srgbClr val="636A6F"/>
                </a:solidFill>
              </a:rPr>
              <a:t> на </a:t>
            </a:r>
            <a:r>
              <a:rPr lang="en-GB" sz="1450" dirty="0" err="1">
                <a:solidFill>
                  <a:srgbClr val="636A6F"/>
                </a:solidFill>
              </a:rPr>
              <a:t>срещата</a:t>
            </a:r>
            <a:r>
              <a:rPr lang="en-GB" sz="1450" dirty="0">
                <a:solidFill>
                  <a:srgbClr val="636A6F"/>
                </a:solidFill>
              </a:rPr>
              <a:t>.</a:t>
            </a:r>
            <a:endParaRPr sz="2100" dirty="0">
              <a:solidFill>
                <a:srgbClr val="12501B"/>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32565449324_0_121"/>
          <p:cNvSpPr txBox="1">
            <a:spLocks noGrp="1"/>
          </p:cNvSpPr>
          <p:nvPr>
            <p:ph type="title"/>
          </p:nvPr>
        </p:nvSpPr>
        <p:spPr>
          <a:xfrm>
            <a:off x="1500674" y="383825"/>
            <a:ext cx="10269793" cy="70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None/>
            </a:pPr>
            <a:r>
              <a:rPr lang="en-GB" sz="2400" b="1">
                <a:solidFill>
                  <a:schemeClr val="accent6"/>
                </a:solidFill>
              </a:rPr>
              <a:t>Приобщаването и емпатията като стълбове при създаването на връзка</a:t>
            </a:r>
            <a:br>
              <a:rPr lang="en-GB" sz="2400" b="1">
                <a:solidFill>
                  <a:schemeClr val="accent6"/>
                </a:solidFill>
              </a:rPr>
            </a:br>
            <a:r>
              <a:rPr lang="en-GB" sz="2400" b="1">
                <a:solidFill>
                  <a:schemeClr val="accent6"/>
                </a:solidFill>
              </a:rPr>
              <a:t>Дейност: Сценарий за ролева игра</a:t>
            </a:r>
            <a:endParaRPr sz="3600">
              <a:solidFill>
                <a:schemeClr val="accent5"/>
              </a:solidFill>
            </a:endParaRPr>
          </a:p>
        </p:txBody>
      </p:sp>
      <p:sp>
        <p:nvSpPr>
          <p:cNvPr id="432" name="Google Shape;432;g32565449324_0_121"/>
          <p:cNvSpPr txBox="1">
            <a:spLocks noGrp="1"/>
          </p:cNvSpPr>
          <p:nvPr>
            <p:ph type="body" idx="1"/>
          </p:nvPr>
        </p:nvSpPr>
        <p:spPr>
          <a:xfrm>
            <a:off x="1210789" y="12678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228600" lvl="0" indent="-206375" algn="l" rtl="0">
              <a:lnSpc>
                <a:spcPct val="90000"/>
              </a:lnSpc>
              <a:spcBef>
                <a:spcPts val="1000"/>
              </a:spcBef>
              <a:spcAft>
                <a:spcPts val="0"/>
              </a:spcAft>
              <a:buClr>
                <a:srgbClr val="636A6F"/>
              </a:buClr>
              <a:buSzPts val="1450"/>
              <a:buChar char="•"/>
            </a:pPr>
            <a:r>
              <a:rPr lang="bg-BG" sz="1450" b="1" dirty="0">
                <a:solidFill>
                  <a:srgbClr val="12501B"/>
                </a:solidFill>
                <a:latin typeface="Arial"/>
                <a:ea typeface="Arial"/>
                <a:cs typeface="Arial"/>
                <a:sym typeface="Arial"/>
              </a:rPr>
              <a:t>Анализ</a:t>
            </a:r>
            <a:r>
              <a:rPr lang="en-GB" sz="1450" b="1" dirty="0">
                <a:solidFill>
                  <a:srgbClr val="12501B"/>
                </a:solidFill>
                <a:latin typeface="Arial"/>
                <a:ea typeface="Arial"/>
                <a:cs typeface="Arial"/>
                <a:sym typeface="Arial"/>
              </a:rPr>
              <a:t>: </a:t>
            </a:r>
            <a:r>
              <a:rPr lang="en-GB" sz="1450" dirty="0" err="1">
                <a:solidFill>
                  <a:srgbClr val="636A6F"/>
                </a:solidFill>
                <a:latin typeface="Arial"/>
                <a:ea typeface="Arial"/>
                <a:cs typeface="Arial"/>
                <a:sym typeface="Arial"/>
              </a:rPr>
              <a:t>След</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като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вече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справили</a:t>
            </a:r>
            <a:r>
              <a:rPr lang="en-GB" sz="1450" dirty="0">
                <a:solidFill>
                  <a:srgbClr val="636A6F"/>
                </a:solidFill>
                <a:latin typeface="Arial"/>
                <a:ea typeface="Arial"/>
                <a:cs typeface="Arial"/>
                <a:sym typeface="Arial"/>
              </a:rPr>
              <a:t> с </a:t>
            </a:r>
            <a:r>
              <a:rPr lang="en-GB" sz="1450" dirty="0" err="1">
                <a:solidFill>
                  <a:srgbClr val="636A6F"/>
                </a:solidFill>
                <a:latin typeface="Arial"/>
                <a:ea typeface="Arial"/>
                <a:cs typeface="Arial"/>
                <a:sym typeface="Arial"/>
              </a:rPr>
              <a:t>този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хипотетичен</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сценарий</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поканени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споделите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своите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мисли</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чувства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относно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еф</a:t>
            </a:r>
            <a:r>
              <a:rPr lang="bg-BG" sz="1450" dirty="0">
                <a:solidFill>
                  <a:srgbClr val="636A6F"/>
                </a:solidFill>
                <a:latin typeface="Arial"/>
                <a:ea typeface="Arial"/>
                <a:cs typeface="Arial"/>
                <a:sym typeface="Arial"/>
              </a:rPr>
              <a:t>ективността</a:t>
            </a:r>
            <a:r>
              <a:rPr lang="en-GB" sz="1450" dirty="0">
                <a:solidFill>
                  <a:srgbClr val="636A6F"/>
                </a:solidFill>
                <a:latin typeface="Arial"/>
                <a:ea typeface="Arial"/>
                <a:cs typeface="Arial"/>
                <a:sym typeface="Arial"/>
              </a:rPr>
              <a:t> на </a:t>
            </a:r>
            <a:r>
              <a:rPr lang="en-GB" sz="1450" dirty="0" err="1">
                <a:solidFill>
                  <a:srgbClr val="636A6F"/>
                </a:solidFill>
                <a:latin typeface="Arial"/>
                <a:ea typeface="Arial"/>
                <a:cs typeface="Arial"/>
                <a:sym typeface="Arial"/>
              </a:rPr>
              <a:t>дискусията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Например</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какво</a:t>
            </a:r>
            <a:r>
              <a:rPr lang="en-GB" sz="1450" dirty="0">
                <a:solidFill>
                  <a:srgbClr val="636A6F"/>
                </a:solidFill>
                <a:latin typeface="Arial"/>
                <a:ea typeface="Arial"/>
                <a:cs typeface="Arial"/>
                <a:sym typeface="Arial"/>
              </a:rPr>
              <a:t> е </a:t>
            </a:r>
            <a:r>
              <a:rPr lang="bg-BG" sz="1450" dirty="0">
                <a:solidFill>
                  <a:srgbClr val="636A6F"/>
                </a:solidFill>
                <a:latin typeface="Arial"/>
                <a:ea typeface="Arial"/>
                <a:cs typeface="Arial"/>
                <a:sym typeface="Arial"/>
              </a:rPr>
              <a:t>работи добре</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какво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би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могло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подобри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Ето</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някои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други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примерни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въпроси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които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доведат</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дискусия</a:t>
            </a:r>
            <a:r>
              <a:rPr lang="en-GB" sz="1450" dirty="0">
                <a:solidFill>
                  <a:srgbClr val="636A6F"/>
                </a:solidFill>
                <a:latin typeface="Arial"/>
                <a:ea typeface="Arial"/>
                <a:cs typeface="Arial"/>
                <a:sym typeface="Arial"/>
              </a:rPr>
              <a:t>:</a:t>
            </a:r>
            <a:endParaRPr sz="1450" dirty="0">
              <a:solidFill>
                <a:srgbClr val="636A6F"/>
              </a:solidFill>
              <a:latin typeface="Arial"/>
              <a:ea typeface="Arial"/>
              <a:cs typeface="Arial"/>
              <a:sym typeface="Arial"/>
            </a:endParaRPr>
          </a:p>
          <a:p>
            <a:pPr marL="0" lvl="0" indent="0" algn="l" rtl="0">
              <a:lnSpc>
                <a:spcPct val="90000"/>
              </a:lnSpc>
              <a:spcBef>
                <a:spcPts val="1000"/>
              </a:spcBef>
              <a:spcAft>
                <a:spcPts val="0"/>
              </a:spcAft>
              <a:buSzPts val="1800"/>
              <a:buNone/>
            </a:pPr>
            <a:endParaRPr sz="1450" dirty="0">
              <a:solidFill>
                <a:srgbClr val="636A6F"/>
              </a:solidFill>
              <a:latin typeface="Arial"/>
              <a:ea typeface="Arial"/>
              <a:cs typeface="Arial"/>
              <a:sym typeface="Arial"/>
            </a:endParaRPr>
          </a:p>
          <a:p>
            <a:pPr marL="228600" lvl="0" indent="-206375" algn="l" rtl="0">
              <a:lnSpc>
                <a:spcPct val="90000"/>
              </a:lnSpc>
              <a:spcBef>
                <a:spcPts val="1000"/>
              </a:spcBef>
              <a:spcAft>
                <a:spcPts val="0"/>
              </a:spcAft>
              <a:buClr>
                <a:srgbClr val="636A6F"/>
              </a:buClr>
              <a:buSzPts val="1450"/>
              <a:buChar char="•"/>
            </a:pPr>
            <a:r>
              <a:rPr lang="en-GB" sz="1450" dirty="0" err="1">
                <a:solidFill>
                  <a:srgbClr val="636A6F"/>
                </a:solidFill>
                <a:latin typeface="Arial"/>
                <a:ea typeface="Arial"/>
                <a:cs typeface="Arial"/>
                <a:sym typeface="Arial"/>
              </a:rPr>
              <a:t>По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какви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начини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специалистите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човешки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ресурси</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мениджърът</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демонстрират</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емпатия</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приобщаване</a:t>
            </a:r>
            <a:r>
              <a:rPr lang="en-GB" sz="1450" dirty="0">
                <a:solidFill>
                  <a:srgbClr val="636A6F"/>
                </a:solidFill>
                <a:latin typeface="Arial"/>
                <a:ea typeface="Arial"/>
                <a:cs typeface="Arial"/>
                <a:sym typeface="Arial"/>
              </a:rPr>
              <a:t>?</a:t>
            </a:r>
            <a:endParaRPr sz="1450" dirty="0">
              <a:solidFill>
                <a:srgbClr val="636A6F"/>
              </a:solidFill>
              <a:latin typeface="Arial"/>
              <a:ea typeface="Arial"/>
              <a:cs typeface="Arial"/>
              <a:sym typeface="Arial"/>
            </a:endParaRPr>
          </a:p>
          <a:p>
            <a:pPr marL="914400" lvl="1" indent="-320675" algn="l" rtl="0">
              <a:lnSpc>
                <a:spcPct val="90000"/>
              </a:lnSpc>
              <a:spcBef>
                <a:spcPts val="1000"/>
              </a:spcBef>
              <a:spcAft>
                <a:spcPts val="0"/>
              </a:spcAft>
              <a:buClr>
                <a:srgbClr val="636A6F"/>
              </a:buClr>
              <a:buSzPts val="1450"/>
              <a:buChar char="•"/>
            </a:pPr>
            <a:r>
              <a:rPr lang="en-GB" sz="1450" dirty="0" err="1">
                <a:solidFill>
                  <a:srgbClr val="636A6F"/>
                </a:solidFill>
              </a:rPr>
              <a:t>Реалистични</a:t>
            </a:r>
            <a:r>
              <a:rPr lang="en-GB" sz="1450" dirty="0">
                <a:solidFill>
                  <a:srgbClr val="636A6F"/>
                </a:solidFill>
              </a:rPr>
              <a:t> и </a:t>
            </a:r>
            <a:r>
              <a:rPr lang="en-GB" sz="1450" dirty="0" err="1">
                <a:solidFill>
                  <a:srgbClr val="636A6F"/>
                </a:solidFill>
              </a:rPr>
              <a:t>приложими</a:t>
            </a:r>
            <a:r>
              <a:rPr lang="en-GB" sz="1450" dirty="0">
                <a:solidFill>
                  <a:srgbClr val="636A6F"/>
                </a:solidFill>
              </a:rPr>
              <a:t> </a:t>
            </a:r>
            <a:r>
              <a:rPr lang="en-GB" sz="1450" dirty="0" err="1">
                <a:solidFill>
                  <a:srgbClr val="636A6F"/>
                </a:solidFill>
              </a:rPr>
              <a:t>ли</a:t>
            </a:r>
            <a:r>
              <a:rPr lang="en-GB" sz="1450" dirty="0">
                <a:solidFill>
                  <a:srgbClr val="636A6F"/>
                </a:solidFill>
              </a:rPr>
              <a:t> </a:t>
            </a:r>
            <a:r>
              <a:rPr lang="en-GB" sz="1450" dirty="0" err="1">
                <a:solidFill>
                  <a:srgbClr val="636A6F"/>
                </a:solidFill>
              </a:rPr>
              <a:t>бяха</a:t>
            </a:r>
            <a:r>
              <a:rPr lang="en-GB" sz="1450" dirty="0">
                <a:solidFill>
                  <a:srgbClr val="636A6F"/>
                </a:solidFill>
              </a:rPr>
              <a:t> </a:t>
            </a:r>
            <a:r>
              <a:rPr lang="en-GB" sz="1450" dirty="0" err="1">
                <a:solidFill>
                  <a:srgbClr val="636A6F"/>
                </a:solidFill>
              </a:rPr>
              <a:t>предложените</a:t>
            </a:r>
            <a:r>
              <a:rPr lang="en-GB" sz="1450" dirty="0">
                <a:solidFill>
                  <a:srgbClr val="636A6F"/>
                </a:solidFill>
              </a:rPr>
              <a:t> </a:t>
            </a:r>
            <a:r>
              <a:rPr lang="en-GB" sz="1450" dirty="0" err="1">
                <a:solidFill>
                  <a:srgbClr val="636A6F"/>
                </a:solidFill>
              </a:rPr>
              <a:t>от</a:t>
            </a:r>
            <a:r>
              <a:rPr lang="en-GB" sz="1450" dirty="0">
                <a:solidFill>
                  <a:srgbClr val="636A6F"/>
                </a:solidFill>
              </a:rPr>
              <a:t> </a:t>
            </a:r>
            <a:r>
              <a:rPr lang="en-GB" sz="1450" dirty="0" err="1">
                <a:solidFill>
                  <a:srgbClr val="636A6F"/>
                </a:solidFill>
              </a:rPr>
              <a:t>тях</a:t>
            </a:r>
            <a:r>
              <a:rPr lang="en-GB" sz="1450" dirty="0">
                <a:solidFill>
                  <a:srgbClr val="636A6F"/>
                </a:solidFill>
              </a:rPr>
              <a:t> </a:t>
            </a:r>
            <a:r>
              <a:rPr lang="en-GB" sz="1450" dirty="0" err="1">
                <a:solidFill>
                  <a:srgbClr val="636A6F"/>
                </a:solidFill>
              </a:rPr>
              <a:t>решения</a:t>
            </a:r>
            <a:r>
              <a:rPr lang="en-GB" sz="1450" dirty="0">
                <a:solidFill>
                  <a:srgbClr val="636A6F"/>
                </a:solidFill>
              </a:rPr>
              <a:t>? </a:t>
            </a:r>
            <a:r>
              <a:rPr lang="en-GB" sz="1450" dirty="0" err="1">
                <a:solidFill>
                  <a:srgbClr val="636A6F"/>
                </a:solidFill>
              </a:rPr>
              <a:t>Колко</a:t>
            </a:r>
            <a:r>
              <a:rPr lang="en-GB" sz="1450" dirty="0">
                <a:solidFill>
                  <a:srgbClr val="636A6F"/>
                </a:solidFill>
              </a:rPr>
              <a:t> е </a:t>
            </a:r>
            <a:r>
              <a:rPr lang="en-GB" sz="1450" dirty="0" err="1">
                <a:solidFill>
                  <a:srgbClr val="636A6F"/>
                </a:solidFill>
              </a:rPr>
              <a:t>вероятно</a:t>
            </a:r>
            <a:r>
              <a:rPr lang="en-GB" sz="1450" dirty="0">
                <a:solidFill>
                  <a:srgbClr val="636A6F"/>
                </a:solidFill>
              </a:rPr>
              <a:t> </a:t>
            </a:r>
            <a:r>
              <a:rPr lang="en-GB" sz="1450" dirty="0" err="1">
                <a:solidFill>
                  <a:srgbClr val="636A6F"/>
                </a:solidFill>
              </a:rPr>
              <a:t>според</a:t>
            </a:r>
            <a:r>
              <a:rPr lang="en-GB" sz="1450" dirty="0">
                <a:solidFill>
                  <a:srgbClr val="636A6F"/>
                </a:solidFill>
              </a:rPr>
              <a:t> </a:t>
            </a:r>
            <a:r>
              <a:rPr lang="bg-BG" sz="1450" dirty="0">
                <a:solidFill>
                  <a:srgbClr val="636A6F"/>
                </a:solidFill>
              </a:rPr>
              <a:t>В</a:t>
            </a:r>
            <a:r>
              <a:rPr lang="en-GB" sz="1450" dirty="0" err="1">
                <a:solidFill>
                  <a:srgbClr val="636A6F"/>
                </a:solidFill>
              </a:rPr>
              <a:t>ас</a:t>
            </a:r>
            <a:r>
              <a:rPr lang="en-GB" sz="1450" dirty="0">
                <a:solidFill>
                  <a:srgbClr val="636A6F"/>
                </a:solidFill>
              </a:rPr>
              <a:t> </a:t>
            </a:r>
            <a:r>
              <a:rPr lang="en-GB" sz="1450" dirty="0" err="1">
                <a:solidFill>
                  <a:srgbClr val="636A6F"/>
                </a:solidFill>
              </a:rPr>
              <a:t>предложените</a:t>
            </a:r>
            <a:r>
              <a:rPr lang="en-GB" sz="1450" dirty="0">
                <a:solidFill>
                  <a:srgbClr val="636A6F"/>
                </a:solidFill>
              </a:rPr>
              <a:t> </a:t>
            </a:r>
            <a:r>
              <a:rPr lang="en-GB" sz="1450" dirty="0" err="1">
                <a:solidFill>
                  <a:srgbClr val="636A6F"/>
                </a:solidFill>
              </a:rPr>
              <a:t>идеи</a:t>
            </a:r>
            <a:r>
              <a:rPr lang="en-GB" sz="1450" dirty="0">
                <a:solidFill>
                  <a:srgbClr val="636A6F"/>
                </a:solidFill>
              </a:rPr>
              <a:t> </a:t>
            </a:r>
            <a:r>
              <a:rPr lang="en-GB" sz="1450" dirty="0" err="1">
                <a:solidFill>
                  <a:srgbClr val="636A6F"/>
                </a:solidFill>
              </a:rPr>
              <a:t>да</a:t>
            </a:r>
            <a:r>
              <a:rPr lang="en-GB" sz="1450" dirty="0">
                <a:solidFill>
                  <a:srgbClr val="636A6F"/>
                </a:solidFill>
              </a:rPr>
              <a:t> </a:t>
            </a:r>
            <a:r>
              <a:rPr lang="en-GB" sz="1450" dirty="0" err="1">
                <a:solidFill>
                  <a:srgbClr val="636A6F"/>
                </a:solidFill>
              </a:rPr>
              <a:t>решат</a:t>
            </a:r>
            <a:r>
              <a:rPr lang="en-GB" sz="1450" dirty="0">
                <a:solidFill>
                  <a:srgbClr val="636A6F"/>
                </a:solidFill>
              </a:rPr>
              <a:t> </a:t>
            </a:r>
            <a:r>
              <a:rPr lang="en-GB" sz="1450" dirty="0" err="1">
                <a:solidFill>
                  <a:srgbClr val="636A6F"/>
                </a:solidFill>
              </a:rPr>
              <a:t>ситуацията</a:t>
            </a:r>
            <a:r>
              <a:rPr lang="en-GB" sz="1450" dirty="0">
                <a:solidFill>
                  <a:srgbClr val="636A6F"/>
                </a:solidFill>
              </a:rPr>
              <a:t> </a:t>
            </a:r>
            <a:r>
              <a:rPr lang="en-GB" sz="1450" dirty="0" err="1">
                <a:solidFill>
                  <a:srgbClr val="636A6F"/>
                </a:solidFill>
              </a:rPr>
              <a:t>по</a:t>
            </a:r>
            <a:r>
              <a:rPr lang="en-GB" sz="1450" dirty="0">
                <a:solidFill>
                  <a:srgbClr val="636A6F"/>
                </a:solidFill>
              </a:rPr>
              <a:t> </a:t>
            </a:r>
            <a:r>
              <a:rPr lang="en-GB" sz="1450" dirty="0" err="1">
                <a:solidFill>
                  <a:srgbClr val="636A6F"/>
                </a:solidFill>
              </a:rPr>
              <a:t>начин</a:t>
            </a:r>
            <a:r>
              <a:rPr lang="en-GB" sz="1450" dirty="0">
                <a:solidFill>
                  <a:srgbClr val="636A6F"/>
                </a:solidFill>
              </a:rPr>
              <a:t>, </a:t>
            </a:r>
            <a:r>
              <a:rPr lang="en-GB" sz="1450" dirty="0" err="1">
                <a:solidFill>
                  <a:srgbClr val="636A6F"/>
                </a:solidFill>
              </a:rPr>
              <a:t>от</a:t>
            </a:r>
            <a:r>
              <a:rPr lang="en-GB" sz="1450" dirty="0">
                <a:solidFill>
                  <a:srgbClr val="636A6F"/>
                </a:solidFill>
              </a:rPr>
              <a:t> </a:t>
            </a:r>
            <a:r>
              <a:rPr lang="en-GB" sz="1450" dirty="0" err="1">
                <a:solidFill>
                  <a:srgbClr val="636A6F"/>
                </a:solidFill>
              </a:rPr>
              <a:t>който</a:t>
            </a:r>
            <a:r>
              <a:rPr lang="en-GB" sz="1450" dirty="0">
                <a:solidFill>
                  <a:srgbClr val="636A6F"/>
                </a:solidFill>
              </a:rPr>
              <a:t> </a:t>
            </a:r>
            <a:r>
              <a:rPr lang="en-GB" sz="1450" dirty="0" err="1">
                <a:solidFill>
                  <a:srgbClr val="636A6F"/>
                </a:solidFill>
              </a:rPr>
              <a:t>всички</a:t>
            </a:r>
            <a:r>
              <a:rPr lang="en-GB" sz="1450" dirty="0">
                <a:solidFill>
                  <a:srgbClr val="636A6F"/>
                </a:solidFill>
              </a:rPr>
              <a:t> </a:t>
            </a:r>
            <a:r>
              <a:rPr lang="en-GB" sz="1450" dirty="0" err="1">
                <a:solidFill>
                  <a:srgbClr val="636A6F"/>
                </a:solidFill>
              </a:rPr>
              <a:t>страни</a:t>
            </a:r>
            <a:r>
              <a:rPr lang="en-GB" sz="1450" dirty="0">
                <a:solidFill>
                  <a:srgbClr val="636A6F"/>
                </a:solidFill>
              </a:rPr>
              <a:t> </a:t>
            </a:r>
            <a:r>
              <a:rPr lang="en-GB" sz="1450" dirty="0" err="1">
                <a:solidFill>
                  <a:srgbClr val="636A6F"/>
                </a:solidFill>
              </a:rPr>
              <a:t>да</a:t>
            </a:r>
            <a:r>
              <a:rPr lang="en-GB" sz="1450" dirty="0">
                <a:solidFill>
                  <a:srgbClr val="636A6F"/>
                </a:solidFill>
              </a:rPr>
              <a:t> </a:t>
            </a:r>
            <a:r>
              <a:rPr lang="en-GB" sz="1450" dirty="0" err="1">
                <a:solidFill>
                  <a:srgbClr val="636A6F"/>
                </a:solidFill>
              </a:rPr>
              <a:t>са</a:t>
            </a:r>
            <a:r>
              <a:rPr lang="en-GB" sz="1450" dirty="0">
                <a:solidFill>
                  <a:srgbClr val="636A6F"/>
                </a:solidFill>
              </a:rPr>
              <a:t> </a:t>
            </a:r>
            <a:r>
              <a:rPr lang="en-GB" sz="1450" dirty="0" err="1">
                <a:solidFill>
                  <a:srgbClr val="636A6F"/>
                </a:solidFill>
              </a:rPr>
              <a:t>доволни</a:t>
            </a:r>
            <a:r>
              <a:rPr lang="en-GB" sz="1450" dirty="0">
                <a:solidFill>
                  <a:srgbClr val="636A6F"/>
                </a:solidFill>
              </a:rPr>
              <a:t>?</a:t>
            </a:r>
            <a:endParaRPr sz="1450" dirty="0">
              <a:solidFill>
                <a:srgbClr val="636A6F"/>
              </a:solidFill>
            </a:endParaRPr>
          </a:p>
          <a:p>
            <a:pPr marL="0" lvl="0" indent="0" algn="l" rtl="0">
              <a:lnSpc>
                <a:spcPct val="90000"/>
              </a:lnSpc>
              <a:spcBef>
                <a:spcPts val="1000"/>
              </a:spcBef>
              <a:spcAft>
                <a:spcPts val="0"/>
              </a:spcAft>
              <a:buSzPts val="1800"/>
              <a:buNone/>
            </a:pPr>
            <a:endParaRPr sz="1450" dirty="0">
              <a:solidFill>
                <a:srgbClr val="636A6F"/>
              </a:solidFill>
            </a:endParaRPr>
          </a:p>
          <a:p>
            <a:pPr marL="228600" lvl="0" indent="-206375" algn="l" rtl="0">
              <a:lnSpc>
                <a:spcPct val="90000"/>
              </a:lnSpc>
              <a:spcBef>
                <a:spcPts val="1000"/>
              </a:spcBef>
              <a:spcAft>
                <a:spcPts val="0"/>
              </a:spcAft>
              <a:buClr>
                <a:srgbClr val="636A6F"/>
              </a:buClr>
              <a:buSzPts val="1450"/>
              <a:buChar char="•"/>
            </a:pPr>
            <a:r>
              <a:rPr lang="en-GB" sz="1450" dirty="0">
                <a:solidFill>
                  <a:srgbClr val="636A6F"/>
                </a:solidFill>
                <a:latin typeface="Arial"/>
                <a:ea typeface="Arial"/>
                <a:cs typeface="Arial"/>
                <a:sym typeface="Arial"/>
              </a:rPr>
              <a:t>На </a:t>
            </a:r>
            <a:r>
              <a:rPr lang="en-GB" sz="1450" dirty="0" err="1">
                <a:solidFill>
                  <a:srgbClr val="636A6F"/>
                </a:solidFill>
                <a:latin typeface="Arial"/>
                <a:ea typeface="Arial"/>
                <a:cs typeface="Arial"/>
                <a:sym typeface="Arial"/>
              </a:rPr>
              <a:t>какво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могат</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ни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научат</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предложените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решения</a:t>
            </a:r>
            <a:r>
              <a:rPr lang="en-GB" sz="1450" dirty="0">
                <a:solidFill>
                  <a:srgbClr val="636A6F"/>
                </a:solidFill>
                <a:latin typeface="Arial"/>
                <a:ea typeface="Arial"/>
                <a:cs typeface="Arial"/>
                <a:sym typeface="Arial"/>
              </a:rPr>
              <a:t> за </a:t>
            </a:r>
            <a:r>
              <a:rPr lang="en-GB" sz="1450" dirty="0" err="1">
                <a:solidFill>
                  <a:srgbClr val="636A6F"/>
                </a:solidFill>
                <a:latin typeface="Arial"/>
                <a:ea typeface="Arial"/>
                <a:cs typeface="Arial"/>
                <a:sym typeface="Arial"/>
              </a:rPr>
              <a:t>най-добри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практики</a:t>
            </a:r>
            <a:r>
              <a:rPr lang="en-GB" sz="1450" dirty="0">
                <a:solidFill>
                  <a:srgbClr val="636A6F"/>
                </a:solidFill>
                <a:latin typeface="Arial"/>
                <a:ea typeface="Arial"/>
                <a:cs typeface="Arial"/>
                <a:sym typeface="Arial"/>
              </a:rPr>
              <a:t> за </a:t>
            </a:r>
            <a:r>
              <a:rPr lang="en-GB" sz="1450" dirty="0" err="1">
                <a:solidFill>
                  <a:srgbClr val="636A6F"/>
                </a:solidFill>
                <a:latin typeface="Arial"/>
                <a:ea typeface="Arial"/>
                <a:cs typeface="Arial"/>
                <a:sym typeface="Arial"/>
              </a:rPr>
              <a:t>приобщаване</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емпатия</a:t>
            </a:r>
            <a:r>
              <a:rPr lang="en-GB" sz="1450" dirty="0">
                <a:solidFill>
                  <a:srgbClr val="636A6F"/>
                </a:solidFill>
                <a:latin typeface="Arial"/>
                <a:ea typeface="Arial"/>
                <a:cs typeface="Arial"/>
                <a:sym typeface="Arial"/>
              </a:rPr>
              <a:t>?</a:t>
            </a:r>
            <a:endParaRPr sz="1450" dirty="0">
              <a:solidFill>
                <a:srgbClr val="636A6F"/>
              </a:solidFill>
              <a:latin typeface="Arial"/>
              <a:ea typeface="Arial"/>
              <a:cs typeface="Arial"/>
              <a:sym typeface="Arial"/>
            </a:endParaRPr>
          </a:p>
          <a:p>
            <a:pPr marL="0" lvl="0" indent="0" algn="l" rtl="0">
              <a:lnSpc>
                <a:spcPct val="90000"/>
              </a:lnSpc>
              <a:spcBef>
                <a:spcPts val="1000"/>
              </a:spcBef>
              <a:spcAft>
                <a:spcPts val="0"/>
              </a:spcAft>
              <a:buSzPts val="1800"/>
              <a:buNone/>
            </a:pPr>
            <a:endParaRPr sz="1450" dirty="0">
              <a:solidFill>
                <a:srgbClr val="636A6F"/>
              </a:solidFill>
              <a:latin typeface="Arial"/>
              <a:ea typeface="Arial"/>
              <a:cs typeface="Arial"/>
              <a:sym typeface="Arial"/>
            </a:endParaRPr>
          </a:p>
          <a:p>
            <a:pPr marL="228600" lvl="0" indent="-206375" algn="l" rtl="0">
              <a:lnSpc>
                <a:spcPct val="90000"/>
              </a:lnSpc>
              <a:spcBef>
                <a:spcPts val="1000"/>
              </a:spcBef>
              <a:spcAft>
                <a:spcPts val="0"/>
              </a:spcAft>
              <a:buClr>
                <a:srgbClr val="636A6F"/>
              </a:buClr>
              <a:buSzPts val="1450"/>
              <a:buChar char="•"/>
            </a:pPr>
            <a:r>
              <a:rPr lang="en-GB" sz="1450" dirty="0" err="1">
                <a:solidFill>
                  <a:srgbClr val="636A6F"/>
                </a:solidFill>
                <a:latin typeface="Arial"/>
                <a:ea typeface="Arial"/>
                <a:cs typeface="Arial"/>
                <a:sym typeface="Arial"/>
              </a:rPr>
              <a:t>Според</a:t>
            </a:r>
            <a:r>
              <a:rPr lang="en-GB" sz="1450" dirty="0">
                <a:solidFill>
                  <a:srgbClr val="636A6F"/>
                </a:solidFill>
                <a:latin typeface="Arial"/>
                <a:ea typeface="Arial"/>
                <a:cs typeface="Arial"/>
                <a:sym typeface="Arial"/>
              </a:rPr>
              <a:t> </a:t>
            </a:r>
            <a:r>
              <a:rPr lang="bg-BG" sz="1450" dirty="0">
                <a:solidFill>
                  <a:srgbClr val="636A6F"/>
                </a:solidFill>
                <a:latin typeface="Arial"/>
                <a:ea typeface="Arial"/>
                <a:cs typeface="Arial"/>
                <a:sym typeface="Arial"/>
              </a:rPr>
              <a:t>В</a:t>
            </a:r>
            <a:r>
              <a:rPr lang="en-GB" sz="1450" dirty="0" err="1">
                <a:solidFill>
                  <a:srgbClr val="636A6F"/>
                </a:solidFill>
                <a:latin typeface="Arial"/>
                <a:ea typeface="Arial"/>
                <a:cs typeface="Arial"/>
                <a:sym typeface="Arial"/>
              </a:rPr>
              <a:t>ас</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какви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начини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влияят</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приобщаването</a:t>
            </a:r>
            <a:r>
              <a:rPr lang="en-GB" sz="1450" dirty="0">
                <a:solidFill>
                  <a:srgbClr val="636A6F"/>
                </a:solidFill>
                <a:latin typeface="Arial"/>
                <a:ea typeface="Arial"/>
                <a:cs typeface="Arial"/>
                <a:sym typeface="Arial"/>
              </a:rPr>
              <a:t> и </a:t>
            </a:r>
            <a:r>
              <a:rPr lang="en-GB" sz="1450" dirty="0" err="1">
                <a:solidFill>
                  <a:srgbClr val="636A6F"/>
                </a:solidFill>
                <a:latin typeface="Arial"/>
                <a:ea typeface="Arial"/>
                <a:cs typeface="Arial"/>
                <a:sym typeface="Arial"/>
              </a:rPr>
              <a:t>емпатията</a:t>
            </a:r>
            <a:r>
              <a:rPr lang="en-GB" sz="1450" dirty="0">
                <a:solidFill>
                  <a:srgbClr val="636A6F"/>
                </a:solidFill>
                <a:latin typeface="Arial"/>
                <a:ea typeface="Arial"/>
                <a:cs typeface="Arial"/>
                <a:sym typeface="Arial"/>
              </a:rPr>
              <a:t> на </a:t>
            </a:r>
            <a:r>
              <a:rPr lang="en-GB" sz="1450" dirty="0" err="1">
                <a:solidFill>
                  <a:srgbClr val="636A6F"/>
                </a:solidFill>
                <a:latin typeface="Arial"/>
                <a:ea typeface="Arial"/>
                <a:cs typeface="Arial"/>
                <a:sym typeface="Arial"/>
              </a:rPr>
              <a:t>социалната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свързаност</a:t>
            </a:r>
            <a:r>
              <a:rPr lang="en-GB" sz="1450" dirty="0">
                <a:solidFill>
                  <a:srgbClr val="636A6F"/>
                </a:solidFill>
                <a:latin typeface="Arial"/>
                <a:ea typeface="Arial"/>
                <a:cs typeface="Arial"/>
                <a:sym typeface="Arial"/>
              </a:rPr>
              <a:t> в </a:t>
            </a:r>
            <a:r>
              <a:rPr lang="en-GB" sz="1450" dirty="0" err="1">
                <a:solidFill>
                  <a:srgbClr val="636A6F"/>
                </a:solidFill>
                <a:latin typeface="Arial"/>
                <a:ea typeface="Arial"/>
                <a:cs typeface="Arial"/>
                <a:sym typeface="Arial"/>
              </a:rPr>
              <a:t>една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организация</a:t>
            </a:r>
            <a:r>
              <a:rPr lang="en-GB" sz="1450" dirty="0">
                <a:solidFill>
                  <a:srgbClr val="636A6F"/>
                </a:solidFill>
                <a:latin typeface="Arial"/>
                <a:ea typeface="Arial"/>
                <a:cs typeface="Arial"/>
                <a:sym typeface="Arial"/>
              </a:rPr>
              <a:t>?</a:t>
            </a:r>
            <a:endParaRPr sz="1450" dirty="0">
              <a:solidFill>
                <a:srgbClr val="636A6F"/>
              </a:solidFill>
              <a:latin typeface="Arial"/>
              <a:ea typeface="Arial"/>
              <a:cs typeface="Arial"/>
              <a:sym typeface="Arial"/>
            </a:endParaRPr>
          </a:p>
          <a:p>
            <a:pPr marL="0" lvl="0" indent="0" algn="l" rtl="0">
              <a:lnSpc>
                <a:spcPct val="90000"/>
              </a:lnSpc>
              <a:spcBef>
                <a:spcPts val="1000"/>
              </a:spcBef>
              <a:spcAft>
                <a:spcPts val="0"/>
              </a:spcAft>
              <a:buSzPts val="1800"/>
              <a:buNone/>
            </a:pPr>
            <a:endParaRPr sz="1450" dirty="0">
              <a:solidFill>
                <a:srgbClr val="636A6F"/>
              </a:solidFill>
              <a:latin typeface="Arial"/>
              <a:ea typeface="Arial"/>
              <a:cs typeface="Arial"/>
              <a:sym typeface="Arial"/>
            </a:endParaRPr>
          </a:p>
          <a:p>
            <a:pPr marL="228600" lvl="0" indent="-206375" algn="l" rtl="0">
              <a:lnSpc>
                <a:spcPct val="90000"/>
              </a:lnSpc>
              <a:spcBef>
                <a:spcPts val="1000"/>
              </a:spcBef>
              <a:spcAft>
                <a:spcPts val="0"/>
              </a:spcAft>
              <a:buClr>
                <a:srgbClr val="636A6F"/>
              </a:buClr>
              <a:buSzPts val="1450"/>
              <a:buChar char="•"/>
            </a:pPr>
            <a:r>
              <a:rPr lang="en-GB" sz="1450" dirty="0" err="1">
                <a:solidFill>
                  <a:srgbClr val="636A6F"/>
                </a:solidFill>
                <a:latin typeface="Arial"/>
                <a:ea typeface="Arial"/>
                <a:cs typeface="Arial"/>
                <a:sym typeface="Arial"/>
              </a:rPr>
              <a:t>Кои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аспекти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от</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този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сценарий</a:t>
            </a:r>
            <a:r>
              <a:rPr lang="en-GB" sz="1450" dirty="0">
                <a:solidFill>
                  <a:srgbClr val="636A6F"/>
                </a:solidFill>
                <a:latin typeface="Arial"/>
                <a:ea typeface="Arial"/>
                <a:cs typeface="Arial"/>
                <a:sym typeface="Arial"/>
              </a:rPr>
              <a:t> на </a:t>
            </a:r>
            <a:r>
              <a:rPr lang="en-GB" sz="1450" dirty="0" err="1">
                <a:solidFill>
                  <a:srgbClr val="636A6F"/>
                </a:solidFill>
                <a:latin typeface="Arial"/>
                <a:ea typeface="Arial"/>
                <a:cs typeface="Arial"/>
                <a:sym typeface="Arial"/>
              </a:rPr>
              <a:t>ролева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игра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бихте</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искали</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да</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видите</a:t>
            </a:r>
            <a:r>
              <a:rPr lang="en-GB" sz="1450" dirty="0">
                <a:solidFill>
                  <a:srgbClr val="636A6F"/>
                </a:solidFill>
                <a:latin typeface="Arial"/>
                <a:ea typeface="Arial"/>
                <a:cs typeface="Arial"/>
                <a:sym typeface="Arial"/>
              </a:rPr>
              <a:t> </a:t>
            </a:r>
            <a:r>
              <a:rPr lang="bg-BG" sz="1450" dirty="0">
                <a:solidFill>
                  <a:srgbClr val="636A6F"/>
                </a:solidFill>
                <a:latin typeface="Arial"/>
                <a:ea typeface="Arial"/>
                <a:cs typeface="Arial"/>
                <a:sym typeface="Arial"/>
              </a:rPr>
              <a:t>приложени в рамките на В</a:t>
            </a:r>
            <a:r>
              <a:rPr lang="en-GB" sz="1450" dirty="0" err="1">
                <a:solidFill>
                  <a:srgbClr val="636A6F"/>
                </a:solidFill>
                <a:latin typeface="Arial"/>
                <a:ea typeface="Arial"/>
                <a:cs typeface="Arial"/>
                <a:sym typeface="Arial"/>
              </a:rPr>
              <a:t>ашето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собствено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работно</a:t>
            </a:r>
            <a:r>
              <a:rPr lang="en-GB" sz="1450" dirty="0">
                <a:solidFill>
                  <a:srgbClr val="636A6F"/>
                </a:solidFill>
                <a:latin typeface="Arial"/>
                <a:ea typeface="Arial"/>
                <a:cs typeface="Arial"/>
                <a:sym typeface="Arial"/>
              </a:rPr>
              <a:t> </a:t>
            </a:r>
            <a:r>
              <a:rPr lang="en-GB" sz="1450" dirty="0" err="1">
                <a:solidFill>
                  <a:srgbClr val="636A6F"/>
                </a:solidFill>
                <a:latin typeface="Arial"/>
                <a:ea typeface="Arial"/>
                <a:cs typeface="Arial"/>
                <a:sym typeface="Arial"/>
              </a:rPr>
              <a:t>място</a:t>
            </a:r>
            <a:r>
              <a:rPr lang="en-GB" sz="1450" dirty="0">
                <a:solidFill>
                  <a:srgbClr val="636A6F"/>
                </a:solidFill>
                <a:latin typeface="Arial"/>
                <a:ea typeface="Arial"/>
                <a:cs typeface="Arial"/>
                <a:sym typeface="Arial"/>
              </a:rPr>
              <a:t>?</a:t>
            </a:r>
            <a:endParaRPr sz="1450" dirty="0">
              <a:solidFill>
                <a:srgbClr val="636A6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0fd5a3148a_2_0"/>
          <p:cNvSpPr txBox="1"/>
          <p:nvPr/>
        </p:nvSpPr>
        <p:spPr>
          <a:xfrm>
            <a:off x="2213750" y="394550"/>
            <a:ext cx="7325904" cy="64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Дейности за разчупване на леда</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endParaRPr sz="3600" b="0" i="0" u="none" strike="noStrike" cap="none">
              <a:solidFill>
                <a:schemeClr val="accent5"/>
              </a:solidFill>
              <a:latin typeface="Arial"/>
              <a:ea typeface="Arial"/>
              <a:cs typeface="Arial"/>
              <a:sym typeface="Arial"/>
            </a:endParaRPr>
          </a:p>
        </p:txBody>
      </p:sp>
      <p:sp>
        <p:nvSpPr>
          <p:cNvPr id="131" name="Google Shape;131;g30fd5a3148a_2_0"/>
          <p:cNvSpPr txBox="1"/>
          <p:nvPr/>
        </p:nvSpPr>
        <p:spPr>
          <a:xfrm>
            <a:off x="587375" y="1331978"/>
            <a:ext cx="11017200" cy="2893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2200" b="1" i="0" u="none" strike="noStrike" cap="none" dirty="0" err="1">
                <a:solidFill>
                  <a:srgbClr val="636A6F"/>
                </a:solidFill>
                <a:latin typeface="Arial"/>
                <a:ea typeface="Arial"/>
                <a:cs typeface="Arial"/>
                <a:sym typeface="Arial"/>
              </a:rPr>
              <a:t>Междуличностни</a:t>
            </a:r>
            <a:r>
              <a:rPr lang="en-GB" sz="2200" b="1" i="0" u="none" strike="noStrike" cap="none" dirty="0">
                <a:solidFill>
                  <a:srgbClr val="636A6F"/>
                </a:solidFill>
                <a:latin typeface="Arial"/>
                <a:ea typeface="Arial"/>
                <a:cs typeface="Arial"/>
                <a:sym typeface="Arial"/>
              </a:rPr>
              <a:t> </a:t>
            </a:r>
            <a:r>
              <a:rPr lang="en-GB" sz="2200" b="1" i="0" u="none" strike="noStrike" cap="none" dirty="0" err="1">
                <a:solidFill>
                  <a:srgbClr val="636A6F"/>
                </a:solidFill>
                <a:latin typeface="Arial"/>
                <a:ea typeface="Arial"/>
                <a:cs typeface="Arial"/>
                <a:sym typeface="Arial"/>
              </a:rPr>
              <a:t>връзки</a:t>
            </a:r>
            <a:r>
              <a:rPr lang="en-GB" sz="2200" b="1"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Какви</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са</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те</a:t>
            </a:r>
            <a:r>
              <a:rPr lang="en-GB" sz="2200" b="0" i="0" u="none" strike="noStrike" cap="none" dirty="0">
                <a:solidFill>
                  <a:srgbClr val="636A6F"/>
                </a:solidFill>
                <a:latin typeface="Arial"/>
                <a:ea typeface="Arial"/>
                <a:cs typeface="Arial"/>
                <a:sym typeface="Arial"/>
              </a:rPr>
              <a:t> и </a:t>
            </a:r>
            <a:r>
              <a:rPr lang="en-GB" sz="2200" b="0" i="0" u="none" strike="noStrike" cap="none" dirty="0" err="1">
                <a:solidFill>
                  <a:srgbClr val="636A6F"/>
                </a:solidFill>
                <a:latin typeface="Arial"/>
                <a:ea typeface="Arial"/>
                <a:cs typeface="Arial"/>
                <a:sym typeface="Arial"/>
              </a:rPr>
              <a:t>защо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са</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важни</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Защо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могат</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да</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бъдат</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особено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важни</a:t>
            </a:r>
            <a:r>
              <a:rPr lang="en-GB" sz="2200" b="0" i="0" u="none" strike="noStrike" cap="none" dirty="0">
                <a:solidFill>
                  <a:srgbClr val="636A6F"/>
                </a:solidFill>
                <a:latin typeface="Arial"/>
                <a:ea typeface="Arial"/>
                <a:cs typeface="Arial"/>
                <a:sym typeface="Arial"/>
              </a:rPr>
              <a:t> на </a:t>
            </a:r>
            <a:r>
              <a:rPr lang="en-GB" sz="2200" b="0" i="0" u="none" strike="noStrike" cap="none" dirty="0" err="1">
                <a:solidFill>
                  <a:srgbClr val="636A6F"/>
                </a:solidFill>
                <a:latin typeface="Arial"/>
                <a:ea typeface="Arial"/>
                <a:cs typeface="Arial"/>
                <a:sym typeface="Arial"/>
              </a:rPr>
              <a:t>работното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място</a:t>
            </a:r>
            <a:r>
              <a:rPr lang="en-GB" sz="2200" b="0" i="0" u="none" strike="noStrike" cap="none" dirty="0">
                <a:solidFill>
                  <a:srgbClr val="636A6F"/>
                </a:solidFill>
                <a:latin typeface="Arial"/>
                <a:ea typeface="Arial"/>
                <a:cs typeface="Arial"/>
                <a:sym typeface="Arial"/>
              </a:rPr>
              <a:t>?</a:t>
            </a:r>
            <a:endParaRPr sz="22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2200" b="0" i="0" u="none" strike="noStrike" cap="none" dirty="0" err="1">
                <a:solidFill>
                  <a:srgbClr val="636A6F"/>
                </a:solidFill>
                <a:latin typeface="Arial"/>
                <a:ea typeface="Arial"/>
                <a:cs typeface="Arial"/>
                <a:sym typeface="Arial"/>
              </a:rPr>
              <a:t>По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двойки</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или</a:t>
            </a:r>
            <a:r>
              <a:rPr lang="en-GB" sz="2200" b="0" i="0" u="none" strike="noStrike" cap="none" dirty="0">
                <a:solidFill>
                  <a:srgbClr val="636A6F"/>
                </a:solidFill>
                <a:latin typeface="Arial"/>
                <a:ea typeface="Arial"/>
                <a:cs typeface="Arial"/>
                <a:sym typeface="Arial"/>
              </a:rPr>
              <a:t> в </a:t>
            </a:r>
            <a:r>
              <a:rPr lang="en-GB" sz="2200" b="0" i="0" u="none" strike="noStrike" cap="none" dirty="0" err="1">
                <a:solidFill>
                  <a:srgbClr val="636A6F"/>
                </a:solidFill>
                <a:latin typeface="Arial"/>
                <a:ea typeface="Arial"/>
                <a:cs typeface="Arial"/>
                <a:sym typeface="Arial"/>
              </a:rPr>
              <a:t>малки</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групи</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отделете</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пет</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минути</a:t>
            </a:r>
            <a:r>
              <a:rPr lang="en-GB" sz="2200" b="0" i="0" u="none" strike="noStrike" cap="none" dirty="0">
                <a:solidFill>
                  <a:srgbClr val="636A6F"/>
                </a:solidFill>
                <a:latin typeface="Arial"/>
                <a:ea typeface="Arial"/>
                <a:cs typeface="Arial"/>
                <a:sym typeface="Arial"/>
              </a:rPr>
              <a:t> и </a:t>
            </a:r>
            <a:r>
              <a:rPr lang="en-GB" sz="2200" b="0" i="0" u="none" strike="noStrike" cap="none" dirty="0" err="1">
                <a:solidFill>
                  <a:srgbClr val="636A6F"/>
                </a:solidFill>
                <a:latin typeface="Arial"/>
                <a:ea typeface="Arial"/>
                <a:cs typeface="Arial"/>
                <a:sym typeface="Arial"/>
              </a:rPr>
              <a:t>поговорете</a:t>
            </a:r>
            <a:r>
              <a:rPr lang="en-GB" sz="2200" b="0" i="0" u="none" strike="noStrike" cap="none" dirty="0">
                <a:solidFill>
                  <a:srgbClr val="636A6F"/>
                </a:solidFill>
                <a:latin typeface="Arial"/>
                <a:ea typeface="Arial"/>
                <a:cs typeface="Arial"/>
                <a:sym typeface="Arial"/>
              </a:rPr>
              <a:t> за </a:t>
            </a:r>
            <a:r>
              <a:rPr lang="bg-BG" sz="2200" b="0" i="0" u="none" strike="noStrike" cap="none" dirty="0">
                <a:solidFill>
                  <a:srgbClr val="636A6F"/>
                </a:solidFill>
                <a:latin typeface="Arial"/>
                <a:ea typeface="Arial"/>
                <a:cs typeface="Arial"/>
                <a:sym typeface="Arial"/>
              </a:rPr>
              <a:t>взаимоотношение</a:t>
            </a:r>
            <a:r>
              <a:rPr lang="en-GB" sz="2200" b="0" i="0" u="none" strike="noStrike" cap="none" dirty="0">
                <a:solidFill>
                  <a:srgbClr val="636A6F"/>
                </a:solidFill>
                <a:latin typeface="Arial"/>
                <a:ea typeface="Arial"/>
                <a:cs typeface="Arial"/>
                <a:sym typeface="Arial"/>
              </a:rPr>
              <a:t> на </a:t>
            </a:r>
            <a:r>
              <a:rPr lang="en-GB" sz="2200" b="0" i="0" u="none" strike="noStrike" cap="none" dirty="0" err="1">
                <a:solidFill>
                  <a:srgbClr val="636A6F"/>
                </a:solidFill>
                <a:latin typeface="Arial"/>
                <a:ea typeface="Arial"/>
                <a:cs typeface="Arial"/>
                <a:sym typeface="Arial"/>
              </a:rPr>
              <a:t>работното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място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ко</a:t>
            </a:r>
            <a:r>
              <a:rPr lang="bg-BG" sz="2200" b="0" i="0" u="none" strike="noStrike" cap="none" dirty="0">
                <a:solidFill>
                  <a:srgbClr val="636A6F"/>
                </a:solidFill>
                <a:latin typeface="Arial"/>
                <a:ea typeface="Arial"/>
                <a:cs typeface="Arial"/>
                <a:sym typeface="Arial"/>
              </a:rPr>
              <a:t>е</a:t>
            </a:r>
            <a:r>
              <a:rPr lang="en-GB" sz="2200" b="0" i="0" u="none" strike="noStrike" cap="none" dirty="0" err="1">
                <a:solidFill>
                  <a:srgbClr val="636A6F"/>
                </a:solidFill>
                <a:latin typeface="Arial"/>
                <a:ea typeface="Arial"/>
                <a:cs typeface="Arial"/>
                <a:sym typeface="Arial"/>
              </a:rPr>
              <a:t>то</a:t>
            </a:r>
            <a:r>
              <a:rPr lang="en-GB" sz="2200" b="0" i="0" u="none" strike="noStrike" cap="none" dirty="0">
                <a:solidFill>
                  <a:srgbClr val="636A6F"/>
                </a:solidFill>
                <a:latin typeface="Arial"/>
                <a:ea typeface="Arial"/>
                <a:cs typeface="Arial"/>
                <a:sym typeface="Arial"/>
              </a:rPr>
              <a:t> </a:t>
            </a:r>
            <a:r>
              <a:rPr lang="bg-BG" sz="2200" dirty="0">
                <a:solidFill>
                  <a:srgbClr val="636A6F"/>
                </a:solidFill>
              </a:rPr>
              <a:t>В</a:t>
            </a:r>
            <a:r>
              <a:rPr lang="en-GB" sz="2200" b="0" i="0" u="none" strike="noStrike" cap="none" dirty="0">
                <a:solidFill>
                  <a:srgbClr val="636A6F"/>
                </a:solidFill>
                <a:latin typeface="Arial"/>
                <a:ea typeface="Arial"/>
                <a:cs typeface="Arial"/>
                <a:sym typeface="Arial"/>
              </a:rPr>
              <a:t>и е </a:t>
            </a:r>
            <a:r>
              <a:rPr lang="en-GB" sz="2200" b="0" i="0" u="none" strike="noStrike" cap="none" dirty="0" err="1">
                <a:solidFill>
                  <a:srgbClr val="636A6F"/>
                </a:solidFill>
                <a:latin typeface="Arial"/>
                <a:ea typeface="Arial"/>
                <a:cs typeface="Arial"/>
                <a:sym typeface="Arial"/>
              </a:rPr>
              <a:t>повлиял</a:t>
            </a:r>
            <a:r>
              <a:rPr lang="bg-BG" sz="2200" b="0" i="0" u="none" strike="noStrike" cap="none" dirty="0">
                <a:solidFill>
                  <a:srgbClr val="636A6F"/>
                </a:solidFill>
                <a:latin typeface="Arial"/>
                <a:ea typeface="Arial"/>
                <a:cs typeface="Arial"/>
                <a:sym typeface="Arial"/>
              </a:rPr>
              <a:t>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положително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Как</a:t>
            </a:r>
            <a:r>
              <a:rPr lang="en-GB" sz="2200" b="0" i="0" u="none" strike="noStrike" cap="none" dirty="0">
                <a:solidFill>
                  <a:srgbClr val="636A6F"/>
                </a:solidFill>
                <a:latin typeface="Arial"/>
                <a:ea typeface="Arial"/>
                <a:cs typeface="Arial"/>
                <a:sym typeface="Arial"/>
              </a:rPr>
              <a:t> т</a:t>
            </a:r>
            <a:r>
              <a:rPr lang="bg-BG" sz="2200" b="0" i="0" u="none" strike="noStrike" cap="none" dirty="0">
                <a:solidFill>
                  <a:srgbClr val="636A6F"/>
                </a:solidFill>
                <a:latin typeface="Arial"/>
                <a:ea typeface="Arial"/>
                <a:cs typeface="Arial"/>
                <a:sym typeface="Arial"/>
              </a:rPr>
              <a:t>ази връзка</a:t>
            </a:r>
            <a:r>
              <a:rPr lang="en-GB" sz="2200" b="0" i="0" u="none" strike="noStrike" cap="none" dirty="0">
                <a:solidFill>
                  <a:srgbClr val="636A6F"/>
                </a:solidFill>
                <a:latin typeface="Arial"/>
                <a:ea typeface="Arial"/>
                <a:cs typeface="Arial"/>
                <a:sym typeface="Arial"/>
              </a:rPr>
              <a:t> е </a:t>
            </a:r>
            <a:r>
              <a:rPr lang="en-GB" sz="2200" b="0" i="0" u="none" strike="noStrike" cap="none" dirty="0" err="1">
                <a:solidFill>
                  <a:srgbClr val="636A6F"/>
                </a:solidFill>
                <a:latin typeface="Arial"/>
                <a:ea typeface="Arial"/>
                <a:cs typeface="Arial"/>
                <a:sym typeface="Arial"/>
              </a:rPr>
              <a:t>подобрил</a:t>
            </a:r>
            <a:r>
              <a:rPr lang="bg-BG" sz="2200" b="0" i="0" u="none" strike="noStrike" cap="none" dirty="0">
                <a:solidFill>
                  <a:srgbClr val="636A6F"/>
                </a:solidFill>
                <a:latin typeface="Arial"/>
                <a:ea typeface="Arial"/>
                <a:cs typeface="Arial"/>
                <a:sym typeface="Arial"/>
              </a:rPr>
              <a:t>а</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преживяването</a:t>
            </a:r>
            <a:r>
              <a:rPr lang="en-GB" sz="2200" b="0" i="0" u="none" strike="noStrike" cap="none" dirty="0">
                <a:solidFill>
                  <a:srgbClr val="636A6F"/>
                </a:solidFill>
                <a:latin typeface="Arial"/>
                <a:ea typeface="Arial"/>
                <a:cs typeface="Arial"/>
                <a:sym typeface="Arial"/>
              </a:rPr>
              <a:t> </a:t>
            </a:r>
            <a:r>
              <a:rPr lang="bg-BG" sz="2200" dirty="0">
                <a:solidFill>
                  <a:srgbClr val="636A6F"/>
                </a:solidFill>
              </a:rPr>
              <a:t>В</a:t>
            </a:r>
            <a:r>
              <a:rPr lang="en-GB" sz="2200" b="0" i="0" u="none" strike="noStrike" cap="none" dirty="0">
                <a:solidFill>
                  <a:srgbClr val="636A6F"/>
                </a:solidFill>
                <a:latin typeface="Arial"/>
                <a:ea typeface="Arial"/>
                <a:cs typeface="Arial"/>
                <a:sym typeface="Arial"/>
              </a:rPr>
              <a:t>и на </a:t>
            </a:r>
            <a:r>
              <a:rPr lang="en-GB" sz="2200" b="0" i="0" u="none" strike="noStrike" cap="none" dirty="0" err="1">
                <a:solidFill>
                  <a:srgbClr val="636A6F"/>
                </a:solidFill>
                <a:latin typeface="Arial"/>
                <a:ea typeface="Arial"/>
                <a:cs typeface="Arial"/>
                <a:sym typeface="Arial"/>
              </a:rPr>
              <a:t>работното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място</a:t>
            </a:r>
            <a:r>
              <a:rPr lang="en-GB" sz="2200" b="0" i="0" u="none" strike="noStrike" cap="none" dirty="0">
                <a:solidFill>
                  <a:srgbClr val="636A6F"/>
                </a:solidFill>
                <a:latin typeface="Arial"/>
                <a:ea typeface="Arial"/>
                <a:cs typeface="Arial"/>
                <a:sym typeface="Arial"/>
              </a:rPr>
              <a:t>?</a:t>
            </a:r>
            <a:endParaRPr sz="22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2200" b="0" i="0" u="none" strike="noStrike" cap="none" dirty="0" err="1">
                <a:solidFill>
                  <a:srgbClr val="636A6F"/>
                </a:solidFill>
                <a:latin typeface="Arial"/>
                <a:ea typeface="Arial"/>
                <a:cs typeface="Arial"/>
                <a:sym typeface="Arial"/>
              </a:rPr>
              <a:t>След</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като</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изминат</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петте</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минути</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ще</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се</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съберем</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отново</a:t>
            </a:r>
            <a:r>
              <a:rPr lang="en-GB" sz="2200" b="0" i="0" u="none" strike="noStrike" cap="none" dirty="0">
                <a:solidFill>
                  <a:srgbClr val="636A6F"/>
                </a:solidFill>
                <a:latin typeface="Arial"/>
                <a:ea typeface="Arial"/>
                <a:cs typeface="Arial"/>
                <a:sym typeface="Arial"/>
              </a:rPr>
              <a:t>, за </a:t>
            </a:r>
            <a:r>
              <a:rPr lang="en-GB" sz="2200" b="0" i="0" u="none" strike="noStrike" cap="none" dirty="0" err="1">
                <a:solidFill>
                  <a:srgbClr val="636A6F"/>
                </a:solidFill>
                <a:latin typeface="Arial"/>
                <a:ea typeface="Arial"/>
                <a:cs typeface="Arial"/>
                <a:sym typeface="Arial"/>
              </a:rPr>
              <a:t>да</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поговорим</a:t>
            </a:r>
            <a:r>
              <a:rPr lang="en-GB" sz="2200" b="0" i="0" u="none" strike="noStrike" cap="none" dirty="0">
                <a:solidFill>
                  <a:srgbClr val="636A6F"/>
                </a:solidFill>
                <a:latin typeface="Arial"/>
                <a:ea typeface="Arial"/>
                <a:cs typeface="Arial"/>
                <a:sym typeface="Arial"/>
              </a:rPr>
              <a:t> за </a:t>
            </a:r>
            <a:r>
              <a:rPr lang="en-GB" sz="2200" b="0" i="0" u="none" strike="noStrike" cap="none" dirty="0" err="1">
                <a:solidFill>
                  <a:srgbClr val="636A6F"/>
                </a:solidFill>
                <a:latin typeface="Arial"/>
                <a:ea typeface="Arial"/>
                <a:cs typeface="Arial"/>
                <a:sym typeface="Arial"/>
              </a:rPr>
              <a:t>тези</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връзки</a:t>
            </a:r>
            <a:r>
              <a:rPr lang="en-GB" sz="2200" b="0" i="0" u="none" strike="noStrike" cap="none" dirty="0">
                <a:solidFill>
                  <a:srgbClr val="636A6F"/>
                </a:solidFill>
                <a:latin typeface="Arial"/>
                <a:ea typeface="Arial"/>
                <a:cs typeface="Arial"/>
                <a:sym typeface="Arial"/>
              </a:rPr>
              <a:t> и </a:t>
            </a:r>
            <a:r>
              <a:rPr lang="en-GB" sz="2200" b="0" i="0" u="none" strike="noStrike" cap="none" dirty="0" err="1">
                <a:solidFill>
                  <a:srgbClr val="636A6F"/>
                </a:solidFill>
                <a:latin typeface="Arial"/>
                <a:ea typeface="Arial"/>
                <a:cs typeface="Arial"/>
                <a:sym typeface="Arial"/>
              </a:rPr>
              <a:t>тяхната</a:t>
            </a:r>
            <a:r>
              <a:rPr lang="en-GB" sz="2200" b="0" i="0" u="none" strike="noStrike" cap="none" dirty="0">
                <a:solidFill>
                  <a:srgbClr val="636A6F"/>
                </a:solidFill>
                <a:latin typeface="Arial"/>
                <a:ea typeface="Arial"/>
                <a:cs typeface="Arial"/>
                <a:sym typeface="Arial"/>
              </a:rPr>
              <a:t> </a:t>
            </a:r>
            <a:r>
              <a:rPr lang="en-GB" sz="2200" b="0" i="0" u="none" strike="noStrike" cap="none" dirty="0" err="1">
                <a:solidFill>
                  <a:srgbClr val="636A6F"/>
                </a:solidFill>
                <a:latin typeface="Arial"/>
                <a:ea typeface="Arial"/>
                <a:cs typeface="Arial"/>
                <a:sym typeface="Arial"/>
              </a:rPr>
              <a:t>стойност</a:t>
            </a:r>
            <a:r>
              <a:rPr lang="en-GB" sz="2200" b="0" i="0" u="none" strike="noStrike" cap="none" dirty="0">
                <a:solidFill>
                  <a:srgbClr val="636A6F"/>
                </a:solidFill>
                <a:latin typeface="Arial"/>
                <a:ea typeface="Arial"/>
                <a:cs typeface="Arial"/>
                <a:sym typeface="Arial"/>
              </a:rPr>
              <a:t>.</a:t>
            </a:r>
            <a:endParaRPr sz="2200" b="0" i="0" u="none" strike="noStrike" cap="none" dirty="0">
              <a:solidFill>
                <a:srgbClr val="636A6F"/>
              </a:solidFill>
              <a:latin typeface="Arial"/>
              <a:ea typeface="Arial"/>
              <a:cs typeface="Arial"/>
              <a:sym typeface="Arial"/>
            </a:endParaRPr>
          </a:p>
        </p:txBody>
      </p:sp>
      <p:pic>
        <p:nvPicPr>
          <p:cNvPr id="132" name="Google Shape;132;g30fd5a3148a_2_0"/>
          <p:cNvPicPr preferRelativeResize="0"/>
          <p:nvPr/>
        </p:nvPicPr>
        <p:blipFill rotWithShape="1">
          <a:blip r:embed="rId3">
            <a:alphaModFix/>
          </a:blip>
          <a:srcRect/>
          <a:stretch/>
        </p:blipFill>
        <p:spPr>
          <a:xfrm>
            <a:off x="6096000" y="3759345"/>
            <a:ext cx="4117874" cy="2745249"/>
          </a:xfrm>
          <a:prstGeom prst="rect">
            <a:avLst/>
          </a:prstGeom>
          <a:noFill/>
          <a:ln>
            <a:noFill/>
          </a:ln>
        </p:spPr>
      </p:pic>
      <p:sp>
        <p:nvSpPr>
          <p:cNvPr id="133" name="Google Shape;133;g30fd5a3148a_2_0"/>
          <p:cNvSpPr txBox="1"/>
          <p:nvPr/>
        </p:nvSpPr>
        <p:spPr>
          <a:xfrm>
            <a:off x="6692175" y="6419153"/>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Изображение от DS stories чрез Pexels</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3250f227c3e_0_91"/>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Приобщаването и емпатията като стълбове при създаването на връзка</a:t>
            </a:r>
            <a:endParaRPr sz="3600">
              <a:solidFill>
                <a:schemeClr val="accent5"/>
              </a:solidFill>
            </a:endParaRPr>
          </a:p>
        </p:txBody>
      </p:sp>
      <p:sp>
        <p:nvSpPr>
          <p:cNvPr id="439" name="Google Shape;439;g3250f227c3e_0_91"/>
          <p:cNvSpPr txBox="1">
            <a:spLocks noGrp="1"/>
          </p:cNvSpPr>
          <p:nvPr>
            <p:ph type="body" idx="2"/>
          </p:nvPr>
        </p:nvSpPr>
        <p:spPr>
          <a:xfrm>
            <a:off x="3140552" y="1127859"/>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457200" lvl="0" indent="0" algn="l" rtl="0">
              <a:lnSpc>
                <a:spcPct val="90000"/>
              </a:lnSpc>
              <a:spcBef>
                <a:spcPts val="0"/>
              </a:spcBef>
              <a:spcAft>
                <a:spcPts val="0"/>
              </a:spcAft>
              <a:buSzPts val="1800"/>
              <a:buNone/>
            </a:pPr>
            <a:endParaRPr b="1">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12501B"/>
              </a:buClr>
              <a:buSzPts val="1800"/>
              <a:buChar char="•"/>
            </a:pPr>
            <a:r>
              <a:rPr lang="en-GB" b="1">
                <a:solidFill>
                  <a:srgbClr val="12501B"/>
                </a:solidFill>
                <a:latin typeface="Arial"/>
                <a:ea typeface="Arial"/>
                <a:cs typeface="Arial"/>
                <a:sym typeface="Arial"/>
              </a:rPr>
              <a:t>Научете повече! </a:t>
            </a:r>
            <a:endParaRPr/>
          </a:p>
          <a:p>
            <a:pPr marL="0" lvl="0" indent="0" algn="l" rtl="0">
              <a:lnSpc>
                <a:spcPct val="90000"/>
              </a:lnSpc>
              <a:spcBef>
                <a:spcPts val="1000"/>
              </a:spcBef>
              <a:spcAft>
                <a:spcPts val="0"/>
              </a:spcAft>
              <a:buSzPts val="1800"/>
              <a:buNone/>
            </a:pPr>
            <a:r>
              <a:rPr lang="en-GB">
                <a:solidFill>
                  <a:srgbClr val="868E93"/>
                </a:solidFill>
                <a:latin typeface="Arial"/>
                <a:ea typeface="Arial"/>
                <a:cs typeface="Arial"/>
                <a:sym typeface="Arial"/>
              </a:rPr>
              <a:t>Приобщаването и емпатията са жизненоважни компоненти за всяка организация с добри социални връзки, но анализирането на всички налични ресурси и провеждането на конструктивна дискусия по тези теми понякога може да изглежда малко объркващо. Няма проблем! Подбрахме няколко ресурса, които можете да използвате, за да проучите тези теми по-задълбочено в свободното си време.</a:t>
            </a:r>
            <a:endParaRPr>
              <a:solidFill>
                <a:srgbClr val="868E93"/>
              </a:solidFill>
              <a:latin typeface="Arial"/>
              <a:ea typeface="Arial"/>
              <a:cs typeface="Arial"/>
              <a:sym typeface="Arial"/>
            </a:endParaRPr>
          </a:p>
          <a:p>
            <a:pPr marL="0" lvl="0" indent="0" algn="l" rtl="0">
              <a:lnSpc>
                <a:spcPct val="90000"/>
              </a:lnSpc>
              <a:spcBef>
                <a:spcPts val="1000"/>
              </a:spcBef>
              <a:spcAft>
                <a:spcPts val="0"/>
              </a:spcAft>
              <a:buSzPts val="1800"/>
              <a:buNone/>
            </a:pPr>
            <a:endParaRPr>
              <a:solidFill>
                <a:srgbClr val="868E93"/>
              </a:solidFill>
              <a:latin typeface="Arial"/>
              <a:ea typeface="Arial"/>
              <a:cs typeface="Arial"/>
              <a:sym typeface="Arial"/>
            </a:endParaRPr>
          </a:p>
          <a:p>
            <a:pPr marL="0" lvl="0" indent="0" algn="l" rtl="0">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Inclusion Starts with Empathy | Empathy Employer</a:t>
            </a:r>
            <a:endParaRPr>
              <a:solidFill>
                <a:srgbClr val="868E93"/>
              </a:solidFill>
              <a:latin typeface="Arial"/>
              <a:ea typeface="Arial"/>
              <a:cs typeface="Arial"/>
              <a:sym typeface="Arial"/>
            </a:endParaRPr>
          </a:p>
          <a:p>
            <a:pPr marL="0" lvl="0" indent="0" algn="l" rtl="0">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4"/>
              </a:rPr>
              <a:t>How to foster an empathetic and inclusive culture in your organization | Abigail Dunne-Moses</a:t>
            </a:r>
            <a:endParaRPr>
              <a:solidFill>
                <a:srgbClr val="868E93"/>
              </a:solidFill>
              <a:latin typeface="Arial"/>
              <a:ea typeface="Arial"/>
              <a:cs typeface="Arial"/>
              <a:sym typeface="Arial"/>
            </a:endParaRPr>
          </a:p>
          <a:p>
            <a:pPr marL="0" lvl="0" indent="0" algn="l" rtl="0">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5"/>
              </a:rPr>
              <a:t>Building a Culture of Empathy in the Workplace | MSS, The HR People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3250f227c3e_0_189"/>
          <p:cNvSpPr txBox="1"/>
          <p:nvPr/>
        </p:nvSpPr>
        <p:spPr>
          <a:xfrm>
            <a:off x="4929673" y="2858825"/>
            <a:ext cx="5084700"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dirty="0" err="1">
                <a:solidFill>
                  <a:schemeClr val="accent5"/>
                </a:solidFill>
                <a:latin typeface="Arial"/>
                <a:ea typeface="Arial"/>
                <a:cs typeface="Arial"/>
                <a:sym typeface="Arial"/>
              </a:rPr>
              <a:t>Картографиране</a:t>
            </a:r>
            <a:r>
              <a:rPr lang="en-GB" sz="3600" b="0" i="0" u="none" strike="noStrike" cap="none" dirty="0">
                <a:solidFill>
                  <a:schemeClr val="accent5"/>
                </a:solidFill>
                <a:latin typeface="Arial"/>
                <a:ea typeface="Arial"/>
                <a:cs typeface="Arial"/>
                <a:sym typeface="Arial"/>
              </a:rPr>
              <a:t> на </a:t>
            </a:r>
            <a:r>
              <a:rPr lang="bg-BG" sz="3600" dirty="0">
                <a:solidFill>
                  <a:schemeClr val="accent5"/>
                </a:solidFill>
              </a:rPr>
              <a:t>В</a:t>
            </a:r>
            <a:r>
              <a:rPr lang="en-GB" sz="3600" b="0" i="0" u="none" strike="noStrike" cap="none" dirty="0" err="1">
                <a:solidFill>
                  <a:schemeClr val="accent5"/>
                </a:solidFill>
                <a:latin typeface="Arial"/>
                <a:ea typeface="Arial"/>
                <a:cs typeface="Arial"/>
                <a:sym typeface="Arial"/>
              </a:rPr>
              <a:t>ашите</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идеи</a:t>
            </a:r>
            <a:r>
              <a:rPr lang="en-GB" sz="3600" b="0" i="0" u="none" strike="noStrike" cap="none" dirty="0">
                <a:solidFill>
                  <a:schemeClr val="accent5"/>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446" name="Google Shape;446;g3250f227c3e_0_189"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3250f227c3e_0_138"/>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Картографиране на вашите идеи </a:t>
            </a:r>
            <a:endParaRPr sz="1400" b="0" i="0" u="none" strike="noStrike" cap="none">
              <a:solidFill>
                <a:srgbClr val="000000"/>
              </a:solidFill>
              <a:latin typeface="Arial"/>
              <a:ea typeface="Arial"/>
              <a:cs typeface="Arial"/>
              <a:sym typeface="Arial"/>
            </a:endParaRPr>
          </a:p>
        </p:txBody>
      </p:sp>
      <p:pic>
        <p:nvPicPr>
          <p:cNvPr id="453" name="Google Shape;453;g3250f227c3e_0_138"/>
          <p:cNvPicPr preferRelativeResize="0"/>
          <p:nvPr/>
        </p:nvPicPr>
        <p:blipFill rotWithShape="1">
          <a:blip r:embed="rId3">
            <a:alphaModFix/>
          </a:blip>
          <a:srcRect/>
          <a:stretch/>
        </p:blipFill>
        <p:spPr>
          <a:xfrm>
            <a:off x="194850" y="1275175"/>
            <a:ext cx="5000774" cy="3333849"/>
          </a:xfrm>
          <a:prstGeom prst="rect">
            <a:avLst/>
          </a:prstGeom>
          <a:noFill/>
          <a:ln>
            <a:noFill/>
          </a:ln>
        </p:spPr>
      </p:pic>
      <p:sp>
        <p:nvSpPr>
          <p:cNvPr id="454" name="Google Shape;454;g3250f227c3e_0_138"/>
          <p:cNvSpPr txBox="1"/>
          <p:nvPr/>
        </p:nvSpPr>
        <p:spPr>
          <a:xfrm>
            <a:off x="1673925" y="5835075"/>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Photo by Anna Shvets via Pexels.</a:t>
            </a:r>
            <a:endParaRPr sz="900" b="0" i="0" u="none" strike="noStrike" cap="none">
              <a:solidFill>
                <a:srgbClr val="000000"/>
              </a:solidFill>
              <a:latin typeface="Arial"/>
              <a:ea typeface="Arial"/>
              <a:cs typeface="Arial"/>
              <a:sym typeface="Arial"/>
            </a:endParaRPr>
          </a:p>
        </p:txBody>
      </p:sp>
      <p:sp>
        <p:nvSpPr>
          <p:cNvPr id="455" name="Google Shape;455;g3250f227c3e_0_138"/>
          <p:cNvSpPr txBox="1"/>
          <p:nvPr/>
        </p:nvSpPr>
        <p:spPr>
          <a:xfrm>
            <a:off x="5319625" y="1725100"/>
            <a:ext cx="6465300" cy="249296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bg-BG" sz="1500" b="0" i="0" u="none" strike="noStrike" cap="none" dirty="0">
                <a:solidFill>
                  <a:srgbClr val="636A6F"/>
                </a:solidFill>
                <a:latin typeface="Arial"/>
                <a:ea typeface="Arial"/>
                <a:cs typeface="Arial"/>
                <a:sym typeface="Arial"/>
              </a:rPr>
              <a:t>На</a:t>
            </a:r>
            <a:r>
              <a:rPr lang="en-GB" sz="1500" b="0" i="0" u="none" strike="noStrike" cap="none" dirty="0" err="1">
                <a:solidFill>
                  <a:srgbClr val="636A6F"/>
                </a:solidFill>
                <a:latin typeface="Arial"/>
                <a:ea typeface="Arial"/>
                <a:cs typeface="Arial"/>
                <a:sym typeface="Arial"/>
              </a:rPr>
              <a:t>учихте</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за </a:t>
            </a:r>
            <a:r>
              <a:rPr lang="en-GB" sz="1500" b="0" i="0" u="none" strike="noStrike" cap="none" dirty="0" err="1">
                <a:solidFill>
                  <a:srgbClr val="636A6F"/>
                </a:solidFill>
                <a:latin typeface="Arial"/>
                <a:ea typeface="Arial"/>
                <a:cs typeface="Arial"/>
                <a:sym typeface="Arial"/>
              </a:rPr>
              <a:t>теорията</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социалната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нейното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значение</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контекста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отдалечени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места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проучихте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нейните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предизвикателства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разработихте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някои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стратегии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нейното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подобряване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Дори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започнахте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изследвате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темите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приобщаване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емпатия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демонстрирайки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възхитителен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ангажимент</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подобрение</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организацията</a:t>
            </a:r>
            <a:r>
              <a:rPr lang="en-GB" sz="1500" b="0" i="0" u="none" strike="noStrike" cap="none" dirty="0">
                <a:solidFill>
                  <a:srgbClr val="636A6F"/>
                </a:solidFill>
                <a:latin typeface="Arial"/>
                <a:ea typeface="Arial"/>
                <a:cs typeface="Arial"/>
                <a:sym typeface="Arial"/>
              </a:rPr>
              <a:t>. </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a:solidFill>
                  <a:srgbClr val="636A6F"/>
                </a:solidFill>
                <a:latin typeface="Arial"/>
                <a:ea typeface="Arial"/>
                <a:cs typeface="Arial"/>
                <a:sym typeface="Arial"/>
              </a:rPr>
              <a:t>В </a:t>
            </a:r>
            <a:r>
              <a:rPr lang="en-GB" sz="1500" b="0" i="0" u="none" strike="noStrike" cap="none" dirty="0" err="1">
                <a:solidFill>
                  <a:srgbClr val="636A6F"/>
                </a:solidFill>
                <a:latin typeface="Arial"/>
                <a:ea typeface="Arial"/>
                <a:cs typeface="Arial"/>
                <a:sym typeface="Arial"/>
              </a:rPr>
              <a:t>този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последен</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раздел</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вземем</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различните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обсъждани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досега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концепции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ще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използваме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създадем</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карта</a:t>
            </a:r>
            <a:r>
              <a:rPr lang="en-GB" sz="1500" b="0" i="0" u="none" strike="noStrike" cap="none" dirty="0">
                <a:solidFill>
                  <a:srgbClr val="636A6F"/>
                </a:solidFill>
                <a:latin typeface="Arial"/>
                <a:ea typeface="Arial"/>
                <a:cs typeface="Arial"/>
                <a:sym typeface="Arial"/>
              </a:rPr>
              <a:t> с </a:t>
            </a:r>
            <a:r>
              <a:rPr lang="en-GB" sz="1500" b="0" i="0" u="none" strike="noStrike" cap="none" dirty="0" err="1">
                <a:solidFill>
                  <a:srgbClr val="636A6F"/>
                </a:solidFill>
                <a:latin typeface="Arial"/>
                <a:ea typeface="Arial"/>
                <a:cs typeface="Arial"/>
                <a:sym typeface="Arial"/>
              </a:rPr>
              <a:t>идеи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бъдещата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социална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a:t>
            </a:r>
            <a:r>
              <a:rPr lang="bg-BG" sz="1500" b="0" i="0" u="none" strike="noStrike" cap="none" dirty="0">
                <a:solidFill>
                  <a:srgbClr val="636A6F"/>
                </a:solidFill>
                <a:latin typeface="Arial"/>
                <a:ea typeface="Arial"/>
                <a:cs typeface="Arial"/>
                <a:sym typeface="Arial"/>
              </a:rPr>
              <a:t>във В</a:t>
            </a:r>
            <a:r>
              <a:rPr lang="en-GB" sz="1500" b="0" i="0" u="none" strike="noStrike" cap="none" dirty="0" err="1">
                <a:solidFill>
                  <a:srgbClr val="636A6F"/>
                </a:solidFill>
                <a:latin typeface="Arial"/>
                <a:ea typeface="Arial"/>
                <a:cs typeface="Arial"/>
                <a:sym typeface="Arial"/>
              </a:rPr>
              <a:t>ашата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организация</a:t>
            </a:r>
            <a:r>
              <a:rPr lang="en-GB" sz="1500" b="0" i="0" u="none" strike="noStrike" cap="none" dirty="0">
                <a:solidFill>
                  <a:srgbClr val="636A6F"/>
                </a:solidFill>
                <a:latin typeface="Arial"/>
                <a:ea typeface="Arial"/>
                <a:cs typeface="Arial"/>
                <a:sym typeface="Arial"/>
              </a:rPr>
              <a:t>.</a:t>
            </a:r>
            <a:endParaRPr sz="1500" b="0" i="0" u="none" strike="noStrike" cap="none" dirty="0">
              <a:solidFill>
                <a:srgbClr val="636A6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250f227c3e_0_143"/>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462" name="Google Shape;462;g3250f227c3e_0_143"/>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11111"/>
              <a:buNone/>
            </a:pPr>
            <a:r>
              <a:rPr lang="en-GB" sz="2400" b="1" dirty="0" err="1">
                <a:solidFill>
                  <a:schemeClr val="accent6"/>
                </a:solidFill>
              </a:rPr>
              <a:t>Картографиране</a:t>
            </a:r>
            <a:r>
              <a:rPr lang="en-GB" sz="2400" b="1" dirty="0">
                <a:solidFill>
                  <a:schemeClr val="accent6"/>
                </a:solidFill>
              </a:rPr>
              <a:t> на </a:t>
            </a:r>
            <a:r>
              <a:rPr lang="bg-BG" sz="2400" b="1" dirty="0">
                <a:solidFill>
                  <a:schemeClr val="accent6"/>
                </a:solidFill>
              </a:rPr>
              <a:t>В</a:t>
            </a:r>
            <a:r>
              <a:rPr lang="en-GB" sz="2400" b="1" dirty="0" err="1">
                <a:solidFill>
                  <a:schemeClr val="accent6"/>
                </a:solidFill>
              </a:rPr>
              <a:t>ашите</a:t>
            </a:r>
            <a:r>
              <a:rPr lang="en-GB" sz="2400" b="1" dirty="0">
                <a:solidFill>
                  <a:schemeClr val="accent6"/>
                </a:solidFill>
              </a:rPr>
              <a:t> </a:t>
            </a:r>
            <a:r>
              <a:rPr lang="en-GB" sz="2400" b="1" dirty="0" err="1">
                <a:solidFill>
                  <a:schemeClr val="accent6"/>
                </a:solidFill>
              </a:rPr>
              <a:t>идеи</a:t>
            </a:r>
            <a:r>
              <a:rPr lang="en-GB" sz="2400" b="1" dirty="0">
                <a:solidFill>
                  <a:schemeClr val="accent6"/>
                </a:solidFill>
              </a:rPr>
              <a:t>: </a:t>
            </a:r>
            <a:r>
              <a:rPr lang="en-GB" sz="2400" b="1" dirty="0" err="1">
                <a:solidFill>
                  <a:schemeClr val="accent6"/>
                </a:solidFill>
              </a:rPr>
              <a:t>Вашият</a:t>
            </a:r>
            <a:r>
              <a:rPr lang="en-GB" sz="2400" b="1" dirty="0">
                <a:solidFill>
                  <a:schemeClr val="accent6"/>
                </a:solidFill>
              </a:rPr>
              <a:t> </a:t>
            </a:r>
            <a:r>
              <a:rPr lang="en-GB" sz="2400" b="1" dirty="0" err="1">
                <a:solidFill>
                  <a:schemeClr val="accent6"/>
                </a:solidFill>
              </a:rPr>
              <a:t>план</a:t>
            </a:r>
            <a:r>
              <a:rPr lang="en-GB" sz="2400" b="1" dirty="0">
                <a:solidFill>
                  <a:schemeClr val="accent6"/>
                </a:solidFill>
              </a:rPr>
              <a:t> за </a:t>
            </a:r>
            <a:r>
              <a:rPr lang="en-GB" sz="2400" b="1" dirty="0" err="1">
                <a:solidFill>
                  <a:schemeClr val="accent6"/>
                </a:solidFill>
              </a:rPr>
              <a:t>социална</a:t>
            </a:r>
            <a:r>
              <a:rPr lang="en-GB" sz="2400" b="1" dirty="0">
                <a:solidFill>
                  <a:schemeClr val="accent6"/>
                </a:solidFill>
              </a:rPr>
              <a:t> </a:t>
            </a:r>
            <a:r>
              <a:rPr lang="en-GB" sz="2400" b="1" dirty="0" err="1">
                <a:solidFill>
                  <a:schemeClr val="accent6"/>
                </a:solidFill>
              </a:rPr>
              <a:t>свързаност</a:t>
            </a:r>
            <a:endParaRPr sz="3600" dirty="0">
              <a:solidFill>
                <a:schemeClr val="accent5"/>
              </a:solidFill>
            </a:endParaRPr>
          </a:p>
        </p:txBody>
      </p:sp>
      <p:pic>
        <p:nvPicPr>
          <p:cNvPr id="463" name="Google Shape;463;g3250f227c3e_0_143"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464" name="Google Shape;464;g3250f227c3e_0_143"/>
          <p:cNvSpPr txBox="1"/>
          <p:nvPr/>
        </p:nvSpPr>
        <p:spPr>
          <a:xfrm>
            <a:off x="6506925" y="2632030"/>
            <a:ext cx="5400600" cy="386165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400" b="1" i="0" u="none" strike="noStrike" cap="none" dirty="0" err="1">
                <a:solidFill>
                  <a:srgbClr val="636A6F"/>
                </a:solidFill>
                <a:latin typeface="Arial"/>
                <a:ea typeface="Arial"/>
                <a:cs typeface="Arial"/>
                <a:sym typeface="Arial"/>
              </a:rPr>
              <a:t>След</a:t>
            </a:r>
            <a:r>
              <a:rPr lang="en-GB" sz="1400" b="1"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завършване</a:t>
            </a:r>
            <a:r>
              <a:rPr lang="en-GB" sz="1400" b="1" i="0" u="none" strike="noStrike" cap="none" dirty="0">
                <a:solidFill>
                  <a:srgbClr val="636A6F"/>
                </a:solidFill>
                <a:latin typeface="Arial"/>
                <a:ea typeface="Arial"/>
                <a:cs typeface="Arial"/>
                <a:sym typeface="Arial"/>
              </a:rPr>
              <a:t> на </a:t>
            </a:r>
            <a:r>
              <a:rPr lang="en-GB" sz="1400" b="1" i="0" u="none" strike="noStrike" cap="none" dirty="0" err="1">
                <a:solidFill>
                  <a:srgbClr val="636A6F"/>
                </a:solidFill>
                <a:latin typeface="Arial"/>
                <a:ea typeface="Arial"/>
                <a:cs typeface="Arial"/>
                <a:sym typeface="Arial"/>
              </a:rPr>
              <a:t>тази</a:t>
            </a:r>
            <a:r>
              <a:rPr lang="en-GB" sz="1400" b="1"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дейност</a:t>
            </a:r>
            <a:r>
              <a:rPr lang="en-GB" sz="1400" b="1"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ще</a:t>
            </a:r>
            <a:r>
              <a:rPr lang="en-GB" sz="1400" b="1"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можете</a:t>
            </a:r>
            <a:r>
              <a:rPr lang="en-GB" sz="1400" b="1" i="0" u="none" strike="noStrike" cap="none" dirty="0">
                <a:solidFill>
                  <a:srgbClr val="636A6F"/>
                </a:solidFill>
                <a:latin typeface="Arial"/>
                <a:ea typeface="Arial"/>
                <a:cs typeface="Arial"/>
                <a:sym typeface="Arial"/>
              </a:rPr>
              <a:t> </a:t>
            </a:r>
            <a:r>
              <a:rPr lang="en-GB" sz="1400" b="1" i="0" u="none" strike="noStrike" cap="none" dirty="0" err="1">
                <a:solidFill>
                  <a:srgbClr val="636A6F"/>
                </a:solidFill>
                <a:latin typeface="Arial"/>
                <a:ea typeface="Arial"/>
                <a:cs typeface="Arial"/>
                <a:sym typeface="Arial"/>
              </a:rPr>
              <a:t>да</a:t>
            </a:r>
            <a:r>
              <a:rPr lang="en-GB" sz="1400" b="1" i="0" u="none" strike="noStrike" cap="none" dirty="0">
                <a:solidFill>
                  <a:srgbClr val="636A6F"/>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285750" marR="0" lvl="0" indent="-273050" algn="l" rtl="0">
              <a:lnSpc>
                <a:spcPct val="107000"/>
              </a:lnSpc>
              <a:spcBef>
                <a:spcPts val="800"/>
              </a:spcBef>
              <a:spcAft>
                <a:spcPts val="0"/>
              </a:spcAft>
              <a:buClr>
                <a:srgbClr val="53BAAE"/>
              </a:buClr>
              <a:buSzPts val="1600"/>
              <a:buFont typeface="Arial"/>
              <a:buChar char="•"/>
            </a:pPr>
            <a:r>
              <a:rPr lang="bg-BG" sz="1400" b="0" i="1" u="none" strike="noStrike" cap="none" dirty="0">
                <a:solidFill>
                  <a:srgbClr val="636A6F"/>
                </a:solidFill>
                <a:latin typeface="Arial"/>
                <a:ea typeface="Arial"/>
                <a:cs typeface="Arial"/>
                <a:sym typeface="Arial"/>
              </a:rPr>
              <a:t>Създавате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инициативи</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събития</a:t>
            </a:r>
            <a:r>
              <a:rPr lang="en-GB" sz="1400" b="0" i="1" u="none" strike="noStrike" cap="none" dirty="0">
                <a:solidFill>
                  <a:srgbClr val="636A6F"/>
                </a:solidFill>
                <a:latin typeface="Arial"/>
                <a:ea typeface="Arial"/>
                <a:cs typeface="Arial"/>
                <a:sym typeface="Arial"/>
              </a:rPr>
              <a:t> и </a:t>
            </a:r>
            <a:r>
              <a:rPr lang="en-GB" sz="1400" b="0" i="1" u="none" strike="noStrike" cap="none" dirty="0" err="1">
                <a:solidFill>
                  <a:srgbClr val="636A6F"/>
                </a:solidFill>
                <a:latin typeface="Arial"/>
                <a:ea typeface="Arial"/>
                <a:cs typeface="Arial"/>
                <a:sym typeface="Arial"/>
              </a:rPr>
              <a:t>др</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които</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насърчават</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ползотворните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взаимодействия</a:t>
            </a:r>
            <a:r>
              <a:rPr lang="en-GB" sz="1400" b="0" i="1" u="none" strike="noStrike" cap="none" dirty="0">
                <a:solidFill>
                  <a:srgbClr val="636A6F"/>
                </a:solidFill>
                <a:latin typeface="Arial"/>
                <a:ea typeface="Arial"/>
                <a:cs typeface="Arial"/>
                <a:sym typeface="Arial"/>
              </a:rPr>
              <a:t> в </a:t>
            </a:r>
            <a:r>
              <a:rPr lang="en-GB" sz="1400" b="0" i="1" u="none" strike="noStrike" cap="none" dirty="0" err="1">
                <a:solidFill>
                  <a:srgbClr val="636A6F"/>
                </a:solidFill>
                <a:latin typeface="Arial"/>
                <a:ea typeface="Arial"/>
                <a:cs typeface="Arial"/>
                <a:sym typeface="Arial"/>
              </a:rPr>
              <a:t>рамките</a:t>
            </a:r>
            <a:r>
              <a:rPr lang="en-GB" sz="1400" b="0" i="1" u="none" strike="noStrike" cap="none" dirty="0">
                <a:solidFill>
                  <a:srgbClr val="636A6F"/>
                </a:solidFill>
                <a:latin typeface="Arial"/>
                <a:ea typeface="Arial"/>
                <a:cs typeface="Arial"/>
                <a:sym typeface="Arial"/>
              </a:rPr>
              <a:t> на </a:t>
            </a:r>
            <a:r>
              <a:rPr lang="en-GB" sz="1400" b="0" i="1" u="none" strike="noStrike" cap="none" dirty="0" err="1">
                <a:solidFill>
                  <a:srgbClr val="636A6F"/>
                </a:solidFill>
                <a:latin typeface="Arial"/>
                <a:ea typeface="Arial"/>
                <a:cs typeface="Arial"/>
                <a:sym typeface="Arial"/>
              </a:rPr>
              <a:t>хибридните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екипи</a:t>
            </a:r>
            <a:endParaRPr sz="1100" b="0" i="0" u="none" strike="noStrike" cap="none" dirty="0">
              <a:solidFill>
                <a:srgbClr val="000000"/>
              </a:solidFill>
              <a:latin typeface="Arial"/>
              <a:ea typeface="Arial"/>
              <a:cs typeface="Arial"/>
              <a:sym typeface="Arial"/>
            </a:endParaRPr>
          </a:p>
          <a:p>
            <a:pPr marL="285750" marR="0" lvl="0" indent="-273050" algn="l" rtl="0">
              <a:lnSpc>
                <a:spcPct val="107000"/>
              </a:lnSpc>
              <a:spcBef>
                <a:spcPts val="800"/>
              </a:spcBef>
              <a:spcAft>
                <a:spcPts val="0"/>
              </a:spcAft>
              <a:buClr>
                <a:srgbClr val="53BAAE"/>
              </a:buClr>
              <a:buSzPts val="1600"/>
              <a:buFont typeface="Arial"/>
              <a:buChar char="•"/>
            </a:pPr>
            <a:r>
              <a:rPr lang="en-GB" sz="1400" b="0" i="1" u="none" strike="noStrike" cap="none" dirty="0" err="1">
                <a:solidFill>
                  <a:srgbClr val="636A6F"/>
                </a:solidFill>
                <a:latin typeface="Arial"/>
                <a:ea typeface="Arial"/>
                <a:cs typeface="Arial"/>
                <a:sym typeface="Arial"/>
              </a:rPr>
              <a:t>Демонстрирате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гъвкавост</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към</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нови</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иновативни</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подходи</a:t>
            </a:r>
            <a:r>
              <a:rPr lang="en-GB" sz="1400" b="0" i="1" u="none" strike="noStrike" cap="none" dirty="0">
                <a:solidFill>
                  <a:srgbClr val="636A6F"/>
                </a:solidFill>
                <a:latin typeface="Arial"/>
                <a:ea typeface="Arial"/>
                <a:cs typeface="Arial"/>
                <a:sym typeface="Arial"/>
              </a:rPr>
              <a:t> и </a:t>
            </a:r>
            <a:r>
              <a:rPr lang="en-GB" sz="1400" b="0" i="1" u="none" strike="noStrike" cap="none" dirty="0" err="1">
                <a:solidFill>
                  <a:srgbClr val="636A6F"/>
                </a:solidFill>
                <a:latin typeface="Arial"/>
                <a:ea typeface="Arial"/>
                <a:cs typeface="Arial"/>
                <a:sym typeface="Arial"/>
              </a:rPr>
              <a:t>дигитални</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инструменти</a:t>
            </a:r>
            <a:r>
              <a:rPr lang="en-GB" sz="1400" b="0" i="1" u="none" strike="noStrike" cap="none" dirty="0">
                <a:solidFill>
                  <a:srgbClr val="636A6F"/>
                </a:solidFill>
                <a:latin typeface="Arial"/>
                <a:ea typeface="Arial"/>
                <a:cs typeface="Arial"/>
                <a:sym typeface="Arial"/>
              </a:rPr>
              <a:t>, за </a:t>
            </a:r>
            <a:r>
              <a:rPr lang="en-GB" sz="1400" b="0" i="1" u="none" strike="noStrike" cap="none" dirty="0" err="1">
                <a:solidFill>
                  <a:srgbClr val="636A6F"/>
                </a:solidFill>
                <a:latin typeface="Arial"/>
                <a:ea typeface="Arial"/>
                <a:cs typeface="Arial"/>
                <a:sym typeface="Arial"/>
              </a:rPr>
              <a:t>да</a:t>
            </a:r>
            <a:r>
              <a:rPr lang="en-GB" sz="1400" b="0" i="1" u="none" strike="noStrike" cap="none" dirty="0">
                <a:solidFill>
                  <a:srgbClr val="636A6F"/>
                </a:solidFill>
                <a:latin typeface="Arial"/>
                <a:ea typeface="Arial"/>
                <a:cs typeface="Arial"/>
                <a:sym typeface="Arial"/>
              </a:rPr>
              <a:t> </a:t>
            </a:r>
            <a:r>
              <a:rPr lang="bg-BG" sz="1400" b="0" i="1" u="none" strike="noStrike" cap="none" dirty="0">
                <a:solidFill>
                  <a:srgbClr val="636A6F"/>
                </a:solidFill>
                <a:latin typeface="Arial"/>
                <a:ea typeface="Arial"/>
                <a:cs typeface="Arial"/>
                <a:sym typeface="Arial"/>
              </a:rPr>
              <a:t>повишите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максимално</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социалната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свързаност</a:t>
            </a:r>
            <a:r>
              <a:rPr lang="en-GB" sz="1400" b="0" i="1" u="none" strike="noStrike" cap="none" dirty="0">
                <a:solidFill>
                  <a:srgbClr val="636A6F"/>
                </a:solidFill>
                <a:latin typeface="Arial"/>
                <a:ea typeface="Arial"/>
                <a:cs typeface="Arial"/>
                <a:sym typeface="Arial"/>
              </a:rPr>
              <a:t>.</a:t>
            </a:r>
            <a:endParaRPr sz="1400" b="0" i="1" u="none" strike="noStrike" cap="none" dirty="0">
              <a:solidFill>
                <a:srgbClr val="636A6F"/>
              </a:solidFill>
              <a:latin typeface="Arial"/>
              <a:ea typeface="Arial"/>
              <a:cs typeface="Arial"/>
              <a:sym typeface="Arial"/>
            </a:endParaRPr>
          </a:p>
          <a:p>
            <a:pPr marL="285750" marR="0" lvl="0" indent="-273050" algn="l" rtl="0">
              <a:lnSpc>
                <a:spcPct val="107000"/>
              </a:lnSpc>
              <a:spcBef>
                <a:spcPts val="800"/>
              </a:spcBef>
              <a:spcAft>
                <a:spcPts val="0"/>
              </a:spcAft>
              <a:buClr>
                <a:srgbClr val="53BAAE"/>
              </a:buClr>
              <a:buSzPts val="1600"/>
              <a:buFont typeface="Arial"/>
              <a:buChar char="•"/>
            </a:pPr>
            <a:r>
              <a:rPr lang="en-GB" sz="1400" b="0" i="1" u="none" strike="noStrike" cap="none" dirty="0" err="1">
                <a:solidFill>
                  <a:srgbClr val="636A6F"/>
                </a:solidFill>
                <a:latin typeface="Arial"/>
                <a:ea typeface="Arial"/>
                <a:cs typeface="Arial"/>
                <a:sym typeface="Arial"/>
              </a:rPr>
              <a:t>Използвате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ефективно</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дигитални</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инструменти</a:t>
            </a:r>
            <a:r>
              <a:rPr lang="en-GB" sz="1400" b="0" i="1" u="none" strike="noStrike" cap="none" dirty="0">
                <a:solidFill>
                  <a:srgbClr val="636A6F"/>
                </a:solidFill>
                <a:latin typeface="Arial"/>
                <a:ea typeface="Arial"/>
                <a:cs typeface="Arial"/>
                <a:sym typeface="Arial"/>
              </a:rPr>
              <a:t> и </a:t>
            </a:r>
            <a:r>
              <a:rPr lang="en-GB" sz="1400" b="0" i="1" u="none" strike="noStrike" cap="none" dirty="0" err="1">
                <a:solidFill>
                  <a:srgbClr val="636A6F"/>
                </a:solidFill>
                <a:latin typeface="Arial"/>
                <a:ea typeface="Arial"/>
                <a:cs typeface="Arial"/>
                <a:sym typeface="Arial"/>
              </a:rPr>
              <a:t>платформи</a:t>
            </a:r>
            <a:r>
              <a:rPr lang="en-GB" sz="1400" b="0" i="1" u="none" strike="noStrike" cap="none" dirty="0">
                <a:solidFill>
                  <a:srgbClr val="636A6F"/>
                </a:solidFill>
                <a:latin typeface="Arial"/>
                <a:ea typeface="Arial"/>
                <a:cs typeface="Arial"/>
                <a:sym typeface="Arial"/>
              </a:rPr>
              <a:t>, за </a:t>
            </a:r>
            <a:r>
              <a:rPr lang="en-GB" sz="1400" b="0" i="1" u="none" strike="noStrike" cap="none" dirty="0" err="1">
                <a:solidFill>
                  <a:srgbClr val="636A6F"/>
                </a:solidFill>
                <a:latin typeface="Arial"/>
                <a:ea typeface="Arial"/>
                <a:cs typeface="Arial"/>
                <a:sym typeface="Arial"/>
              </a:rPr>
              <a:t>да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подпомогнете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комуникацията</a:t>
            </a:r>
            <a:r>
              <a:rPr lang="en-GB" sz="1400" b="0" i="1" u="none" strike="noStrike" cap="none" dirty="0">
                <a:solidFill>
                  <a:srgbClr val="636A6F"/>
                </a:solidFill>
                <a:latin typeface="Arial"/>
                <a:ea typeface="Arial"/>
                <a:cs typeface="Arial"/>
                <a:sym typeface="Arial"/>
              </a:rPr>
              <a:t> и </a:t>
            </a:r>
            <a:r>
              <a:rPr lang="en-GB" sz="1400" b="0" i="1" u="none" strike="noStrike" cap="none" dirty="0" err="1">
                <a:solidFill>
                  <a:srgbClr val="636A6F"/>
                </a:solidFill>
                <a:latin typeface="Arial"/>
                <a:ea typeface="Arial"/>
                <a:cs typeface="Arial"/>
                <a:sym typeface="Arial"/>
              </a:rPr>
              <a:t>сътрудничеството</a:t>
            </a:r>
            <a:r>
              <a:rPr lang="en-GB" sz="1400" b="0" i="1" u="none" strike="noStrike" cap="none" dirty="0">
                <a:solidFill>
                  <a:srgbClr val="636A6F"/>
                </a:solidFill>
                <a:latin typeface="Arial"/>
                <a:ea typeface="Arial"/>
                <a:cs typeface="Arial"/>
                <a:sym typeface="Arial"/>
              </a:rPr>
              <a:t> в </a:t>
            </a:r>
            <a:r>
              <a:rPr lang="en-GB" sz="1400" b="0" i="1" u="none" strike="noStrike" cap="none" dirty="0" err="1">
                <a:solidFill>
                  <a:srgbClr val="636A6F"/>
                </a:solidFill>
                <a:latin typeface="Arial"/>
                <a:ea typeface="Arial"/>
                <a:cs typeface="Arial"/>
                <a:sym typeface="Arial"/>
              </a:rPr>
              <a:t>хибридна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среда</a:t>
            </a:r>
            <a:r>
              <a:rPr lang="en-GB" sz="1400" b="0" i="1" u="none" strike="noStrike" cap="none" dirty="0">
                <a:solidFill>
                  <a:srgbClr val="636A6F"/>
                </a:solidFill>
                <a:latin typeface="Arial"/>
                <a:ea typeface="Arial"/>
                <a:cs typeface="Arial"/>
                <a:sym typeface="Arial"/>
              </a:rPr>
              <a:t>.</a:t>
            </a:r>
            <a:endParaRPr sz="1400" b="0" i="1" u="none" strike="noStrike" cap="none" dirty="0">
              <a:solidFill>
                <a:srgbClr val="636A6F"/>
              </a:solidFill>
              <a:latin typeface="Arial"/>
              <a:ea typeface="Arial"/>
              <a:cs typeface="Arial"/>
              <a:sym typeface="Arial"/>
            </a:endParaRPr>
          </a:p>
          <a:p>
            <a:pPr marL="285750" marR="0" lvl="0" indent="-273050" algn="l" rtl="0">
              <a:lnSpc>
                <a:spcPct val="107000"/>
              </a:lnSpc>
              <a:spcBef>
                <a:spcPts val="800"/>
              </a:spcBef>
              <a:spcAft>
                <a:spcPts val="0"/>
              </a:spcAft>
              <a:buClr>
                <a:srgbClr val="53BAAE"/>
              </a:buClr>
              <a:buSzPts val="1600"/>
              <a:buFont typeface="Arial"/>
              <a:buChar char="•"/>
            </a:pPr>
            <a:r>
              <a:rPr lang="en-GB" sz="1400" b="0" i="1" u="none" strike="noStrike" cap="none" dirty="0" err="1">
                <a:solidFill>
                  <a:srgbClr val="636A6F"/>
                </a:solidFill>
                <a:latin typeface="Arial"/>
                <a:ea typeface="Arial"/>
                <a:cs typeface="Arial"/>
                <a:sym typeface="Arial"/>
              </a:rPr>
              <a:t>Разпознавате</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ролята</a:t>
            </a:r>
            <a:r>
              <a:rPr lang="en-GB" sz="1400" b="0" i="1" u="none" strike="noStrike" cap="none" dirty="0">
                <a:solidFill>
                  <a:srgbClr val="636A6F"/>
                </a:solidFill>
                <a:latin typeface="Arial"/>
                <a:ea typeface="Arial"/>
                <a:cs typeface="Arial"/>
                <a:sym typeface="Arial"/>
              </a:rPr>
              <a:t> на </a:t>
            </a:r>
            <a:r>
              <a:rPr lang="en-GB" sz="1400" b="0" i="1" u="none" strike="noStrike" cap="none" dirty="0" err="1">
                <a:solidFill>
                  <a:srgbClr val="636A6F"/>
                </a:solidFill>
                <a:latin typeface="Arial"/>
                <a:ea typeface="Arial"/>
                <a:cs typeface="Arial"/>
                <a:sym typeface="Arial"/>
              </a:rPr>
              <a:t>ръководството</a:t>
            </a:r>
            <a:r>
              <a:rPr lang="en-GB" sz="1400" b="0" i="1" u="none" strike="noStrike" cap="none" dirty="0">
                <a:solidFill>
                  <a:srgbClr val="636A6F"/>
                </a:solidFill>
                <a:latin typeface="Arial"/>
                <a:ea typeface="Arial"/>
                <a:cs typeface="Arial"/>
                <a:sym typeface="Arial"/>
              </a:rPr>
              <a:t> и </a:t>
            </a:r>
            <a:r>
              <a:rPr lang="en-GB" sz="1400" b="0" i="1" u="none" strike="noStrike" cap="none" dirty="0" err="1">
                <a:solidFill>
                  <a:srgbClr val="636A6F"/>
                </a:solidFill>
                <a:latin typeface="Arial"/>
                <a:ea typeface="Arial"/>
                <a:cs typeface="Arial"/>
                <a:sym typeface="Arial"/>
              </a:rPr>
              <a:t>цялостната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организация</a:t>
            </a:r>
            <a:r>
              <a:rPr lang="en-GB" sz="1400" b="0" i="1" u="none" strike="noStrike" cap="none" dirty="0">
                <a:solidFill>
                  <a:srgbClr val="636A6F"/>
                </a:solidFill>
                <a:latin typeface="Arial"/>
                <a:ea typeface="Arial"/>
                <a:cs typeface="Arial"/>
                <a:sym typeface="Arial"/>
              </a:rPr>
              <a:t> в </a:t>
            </a:r>
            <a:r>
              <a:rPr lang="en-GB" sz="1400" b="0" i="1" u="none" strike="noStrike" cap="none" dirty="0" err="1">
                <a:solidFill>
                  <a:srgbClr val="636A6F"/>
                </a:solidFill>
                <a:latin typeface="Arial"/>
                <a:ea typeface="Arial"/>
                <a:cs typeface="Arial"/>
                <a:sym typeface="Arial"/>
              </a:rPr>
              <a:t>разработването</a:t>
            </a:r>
            <a:r>
              <a:rPr lang="en-GB" sz="1400" b="0" i="1" u="none" strike="noStrike" cap="none" dirty="0">
                <a:solidFill>
                  <a:srgbClr val="636A6F"/>
                </a:solidFill>
                <a:latin typeface="Arial"/>
                <a:ea typeface="Arial"/>
                <a:cs typeface="Arial"/>
                <a:sym typeface="Arial"/>
              </a:rPr>
              <a:t> на </a:t>
            </a:r>
            <a:r>
              <a:rPr lang="en-GB" sz="1400" b="0" i="1" u="none" strike="noStrike" cap="none" dirty="0" err="1">
                <a:solidFill>
                  <a:srgbClr val="636A6F"/>
                </a:solidFill>
                <a:latin typeface="Arial"/>
                <a:ea typeface="Arial"/>
                <a:cs typeface="Arial"/>
                <a:sym typeface="Arial"/>
              </a:rPr>
              <a:t>приобщаваща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свързана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работна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среда</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във</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физически</a:t>
            </a:r>
            <a:r>
              <a:rPr lang="en-GB" sz="1400" b="0" i="1" u="none" strike="noStrike" cap="none" dirty="0">
                <a:solidFill>
                  <a:srgbClr val="636A6F"/>
                </a:solidFill>
                <a:latin typeface="Arial"/>
                <a:ea typeface="Arial"/>
                <a:cs typeface="Arial"/>
                <a:sym typeface="Arial"/>
              </a:rPr>
              <a:t> и </a:t>
            </a:r>
            <a:r>
              <a:rPr lang="en-GB" sz="1400" b="0" i="1" u="none" strike="noStrike" cap="none" dirty="0" err="1">
                <a:solidFill>
                  <a:srgbClr val="636A6F"/>
                </a:solidFill>
                <a:latin typeface="Arial"/>
                <a:ea typeface="Arial"/>
                <a:cs typeface="Arial"/>
                <a:sym typeface="Arial"/>
              </a:rPr>
              <a:t>виртуални</a:t>
            </a:r>
            <a:r>
              <a:rPr lang="en-GB" sz="1400" b="0" i="1" u="none" strike="noStrike" cap="none" dirty="0">
                <a:solidFill>
                  <a:srgbClr val="636A6F"/>
                </a:solidFill>
                <a:latin typeface="Arial"/>
                <a:ea typeface="Arial"/>
                <a:cs typeface="Arial"/>
                <a:sym typeface="Arial"/>
              </a:rPr>
              <a:t> </a:t>
            </a:r>
            <a:r>
              <a:rPr lang="en-GB" sz="1400" b="0" i="1" u="none" strike="noStrike" cap="none" dirty="0" err="1">
                <a:solidFill>
                  <a:srgbClr val="636A6F"/>
                </a:solidFill>
                <a:latin typeface="Arial"/>
                <a:ea typeface="Arial"/>
                <a:cs typeface="Arial"/>
                <a:sym typeface="Arial"/>
              </a:rPr>
              <a:t>пространства</a:t>
            </a:r>
            <a:r>
              <a:rPr lang="en-GB" sz="1400" b="0" i="1" u="none" strike="noStrike" cap="none" dirty="0">
                <a:solidFill>
                  <a:srgbClr val="636A6F"/>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
        <p:nvSpPr>
          <p:cNvPr id="465" name="Google Shape;465;g3250f227c3e_0_143"/>
          <p:cNvSpPr txBox="1"/>
          <p:nvPr/>
        </p:nvSpPr>
        <p:spPr>
          <a:xfrm>
            <a:off x="7676129" y="1815823"/>
            <a:ext cx="3949800"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
        <p:nvSpPr>
          <p:cNvPr id="466" name="Google Shape;466;g3250f227c3e_0_143"/>
          <p:cNvSpPr txBox="1">
            <a:spLocks noGrp="1"/>
          </p:cNvSpPr>
          <p:nvPr>
            <p:ph type="body" idx="1"/>
          </p:nvPr>
        </p:nvSpPr>
        <p:spPr>
          <a:xfrm>
            <a:off x="149687" y="6"/>
            <a:ext cx="5910900" cy="3881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ct val="108108"/>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8108"/>
              <a:buNone/>
            </a:pPr>
            <a:endParaRPr dirty="0">
              <a:solidFill>
                <a:srgbClr val="868E93"/>
              </a:solidFill>
            </a:endParaRPr>
          </a:p>
          <a:p>
            <a:pPr marL="228600" lvl="0" indent="-114300" algn="l" rtl="0">
              <a:lnSpc>
                <a:spcPct val="90000"/>
              </a:lnSpc>
              <a:spcBef>
                <a:spcPts val="1000"/>
              </a:spcBef>
              <a:spcAft>
                <a:spcPts val="0"/>
              </a:spcAft>
              <a:buClr>
                <a:schemeClr val="dk2"/>
              </a:buClr>
              <a:buSzPct val="108108"/>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ct val="108108"/>
              <a:buNone/>
            </a:pPr>
            <a:endParaRPr i="0" u="none" strike="noStrike" cap="none" dirty="0">
              <a:solidFill>
                <a:srgbClr val="868E93"/>
              </a:solidFill>
              <a:latin typeface="Arial"/>
              <a:ea typeface="Arial"/>
              <a:cs typeface="Arial"/>
              <a:sym typeface="Arial"/>
            </a:endParaRPr>
          </a:p>
          <a:p>
            <a:pPr marL="2057400" lvl="4" indent="-228600" algn="l" rtl="0">
              <a:lnSpc>
                <a:spcPct val="90000"/>
              </a:lnSpc>
              <a:spcBef>
                <a:spcPts val="500"/>
              </a:spcBef>
              <a:spcAft>
                <a:spcPts val="0"/>
              </a:spcAft>
              <a:buClr>
                <a:srgbClr val="868E93"/>
              </a:buClr>
              <a:buSzPct val="108108"/>
              <a:buChar char="•"/>
            </a:pPr>
            <a:r>
              <a:rPr lang="en-GB" i="1" u="none" strike="noStrike" cap="none" dirty="0" err="1">
                <a:solidFill>
                  <a:srgbClr val="868E93"/>
                </a:solidFill>
              </a:rPr>
              <a:t>Целта</a:t>
            </a:r>
            <a:r>
              <a:rPr lang="en-GB" i="1" u="none" strike="noStrike" cap="none" dirty="0">
                <a:solidFill>
                  <a:srgbClr val="868E93"/>
                </a:solidFill>
              </a:rPr>
              <a:t> на </a:t>
            </a:r>
            <a:r>
              <a:rPr lang="en-GB" i="1" u="none" strike="noStrike" cap="none" dirty="0" err="1">
                <a:solidFill>
                  <a:srgbClr val="868E93"/>
                </a:solidFill>
              </a:rPr>
              <a:t>тази</a:t>
            </a:r>
            <a:r>
              <a:rPr lang="en-GB" i="1" u="none" strike="noStrike" cap="none" dirty="0">
                <a:solidFill>
                  <a:srgbClr val="868E93"/>
                </a:solidFill>
              </a:rPr>
              <a:t> </a:t>
            </a:r>
            <a:r>
              <a:rPr lang="en-GB" i="1" u="none" strike="noStrike" cap="none" dirty="0" err="1">
                <a:solidFill>
                  <a:srgbClr val="868E93"/>
                </a:solidFill>
              </a:rPr>
              <a:t>дейност</a:t>
            </a:r>
            <a:r>
              <a:rPr lang="en-GB" i="1" u="none" strike="noStrike" cap="none" dirty="0">
                <a:solidFill>
                  <a:srgbClr val="868E93"/>
                </a:solidFill>
              </a:rPr>
              <a:t> </a:t>
            </a:r>
            <a:r>
              <a:rPr lang="en-GB" i="1" dirty="0">
                <a:solidFill>
                  <a:srgbClr val="868E93"/>
                </a:solidFill>
              </a:rPr>
              <a:t>е </a:t>
            </a:r>
            <a:r>
              <a:rPr lang="en-GB" i="1" dirty="0" err="1">
                <a:solidFill>
                  <a:srgbClr val="868E93"/>
                </a:solidFill>
              </a:rPr>
              <a:t>обучаемите</a:t>
            </a:r>
            <a:r>
              <a:rPr lang="en-GB" i="1" dirty="0">
                <a:solidFill>
                  <a:srgbClr val="868E93"/>
                </a:solidFill>
              </a:rPr>
              <a:t> </a:t>
            </a:r>
            <a:r>
              <a:rPr lang="en-GB" i="1" dirty="0" err="1">
                <a:solidFill>
                  <a:srgbClr val="868E93"/>
                </a:solidFill>
              </a:rPr>
              <a:t>да</a:t>
            </a:r>
            <a:r>
              <a:rPr lang="en-GB" i="1" dirty="0">
                <a:solidFill>
                  <a:srgbClr val="868E93"/>
                </a:solidFill>
              </a:rPr>
              <a:t> </a:t>
            </a:r>
            <a:r>
              <a:rPr lang="en-GB" i="1" dirty="0" err="1">
                <a:solidFill>
                  <a:srgbClr val="868E93"/>
                </a:solidFill>
              </a:rPr>
              <a:t>използват</a:t>
            </a:r>
            <a:r>
              <a:rPr lang="en-GB" i="1" dirty="0">
                <a:solidFill>
                  <a:srgbClr val="868E93"/>
                </a:solidFill>
              </a:rPr>
              <a:t> </a:t>
            </a:r>
            <a:r>
              <a:rPr lang="en-GB" i="1" dirty="0" err="1">
                <a:solidFill>
                  <a:srgbClr val="868E93"/>
                </a:solidFill>
              </a:rPr>
              <a:t>многото</a:t>
            </a:r>
            <a:r>
              <a:rPr lang="en-GB" i="1" dirty="0">
                <a:solidFill>
                  <a:srgbClr val="868E93"/>
                </a:solidFill>
              </a:rPr>
              <a:t> </a:t>
            </a:r>
            <a:r>
              <a:rPr lang="en-GB" i="1" dirty="0" err="1">
                <a:solidFill>
                  <a:srgbClr val="868E93"/>
                </a:solidFill>
              </a:rPr>
              <a:t>уроци</a:t>
            </a:r>
            <a:r>
              <a:rPr lang="en-GB" i="1" dirty="0">
                <a:solidFill>
                  <a:srgbClr val="868E93"/>
                </a:solidFill>
              </a:rPr>
              <a:t>, </a:t>
            </a:r>
            <a:r>
              <a:rPr lang="en-GB" i="1" dirty="0" err="1">
                <a:solidFill>
                  <a:srgbClr val="868E93"/>
                </a:solidFill>
              </a:rPr>
              <a:t>преподадени</a:t>
            </a:r>
            <a:r>
              <a:rPr lang="en-GB" i="1" dirty="0">
                <a:solidFill>
                  <a:srgbClr val="868E93"/>
                </a:solidFill>
              </a:rPr>
              <a:t> </a:t>
            </a:r>
            <a:r>
              <a:rPr lang="en-GB" i="1" dirty="0" err="1">
                <a:solidFill>
                  <a:srgbClr val="868E93"/>
                </a:solidFill>
              </a:rPr>
              <a:t>дотук</a:t>
            </a:r>
            <a:r>
              <a:rPr lang="en-GB" i="1" dirty="0">
                <a:solidFill>
                  <a:srgbClr val="868E93"/>
                </a:solidFill>
              </a:rPr>
              <a:t>, и </a:t>
            </a:r>
            <a:r>
              <a:rPr lang="en-GB" i="1" dirty="0" err="1">
                <a:solidFill>
                  <a:srgbClr val="868E93"/>
                </a:solidFill>
              </a:rPr>
              <a:t>да</a:t>
            </a:r>
            <a:r>
              <a:rPr lang="en-GB" i="1" dirty="0">
                <a:solidFill>
                  <a:srgbClr val="868E93"/>
                </a:solidFill>
              </a:rPr>
              <a:t> </a:t>
            </a:r>
            <a:r>
              <a:rPr lang="en-GB" i="1" dirty="0" err="1">
                <a:solidFill>
                  <a:srgbClr val="868E93"/>
                </a:solidFill>
              </a:rPr>
              <a:t>ги</a:t>
            </a:r>
            <a:r>
              <a:rPr lang="en-GB" i="1" dirty="0">
                <a:solidFill>
                  <a:srgbClr val="868E93"/>
                </a:solidFill>
              </a:rPr>
              <a:t> </a:t>
            </a:r>
            <a:r>
              <a:rPr lang="en-GB" i="1" dirty="0" err="1">
                <a:solidFill>
                  <a:srgbClr val="868E93"/>
                </a:solidFill>
              </a:rPr>
              <a:t>комбинират</a:t>
            </a:r>
            <a:r>
              <a:rPr lang="en-GB" i="1" dirty="0">
                <a:solidFill>
                  <a:srgbClr val="868E93"/>
                </a:solidFill>
              </a:rPr>
              <a:t>, за </a:t>
            </a:r>
            <a:r>
              <a:rPr lang="en-GB" i="1" dirty="0" err="1">
                <a:solidFill>
                  <a:srgbClr val="868E93"/>
                </a:solidFill>
              </a:rPr>
              <a:t>да</a:t>
            </a:r>
            <a:r>
              <a:rPr lang="en-GB" i="1" dirty="0">
                <a:solidFill>
                  <a:srgbClr val="868E93"/>
                </a:solidFill>
              </a:rPr>
              <a:t> </a:t>
            </a:r>
            <a:r>
              <a:rPr lang="en-GB" i="1" dirty="0" err="1">
                <a:solidFill>
                  <a:srgbClr val="868E93"/>
                </a:solidFill>
              </a:rPr>
              <a:t>разработят</a:t>
            </a:r>
            <a:r>
              <a:rPr lang="en-GB" i="1" dirty="0">
                <a:solidFill>
                  <a:srgbClr val="868E93"/>
                </a:solidFill>
              </a:rPr>
              <a:t> </a:t>
            </a:r>
            <a:r>
              <a:rPr lang="en-GB" i="1" dirty="0" err="1">
                <a:solidFill>
                  <a:srgbClr val="868E93"/>
                </a:solidFill>
              </a:rPr>
              <a:t>План</a:t>
            </a:r>
            <a:r>
              <a:rPr lang="en-GB" i="1" dirty="0">
                <a:solidFill>
                  <a:srgbClr val="868E93"/>
                </a:solidFill>
              </a:rPr>
              <a:t> за </a:t>
            </a:r>
            <a:r>
              <a:rPr lang="en-GB" i="1" dirty="0" err="1">
                <a:solidFill>
                  <a:srgbClr val="868E93"/>
                </a:solidFill>
              </a:rPr>
              <a:t>социална</a:t>
            </a:r>
            <a:r>
              <a:rPr lang="en-GB" i="1" dirty="0">
                <a:solidFill>
                  <a:srgbClr val="868E93"/>
                </a:solidFill>
              </a:rPr>
              <a:t> </a:t>
            </a:r>
            <a:r>
              <a:rPr lang="en-GB" i="1" dirty="0" err="1">
                <a:solidFill>
                  <a:srgbClr val="868E93"/>
                </a:solidFill>
              </a:rPr>
              <a:t>свързаност</a:t>
            </a:r>
            <a:r>
              <a:rPr lang="en-GB" i="1" dirty="0">
                <a:solidFill>
                  <a:srgbClr val="868E93"/>
                </a:solidFill>
              </a:rPr>
              <a:t>, </a:t>
            </a:r>
            <a:r>
              <a:rPr lang="en-GB" i="1" dirty="0" err="1">
                <a:solidFill>
                  <a:srgbClr val="868E93"/>
                </a:solidFill>
              </a:rPr>
              <a:t>който</a:t>
            </a:r>
            <a:r>
              <a:rPr lang="en-GB" i="1" dirty="0">
                <a:solidFill>
                  <a:srgbClr val="868E93"/>
                </a:solidFill>
              </a:rPr>
              <a:t> </a:t>
            </a:r>
            <a:r>
              <a:rPr lang="en-GB" i="1" dirty="0" err="1">
                <a:solidFill>
                  <a:srgbClr val="868E93"/>
                </a:solidFill>
              </a:rPr>
              <a:t>да</a:t>
            </a:r>
            <a:r>
              <a:rPr lang="en-GB" i="1" dirty="0">
                <a:solidFill>
                  <a:srgbClr val="868E93"/>
                </a:solidFill>
              </a:rPr>
              <a:t> </a:t>
            </a:r>
            <a:r>
              <a:rPr lang="en-GB" i="1" dirty="0" err="1">
                <a:solidFill>
                  <a:srgbClr val="868E93"/>
                </a:solidFill>
              </a:rPr>
              <a:t>очертае</a:t>
            </a:r>
            <a:r>
              <a:rPr lang="en-GB" i="1" dirty="0">
                <a:solidFill>
                  <a:srgbClr val="868E93"/>
                </a:solidFill>
              </a:rPr>
              <a:t> </a:t>
            </a:r>
            <a:r>
              <a:rPr lang="en-GB" i="1" dirty="0" err="1">
                <a:solidFill>
                  <a:srgbClr val="868E93"/>
                </a:solidFill>
              </a:rPr>
              <a:t>идеите</a:t>
            </a:r>
            <a:r>
              <a:rPr lang="en-GB" i="1" dirty="0">
                <a:solidFill>
                  <a:srgbClr val="868E93"/>
                </a:solidFill>
              </a:rPr>
              <a:t> </a:t>
            </a:r>
            <a:r>
              <a:rPr lang="en-GB" i="1" dirty="0" err="1">
                <a:solidFill>
                  <a:srgbClr val="868E93"/>
                </a:solidFill>
              </a:rPr>
              <a:t>им</a:t>
            </a:r>
            <a:r>
              <a:rPr lang="en-GB" i="1" dirty="0">
                <a:solidFill>
                  <a:srgbClr val="868E93"/>
                </a:solidFill>
              </a:rPr>
              <a:t> за </a:t>
            </a:r>
            <a:r>
              <a:rPr lang="en-GB" i="1" dirty="0" err="1">
                <a:solidFill>
                  <a:srgbClr val="868E93"/>
                </a:solidFill>
              </a:rPr>
              <a:t>подобря</a:t>
            </a:r>
            <a:r>
              <a:rPr lang="bg-BG" i="1" dirty="0">
                <a:solidFill>
                  <a:srgbClr val="868E93"/>
                </a:solidFill>
              </a:rPr>
              <a:t>ване на</a:t>
            </a:r>
            <a:r>
              <a:rPr lang="en-GB" i="1" dirty="0">
                <a:solidFill>
                  <a:srgbClr val="868E93"/>
                </a:solidFill>
              </a:rPr>
              <a:t> </a:t>
            </a:r>
            <a:r>
              <a:rPr lang="en-GB" i="1" dirty="0" err="1">
                <a:solidFill>
                  <a:srgbClr val="868E93"/>
                </a:solidFill>
              </a:rPr>
              <a:t>социалната</a:t>
            </a:r>
            <a:r>
              <a:rPr lang="en-GB" i="1" dirty="0">
                <a:solidFill>
                  <a:srgbClr val="868E93"/>
                </a:solidFill>
              </a:rPr>
              <a:t> </a:t>
            </a:r>
            <a:r>
              <a:rPr lang="en-GB" i="1" dirty="0" err="1">
                <a:solidFill>
                  <a:srgbClr val="868E93"/>
                </a:solidFill>
              </a:rPr>
              <a:t>свързаност</a:t>
            </a:r>
            <a:r>
              <a:rPr lang="en-GB" i="1" dirty="0">
                <a:solidFill>
                  <a:srgbClr val="868E93"/>
                </a:solidFill>
              </a:rPr>
              <a:t> в </a:t>
            </a:r>
            <a:r>
              <a:rPr lang="bg-BG" i="1" dirty="0">
                <a:solidFill>
                  <a:srgbClr val="868E93"/>
                </a:solidFill>
              </a:rPr>
              <a:t>тяхната </a:t>
            </a:r>
            <a:r>
              <a:rPr lang="en-GB" i="1" dirty="0" err="1">
                <a:solidFill>
                  <a:srgbClr val="868E93"/>
                </a:solidFill>
              </a:rPr>
              <a:t>организация</a:t>
            </a:r>
            <a:endParaRPr i="1" u="none" strike="noStrike" cap="none" dirty="0">
              <a:solidFill>
                <a:srgbClr val="868E93"/>
              </a:solidFill>
            </a:endParaRPr>
          </a:p>
          <a:p>
            <a:pPr marL="0" lvl="0" indent="0" algn="l" rtl="0">
              <a:lnSpc>
                <a:spcPct val="90000"/>
              </a:lnSpc>
              <a:spcBef>
                <a:spcPts val="500"/>
              </a:spcBef>
              <a:spcAft>
                <a:spcPts val="0"/>
              </a:spcAft>
              <a:buSzPct val="108108"/>
              <a:buNone/>
            </a:pPr>
            <a:endParaRPr i="1" dirty="0">
              <a:solidFill>
                <a:srgbClr val="868E93"/>
              </a:solidFill>
            </a:endParaRPr>
          </a:p>
        </p:txBody>
      </p:sp>
      <p:sp>
        <p:nvSpPr>
          <p:cNvPr id="467" name="Google Shape;467;g3250f227c3e_0_143"/>
          <p:cNvSpPr txBox="1"/>
          <p:nvPr/>
        </p:nvSpPr>
        <p:spPr>
          <a:xfrm>
            <a:off x="298300" y="3768206"/>
            <a:ext cx="5910900" cy="2528867"/>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2000"/>
              <a:buFont typeface="Arial"/>
              <a:buNone/>
            </a:pPr>
            <a:r>
              <a:rPr lang="en-GB" sz="2000" b="1" i="0" u="none" strike="noStrike" cap="none">
                <a:solidFill>
                  <a:srgbClr val="868E93"/>
                </a:solidFill>
                <a:latin typeface="Arial"/>
                <a:ea typeface="Arial"/>
                <a:cs typeface="Arial"/>
                <a:sym typeface="Arial"/>
              </a:rPr>
              <a:t>Необходими материали:</a:t>
            </a:r>
            <a:endParaRPr sz="2000" b="1" i="0" u="none" strike="noStrike" cap="none">
              <a:solidFill>
                <a:srgbClr val="868E93"/>
              </a:solidFill>
              <a:latin typeface="Arial"/>
              <a:ea typeface="Arial"/>
              <a:cs typeface="Arial"/>
              <a:sym typeface="Arial"/>
            </a:endParaRPr>
          </a:p>
          <a:p>
            <a:pPr marL="457200" marR="0" lvl="0" indent="-304800" algn="l" rtl="0">
              <a:lnSpc>
                <a:spcPct val="90000"/>
              </a:lnSpc>
              <a:spcBef>
                <a:spcPts val="500"/>
              </a:spcBef>
              <a:spcAft>
                <a:spcPts val="0"/>
              </a:spcAft>
              <a:buClr>
                <a:srgbClr val="868E93"/>
              </a:buClr>
              <a:buSzPts val="1200"/>
              <a:buFont typeface="Arial"/>
              <a:buChar char="●"/>
            </a:pPr>
            <a:r>
              <a:rPr lang="en-GB" sz="2000" b="0" i="0" u="none" strike="noStrike" cap="none">
                <a:solidFill>
                  <a:srgbClr val="868E93"/>
                </a:solidFill>
                <a:latin typeface="Arial"/>
                <a:ea typeface="Arial"/>
                <a:cs typeface="Arial"/>
                <a:sym typeface="Arial"/>
              </a:rPr>
              <a:t>План за социална свързаност – </a:t>
            </a:r>
            <a:r>
              <a:rPr lang="en-GB" sz="2000" b="0" i="0" u="sng" strike="noStrike" cap="none">
                <a:solidFill>
                  <a:schemeClr val="hlink"/>
                </a:solidFill>
                <a:latin typeface="Arial"/>
                <a:ea typeface="Arial"/>
                <a:cs typeface="Arial"/>
                <a:sym typeface="Arial"/>
                <a:hlinkClick r:id="rId4"/>
              </a:rPr>
              <a:t>Материал за раздаване</a:t>
            </a:r>
            <a:endParaRPr sz="2000" b="0" i="0" u="none" strike="noStrike" cap="none">
              <a:solidFill>
                <a:srgbClr val="868E93"/>
              </a:solidFill>
              <a:latin typeface="Arial"/>
              <a:ea typeface="Arial"/>
              <a:cs typeface="Arial"/>
              <a:sym typeface="Arial"/>
            </a:endParaRPr>
          </a:p>
          <a:p>
            <a:pPr marL="457200" marR="0" lvl="0" indent="-304800" algn="l" rtl="0">
              <a:lnSpc>
                <a:spcPct val="90000"/>
              </a:lnSpc>
              <a:spcBef>
                <a:spcPts val="0"/>
              </a:spcBef>
              <a:spcAft>
                <a:spcPts val="0"/>
              </a:spcAft>
              <a:buClr>
                <a:srgbClr val="868E93"/>
              </a:buClr>
              <a:buSzPts val="1200"/>
              <a:buFont typeface="Arial"/>
              <a:buChar char="●"/>
            </a:pPr>
            <a:r>
              <a:rPr lang="en-GB" sz="2000" b="0" i="0" u="none" strike="noStrike" cap="none">
                <a:solidFill>
                  <a:srgbClr val="868E93"/>
                </a:solidFill>
                <a:latin typeface="Arial"/>
                <a:ea typeface="Arial"/>
                <a:cs typeface="Arial"/>
                <a:sym typeface="Arial"/>
              </a:rPr>
              <a:t>Хартия, флипчарт, лепящи листчета и т.н.</a:t>
            </a:r>
            <a:endParaRPr/>
          </a:p>
          <a:p>
            <a:pPr marL="457200" marR="0" lvl="0" indent="-304800" algn="l" rtl="0">
              <a:lnSpc>
                <a:spcPct val="90000"/>
              </a:lnSpc>
              <a:spcBef>
                <a:spcPts val="0"/>
              </a:spcBef>
              <a:spcAft>
                <a:spcPts val="0"/>
              </a:spcAft>
              <a:buClr>
                <a:srgbClr val="868E93"/>
              </a:buClr>
              <a:buSzPts val="1200"/>
              <a:buFont typeface="Arial"/>
              <a:buChar char="●"/>
            </a:pPr>
            <a:r>
              <a:rPr lang="en-GB" sz="2000" b="0" i="0" u="none" strike="noStrike" cap="none">
                <a:solidFill>
                  <a:srgbClr val="868E93"/>
                </a:solidFill>
                <a:latin typeface="Arial"/>
                <a:ea typeface="Arial"/>
                <a:cs typeface="Arial"/>
                <a:sym typeface="Arial"/>
              </a:rPr>
              <a:t>Химикали, маркери и т.н.</a:t>
            </a:r>
            <a:endParaRPr sz="2000" b="0" i="0" u="none" strike="noStrike" cap="none">
              <a:solidFill>
                <a:srgbClr val="868E93"/>
              </a:solidFill>
              <a:latin typeface="Arial"/>
              <a:ea typeface="Arial"/>
              <a:cs typeface="Arial"/>
              <a:sym typeface="Arial"/>
            </a:endParaRPr>
          </a:p>
          <a:p>
            <a:pPr marL="457200" marR="0" lvl="0" indent="-304800" algn="l" rtl="0">
              <a:lnSpc>
                <a:spcPct val="90000"/>
              </a:lnSpc>
              <a:spcBef>
                <a:spcPts val="0"/>
              </a:spcBef>
              <a:spcAft>
                <a:spcPts val="0"/>
              </a:spcAft>
              <a:buClr>
                <a:srgbClr val="868E93"/>
              </a:buClr>
              <a:buSzPts val="1200"/>
              <a:buFont typeface="Arial"/>
              <a:buChar char="●"/>
            </a:pPr>
            <a:r>
              <a:rPr lang="en-GB" sz="2000" b="0" i="0" u="none" strike="noStrike" cap="none">
                <a:solidFill>
                  <a:srgbClr val="868E93"/>
                </a:solidFill>
                <a:latin typeface="Arial"/>
                <a:ea typeface="Arial"/>
                <a:cs typeface="Arial"/>
                <a:sym typeface="Arial"/>
              </a:rPr>
              <a:t>Каталог на инструменти за съвместна работа от дейността по Тема 3</a:t>
            </a:r>
            <a:endParaRPr sz="2000" b="0" i="0" u="none" strike="noStrike" cap="none">
              <a:solidFill>
                <a:srgbClr val="868E93"/>
              </a:solidFill>
              <a:latin typeface="Arial"/>
              <a:ea typeface="Arial"/>
              <a:cs typeface="Arial"/>
              <a:sym typeface="Arial"/>
            </a:endParaRPr>
          </a:p>
          <a:p>
            <a:pPr marL="457200" marR="0" lvl="0" indent="-304800" algn="l" rtl="0">
              <a:lnSpc>
                <a:spcPct val="90000"/>
              </a:lnSpc>
              <a:spcBef>
                <a:spcPts val="0"/>
              </a:spcBef>
              <a:spcAft>
                <a:spcPts val="0"/>
              </a:spcAft>
              <a:buClr>
                <a:srgbClr val="868E93"/>
              </a:buClr>
              <a:buSzPts val="1200"/>
              <a:buFont typeface="Arial"/>
              <a:buChar char="●"/>
            </a:pPr>
            <a:r>
              <a:rPr lang="en-GB" sz="2000" b="0" i="0" u="none" strike="noStrike" cap="none">
                <a:solidFill>
                  <a:srgbClr val="868E93"/>
                </a:solidFill>
                <a:latin typeface="Arial"/>
                <a:ea typeface="Arial"/>
                <a:cs typeface="Arial"/>
                <a:sym typeface="Arial"/>
              </a:rPr>
              <a:t>Презентация / материали за четене</a:t>
            </a:r>
            <a:endParaRPr sz="2000" b="0" i="0" u="none" strike="noStrike" cap="none">
              <a:solidFill>
                <a:srgbClr val="868E93"/>
              </a:solidFill>
              <a:latin typeface="Arial"/>
              <a:ea typeface="Arial"/>
              <a:cs typeface="Arial"/>
              <a:sym typeface="Arial"/>
            </a:endParaRPr>
          </a:p>
        </p:txBody>
      </p:sp>
      <p:pic>
        <p:nvPicPr>
          <p:cNvPr id="468" name="Google Shape;468;g3250f227c3e_0_143"/>
          <p:cNvPicPr preferRelativeResize="0"/>
          <p:nvPr/>
        </p:nvPicPr>
        <p:blipFill rotWithShape="1">
          <a:blip r:embed="rId5">
            <a:alphaModFix/>
          </a:blip>
          <a:srcRect l="21300" t="23251" r="19598" b="22961"/>
          <a:stretch/>
        </p:blipFill>
        <p:spPr>
          <a:xfrm>
            <a:off x="149679" y="1254105"/>
            <a:ext cx="1974396" cy="18002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250f227c3e_0_154"/>
          <p:cNvSpPr txBox="1">
            <a:spLocks noGrp="1"/>
          </p:cNvSpPr>
          <p:nvPr>
            <p:ph type="body" idx="1"/>
          </p:nvPr>
        </p:nvSpPr>
        <p:spPr>
          <a:xfrm>
            <a:off x="1210799" y="856739"/>
            <a:ext cx="10105949" cy="49422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SzPct val="128571"/>
              <a:buNone/>
            </a:pPr>
            <a:r>
              <a:rPr lang="en-GB" sz="5600" b="1" dirty="0" err="1">
                <a:solidFill>
                  <a:srgbClr val="868E93"/>
                </a:solidFill>
                <a:latin typeface="Arial"/>
                <a:ea typeface="Arial"/>
                <a:cs typeface="Arial"/>
                <a:sym typeface="Arial"/>
              </a:rPr>
              <a:t>Цел</a:t>
            </a:r>
            <a:r>
              <a:rPr lang="en-GB" sz="5600" b="1"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размишлявате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върху</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научените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стратегии</a:t>
            </a:r>
            <a:r>
              <a:rPr lang="en-GB" sz="5600" dirty="0">
                <a:solidFill>
                  <a:srgbClr val="868E93"/>
                </a:solidFill>
                <a:latin typeface="Arial"/>
                <a:ea typeface="Arial"/>
                <a:cs typeface="Arial"/>
                <a:sym typeface="Arial"/>
              </a:rPr>
              <a:t> и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създадете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персонализирана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визия</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или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списък</a:t>
            </a:r>
            <a:r>
              <a:rPr lang="en-GB" sz="5600" dirty="0">
                <a:solidFill>
                  <a:srgbClr val="868E93"/>
                </a:solidFill>
                <a:latin typeface="Arial"/>
                <a:ea typeface="Arial"/>
                <a:cs typeface="Arial"/>
                <a:sym typeface="Arial"/>
              </a:rPr>
              <a:t> с </a:t>
            </a:r>
            <a:r>
              <a:rPr lang="en-GB" sz="5600" dirty="0" err="1">
                <a:solidFill>
                  <a:srgbClr val="868E93"/>
                </a:solidFill>
                <a:latin typeface="Arial"/>
                <a:ea typeface="Arial"/>
                <a:cs typeface="Arial"/>
                <a:sym typeface="Arial"/>
              </a:rPr>
              <a:t>идеи</a:t>
            </a:r>
            <a:r>
              <a:rPr lang="en-GB" sz="5600" dirty="0">
                <a:solidFill>
                  <a:srgbClr val="868E93"/>
                </a:solidFill>
                <a:latin typeface="Arial"/>
                <a:ea typeface="Arial"/>
                <a:cs typeface="Arial"/>
                <a:sym typeface="Arial"/>
              </a:rPr>
              <a:t>, с </a:t>
            </a:r>
            <a:r>
              <a:rPr lang="en-GB" sz="5600" dirty="0" err="1">
                <a:solidFill>
                  <a:srgbClr val="868E93"/>
                </a:solidFill>
                <a:latin typeface="Arial"/>
                <a:ea typeface="Arial"/>
                <a:cs typeface="Arial"/>
                <a:sym typeface="Arial"/>
              </a:rPr>
              <a:t>които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осигурите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по-голяма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социална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свързаност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във</a:t>
            </a:r>
            <a:r>
              <a:rPr lang="en-GB" sz="5600" dirty="0">
                <a:solidFill>
                  <a:srgbClr val="868E93"/>
                </a:solidFill>
                <a:latin typeface="Arial"/>
                <a:ea typeface="Arial"/>
                <a:cs typeface="Arial"/>
                <a:sym typeface="Arial"/>
              </a:rPr>
              <a:t> </a:t>
            </a:r>
            <a:r>
              <a:rPr lang="bg-BG" sz="5600" dirty="0">
                <a:solidFill>
                  <a:srgbClr val="868E93"/>
                </a:solidFill>
                <a:latin typeface="Arial"/>
                <a:ea typeface="Arial"/>
                <a:cs typeface="Arial"/>
                <a:sym typeface="Arial"/>
              </a:rPr>
              <a:t>В</a:t>
            </a:r>
            <a:r>
              <a:rPr lang="en-GB" sz="5600" dirty="0" err="1">
                <a:solidFill>
                  <a:srgbClr val="868E93"/>
                </a:solidFill>
                <a:latin typeface="Arial"/>
                <a:ea typeface="Arial"/>
                <a:cs typeface="Arial"/>
                <a:sym typeface="Arial"/>
              </a:rPr>
              <a:t>ашия</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хибриден</a:t>
            </a:r>
            <a:r>
              <a:rPr lang="en-GB" sz="5600" dirty="0">
                <a:solidFill>
                  <a:srgbClr val="868E93"/>
                </a:solidFill>
                <a:latin typeface="Arial"/>
                <a:ea typeface="Arial"/>
                <a:cs typeface="Arial"/>
                <a:sym typeface="Arial"/>
              </a:rPr>
              <a:t>/</a:t>
            </a:r>
            <a:r>
              <a:rPr lang="en-GB" sz="5600" dirty="0" err="1">
                <a:solidFill>
                  <a:srgbClr val="868E93"/>
                </a:solidFill>
                <a:latin typeface="Arial"/>
                <a:ea typeface="Arial"/>
                <a:cs typeface="Arial"/>
                <a:sym typeface="Arial"/>
              </a:rPr>
              <a:t>дистанционен</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екип</a:t>
            </a:r>
            <a:r>
              <a:rPr lang="en-GB" sz="5600" dirty="0">
                <a:solidFill>
                  <a:srgbClr val="868E93"/>
                </a:solidFill>
                <a:latin typeface="Arial"/>
                <a:ea typeface="Arial"/>
                <a:cs typeface="Arial"/>
                <a:sym typeface="Arial"/>
              </a:rPr>
              <a:t>.</a:t>
            </a:r>
            <a:endParaRPr sz="5600" dirty="0">
              <a:solidFill>
                <a:srgbClr val="868E93"/>
              </a:solidFill>
              <a:latin typeface="Arial"/>
              <a:ea typeface="Arial"/>
              <a:cs typeface="Arial"/>
              <a:sym typeface="Arial"/>
            </a:endParaRPr>
          </a:p>
          <a:p>
            <a:pPr marL="0" lvl="0" indent="0" algn="l" rtl="0">
              <a:lnSpc>
                <a:spcPct val="115000"/>
              </a:lnSpc>
              <a:spcBef>
                <a:spcPts val="1200"/>
              </a:spcBef>
              <a:spcAft>
                <a:spcPts val="0"/>
              </a:spcAft>
              <a:buSzPct val="128571"/>
              <a:buNone/>
            </a:pPr>
            <a:r>
              <a:rPr lang="en-GB" sz="5600" b="1" dirty="0" err="1">
                <a:solidFill>
                  <a:srgbClr val="868E93"/>
                </a:solidFill>
                <a:latin typeface="Arial"/>
                <a:ea typeface="Arial"/>
                <a:cs typeface="Arial"/>
                <a:sym typeface="Arial"/>
              </a:rPr>
              <a:t>Инструкции</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Индивидуални</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или</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малки</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групи</a:t>
            </a:r>
            <a:r>
              <a:rPr lang="en-GB" sz="5600" b="1" dirty="0">
                <a:solidFill>
                  <a:srgbClr val="868E93"/>
                </a:solidFill>
                <a:latin typeface="Arial"/>
                <a:ea typeface="Arial"/>
                <a:cs typeface="Arial"/>
                <a:sym typeface="Arial"/>
              </a:rPr>
              <a:t>):</a:t>
            </a:r>
            <a:endParaRPr sz="5600" b="1" dirty="0">
              <a:solidFill>
                <a:srgbClr val="868E93"/>
              </a:solidFill>
              <a:latin typeface="Arial"/>
              <a:ea typeface="Arial"/>
              <a:cs typeface="Arial"/>
              <a:sym typeface="Arial"/>
            </a:endParaRPr>
          </a:p>
          <a:p>
            <a:pPr marL="457200" lvl="0" indent="-317500" algn="l" rtl="0">
              <a:lnSpc>
                <a:spcPct val="115000"/>
              </a:lnSpc>
              <a:spcBef>
                <a:spcPts val="1200"/>
              </a:spcBef>
              <a:spcAft>
                <a:spcPts val="0"/>
              </a:spcAft>
              <a:buClr>
                <a:srgbClr val="868E93"/>
              </a:buClr>
              <a:buSzPct val="100000"/>
              <a:buAutoNum type="arabicPeriod"/>
            </a:pPr>
            <a:r>
              <a:rPr lang="en-GB" sz="5600" b="1" dirty="0" err="1">
                <a:solidFill>
                  <a:srgbClr val="868E93"/>
                </a:solidFill>
                <a:latin typeface="Arial"/>
                <a:ea typeface="Arial"/>
                <a:cs typeface="Arial"/>
                <a:sym typeface="Arial"/>
              </a:rPr>
              <a:t>Деклариране</a:t>
            </a:r>
            <a:r>
              <a:rPr lang="en-GB" sz="5600" b="1" dirty="0">
                <a:solidFill>
                  <a:srgbClr val="868E93"/>
                </a:solidFill>
                <a:latin typeface="Arial"/>
                <a:ea typeface="Arial"/>
                <a:cs typeface="Arial"/>
                <a:sym typeface="Arial"/>
              </a:rPr>
              <a:t> на </a:t>
            </a:r>
            <a:r>
              <a:rPr lang="en-GB" sz="5600" b="1" dirty="0" err="1">
                <a:solidFill>
                  <a:srgbClr val="868E93"/>
                </a:solidFill>
                <a:latin typeface="Arial"/>
                <a:ea typeface="Arial"/>
                <a:cs typeface="Arial"/>
                <a:sym typeface="Arial"/>
              </a:rPr>
              <a:t>визия</a:t>
            </a:r>
            <a:br>
              <a:rPr lang="en-GB" sz="5600" b="1" dirty="0">
                <a:solidFill>
                  <a:srgbClr val="868E93"/>
                </a:solidFill>
                <a:latin typeface="Arial"/>
                <a:ea typeface="Arial"/>
                <a:cs typeface="Arial"/>
                <a:sym typeface="Arial"/>
              </a:rPr>
            </a:br>
            <a:r>
              <a:rPr lang="en-GB" sz="5600" dirty="0" err="1">
                <a:solidFill>
                  <a:srgbClr val="868E93"/>
                </a:solidFill>
                <a:latin typeface="Arial"/>
                <a:ea typeface="Arial"/>
                <a:cs typeface="Arial"/>
                <a:sym typeface="Arial"/>
              </a:rPr>
              <a:t>Помислете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как</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би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изглеждало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едно</a:t>
            </a:r>
            <a:r>
              <a:rPr lang="en-GB" sz="5600"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наистина</a:t>
            </a:r>
            <a:r>
              <a:rPr lang="en-GB" sz="5600" i="1"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свързано</a:t>
            </a:r>
            <a:r>
              <a:rPr lang="en-GB" sz="5600" i="1"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хибридно</a:t>
            </a:r>
            <a:r>
              <a:rPr lang="en-GB" sz="5600" i="1"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работно</a:t>
            </a:r>
            <a:r>
              <a:rPr lang="en-GB" sz="5600" i="1"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място</a:t>
            </a:r>
            <a:r>
              <a:rPr lang="en-GB" sz="5600" i="1" dirty="0">
                <a:solidFill>
                  <a:srgbClr val="868E93"/>
                </a:solidFill>
                <a:latin typeface="Arial"/>
                <a:ea typeface="Arial"/>
                <a:cs typeface="Arial"/>
                <a:sym typeface="Arial"/>
              </a:rPr>
              <a:t> </a:t>
            </a:r>
            <a:r>
              <a:rPr lang="en-GB" sz="5600" dirty="0">
                <a:solidFill>
                  <a:srgbClr val="868E93"/>
                </a:solidFill>
                <a:latin typeface="Arial"/>
                <a:ea typeface="Arial"/>
                <a:cs typeface="Arial"/>
                <a:sym typeface="Arial"/>
              </a:rPr>
              <a:t>в </a:t>
            </a:r>
            <a:r>
              <a:rPr lang="en-GB" sz="5600" dirty="0" err="1">
                <a:solidFill>
                  <a:srgbClr val="868E93"/>
                </a:solidFill>
                <a:latin typeface="Arial"/>
                <a:ea typeface="Arial"/>
                <a:cs typeface="Arial"/>
                <a:sym typeface="Arial"/>
              </a:rPr>
              <a:t>идеалн</a:t>
            </a:r>
            <a:r>
              <a:rPr lang="bg-BG" sz="5600" dirty="0">
                <a:solidFill>
                  <a:srgbClr val="868E93"/>
                </a:solidFill>
                <a:latin typeface="Arial"/>
                <a:ea typeface="Arial"/>
                <a:cs typeface="Arial"/>
                <a:sym typeface="Arial"/>
              </a:rPr>
              <a:t>ия</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свят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Сега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напишете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кратко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вдъхновяващо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изявление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което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отразява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дългосрочния</a:t>
            </a:r>
            <a:r>
              <a:rPr lang="en-GB" sz="5600" dirty="0">
                <a:solidFill>
                  <a:srgbClr val="868E93"/>
                </a:solidFill>
                <a:latin typeface="Arial"/>
                <a:ea typeface="Arial"/>
                <a:cs typeface="Arial"/>
                <a:sym typeface="Arial"/>
              </a:rPr>
              <a:t> </a:t>
            </a:r>
            <a:r>
              <a:rPr lang="bg-BG" sz="5600" dirty="0">
                <a:solidFill>
                  <a:srgbClr val="868E93"/>
                </a:solidFill>
                <a:latin typeface="Arial"/>
                <a:ea typeface="Arial"/>
                <a:cs typeface="Arial"/>
                <a:sym typeface="Arial"/>
              </a:rPr>
              <a:t>В</a:t>
            </a:r>
            <a:r>
              <a:rPr lang="en-GB" sz="5600" dirty="0">
                <a:solidFill>
                  <a:srgbClr val="868E93"/>
                </a:solidFill>
                <a:latin typeface="Arial"/>
                <a:ea typeface="Arial"/>
                <a:cs typeface="Arial"/>
                <a:sym typeface="Arial"/>
              </a:rPr>
              <a:t>и </a:t>
            </a:r>
            <a:r>
              <a:rPr lang="en-GB" sz="5600" dirty="0" err="1">
                <a:solidFill>
                  <a:srgbClr val="868E93"/>
                </a:solidFill>
                <a:latin typeface="Arial"/>
                <a:ea typeface="Arial"/>
                <a:cs typeface="Arial"/>
                <a:sym typeface="Arial"/>
              </a:rPr>
              <a:t>стремеж</a:t>
            </a:r>
            <a:r>
              <a:rPr lang="en-GB" sz="5600" dirty="0">
                <a:solidFill>
                  <a:srgbClr val="868E93"/>
                </a:solidFill>
                <a:latin typeface="Arial"/>
                <a:ea typeface="Arial"/>
                <a:cs typeface="Arial"/>
                <a:sym typeface="Arial"/>
              </a:rPr>
              <a:t> за </a:t>
            </a:r>
            <a:r>
              <a:rPr lang="en-GB" sz="5600" dirty="0" err="1">
                <a:solidFill>
                  <a:srgbClr val="868E93"/>
                </a:solidFill>
                <a:latin typeface="Arial"/>
                <a:ea typeface="Arial"/>
                <a:cs typeface="Arial"/>
                <a:sym typeface="Arial"/>
              </a:rPr>
              <a:t>свързаност</a:t>
            </a:r>
            <a:r>
              <a:rPr lang="en-GB" sz="5600" dirty="0">
                <a:solidFill>
                  <a:srgbClr val="868E93"/>
                </a:solidFill>
                <a:latin typeface="Arial"/>
                <a:ea typeface="Arial"/>
                <a:cs typeface="Arial"/>
                <a:sym typeface="Arial"/>
              </a:rPr>
              <a:t> на </a:t>
            </a:r>
            <a:r>
              <a:rPr lang="en-GB" sz="5600" dirty="0" err="1">
                <a:solidFill>
                  <a:srgbClr val="868E93"/>
                </a:solidFill>
                <a:latin typeface="Arial"/>
                <a:ea typeface="Arial"/>
                <a:cs typeface="Arial"/>
                <a:sym typeface="Arial"/>
              </a:rPr>
              <a:t>работното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място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Пример</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Искаме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всеки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член</a:t>
            </a:r>
            <a:r>
              <a:rPr lang="en-GB" sz="5600" dirty="0">
                <a:solidFill>
                  <a:srgbClr val="868E93"/>
                </a:solidFill>
                <a:latin typeface="Arial"/>
                <a:ea typeface="Arial"/>
                <a:cs typeface="Arial"/>
                <a:sym typeface="Arial"/>
              </a:rPr>
              <a:t> на </a:t>
            </a:r>
            <a:r>
              <a:rPr lang="en-GB" sz="5600" dirty="0" err="1">
                <a:solidFill>
                  <a:srgbClr val="868E93"/>
                </a:solidFill>
                <a:latin typeface="Arial"/>
                <a:ea typeface="Arial"/>
                <a:cs typeface="Arial"/>
                <a:sym typeface="Arial"/>
              </a:rPr>
              <a:t>екипа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чувства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видян</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чут</a:t>
            </a:r>
            <a:r>
              <a:rPr lang="en-GB" sz="5600" dirty="0">
                <a:solidFill>
                  <a:srgbClr val="868E93"/>
                </a:solidFill>
                <a:latin typeface="Arial"/>
                <a:ea typeface="Arial"/>
                <a:cs typeface="Arial"/>
                <a:sym typeface="Arial"/>
              </a:rPr>
              <a:t> и </a:t>
            </a:r>
            <a:r>
              <a:rPr lang="en-GB" sz="5600" dirty="0" err="1">
                <a:solidFill>
                  <a:srgbClr val="868E93"/>
                </a:solidFill>
                <a:latin typeface="Arial"/>
                <a:ea typeface="Arial"/>
                <a:cs typeface="Arial"/>
                <a:sym typeface="Arial"/>
              </a:rPr>
              <a:t>ценен</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независимо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откъде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работи</a:t>
            </a:r>
            <a:r>
              <a:rPr lang="en-GB" sz="5600" dirty="0">
                <a:solidFill>
                  <a:srgbClr val="868E93"/>
                </a:solidFill>
                <a:latin typeface="Arial"/>
                <a:ea typeface="Arial"/>
                <a:cs typeface="Arial"/>
                <a:sym typeface="Arial"/>
              </a:rPr>
              <a:t>“).</a:t>
            </a:r>
            <a:endParaRPr sz="5600" dirty="0">
              <a:solidFill>
                <a:srgbClr val="868E93"/>
              </a:solidFill>
              <a:latin typeface="Arial"/>
              <a:ea typeface="Arial"/>
              <a:cs typeface="Arial"/>
              <a:sym typeface="Arial"/>
            </a:endParaRPr>
          </a:p>
          <a:p>
            <a:pPr marL="457200" lvl="0" indent="-317500" algn="l" rtl="0">
              <a:lnSpc>
                <a:spcPct val="115000"/>
              </a:lnSpc>
              <a:spcBef>
                <a:spcPts val="0"/>
              </a:spcBef>
              <a:spcAft>
                <a:spcPts val="0"/>
              </a:spcAft>
              <a:buClr>
                <a:srgbClr val="868E93"/>
              </a:buClr>
              <a:buSzPct val="100000"/>
              <a:buAutoNum type="arabicPeriod"/>
            </a:pPr>
            <a:r>
              <a:rPr lang="en-GB" sz="5600" b="1" dirty="0" err="1">
                <a:solidFill>
                  <a:srgbClr val="868E93"/>
                </a:solidFill>
                <a:latin typeface="Arial"/>
                <a:ea typeface="Arial"/>
                <a:cs typeface="Arial"/>
                <a:sym typeface="Arial"/>
              </a:rPr>
              <a:t>Картографирайте</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идеите</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си</a:t>
            </a:r>
            <a:br>
              <a:rPr lang="en-GB" sz="5600" b="1" dirty="0">
                <a:solidFill>
                  <a:srgbClr val="868E93"/>
                </a:solidFill>
                <a:latin typeface="Arial"/>
                <a:ea typeface="Arial"/>
                <a:cs typeface="Arial"/>
                <a:sym typeface="Arial"/>
              </a:rPr>
            </a:br>
            <a:r>
              <a:rPr lang="en-GB" sz="5600" dirty="0" err="1">
                <a:solidFill>
                  <a:srgbClr val="868E93"/>
                </a:solidFill>
                <a:latin typeface="Arial"/>
                <a:ea typeface="Arial"/>
                <a:cs typeface="Arial"/>
                <a:sym typeface="Arial"/>
              </a:rPr>
              <a:t>Напишете</a:t>
            </a:r>
            <a:r>
              <a:rPr lang="en-GB" sz="5600" b="1" dirty="0">
                <a:solidFill>
                  <a:srgbClr val="868E93"/>
                </a:solidFill>
                <a:latin typeface="Arial"/>
                <a:ea typeface="Arial"/>
                <a:cs typeface="Arial"/>
                <a:sym typeface="Arial"/>
              </a:rPr>
              <a:t> </a:t>
            </a:r>
            <a:r>
              <a:rPr lang="en-GB" sz="5600" dirty="0">
                <a:solidFill>
                  <a:srgbClr val="868E93"/>
                </a:solidFill>
                <a:latin typeface="Arial"/>
                <a:ea typeface="Arial"/>
                <a:cs typeface="Arial"/>
                <a:sym typeface="Arial"/>
              </a:rPr>
              <a:t>4 </a:t>
            </a:r>
            <a:r>
              <a:rPr lang="en-GB" sz="5600" i="1" dirty="0" err="1">
                <a:solidFill>
                  <a:srgbClr val="868E93"/>
                </a:solidFill>
                <a:latin typeface="Arial"/>
                <a:ea typeface="Arial"/>
                <a:cs typeface="Arial"/>
                <a:sym typeface="Arial"/>
              </a:rPr>
              <a:t>малки</a:t>
            </a:r>
            <a:r>
              <a:rPr lang="en-GB" sz="5600" i="1"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но</a:t>
            </a:r>
            <a:r>
              <a:rPr lang="bg-BG" sz="5600" i="1" dirty="0">
                <a:solidFill>
                  <a:srgbClr val="868E93"/>
                </a:solidFill>
                <a:latin typeface="Arial"/>
                <a:ea typeface="Arial"/>
                <a:cs typeface="Arial"/>
                <a:sym typeface="Arial"/>
              </a:rPr>
              <a:t> значими</a:t>
            </a:r>
            <a:r>
              <a:rPr lang="en-GB" sz="5600" i="1"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идеи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които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бихте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искали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bg-BG" sz="5600" i="1" dirty="0">
                <a:solidFill>
                  <a:srgbClr val="868E93"/>
                </a:solidFill>
                <a:latin typeface="Arial"/>
                <a:ea typeface="Arial"/>
                <a:cs typeface="Arial"/>
                <a:sym typeface="Arial"/>
              </a:rPr>
              <a:t>изпробвате</a:t>
            </a:r>
            <a:r>
              <a:rPr lang="en-GB" sz="5600"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предложите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или</a:t>
            </a:r>
            <a:r>
              <a:rPr lang="en-GB" sz="5600" dirty="0">
                <a:solidFill>
                  <a:srgbClr val="868E93"/>
                </a:solidFill>
                <a:latin typeface="Arial"/>
                <a:ea typeface="Arial"/>
                <a:cs typeface="Arial"/>
                <a:sym typeface="Arial"/>
              </a:rPr>
              <a:t> </a:t>
            </a:r>
            <a:r>
              <a:rPr lang="en-GB" sz="5600" i="1" dirty="0" err="1">
                <a:solidFill>
                  <a:srgbClr val="868E93"/>
                </a:solidFill>
                <a:latin typeface="Arial"/>
                <a:ea typeface="Arial"/>
                <a:cs typeface="Arial"/>
                <a:sym typeface="Arial"/>
              </a:rPr>
              <a:t>споделите</a:t>
            </a:r>
            <a:r>
              <a:rPr lang="en-GB" sz="5600" dirty="0">
                <a:solidFill>
                  <a:srgbClr val="868E93"/>
                </a:solidFill>
                <a:latin typeface="Arial"/>
                <a:ea typeface="Arial"/>
                <a:cs typeface="Arial"/>
                <a:sym typeface="Arial"/>
              </a:rPr>
              <a:t> на </a:t>
            </a:r>
            <a:r>
              <a:rPr lang="en-GB" sz="5600" dirty="0" err="1">
                <a:solidFill>
                  <a:srgbClr val="868E93"/>
                </a:solidFill>
                <a:latin typeface="Arial"/>
                <a:ea typeface="Arial"/>
                <a:cs typeface="Arial"/>
                <a:sym typeface="Arial"/>
              </a:rPr>
              <a:t>работното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място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които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биха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могли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подобрят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свързаността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могат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включват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неща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като</a:t>
            </a:r>
            <a:r>
              <a:rPr lang="en-GB" sz="5600" dirty="0">
                <a:solidFill>
                  <a:srgbClr val="868E93"/>
                </a:solidFill>
                <a:latin typeface="Arial"/>
                <a:ea typeface="Arial"/>
                <a:cs typeface="Arial"/>
                <a:sym typeface="Arial"/>
              </a:rPr>
              <a:t>:</a:t>
            </a:r>
            <a:br>
              <a:rPr lang="en-GB" sz="5600" b="1" dirty="0">
                <a:solidFill>
                  <a:srgbClr val="868E93"/>
                </a:solidFill>
                <a:latin typeface="Arial"/>
                <a:ea typeface="Arial"/>
                <a:cs typeface="Arial"/>
                <a:sym typeface="Arial"/>
              </a:rPr>
            </a:br>
            <a:endParaRPr sz="5600" b="1" dirty="0">
              <a:solidFill>
                <a:srgbClr val="868E93"/>
              </a:solidFill>
              <a:latin typeface="Arial"/>
              <a:ea typeface="Arial"/>
              <a:cs typeface="Arial"/>
              <a:sym typeface="Arial"/>
            </a:endParaRPr>
          </a:p>
          <a:p>
            <a:pPr marL="914400" lvl="1" indent="-317500" algn="l" rtl="0">
              <a:lnSpc>
                <a:spcPct val="115000"/>
              </a:lnSpc>
              <a:spcBef>
                <a:spcPts val="0"/>
              </a:spcBef>
              <a:spcAft>
                <a:spcPts val="0"/>
              </a:spcAft>
              <a:buClr>
                <a:srgbClr val="868E93"/>
              </a:buClr>
              <a:buSzPct val="100000"/>
              <a:buChar char="○"/>
            </a:pPr>
            <a:r>
              <a:rPr lang="en-GB" sz="5600" dirty="0" err="1">
                <a:solidFill>
                  <a:srgbClr val="868E93"/>
                </a:solidFill>
              </a:rPr>
              <a:t>Организиране</a:t>
            </a:r>
            <a:r>
              <a:rPr lang="en-GB" sz="5600" dirty="0">
                <a:solidFill>
                  <a:srgbClr val="868E93"/>
                </a:solidFill>
              </a:rPr>
              <a:t> на </a:t>
            </a:r>
            <a:r>
              <a:rPr lang="en-GB" sz="5600" dirty="0" err="1">
                <a:solidFill>
                  <a:srgbClr val="868E93"/>
                </a:solidFill>
              </a:rPr>
              <a:t>месечни</a:t>
            </a:r>
            <a:r>
              <a:rPr lang="en-GB" sz="5600" dirty="0">
                <a:solidFill>
                  <a:srgbClr val="868E93"/>
                </a:solidFill>
              </a:rPr>
              <a:t> </a:t>
            </a:r>
            <a:r>
              <a:rPr lang="en-GB" sz="5600" dirty="0" err="1">
                <a:solidFill>
                  <a:srgbClr val="868E93"/>
                </a:solidFill>
              </a:rPr>
              <a:t>сесии</a:t>
            </a:r>
            <a:r>
              <a:rPr lang="en-GB" sz="5600" dirty="0">
                <a:solidFill>
                  <a:srgbClr val="868E93"/>
                </a:solidFill>
              </a:rPr>
              <a:t> „</a:t>
            </a:r>
            <a:r>
              <a:rPr lang="en-GB" sz="5600" dirty="0" err="1">
                <a:solidFill>
                  <a:srgbClr val="868E93"/>
                </a:solidFill>
              </a:rPr>
              <a:t>Виртуално</a:t>
            </a:r>
            <a:r>
              <a:rPr lang="en-GB" sz="5600" dirty="0">
                <a:solidFill>
                  <a:srgbClr val="868E93"/>
                </a:solidFill>
              </a:rPr>
              <a:t> </a:t>
            </a:r>
            <a:r>
              <a:rPr lang="en-GB" sz="5600" dirty="0" err="1">
                <a:solidFill>
                  <a:srgbClr val="868E93"/>
                </a:solidFill>
              </a:rPr>
              <a:t>кафе</a:t>
            </a:r>
            <a:r>
              <a:rPr lang="en-GB" sz="5600" dirty="0">
                <a:solidFill>
                  <a:srgbClr val="868E93"/>
                </a:solidFill>
              </a:rPr>
              <a:t>“</a:t>
            </a:r>
            <a:br>
              <a:rPr lang="en-GB" sz="5600" dirty="0">
                <a:solidFill>
                  <a:srgbClr val="868E93"/>
                </a:solidFill>
              </a:rPr>
            </a:br>
            <a:endParaRPr sz="5600" dirty="0">
              <a:solidFill>
                <a:srgbClr val="868E93"/>
              </a:solidFill>
            </a:endParaRPr>
          </a:p>
          <a:p>
            <a:pPr marL="914400" lvl="1" indent="-317500" algn="l" rtl="0">
              <a:lnSpc>
                <a:spcPct val="115000"/>
              </a:lnSpc>
              <a:spcBef>
                <a:spcPts val="0"/>
              </a:spcBef>
              <a:spcAft>
                <a:spcPts val="0"/>
              </a:spcAft>
              <a:buClr>
                <a:srgbClr val="868E93"/>
              </a:buClr>
              <a:buSzPct val="100000"/>
              <a:buChar char="○"/>
            </a:pPr>
            <a:r>
              <a:rPr lang="en-GB" sz="5600" dirty="0" err="1">
                <a:solidFill>
                  <a:srgbClr val="868E93"/>
                </a:solidFill>
              </a:rPr>
              <a:t>Създаване</a:t>
            </a:r>
            <a:r>
              <a:rPr lang="en-GB" sz="5600" dirty="0">
                <a:solidFill>
                  <a:srgbClr val="868E93"/>
                </a:solidFill>
              </a:rPr>
              <a:t> на </a:t>
            </a:r>
            <a:r>
              <a:rPr lang="en-GB" sz="5600" dirty="0" err="1">
                <a:solidFill>
                  <a:srgbClr val="868E93"/>
                </a:solidFill>
              </a:rPr>
              <a:t>канал</a:t>
            </a:r>
            <a:r>
              <a:rPr lang="en-GB" sz="5600" dirty="0">
                <a:solidFill>
                  <a:srgbClr val="868E93"/>
                </a:solidFill>
              </a:rPr>
              <a:t> за </a:t>
            </a:r>
            <a:r>
              <a:rPr lang="en-GB" sz="5600" dirty="0" err="1">
                <a:solidFill>
                  <a:srgbClr val="868E93"/>
                </a:solidFill>
              </a:rPr>
              <a:t>поздрави</a:t>
            </a:r>
            <a:r>
              <a:rPr lang="en-GB" sz="5600" dirty="0">
                <a:solidFill>
                  <a:srgbClr val="868E93"/>
                </a:solidFill>
              </a:rPr>
              <a:t> за </a:t>
            </a:r>
            <a:r>
              <a:rPr lang="en-GB" sz="5600" dirty="0" err="1">
                <a:solidFill>
                  <a:srgbClr val="868E93"/>
                </a:solidFill>
              </a:rPr>
              <a:t>рожден</a:t>
            </a:r>
            <a:r>
              <a:rPr lang="en-GB" sz="5600" dirty="0">
                <a:solidFill>
                  <a:srgbClr val="868E93"/>
                </a:solidFill>
              </a:rPr>
              <a:t> </a:t>
            </a:r>
            <a:r>
              <a:rPr lang="en-GB" sz="5600" dirty="0" err="1">
                <a:solidFill>
                  <a:srgbClr val="868E93"/>
                </a:solidFill>
              </a:rPr>
              <a:t>ден</a:t>
            </a:r>
            <a:r>
              <a:rPr lang="en-GB" sz="5600" dirty="0">
                <a:solidFill>
                  <a:srgbClr val="868E93"/>
                </a:solidFill>
              </a:rPr>
              <a:t> в Teams</a:t>
            </a:r>
            <a:br>
              <a:rPr lang="en-GB" sz="5600" dirty="0">
                <a:solidFill>
                  <a:srgbClr val="868E93"/>
                </a:solidFill>
              </a:rPr>
            </a:br>
            <a:endParaRPr sz="5600" dirty="0">
              <a:solidFill>
                <a:srgbClr val="868E93"/>
              </a:solidFill>
            </a:endParaRPr>
          </a:p>
          <a:p>
            <a:pPr marL="914400" lvl="1" indent="-317500" algn="l" rtl="0">
              <a:lnSpc>
                <a:spcPct val="115000"/>
              </a:lnSpc>
              <a:spcBef>
                <a:spcPts val="0"/>
              </a:spcBef>
              <a:spcAft>
                <a:spcPts val="0"/>
              </a:spcAft>
              <a:buClr>
                <a:srgbClr val="868E93"/>
              </a:buClr>
              <a:buSzPct val="100000"/>
              <a:buChar char="○"/>
            </a:pPr>
            <a:r>
              <a:rPr lang="en-GB" sz="5600" dirty="0" err="1">
                <a:solidFill>
                  <a:srgbClr val="868E93"/>
                </a:solidFill>
              </a:rPr>
              <a:t>Предлагане</a:t>
            </a:r>
            <a:r>
              <a:rPr lang="en-GB" sz="5600" dirty="0">
                <a:solidFill>
                  <a:srgbClr val="868E93"/>
                </a:solidFill>
              </a:rPr>
              <a:t> на </a:t>
            </a:r>
            <a:r>
              <a:rPr lang="en-GB" sz="5600" dirty="0" err="1">
                <a:solidFill>
                  <a:srgbClr val="868E93"/>
                </a:solidFill>
              </a:rPr>
              <a:t>система</a:t>
            </a:r>
            <a:r>
              <a:rPr lang="en-GB" sz="5600" dirty="0">
                <a:solidFill>
                  <a:srgbClr val="868E93"/>
                </a:solidFill>
              </a:rPr>
              <a:t> за </a:t>
            </a:r>
            <a:r>
              <a:rPr lang="en-GB" sz="5600" dirty="0" err="1">
                <a:solidFill>
                  <a:srgbClr val="868E93"/>
                </a:solidFill>
              </a:rPr>
              <a:t>приятелство</a:t>
            </a:r>
            <a:r>
              <a:rPr lang="en-GB" sz="5600" dirty="0">
                <a:solidFill>
                  <a:srgbClr val="868E93"/>
                </a:solidFill>
              </a:rPr>
              <a:t> за </a:t>
            </a:r>
            <a:r>
              <a:rPr lang="en-GB" sz="5600" dirty="0" err="1">
                <a:solidFill>
                  <a:srgbClr val="868E93"/>
                </a:solidFill>
              </a:rPr>
              <a:t>нови</a:t>
            </a:r>
            <a:r>
              <a:rPr lang="en-GB" sz="5600" dirty="0">
                <a:solidFill>
                  <a:srgbClr val="868E93"/>
                </a:solidFill>
              </a:rPr>
              <a:t> </a:t>
            </a:r>
            <a:r>
              <a:rPr lang="en-GB" sz="5600" dirty="0" err="1">
                <a:solidFill>
                  <a:srgbClr val="868E93"/>
                </a:solidFill>
              </a:rPr>
              <a:t>служители</a:t>
            </a:r>
            <a:r>
              <a:rPr lang="en-GB" sz="5600" dirty="0">
                <a:solidFill>
                  <a:srgbClr val="868E93"/>
                </a:solidFill>
              </a:rPr>
              <a:t>, </a:t>
            </a:r>
            <a:r>
              <a:rPr lang="en-GB" sz="5600" dirty="0" err="1">
                <a:solidFill>
                  <a:srgbClr val="868E93"/>
                </a:solidFill>
              </a:rPr>
              <a:t>назначени</a:t>
            </a:r>
            <a:r>
              <a:rPr lang="en-GB" sz="5600" dirty="0">
                <a:solidFill>
                  <a:srgbClr val="868E93"/>
                </a:solidFill>
              </a:rPr>
              <a:t> </a:t>
            </a:r>
            <a:r>
              <a:rPr lang="en-GB" sz="5600" dirty="0" err="1">
                <a:solidFill>
                  <a:srgbClr val="868E93"/>
                </a:solidFill>
              </a:rPr>
              <a:t>дистанционно</a:t>
            </a:r>
            <a:br>
              <a:rPr lang="en-GB" sz="5600" b="1" dirty="0">
                <a:solidFill>
                  <a:srgbClr val="868E93"/>
                </a:solidFill>
              </a:rPr>
            </a:br>
            <a:endParaRPr sz="5600" b="1" dirty="0">
              <a:solidFill>
                <a:srgbClr val="868E93"/>
              </a:solidFill>
            </a:endParaRPr>
          </a:p>
          <a:p>
            <a:pPr marL="457200" lvl="0" indent="-317500" algn="l" rtl="0">
              <a:lnSpc>
                <a:spcPct val="115000"/>
              </a:lnSpc>
              <a:spcBef>
                <a:spcPts val="0"/>
              </a:spcBef>
              <a:spcAft>
                <a:spcPts val="0"/>
              </a:spcAft>
              <a:buClr>
                <a:srgbClr val="868E93"/>
              </a:buClr>
              <a:buSzPct val="100000"/>
              <a:buAutoNum type="arabicPeriod"/>
            </a:pPr>
            <a:r>
              <a:rPr lang="en-GB" sz="5600" b="1" dirty="0" err="1">
                <a:solidFill>
                  <a:srgbClr val="868E93"/>
                </a:solidFill>
                <a:latin typeface="Arial"/>
                <a:ea typeface="Arial"/>
                <a:cs typeface="Arial"/>
                <a:sym typeface="Arial"/>
              </a:rPr>
              <a:t>Изберете</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една</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бърза</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победа</a:t>
            </a:r>
            <a:r>
              <a:rPr lang="en-GB" sz="5600" b="1" dirty="0">
                <a:solidFill>
                  <a:srgbClr val="868E93"/>
                </a:solidFill>
                <a:latin typeface="Arial"/>
                <a:ea typeface="Arial"/>
                <a:cs typeface="Arial"/>
                <a:sym typeface="Arial"/>
              </a:rPr>
              <a:t>”</a:t>
            </a:r>
            <a:br>
              <a:rPr lang="en-GB" sz="5600" b="1" dirty="0">
                <a:solidFill>
                  <a:srgbClr val="868E93"/>
                </a:solidFill>
                <a:latin typeface="Arial"/>
                <a:ea typeface="Arial"/>
                <a:cs typeface="Arial"/>
                <a:sym typeface="Arial"/>
              </a:rPr>
            </a:b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Изберете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една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идея</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която</a:t>
            </a:r>
            <a:r>
              <a:rPr lang="en-GB" sz="5600" dirty="0">
                <a:solidFill>
                  <a:srgbClr val="868E93"/>
                </a:solidFill>
                <a:latin typeface="Arial"/>
                <a:ea typeface="Arial"/>
                <a:cs typeface="Arial"/>
                <a:sym typeface="Arial"/>
              </a:rPr>
              <a:t> </a:t>
            </a:r>
            <a:r>
              <a:rPr lang="bg-BG" sz="5600" dirty="0">
                <a:solidFill>
                  <a:srgbClr val="868E93"/>
                </a:solidFill>
                <a:latin typeface="Arial"/>
                <a:ea typeface="Arial"/>
                <a:cs typeface="Arial"/>
                <a:sym typeface="Arial"/>
              </a:rPr>
              <a:t>В</a:t>
            </a:r>
            <a:r>
              <a:rPr lang="en-GB" sz="5600" dirty="0">
                <a:solidFill>
                  <a:srgbClr val="868E93"/>
                </a:solidFill>
                <a:latin typeface="Arial"/>
                <a:ea typeface="Arial"/>
                <a:cs typeface="Arial"/>
                <a:sym typeface="Arial"/>
              </a:rPr>
              <a:t>и </a:t>
            </a:r>
            <a:r>
              <a:rPr lang="en-GB" sz="5600" dirty="0" err="1">
                <a:solidFill>
                  <a:srgbClr val="868E93"/>
                </a:solidFill>
                <a:latin typeface="Arial"/>
                <a:ea typeface="Arial"/>
                <a:cs typeface="Arial"/>
                <a:sym typeface="Arial"/>
              </a:rPr>
              <a:t>се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струва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осъществима</a:t>
            </a:r>
            <a:r>
              <a:rPr lang="en-GB" sz="5600" dirty="0">
                <a:solidFill>
                  <a:srgbClr val="868E93"/>
                </a:solidFill>
                <a:latin typeface="Arial"/>
                <a:ea typeface="Arial"/>
                <a:cs typeface="Arial"/>
                <a:sym typeface="Arial"/>
              </a:rPr>
              <a:t> в </a:t>
            </a:r>
            <a:r>
              <a:rPr lang="en-GB" sz="5600" dirty="0" err="1">
                <a:solidFill>
                  <a:srgbClr val="868E93"/>
                </a:solidFill>
                <a:latin typeface="Arial"/>
                <a:ea typeface="Arial"/>
                <a:cs typeface="Arial"/>
                <a:sym typeface="Arial"/>
              </a:rPr>
              <a:t>момента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Каква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би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била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първата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стъпка</a:t>
            </a:r>
            <a:r>
              <a:rPr lang="en-GB" sz="5600" dirty="0">
                <a:solidFill>
                  <a:srgbClr val="868E93"/>
                </a:solidFill>
                <a:latin typeface="Arial"/>
                <a:ea typeface="Arial"/>
                <a:cs typeface="Arial"/>
                <a:sym typeface="Arial"/>
              </a:rPr>
              <a:t>?</a:t>
            </a:r>
            <a:br>
              <a:rPr lang="en-GB" sz="5600" b="1" dirty="0">
                <a:solidFill>
                  <a:srgbClr val="868E93"/>
                </a:solidFill>
                <a:latin typeface="Arial"/>
                <a:ea typeface="Arial"/>
                <a:cs typeface="Arial"/>
                <a:sym typeface="Arial"/>
              </a:rPr>
            </a:br>
            <a:endParaRPr sz="5600" b="1" dirty="0">
              <a:solidFill>
                <a:srgbClr val="868E93"/>
              </a:solidFill>
              <a:latin typeface="Arial"/>
              <a:ea typeface="Arial"/>
              <a:cs typeface="Arial"/>
              <a:sym typeface="Arial"/>
            </a:endParaRPr>
          </a:p>
          <a:p>
            <a:pPr marL="457200" lvl="0" indent="-317500" algn="l" rtl="0">
              <a:lnSpc>
                <a:spcPct val="115000"/>
              </a:lnSpc>
              <a:spcBef>
                <a:spcPts val="0"/>
              </a:spcBef>
              <a:spcAft>
                <a:spcPts val="0"/>
              </a:spcAft>
              <a:buClr>
                <a:srgbClr val="868E93"/>
              </a:buClr>
              <a:buSzPct val="100000"/>
              <a:buAutoNum type="arabicPeriod"/>
            </a:pPr>
            <a:r>
              <a:rPr lang="en-GB" sz="5600" b="1" dirty="0" err="1">
                <a:solidFill>
                  <a:srgbClr val="868E93"/>
                </a:solidFill>
                <a:latin typeface="Arial"/>
                <a:ea typeface="Arial"/>
                <a:cs typeface="Arial"/>
                <a:sym typeface="Arial"/>
              </a:rPr>
              <a:t>Пожелателна</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работа</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по</a:t>
            </a:r>
            <a:r>
              <a:rPr lang="en-GB" sz="5600" b="1" dirty="0">
                <a:solidFill>
                  <a:srgbClr val="868E93"/>
                </a:solidFill>
                <a:latin typeface="Arial"/>
                <a:ea typeface="Arial"/>
                <a:cs typeface="Arial"/>
                <a:sym typeface="Arial"/>
              </a:rPr>
              <a:t> </a:t>
            </a:r>
            <a:r>
              <a:rPr lang="en-GB" sz="5600" b="1" dirty="0" err="1">
                <a:solidFill>
                  <a:srgbClr val="868E93"/>
                </a:solidFill>
                <a:latin typeface="Arial"/>
                <a:ea typeface="Arial"/>
                <a:cs typeface="Arial"/>
                <a:sym typeface="Arial"/>
              </a:rPr>
              <a:t>двойки</a:t>
            </a:r>
            <a:r>
              <a:rPr lang="en-GB" sz="5600" b="1" dirty="0">
                <a:solidFill>
                  <a:srgbClr val="868E93"/>
                </a:solidFill>
                <a:latin typeface="Arial"/>
                <a:ea typeface="Arial"/>
                <a:cs typeface="Arial"/>
                <a:sym typeface="Arial"/>
              </a:rPr>
              <a:t> и </a:t>
            </a:r>
            <a:r>
              <a:rPr lang="en-GB" sz="5600" b="1" dirty="0" err="1">
                <a:solidFill>
                  <a:srgbClr val="868E93"/>
                </a:solidFill>
                <a:latin typeface="Arial"/>
                <a:ea typeface="Arial"/>
                <a:cs typeface="Arial"/>
                <a:sym typeface="Arial"/>
              </a:rPr>
              <a:t>споделяне</a:t>
            </a:r>
            <a:br>
              <a:rPr lang="en-GB" sz="5600" b="1" dirty="0">
                <a:solidFill>
                  <a:srgbClr val="868E93"/>
                </a:solidFill>
                <a:latin typeface="Arial"/>
                <a:ea typeface="Arial"/>
                <a:cs typeface="Arial"/>
                <a:sym typeface="Arial"/>
              </a:rPr>
            </a:b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По</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двойки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или</a:t>
            </a:r>
            <a:r>
              <a:rPr lang="en-GB" sz="5600" dirty="0">
                <a:solidFill>
                  <a:srgbClr val="868E93"/>
                </a:solidFill>
                <a:latin typeface="Arial"/>
                <a:ea typeface="Arial"/>
                <a:cs typeface="Arial"/>
                <a:sym typeface="Arial"/>
              </a:rPr>
              <a:t> в </a:t>
            </a:r>
            <a:r>
              <a:rPr lang="en-GB" sz="5600" dirty="0" err="1">
                <a:solidFill>
                  <a:srgbClr val="868E93"/>
                </a:solidFill>
                <a:latin typeface="Arial"/>
                <a:ea typeface="Arial"/>
                <a:cs typeface="Arial"/>
                <a:sym typeface="Arial"/>
              </a:rPr>
              <a:t>малки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групи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помолете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участниците</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споделят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една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идея</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от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своя</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план</a:t>
            </a:r>
            <a:r>
              <a:rPr lang="en-GB" sz="5600" dirty="0">
                <a:solidFill>
                  <a:srgbClr val="868E93"/>
                </a:solidFill>
                <a:latin typeface="Arial"/>
                <a:ea typeface="Arial"/>
                <a:cs typeface="Arial"/>
                <a:sym typeface="Arial"/>
              </a:rPr>
              <a:t> и </a:t>
            </a:r>
            <a:r>
              <a:rPr lang="en-GB" sz="5600" dirty="0" err="1">
                <a:solidFill>
                  <a:srgbClr val="868E93"/>
                </a:solidFill>
                <a:latin typeface="Arial"/>
                <a:ea typeface="Arial"/>
                <a:cs typeface="Arial"/>
                <a:sym typeface="Arial"/>
              </a:rPr>
              <a:t>да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дадат</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обратна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връзка</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или</a:t>
            </a:r>
            <a:r>
              <a:rPr lang="en-GB" sz="5600" dirty="0">
                <a:solidFill>
                  <a:srgbClr val="868E93"/>
                </a:solidFill>
                <a:latin typeface="Arial"/>
                <a:ea typeface="Arial"/>
                <a:cs typeface="Arial"/>
                <a:sym typeface="Arial"/>
              </a:rPr>
              <a:t> </a:t>
            </a:r>
            <a:r>
              <a:rPr lang="en-GB" sz="5600" dirty="0" err="1">
                <a:solidFill>
                  <a:srgbClr val="868E93"/>
                </a:solidFill>
                <a:latin typeface="Arial"/>
                <a:ea typeface="Arial"/>
                <a:cs typeface="Arial"/>
                <a:sym typeface="Arial"/>
              </a:rPr>
              <a:t>предложения</a:t>
            </a:r>
            <a:r>
              <a:rPr lang="en-GB" sz="5600" dirty="0">
                <a:solidFill>
                  <a:srgbClr val="868E93"/>
                </a:solidFill>
                <a:latin typeface="Arial"/>
                <a:ea typeface="Arial"/>
                <a:cs typeface="Arial"/>
                <a:sym typeface="Arial"/>
              </a:rPr>
              <a:t>.</a:t>
            </a:r>
            <a:endParaRPr sz="5600" dirty="0">
              <a:solidFill>
                <a:srgbClr val="868E93"/>
              </a:solidFill>
              <a:latin typeface="Arial"/>
              <a:ea typeface="Arial"/>
              <a:cs typeface="Arial"/>
              <a:sym typeface="Arial"/>
            </a:endParaRPr>
          </a:p>
          <a:p>
            <a:pPr marL="228600" lvl="0" indent="-114300" algn="l" rtl="0">
              <a:lnSpc>
                <a:spcPct val="90000"/>
              </a:lnSpc>
              <a:spcBef>
                <a:spcPts val="1200"/>
              </a:spcBef>
              <a:spcAft>
                <a:spcPts val="0"/>
              </a:spcAft>
              <a:buClr>
                <a:srgbClr val="9869BD"/>
              </a:buClr>
              <a:buSzPct val="100000"/>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ct val="100000"/>
              <a:buNone/>
            </a:pPr>
            <a:endParaRPr b="1" dirty="0">
              <a:solidFill>
                <a:srgbClr val="12501B"/>
              </a:solidFill>
            </a:endParaRPr>
          </a:p>
        </p:txBody>
      </p:sp>
      <p:sp>
        <p:nvSpPr>
          <p:cNvPr id="475" name="Google Shape;475;g3250f227c3e_0_154"/>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lvl="0">
              <a:buClr>
                <a:schemeClr val="accent6"/>
              </a:buClr>
              <a:buSzPct val="111111"/>
            </a:pPr>
            <a:r>
              <a:rPr lang="en-GB" sz="2400" b="1" dirty="0" err="1">
                <a:solidFill>
                  <a:schemeClr val="accent6"/>
                </a:solidFill>
              </a:rPr>
              <a:t>Картографиране</a:t>
            </a:r>
            <a:r>
              <a:rPr lang="en-GB" sz="2400" b="1" dirty="0">
                <a:solidFill>
                  <a:schemeClr val="accent6"/>
                </a:solidFill>
              </a:rPr>
              <a:t> на </a:t>
            </a:r>
            <a:r>
              <a:rPr lang="en-GB" sz="2400" b="1" dirty="0" err="1">
                <a:solidFill>
                  <a:schemeClr val="accent6"/>
                </a:solidFill>
              </a:rPr>
              <a:t>идеи</a:t>
            </a:r>
            <a:r>
              <a:rPr lang="en-GB" sz="2400" b="1" dirty="0">
                <a:solidFill>
                  <a:schemeClr val="accent6"/>
                </a:solidFill>
              </a:rPr>
              <a:t>: </a:t>
            </a:r>
            <a:r>
              <a:rPr lang="bg-BG" sz="2400" b="1" dirty="0">
                <a:solidFill>
                  <a:schemeClr val="accent6"/>
                </a:solidFill>
              </a:rPr>
              <a:t>В</a:t>
            </a:r>
            <a:r>
              <a:rPr lang="en-GB" sz="2400" b="1" dirty="0" err="1">
                <a:solidFill>
                  <a:schemeClr val="accent6"/>
                </a:solidFill>
              </a:rPr>
              <a:t>аши</a:t>
            </a:r>
            <a:r>
              <a:rPr lang="bg-BG" sz="2400" b="1" dirty="0">
                <a:solidFill>
                  <a:schemeClr val="accent6"/>
                </a:solidFill>
              </a:rPr>
              <a:t>ят</a:t>
            </a:r>
            <a:r>
              <a:rPr lang="en-GB" sz="2400" b="1" dirty="0">
                <a:solidFill>
                  <a:schemeClr val="accent6"/>
                </a:solidFill>
              </a:rPr>
              <a:t> </a:t>
            </a:r>
            <a:r>
              <a:rPr lang="bg-BG" sz="2400" b="1" dirty="0">
                <a:solidFill>
                  <a:schemeClr val="accent6"/>
                </a:solidFill>
              </a:rPr>
              <a:t>п</a:t>
            </a:r>
            <a:r>
              <a:rPr lang="en-GB" sz="2400" b="1" dirty="0" err="1">
                <a:solidFill>
                  <a:schemeClr val="accent6"/>
                </a:solidFill>
              </a:rPr>
              <a:t>лан</a:t>
            </a:r>
            <a:r>
              <a:rPr lang="en-GB" sz="2400" b="1" dirty="0">
                <a:solidFill>
                  <a:schemeClr val="accent6"/>
                </a:solidFill>
              </a:rPr>
              <a:t> за </a:t>
            </a:r>
            <a:r>
              <a:rPr lang="en-GB" sz="2400" b="1" dirty="0" err="1">
                <a:solidFill>
                  <a:schemeClr val="accent6"/>
                </a:solidFill>
              </a:rPr>
              <a:t>социална</a:t>
            </a:r>
            <a:r>
              <a:rPr lang="en-GB" sz="2400" b="1" dirty="0">
                <a:solidFill>
                  <a:schemeClr val="accent6"/>
                </a:solidFill>
              </a:rPr>
              <a:t> </a:t>
            </a:r>
            <a:r>
              <a:rPr lang="en-GB" sz="2400" b="1" dirty="0" err="1">
                <a:solidFill>
                  <a:schemeClr val="accent6"/>
                </a:solidFill>
              </a:rPr>
              <a:t>свързаност</a:t>
            </a:r>
            <a:endParaRPr sz="3600" dirty="0">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325b467490b_0_2"/>
          <p:cNvSpPr txBox="1">
            <a:spLocks noGrp="1"/>
          </p:cNvSpPr>
          <p:nvPr>
            <p:ph type="title"/>
          </p:nvPr>
        </p:nvSpPr>
        <p:spPr>
          <a:xfrm>
            <a:off x="1479522" y="389870"/>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ct val="100000"/>
              <a:buNone/>
            </a:pPr>
            <a:r>
              <a:rPr lang="en-GB" sz="2400" b="1" dirty="0" err="1">
                <a:solidFill>
                  <a:schemeClr val="accent6"/>
                </a:solidFill>
              </a:rPr>
              <a:t>Картографиране</a:t>
            </a:r>
            <a:r>
              <a:rPr lang="en-GB" sz="2400" b="1" dirty="0">
                <a:solidFill>
                  <a:schemeClr val="accent6"/>
                </a:solidFill>
              </a:rPr>
              <a:t> на </a:t>
            </a:r>
            <a:r>
              <a:rPr lang="en-GB" sz="2400" b="1" dirty="0" err="1">
                <a:solidFill>
                  <a:schemeClr val="accent6"/>
                </a:solidFill>
              </a:rPr>
              <a:t>идеи</a:t>
            </a:r>
            <a:r>
              <a:rPr lang="en-GB" sz="2400" b="1" dirty="0">
                <a:solidFill>
                  <a:schemeClr val="accent6"/>
                </a:solidFill>
              </a:rPr>
              <a:t>: </a:t>
            </a:r>
            <a:r>
              <a:rPr lang="en-GB" sz="2400" b="1" dirty="0" err="1">
                <a:solidFill>
                  <a:schemeClr val="accent6"/>
                </a:solidFill>
              </a:rPr>
              <a:t>Вашият</a:t>
            </a:r>
            <a:r>
              <a:rPr lang="en-GB" sz="2400" b="1" dirty="0">
                <a:solidFill>
                  <a:schemeClr val="accent6"/>
                </a:solidFill>
              </a:rPr>
              <a:t> </a:t>
            </a:r>
            <a:r>
              <a:rPr lang="en-GB" sz="2400" b="1" dirty="0" err="1">
                <a:solidFill>
                  <a:schemeClr val="accent6"/>
                </a:solidFill>
              </a:rPr>
              <a:t>план</a:t>
            </a:r>
            <a:r>
              <a:rPr lang="en-GB" sz="2400" b="1" dirty="0">
                <a:solidFill>
                  <a:schemeClr val="accent6"/>
                </a:solidFill>
              </a:rPr>
              <a:t> за </a:t>
            </a:r>
            <a:r>
              <a:rPr lang="en-GB" sz="2400" b="1" dirty="0" err="1">
                <a:solidFill>
                  <a:schemeClr val="accent6"/>
                </a:solidFill>
              </a:rPr>
              <a:t>социална</a:t>
            </a:r>
            <a:r>
              <a:rPr lang="en-GB" sz="2400" b="1" dirty="0">
                <a:solidFill>
                  <a:schemeClr val="accent6"/>
                </a:solidFill>
              </a:rPr>
              <a:t> </a:t>
            </a:r>
            <a:r>
              <a:rPr lang="en-GB" sz="2400" b="1" dirty="0" err="1">
                <a:solidFill>
                  <a:schemeClr val="accent6"/>
                </a:solidFill>
              </a:rPr>
              <a:t>свързаност</a:t>
            </a:r>
            <a:endParaRPr sz="2400" b="1" dirty="0">
              <a:solidFill>
                <a:schemeClr val="accent6"/>
              </a:solidFill>
              <a:highlight>
                <a:schemeClr val="lt1"/>
              </a:highlight>
            </a:endParaRPr>
          </a:p>
        </p:txBody>
      </p:sp>
      <p:sp>
        <p:nvSpPr>
          <p:cNvPr id="482" name="Google Shape;482;g325b467490b_0_2"/>
          <p:cNvSpPr txBox="1"/>
          <p:nvPr/>
        </p:nvSpPr>
        <p:spPr>
          <a:xfrm>
            <a:off x="5441500" y="1105672"/>
            <a:ext cx="5400600" cy="59231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None/>
            </a:pPr>
            <a:r>
              <a:rPr lang="en-GB" sz="1300" b="0" i="0" u="none" strike="noStrike" cap="none" dirty="0" err="1">
                <a:solidFill>
                  <a:srgbClr val="868E93"/>
                </a:solidFill>
                <a:latin typeface="Arial"/>
                <a:ea typeface="Arial"/>
                <a:cs typeface="Arial"/>
                <a:sym typeface="Arial"/>
              </a:rPr>
              <a:t>Примерен</a:t>
            </a:r>
            <a:r>
              <a:rPr lang="en-GB" sz="1300" b="0" i="0" u="none" strike="noStrike" cap="none" dirty="0">
                <a:solidFill>
                  <a:srgbClr val="868E93"/>
                </a:solidFill>
                <a:latin typeface="Arial"/>
                <a:ea typeface="Arial"/>
                <a:cs typeface="Arial"/>
                <a:sym typeface="Arial"/>
              </a:rPr>
              <a:t> </a:t>
            </a:r>
            <a:r>
              <a:rPr lang="bg-BG" sz="1300" b="0" i="0" u="none" strike="noStrike" cap="none" dirty="0">
                <a:solidFill>
                  <a:srgbClr val="868E93"/>
                </a:solidFill>
                <a:latin typeface="Arial"/>
                <a:ea typeface="Arial"/>
                <a:cs typeface="Arial"/>
                <a:sym typeface="Arial"/>
              </a:rPr>
              <a:t>образец</a:t>
            </a:r>
            <a:r>
              <a:rPr lang="en-GB" sz="1300" b="0" i="0" u="none" strike="noStrike" cap="none" dirty="0">
                <a:solidFill>
                  <a:srgbClr val="868E93"/>
                </a:solidFill>
                <a:latin typeface="Arial"/>
                <a:ea typeface="Arial"/>
                <a:cs typeface="Arial"/>
                <a:sym typeface="Arial"/>
              </a:rPr>
              <a:t> за </a:t>
            </a:r>
            <a:r>
              <a:rPr lang="en-GB" sz="1300" b="0" i="1" u="none" strike="noStrike" cap="none" dirty="0" err="1">
                <a:solidFill>
                  <a:srgbClr val="868E93"/>
                </a:solidFill>
                <a:latin typeface="Arial"/>
                <a:ea typeface="Arial"/>
                <a:cs typeface="Arial"/>
                <a:sym typeface="Arial"/>
              </a:rPr>
              <a:t>План</a:t>
            </a:r>
            <a:r>
              <a:rPr lang="en-GB" sz="1300" b="0" i="1" u="none" strike="noStrike" cap="none" dirty="0">
                <a:solidFill>
                  <a:srgbClr val="868E93"/>
                </a:solidFill>
                <a:latin typeface="Arial"/>
                <a:ea typeface="Arial"/>
                <a:cs typeface="Arial"/>
                <a:sym typeface="Arial"/>
              </a:rPr>
              <a:t> за </a:t>
            </a:r>
            <a:r>
              <a:rPr lang="en-GB" sz="1300" b="0" i="1" u="none" strike="noStrike" cap="none" dirty="0" err="1">
                <a:solidFill>
                  <a:srgbClr val="868E93"/>
                </a:solidFill>
                <a:latin typeface="Arial"/>
                <a:ea typeface="Arial"/>
                <a:cs typeface="Arial"/>
                <a:sym typeface="Arial"/>
              </a:rPr>
              <a:t>социална</a:t>
            </a:r>
            <a:r>
              <a:rPr lang="en-GB" sz="1300" b="0" i="1" u="none" strike="noStrike" cap="none" dirty="0">
                <a:solidFill>
                  <a:srgbClr val="868E93"/>
                </a:solidFill>
                <a:latin typeface="Arial"/>
                <a:ea typeface="Arial"/>
                <a:cs typeface="Arial"/>
                <a:sym typeface="Arial"/>
              </a:rPr>
              <a:t> </a:t>
            </a:r>
            <a:r>
              <a:rPr lang="en-GB" sz="1300" b="0" i="1" u="none" strike="noStrike" cap="none" dirty="0" err="1">
                <a:solidFill>
                  <a:srgbClr val="868E93"/>
                </a:solidFill>
                <a:latin typeface="Arial"/>
                <a:ea typeface="Arial"/>
                <a:cs typeface="Arial"/>
                <a:sym typeface="Arial"/>
              </a:rPr>
              <a:t>свързаност</a:t>
            </a:r>
            <a:r>
              <a:rPr lang="en-GB" sz="1300" b="0" i="1" u="none" strike="noStrike" cap="none" dirty="0">
                <a:solidFill>
                  <a:srgbClr val="868E93"/>
                </a:solidFill>
                <a:latin typeface="Arial"/>
                <a:ea typeface="Arial"/>
                <a:cs typeface="Arial"/>
                <a:sym typeface="Arial"/>
              </a:rPr>
              <a:t> </a:t>
            </a:r>
            <a:r>
              <a:rPr lang="bg-BG" sz="1300" b="0" i="1" u="none" strike="noStrike" cap="none" dirty="0">
                <a:solidFill>
                  <a:srgbClr val="868E93"/>
                </a:solidFill>
                <a:latin typeface="Arial"/>
                <a:ea typeface="Arial"/>
                <a:cs typeface="Arial"/>
                <a:sym typeface="Arial"/>
              </a:rPr>
              <a:t> </a:t>
            </a:r>
            <a:r>
              <a:rPr lang="bg-BG" sz="1300" b="0" u="none" strike="noStrike" cap="none" dirty="0">
                <a:solidFill>
                  <a:srgbClr val="868E93"/>
                </a:solidFill>
                <a:latin typeface="Arial"/>
                <a:ea typeface="Arial"/>
                <a:cs typeface="Arial"/>
                <a:sym typeface="Arial"/>
              </a:rPr>
              <a:t>във В</a:t>
            </a:r>
            <a:r>
              <a:rPr lang="en-GB" sz="1300" b="0" i="0" u="none" strike="noStrike" cap="none" dirty="0" err="1">
                <a:solidFill>
                  <a:srgbClr val="868E93"/>
                </a:solidFill>
                <a:latin typeface="Arial"/>
                <a:ea typeface="Arial"/>
                <a:cs typeface="Arial"/>
                <a:sym typeface="Arial"/>
              </a:rPr>
              <a:t>ашата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организация</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можете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намерите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вляво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Вашият</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обучител</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ще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може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предостави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редактируема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версия</a:t>
            </a:r>
            <a:r>
              <a:rPr lang="en-GB" sz="1300" b="0" i="0" u="none" strike="noStrike" cap="none" dirty="0">
                <a:solidFill>
                  <a:srgbClr val="868E93"/>
                </a:solidFill>
                <a:latin typeface="Arial"/>
                <a:ea typeface="Arial"/>
                <a:cs typeface="Arial"/>
                <a:sym typeface="Arial"/>
              </a:rPr>
              <a:t> на </a:t>
            </a:r>
            <a:r>
              <a:rPr lang="en-GB" sz="1300" b="0" i="0" u="none" strike="noStrike" cap="none" dirty="0" err="1">
                <a:solidFill>
                  <a:srgbClr val="868E93"/>
                </a:solidFill>
                <a:latin typeface="Arial"/>
                <a:ea typeface="Arial"/>
                <a:cs typeface="Arial"/>
                <a:sym typeface="Arial"/>
              </a:rPr>
              <a:t>този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документ</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която</a:t>
            </a:r>
            <a:r>
              <a:rPr lang="en-GB" sz="1300" b="0" i="0" u="none" strike="noStrike" cap="none" dirty="0">
                <a:solidFill>
                  <a:srgbClr val="868E93"/>
                </a:solidFill>
                <a:latin typeface="Arial"/>
                <a:ea typeface="Arial"/>
                <a:cs typeface="Arial"/>
                <a:sym typeface="Arial"/>
              </a:rPr>
              <a:t> е </a:t>
            </a:r>
            <a:r>
              <a:rPr lang="en-GB" sz="1300" b="0" i="0" u="none" strike="noStrike" cap="none" dirty="0" err="1">
                <a:solidFill>
                  <a:srgbClr val="868E93"/>
                </a:solidFill>
                <a:latin typeface="Arial"/>
                <a:ea typeface="Arial"/>
                <a:cs typeface="Arial"/>
                <a:sym typeface="Arial"/>
              </a:rPr>
              <a:t>достъпна</a:t>
            </a:r>
            <a:r>
              <a:rPr lang="en-GB" sz="1300" b="0" i="0" u="none" strike="noStrike" cap="none" dirty="0">
                <a:solidFill>
                  <a:srgbClr val="868E93"/>
                </a:solidFill>
                <a:latin typeface="Arial"/>
                <a:ea typeface="Arial"/>
                <a:cs typeface="Arial"/>
                <a:sym typeface="Arial"/>
              </a:rPr>
              <a:t> и </a:t>
            </a:r>
            <a:r>
              <a:rPr lang="en-GB" sz="1300" b="0" i="0" u="none" strike="noStrike" cap="none" dirty="0" err="1">
                <a:solidFill>
                  <a:srgbClr val="868E93"/>
                </a:solidFill>
                <a:latin typeface="Arial"/>
                <a:ea typeface="Arial"/>
                <a:cs typeface="Arial"/>
                <a:sym typeface="Arial"/>
              </a:rPr>
              <a:t>онлайн</a:t>
            </a:r>
            <a:r>
              <a:rPr lang="en-GB" sz="1300" b="0" i="0" u="none" strike="noStrike" cap="none" dirty="0">
                <a:solidFill>
                  <a:srgbClr val="868E93"/>
                </a:solidFill>
                <a:latin typeface="Arial"/>
                <a:ea typeface="Arial"/>
                <a:cs typeface="Arial"/>
                <a:sym typeface="Arial"/>
              </a:rPr>
              <a:t> </a:t>
            </a:r>
            <a:r>
              <a:rPr lang="en-GB" sz="1300" b="0" i="0" u="sng" strike="noStrike" cap="none" dirty="0" err="1">
                <a:solidFill>
                  <a:schemeClr val="hlink"/>
                </a:solidFill>
                <a:latin typeface="Arial"/>
                <a:ea typeface="Arial"/>
                <a:cs typeface="Arial"/>
                <a:sym typeface="Arial"/>
                <a:hlinkClick r:id="rId3"/>
              </a:rPr>
              <a:t>тук</a:t>
            </a:r>
            <a:r>
              <a:rPr lang="en-GB" sz="1300" b="0" i="0" u="none" strike="noStrike" cap="none" dirty="0">
                <a:solidFill>
                  <a:srgbClr val="868E93"/>
                </a:solidFill>
                <a:latin typeface="Arial"/>
                <a:ea typeface="Arial"/>
                <a:cs typeface="Arial"/>
                <a:sym typeface="Arial"/>
              </a:rPr>
              <a:t>. </a:t>
            </a:r>
            <a:endParaRPr sz="1300" b="0" i="0" u="none" strike="noStrike" cap="none" dirty="0">
              <a:solidFill>
                <a:srgbClr val="868E93"/>
              </a:solidFill>
              <a:latin typeface="Arial"/>
              <a:ea typeface="Arial"/>
              <a:cs typeface="Arial"/>
              <a:sym typeface="Arial"/>
            </a:endParaRPr>
          </a:p>
          <a:p>
            <a:pPr marL="0" marR="0" lvl="0" indent="0" algn="l" rtl="0">
              <a:lnSpc>
                <a:spcPct val="115000"/>
              </a:lnSpc>
              <a:spcBef>
                <a:spcPts val="1200"/>
              </a:spcBef>
              <a:spcAft>
                <a:spcPts val="0"/>
              </a:spcAft>
              <a:buNone/>
            </a:pPr>
            <a:r>
              <a:rPr lang="en-GB" sz="1300" b="0" i="0" u="none" strike="noStrike" cap="none" dirty="0" err="1">
                <a:solidFill>
                  <a:srgbClr val="868E93"/>
                </a:solidFill>
                <a:latin typeface="Arial"/>
                <a:ea typeface="Arial"/>
                <a:cs typeface="Arial"/>
                <a:sym typeface="Arial"/>
              </a:rPr>
              <a:t>Когато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започнете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оформяте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своя</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план</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имайте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предвид</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следните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съвети</a:t>
            </a:r>
            <a:r>
              <a:rPr lang="en-GB" sz="1300" b="0" i="0" u="none" strike="noStrike" cap="none" dirty="0">
                <a:solidFill>
                  <a:srgbClr val="868E93"/>
                </a:solidFill>
                <a:latin typeface="Arial"/>
                <a:ea typeface="Arial"/>
                <a:cs typeface="Arial"/>
                <a:sym typeface="Arial"/>
              </a:rPr>
              <a:t>:</a:t>
            </a:r>
            <a:endParaRPr sz="1300" b="0" i="0" u="none" strike="noStrike" cap="none" dirty="0">
              <a:solidFill>
                <a:srgbClr val="868E93"/>
              </a:solidFill>
              <a:latin typeface="Arial"/>
              <a:ea typeface="Arial"/>
              <a:cs typeface="Arial"/>
              <a:sym typeface="Arial"/>
            </a:endParaRPr>
          </a:p>
          <a:p>
            <a:pPr marL="457200" marR="0" lvl="0" indent="-317500" algn="l" rtl="0">
              <a:lnSpc>
                <a:spcPct val="115000"/>
              </a:lnSpc>
              <a:spcBef>
                <a:spcPts val="1200"/>
              </a:spcBef>
              <a:spcAft>
                <a:spcPts val="0"/>
              </a:spcAft>
              <a:buClr>
                <a:srgbClr val="868E93"/>
              </a:buClr>
              <a:buSzPts val="1400"/>
              <a:buFont typeface="Arial"/>
              <a:buChar char="●"/>
            </a:pPr>
            <a:r>
              <a:rPr lang="en-GB" sz="1300" b="1" i="0" u="none" strike="noStrike" cap="none" dirty="0" err="1">
                <a:solidFill>
                  <a:srgbClr val="868E93"/>
                </a:solidFill>
                <a:latin typeface="Arial"/>
                <a:ea typeface="Arial"/>
                <a:cs typeface="Arial"/>
                <a:sym typeface="Arial"/>
              </a:rPr>
              <a:t>Започнете</a:t>
            </a:r>
            <a:r>
              <a:rPr lang="en-GB" sz="1300" b="1" i="0" u="none" strike="noStrike" cap="none" dirty="0">
                <a:solidFill>
                  <a:srgbClr val="868E93"/>
                </a:solidFill>
                <a:latin typeface="Arial"/>
                <a:ea typeface="Arial"/>
                <a:cs typeface="Arial"/>
                <a:sym typeface="Arial"/>
              </a:rPr>
              <a:t> с </a:t>
            </a:r>
            <a:r>
              <a:rPr lang="bg-BG" sz="1300" b="1" i="0" u="none" strike="noStrike" cap="none" dirty="0">
                <a:solidFill>
                  <a:srgbClr val="868E93"/>
                </a:solidFill>
                <a:latin typeface="Arial"/>
                <a:ea typeface="Arial"/>
                <a:cs typeface="Arial"/>
                <a:sym typeface="Arial"/>
              </a:rPr>
              <a:t>В</a:t>
            </a:r>
            <a:r>
              <a:rPr lang="en-GB" sz="1300" b="1" i="0" u="none" strike="noStrike" cap="none" dirty="0" err="1">
                <a:solidFill>
                  <a:srgbClr val="868E93"/>
                </a:solidFill>
                <a:latin typeface="Arial"/>
                <a:ea typeface="Arial"/>
                <a:cs typeface="Arial"/>
                <a:sym typeface="Arial"/>
              </a:rPr>
              <a:t>ашата</a:t>
            </a:r>
            <a:r>
              <a:rPr lang="en-GB" sz="1300" b="1" i="0" u="none" strike="noStrike" cap="none" dirty="0">
                <a:solidFill>
                  <a:srgbClr val="868E93"/>
                </a:solidFill>
                <a:latin typeface="Arial"/>
                <a:ea typeface="Arial"/>
                <a:cs typeface="Arial"/>
                <a:sym typeface="Arial"/>
              </a:rPr>
              <a:t> </a:t>
            </a:r>
            <a:r>
              <a:rPr lang="en-GB" sz="1300" b="1" i="0" u="none" strike="noStrike" cap="none" dirty="0" err="1">
                <a:solidFill>
                  <a:srgbClr val="868E93"/>
                </a:solidFill>
                <a:latin typeface="Arial"/>
                <a:ea typeface="Arial"/>
                <a:cs typeface="Arial"/>
                <a:sym typeface="Arial"/>
              </a:rPr>
              <a:t>визия</a:t>
            </a:r>
            <a:r>
              <a:rPr lang="en-GB" sz="1300" b="1" i="0" u="none" strike="noStrike" cap="none" dirty="0">
                <a:solidFill>
                  <a:srgbClr val="868E93"/>
                </a:solidFill>
                <a:latin typeface="Arial"/>
                <a:ea typeface="Arial"/>
                <a:cs typeface="Arial"/>
                <a:sym typeface="Arial"/>
              </a:rPr>
              <a:t>.</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Нека</a:t>
            </a:r>
            <a:r>
              <a:rPr lang="en-GB" sz="1300" b="0" i="0" u="none" strike="noStrike" cap="none" dirty="0">
                <a:solidFill>
                  <a:srgbClr val="868E93"/>
                </a:solidFill>
                <a:latin typeface="Arial"/>
                <a:ea typeface="Arial"/>
                <a:cs typeface="Arial"/>
                <a:sym typeface="Arial"/>
              </a:rPr>
              <a:t> </a:t>
            </a:r>
            <a:r>
              <a:rPr lang="bg-BG" sz="1300" dirty="0">
                <a:solidFill>
                  <a:srgbClr val="868E93"/>
                </a:solidFill>
              </a:rPr>
              <a:t>В</a:t>
            </a:r>
            <a:r>
              <a:rPr lang="en-GB" sz="1300" b="0" i="0" u="none" strike="noStrike" cap="none" dirty="0" err="1">
                <a:solidFill>
                  <a:srgbClr val="868E93"/>
                </a:solidFill>
                <a:latin typeface="Arial"/>
                <a:ea typeface="Arial"/>
                <a:cs typeface="Arial"/>
                <a:sym typeface="Arial"/>
              </a:rPr>
              <a:t>ашата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визия</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е </a:t>
            </a:r>
            <a:r>
              <a:rPr lang="en-GB" sz="1300" b="0" i="0" u="none" strike="noStrike" cap="none" dirty="0" err="1">
                <a:solidFill>
                  <a:srgbClr val="868E93"/>
                </a:solidFill>
                <a:latin typeface="Arial"/>
                <a:ea typeface="Arial"/>
                <a:cs typeface="Arial"/>
                <a:sym typeface="Arial"/>
              </a:rPr>
              <a:t>кратка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вдъхновяваща</a:t>
            </a:r>
            <a:r>
              <a:rPr lang="en-GB" sz="1300" b="0" i="0" u="none" strike="noStrike" cap="none" dirty="0">
                <a:solidFill>
                  <a:srgbClr val="868E93"/>
                </a:solidFill>
                <a:latin typeface="Arial"/>
                <a:ea typeface="Arial"/>
                <a:cs typeface="Arial"/>
                <a:sym typeface="Arial"/>
              </a:rPr>
              <a:t> и </a:t>
            </a:r>
            <a:r>
              <a:rPr lang="en-GB" sz="1300" b="0" i="0" u="none" strike="noStrike" cap="none" dirty="0" err="1">
                <a:solidFill>
                  <a:srgbClr val="868E93"/>
                </a:solidFill>
                <a:latin typeface="Arial"/>
                <a:ea typeface="Arial"/>
                <a:cs typeface="Arial"/>
                <a:sym typeface="Arial"/>
              </a:rPr>
              <a:t>насочена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към</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бъдещето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Тя</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трябва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отразява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ползотворен</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стремеж</a:t>
            </a:r>
            <a:r>
              <a:rPr lang="en-GB" sz="1300" b="0" i="0" u="none" strike="noStrike" cap="none" dirty="0">
                <a:solidFill>
                  <a:srgbClr val="868E93"/>
                </a:solidFill>
                <a:latin typeface="Arial"/>
                <a:ea typeface="Arial"/>
                <a:cs typeface="Arial"/>
                <a:sym typeface="Arial"/>
              </a:rPr>
              <a:t> за </a:t>
            </a:r>
            <a:r>
              <a:rPr lang="en-GB" sz="1300" b="0" i="0" u="none" strike="noStrike" cap="none" dirty="0" err="1">
                <a:solidFill>
                  <a:srgbClr val="868E93"/>
                </a:solidFill>
                <a:latin typeface="Arial"/>
                <a:ea typeface="Arial"/>
                <a:cs typeface="Arial"/>
                <a:sym typeface="Arial"/>
              </a:rPr>
              <a:t>това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как</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работното</a:t>
            </a:r>
            <a:r>
              <a:rPr lang="en-GB" sz="1300" b="0" i="0" u="none" strike="noStrike" cap="none" dirty="0">
                <a:solidFill>
                  <a:srgbClr val="868E93"/>
                </a:solidFill>
                <a:latin typeface="Arial"/>
                <a:ea typeface="Arial"/>
                <a:cs typeface="Arial"/>
                <a:sym typeface="Arial"/>
              </a:rPr>
              <a:t> </a:t>
            </a:r>
            <a:r>
              <a:rPr lang="bg-BG" sz="1300" b="0" i="0" u="none" strike="noStrike" cap="none" dirty="0">
                <a:solidFill>
                  <a:srgbClr val="868E93"/>
                </a:solidFill>
                <a:latin typeface="Arial"/>
                <a:ea typeface="Arial"/>
                <a:cs typeface="Arial"/>
                <a:sym typeface="Arial"/>
              </a:rPr>
              <a:t>В</a:t>
            </a:r>
            <a:r>
              <a:rPr lang="en-GB" sz="1300" b="0" i="0" u="none" strike="noStrike" cap="none" dirty="0">
                <a:solidFill>
                  <a:srgbClr val="868E93"/>
                </a:solidFill>
                <a:latin typeface="Arial"/>
                <a:ea typeface="Arial"/>
                <a:cs typeface="Arial"/>
                <a:sym typeface="Arial"/>
              </a:rPr>
              <a:t>и </a:t>
            </a:r>
            <a:r>
              <a:rPr lang="en-GB" sz="1300" b="0" i="0" u="none" strike="noStrike" cap="none" dirty="0" err="1">
                <a:solidFill>
                  <a:srgbClr val="868E93"/>
                </a:solidFill>
                <a:latin typeface="Arial"/>
                <a:ea typeface="Arial"/>
                <a:cs typeface="Arial"/>
                <a:sym typeface="Arial"/>
              </a:rPr>
              <a:t>място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може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се</a:t>
            </a:r>
            <a:r>
              <a:rPr lang="en-GB" sz="1300" b="0" i="0" u="none" strike="noStrike" cap="none" dirty="0">
                <a:solidFill>
                  <a:srgbClr val="868E93"/>
                </a:solidFill>
                <a:latin typeface="Arial"/>
                <a:ea typeface="Arial"/>
                <a:cs typeface="Arial"/>
                <a:sym typeface="Arial"/>
              </a:rPr>
              <a:t> </a:t>
            </a:r>
            <a:r>
              <a:rPr lang="bg-BG" sz="1300" b="0" i="0" u="none" strike="noStrike" cap="none" dirty="0">
                <a:solidFill>
                  <a:srgbClr val="868E93"/>
                </a:solidFill>
                <a:latin typeface="Arial"/>
                <a:ea typeface="Arial"/>
                <a:cs typeface="Arial"/>
                <a:sym typeface="Arial"/>
              </a:rPr>
              <a:t>усеща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по-свързано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Нещо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върху</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което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работите</a:t>
            </a:r>
            <a:r>
              <a:rPr lang="en-GB" sz="1300" b="0" i="0" u="none" strike="noStrike" cap="none" dirty="0">
                <a:solidFill>
                  <a:srgbClr val="868E93"/>
                </a:solidFill>
                <a:latin typeface="Arial"/>
                <a:ea typeface="Arial"/>
                <a:cs typeface="Arial"/>
                <a:sym typeface="Arial"/>
              </a:rPr>
              <a:t> с </a:t>
            </a:r>
            <a:r>
              <a:rPr lang="en-GB" sz="1300" b="0" i="0" u="none" strike="noStrike" cap="none" dirty="0" err="1">
                <a:solidFill>
                  <a:srgbClr val="868E93"/>
                </a:solidFill>
                <a:latin typeface="Arial"/>
                <a:ea typeface="Arial"/>
                <a:cs typeface="Arial"/>
                <a:sym typeface="Arial"/>
              </a:rPr>
              <a:t>течение</a:t>
            </a:r>
            <a:r>
              <a:rPr lang="en-GB" sz="1300" b="0" i="0" u="none" strike="noStrike" cap="none" dirty="0">
                <a:solidFill>
                  <a:srgbClr val="868E93"/>
                </a:solidFill>
                <a:latin typeface="Arial"/>
                <a:ea typeface="Arial"/>
                <a:cs typeface="Arial"/>
                <a:sym typeface="Arial"/>
              </a:rPr>
              <a:t> на </a:t>
            </a:r>
            <a:r>
              <a:rPr lang="en-GB" sz="1300" b="0" i="0" u="none" strike="noStrike" cap="none" dirty="0" err="1">
                <a:solidFill>
                  <a:srgbClr val="868E93"/>
                </a:solidFill>
                <a:latin typeface="Arial"/>
                <a:ea typeface="Arial"/>
                <a:cs typeface="Arial"/>
                <a:sym typeface="Arial"/>
              </a:rPr>
              <a:t>времето</a:t>
            </a:r>
            <a:r>
              <a:rPr lang="en-GB" sz="1300" b="0" i="0" u="none" strike="noStrike" cap="none" dirty="0">
                <a:solidFill>
                  <a:srgbClr val="868E93"/>
                </a:solidFill>
                <a:latin typeface="Arial"/>
                <a:ea typeface="Arial"/>
                <a:cs typeface="Arial"/>
                <a:sym typeface="Arial"/>
              </a:rPr>
              <a:t>.</a:t>
            </a:r>
            <a:br>
              <a:rPr lang="en-GB" sz="1300" b="0" i="0" u="none" strike="noStrike" cap="none" dirty="0">
                <a:solidFill>
                  <a:srgbClr val="868E93"/>
                </a:solidFill>
                <a:latin typeface="Arial"/>
                <a:ea typeface="Arial"/>
                <a:cs typeface="Arial"/>
                <a:sym typeface="Arial"/>
              </a:rPr>
            </a:br>
            <a:endParaRPr sz="1300" b="0" i="0" u="none" strike="noStrike" cap="none" dirty="0">
              <a:solidFill>
                <a:srgbClr val="868E93"/>
              </a:solidFill>
              <a:latin typeface="Arial"/>
              <a:ea typeface="Arial"/>
              <a:cs typeface="Arial"/>
              <a:sym typeface="Arial"/>
            </a:endParaRPr>
          </a:p>
          <a:p>
            <a:pPr marL="457200" marR="0" lvl="0" indent="-317500" algn="l" rtl="0">
              <a:lnSpc>
                <a:spcPct val="115000"/>
              </a:lnSpc>
              <a:spcBef>
                <a:spcPts val="0"/>
              </a:spcBef>
              <a:spcAft>
                <a:spcPts val="0"/>
              </a:spcAft>
              <a:buClr>
                <a:srgbClr val="868E93"/>
              </a:buClr>
              <a:buSzPts val="1400"/>
              <a:buFont typeface="Arial"/>
              <a:buChar char="●"/>
            </a:pPr>
            <a:r>
              <a:rPr lang="en-GB" sz="1300" b="1" i="0" u="none" strike="noStrike" cap="none" dirty="0" err="1">
                <a:solidFill>
                  <a:srgbClr val="868E93"/>
                </a:solidFill>
                <a:latin typeface="Arial"/>
                <a:ea typeface="Arial"/>
                <a:cs typeface="Arial"/>
                <a:sym typeface="Arial"/>
              </a:rPr>
              <a:t>След</a:t>
            </a:r>
            <a:r>
              <a:rPr lang="en-GB" sz="1300" b="1" i="0" u="none" strike="noStrike" cap="none" dirty="0">
                <a:solidFill>
                  <a:srgbClr val="868E93"/>
                </a:solidFill>
                <a:latin typeface="Arial"/>
                <a:ea typeface="Arial"/>
                <a:cs typeface="Arial"/>
                <a:sym typeface="Arial"/>
              </a:rPr>
              <a:t> </a:t>
            </a:r>
            <a:r>
              <a:rPr lang="en-GB" sz="1300" b="1" i="0" u="none" strike="noStrike" cap="none" dirty="0" err="1">
                <a:solidFill>
                  <a:srgbClr val="868E93"/>
                </a:solidFill>
                <a:latin typeface="Arial"/>
                <a:ea typeface="Arial"/>
                <a:cs typeface="Arial"/>
                <a:sym typeface="Arial"/>
              </a:rPr>
              <a:t>това</a:t>
            </a:r>
            <a:r>
              <a:rPr lang="en-GB" sz="1300" b="1" i="0" u="none" strike="noStrike" cap="none" dirty="0">
                <a:solidFill>
                  <a:srgbClr val="868E93"/>
                </a:solidFill>
                <a:latin typeface="Arial"/>
                <a:ea typeface="Arial"/>
                <a:cs typeface="Arial"/>
                <a:sym typeface="Arial"/>
              </a:rPr>
              <a:t> </a:t>
            </a:r>
            <a:r>
              <a:rPr lang="en-GB" sz="1300" b="1" i="0" u="none" strike="noStrike" cap="none" dirty="0" err="1">
                <a:solidFill>
                  <a:srgbClr val="868E93"/>
                </a:solidFill>
                <a:latin typeface="Arial"/>
                <a:ea typeface="Arial"/>
                <a:cs typeface="Arial"/>
                <a:sym typeface="Arial"/>
              </a:rPr>
              <a:t>добавете</a:t>
            </a:r>
            <a:r>
              <a:rPr lang="en-GB" sz="1300" b="1" i="0" u="none" strike="noStrike" cap="none" dirty="0">
                <a:solidFill>
                  <a:srgbClr val="868E93"/>
                </a:solidFill>
                <a:latin typeface="Arial"/>
                <a:ea typeface="Arial"/>
                <a:cs typeface="Arial"/>
                <a:sym typeface="Arial"/>
              </a:rPr>
              <a:t> </a:t>
            </a:r>
            <a:r>
              <a:rPr lang="en-GB" sz="1300" b="1" i="0" u="none" strike="noStrike" cap="none" dirty="0" err="1">
                <a:solidFill>
                  <a:srgbClr val="868E93"/>
                </a:solidFill>
                <a:latin typeface="Arial"/>
                <a:ea typeface="Arial"/>
                <a:cs typeface="Arial"/>
                <a:sym typeface="Arial"/>
              </a:rPr>
              <a:t>практични</a:t>
            </a:r>
            <a:r>
              <a:rPr lang="en-GB" sz="1300" b="1" i="0" u="none" strike="noStrike" cap="none" dirty="0">
                <a:solidFill>
                  <a:srgbClr val="868E93"/>
                </a:solidFill>
                <a:latin typeface="Arial"/>
                <a:ea typeface="Arial"/>
                <a:cs typeface="Arial"/>
                <a:sym typeface="Arial"/>
              </a:rPr>
              <a:t> </a:t>
            </a:r>
            <a:r>
              <a:rPr lang="en-GB" sz="1300" b="1" i="0" u="none" strike="noStrike" cap="none" dirty="0" err="1">
                <a:solidFill>
                  <a:srgbClr val="868E93"/>
                </a:solidFill>
                <a:latin typeface="Arial"/>
                <a:ea typeface="Arial"/>
                <a:cs typeface="Arial"/>
                <a:sym typeface="Arial"/>
              </a:rPr>
              <a:t>намерения</a:t>
            </a:r>
            <a:r>
              <a:rPr lang="en-GB" sz="1300" b="1" i="0" u="none" strike="noStrike" cap="none" dirty="0">
                <a:solidFill>
                  <a:srgbClr val="868E93"/>
                </a:solidFill>
                <a:latin typeface="Arial"/>
                <a:ea typeface="Arial"/>
                <a:cs typeface="Arial"/>
                <a:sym typeface="Arial"/>
              </a:rPr>
              <a:t>.</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Това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могат</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бъдат</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малки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действия</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идеи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или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навици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които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ще</a:t>
            </a:r>
            <a:r>
              <a:rPr lang="en-GB" sz="1300" b="0" i="0" u="none" strike="noStrike" cap="none" dirty="0">
                <a:solidFill>
                  <a:srgbClr val="868E93"/>
                </a:solidFill>
                <a:latin typeface="Arial"/>
                <a:ea typeface="Arial"/>
                <a:cs typeface="Arial"/>
                <a:sym typeface="Arial"/>
              </a:rPr>
              <a:t> </a:t>
            </a:r>
            <a:r>
              <a:rPr lang="bg-BG" sz="1300" dirty="0">
                <a:solidFill>
                  <a:srgbClr val="868E93"/>
                </a:solidFill>
              </a:rPr>
              <a:t>В</a:t>
            </a:r>
            <a:r>
              <a:rPr lang="en-GB" sz="1300" b="0" i="0" u="none" strike="noStrike" cap="none" dirty="0">
                <a:solidFill>
                  <a:srgbClr val="868E93"/>
                </a:solidFill>
                <a:latin typeface="Arial"/>
                <a:ea typeface="Arial"/>
                <a:cs typeface="Arial"/>
                <a:sym typeface="Arial"/>
              </a:rPr>
              <a:t>и </a:t>
            </a:r>
            <a:r>
              <a:rPr lang="en-GB" sz="1300" b="0" i="0" u="none" strike="noStrike" cap="none" dirty="0" err="1">
                <a:solidFill>
                  <a:srgbClr val="868E93"/>
                </a:solidFill>
                <a:latin typeface="Arial"/>
                <a:ea typeface="Arial"/>
                <a:cs typeface="Arial"/>
                <a:sym typeface="Arial"/>
              </a:rPr>
              <a:t>помогнат</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осъществите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визията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Помислете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какво</a:t>
            </a:r>
            <a:r>
              <a:rPr lang="en-GB" sz="1300" b="0" i="0" u="none" strike="noStrike" cap="none" dirty="0">
                <a:solidFill>
                  <a:srgbClr val="868E93"/>
                </a:solidFill>
                <a:latin typeface="Arial"/>
                <a:ea typeface="Arial"/>
                <a:cs typeface="Arial"/>
                <a:sym typeface="Arial"/>
              </a:rPr>
              <a:t> е </a:t>
            </a:r>
            <a:r>
              <a:rPr lang="en-GB" sz="1300" b="0" i="0" u="none" strike="noStrike" cap="none" dirty="0" err="1">
                <a:solidFill>
                  <a:srgbClr val="868E93"/>
                </a:solidFill>
                <a:latin typeface="Arial"/>
                <a:ea typeface="Arial"/>
                <a:cs typeface="Arial"/>
                <a:sym typeface="Arial"/>
              </a:rPr>
              <a:t>реалистично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каква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подкрепа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или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ресурси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може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необходими</a:t>
            </a:r>
            <a:r>
              <a:rPr lang="en-GB" sz="1300" b="0" i="0" u="none" strike="noStrike" cap="none" dirty="0">
                <a:solidFill>
                  <a:srgbClr val="868E93"/>
                </a:solidFill>
                <a:latin typeface="Arial"/>
                <a:ea typeface="Arial"/>
                <a:cs typeface="Arial"/>
                <a:sym typeface="Arial"/>
              </a:rPr>
              <a:t> и </a:t>
            </a:r>
            <a:r>
              <a:rPr lang="en-GB" sz="1300" b="0" i="0" u="none" strike="noStrike" cap="none" dirty="0" err="1">
                <a:solidFill>
                  <a:srgbClr val="868E93"/>
                </a:solidFill>
                <a:latin typeface="Arial"/>
                <a:ea typeface="Arial"/>
                <a:cs typeface="Arial"/>
                <a:sym typeface="Arial"/>
              </a:rPr>
              <a:t>какъв</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срок</a:t>
            </a:r>
            <a:r>
              <a:rPr lang="en-GB" sz="1300" b="0" i="0" u="none" strike="noStrike" cap="none" dirty="0">
                <a:solidFill>
                  <a:srgbClr val="868E93"/>
                </a:solidFill>
                <a:latin typeface="Arial"/>
                <a:ea typeface="Arial"/>
                <a:cs typeface="Arial"/>
                <a:sym typeface="Arial"/>
              </a:rPr>
              <a:t> </a:t>
            </a:r>
            <a:r>
              <a:rPr lang="bg-BG" sz="1300" dirty="0">
                <a:solidFill>
                  <a:srgbClr val="868E93"/>
                </a:solidFill>
              </a:rPr>
              <a:t>В</a:t>
            </a:r>
            <a:r>
              <a:rPr lang="en-GB" sz="1300" b="0" i="0" u="none" strike="noStrike" cap="none" dirty="0">
                <a:solidFill>
                  <a:srgbClr val="868E93"/>
                </a:solidFill>
                <a:latin typeface="Arial"/>
                <a:ea typeface="Arial"/>
                <a:cs typeface="Arial"/>
                <a:sym typeface="Arial"/>
              </a:rPr>
              <a:t>и </a:t>
            </a:r>
            <a:r>
              <a:rPr lang="en-GB" sz="1300" b="0" i="0" u="none" strike="noStrike" cap="none" dirty="0" err="1">
                <a:solidFill>
                  <a:srgbClr val="868E93"/>
                </a:solidFill>
                <a:latin typeface="Arial"/>
                <a:ea typeface="Arial"/>
                <a:cs typeface="Arial"/>
                <a:sym typeface="Arial"/>
              </a:rPr>
              <a:t>се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струва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подходящ</a:t>
            </a:r>
            <a:r>
              <a:rPr lang="en-GB" sz="1300" b="0" i="0" u="none" strike="noStrike" cap="none" dirty="0">
                <a:solidFill>
                  <a:srgbClr val="868E93"/>
                </a:solidFill>
                <a:latin typeface="Arial"/>
                <a:ea typeface="Arial"/>
                <a:cs typeface="Arial"/>
                <a:sym typeface="Arial"/>
              </a:rPr>
              <a:t>.</a:t>
            </a:r>
            <a:br>
              <a:rPr lang="en-GB" sz="1300" b="0" i="0" u="none" strike="noStrike" cap="none" dirty="0">
                <a:solidFill>
                  <a:srgbClr val="868E93"/>
                </a:solidFill>
                <a:latin typeface="Arial"/>
                <a:ea typeface="Arial"/>
                <a:cs typeface="Arial"/>
                <a:sym typeface="Arial"/>
              </a:rPr>
            </a:br>
            <a:endParaRPr sz="1300" b="0" i="0" u="none" strike="noStrike" cap="none" dirty="0">
              <a:solidFill>
                <a:srgbClr val="868E93"/>
              </a:solidFill>
              <a:latin typeface="Arial"/>
              <a:ea typeface="Arial"/>
              <a:cs typeface="Arial"/>
              <a:sym typeface="Arial"/>
            </a:endParaRPr>
          </a:p>
          <a:p>
            <a:pPr lvl="0">
              <a:lnSpc>
                <a:spcPct val="115000"/>
              </a:lnSpc>
              <a:spcBef>
                <a:spcPts val="1200"/>
              </a:spcBef>
              <a:spcAft>
                <a:spcPts val="1200"/>
              </a:spcAft>
            </a:pPr>
            <a:r>
              <a:rPr lang="en-GB" sz="1300" b="0" i="0" u="none" strike="noStrike" cap="none" dirty="0" err="1">
                <a:solidFill>
                  <a:srgbClr val="868E93"/>
                </a:solidFill>
                <a:latin typeface="Arial"/>
                <a:ea typeface="Arial"/>
                <a:cs typeface="Arial"/>
                <a:sym typeface="Arial"/>
              </a:rPr>
              <a:t>Помнете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че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не</a:t>
            </a:r>
            <a:r>
              <a:rPr lang="en-GB" sz="1300" b="0" i="0" u="none" strike="noStrike" cap="none" dirty="0">
                <a:solidFill>
                  <a:srgbClr val="868E93"/>
                </a:solidFill>
                <a:latin typeface="Arial"/>
                <a:ea typeface="Arial"/>
                <a:cs typeface="Arial"/>
                <a:sym typeface="Arial"/>
              </a:rPr>
              <a:t> е </a:t>
            </a:r>
            <a:r>
              <a:rPr lang="en-GB" sz="1300" b="0" i="0" u="none" strike="noStrike" cap="none" dirty="0" err="1">
                <a:solidFill>
                  <a:srgbClr val="868E93"/>
                </a:solidFill>
                <a:latin typeface="Arial"/>
                <a:ea typeface="Arial"/>
                <a:cs typeface="Arial"/>
                <a:sym typeface="Arial"/>
              </a:rPr>
              <a:t>нужно</a:t>
            </a:r>
            <a:r>
              <a:rPr lang="en-GB" sz="1300" b="0" i="0" u="none" strike="noStrike" cap="none" dirty="0">
                <a:solidFill>
                  <a:srgbClr val="868E93"/>
                </a:solidFill>
                <a:latin typeface="Arial"/>
                <a:ea typeface="Arial"/>
                <a:cs typeface="Arial"/>
                <a:sym typeface="Arial"/>
              </a:rPr>
              <a:t> </a:t>
            </a:r>
            <a:r>
              <a:rPr lang="bg-BG" sz="1300" dirty="0">
                <a:solidFill>
                  <a:srgbClr val="868E93"/>
                </a:solidFill>
              </a:rPr>
              <a:t>В</a:t>
            </a:r>
            <a:r>
              <a:rPr lang="en-GB" sz="1300" dirty="0" err="1">
                <a:solidFill>
                  <a:srgbClr val="868E93"/>
                </a:solidFill>
              </a:rPr>
              <a:t>ашият</a:t>
            </a:r>
            <a:r>
              <a:rPr lang="en-GB" sz="1300" dirty="0">
                <a:solidFill>
                  <a:srgbClr val="868E93"/>
                </a:solidFill>
              </a:rPr>
              <a:t> </a:t>
            </a:r>
            <a:r>
              <a:rPr lang="en-GB" sz="1300" dirty="0" err="1">
                <a:solidFill>
                  <a:srgbClr val="868E93"/>
                </a:solidFill>
              </a:rPr>
              <a:t>План</a:t>
            </a:r>
            <a:r>
              <a:rPr lang="en-GB" sz="1300" dirty="0">
                <a:solidFill>
                  <a:srgbClr val="868E93"/>
                </a:solidFill>
              </a:rPr>
              <a:t> за </a:t>
            </a:r>
            <a:r>
              <a:rPr lang="en-GB" sz="1300" dirty="0" err="1">
                <a:solidFill>
                  <a:srgbClr val="868E93"/>
                </a:solidFill>
              </a:rPr>
              <a:t>свързаност</a:t>
            </a:r>
            <a:r>
              <a:rPr lang="en-GB" sz="1300" dirty="0">
                <a:solidFill>
                  <a:srgbClr val="868E93"/>
                </a:solidFill>
              </a:rPr>
              <a:t> </a:t>
            </a:r>
            <a:r>
              <a:rPr lang="en-GB" sz="1300" b="0" i="0" u="none" strike="noStrike" cap="none" dirty="0" err="1">
                <a:solidFill>
                  <a:srgbClr val="868E93"/>
                </a:solidFill>
                <a:latin typeface="Arial"/>
                <a:ea typeface="Arial"/>
                <a:cs typeface="Arial"/>
                <a:sym typeface="Arial"/>
              </a:rPr>
              <a:t>да</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бъде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перфектен</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или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окончателен</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Мислете</a:t>
            </a:r>
            <a:r>
              <a:rPr lang="en-GB" sz="1300" b="0" i="0" u="none" strike="noStrike" cap="none" dirty="0">
                <a:solidFill>
                  <a:srgbClr val="868E93"/>
                </a:solidFill>
                <a:latin typeface="Arial"/>
                <a:ea typeface="Arial"/>
                <a:cs typeface="Arial"/>
                <a:sym typeface="Arial"/>
              </a:rPr>
              <a:t> за </a:t>
            </a:r>
            <a:r>
              <a:rPr lang="en-GB" sz="1300" b="0" i="0" u="none" strike="noStrike" cap="none" dirty="0" err="1">
                <a:solidFill>
                  <a:srgbClr val="868E93"/>
                </a:solidFill>
                <a:latin typeface="Arial"/>
                <a:ea typeface="Arial"/>
                <a:cs typeface="Arial"/>
                <a:sym typeface="Arial"/>
              </a:rPr>
              <a:t>него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като</a:t>
            </a:r>
            <a:r>
              <a:rPr lang="en-GB" sz="1300" b="0" i="0" u="none" strike="noStrike" cap="none" dirty="0">
                <a:solidFill>
                  <a:srgbClr val="868E93"/>
                </a:solidFill>
                <a:latin typeface="Arial"/>
                <a:ea typeface="Arial"/>
                <a:cs typeface="Arial"/>
                <a:sym typeface="Arial"/>
              </a:rPr>
              <a:t> за „</a:t>
            </a:r>
            <a:r>
              <a:rPr lang="en-GB" sz="1300" b="0" i="0" u="none" strike="noStrike" cap="none" dirty="0" err="1">
                <a:solidFill>
                  <a:srgbClr val="868E93"/>
                </a:solidFill>
                <a:latin typeface="Arial"/>
                <a:ea typeface="Arial"/>
                <a:cs typeface="Arial"/>
                <a:sym typeface="Arial"/>
              </a:rPr>
              <a:t>жив</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документ</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който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улавя</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вашите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развиващи</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се</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идеи</a:t>
            </a:r>
            <a:r>
              <a:rPr lang="en-GB" sz="1300" b="0" i="0" u="none" strike="noStrike" cap="none" dirty="0">
                <a:solidFill>
                  <a:srgbClr val="868E93"/>
                </a:solidFill>
                <a:latin typeface="Arial"/>
                <a:ea typeface="Arial"/>
                <a:cs typeface="Arial"/>
                <a:sym typeface="Arial"/>
              </a:rPr>
              <a:t> за </a:t>
            </a:r>
            <a:r>
              <a:rPr lang="en-GB" sz="1300" b="0" i="0" u="none" strike="noStrike" cap="none" dirty="0" err="1">
                <a:solidFill>
                  <a:srgbClr val="868E93"/>
                </a:solidFill>
                <a:latin typeface="Arial"/>
                <a:ea typeface="Arial"/>
                <a:cs typeface="Arial"/>
                <a:sym typeface="Arial"/>
              </a:rPr>
              <a:t>по-приобщаващо</a:t>
            </a:r>
            <a:r>
              <a:rPr lang="en-GB" sz="1300" b="0" i="0" u="none" strike="noStrike" cap="none" dirty="0">
                <a:solidFill>
                  <a:srgbClr val="868E93"/>
                </a:solidFill>
                <a:latin typeface="Arial"/>
                <a:ea typeface="Arial"/>
                <a:cs typeface="Arial"/>
                <a:sym typeface="Arial"/>
              </a:rPr>
              <a:t> и </a:t>
            </a:r>
            <a:r>
              <a:rPr lang="en-GB" sz="1300" b="0" i="0" u="none" strike="noStrike" cap="none" dirty="0" err="1">
                <a:solidFill>
                  <a:srgbClr val="868E93"/>
                </a:solidFill>
                <a:latin typeface="Arial"/>
                <a:ea typeface="Arial"/>
                <a:cs typeface="Arial"/>
                <a:sym typeface="Arial"/>
              </a:rPr>
              <a:t>свързано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работно</a:t>
            </a:r>
            <a:r>
              <a:rPr lang="en-GB" sz="1300" b="0" i="0" u="none" strike="noStrike" cap="none" dirty="0">
                <a:solidFill>
                  <a:srgbClr val="868E93"/>
                </a:solidFill>
                <a:latin typeface="Arial"/>
                <a:ea typeface="Arial"/>
                <a:cs typeface="Arial"/>
                <a:sym typeface="Arial"/>
              </a:rPr>
              <a:t> </a:t>
            </a:r>
            <a:r>
              <a:rPr lang="en-GB" sz="1300" b="0" i="0" u="none" strike="noStrike" cap="none" dirty="0" err="1">
                <a:solidFill>
                  <a:srgbClr val="868E93"/>
                </a:solidFill>
                <a:latin typeface="Arial"/>
                <a:ea typeface="Arial"/>
                <a:cs typeface="Arial"/>
                <a:sym typeface="Arial"/>
              </a:rPr>
              <a:t>място</a:t>
            </a:r>
            <a:r>
              <a:rPr lang="en-GB" sz="1300" b="0" i="0" u="none" strike="noStrike" cap="none" dirty="0">
                <a:solidFill>
                  <a:srgbClr val="868E93"/>
                </a:solidFill>
                <a:latin typeface="Arial"/>
                <a:ea typeface="Arial"/>
                <a:cs typeface="Arial"/>
                <a:sym typeface="Arial"/>
              </a:rPr>
              <a:t>.</a:t>
            </a:r>
            <a:endParaRPr sz="1300" b="0" i="0" u="none" strike="noStrike" cap="none" dirty="0">
              <a:solidFill>
                <a:srgbClr val="868E93"/>
              </a:solidFill>
              <a:latin typeface="Arial"/>
              <a:ea typeface="Arial"/>
              <a:cs typeface="Arial"/>
              <a:sym typeface="Arial"/>
            </a:endParaRPr>
          </a:p>
        </p:txBody>
      </p:sp>
      <p:pic>
        <p:nvPicPr>
          <p:cNvPr id="483" name="Google Shape;483;g325b467490b_0_2"/>
          <p:cNvPicPr preferRelativeResize="0"/>
          <p:nvPr/>
        </p:nvPicPr>
        <p:blipFill rotWithShape="1">
          <a:blip r:embed="rId4">
            <a:alphaModFix/>
          </a:blip>
          <a:srcRect/>
          <a:stretch/>
        </p:blipFill>
        <p:spPr>
          <a:xfrm>
            <a:off x="1577850" y="1160687"/>
            <a:ext cx="3328175" cy="4762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3250f227c3e_0_195"/>
          <p:cNvSpPr txBox="1"/>
          <p:nvPr/>
        </p:nvSpPr>
        <p:spPr>
          <a:xfrm>
            <a:off x="4929672" y="2858825"/>
            <a:ext cx="5256743"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dirty="0" err="1">
                <a:solidFill>
                  <a:schemeClr val="accent5"/>
                </a:solidFill>
                <a:latin typeface="Arial"/>
                <a:ea typeface="Arial"/>
                <a:cs typeface="Arial"/>
                <a:sym typeface="Arial"/>
              </a:rPr>
              <a:t>Заключителни</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бележки</a:t>
            </a:r>
            <a:r>
              <a:rPr lang="en-GB" sz="3600" b="0" i="0" u="none" strike="noStrike" cap="none" dirty="0">
                <a:solidFill>
                  <a:schemeClr val="accent5"/>
                </a:solidFill>
                <a:latin typeface="Arial"/>
                <a:ea typeface="Arial"/>
                <a:cs typeface="Arial"/>
                <a:sym typeface="Arial"/>
              </a:rPr>
              <a:t> </a:t>
            </a:r>
            <a:r>
              <a:rPr lang="en-GB" sz="3600" b="0" i="0" u="none" strike="noStrike" cap="none" dirty="0" err="1">
                <a:solidFill>
                  <a:schemeClr val="accent5"/>
                </a:solidFill>
                <a:latin typeface="Arial"/>
                <a:ea typeface="Arial"/>
                <a:cs typeface="Arial"/>
                <a:sym typeface="Arial"/>
              </a:rPr>
              <a:t>Въпроси</a:t>
            </a:r>
            <a:r>
              <a:rPr lang="en-GB" sz="3600" b="0" i="0" u="none" strike="noStrike" cap="none" dirty="0">
                <a:solidFill>
                  <a:schemeClr val="accent5"/>
                </a:solidFill>
                <a:latin typeface="Arial"/>
                <a:ea typeface="Arial"/>
                <a:cs typeface="Arial"/>
                <a:sym typeface="Arial"/>
              </a:rPr>
              <a:t> и </a:t>
            </a:r>
            <a:r>
              <a:rPr lang="en-GB" sz="3600" b="0" i="0" u="none" strike="noStrike" cap="none" dirty="0" err="1">
                <a:solidFill>
                  <a:schemeClr val="accent5"/>
                </a:solidFill>
                <a:latin typeface="Arial"/>
                <a:ea typeface="Arial"/>
                <a:cs typeface="Arial"/>
                <a:sym typeface="Arial"/>
              </a:rPr>
              <a:t>отговори</a:t>
            </a:r>
            <a:endParaRPr sz="1400" b="0" i="0" u="none" strike="noStrike" cap="none" dirty="0">
              <a:solidFill>
                <a:srgbClr val="000000"/>
              </a:solidFill>
              <a:latin typeface="Arial"/>
              <a:ea typeface="Arial"/>
              <a:cs typeface="Arial"/>
              <a:sym typeface="Arial"/>
            </a:endParaRPr>
          </a:p>
        </p:txBody>
      </p:sp>
      <p:pic>
        <p:nvPicPr>
          <p:cNvPr id="490" name="Google Shape;490;g3250f227c3e_0_195"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3250f227c3e_0_201"/>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Заключителни бележки и Въпроси и отговори</a:t>
            </a:r>
            <a:endParaRPr sz="3600" b="0" i="0" u="none" strike="noStrike" cap="none">
              <a:solidFill>
                <a:schemeClr val="accent5"/>
              </a:solidFill>
              <a:latin typeface="Arial"/>
              <a:ea typeface="Arial"/>
              <a:cs typeface="Arial"/>
              <a:sym typeface="Arial"/>
            </a:endParaRPr>
          </a:p>
        </p:txBody>
      </p:sp>
      <p:sp>
        <p:nvSpPr>
          <p:cNvPr id="497" name="Google Shape;497;g3250f227c3e_0_201"/>
          <p:cNvSpPr txBox="1"/>
          <p:nvPr/>
        </p:nvSpPr>
        <p:spPr>
          <a:xfrm>
            <a:off x="587375" y="1417442"/>
            <a:ext cx="11017200" cy="281612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900" b="0" i="0" u="none" strike="noStrike" cap="none" dirty="0" err="1">
                <a:solidFill>
                  <a:srgbClr val="636A6F"/>
                </a:solidFill>
                <a:latin typeface="Arial"/>
                <a:ea typeface="Arial"/>
                <a:cs typeface="Arial"/>
                <a:sym typeface="Arial"/>
              </a:rPr>
              <a:t>Поздравления</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Вие</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завършихте</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Модул</a:t>
            </a:r>
            <a:r>
              <a:rPr lang="en-GB" sz="1900" b="0" i="0" u="none" strike="noStrike" cap="none" dirty="0">
                <a:solidFill>
                  <a:srgbClr val="636A6F"/>
                </a:solidFill>
                <a:latin typeface="Arial"/>
                <a:ea typeface="Arial"/>
                <a:cs typeface="Arial"/>
                <a:sym typeface="Arial"/>
              </a:rPr>
              <a:t> 4 </a:t>
            </a:r>
            <a:r>
              <a:rPr lang="en-GB" sz="1900" b="0" i="0" u="none" strike="noStrike" cap="none" dirty="0" err="1">
                <a:solidFill>
                  <a:srgbClr val="636A6F"/>
                </a:solidFill>
                <a:latin typeface="Arial"/>
                <a:ea typeface="Arial"/>
                <a:cs typeface="Arial"/>
                <a:sym typeface="Arial"/>
              </a:rPr>
              <a:t>от</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обучителната</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програма</a:t>
            </a:r>
            <a:r>
              <a:rPr lang="en-GB" sz="1900" b="0" i="0" u="none" strike="noStrike" cap="none" dirty="0">
                <a:solidFill>
                  <a:srgbClr val="636A6F"/>
                </a:solidFill>
                <a:latin typeface="Arial"/>
                <a:ea typeface="Arial"/>
                <a:cs typeface="Arial"/>
                <a:sym typeface="Arial"/>
              </a:rPr>
              <a:t> за </a:t>
            </a:r>
            <a:r>
              <a:rPr lang="en-GB" sz="1900" b="0" i="0" u="none" strike="noStrike" cap="none" dirty="0" err="1">
                <a:solidFill>
                  <a:srgbClr val="636A6F"/>
                </a:solidFill>
                <a:latin typeface="Arial"/>
                <a:ea typeface="Arial"/>
                <a:cs typeface="Arial"/>
                <a:sym typeface="Arial"/>
              </a:rPr>
              <a:t>специалисти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по</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човешки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ресурси</a:t>
            </a:r>
            <a:r>
              <a:rPr lang="en-GB" sz="1900" b="0" i="0" u="none" strike="noStrike" cap="none" dirty="0">
                <a:solidFill>
                  <a:srgbClr val="636A6F"/>
                </a:solidFill>
                <a:latin typeface="Arial"/>
                <a:ea typeface="Arial"/>
                <a:cs typeface="Arial"/>
                <a:sym typeface="Arial"/>
              </a:rPr>
              <a:t> и </a:t>
            </a:r>
            <a:r>
              <a:rPr lang="en-GB" sz="1900" b="0" i="0" u="none" strike="noStrike" cap="none" dirty="0" err="1">
                <a:solidFill>
                  <a:srgbClr val="636A6F"/>
                </a:solidFill>
                <a:latin typeface="Arial"/>
                <a:ea typeface="Arial"/>
                <a:cs typeface="Arial"/>
                <a:sym typeface="Arial"/>
              </a:rPr>
              <a:t>мениджъри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по</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StayConnected</a:t>
            </a:r>
            <a:r>
              <a:rPr lang="en-GB" sz="1900" b="0" i="0" u="none" strike="noStrike" cap="none" dirty="0">
                <a:solidFill>
                  <a:srgbClr val="636A6F"/>
                </a:solidFill>
                <a:latin typeface="Arial"/>
                <a:ea typeface="Arial"/>
                <a:cs typeface="Arial"/>
                <a:sym typeface="Arial"/>
              </a:rPr>
              <a:t>, “</a:t>
            </a:r>
            <a:r>
              <a:rPr lang="bg-BG" sz="1900" dirty="0">
                <a:solidFill>
                  <a:srgbClr val="636A6F"/>
                </a:solidFill>
              </a:rPr>
              <a:t>У</a:t>
            </a:r>
            <a:r>
              <a:rPr lang="en-GB" sz="1900" b="0" i="0" u="none" strike="noStrike" cap="none" dirty="0" err="1">
                <a:solidFill>
                  <a:srgbClr val="636A6F"/>
                </a:solidFill>
                <a:latin typeface="Arial"/>
                <a:ea typeface="Arial"/>
                <a:cs typeface="Arial"/>
                <a:sym typeface="Arial"/>
              </a:rPr>
              <a:t>лесн</a:t>
            </a:r>
            <a:r>
              <a:rPr lang="bg-BG" sz="1900" b="0" i="0" u="none" strike="noStrike" cap="none" dirty="0">
                <a:solidFill>
                  <a:srgbClr val="636A6F"/>
                </a:solidFill>
                <a:latin typeface="Arial"/>
                <a:ea typeface="Arial"/>
                <a:cs typeface="Arial"/>
                <a:sym typeface="Arial"/>
              </a:rPr>
              <a:t>яване на</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социалната</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свързаност</a:t>
            </a:r>
            <a:r>
              <a:rPr lang="en-GB" sz="1900" b="0" i="0" u="none" strike="noStrike" cap="none" dirty="0">
                <a:solidFill>
                  <a:srgbClr val="636A6F"/>
                </a:solidFill>
                <a:latin typeface="Arial"/>
                <a:ea typeface="Arial"/>
                <a:cs typeface="Arial"/>
                <a:sym typeface="Arial"/>
              </a:rPr>
              <a:t> </a:t>
            </a:r>
            <a:r>
              <a:rPr lang="bg-BG" sz="1900" b="0" i="0" u="none" strike="noStrike" cap="none" dirty="0">
                <a:solidFill>
                  <a:srgbClr val="636A6F"/>
                </a:solidFill>
                <a:latin typeface="Arial"/>
                <a:ea typeface="Arial"/>
                <a:cs typeface="Arial"/>
                <a:sym typeface="Arial"/>
              </a:rPr>
              <a:t>в</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хибридни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работни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места</a:t>
            </a:r>
            <a:r>
              <a:rPr lang="en-GB" sz="1900" b="0" i="0" u="none" strike="noStrike" cap="none" dirty="0">
                <a:solidFill>
                  <a:srgbClr val="636A6F"/>
                </a:solidFill>
                <a:latin typeface="Arial"/>
                <a:ea typeface="Arial"/>
                <a:cs typeface="Arial"/>
                <a:sym typeface="Arial"/>
              </a:rPr>
              <a:t>”. В </a:t>
            </a:r>
            <a:r>
              <a:rPr lang="en-GB" sz="1900" b="0" i="0" u="none" strike="noStrike" cap="none" dirty="0" err="1">
                <a:solidFill>
                  <a:srgbClr val="636A6F"/>
                </a:solidFill>
                <a:latin typeface="Arial"/>
                <a:ea typeface="Arial"/>
                <a:cs typeface="Arial"/>
                <a:sym typeface="Arial"/>
              </a:rPr>
              <a:t>този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модул</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разгледахте</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темите</a:t>
            </a:r>
            <a:r>
              <a:rPr lang="en-GB" sz="1900" b="0" i="0" u="none" strike="noStrike" cap="none" dirty="0">
                <a:solidFill>
                  <a:srgbClr val="636A6F"/>
                </a:solidFill>
                <a:latin typeface="Arial"/>
                <a:ea typeface="Arial"/>
                <a:cs typeface="Arial"/>
                <a:sym typeface="Arial"/>
              </a:rPr>
              <a:t> “</a:t>
            </a:r>
            <a:r>
              <a:rPr lang="en-GB" sz="1900" b="1" i="0" u="none" strike="noStrike" cap="none" dirty="0" err="1">
                <a:solidFill>
                  <a:srgbClr val="79C8A0"/>
                </a:solidFill>
                <a:latin typeface="Arial"/>
                <a:ea typeface="Arial"/>
                <a:cs typeface="Arial"/>
                <a:sym typeface="Arial"/>
              </a:rPr>
              <a:t>разбиране</a:t>
            </a:r>
            <a:r>
              <a:rPr lang="en-GB" sz="1900" b="1" i="0" u="none" strike="noStrike" cap="none" dirty="0">
                <a:solidFill>
                  <a:srgbClr val="79C8A0"/>
                </a:solidFill>
                <a:latin typeface="Arial"/>
                <a:ea typeface="Arial"/>
                <a:cs typeface="Arial"/>
                <a:sym typeface="Arial"/>
              </a:rPr>
              <a:t> на </a:t>
            </a:r>
            <a:r>
              <a:rPr lang="en-GB" sz="1900" b="1" i="0" u="none" strike="noStrike" cap="none" dirty="0" err="1">
                <a:solidFill>
                  <a:srgbClr val="79C8A0"/>
                </a:solidFill>
                <a:latin typeface="Arial"/>
                <a:ea typeface="Arial"/>
                <a:cs typeface="Arial"/>
                <a:sym typeface="Arial"/>
              </a:rPr>
              <a:t>социалната</a:t>
            </a:r>
            <a:r>
              <a:rPr lang="en-GB" sz="1900" b="1" i="0" u="none" strike="noStrike" cap="none" dirty="0">
                <a:solidFill>
                  <a:srgbClr val="79C8A0"/>
                </a:solidFill>
                <a:latin typeface="Arial"/>
                <a:ea typeface="Arial"/>
                <a:cs typeface="Arial"/>
                <a:sym typeface="Arial"/>
              </a:rPr>
              <a:t> </a:t>
            </a:r>
            <a:r>
              <a:rPr lang="en-GB" sz="1900" b="1" i="0" u="none" strike="noStrike" cap="none" dirty="0" err="1">
                <a:solidFill>
                  <a:srgbClr val="79C8A0"/>
                </a:solidFill>
                <a:latin typeface="Arial"/>
                <a:ea typeface="Arial"/>
                <a:cs typeface="Arial"/>
                <a:sym typeface="Arial"/>
              </a:rPr>
              <a:t>свързаност</a:t>
            </a:r>
            <a:r>
              <a:rPr lang="en-GB" sz="1900" b="0" i="0" u="none" strike="noStrike" cap="none" dirty="0">
                <a:solidFill>
                  <a:srgbClr val="636A6F"/>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предизвикателства</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при</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хибридните</a:t>
            </a:r>
            <a:r>
              <a:rPr lang="en-GB" sz="1900" b="1" i="0" u="none" strike="noStrike" cap="none" dirty="0">
                <a:solidFill>
                  <a:srgbClr val="BB88BD"/>
                </a:solidFill>
                <a:latin typeface="Arial"/>
                <a:ea typeface="Arial"/>
                <a:cs typeface="Arial"/>
                <a:sym typeface="Arial"/>
              </a:rPr>
              <a:t> и </a:t>
            </a:r>
            <a:r>
              <a:rPr lang="en-GB" sz="1900" b="1" i="0" u="none" strike="noStrike" cap="none" dirty="0" err="1">
                <a:solidFill>
                  <a:srgbClr val="BB88BD"/>
                </a:solidFill>
                <a:latin typeface="Arial"/>
                <a:ea typeface="Arial"/>
                <a:cs typeface="Arial"/>
                <a:sym typeface="Arial"/>
              </a:rPr>
              <a:t>отдалечени</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работни</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места</a:t>
            </a:r>
            <a:r>
              <a:rPr lang="en-GB" sz="1900" b="0" i="0" u="none" strike="noStrike" cap="none" dirty="0">
                <a:solidFill>
                  <a:srgbClr val="636A6F"/>
                </a:solidFill>
                <a:latin typeface="Arial"/>
                <a:ea typeface="Arial"/>
                <a:cs typeface="Arial"/>
                <a:sym typeface="Arial"/>
              </a:rPr>
              <a:t>”, “</a:t>
            </a:r>
            <a:r>
              <a:rPr lang="en-GB" sz="1900" b="1" i="0" u="none" strike="noStrike" cap="none" dirty="0" err="1">
                <a:solidFill>
                  <a:srgbClr val="79C8A0"/>
                </a:solidFill>
                <a:latin typeface="Arial"/>
                <a:ea typeface="Arial"/>
                <a:cs typeface="Arial"/>
                <a:sym typeface="Arial"/>
              </a:rPr>
              <a:t>стратегии</a:t>
            </a:r>
            <a:r>
              <a:rPr lang="en-GB" sz="1900" b="1" i="0" u="none" strike="noStrike" cap="none" dirty="0">
                <a:solidFill>
                  <a:srgbClr val="79C8A0"/>
                </a:solidFill>
                <a:latin typeface="Arial"/>
                <a:ea typeface="Arial"/>
                <a:cs typeface="Arial"/>
                <a:sym typeface="Arial"/>
              </a:rPr>
              <a:t> за </a:t>
            </a:r>
            <a:r>
              <a:rPr lang="en-GB" sz="1900" b="1" i="0" u="none" strike="noStrike" cap="none" dirty="0" err="1">
                <a:solidFill>
                  <a:srgbClr val="79C8A0"/>
                </a:solidFill>
                <a:latin typeface="Arial"/>
                <a:ea typeface="Arial"/>
                <a:cs typeface="Arial"/>
                <a:sym typeface="Arial"/>
              </a:rPr>
              <a:t>подсилване</a:t>
            </a:r>
            <a:r>
              <a:rPr lang="en-GB" sz="1900" b="1" i="0" u="none" strike="noStrike" cap="none" dirty="0">
                <a:solidFill>
                  <a:srgbClr val="79C8A0"/>
                </a:solidFill>
                <a:latin typeface="Arial"/>
                <a:ea typeface="Arial"/>
                <a:cs typeface="Arial"/>
                <a:sym typeface="Arial"/>
              </a:rPr>
              <a:t> на </a:t>
            </a:r>
            <a:r>
              <a:rPr lang="en-GB" sz="1900" b="1" i="0" u="none" strike="noStrike" cap="none" dirty="0" err="1">
                <a:solidFill>
                  <a:srgbClr val="79C8A0"/>
                </a:solidFill>
                <a:latin typeface="Arial"/>
                <a:ea typeface="Arial"/>
                <a:cs typeface="Arial"/>
                <a:sym typeface="Arial"/>
              </a:rPr>
              <a:t>социалната</a:t>
            </a:r>
            <a:r>
              <a:rPr lang="en-GB" sz="1900" b="1" i="0" u="none" strike="noStrike" cap="none" dirty="0">
                <a:solidFill>
                  <a:srgbClr val="79C8A0"/>
                </a:solidFill>
                <a:latin typeface="Arial"/>
                <a:ea typeface="Arial"/>
                <a:cs typeface="Arial"/>
                <a:sym typeface="Arial"/>
              </a:rPr>
              <a:t> </a:t>
            </a:r>
            <a:r>
              <a:rPr lang="en-GB" sz="1900" b="1" i="0" u="none" strike="noStrike" cap="none" dirty="0" err="1">
                <a:solidFill>
                  <a:srgbClr val="79C8A0"/>
                </a:solidFill>
                <a:latin typeface="Arial"/>
                <a:ea typeface="Arial"/>
                <a:cs typeface="Arial"/>
                <a:sym typeface="Arial"/>
              </a:rPr>
              <a:t>свързаност</a:t>
            </a:r>
            <a:r>
              <a:rPr lang="en-GB" sz="1900" b="0" i="0" u="none" strike="noStrike" cap="none" dirty="0">
                <a:solidFill>
                  <a:srgbClr val="636A6F"/>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приобщаването</a:t>
            </a:r>
            <a:r>
              <a:rPr lang="en-GB" sz="1900" b="1" i="0" u="none" strike="noStrike" cap="none" dirty="0">
                <a:solidFill>
                  <a:srgbClr val="BB88BD"/>
                </a:solidFill>
                <a:latin typeface="Arial"/>
                <a:ea typeface="Arial"/>
                <a:cs typeface="Arial"/>
                <a:sym typeface="Arial"/>
              </a:rPr>
              <a:t> и </a:t>
            </a:r>
            <a:r>
              <a:rPr lang="en-GB" sz="1900" b="1" i="0" u="none" strike="noStrike" cap="none" dirty="0" err="1">
                <a:solidFill>
                  <a:srgbClr val="BB88BD"/>
                </a:solidFill>
                <a:latin typeface="Arial"/>
                <a:ea typeface="Arial"/>
                <a:cs typeface="Arial"/>
                <a:sym typeface="Arial"/>
              </a:rPr>
              <a:t>емпатията</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като</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стълбове</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при</a:t>
            </a:r>
            <a:r>
              <a:rPr lang="en-GB" sz="1900" b="1" i="0" u="none" strike="noStrike" cap="none" dirty="0">
                <a:solidFill>
                  <a:srgbClr val="BB88BD"/>
                </a:solidFill>
                <a:latin typeface="Arial"/>
                <a:ea typeface="Arial"/>
                <a:cs typeface="Arial"/>
                <a:sym typeface="Arial"/>
              </a:rPr>
              <a:t> </a:t>
            </a:r>
            <a:r>
              <a:rPr lang="en-GB" sz="1900" b="1" i="0" u="none" strike="noStrike" cap="none" dirty="0" err="1">
                <a:solidFill>
                  <a:srgbClr val="BB88BD"/>
                </a:solidFill>
                <a:latin typeface="Arial"/>
                <a:ea typeface="Arial"/>
                <a:cs typeface="Arial"/>
                <a:sym typeface="Arial"/>
              </a:rPr>
              <a:t>създаването</a:t>
            </a:r>
            <a:r>
              <a:rPr lang="en-GB" sz="1900" b="1" i="0" u="none" strike="noStrike" cap="none" dirty="0">
                <a:solidFill>
                  <a:srgbClr val="BB88BD"/>
                </a:solidFill>
                <a:latin typeface="Arial"/>
                <a:ea typeface="Arial"/>
                <a:cs typeface="Arial"/>
                <a:sym typeface="Arial"/>
              </a:rPr>
              <a:t> на </a:t>
            </a:r>
            <a:r>
              <a:rPr lang="en-GB" sz="1900" b="1" i="0" u="none" strike="noStrike" cap="none" dirty="0" err="1">
                <a:solidFill>
                  <a:srgbClr val="BB88BD"/>
                </a:solidFill>
                <a:latin typeface="Arial"/>
                <a:ea typeface="Arial"/>
                <a:cs typeface="Arial"/>
                <a:sym typeface="Arial"/>
              </a:rPr>
              <a:t>връзка</a:t>
            </a:r>
            <a:r>
              <a:rPr lang="en-GB" sz="1900" b="0" i="0" u="none" strike="noStrike" cap="none" dirty="0">
                <a:solidFill>
                  <a:srgbClr val="636A6F"/>
                </a:solidFill>
                <a:latin typeface="Arial"/>
                <a:ea typeface="Arial"/>
                <a:cs typeface="Arial"/>
                <a:sym typeface="Arial"/>
              </a:rPr>
              <a:t>”, и “</a:t>
            </a:r>
            <a:r>
              <a:rPr lang="en-GB" sz="1900" b="1" i="0" u="none" strike="noStrike" cap="none" dirty="0" err="1">
                <a:solidFill>
                  <a:srgbClr val="79C8A0"/>
                </a:solidFill>
                <a:latin typeface="Arial"/>
                <a:ea typeface="Arial"/>
                <a:cs typeface="Arial"/>
                <a:sym typeface="Arial"/>
              </a:rPr>
              <a:t>картографиране</a:t>
            </a:r>
            <a:r>
              <a:rPr lang="en-GB" sz="1900" b="1" i="0" u="none" strike="noStrike" cap="none" dirty="0">
                <a:solidFill>
                  <a:srgbClr val="79C8A0"/>
                </a:solidFill>
                <a:latin typeface="Arial"/>
                <a:ea typeface="Arial"/>
                <a:cs typeface="Arial"/>
                <a:sym typeface="Arial"/>
              </a:rPr>
              <a:t> на </a:t>
            </a:r>
            <a:r>
              <a:rPr lang="bg-BG" sz="1900" b="1" dirty="0">
                <a:solidFill>
                  <a:srgbClr val="79C8A0"/>
                </a:solidFill>
              </a:rPr>
              <a:t>В</a:t>
            </a:r>
            <a:r>
              <a:rPr lang="en-GB" sz="1900" b="1" i="0" u="none" strike="noStrike" cap="none" dirty="0" err="1">
                <a:solidFill>
                  <a:srgbClr val="79C8A0"/>
                </a:solidFill>
                <a:latin typeface="Arial"/>
                <a:ea typeface="Arial"/>
                <a:cs typeface="Arial"/>
                <a:sym typeface="Arial"/>
              </a:rPr>
              <a:t>ашите</a:t>
            </a:r>
            <a:r>
              <a:rPr lang="en-GB" sz="1900" b="1" i="0" u="none" strike="noStrike" cap="none" dirty="0">
                <a:solidFill>
                  <a:srgbClr val="79C8A0"/>
                </a:solidFill>
                <a:latin typeface="Arial"/>
                <a:ea typeface="Arial"/>
                <a:cs typeface="Arial"/>
                <a:sym typeface="Arial"/>
              </a:rPr>
              <a:t> </a:t>
            </a:r>
            <a:r>
              <a:rPr lang="en-GB" sz="1900" b="1" i="0" u="none" strike="noStrike" cap="none" dirty="0" err="1">
                <a:solidFill>
                  <a:srgbClr val="79C8A0"/>
                </a:solidFill>
                <a:latin typeface="Arial"/>
                <a:ea typeface="Arial"/>
                <a:cs typeface="Arial"/>
                <a:sym typeface="Arial"/>
              </a:rPr>
              <a:t>идеи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Добре</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свършена</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работа</a:t>
            </a:r>
            <a:r>
              <a:rPr lang="en-GB" sz="1900" b="0" i="0" u="none" strike="noStrike" cap="none" dirty="0">
                <a:solidFill>
                  <a:srgbClr val="636A6F"/>
                </a:solidFill>
                <a:latin typeface="Arial"/>
                <a:ea typeface="Arial"/>
                <a:cs typeface="Arial"/>
                <a:sym typeface="Arial"/>
              </a:rPr>
              <a:t>!</a:t>
            </a:r>
            <a:endParaRPr sz="19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900" b="0" i="0" u="none" strike="noStrike" cap="none" dirty="0" err="1">
                <a:solidFill>
                  <a:srgbClr val="636A6F"/>
                </a:solidFill>
                <a:latin typeface="Arial"/>
                <a:ea typeface="Arial"/>
                <a:cs typeface="Arial"/>
                <a:sym typeface="Arial"/>
              </a:rPr>
              <a:t>Преди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да</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продължите</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към</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останалата</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част</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от</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тази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програма</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имате</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ли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някакви</a:t>
            </a:r>
            <a:r>
              <a:rPr lang="en-GB" sz="1900" b="0" i="0" u="none" strike="noStrike" cap="none" dirty="0">
                <a:solidFill>
                  <a:srgbClr val="636A6F"/>
                </a:solidFill>
                <a:latin typeface="Arial"/>
                <a:ea typeface="Arial"/>
                <a:cs typeface="Arial"/>
                <a:sym typeface="Arial"/>
              </a:rPr>
              <a:t> </a:t>
            </a:r>
            <a:r>
              <a:rPr lang="en-GB" sz="1900" b="0" i="0" u="none" strike="noStrike" cap="none" dirty="0" err="1">
                <a:solidFill>
                  <a:srgbClr val="636A6F"/>
                </a:solidFill>
                <a:latin typeface="Arial"/>
                <a:ea typeface="Arial"/>
                <a:cs typeface="Arial"/>
                <a:sym typeface="Arial"/>
              </a:rPr>
              <a:t>въпроси</a:t>
            </a:r>
            <a:r>
              <a:rPr lang="en-GB" sz="1900" b="0" i="0" u="none" strike="noStrike" cap="none" dirty="0">
                <a:solidFill>
                  <a:srgbClr val="636A6F"/>
                </a:solidFill>
                <a:latin typeface="Arial"/>
                <a:ea typeface="Arial"/>
                <a:cs typeface="Arial"/>
                <a:sym typeface="Arial"/>
              </a:rPr>
              <a:t>?</a:t>
            </a:r>
            <a:endParaRPr sz="1900" b="0" i="0" u="none" strike="noStrike" cap="none" dirty="0">
              <a:solidFill>
                <a:srgbClr val="636A6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3250f227c3e_0_217"/>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Библиография</a:t>
            </a:r>
            <a:endParaRPr sz="3600" b="0" i="0" u="none" strike="noStrike" cap="none">
              <a:solidFill>
                <a:schemeClr val="accent5"/>
              </a:solidFill>
              <a:latin typeface="Arial"/>
              <a:ea typeface="Arial"/>
              <a:cs typeface="Arial"/>
              <a:sym typeface="Arial"/>
            </a:endParaRPr>
          </a:p>
        </p:txBody>
      </p:sp>
      <p:sp>
        <p:nvSpPr>
          <p:cNvPr id="504" name="Google Shape;504;g3250f227c3e_0_217"/>
          <p:cNvSpPr txBox="1"/>
          <p:nvPr/>
        </p:nvSpPr>
        <p:spPr>
          <a:xfrm>
            <a:off x="587400" y="923750"/>
            <a:ext cx="11017200" cy="532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Crummenerl, C. et al. (2020) The Future of Work: From remote to hybrid, capgemini.com. Available at: </a:t>
            </a:r>
            <a:r>
              <a:rPr lang="en-GB" sz="1100" b="0" i="0" u="sng" strike="noStrike" cap="none">
                <a:solidFill>
                  <a:schemeClr val="hlink"/>
                </a:solidFill>
                <a:latin typeface="Arial"/>
                <a:ea typeface="Arial"/>
                <a:cs typeface="Arial"/>
                <a:sym typeface="Arial"/>
                <a:hlinkClick r:id="rId3"/>
              </a:rPr>
              <a:t>https://www.capgemini.com/wp-content/uploads/2020/12/Report-The-Future-of-Work.pdf</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Daly, T. (2024) Building a Culture of Empathy in the Workplace, MSS The HR and Recruitment Specialists. Available at: </a:t>
            </a:r>
            <a:r>
              <a:rPr lang="en-GB" sz="1100" b="0" i="0" u="sng" strike="noStrike" cap="none">
                <a:solidFill>
                  <a:schemeClr val="hlink"/>
                </a:solidFill>
                <a:latin typeface="Arial"/>
                <a:ea typeface="Arial"/>
                <a:cs typeface="Arial"/>
                <a:sym typeface="Arial"/>
                <a:hlinkClick r:id="rId4"/>
              </a:rPr>
              <a:t>https://www.mssthehrpeople.ie/building-a-culture-of-empathy-in-the-workplace</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Dunne-Moses, A. (2022) How to foster an empathetic and inclusive culture in your organization, Chief Talent Officer. Available at: </a:t>
            </a:r>
            <a:r>
              <a:rPr lang="en-GB" sz="1100" b="0" i="0" u="sng" strike="noStrike" cap="none">
                <a:solidFill>
                  <a:schemeClr val="hlink"/>
                </a:solidFill>
                <a:latin typeface="Arial"/>
                <a:ea typeface="Arial"/>
                <a:cs typeface="Arial"/>
                <a:sym typeface="Arial"/>
                <a:hlinkClick r:id="rId5"/>
              </a:rPr>
              <a:t>https://www.chieftalentofficer.co/2022/06/08/how-to-foster-an-empathetic-and-inclusive-culture-in-your-organization</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Empathy Employer (2024) Inclusion Starts with Empathy - Comprehensive Guide, Empathy Employer. Available at: </a:t>
            </a:r>
            <a:r>
              <a:rPr lang="en-GB" sz="1100" b="0" i="0" u="sng" strike="noStrike" cap="none">
                <a:solidFill>
                  <a:schemeClr val="hlink"/>
                </a:solidFill>
                <a:latin typeface="Arial"/>
                <a:ea typeface="Arial"/>
                <a:cs typeface="Arial"/>
                <a:sym typeface="Arial"/>
                <a:hlinkClick r:id="rId6"/>
              </a:rPr>
              <a:t>https://empathyemployer.com/inclusion-starts-with-empathy/</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Haas, M. (2022) 5 Challenges of Hybrid Work - and How to Overcome Them, Harvard Business Review. Available at: </a:t>
            </a:r>
            <a:r>
              <a:rPr lang="en-GB" sz="1100" b="0" i="0" u="sng" strike="noStrike" cap="none">
                <a:solidFill>
                  <a:schemeClr val="hlink"/>
                </a:solidFill>
                <a:latin typeface="Arial"/>
                <a:ea typeface="Arial"/>
                <a:cs typeface="Arial"/>
                <a:sym typeface="Arial"/>
                <a:hlinkClick r:id="rId7"/>
              </a:rPr>
              <a:t>https://hbr.org/2022/02/5-challenges-of-hybrid-work-and-how-to-overcome-them</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Lee, R. M., &amp; Robbins, S. B. (1995). Measuring belongingness: The Social Connectedness and the Social Assurance scales. Journal of Counseling Psychology, 42(2), 232–241. </a:t>
            </a:r>
            <a:r>
              <a:rPr lang="en-GB" sz="1100" b="0" i="0" u="sng" strike="noStrike" cap="none">
                <a:solidFill>
                  <a:schemeClr val="hlink"/>
                </a:solidFill>
                <a:latin typeface="Arial"/>
                <a:ea typeface="Arial"/>
                <a:cs typeface="Arial"/>
                <a:sym typeface="Arial"/>
                <a:hlinkClick r:id="rId8"/>
              </a:rPr>
              <a:t>https://doi.org/10.1037/0022-0167.42.2.232</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O’Reilly, M. (2023) Belonging in the era of remote and hybrid work, IBEC. Available at: </a:t>
            </a:r>
            <a:r>
              <a:rPr lang="en-GB" sz="1100" b="0" i="0" u="sng" strike="noStrike" cap="none">
                <a:solidFill>
                  <a:schemeClr val="hlink"/>
                </a:solidFill>
                <a:latin typeface="Arial"/>
                <a:ea typeface="Arial"/>
                <a:cs typeface="Arial"/>
                <a:sym typeface="Arial"/>
                <a:hlinkClick r:id="rId9"/>
              </a:rPr>
              <a:t>https://www.ibec.ie/connect-and-learn/insights/insights/2023/11/28/belonging-in-the-era-of-remote-and-hybrid-work</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Stanton, N. (2022) Council post: How to Build Connections: Team Building in a Hybrid Workplace, Forbes. Available at: </a:t>
            </a:r>
            <a:r>
              <a:rPr lang="en-GB" sz="1100" b="0" i="0" u="sng" strike="noStrike" cap="none">
                <a:solidFill>
                  <a:schemeClr val="hlink"/>
                </a:solidFill>
                <a:latin typeface="Arial"/>
                <a:ea typeface="Arial"/>
                <a:cs typeface="Arial"/>
                <a:sym typeface="Arial"/>
                <a:hlinkClick r:id="rId10"/>
              </a:rPr>
              <a:t>https://www.forbes.com/councils/forbestechcouncil/2022/08/10/how-to-build-connections-team-building-in-a-hybrid-workplace/</a:t>
            </a:r>
            <a:r>
              <a:rPr lang="en-GB"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Zhao, Z., Wan, R. and Ma, J. (2022) ‘Social change and birth cohorts decreased resilience among college students in China: A cross-temporal meta-analysis, 2007–2020’, Personality and Individual Differences, 196. doi:10.1016/j.paid.2022.111716.</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511" name="Google Shape;511;p19"/>
          <p:cNvSpPr txBox="1"/>
          <p:nvPr/>
        </p:nvSpPr>
        <p:spPr>
          <a:xfrm>
            <a:off x="3212840" y="1964575"/>
            <a:ext cx="7662900" cy="237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accent5"/>
                </a:solidFill>
                <a:latin typeface="Arial"/>
                <a:ea typeface="Arial"/>
                <a:cs typeface="Arial"/>
                <a:sym typeface="Arial"/>
              </a:rPr>
              <a:t>The Rural Hub,</a:t>
            </a:r>
            <a:br>
              <a:rPr lang="en-GB" sz="3600" b="0" i="0" u="none" strike="noStrike" cap="none">
                <a:solidFill>
                  <a:schemeClr val="accent5"/>
                </a:solidFill>
                <a:latin typeface="Arial"/>
                <a:ea typeface="Arial"/>
                <a:cs typeface="Arial"/>
                <a:sym typeface="Arial"/>
              </a:rPr>
            </a:br>
            <a:r>
              <a:rPr lang="en-GB" sz="3600" b="0" i="0" u="none" strike="noStrike" cap="none">
                <a:solidFill>
                  <a:schemeClr val="accent5"/>
                </a:solidFill>
                <a:latin typeface="Arial"/>
                <a:ea typeface="Arial"/>
                <a:cs typeface="Arial"/>
                <a:sym typeface="Arial"/>
              </a:rPr>
              <a:t>Ирландия</a:t>
            </a:r>
            <a:endParaRPr sz="36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93D4CC"/>
                </a:solidFill>
                <a:latin typeface="Arial"/>
                <a:ea typeface="Arial"/>
                <a:cs typeface="Arial"/>
                <a:sym typeface="Arial"/>
              </a:rPr>
              <a:t>theruralhub.ie</a:t>
            </a:r>
            <a:br>
              <a:rPr lang="en-GB" sz="4000" b="0" i="0" u="none" strike="noStrike" cap="none">
                <a:solidFill>
                  <a:schemeClr val="dk1"/>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pic>
        <p:nvPicPr>
          <p:cNvPr id="512" name="Google Shape;512;p19"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250f227c3e_0_99"/>
          <p:cNvSpPr txBox="1"/>
          <p:nvPr/>
        </p:nvSpPr>
        <p:spPr>
          <a:xfrm>
            <a:off x="4929672" y="2858825"/>
            <a:ext cx="5234235" cy="160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n-GB" sz="3600" b="0" i="0" u="none" strike="noStrike" cap="none">
                <a:solidFill>
                  <a:schemeClr val="accent5"/>
                </a:solidFill>
                <a:latin typeface="Arial"/>
                <a:ea typeface="Arial"/>
                <a:cs typeface="Arial"/>
                <a:sym typeface="Arial"/>
              </a:rPr>
              <a:t>Тема 1</a:t>
            </a:r>
            <a:br>
              <a:rPr lang="en-GB" sz="3600" b="0" i="0" u="none" strike="noStrike" cap="none">
                <a:solidFill>
                  <a:schemeClr val="accent5"/>
                </a:solidFill>
                <a:latin typeface="Arial"/>
                <a:ea typeface="Arial"/>
                <a:cs typeface="Arial"/>
                <a:sym typeface="Arial"/>
              </a:rPr>
            </a:br>
            <a:r>
              <a:rPr lang="en-GB" sz="3600" b="0" i="0" u="none" strike="noStrike" cap="none">
                <a:solidFill>
                  <a:schemeClr val="accent5"/>
                </a:solidFill>
                <a:latin typeface="Arial"/>
                <a:ea typeface="Arial"/>
                <a:cs typeface="Arial"/>
                <a:sym typeface="Arial"/>
              </a:rPr>
              <a:t>Разбиране на социалната свързаност</a:t>
            </a:r>
            <a:endParaRPr sz="1400" b="0" i="0" u="none" strike="noStrike" cap="none">
              <a:solidFill>
                <a:srgbClr val="000000"/>
              </a:solidFill>
              <a:latin typeface="Arial"/>
              <a:ea typeface="Arial"/>
              <a:cs typeface="Arial"/>
              <a:sym typeface="Arial"/>
            </a:endParaRPr>
          </a:p>
        </p:txBody>
      </p:sp>
      <p:pic>
        <p:nvPicPr>
          <p:cNvPr id="140" name="Google Shape;140;g3250f227c3e_0_99"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8" name="Google Shape;518;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19" name="Google Shape;519;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520" name="Google Shape;520;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521" name="Google Shape;521;p21" descr="A logo with text on it&#10;&#10;Description automatically generated"/>
          <p:cNvPicPr preferRelativeResize="0"/>
          <p:nvPr/>
        </p:nvPicPr>
        <p:blipFill rotWithShape="1">
          <a:blip r:embed="rId5">
            <a:alphaModFix/>
          </a:blip>
          <a:srcRect/>
          <a:stretch/>
        </p:blipFill>
        <p:spPr>
          <a:xfrm>
            <a:off x="2238936" y="4659868"/>
            <a:ext cx="927150" cy="397350"/>
          </a:xfrm>
          <a:prstGeom prst="rect">
            <a:avLst/>
          </a:prstGeom>
          <a:noFill/>
          <a:ln>
            <a:noFill/>
          </a:ln>
        </p:spPr>
      </p:pic>
      <p:pic>
        <p:nvPicPr>
          <p:cNvPr id="522" name="Google Shape;522;p21" descr="A blue and orange logo&#10;&#10;Description automatically generated"/>
          <p:cNvPicPr preferRelativeResize="0"/>
          <p:nvPr/>
        </p:nvPicPr>
        <p:blipFill rotWithShape="1">
          <a:blip r:embed="rId6">
            <a:alphaModFix/>
          </a:blip>
          <a:srcRect/>
          <a:stretch/>
        </p:blipFill>
        <p:spPr>
          <a:xfrm>
            <a:off x="3560875" y="4602520"/>
            <a:ext cx="1039008" cy="489552"/>
          </a:xfrm>
          <a:prstGeom prst="rect">
            <a:avLst/>
          </a:prstGeom>
          <a:noFill/>
          <a:ln>
            <a:noFill/>
          </a:ln>
        </p:spPr>
      </p:pic>
      <p:pic>
        <p:nvPicPr>
          <p:cNvPr id="523" name="Google Shape;523;p21" descr="A blue triangle with black text&#10;&#10;Description automatically generated"/>
          <p:cNvPicPr preferRelativeResize="0"/>
          <p:nvPr/>
        </p:nvPicPr>
        <p:blipFill rotWithShape="1">
          <a:blip r:embed="rId7">
            <a:alphaModFix/>
          </a:blip>
          <a:srcRect/>
          <a:stretch/>
        </p:blipFill>
        <p:spPr>
          <a:xfrm>
            <a:off x="6927702" y="4459474"/>
            <a:ext cx="706268" cy="706268"/>
          </a:xfrm>
          <a:prstGeom prst="rect">
            <a:avLst/>
          </a:prstGeom>
          <a:noFill/>
          <a:ln>
            <a:noFill/>
          </a:ln>
        </p:spPr>
      </p:pic>
      <p:pic>
        <p:nvPicPr>
          <p:cNvPr id="524" name="Google Shape;524;p21" descr="A black background with a black square&#10;&#10;Description automatically generated with medium confidence"/>
          <p:cNvPicPr preferRelativeResize="0"/>
          <p:nvPr/>
        </p:nvPicPr>
        <p:blipFill rotWithShape="1">
          <a:blip r:embed="rId8">
            <a:alphaModFix/>
          </a:blip>
          <a:srcRect/>
          <a:stretch/>
        </p:blipFill>
        <p:spPr>
          <a:xfrm>
            <a:off x="8172822" y="4565572"/>
            <a:ext cx="1534390" cy="494073"/>
          </a:xfrm>
          <a:prstGeom prst="rect">
            <a:avLst/>
          </a:prstGeom>
          <a:noFill/>
          <a:ln>
            <a:noFill/>
          </a:ln>
        </p:spPr>
      </p:pic>
      <p:pic>
        <p:nvPicPr>
          <p:cNvPr id="525" name="Google Shape;525;p21" descr="A logo with blue and red lines&#10;&#10;Description automatically generated"/>
          <p:cNvPicPr preferRelativeResize="0"/>
          <p:nvPr/>
        </p:nvPicPr>
        <p:blipFill rotWithShape="1">
          <a:blip r:embed="rId9">
            <a:alphaModFix/>
          </a:blip>
          <a:srcRect/>
          <a:stretch/>
        </p:blipFill>
        <p:spPr>
          <a:xfrm>
            <a:off x="950251" y="4679419"/>
            <a:ext cx="928419" cy="425989"/>
          </a:xfrm>
          <a:prstGeom prst="rect">
            <a:avLst/>
          </a:prstGeom>
          <a:noFill/>
          <a:ln>
            <a:noFill/>
          </a:ln>
        </p:spPr>
      </p:pic>
      <p:graphicFrame>
        <p:nvGraphicFramePr>
          <p:cNvPr id="526" name="Google Shape;526;p21"/>
          <p:cNvGraphicFramePr/>
          <p:nvPr/>
        </p:nvGraphicFramePr>
        <p:xfrm>
          <a:off x="5390165" y="5740397"/>
          <a:ext cx="3000000" cy="3000000"/>
        </p:xfrm>
        <a:graphic>
          <a:graphicData uri="http://schemas.openxmlformats.org/drawingml/2006/table">
            <a:tbl>
              <a:tblPr>
                <a:noFill/>
                <a:tableStyleId>{7C2266AD-A6B3-40CD-9562-A16C21F265C6}</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strike="noStrike" cap="none"/>
                    </a:p>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Project Number: 2023-1-BG01-KA220-VET-000153460</a:t>
                      </a:r>
                      <a:endParaRPr sz="8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27" name="Google Shape;527;p21" descr="A blue text on a black background&#10;&#10;Description automatically generated"/>
          <p:cNvPicPr preferRelativeResize="0"/>
          <p:nvPr/>
        </p:nvPicPr>
        <p:blipFill rotWithShape="1">
          <a:blip r:embed="rId10">
            <a:alphaModFix/>
          </a:blip>
          <a:srcRect/>
          <a:stretch/>
        </p:blipFill>
        <p:spPr>
          <a:xfrm>
            <a:off x="884633" y="5779969"/>
            <a:ext cx="2413433" cy="506327"/>
          </a:xfrm>
          <a:prstGeom prst="rect">
            <a:avLst/>
          </a:prstGeom>
          <a:noFill/>
          <a:ln>
            <a:noFill/>
          </a:ln>
        </p:spPr>
      </p:pic>
      <p:pic>
        <p:nvPicPr>
          <p:cNvPr id="528" name="Google Shape;528;p21" descr="A black background with orange and green text&#10;&#10;Description automatically generated"/>
          <p:cNvPicPr preferRelativeResize="0"/>
          <p:nvPr/>
        </p:nvPicPr>
        <p:blipFill rotWithShape="1">
          <a:blip r:embed="rId11">
            <a:alphaModFix/>
          </a:blip>
          <a:srcRect/>
          <a:stretch/>
        </p:blipFill>
        <p:spPr>
          <a:xfrm>
            <a:off x="5138735" y="4615208"/>
            <a:ext cx="1164813" cy="415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250f227c3e_0_105"/>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Разбиране на социалната свързаност</a:t>
            </a:r>
            <a:endParaRPr sz="3600" b="0" i="0" u="none" strike="noStrike" cap="none">
              <a:solidFill>
                <a:schemeClr val="accent5"/>
              </a:solidFill>
              <a:latin typeface="Arial"/>
              <a:ea typeface="Arial"/>
              <a:cs typeface="Arial"/>
              <a:sym typeface="Arial"/>
            </a:endParaRPr>
          </a:p>
        </p:txBody>
      </p:sp>
      <p:sp>
        <p:nvSpPr>
          <p:cNvPr id="147" name="Google Shape;147;g3250f227c3e_0_105"/>
          <p:cNvSpPr txBox="1"/>
          <p:nvPr/>
        </p:nvSpPr>
        <p:spPr>
          <a:xfrm>
            <a:off x="587375" y="1252850"/>
            <a:ext cx="11017200" cy="133879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636A6F"/>
                </a:solidFill>
                <a:latin typeface="Arial"/>
                <a:ea typeface="Arial"/>
                <a:cs typeface="Arial"/>
                <a:sym typeface="Arial"/>
              </a:rPr>
              <a:t>Какво е социална свързаност?</a:t>
            </a:r>
            <a:endParaRPr sz="1500" b="1" i="0" u="none" strike="noStrike" cap="none">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a:solidFill>
                  <a:srgbClr val="636A6F"/>
                </a:solidFill>
                <a:latin typeface="Arial"/>
                <a:ea typeface="Arial"/>
                <a:cs typeface="Arial"/>
                <a:sym typeface="Arial"/>
              </a:rPr>
              <a:t>Социалната свързаност може да се определи като принадлежност към социална връзка или мрежа (Lee &amp; Robbins, 1995). Тя е „основна психологическа потребност, от съществена важност за благополучието“ (Zhao et al., 2022). Както вероятно сте открили по време на дейността за разчупване на леда, тя допринася за чувството за принадлежност и подкрепа, което обогатява ежедневието ни.</a:t>
            </a:r>
            <a:endParaRPr sz="1500" b="1" i="0" u="none" strike="noStrike" cap="none">
              <a:solidFill>
                <a:schemeClr val="dk1"/>
              </a:solidFill>
              <a:latin typeface="Arial"/>
              <a:ea typeface="Arial"/>
              <a:cs typeface="Arial"/>
              <a:sym typeface="Arial"/>
            </a:endParaRPr>
          </a:p>
        </p:txBody>
      </p:sp>
      <p:pic>
        <p:nvPicPr>
          <p:cNvPr id="148" name="Google Shape;148;g3250f227c3e_0_105"/>
          <p:cNvPicPr preferRelativeResize="0"/>
          <p:nvPr/>
        </p:nvPicPr>
        <p:blipFill rotWithShape="1">
          <a:blip r:embed="rId3">
            <a:alphaModFix/>
          </a:blip>
          <a:srcRect/>
          <a:stretch/>
        </p:blipFill>
        <p:spPr>
          <a:xfrm>
            <a:off x="6470675" y="2756150"/>
            <a:ext cx="5721323" cy="3037750"/>
          </a:xfrm>
          <a:prstGeom prst="rect">
            <a:avLst/>
          </a:prstGeom>
          <a:noFill/>
          <a:ln>
            <a:noFill/>
          </a:ln>
        </p:spPr>
      </p:pic>
      <p:sp>
        <p:nvSpPr>
          <p:cNvPr id="149" name="Google Shape;149;g3250f227c3e_0_105"/>
          <p:cNvSpPr txBox="1"/>
          <p:nvPr/>
        </p:nvSpPr>
        <p:spPr>
          <a:xfrm>
            <a:off x="8670300" y="2451350"/>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Photo by Pixabay via Pexels</a:t>
            </a:r>
            <a:endParaRPr sz="900" b="0" i="0" u="none" strike="noStrike" cap="none">
              <a:solidFill>
                <a:srgbClr val="000000"/>
              </a:solidFill>
              <a:latin typeface="Arial"/>
              <a:ea typeface="Arial"/>
              <a:cs typeface="Arial"/>
              <a:sym typeface="Arial"/>
            </a:endParaRPr>
          </a:p>
        </p:txBody>
      </p:sp>
      <p:sp>
        <p:nvSpPr>
          <p:cNvPr id="150" name="Google Shape;150;g3250f227c3e_0_105"/>
          <p:cNvSpPr txBox="1"/>
          <p:nvPr/>
        </p:nvSpPr>
        <p:spPr>
          <a:xfrm>
            <a:off x="587374" y="2572382"/>
            <a:ext cx="5787299" cy="364712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dirty="0" err="1">
                <a:solidFill>
                  <a:srgbClr val="636A6F"/>
                </a:solidFill>
                <a:latin typeface="Arial"/>
                <a:ea typeface="Arial"/>
                <a:cs typeface="Arial"/>
                <a:sym typeface="Arial"/>
              </a:rPr>
              <a:t>Какво</a:t>
            </a:r>
            <a:r>
              <a:rPr lang="en-GB" sz="1500" b="1" i="0" u="none" strike="noStrike" cap="none" dirty="0">
                <a:solidFill>
                  <a:srgbClr val="636A6F"/>
                </a:solidFill>
                <a:latin typeface="Arial"/>
                <a:ea typeface="Arial"/>
                <a:cs typeface="Arial"/>
                <a:sym typeface="Arial"/>
              </a:rPr>
              <a:t> е </a:t>
            </a:r>
            <a:r>
              <a:rPr lang="en-GB" sz="1500" b="1" i="0" u="none" strike="noStrike" cap="none" dirty="0" err="1">
                <a:solidFill>
                  <a:srgbClr val="636A6F"/>
                </a:solidFill>
                <a:latin typeface="Arial"/>
                <a:ea typeface="Arial"/>
                <a:cs typeface="Arial"/>
                <a:sym typeface="Arial"/>
              </a:rPr>
              <a:t>въздействието</a:t>
            </a:r>
            <a:r>
              <a:rPr lang="en-GB" sz="1500" b="1" i="0" u="none" strike="noStrike" cap="none" dirty="0">
                <a:solidFill>
                  <a:srgbClr val="636A6F"/>
                </a:solidFill>
                <a:latin typeface="Arial"/>
                <a:ea typeface="Arial"/>
                <a:cs typeface="Arial"/>
                <a:sym typeface="Arial"/>
              </a:rPr>
              <a:t> на </a:t>
            </a:r>
            <a:r>
              <a:rPr lang="en-GB" sz="1500" b="1" i="0" u="none" strike="noStrike" cap="none" dirty="0" err="1">
                <a:solidFill>
                  <a:srgbClr val="636A6F"/>
                </a:solidFill>
                <a:latin typeface="Arial"/>
                <a:ea typeface="Arial"/>
                <a:cs typeface="Arial"/>
                <a:sym typeface="Arial"/>
              </a:rPr>
              <a:t>социалната</a:t>
            </a:r>
            <a:r>
              <a:rPr lang="en-GB" sz="1500" b="1" i="0" u="none" strike="noStrike" cap="none" dirty="0">
                <a:solidFill>
                  <a:srgbClr val="636A6F"/>
                </a:solidFill>
                <a:latin typeface="Arial"/>
                <a:ea typeface="Arial"/>
                <a:cs typeface="Arial"/>
                <a:sym typeface="Arial"/>
              </a:rPr>
              <a:t> </a:t>
            </a:r>
            <a:r>
              <a:rPr lang="en-GB" sz="1500" b="1" i="0" u="none" strike="noStrike" cap="none" dirty="0" err="1">
                <a:solidFill>
                  <a:srgbClr val="636A6F"/>
                </a:solidFill>
                <a:latin typeface="Arial"/>
                <a:ea typeface="Arial"/>
                <a:cs typeface="Arial"/>
                <a:sym typeface="Arial"/>
              </a:rPr>
              <a:t>свързаност</a:t>
            </a:r>
            <a:r>
              <a:rPr lang="en-GB" sz="1500" b="1" i="0" u="none" strike="noStrike" cap="none" dirty="0">
                <a:solidFill>
                  <a:srgbClr val="636A6F"/>
                </a:solidFill>
                <a:latin typeface="Arial"/>
                <a:ea typeface="Arial"/>
                <a:cs typeface="Arial"/>
                <a:sym typeface="Arial"/>
              </a:rPr>
              <a:t> </a:t>
            </a:r>
            <a:r>
              <a:rPr lang="en-GB" sz="1500" b="1" i="0" u="none" strike="noStrike" cap="none" dirty="0" err="1">
                <a:solidFill>
                  <a:srgbClr val="636A6F"/>
                </a:solidFill>
                <a:latin typeface="Arial"/>
                <a:ea typeface="Arial"/>
                <a:cs typeface="Arial"/>
                <a:sym typeface="Arial"/>
              </a:rPr>
              <a:t>върху</a:t>
            </a:r>
            <a:r>
              <a:rPr lang="en-GB" sz="1500" b="1" i="0" u="none" strike="noStrike" cap="none" dirty="0">
                <a:solidFill>
                  <a:srgbClr val="636A6F"/>
                </a:solidFill>
                <a:latin typeface="Arial"/>
                <a:ea typeface="Arial"/>
                <a:cs typeface="Arial"/>
                <a:sym typeface="Arial"/>
              </a:rPr>
              <a:t> </a:t>
            </a:r>
            <a:r>
              <a:rPr lang="en-GB" sz="1500" b="1" i="0" u="none" strike="noStrike" cap="none" dirty="0" err="1">
                <a:solidFill>
                  <a:srgbClr val="636A6F"/>
                </a:solidFill>
                <a:latin typeface="Arial"/>
                <a:ea typeface="Arial"/>
                <a:cs typeface="Arial"/>
                <a:sym typeface="Arial"/>
              </a:rPr>
              <a:t>хибридната</a:t>
            </a:r>
            <a:r>
              <a:rPr lang="en-GB" sz="1500" b="1" i="0" u="none" strike="noStrike" cap="none" dirty="0">
                <a:solidFill>
                  <a:srgbClr val="636A6F"/>
                </a:solidFill>
                <a:latin typeface="Arial"/>
                <a:ea typeface="Arial"/>
                <a:cs typeface="Arial"/>
                <a:sym typeface="Arial"/>
              </a:rPr>
              <a:t> и </a:t>
            </a:r>
            <a:r>
              <a:rPr lang="en-GB" sz="1500" b="1" i="0" u="none" strike="noStrike" cap="none" dirty="0" err="1">
                <a:solidFill>
                  <a:srgbClr val="636A6F"/>
                </a:solidFill>
                <a:latin typeface="Arial"/>
                <a:ea typeface="Arial"/>
                <a:cs typeface="Arial"/>
                <a:sym typeface="Arial"/>
              </a:rPr>
              <a:t>отдалечената</a:t>
            </a:r>
            <a:r>
              <a:rPr lang="en-GB" sz="1500" b="1" i="0" u="none" strike="noStrike" cap="none" dirty="0">
                <a:solidFill>
                  <a:srgbClr val="636A6F"/>
                </a:solidFill>
                <a:latin typeface="Arial"/>
                <a:ea typeface="Arial"/>
                <a:cs typeface="Arial"/>
                <a:sym typeface="Arial"/>
              </a:rPr>
              <a:t> </a:t>
            </a:r>
            <a:r>
              <a:rPr lang="en-GB" sz="1500" b="1" i="0" u="none" strike="noStrike" cap="none" dirty="0" err="1">
                <a:solidFill>
                  <a:srgbClr val="636A6F"/>
                </a:solidFill>
                <a:latin typeface="Arial"/>
                <a:ea typeface="Arial"/>
                <a:cs typeface="Arial"/>
                <a:sym typeface="Arial"/>
              </a:rPr>
              <a:t>работа</a:t>
            </a:r>
            <a:r>
              <a:rPr lang="en-GB" sz="1500" b="1" i="0" u="none" strike="noStrike" cap="none" dirty="0">
                <a:solidFill>
                  <a:srgbClr val="636A6F"/>
                </a:solidFill>
                <a:latin typeface="Arial"/>
                <a:ea typeface="Arial"/>
                <a:cs typeface="Arial"/>
                <a:sym typeface="Arial"/>
              </a:rPr>
              <a:t>?</a:t>
            </a:r>
            <a:endParaRPr sz="1500" b="1"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0" i="0" u="none" strike="noStrike" cap="none" dirty="0" err="1">
                <a:solidFill>
                  <a:srgbClr val="636A6F"/>
                </a:solidFill>
                <a:latin typeface="Arial"/>
                <a:ea typeface="Arial"/>
                <a:cs typeface="Arial"/>
                <a:sym typeface="Arial"/>
              </a:rPr>
              <a:t>Когато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мислите</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социална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в </a:t>
            </a:r>
            <a:r>
              <a:rPr lang="en-GB" sz="1500" b="0" i="0" u="none" strike="noStrike" cap="none" dirty="0" err="1">
                <a:solidFill>
                  <a:srgbClr val="636A6F"/>
                </a:solidFill>
                <a:latin typeface="Arial"/>
                <a:ea typeface="Arial"/>
                <a:cs typeface="Arial"/>
                <a:sym typeface="Arial"/>
              </a:rPr>
              <a:t>контекста</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хибридната</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отдалечена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веднага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хрумнат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мисли</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точно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обратното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Много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хибридни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дистанционни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работници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съобщават</a:t>
            </a:r>
            <a:r>
              <a:rPr lang="en-GB" sz="1500" b="0" i="0" u="none" strike="noStrike" cap="none" dirty="0">
                <a:solidFill>
                  <a:srgbClr val="636A6F"/>
                </a:solidFill>
                <a:latin typeface="Arial"/>
                <a:ea typeface="Arial"/>
                <a:cs typeface="Arial"/>
                <a:sym typeface="Arial"/>
              </a:rPr>
              <a:t> за </a:t>
            </a:r>
            <a:r>
              <a:rPr lang="en-GB" sz="1500" b="0" i="0" u="none" strike="noStrike" cap="none" dirty="0" err="1">
                <a:solidFill>
                  <a:srgbClr val="636A6F"/>
                </a:solidFill>
                <a:latin typeface="Arial"/>
                <a:ea typeface="Arial"/>
                <a:cs typeface="Arial"/>
                <a:sym typeface="Arial"/>
              </a:rPr>
              <a:t>чувство</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откъснатост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своите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колеги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което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може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да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има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отрицателно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въздействие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върху</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тяхното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благополучие</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морал</a:t>
            </a:r>
            <a:r>
              <a:rPr lang="en-GB" sz="1500" b="0" i="0" u="none" strike="noStrike" cap="none" dirty="0">
                <a:solidFill>
                  <a:srgbClr val="636A6F"/>
                </a:solidFill>
                <a:latin typeface="Arial"/>
                <a:ea typeface="Arial"/>
                <a:cs typeface="Arial"/>
                <a:sym typeface="Arial"/>
              </a:rPr>
              <a:t>. </a:t>
            </a:r>
            <a:endParaRPr sz="15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500" b="1" i="0" u="none" strike="noStrike" cap="none" dirty="0" err="1">
                <a:solidFill>
                  <a:srgbClr val="636A6F"/>
                </a:solidFill>
                <a:latin typeface="Arial"/>
                <a:ea typeface="Arial"/>
                <a:cs typeface="Arial"/>
                <a:sym typeface="Arial"/>
              </a:rPr>
              <a:t>Свързаността</a:t>
            </a:r>
            <a:r>
              <a:rPr lang="en-GB" sz="1500" b="1" i="0" u="none" strike="noStrike" cap="none" dirty="0">
                <a:solidFill>
                  <a:srgbClr val="636A6F"/>
                </a:solidFill>
                <a:latin typeface="Arial"/>
                <a:ea typeface="Arial"/>
                <a:cs typeface="Arial"/>
                <a:sym typeface="Arial"/>
              </a:rPr>
              <a:t> </a:t>
            </a:r>
            <a:r>
              <a:rPr lang="en-GB" sz="1500" b="1" i="0" u="none" strike="noStrike" cap="none" dirty="0" err="1">
                <a:solidFill>
                  <a:srgbClr val="636A6F"/>
                </a:solidFill>
                <a:latin typeface="Arial"/>
                <a:ea typeface="Arial"/>
                <a:cs typeface="Arial"/>
                <a:sym typeface="Arial"/>
              </a:rPr>
              <a:t>допринася</a:t>
            </a:r>
            <a:r>
              <a:rPr lang="en-GB" sz="1500" b="1" i="0" u="none" strike="noStrike" cap="none" dirty="0">
                <a:solidFill>
                  <a:srgbClr val="636A6F"/>
                </a:solidFill>
                <a:latin typeface="Arial"/>
                <a:ea typeface="Arial"/>
                <a:cs typeface="Arial"/>
                <a:sym typeface="Arial"/>
              </a:rPr>
              <a:t> </a:t>
            </a:r>
            <a:r>
              <a:rPr lang="en-GB" sz="1500" b="1" i="0" u="none" strike="noStrike" cap="none" dirty="0" err="1">
                <a:solidFill>
                  <a:srgbClr val="636A6F"/>
                </a:solidFill>
                <a:latin typeface="Arial"/>
                <a:ea typeface="Arial"/>
                <a:cs typeface="Arial"/>
                <a:sym typeface="Arial"/>
              </a:rPr>
              <a:t>ли</a:t>
            </a:r>
            <a:r>
              <a:rPr lang="en-GB" sz="1500" b="1" i="0" u="none" strike="noStrike" cap="none" dirty="0">
                <a:solidFill>
                  <a:srgbClr val="636A6F"/>
                </a:solidFill>
                <a:latin typeface="Arial"/>
                <a:ea typeface="Arial"/>
                <a:cs typeface="Arial"/>
                <a:sym typeface="Arial"/>
              </a:rPr>
              <a:t> за </a:t>
            </a:r>
            <a:r>
              <a:rPr lang="en-GB" sz="1500" b="1" i="0" u="none" strike="noStrike" cap="none" dirty="0" err="1">
                <a:solidFill>
                  <a:srgbClr val="636A6F"/>
                </a:solidFill>
                <a:latin typeface="Arial"/>
                <a:ea typeface="Arial"/>
                <a:cs typeface="Arial"/>
                <a:sym typeface="Arial"/>
              </a:rPr>
              <a:t>про</a:t>
            </a:r>
            <a:r>
              <a:rPr lang="bg-BG" sz="1500" b="1" i="0" u="none" strike="noStrike" cap="none" dirty="0">
                <a:solidFill>
                  <a:srgbClr val="636A6F"/>
                </a:solidFill>
                <a:latin typeface="Arial"/>
                <a:ea typeface="Arial"/>
                <a:cs typeface="Arial"/>
                <a:sym typeface="Arial"/>
              </a:rPr>
              <a:t>дуктивностт</a:t>
            </a:r>
            <a:r>
              <a:rPr lang="en-GB" sz="1500" b="1" i="0" u="none" strike="noStrike" cap="none" dirty="0">
                <a:solidFill>
                  <a:srgbClr val="636A6F"/>
                </a:solidFill>
                <a:latin typeface="Arial"/>
                <a:ea typeface="Arial"/>
                <a:cs typeface="Arial"/>
                <a:sym typeface="Arial"/>
              </a:rPr>
              <a:t>а и </a:t>
            </a:r>
            <a:r>
              <a:rPr lang="en-GB" sz="1500" b="1" i="0" u="none" strike="noStrike" cap="none" dirty="0" err="1">
                <a:solidFill>
                  <a:srgbClr val="636A6F"/>
                </a:solidFill>
                <a:latin typeface="Arial"/>
                <a:ea typeface="Arial"/>
                <a:cs typeface="Arial"/>
                <a:sym typeface="Arial"/>
              </a:rPr>
              <a:t>ангажираността</a:t>
            </a:r>
            <a:r>
              <a:rPr lang="en-GB" sz="1500" b="1" i="0" u="none" strike="noStrike" cap="none" dirty="0">
                <a:solidFill>
                  <a:srgbClr val="636A6F"/>
                </a:solidFill>
                <a:latin typeface="Arial"/>
                <a:ea typeface="Arial"/>
                <a:cs typeface="Arial"/>
                <a:sym typeface="Arial"/>
              </a:rPr>
              <a:t>?</a:t>
            </a:r>
            <a:endParaRPr sz="1500" b="1" i="0" u="none" strike="noStrike" cap="none" dirty="0">
              <a:solidFill>
                <a:srgbClr val="636A6F"/>
              </a:solidFill>
              <a:latin typeface="Arial"/>
              <a:ea typeface="Arial"/>
              <a:cs typeface="Arial"/>
              <a:sym typeface="Arial"/>
            </a:endParaRPr>
          </a:p>
          <a:p>
            <a:pPr lvl="0"/>
            <a:r>
              <a:rPr lang="bg-BG" sz="1500" dirty="0">
                <a:solidFill>
                  <a:srgbClr val="636A6F"/>
                </a:solidFill>
              </a:rPr>
              <a:t>П</a:t>
            </a:r>
            <a:r>
              <a:rPr lang="en-GB" sz="1500" b="0" i="0" u="none" strike="noStrike" cap="none" dirty="0" err="1">
                <a:solidFill>
                  <a:srgbClr val="636A6F"/>
                </a:solidFill>
                <a:latin typeface="Arial"/>
                <a:ea typeface="Arial"/>
                <a:cs typeface="Arial"/>
                <a:sym typeface="Arial"/>
              </a:rPr>
              <a:t>ротивно</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гореспоменатите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негативни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въздействия</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служителите</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които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чувстват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по-висока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степен</a:t>
            </a:r>
            <a:r>
              <a:rPr lang="en-GB" sz="1500" b="0" i="0" u="none" strike="noStrike" cap="none" dirty="0">
                <a:solidFill>
                  <a:srgbClr val="636A6F"/>
                </a:solidFill>
                <a:latin typeface="Arial"/>
                <a:ea typeface="Arial"/>
                <a:cs typeface="Arial"/>
                <a:sym typeface="Arial"/>
              </a:rPr>
              <a:t> на </a:t>
            </a:r>
            <a:r>
              <a:rPr lang="en-GB" sz="1500" b="0" i="0" u="none" strike="noStrike" cap="none" dirty="0" err="1">
                <a:solidFill>
                  <a:srgbClr val="636A6F"/>
                </a:solidFill>
                <a:latin typeface="Arial"/>
                <a:ea typeface="Arial"/>
                <a:cs typeface="Arial"/>
                <a:sym typeface="Arial"/>
              </a:rPr>
              <a:t>социална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свързаност</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със</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своите</a:t>
            </a:r>
            <a:r>
              <a:rPr lang="bg-BG" sz="1500" b="0" i="0" u="none" strike="noStrike" cap="none" dirty="0">
                <a:solidFill>
                  <a:srgbClr val="636A6F"/>
                </a:solidFill>
                <a:latin typeface="Arial"/>
                <a:ea typeface="Arial"/>
                <a:cs typeface="Arial"/>
                <a:sym typeface="Arial"/>
              </a:rPr>
              <a:t> </a:t>
            </a:r>
            <a:r>
              <a:rPr lang="en-GB" sz="1500" dirty="0" err="1">
                <a:solidFill>
                  <a:srgbClr val="636A6F"/>
                </a:solidFill>
              </a:rPr>
              <a:t>колеги</a:t>
            </a:r>
            <a:r>
              <a:rPr lang="bg-BG" sz="1500" dirty="0">
                <a:solidFill>
                  <a:srgbClr val="636A6F"/>
                </a:solidFill>
              </a:rPr>
              <a:t> в</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хибридни</a:t>
            </a:r>
            <a:r>
              <a:rPr lang="en-GB" sz="1500" b="0" i="0" u="none" strike="noStrike" cap="none" dirty="0">
                <a:solidFill>
                  <a:srgbClr val="636A6F"/>
                </a:solidFill>
                <a:latin typeface="Arial"/>
                <a:ea typeface="Arial"/>
                <a:cs typeface="Arial"/>
                <a:sym typeface="Arial"/>
              </a:rPr>
              <a:t> и </a:t>
            </a:r>
            <a:r>
              <a:rPr lang="en-GB" sz="1500" b="0" i="0" u="none" strike="noStrike" cap="none" dirty="0" err="1">
                <a:solidFill>
                  <a:srgbClr val="636A6F"/>
                </a:solidFill>
                <a:latin typeface="Arial"/>
                <a:ea typeface="Arial"/>
                <a:cs typeface="Arial"/>
                <a:sym typeface="Arial"/>
              </a:rPr>
              <a:t>отдалечени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работни</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места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като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цяло</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са</a:t>
            </a:r>
            <a:r>
              <a:rPr lang="en-GB" sz="1500" b="0" i="0" u="none" strike="noStrike" cap="none" dirty="0">
                <a:solidFill>
                  <a:srgbClr val="636A6F"/>
                </a:solidFill>
                <a:latin typeface="Arial"/>
                <a:ea typeface="Arial"/>
                <a:cs typeface="Arial"/>
                <a:sym typeface="Arial"/>
              </a:rPr>
              <a:t> </a:t>
            </a:r>
            <a:r>
              <a:rPr lang="en-GB" sz="1500" b="0" i="0" u="none" strike="noStrike" cap="none" dirty="0" err="1">
                <a:solidFill>
                  <a:srgbClr val="636A6F"/>
                </a:solidFill>
                <a:latin typeface="Arial"/>
                <a:ea typeface="Arial"/>
                <a:cs typeface="Arial"/>
                <a:sym typeface="Arial"/>
              </a:rPr>
              <a:t>по-продуктивни</a:t>
            </a:r>
            <a:r>
              <a:rPr lang="en-GB" sz="1500" b="0" i="0" u="none" strike="noStrike" cap="none" dirty="0">
                <a:solidFill>
                  <a:srgbClr val="636A6F"/>
                </a:solidFill>
                <a:latin typeface="Arial"/>
                <a:ea typeface="Arial"/>
                <a:cs typeface="Arial"/>
                <a:sym typeface="Arial"/>
              </a:rPr>
              <a:t> (O’Reilly, 2023).</a:t>
            </a:r>
            <a:endParaRPr sz="1500" b="0" i="0" u="none" strike="noStrike" cap="none" dirty="0">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250f227c3e_0_241"/>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Разбиране на социалната свързаност</a:t>
            </a:r>
            <a:endParaRPr/>
          </a:p>
        </p:txBody>
      </p:sp>
      <p:sp>
        <p:nvSpPr>
          <p:cNvPr id="157" name="Google Shape;157;g3250f227c3e_0_241"/>
          <p:cNvSpPr txBox="1"/>
          <p:nvPr/>
        </p:nvSpPr>
        <p:spPr>
          <a:xfrm>
            <a:off x="587375" y="1252850"/>
            <a:ext cx="11017200" cy="43088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700" b="1" i="0" u="none" strike="noStrike" cap="none" dirty="0" err="1">
                <a:solidFill>
                  <a:srgbClr val="636A6F"/>
                </a:solidFill>
                <a:latin typeface="Arial"/>
                <a:ea typeface="Arial"/>
                <a:cs typeface="Arial"/>
                <a:sym typeface="Arial"/>
              </a:rPr>
              <a:t>Какви</a:t>
            </a:r>
            <a:r>
              <a:rPr lang="en-GB" sz="1700" b="1" i="0" u="none" strike="noStrike" cap="none" dirty="0">
                <a:solidFill>
                  <a:srgbClr val="636A6F"/>
                </a:solidFill>
                <a:latin typeface="Arial"/>
                <a:ea typeface="Arial"/>
                <a:cs typeface="Arial"/>
                <a:sym typeface="Arial"/>
              </a:rPr>
              <a:t> </a:t>
            </a:r>
            <a:r>
              <a:rPr lang="en-GB" sz="1700" b="1" i="0" u="none" strike="noStrike" cap="none" dirty="0" err="1">
                <a:solidFill>
                  <a:srgbClr val="636A6F"/>
                </a:solidFill>
                <a:latin typeface="Arial"/>
                <a:ea typeface="Arial"/>
                <a:cs typeface="Arial"/>
                <a:sym typeface="Arial"/>
              </a:rPr>
              <a:t>са</a:t>
            </a:r>
            <a:r>
              <a:rPr lang="en-GB" sz="1700" b="1" i="0" u="none" strike="noStrike" cap="none" dirty="0">
                <a:solidFill>
                  <a:srgbClr val="636A6F"/>
                </a:solidFill>
                <a:latin typeface="Arial"/>
                <a:ea typeface="Arial"/>
                <a:cs typeface="Arial"/>
                <a:sym typeface="Arial"/>
              </a:rPr>
              <a:t> </a:t>
            </a:r>
            <a:r>
              <a:rPr lang="en-GB" sz="1700" b="1" i="0" u="none" strike="noStrike" cap="none" dirty="0" err="1">
                <a:solidFill>
                  <a:srgbClr val="636A6F"/>
                </a:solidFill>
                <a:latin typeface="Arial"/>
                <a:ea typeface="Arial"/>
                <a:cs typeface="Arial"/>
                <a:sym typeface="Arial"/>
              </a:rPr>
              <a:t>отделните</a:t>
            </a:r>
            <a:r>
              <a:rPr lang="en-GB" sz="1700" b="1" i="0" u="none" strike="noStrike" cap="none" dirty="0">
                <a:solidFill>
                  <a:srgbClr val="636A6F"/>
                </a:solidFill>
                <a:latin typeface="Arial"/>
                <a:ea typeface="Arial"/>
                <a:cs typeface="Arial"/>
                <a:sym typeface="Arial"/>
              </a:rPr>
              <a:t> </a:t>
            </a:r>
            <a:r>
              <a:rPr lang="en-GB" sz="1700" b="1" i="0" u="none" strike="noStrike" cap="none" dirty="0" err="1">
                <a:solidFill>
                  <a:srgbClr val="636A6F"/>
                </a:solidFill>
                <a:latin typeface="Arial"/>
                <a:ea typeface="Arial"/>
                <a:cs typeface="Arial"/>
                <a:sym typeface="Arial"/>
              </a:rPr>
              <a:t>компоненти</a:t>
            </a:r>
            <a:r>
              <a:rPr lang="en-GB" sz="1700" b="1" i="0" u="none" strike="noStrike" cap="none" dirty="0">
                <a:solidFill>
                  <a:srgbClr val="636A6F"/>
                </a:solidFill>
                <a:latin typeface="Arial"/>
                <a:ea typeface="Arial"/>
                <a:cs typeface="Arial"/>
                <a:sym typeface="Arial"/>
              </a:rPr>
              <a:t> на </a:t>
            </a:r>
            <a:r>
              <a:rPr lang="en-GB" sz="1700" b="1" i="0" u="none" strike="noStrike" cap="none" dirty="0" err="1">
                <a:solidFill>
                  <a:srgbClr val="636A6F"/>
                </a:solidFill>
                <a:latin typeface="Arial"/>
                <a:ea typeface="Arial"/>
                <a:cs typeface="Arial"/>
                <a:sym typeface="Arial"/>
              </a:rPr>
              <a:t>социалната</a:t>
            </a:r>
            <a:r>
              <a:rPr lang="en-GB" sz="1700" b="1" i="0" u="none" strike="noStrike" cap="none" dirty="0">
                <a:solidFill>
                  <a:srgbClr val="636A6F"/>
                </a:solidFill>
                <a:latin typeface="Arial"/>
                <a:ea typeface="Arial"/>
                <a:cs typeface="Arial"/>
                <a:sym typeface="Arial"/>
              </a:rPr>
              <a:t> </a:t>
            </a:r>
            <a:r>
              <a:rPr lang="en-GB" sz="1700" b="1" i="0" u="none" strike="noStrike" cap="none" dirty="0" err="1">
                <a:solidFill>
                  <a:srgbClr val="636A6F"/>
                </a:solidFill>
                <a:latin typeface="Arial"/>
                <a:ea typeface="Arial"/>
                <a:cs typeface="Arial"/>
                <a:sym typeface="Arial"/>
              </a:rPr>
              <a:t>свързаност</a:t>
            </a:r>
            <a:r>
              <a:rPr lang="en-GB" sz="1700" b="1"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Според</a:t>
            </a:r>
            <a:r>
              <a:rPr lang="en-GB" sz="1700" b="0" i="0" u="none" strike="noStrike" cap="none" dirty="0">
                <a:solidFill>
                  <a:srgbClr val="636A6F"/>
                </a:solidFill>
                <a:latin typeface="Arial"/>
                <a:ea typeface="Arial"/>
                <a:cs typeface="Arial"/>
                <a:sym typeface="Arial"/>
              </a:rPr>
              <a:t> Holt-</a:t>
            </a:r>
            <a:r>
              <a:rPr lang="en-GB" sz="1700" b="0" i="0" u="none" strike="noStrike" cap="none" dirty="0" err="1">
                <a:solidFill>
                  <a:srgbClr val="636A6F"/>
                </a:solidFill>
                <a:latin typeface="Arial"/>
                <a:ea typeface="Arial"/>
                <a:cs typeface="Arial"/>
                <a:sym typeface="Arial"/>
              </a:rPr>
              <a:t>Lunstad</a:t>
            </a:r>
            <a:r>
              <a:rPr lang="en-GB" sz="1700" b="0" i="0" u="none" strike="noStrike" cap="none" dirty="0">
                <a:solidFill>
                  <a:srgbClr val="636A6F"/>
                </a:solidFill>
                <a:latin typeface="Arial"/>
                <a:ea typeface="Arial"/>
                <a:cs typeface="Arial"/>
                <a:sym typeface="Arial"/>
              </a:rPr>
              <a:t> (2018) </a:t>
            </a:r>
            <a:r>
              <a:rPr lang="en-GB" sz="1700" b="0" i="0" u="none" strike="noStrike" cap="none" dirty="0" err="1">
                <a:solidFill>
                  <a:srgbClr val="636A6F"/>
                </a:solidFill>
                <a:latin typeface="Arial"/>
                <a:ea typeface="Arial"/>
                <a:cs typeface="Arial"/>
                <a:sym typeface="Arial"/>
              </a:rPr>
              <a:t>тази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жизненоважна</a:t>
            </a:r>
            <a:r>
              <a:rPr lang="en-GB" sz="1700" b="0" i="0" u="none" strike="noStrike" cap="none" dirty="0">
                <a:solidFill>
                  <a:srgbClr val="636A6F"/>
                </a:solidFill>
                <a:latin typeface="Arial"/>
                <a:ea typeface="Arial"/>
                <a:cs typeface="Arial"/>
                <a:sym typeface="Arial"/>
              </a:rPr>
              <a:t> и </a:t>
            </a:r>
            <a:r>
              <a:rPr lang="en-GB" sz="1700" b="0" i="0" u="none" strike="noStrike" cap="none" dirty="0" err="1">
                <a:solidFill>
                  <a:srgbClr val="636A6F"/>
                </a:solidFill>
                <a:latin typeface="Arial"/>
                <a:ea typeface="Arial"/>
                <a:cs typeface="Arial"/>
                <a:sym typeface="Arial"/>
              </a:rPr>
              <a:t>обогатяваща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част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нашето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ежедневие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може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ефективно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да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бъде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измерена</a:t>
            </a:r>
            <a:r>
              <a:rPr lang="en-GB" sz="1700" b="0" i="0" u="none" strike="noStrike" cap="none" dirty="0">
                <a:solidFill>
                  <a:srgbClr val="636A6F"/>
                </a:solidFill>
                <a:latin typeface="Arial"/>
                <a:ea typeface="Arial"/>
                <a:cs typeface="Arial"/>
                <a:sym typeface="Arial"/>
              </a:rPr>
              <a:t> с </a:t>
            </a:r>
            <a:r>
              <a:rPr lang="en-GB" sz="1700" b="0" i="0" u="none" strike="noStrike" cap="none" dirty="0" err="1">
                <a:solidFill>
                  <a:srgbClr val="636A6F"/>
                </a:solidFill>
                <a:latin typeface="Arial"/>
                <a:ea typeface="Arial"/>
                <a:cs typeface="Arial"/>
                <a:sym typeface="Arial"/>
              </a:rPr>
              <a:t>помощта</a:t>
            </a:r>
            <a:r>
              <a:rPr lang="en-GB" sz="1700" b="0" i="0" u="none" strike="noStrike" cap="none" dirty="0">
                <a:solidFill>
                  <a:srgbClr val="636A6F"/>
                </a:solidFill>
                <a:latin typeface="Arial"/>
                <a:ea typeface="Arial"/>
                <a:cs typeface="Arial"/>
                <a:sym typeface="Arial"/>
              </a:rPr>
              <a:t> на </a:t>
            </a:r>
            <a:r>
              <a:rPr lang="en-GB" sz="1700" b="0" i="0" u="none" strike="noStrike" cap="none" dirty="0" err="1">
                <a:solidFill>
                  <a:srgbClr val="636A6F"/>
                </a:solidFill>
                <a:latin typeface="Arial"/>
                <a:ea typeface="Arial"/>
                <a:cs typeface="Arial"/>
                <a:sym typeface="Arial"/>
              </a:rPr>
              <a:t>следните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фактори</a:t>
            </a:r>
            <a:r>
              <a:rPr lang="en-GB" sz="1700" b="0" i="0" u="none" strike="noStrike" cap="none" dirty="0">
                <a:solidFill>
                  <a:srgbClr val="636A6F"/>
                </a:solidFill>
                <a:latin typeface="Arial"/>
                <a:ea typeface="Arial"/>
                <a:cs typeface="Arial"/>
                <a:sym typeface="Arial"/>
              </a:rPr>
              <a:t>:</a:t>
            </a:r>
            <a:endParaRPr sz="17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636A6F"/>
              </a:solidFill>
              <a:latin typeface="Arial"/>
              <a:ea typeface="Arial"/>
              <a:cs typeface="Arial"/>
              <a:sym typeface="Arial"/>
            </a:endParaRPr>
          </a:p>
          <a:p>
            <a:pPr marL="457200" marR="0" lvl="0" indent="-336550" algn="l" rtl="0">
              <a:lnSpc>
                <a:spcPct val="100000"/>
              </a:lnSpc>
              <a:spcBef>
                <a:spcPts val="0"/>
              </a:spcBef>
              <a:spcAft>
                <a:spcPts val="0"/>
              </a:spcAft>
              <a:buClr>
                <a:srgbClr val="636A6F"/>
              </a:buClr>
              <a:buSzPts val="1700"/>
              <a:buFont typeface="Arial"/>
              <a:buAutoNum type="arabicPeriod"/>
            </a:pPr>
            <a:r>
              <a:rPr lang="en-GB" sz="1700" b="1" i="0" u="none" strike="noStrike" cap="none" dirty="0" err="1">
                <a:solidFill>
                  <a:srgbClr val="636A6F"/>
                </a:solidFill>
                <a:latin typeface="Arial"/>
                <a:ea typeface="Arial"/>
                <a:cs typeface="Arial"/>
                <a:sym typeface="Arial"/>
              </a:rPr>
              <a:t>Структура</a:t>
            </a:r>
            <a:r>
              <a:rPr lang="en-GB" sz="1700" b="1"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Броят</a:t>
            </a:r>
            <a:r>
              <a:rPr lang="en-GB" sz="1700" b="0" i="0" u="none" strike="noStrike" cap="none" dirty="0">
                <a:solidFill>
                  <a:srgbClr val="636A6F"/>
                </a:solidFill>
                <a:latin typeface="Arial"/>
                <a:ea typeface="Arial"/>
                <a:cs typeface="Arial"/>
                <a:sym typeface="Arial"/>
              </a:rPr>
              <a:t> и </a:t>
            </a:r>
            <a:r>
              <a:rPr lang="en-GB" sz="1700" b="0" i="0" u="none" strike="noStrike" cap="none" dirty="0" err="1">
                <a:solidFill>
                  <a:srgbClr val="636A6F"/>
                </a:solidFill>
                <a:latin typeface="Arial"/>
                <a:ea typeface="Arial"/>
                <a:cs typeface="Arial"/>
                <a:sym typeface="Arial"/>
              </a:rPr>
              <a:t>разнообразието</a:t>
            </a:r>
            <a:r>
              <a:rPr lang="en-GB" sz="1700" b="0" i="0" u="none" strike="noStrike" cap="none" dirty="0">
                <a:solidFill>
                  <a:srgbClr val="636A6F"/>
                </a:solidFill>
                <a:latin typeface="Arial"/>
                <a:ea typeface="Arial"/>
                <a:cs typeface="Arial"/>
                <a:sym typeface="Arial"/>
              </a:rPr>
              <a:t> на </a:t>
            </a:r>
            <a:r>
              <a:rPr lang="en-GB" sz="1700" b="0" i="0" u="none" strike="noStrike" cap="none" dirty="0" err="1">
                <a:solidFill>
                  <a:srgbClr val="636A6F"/>
                </a:solidFill>
                <a:latin typeface="Arial"/>
                <a:ea typeface="Arial"/>
                <a:cs typeface="Arial"/>
                <a:sym typeface="Arial"/>
              </a:rPr>
              <a:t>нашите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взаимоотношения</a:t>
            </a:r>
            <a:r>
              <a:rPr lang="en-GB" sz="1700" b="0" i="0" u="none" strike="noStrike" cap="none" dirty="0">
                <a:solidFill>
                  <a:srgbClr val="636A6F"/>
                </a:solidFill>
                <a:latin typeface="Arial"/>
                <a:ea typeface="Arial"/>
                <a:cs typeface="Arial"/>
                <a:sym typeface="Arial"/>
              </a:rPr>
              <a:t> и </a:t>
            </a:r>
            <a:r>
              <a:rPr lang="en-GB" sz="1700" b="0" i="0" u="none" strike="noStrike" cap="none" dirty="0" err="1">
                <a:solidFill>
                  <a:srgbClr val="636A6F"/>
                </a:solidFill>
                <a:latin typeface="Arial"/>
                <a:ea typeface="Arial"/>
                <a:cs typeface="Arial"/>
                <a:sym typeface="Arial"/>
              </a:rPr>
              <a:t>честотата</a:t>
            </a:r>
            <a:r>
              <a:rPr lang="en-GB" sz="1700" b="0" i="0" u="none" strike="noStrike" cap="none" dirty="0">
                <a:solidFill>
                  <a:srgbClr val="636A6F"/>
                </a:solidFill>
                <a:latin typeface="Arial"/>
                <a:ea typeface="Arial"/>
                <a:cs typeface="Arial"/>
                <a:sym typeface="Arial"/>
              </a:rPr>
              <a:t> на </a:t>
            </a:r>
            <a:r>
              <a:rPr lang="en-GB" sz="1700" b="0" i="0" u="none" strike="noStrike" cap="none" dirty="0" err="1">
                <a:solidFill>
                  <a:srgbClr val="636A6F"/>
                </a:solidFill>
                <a:latin typeface="Arial"/>
                <a:ea typeface="Arial"/>
                <a:cs typeface="Arial"/>
                <a:sym typeface="Arial"/>
              </a:rPr>
              <a:t>взаимодействията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a:t>
            </a:r>
            <a:r>
              <a:rPr lang="en-GB" sz="1700" b="0" i="0" u="none" strike="noStrike" cap="none" dirty="0">
                <a:solidFill>
                  <a:srgbClr val="636A6F"/>
                </a:solidFill>
                <a:latin typeface="Arial"/>
                <a:ea typeface="Arial"/>
                <a:cs typeface="Arial"/>
                <a:sym typeface="Arial"/>
              </a:rPr>
              <a:t> с </a:t>
            </a:r>
            <a:r>
              <a:rPr lang="en-GB" sz="1700" b="0" i="0" u="none" strike="noStrike" cap="none" dirty="0" err="1">
                <a:solidFill>
                  <a:srgbClr val="636A6F"/>
                </a:solidFill>
                <a:latin typeface="Arial"/>
                <a:ea typeface="Arial"/>
                <a:cs typeface="Arial"/>
                <a:sym typeface="Arial"/>
              </a:rPr>
              <a:t>други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хора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Това</a:t>
            </a:r>
            <a:r>
              <a:rPr lang="en-GB" sz="1700" b="0" i="0" u="none" strike="noStrike" cap="none" dirty="0">
                <a:solidFill>
                  <a:srgbClr val="636A6F"/>
                </a:solidFill>
                <a:latin typeface="Arial"/>
                <a:ea typeface="Arial"/>
                <a:cs typeface="Arial"/>
                <a:sym typeface="Arial"/>
              </a:rPr>
              <a:t> </a:t>
            </a:r>
            <a:r>
              <a:rPr lang="bg-BG" sz="1700" b="0" i="0" u="none" strike="noStrike" cap="none" dirty="0">
                <a:solidFill>
                  <a:srgbClr val="636A6F"/>
                </a:solidFill>
                <a:latin typeface="Arial"/>
                <a:ea typeface="Arial"/>
                <a:cs typeface="Arial"/>
                <a:sym typeface="Arial"/>
              </a:rPr>
              <a:t>включва социалния ни кръг от хора </a:t>
            </a:r>
            <a:r>
              <a:rPr lang="en-GB" sz="1700" b="0" i="0" u="none" strike="noStrike" cap="none" dirty="0" err="1">
                <a:solidFill>
                  <a:srgbClr val="636A6F"/>
                </a:solidFill>
                <a:latin typeface="Arial"/>
                <a:ea typeface="Arial"/>
                <a:cs typeface="Arial"/>
                <a:sym typeface="Arial"/>
              </a:rPr>
              <a:t>или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семейното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положение</a:t>
            </a:r>
            <a:r>
              <a:rPr lang="en-GB" sz="1700" b="0" i="0" u="none" strike="noStrike" cap="none" dirty="0">
                <a:solidFill>
                  <a:srgbClr val="636A6F"/>
                </a:solidFill>
                <a:latin typeface="Arial"/>
                <a:ea typeface="Arial"/>
                <a:cs typeface="Arial"/>
                <a:sym typeface="Arial"/>
              </a:rPr>
              <a:t>. </a:t>
            </a:r>
            <a:endParaRPr sz="1700" b="1"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636A6F"/>
              </a:solidFill>
              <a:latin typeface="Arial"/>
              <a:ea typeface="Arial"/>
              <a:cs typeface="Arial"/>
              <a:sym typeface="Arial"/>
            </a:endParaRPr>
          </a:p>
          <a:p>
            <a:pPr marL="457200" marR="0" lvl="0" indent="-336550" algn="l" rtl="0">
              <a:lnSpc>
                <a:spcPct val="100000"/>
              </a:lnSpc>
              <a:spcBef>
                <a:spcPts val="0"/>
              </a:spcBef>
              <a:spcAft>
                <a:spcPts val="0"/>
              </a:spcAft>
              <a:buClr>
                <a:srgbClr val="636A6F"/>
              </a:buClr>
              <a:buSzPts val="1700"/>
              <a:buFont typeface="Arial"/>
              <a:buAutoNum type="arabicPeriod"/>
            </a:pPr>
            <a:r>
              <a:rPr lang="en-GB" sz="1700" b="1" i="0" u="none" strike="noStrike" cap="none" dirty="0" err="1">
                <a:solidFill>
                  <a:srgbClr val="636A6F"/>
                </a:solidFill>
                <a:latin typeface="Arial"/>
                <a:ea typeface="Arial"/>
                <a:cs typeface="Arial"/>
                <a:sym typeface="Arial"/>
              </a:rPr>
              <a:t>Функция</a:t>
            </a:r>
            <a:r>
              <a:rPr lang="en-GB" sz="1700" b="1"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Ползата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която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осигуряват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нашите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взаимоотношения</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като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например</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емоционалната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подкрепа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която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предоставят</a:t>
            </a:r>
            <a:r>
              <a:rPr lang="en-GB" sz="1700" b="0" i="0" u="none" strike="noStrike" cap="none" dirty="0">
                <a:solidFill>
                  <a:srgbClr val="636A6F"/>
                </a:solidFill>
                <a:latin typeface="Arial"/>
                <a:ea typeface="Arial"/>
                <a:cs typeface="Arial"/>
                <a:sym typeface="Arial"/>
              </a:rPr>
              <a:t>.</a:t>
            </a:r>
            <a:endParaRPr sz="17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636A6F"/>
              </a:solidFill>
              <a:latin typeface="Arial"/>
              <a:ea typeface="Arial"/>
              <a:cs typeface="Arial"/>
              <a:sym typeface="Arial"/>
            </a:endParaRPr>
          </a:p>
          <a:p>
            <a:pPr marL="457200" marR="0" lvl="0" indent="-336550" algn="l" rtl="0">
              <a:lnSpc>
                <a:spcPct val="100000"/>
              </a:lnSpc>
              <a:spcBef>
                <a:spcPts val="0"/>
              </a:spcBef>
              <a:spcAft>
                <a:spcPts val="0"/>
              </a:spcAft>
              <a:buClr>
                <a:srgbClr val="636A6F"/>
              </a:buClr>
              <a:buSzPts val="1700"/>
              <a:buFont typeface="Arial"/>
              <a:buAutoNum type="arabicPeriod"/>
            </a:pPr>
            <a:r>
              <a:rPr lang="en-GB" sz="1700" b="1" i="0" u="none" strike="noStrike" cap="none" dirty="0" err="1">
                <a:solidFill>
                  <a:srgbClr val="636A6F"/>
                </a:solidFill>
                <a:latin typeface="Arial"/>
                <a:ea typeface="Arial"/>
                <a:cs typeface="Arial"/>
                <a:sym typeface="Arial"/>
              </a:rPr>
              <a:t>Качество</a:t>
            </a:r>
            <a:r>
              <a:rPr lang="en-GB" sz="1700" b="1"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Балансът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между</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положителните</a:t>
            </a:r>
            <a:r>
              <a:rPr lang="en-GB" sz="1700" b="0" i="0" u="none" strike="noStrike" cap="none" dirty="0">
                <a:solidFill>
                  <a:srgbClr val="636A6F"/>
                </a:solidFill>
                <a:latin typeface="Arial"/>
                <a:ea typeface="Arial"/>
                <a:cs typeface="Arial"/>
                <a:sym typeface="Arial"/>
              </a:rPr>
              <a:t> и </a:t>
            </a:r>
            <a:r>
              <a:rPr lang="en-GB" sz="1700" b="0" i="0" u="none" strike="noStrike" cap="none" dirty="0" err="1">
                <a:solidFill>
                  <a:srgbClr val="636A6F"/>
                </a:solidFill>
                <a:latin typeface="Arial"/>
                <a:ea typeface="Arial"/>
                <a:cs typeface="Arial"/>
                <a:sym typeface="Arial"/>
              </a:rPr>
              <a:t>отрицателните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аспекти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които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изпитваме</a:t>
            </a:r>
            <a:r>
              <a:rPr lang="en-GB" sz="1700" b="0" i="0" u="none" strike="noStrike" cap="none" dirty="0">
                <a:solidFill>
                  <a:srgbClr val="636A6F"/>
                </a:solidFill>
                <a:latin typeface="Arial"/>
                <a:ea typeface="Arial"/>
                <a:cs typeface="Arial"/>
                <a:sym typeface="Arial"/>
              </a:rPr>
              <a:t> в </a:t>
            </a:r>
            <a:r>
              <a:rPr lang="en-GB" sz="1700" b="0" i="0" u="none" strike="noStrike" cap="none" dirty="0" err="1">
                <a:solidFill>
                  <a:srgbClr val="636A6F"/>
                </a:solidFill>
                <a:latin typeface="Arial"/>
                <a:ea typeface="Arial"/>
                <a:cs typeface="Arial"/>
                <a:sym typeface="Arial"/>
              </a:rPr>
              <a:t>междуличностните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отношения</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който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може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да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определи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чрез</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нивото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a:t>
            </a:r>
            <a:r>
              <a:rPr lang="en-GB" sz="1700" b="0" i="0" u="none" strike="noStrike" cap="none" dirty="0">
                <a:solidFill>
                  <a:srgbClr val="636A6F"/>
                </a:solidFill>
                <a:latin typeface="Arial"/>
                <a:ea typeface="Arial"/>
                <a:cs typeface="Arial"/>
                <a:sym typeface="Arial"/>
              </a:rPr>
              <a:t> на </a:t>
            </a:r>
            <a:r>
              <a:rPr lang="en-GB" sz="1700" b="0" i="0" u="none" strike="noStrike" cap="none" dirty="0" err="1">
                <a:solidFill>
                  <a:srgbClr val="636A6F"/>
                </a:solidFill>
                <a:latin typeface="Arial"/>
                <a:ea typeface="Arial"/>
                <a:cs typeface="Arial"/>
                <a:sym typeface="Arial"/>
              </a:rPr>
              <a:t>удовлетвореност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отношенията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евентуални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чувства</a:t>
            </a:r>
            <a:r>
              <a:rPr lang="en-GB" sz="1700" b="0" i="0" u="none" strike="noStrike" cap="none" dirty="0">
                <a:solidFill>
                  <a:srgbClr val="636A6F"/>
                </a:solidFill>
                <a:latin typeface="Arial"/>
                <a:ea typeface="Arial"/>
                <a:cs typeface="Arial"/>
                <a:sym typeface="Arial"/>
              </a:rPr>
              <a:t> на </a:t>
            </a:r>
            <a:r>
              <a:rPr lang="en-GB" sz="1700" b="0" i="0" u="none" strike="noStrike" cap="none" dirty="0" err="1">
                <a:solidFill>
                  <a:srgbClr val="636A6F"/>
                </a:solidFill>
                <a:latin typeface="Arial"/>
                <a:ea typeface="Arial"/>
                <a:cs typeface="Arial"/>
                <a:sym typeface="Arial"/>
              </a:rPr>
              <a:t>социално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изключване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или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включване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които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може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да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изпитваме</a:t>
            </a:r>
            <a:r>
              <a:rPr lang="en-GB" sz="1700" b="0" i="0" u="none" strike="noStrike" cap="none" dirty="0">
                <a:solidFill>
                  <a:srgbClr val="636A6F"/>
                </a:solidFill>
                <a:latin typeface="Arial"/>
                <a:ea typeface="Arial"/>
                <a:cs typeface="Arial"/>
                <a:sym typeface="Arial"/>
              </a:rPr>
              <a:t> и </a:t>
            </a:r>
            <a:r>
              <a:rPr lang="en-GB" sz="1700" b="0" i="0" u="none" strike="noStrike" cap="none" dirty="0" err="1">
                <a:solidFill>
                  <a:srgbClr val="636A6F"/>
                </a:solidFill>
                <a:latin typeface="Arial"/>
                <a:ea typeface="Arial"/>
                <a:cs typeface="Arial"/>
                <a:sym typeface="Arial"/>
              </a:rPr>
              <a:t>др</a:t>
            </a:r>
            <a:r>
              <a:rPr lang="en-GB" sz="1700" b="0" i="0" u="none" strike="noStrike" cap="none" dirty="0">
                <a:solidFill>
                  <a:srgbClr val="636A6F"/>
                </a:solidFill>
                <a:latin typeface="Arial"/>
                <a:ea typeface="Arial"/>
                <a:cs typeface="Arial"/>
                <a:sym typeface="Arial"/>
              </a:rPr>
              <a:t>.</a:t>
            </a:r>
            <a:endParaRPr sz="1700" b="1"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250f227c3e_0_272"/>
          <p:cNvSpPr txBox="1"/>
          <p:nvPr/>
        </p:nvSpPr>
        <p:spPr>
          <a:xfrm>
            <a:off x="2213750" y="394550"/>
            <a:ext cx="8838900" cy="282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600" b="0" i="0" u="none" strike="noStrike" cap="none">
                <a:solidFill>
                  <a:schemeClr val="accent5"/>
                </a:solidFill>
                <a:latin typeface="Arial"/>
                <a:ea typeface="Arial"/>
                <a:cs typeface="Arial"/>
                <a:sym typeface="Arial"/>
              </a:rPr>
              <a:t>Разбиране на социалната свързаност</a:t>
            </a:r>
            <a:endParaRPr/>
          </a:p>
        </p:txBody>
      </p:sp>
      <p:sp>
        <p:nvSpPr>
          <p:cNvPr id="164" name="Google Shape;164;g3250f227c3e_0_272"/>
          <p:cNvSpPr txBox="1"/>
          <p:nvPr/>
        </p:nvSpPr>
        <p:spPr>
          <a:xfrm>
            <a:off x="587375" y="1252850"/>
            <a:ext cx="11017200" cy="247757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1700" b="0" i="0" u="none" strike="noStrike" cap="none" dirty="0" err="1">
                <a:solidFill>
                  <a:srgbClr val="636A6F"/>
                </a:solidFill>
                <a:latin typeface="Arial"/>
                <a:ea typeface="Arial"/>
                <a:cs typeface="Arial"/>
                <a:sym typeface="Arial"/>
              </a:rPr>
              <a:t>По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своята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същност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социалната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свързаност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свежда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до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три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основни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неща</a:t>
            </a:r>
            <a:r>
              <a:rPr lang="en-GB" sz="1700" b="0" i="0" u="none" strike="noStrike" cap="none" dirty="0">
                <a:solidFill>
                  <a:srgbClr val="636A6F"/>
                </a:solidFill>
                <a:latin typeface="Arial"/>
                <a:ea typeface="Arial"/>
                <a:cs typeface="Arial"/>
                <a:sym typeface="Arial"/>
              </a:rPr>
              <a:t>: </a:t>
            </a:r>
            <a:r>
              <a:rPr lang="en-GB" sz="1700" b="1" i="0" u="none" strike="noStrike" cap="none" dirty="0" err="1">
                <a:solidFill>
                  <a:srgbClr val="636A6F"/>
                </a:solidFill>
                <a:latin typeface="Arial"/>
                <a:ea typeface="Arial"/>
                <a:cs typeface="Arial"/>
                <a:sym typeface="Arial"/>
              </a:rPr>
              <a:t>комуникация</a:t>
            </a:r>
            <a:r>
              <a:rPr lang="en-GB" sz="1700" b="0" i="0" u="none" strike="noStrike" cap="none" dirty="0">
                <a:solidFill>
                  <a:srgbClr val="636A6F"/>
                </a:solidFill>
                <a:latin typeface="Arial"/>
                <a:ea typeface="Arial"/>
                <a:cs typeface="Arial"/>
                <a:sym typeface="Arial"/>
              </a:rPr>
              <a:t>, </a:t>
            </a:r>
            <a:r>
              <a:rPr lang="en-GB" sz="1700" b="1" i="0" u="none" strike="noStrike" cap="none" dirty="0" err="1">
                <a:solidFill>
                  <a:srgbClr val="636A6F"/>
                </a:solidFill>
                <a:latin typeface="Arial"/>
                <a:ea typeface="Arial"/>
                <a:cs typeface="Arial"/>
                <a:sym typeface="Arial"/>
              </a:rPr>
              <a:t>доверие</a:t>
            </a:r>
            <a:r>
              <a:rPr lang="en-GB" sz="1700" b="0" i="0" u="none" strike="noStrike" cap="none" dirty="0">
                <a:solidFill>
                  <a:srgbClr val="636A6F"/>
                </a:solidFill>
                <a:latin typeface="Arial"/>
                <a:ea typeface="Arial"/>
                <a:cs typeface="Arial"/>
                <a:sym typeface="Arial"/>
              </a:rPr>
              <a:t> и </a:t>
            </a:r>
            <a:r>
              <a:rPr lang="en-GB" sz="1700" b="1" i="0" u="none" strike="noStrike" cap="none" dirty="0" err="1">
                <a:solidFill>
                  <a:srgbClr val="636A6F"/>
                </a:solidFill>
                <a:latin typeface="Arial"/>
                <a:ea typeface="Arial"/>
                <a:cs typeface="Arial"/>
                <a:sym typeface="Arial"/>
              </a:rPr>
              <a:t>принадлежност</a:t>
            </a:r>
            <a:r>
              <a:rPr lang="en-GB" sz="1700" b="0" i="0" u="none" strike="noStrike" cap="none" dirty="0">
                <a:solidFill>
                  <a:srgbClr val="636A6F"/>
                </a:solidFill>
                <a:latin typeface="Arial"/>
                <a:ea typeface="Arial"/>
                <a:cs typeface="Arial"/>
                <a:sym typeface="Arial"/>
              </a:rPr>
              <a:t>. </a:t>
            </a:r>
            <a:endParaRPr sz="17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None/>
            </a:pPr>
            <a:r>
              <a:rPr lang="en-GB" sz="1700" b="0" i="0" u="none" strike="noStrike" cap="none" dirty="0" err="1">
                <a:solidFill>
                  <a:srgbClr val="636A6F"/>
                </a:solidFill>
                <a:latin typeface="Arial"/>
                <a:ea typeface="Arial"/>
                <a:cs typeface="Arial"/>
                <a:sym typeface="Arial"/>
              </a:rPr>
              <a:t>Високото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ниво</a:t>
            </a:r>
            <a:r>
              <a:rPr lang="en-GB" sz="1700" b="0" i="0" u="none" strike="noStrike" cap="none" dirty="0">
                <a:solidFill>
                  <a:srgbClr val="636A6F"/>
                </a:solidFill>
                <a:latin typeface="Arial"/>
                <a:ea typeface="Arial"/>
                <a:cs typeface="Arial"/>
                <a:sym typeface="Arial"/>
              </a:rPr>
              <a:t> на </a:t>
            </a:r>
            <a:r>
              <a:rPr lang="en-GB" sz="1700" b="0" i="0" u="none" strike="noStrike" cap="none" dirty="0" err="1">
                <a:solidFill>
                  <a:srgbClr val="636A6F"/>
                </a:solidFill>
                <a:latin typeface="Arial"/>
                <a:ea typeface="Arial"/>
                <a:cs typeface="Arial"/>
                <a:sym typeface="Arial"/>
              </a:rPr>
              <a:t>социална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свързаност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определя</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редовна</a:t>
            </a:r>
            <a:r>
              <a:rPr lang="en-GB" sz="1700" b="0" i="0" u="none" strike="noStrike" cap="none" dirty="0">
                <a:solidFill>
                  <a:srgbClr val="636A6F"/>
                </a:solidFill>
                <a:latin typeface="Arial"/>
                <a:ea typeface="Arial"/>
                <a:cs typeface="Arial"/>
                <a:sym typeface="Arial"/>
              </a:rPr>
              <a:t> и </a:t>
            </a:r>
            <a:r>
              <a:rPr lang="en-GB" sz="1700" b="0" i="0" u="none" strike="noStrike" cap="none" dirty="0" err="1">
                <a:solidFill>
                  <a:srgbClr val="636A6F"/>
                </a:solidFill>
                <a:latin typeface="Arial"/>
                <a:ea typeface="Arial"/>
                <a:cs typeface="Arial"/>
                <a:sym typeface="Arial"/>
              </a:rPr>
              <a:t>пълноценна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комуникация</a:t>
            </a:r>
            <a:r>
              <a:rPr lang="en-GB" sz="1700" b="0" i="0" u="none" strike="noStrike" cap="none" dirty="0">
                <a:solidFill>
                  <a:srgbClr val="636A6F"/>
                </a:solidFill>
                <a:latin typeface="Arial"/>
                <a:ea typeface="Arial"/>
                <a:cs typeface="Arial"/>
                <a:sym typeface="Arial"/>
              </a:rPr>
              <a:t> с </a:t>
            </a:r>
            <a:r>
              <a:rPr lang="en-GB" sz="1700" b="0" i="0" u="none" strike="noStrike" cap="none" dirty="0" err="1">
                <a:solidFill>
                  <a:srgbClr val="636A6F"/>
                </a:solidFill>
                <a:latin typeface="Arial"/>
                <a:ea typeface="Arial"/>
                <a:cs typeface="Arial"/>
                <a:sym typeface="Arial"/>
              </a:rPr>
              <a:t>група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хора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която</a:t>
            </a:r>
            <a:r>
              <a:rPr lang="en-GB" sz="1700" b="0" i="0" u="none" strike="noStrike" cap="none" dirty="0">
                <a:solidFill>
                  <a:srgbClr val="636A6F"/>
                </a:solidFill>
                <a:latin typeface="Arial"/>
                <a:ea typeface="Arial"/>
                <a:cs typeface="Arial"/>
                <a:sym typeface="Arial"/>
              </a:rPr>
              <a:t> е </a:t>
            </a:r>
            <a:r>
              <a:rPr lang="en-GB" sz="1700" b="0" i="0" u="none" strike="noStrike" cap="none" dirty="0" err="1">
                <a:solidFill>
                  <a:srgbClr val="636A6F"/>
                </a:solidFill>
                <a:latin typeface="Arial"/>
                <a:ea typeface="Arial"/>
                <a:cs typeface="Arial"/>
                <a:sym typeface="Arial"/>
              </a:rPr>
              <a:t>предимно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позитивна</a:t>
            </a:r>
            <a:r>
              <a:rPr lang="en-GB" sz="1700" b="0" i="0" u="none" strike="noStrike" cap="none" dirty="0">
                <a:solidFill>
                  <a:srgbClr val="636A6F"/>
                </a:solidFill>
                <a:latin typeface="Arial"/>
                <a:ea typeface="Arial"/>
                <a:cs typeface="Arial"/>
                <a:sym typeface="Arial"/>
              </a:rPr>
              <a:t> и </a:t>
            </a:r>
            <a:r>
              <a:rPr lang="en-GB" sz="1700" b="0" i="0" u="none" strike="noStrike" cap="none" dirty="0" err="1">
                <a:solidFill>
                  <a:srgbClr val="636A6F"/>
                </a:solidFill>
                <a:latin typeface="Arial"/>
                <a:ea typeface="Arial"/>
                <a:cs typeface="Arial"/>
                <a:sym typeface="Arial"/>
              </a:rPr>
              <a:t>полезна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Разбира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негативизмът</a:t>
            </a:r>
            <a:r>
              <a:rPr lang="en-GB" sz="1700" b="0" i="0" u="none" strike="noStrike" cap="none" dirty="0">
                <a:solidFill>
                  <a:srgbClr val="636A6F"/>
                </a:solidFill>
                <a:latin typeface="Arial"/>
                <a:ea typeface="Arial"/>
                <a:cs typeface="Arial"/>
                <a:sym typeface="Arial"/>
              </a:rPr>
              <a:t> е </a:t>
            </a:r>
            <a:r>
              <a:rPr lang="en-GB" sz="1700" b="0" i="0" u="none" strike="noStrike" cap="none" dirty="0" err="1">
                <a:solidFill>
                  <a:srgbClr val="636A6F"/>
                </a:solidFill>
                <a:latin typeface="Arial"/>
                <a:ea typeface="Arial"/>
                <a:cs typeface="Arial"/>
                <a:sym typeface="Arial"/>
              </a:rPr>
              <a:t>неизбежен</a:t>
            </a:r>
            <a:r>
              <a:rPr lang="en-GB" sz="1700" b="0" i="0" u="none" strike="noStrike" cap="none" dirty="0">
                <a:solidFill>
                  <a:srgbClr val="636A6F"/>
                </a:solidFill>
                <a:latin typeface="Arial"/>
                <a:ea typeface="Arial"/>
                <a:cs typeface="Arial"/>
                <a:sym typeface="Arial"/>
              </a:rPr>
              <a:t> в </a:t>
            </a:r>
            <a:r>
              <a:rPr lang="en-GB" sz="1700" b="0" i="0" u="none" strike="noStrike" cap="none" dirty="0" err="1">
                <a:solidFill>
                  <a:srgbClr val="636A6F"/>
                </a:solidFill>
                <a:latin typeface="Arial"/>
                <a:ea typeface="Arial"/>
                <a:cs typeface="Arial"/>
                <a:sym typeface="Arial"/>
              </a:rPr>
              <a:t>междуличностните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ни</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отношения</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през</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целия</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живот</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но</a:t>
            </a:r>
            <a:r>
              <a:rPr lang="en-GB" sz="1700" b="0" i="0" u="none" strike="noStrike" cap="none" dirty="0">
                <a:solidFill>
                  <a:srgbClr val="636A6F"/>
                </a:solidFill>
                <a:latin typeface="Arial"/>
                <a:ea typeface="Arial"/>
                <a:cs typeface="Arial"/>
                <a:sym typeface="Arial"/>
              </a:rPr>
              <a:t> в </a:t>
            </a:r>
            <a:r>
              <a:rPr lang="en-GB" sz="1700" b="0" i="0" u="none" strike="noStrike" cap="none" dirty="0" err="1">
                <a:solidFill>
                  <a:srgbClr val="636A6F"/>
                </a:solidFill>
                <a:latin typeface="Arial"/>
                <a:ea typeface="Arial"/>
                <a:cs typeface="Arial"/>
                <a:sym typeface="Arial"/>
              </a:rPr>
              <a:t>идеалния</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случай</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той</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трябва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да</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бъде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сведен</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до</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минимум</a:t>
            </a:r>
            <a:r>
              <a:rPr lang="en-GB" sz="1700" b="0" i="0" u="none" strike="noStrike" cap="none" dirty="0">
                <a:solidFill>
                  <a:srgbClr val="636A6F"/>
                </a:solidFill>
                <a:latin typeface="Arial"/>
                <a:ea typeface="Arial"/>
                <a:cs typeface="Arial"/>
                <a:sym typeface="Arial"/>
              </a:rPr>
              <a:t> в </a:t>
            </a:r>
            <a:r>
              <a:rPr lang="en-GB" sz="1700" b="0" i="0" u="none" strike="noStrike" cap="none" dirty="0" err="1">
                <a:solidFill>
                  <a:srgbClr val="636A6F"/>
                </a:solidFill>
                <a:latin typeface="Arial"/>
                <a:ea typeface="Arial"/>
                <a:cs typeface="Arial"/>
                <a:sym typeface="Arial"/>
              </a:rPr>
              <a:t>сравнение</a:t>
            </a:r>
            <a:r>
              <a:rPr lang="en-GB" sz="1700" b="0" i="0" u="none" strike="noStrike" cap="none" dirty="0">
                <a:solidFill>
                  <a:srgbClr val="636A6F"/>
                </a:solidFill>
                <a:latin typeface="Arial"/>
                <a:ea typeface="Arial"/>
                <a:cs typeface="Arial"/>
                <a:sym typeface="Arial"/>
              </a:rPr>
              <a:t> с </a:t>
            </a:r>
            <a:r>
              <a:rPr lang="en-GB" sz="1700" b="0" i="0" u="none" strike="noStrike" cap="none" dirty="0" err="1">
                <a:solidFill>
                  <a:srgbClr val="636A6F"/>
                </a:solidFill>
                <a:latin typeface="Arial"/>
                <a:ea typeface="Arial"/>
                <a:cs typeface="Arial"/>
                <a:sym typeface="Arial"/>
              </a:rPr>
              <a:t>позитивните</a:t>
            </a:r>
            <a:r>
              <a:rPr lang="en-GB" sz="1700" b="0" i="0" u="none" strike="noStrike" cap="none" dirty="0">
                <a:solidFill>
                  <a:srgbClr val="636A6F"/>
                </a:solidFill>
                <a:latin typeface="Arial"/>
                <a:ea typeface="Arial"/>
                <a:cs typeface="Arial"/>
                <a:sym typeface="Arial"/>
              </a:rPr>
              <a:t> </a:t>
            </a:r>
            <a:r>
              <a:rPr lang="en-GB" sz="1700" b="0" i="0" u="none" strike="noStrike" cap="none" dirty="0" err="1">
                <a:solidFill>
                  <a:srgbClr val="636A6F"/>
                </a:solidFill>
                <a:latin typeface="Arial"/>
                <a:ea typeface="Arial"/>
                <a:cs typeface="Arial"/>
                <a:sym typeface="Arial"/>
              </a:rPr>
              <a:t>взаимодействия</a:t>
            </a:r>
            <a:r>
              <a:rPr lang="en-GB" sz="1700" b="0" i="0" u="none" strike="noStrike" cap="none" dirty="0">
                <a:solidFill>
                  <a:srgbClr val="636A6F"/>
                </a:solidFill>
                <a:latin typeface="Arial"/>
                <a:ea typeface="Arial"/>
                <a:cs typeface="Arial"/>
                <a:sym typeface="Arial"/>
              </a:rPr>
              <a:t>.</a:t>
            </a:r>
            <a:endParaRPr sz="1700" b="1"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636A6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636A6F"/>
              </a:solidFill>
              <a:latin typeface="Arial"/>
              <a:ea typeface="Arial"/>
              <a:cs typeface="Arial"/>
              <a:sym typeface="Arial"/>
            </a:endParaRPr>
          </a:p>
        </p:txBody>
      </p:sp>
      <p:pic>
        <p:nvPicPr>
          <p:cNvPr id="165" name="Google Shape;165;g3250f227c3e_0_272"/>
          <p:cNvPicPr preferRelativeResize="0"/>
          <p:nvPr/>
        </p:nvPicPr>
        <p:blipFill rotWithShape="1">
          <a:blip r:embed="rId3">
            <a:alphaModFix/>
          </a:blip>
          <a:srcRect/>
          <a:stretch/>
        </p:blipFill>
        <p:spPr>
          <a:xfrm>
            <a:off x="3912538" y="3219350"/>
            <a:ext cx="4366872" cy="3083949"/>
          </a:xfrm>
          <a:prstGeom prst="rect">
            <a:avLst/>
          </a:prstGeom>
          <a:noFill/>
          <a:ln>
            <a:noFill/>
          </a:ln>
        </p:spPr>
      </p:pic>
      <p:sp>
        <p:nvSpPr>
          <p:cNvPr id="166" name="Google Shape;166;g3250f227c3e_0_272"/>
          <p:cNvSpPr txBox="1"/>
          <p:nvPr/>
        </p:nvSpPr>
        <p:spPr>
          <a:xfrm>
            <a:off x="4757700" y="6255125"/>
            <a:ext cx="3521700" cy="32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636A6F"/>
                </a:solidFill>
                <a:latin typeface="Arial"/>
                <a:ea typeface="Arial"/>
                <a:cs typeface="Arial"/>
                <a:sym typeface="Arial"/>
              </a:rPr>
              <a:t>Photo by Jopwell via Pexels</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250f227c3e_0_110"/>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n-GB" sz="2400" b="1">
                <a:solidFill>
                  <a:schemeClr val="accent6"/>
                </a:solidFill>
              </a:rPr>
              <a:t>Разбиране на социалната свързаност, Дейност: Вдигане на ръце</a:t>
            </a:r>
            <a:endParaRPr sz="3600">
              <a:solidFill>
                <a:schemeClr val="accent5"/>
              </a:solidFill>
            </a:endParaRPr>
          </a:p>
        </p:txBody>
      </p:sp>
      <p:pic>
        <p:nvPicPr>
          <p:cNvPr id="173" name="Google Shape;173;g3250f227c3e_0_110" descr="Inteligência Artificial com preenchimento sólido"/>
          <p:cNvPicPr preferRelativeResize="0"/>
          <p:nvPr/>
        </p:nvPicPr>
        <p:blipFill rotWithShape="1">
          <a:blip r:embed="rId3">
            <a:alphaModFix/>
          </a:blip>
          <a:srcRect/>
          <a:stretch/>
        </p:blipFill>
        <p:spPr>
          <a:xfrm>
            <a:off x="6543775" y="1105430"/>
            <a:ext cx="914400" cy="914400"/>
          </a:xfrm>
          <a:prstGeom prst="rect">
            <a:avLst/>
          </a:prstGeom>
          <a:noFill/>
          <a:ln>
            <a:noFill/>
          </a:ln>
        </p:spPr>
      </p:pic>
      <p:sp>
        <p:nvSpPr>
          <p:cNvPr id="174" name="Google Shape;174;g3250f227c3e_0_110"/>
          <p:cNvSpPr txBox="1"/>
          <p:nvPr/>
        </p:nvSpPr>
        <p:spPr>
          <a:xfrm>
            <a:off x="6543775" y="2179060"/>
            <a:ext cx="5400600" cy="504749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i="0" u="none" strike="noStrike" cap="none" dirty="0" err="1">
                <a:solidFill>
                  <a:srgbClr val="636A6F"/>
                </a:solidFill>
                <a:latin typeface="Arial"/>
                <a:ea typeface="Arial"/>
                <a:cs typeface="Arial"/>
                <a:sym typeface="Arial"/>
              </a:rPr>
              <a:t>След</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завършване</a:t>
            </a:r>
            <a:r>
              <a:rPr lang="en-GB" sz="1800" b="1" i="0" u="none" strike="noStrike" cap="none" dirty="0">
                <a:solidFill>
                  <a:srgbClr val="636A6F"/>
                </a:solidFill>
                <a:latin typeface="Arial"/>
                <a:ea typeface="Arial"/>
                <a:cs typeface="Arial"/>
                <a:sym typeface="Arial"/>
              </a:rPr>
              <a:t> на </a:t>
            </a:r>
            <a:r>
              <a:rPr lang="en-GB" sz="1800" b="1" i="0" u="none" strike="noStrike" cap="none" dirty="0" err="1">
                <a:solidFill>
                  <a:srgbClr val="636A6F"/>
                </a:solidFill>
                <a:latin typeface="Arial"/>
                <a:ea typeface="Arial"/>
                <a:cs typeface="Arial"/>
                <a:sym typeface="Arial"/>
              </a:rPr>
              <a:t>тази</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дейност</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ще</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можете</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по-добре</a:t>
            </a:r>
            <a:r>
              <a:rPr lang="en-GB" sz="1800" b="1" i="0" u="none" strike="noStrike" cap="none" dirty="0">
                <a:solidFill>
                  <a:srgbClr val="636A6F"/>
                </a:solidFill>
                <a:latin typeface="Arial"/>
                <a:ea typeface="Arial"/>
                <a:cs typeface="Arial"/>
                <a:sym typeface="Arial"/>
              </a:rPr>
              <a:t> </a:t>
            </a:r>
            <a:r>
              <a:rPr lang="en-GB" sz="1800" b="1" i="0" u="none" strike="noStrike" cap="none" dirty="0" err="1">
                <a:solidFill>
                  <a:srgbClr val="636A6F"/>
                </a:solidFill>
                <a:latin typeface="Arial"/>
                <a:ea typeface="Arial"/>
                <a:cs typeface="Arial"/>
                <a:sym typeface="Arial"/>
              </a:rPr>
              <a:t>да</a:t>
            </a:r>
            <a:r>
              <a:rPr lang="en-GB" sz="1800" b="1" i="0" u="none" strike="noStrike" cap="none" dirty="0">
                <a:solidFill>
                  <a:srgbClr val="636A6F"/>
                </a:solidFill>
                <a:latin typeface="Arial"/>
                <a:ea typeface="Arial"/>
                <a:cs typeface="Arial"/>
                <a:sym typeface="Arial"/>
              </a:rPr>
              <a:t>:</a:t>
            </a:r>
            <a:endParaRPr sz="1800" b="1" i="0" u="none" strike="noStrike" cap="none" dirty="0">
              <a:solidFill>
                <a:srgbClr val="636A6F"/>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800" b="1" i="0" u="none" strike="noStrike" cap="none" dirty="0">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700" b="0" i="1" u="none" strike="noStrike" cap="none" dirty="0" err="1">
                <a:solidFill>
                  <a:srgbClr val="636A6F"/>
                </a:solidFill>
                <a:latin typeface="Arial"/>
                <a:ea typeface="Arial"/>
                <a:cs typeface="Arial"/>
                <a:sym typeface="Arial"/>
              </a:rPr>
              <a:t>Разбирате</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концепцията</a:t>
            </a:r>
            <a:r>
              <a:rPr lang="en-GB" sz="1700" b="0" i="1" u="none" strike="noStrike" cap="none" dirty="0">
                <a:solidFill>
                  <a:srgbClr val="636A6F"/>
                </a:solidFill>
                <a:latin typeface="Arial"/>
                <a:ea typeface="Arial"/>
                <a:cs typeface="Arial"/>
                <a:sym typeface="Arial"/>
              </a:rPr>
              <a:t> за </a:t>
            </a:r>
            <a:r>
              <a:rPr lang="en-GB" sz="1700" b="0" i="1" u="none" strike="noStrike" cap="none" dirty="0" err="1">
                <a:solidFill>
                  <a:srgbClr val="636A6F"/>
                </a:solidFill>
                <a:latin typeface="Arial"/>
                <a:ea typeface="Arial"/>
                <a:cs typeface="Arial"/>
                <a:sym typeface="Arial"/>
              </a:rPr>
              <a:t>социална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свързаност</a:t>
            </a:r>
            <a:r>
              <a:rPr lang="en-GB" sz="1700" b="0" i="1" u="none" strike="noStrike" cap="none" dirty="0">
                <a:solidFill>
                  <a:srgbClr val="636A6F"/>
                </a:solidFill>
                <a:latin typeface="Arial"/>
                <a:ea typeface="Arial"/>
                <a:cs typeface="Arial"/>
                <a:sym typeface="Arial"/>
              </a:rPr>
              <a:t> и </a:t>
            </a:r>
            <a:r>
              <a:rPr lang="en-GB" sz="1700" b="0" i="1" u="none" strike="noStrike" cap="none" dirty="0" err="1">
                <a:solidFill>
                  <a:srgbClr val="636A6F"/>
                </a:solidFill>
                <a:latin typeface="Arial"/>
                <a:ea typeface="Arial"/>
                <a:cs typeface="Arial"/>
                <a:sym typeface="Arial"/>
              </a:rPr>
              <a:t>нейното</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въздействие</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върху</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благополучието</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ангажираността</a:t>
            </a:r>
            <a:r>
              <a:rPr lang="en-GB" sz="1700" b="0" i="1" u="none" strike="noStrike" cap="none" dirty="0">
                <a:solidFill>
                  <a:srgbClr val="636A6F"/>
                </a:solidFill>
                <a:latin typeface="Arial"/>
                <a:ea typeface="Arial"/>
                <a:cs typeface="Arial"/>
                <a:sym typeface="Arial"/>
              </a:rPr>
              <a:t> и </a:t>
            </a:r>
            <a:r>
              <a:rPr lang="en-GB" sz="1700" b="0" i="1" u="none" strike="noStrike" cap="none" dirty="0" err="1">
                <a:solidFill>
                  <a:srgbClr val="636A6F"/>
                </a:solidFill>
                <a:latin typeface="Arial"/>
                <a:ea typeface="Arial"/>
                <a:cs typeface="Arial"/>
                <a:sym typeface="Arial"/>
              </a:rPr>
              <a:t>про</a:t>
            </a:r>
            <a:r>
              <a:rPr lang="bg-BG" sz="1700" b="0" i="1" u="none" strike="noStrike" cap="none" dirty="0">
                <a:solidFill>
                  <a:srgbClr val="636A6F"/>
                </a:solidFill>
                <a:latin typeface="Arial"/>
                <a:ea typeface="Arial"/>
                <a:cs typeface="Arial"/>
                <a:sym typeface="Arial"/>
              </a:rPr>
              <a:t>дуктив</a:t>
            </a:r>
            <a:r>
              <a:rPr lang="en-GB" sz="1700" b="0" i="1" u="none" strike="noStrike" cap="none" dirty="0" err="1">
                <a:solidFill>
                  <a:srgbClr val="636A6F"/>
                </a:solidFill>
                <a:latin typeface="Arial"/>
                <a:ea typeface="Arial"/>
                <a:cs typeface="Arial"/>
                <a:sym typeface="Arial"/>
              </a:rPr>
              <a:t>ността</a:t>
            </a:r>
            <a:r>
              <a:rPr lang="en-GB" sz="1700" b="0" i="1" u="none" strike="noStrike" cap="none" dirty="0">
                <a:solidFill>
                  <a:srgbClr val="636A6F"/>
                </a:solidFill>
                <a:latin typeface="Arial"/>
                <a:ea typeface="Arial"/>
                <a:cs typeface="Arial"/>
                <a:sym typeface="Arial"/>
              </a:rPr>
              <a:t> на </a:t>
            </a:r>
            <a:r>
              <a:rPr lang="en-GB" sz="1700" b="0" i="1" u="none" strike="noStrike" cap="none" dirty="0" err="1">
                <a:solidFill>
                  <a:srgbClr val="636A6F"/>
                </a:solidFill>
                <a:latin typeface="Arial"/>
                <a:ea typeface="Arial"/>
                <a:cs typeface="Arial"/>
                <a:sym typeface="Arial"/>
              </a:rPr>
              <a:t>служителите</a:t>
            </a:r>
            <a:r>
              <a:rPr lang="en-GB" sz="1700" b="0" i="1" u="none" strike="noStrike" cap="none" dirty="0">
                <a:solidFill>
                  <a:srgbClr val="636A6F"/>
                </a:solidFill>
                <a:latin typeface="Arial"/>
                <a:ea typeface="Arial"/>
                <a:cs typeface="Arial"/>
                <a:sym typeface="Arial"/>
              </a:rPr>
              <a:t> в </a:t>
            </a:r>
            <a:r>
              <a:rPr lang="bg-BG" sz="1700" b="0" i="1" u="none" strike="noStrike" cap="none" dirty="0">
                <a:solidFill>
                  <a:srgbClr val="636A6F"/>
                </a:solidFill>
                <a:latin typeface="Arial"/>
                <a:ea typeface="Arial"/>
                <a:cs typeface="Arial"/>
                <a:sym typeface="Arial"/>
              </a:rPr>
              <a:t>условията на </a:t>
            </a:r>
            <a:r>
              <a:rPr lang="en-GB" sz="1700" b="0" i="1" u="none" strike="noStrike" cap="none" dirty="0" err="1">
                <a:solidFill>
                  <a:srgbClr val="636A6F"/>
                </a:solidFill>
                <a:latin typeface="Arial"/>
                <a:ea typeface="Arial"/>
                <a:cs typeface="Arial"/>
                <a:sym typeface="Arial"/>
              </a:rPr>
              <a:t>хибридно</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работно</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място</a:t>
            </a:r>
            <a:r>
              <a:rPr lang="en-GB" sz="1700" b="0" i="1" u="none" strike="noStrike" cap="none" dirty="0">
                <a:solidFill>
                  <a:srgbClr val="636A6F"/>
                </a:solidFill>
                <a:latin typeface="Arial"/>
                <a:ea typeface="Arial"/>
                <a:cs typeface="Arial"/>
                <a:sym typeface="Arial"/>
              </a:rPr>
              <a:t>.</a:t>
            </a:r>
            <a:endParaRPr sz="1700" b="0" i="1" u="none" strike="noStrike" cap="none" dirty="0">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700" b="0" i="1" u="none" strike="noStrike" cap="none" dirty="0" err="1">
                <a:solidFill>
                  <a:srgbClr val="636A6F"/>
                </a:solidFill>
                <a:latin typeface="Arial"/>
                <a:ea typeface="Arial"/>
                <a:cs typeface="Arial"/>
                <a:sym typeface="Arial"/>
              </a:rPr>
              <a:t>Идентифицирате</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уникалните</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предизвикателства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които</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влияят</a:t>
            </a:r>
            <a:r>
              <a:rPr lang="en-GB" sz="1700" b="0" i="1" u="none" strike="noStrike" cap="none" dirty="0">
                <a:solidFill>
                  <a:srgbClr val="636A6F"/>
                </a:solidFill>
                <a:latin typeface="Arial"/>
                <a:ea typeface="Arial"/>
                <a:cs typeface="Arial"/>
                <a:sym typeface="Arial"/>
              </a:rPr>
              <a:t> на </a:t>
            </a:r>
            <a:r>
              <a:rPr lang="en-GB" sz="1700" b="0" i="1" u="none" strike="noStrike" cap="none" dirty="0" err="1">
                <a:solidFill>
                  <a:srgbClr val="636A6F"/>
                </a:solidFill>
                <a:latin typeface="Arial"/>
                <a:ea typeface="Arial"/>
                <a:cs typeface="Arial"/>
                <a:sym typeface="Arial"/>
              </a:rPr>
              <a:t>социалната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свързаност</a:t>
            </a:r>
            <a:r>
              <a:rPr lang="en-GB" sz="1700" b="0" i="1" u="none" strike="noStrike" cap="none" dirty="0">
                <a:solidFill>
                  <a:srgbClr val="636A6F"/>
                </a:solidFill>
                <a:latin typeface="Arial"/>
                <a:ea typeface="Arial"/>
                <a:cs typeface="Arial"/>
                <a:sym typeface="Arial"/>
              </a:rPr>
              <a:t> в </a:t>
            </a:r>
            <a:r>
              <a:rPr lang="en-GB" sz="1700" b="0" i="1" u="none" strike="noStrike" cap="none" dirty="0" err="1">
                <a:solidFill>
                  <a:srgbClr val="636A6F"/>
                </a:solidFill>
                <a:latin typeface="Arial"/>
                <a:ea typeface="Arial"/>
                <a:cs typeface="Arial"/>
                <a:sym typeface="Arial"/>
              </a:rPr>
              <a:t>хибридн</a:t>
            </a:r>
            <a:r>
              <a:rPr lang="bg-BG" sz="1700" b="0" i="1" u="none" strike="noStrike" cap="none" dirty="0">
                <a:solidFill>
                  <a:srgbClr val="636A6F"/>
                </a:solidFill>
                <a:latin typeface="Arial"/>
                <a:ea typeface="Arial"/>
                <a:cs typeface="Arial"/>
                <a:sym typeface="Arial"/>
              </a:rPr>
              <a:t>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сред</a:t>
            </a:r>
            <a:r>
              <a:rPr lang="bg-BG" sz="1700" b="0" i="1" u="none" strike="noStrike" cap="none" dirty="0">
                <a:solidFill>
                  <a:srgbClr val="636A6F"/>
                </a:solidFill>
                <a:latin typeface="Arial"/>
                <a:ea typeface="Arial"/>
                <a:cs typeface="Arial"/>
                <a:sym typeface="Arial"/>
              </a:rPr>
              <a:t>а</a:t>
            </a:r>
            <a:r>
              <a:rPr lang="en-GB" sz="1700" b="0" i="1" u="none" strike="noStrike" cap="none" dirty="0">
                <a:solidFill>
                  <a:srgbClr val="636A6F"/>
                </a:solidFill>
                <a:latin typeface="Arial"/>
                <a:ea typeface="Arial"/>
                <a:cs typeface="Arial"/>
                <a:sym typeface="Arial"/>
              </a:rPr>
              <a:t>.</a:t>
            </a:r>
            <a:endParaRPr sz="1700" b="0" i="1" u="none" strike="noStrike" cap="none" dirty="0">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800"/>
              <a:buFont typeface="Arial"/>
              <a:buChar char="•"/>
            </a:pPr>
            <a:r>
              <a:rPr lang="en-GB" sz="1700" b="0" i="1" u="none" strike="noStrike" cap="none" dirty="0" err="1">
                <a:solidFill>
                  <a:srgbClr val="636A6F"/>
                </a:solidFill>
                <a:latin typeface="Arial"/>
                <a:ea typeface="Arial"/>
                <a:cs typeface="Arial"/>
                <a:sym typeface="Arial"/>
              </a:rPr>
              <a:t>Разпознавате</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ролята</a:t>
            </a:r>
            <a:r>
              <a:rPr lang="en-GB" sz="1700" b="0" i="1" u="none" strike="noStrike" cap="none" dirty="0">
                <a:solidFill>
                  <a:srgbClr val="636A6F"/>
                </a:solidFill>
                <a:latin typeface="Arial"/>
                <a:ea typeface="Arial"/>
                <a:cs typeface="Arial"/>
                <a:sym typeface="Arial"/>
              </a:rPr>
              <a:t> на </a:t>
            </a:r>
            <a:r>
              <a:rPr lang="en-GB" sz="1700" b="0" i="1" u="none" strike="noStrike" cap="none" dirty="0" err="1">
                <a:solidFill>
                  <a:srgbClr val="636A6F"/>
                </a:solidFill>
                <a:latin typeface="Arial"/>
                <a:ea typeface="Arial"/>
                <a:cs typeface="Arial"/>
                <a:sym typeface="Arial"/>
              </a:rPr>
              <a:t>ръководството</a:t>
            </a:r>
            <a:r>
              <a:rPr lang="en-GB" sz="1700" b="0" i="1" u="none" strike="noStrike" cap="none" dirty="0">
                <a:solidFill>
                  <a:srgbClr val="636A6F"/>
                </a:solidFill>
                <a:latin typeface="Arial"/>
                <a:ea typeface="Arial"/>
                <a:cs typeface="Arial"/>
                <a:sym typeface="Arial"/>
              </a:rPr>
              <a:t> и </a:t>
            </a:r>
            <a:r>
              <a:rPr lang="en-GB" sz="1700" b="0" i="1" u="none" strike="noStrike" cap="none" dirty="0" err="1">
                <a:solidFill>
                  <a:srgbClr val="636A6F"/>
                </a:solidFill>
                <a:latin typeface="Arial"/>
                <a:ea typeface="Arial"/>
                <a:cs typeface="Arial"/>
                <a:sym typeface="Arial"/>
              </a:rPr>
              <a:t>цялостната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организация</a:t>
            </a:r>
            <a:r>
              <a:rPr lang="en-GB" sz="1700" b="0" i="1" u="none" strike="noStrike" cap="none" dirty="0">
                <a:solidFill>
                  <a:srgbClr val="636A6F"/>
                </a:solidFill>
                <a:latin typeface="Arial"/>
                <a:ea typeface="Arial"/>
                <a:cs typeface="Arial"/>
                <a:sym typeface="Arial"/>
              </a:rPr>
              <a:t> в </a:t>
            </a:r>
            <a:r>
              <a:rPr lang="en-GB" sz="1700" b="0" i="1" u="none" strike="noStrike" cap="none" dirty="0" err="1">
                <a:solidFill>
                  <a:srgbClr val="636A6F"/>
                </a:solidFill>
                <a:latin typeface="Arial"/>
                <a:ea typeface="Arial"/>
                <a:cs typeface="Arial"/>
                <a:sym typeface="Arial"/>
              </a:rPr>
              <a:t>разработването</a:t>
            </a:r>
            <a:r>
              <a:rPr lang="en-GB" sz="1700" b="0" i="1" u="none" strike="noStrike" cap="none" dirty="0">
                <a:solidFill>
                  <a:srgbClr val="636A6F"/>
                </a:solidFill>
                <a:latin typeface="Arial"/>
                <a:ea typeface="Arial"/>
                <a:cs typeface="Arial"/>
                <a:sym typeface="Arial"/>
              </a:rPr>
              <a:t> на </a:t>
            </a:r>
            <a:r>
              <a:rPr lang="en-GB" sz="1700" b="0" i="1" u="none" strike="noStrike" cap="none" dirty="0" err="1">
                <a:solidFill>
                  <a:srgbClr val="636A6F"/>
                </a:solidFill>
                <a:latin typeface="Arial"/>
                <a:ea typeface="Arial"/>
                <a:cs typeface="Arial"/>
                <a:sym typeface="Arial"/>
              </a:rPr>
              <a:t>приобщаваща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свързана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работна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среда</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във</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физически</a:t>
            </a:r>
            <a:r>
              <a:rPr lang="en-GB" sz="1700" b="0" i="1" u="none" strike="noStrike" cap="none" dirty="0">
                <a:solidFill>
                  <a:srgbClr val="636A6F"/>
                </a:solidFill>
                <a:latin typeface="Arial"/>
                <a:ea typeface="Arial"/>
                <a:cs typeface="Arial"/>
                <a:sym typeface="Arial"/>
              </a:rPr>
              <a:t> и </a:t>
            </a:r>
            <a:r>
              <a:rPr lang="en-GB" sz="1700" b="0" i="1" u="none" strike="noStrike" cap="none" dirty="0" err="1">
                <a:solidFill>
                  <a:srgbClr val="636A6F"/>
                </a:solidFill>
                <a:latin typeface="Arial"/>
                <a:ea typeface="Arial"/>
                <a:cs typeface="Arial"/>
                <a:sym typeface="Arial"/>
              </a:rPr>
              <a:t>виртуални</a:t>
            </a:r>
            <a:r>
              <a:rPr lang="en-GB" sz="1700" b="0" i="1" u="none" strike="noStrike" cap="none" dirty="0">
                <a:solidFill>
                  <a:srgbClr val="636A6F"/>
                </a:solidFill>
                <a:latin typeface="Arial"/>
                <a:ea typeface="Arial"/>
                <a:cs typeface="Arial"/>
                <a:sym typeface="Arial"/>
              </a:rPr>
              <a:t> </a:t>
            </a:r>
            <a:r>
              <a:rPr lang="en-GB" sz="1700" b="0" i="1" u="none" strike="noStrike" cap="none" dirty="0" err="1">
                <a:solidFill>
                  <a:srgbClr val="636A6F"/>
                </a:solidFill>
                <a:latin typeface="Arial"/>
                <a:ea typeface="Arial"/>
                <a:cs typeface="Arial"/>
                <a:sym typeface="Arial"/>
              </a:rPr>
              <a:t>пространства</a:t>
            </a:r>
            <a:r>
              <a:rPr lang="en-GB" sz="1700" b="0" i="1" u="none" strike="noStrike" cap="none" dirty="0">
                <a:solidFill>
                  <a:srgbClr val="636A6F"/>
                </a:solidFill>
                <a:latin typeface="Arial"/>
                <a:ea typeface="Arial"/>
                <a:cs typeface="Arial"/>
                <a:sym typeface="Arial"/>
              </a:rPr>
              <a:t>.</a:t>
            </a:r>
            <a:endParaRPr sz="1700" b="0" i="1" u="none" strike="noStrike" cap="none" dirty="0">
              <a:solidFill>
                <a:srgbClr val="636A6F"/>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endParaRPr sz="1800" b="0" i="1" u="none" strike="noStrike" cap="none" dirty="0">
              <a:solidFill>
                <a:srgbClr val="636A6F"/>
              </a:solidFill>
              <a:latin typeface="Arial"/>
              <a:ea typeface="Arial"/>
              <a:cs typeface="Arial"/>
              <a:sym typeface="Arial"/>
            </a:endParaRPr>
          </a:p>
        </p:txBody>
      </p:sp>
      <p:sp>
        <p:nvSpPr>
          <p:cNvPr id="175" name="Google Shape;175;g3250f227c3e_0_110"/>
          <p:cNvSpPr txBox="1">
            <a:spLocks noGrp="1"/>
          </p:cNvSpPr>
          <p:nvPr>
            <p:ph type="body" idx="1"/>
          </p:nvPr>
        </p:nvSpPr>
        <p:spPr>
          <a:xfrm>
            <a:off x="414737" y="1435781"/>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Arial"/>
              <a:ea typeface="Arial"/>
              <a:cs typeface="Arial"/>
              <a:sym typeface="Arial"/>
            </a:endParaRPr>
          </a:p>
          <a:p>
            <a:pPr marL="2057400" lvl="4" indent="-228600" algn="l" rtl="0">
              <a:lnSpc>
                <a:spcPct val="90000"/>
              </a:lnSpc>
              <a:spcBef>
                <a:spcPts val="500"/>
              </a:spcBef>
              <a:spcAft>
                <a:spcPts val="0"/>
              </a:spcAft>
              <a:buClr>
                <a:srgbClr val="868E93"/>
              </a:buClr>
              <a:buSzPts val="2200"/>
              <a:buChar char="•"/>
            </a:pPr>
            <a:r>
              <a:rPr lang="en-GB" i="1" u="none" strike="noStrike" cap="none" dirty="0" err="1">
                <a:solidFill>
                  <a:srgbClr val="868E93"/>
                </a:solidFill>
              </a:rPr>
              <a:t>Целта</a:t>
            </a:r>
            <a:r>
              <a:rPr lang="en-GB" i="1" u="none" strike="noStrike" cap="none" dirty="0">
                <a:solidFill>
                  <a:srgbClr val="868E93"/>
                </a:solidFill>
              </a:rPr>
              <a:t> на </a:t>
            </a:r>
            <a:r>
              <a:rPr lang="en-GB" i="1" u="none" strike="noStrike" cap="none" dirty="0" err="1">
                <a:solidFill>
                  <a:srgbClr val="868E93"/>
                </a:solidFill>
              </a:rPr>
              <a:t>тази</a:t>
            </a:r>
            <a:r>
              <a:rPr lang="en-GB" i="1" u="none" strike="noStrike" cap="none" dirty="0">
                <a:solidFill>
                  <a:srgbClr val="868E93"/>
                </a:solidFill>
              </a:rPr>
              <a:t> </a:t>
            </a:r>
            <a:r>
              <a:rPr lang="en-GB" i="1" u="none" strike="noStrike" cap="none" dirty="0" err="1">
                <a:solidFill>
                  <a:srgbClr val="868E93"/>
                </a:solidFill>
              </a:rPr>
              <a:t>дейност</a:t>
            </a:r>
            <a:r>
              <a:rPr lang="en-GB" i="1" u="none" strike="noStrike" cap="none" dirty="0">
                <a:solidFill>
                  <a:srgbClr val="868E93"/>
                </a:solidFill>
              </a:rPr>
              <a:t> е </a:t>
            </a:r>
            <a:r>
              <a:rPr lang="en-GB" i="1" u="none" strike="noStrike" cap="none" dirty="0" err="1">
                <a:solidFill>
                  <a:srgbClr val="868E93"/>
                </a:solidFill>
              </a:rPr>
              <a:t>да</a:t>
            </a:r>
            <a:r>
              <a:rPr lang="en-GB" i="1" u="none" strike="noStrike" cap="none" dirty="0">
                <a:solidFill>
                  <a:srgbClr val="868E93"/>
                </a:solidFill>
              </a:rPr>
              <a:t> </a:t>
            </a:r>
            <a:r>
              <a:rPr lang="en-GB" i="1" u="none" strike="noStrike" cap="none" dirty="0" err="1">
                <a:solidFill>
                  <a:srgbClr val="868E93"/>
                </a:solidFill>
              </a:rPr>
              <a:t>помислите</a:t>
            </a:r>
            <a:r>
              <a:rPr lang="en-GB" i="1" u="none" strike="noStrike" cap="none" dirty="0">
                <a:solidFill>
                  <a:srgbClr val="868E93"/>
                </a:solidFill>
              </a:rPr>
              <a:t> </a:t>
            </a:r>
            <a:r>
              <a:rPr lang="en-GB" i="1" dirty="0" err="1">
                <a:solidFill>
                  <a:srgbClr val="868E93"/>
                </a:solidFill>
              </a:rPr>
              <a:t>върху</a:t>
            </a:r>
            <a:r>
              <a:rPr lang="en-GB" i="1" dirty="0">
                <a:solidFill>
                  <a:srgbClr val="868E93"/>
                </a:solidFill>
              </a:rPr>
              <a:t> </a:t>
            </a:r>
            <a:r>
              <a:rPr lang="en-GB" i="1" dirty="0" err="1">
                <a:solidFill>
                  <a:srgbClr val="868E93"/>
                </a:solidFill>
              </a:rPr>
              <a:t>текущото</a:t>
            </a:r>
            <a:r>
              <a:rPr lang="en-GB" i="1" dirty="0">
                <a:solidFill>
                  <a:srgbClr val="868E93"/>
                </a:solidFill>
              </a:rPr>
              <a:t> </a:t>
            </a:r>
            <a:r>
              <a:rPr lang="en-GB" i="1" dirty="0" err="1">
                <a:solidFill>
                  <a:srgbClr val="868E93"/>
                </a:solidFill>
              </a:rPr>
              <a:t>състояние</a:t>
            </a:r>
            <a:r>
              <a:rPr lang="en-GB" i="1" dirty="0">
                <a:solidFill>
                  <a:srgbClr val="868E93"/>
                </a:solidFill>
              </a:rPr>
              <a:t> на </a:t>
            </a:r>
            <a:r>
              <a:rPr lang="en-GB" i="1" dirty="0" err="1">
                <a:solidFill>
                  <a:srgbClr val="868E93"/>
                </a:solidFill>
              </a:rPr>
              <a:t>свързаност</a:t>
            </a:r>
            <a:r>
              <a:rPr lang="en-GB" i="1" dirty="0">
                <a:solidFill>
                  <a:srgbClr val="868E93"/>
                </a:solidFill>
              </a:rPr>
              <a:t> </a:t>
            </a:r>
            <a:r>
              <a:rPr lang="en-GB" i="1" dirty="0" err="1">
                <a:solidFill>
                  <a:srgbClr val="868E93"/>
                </a:solidFill>
              </a:rPr>
              <a:t>във</a:t>
            </a:r>
            <a:r>
              <a:rPr lang="en-GB" i="1" dirty="0">
                <a:solidFill>
                  <a:srgbClr val="868E93"/>
                </a:solidFill>
              </a:rPr>
              <a:t> </a:t>
            </a:r>
            <a:r>
              <a:rPr lang="bg-BG" i="1" dirty="0">
                <a:solidFill>
                  <a:srgbClr val="868E93"/>
                </a:solidFill>
              </a:rPr>
              <a:t>В</a:t>
            </a:r>
            <a:r>
              <a:rPr lang="en-GB" i="1" dirty="0" err="1">
                <a:solidFill>
                  <a:srgbClr val="868E93"/>
                </a:solidFill>
              </a:rPr>
              <a:t>ашия</a:t>
            </a:r>
            <a:r>
              <a:rPr lang="en-GB" i="1" dirty="0">
                <a:solidFill>
                  <a:srgbClr val="868E93"/>
                </a:solidFill>
              </a:rPr>
              <a:t> </a:t>
            </a:r>
            <a:r>
              <a:rPr lang="en-GB" i="1" dirty="0" err="1">
                <a:solidFill>
                  <a:srgbClr val="868E93"/>
                </a:solidFill>
              </a:rPr>
              <a:t>екип</a:t>
            </a:r>
            <a:r>
              <a:rPr lang="en-GB" i="1" dirty="0">
                <a:solidFill>
                  <a:srgbClr val="868E93"/>
                </a:solidFill>
              </a:rPr>
              <a:t>.</a:t>
            </a:r>
            <a:endParaRPr i="1" u="none" strike="noStrike" cap="none" dirty="0">
              <a:solidFill>
                <a:srgbClr val="868E93"/>
              </a:solidFill>
            </a:endParaRPr>
          </a:p>
          <a:p>
            <a:pPr marL="0" lvl="0" indent="0" algn="l" rtl="0">
              <a:lnSpc>
                <a:spcPct val="90000"/>
              </a:lnSpc>
              <a:spcBef>
                <a:spcPts val="500"/>
              </a:spcBef>
              <a:spcAft>
                <a:spcPts val="0"/>
              </a:spcAft>
              <a:buSzPts val="1800"/>
              <a:buNone/>
            </a:pPr>
            <a:endParaRPr i="1" dirty="0">
              <a:solidFill>
                <a:srgbClr val="868E93"/>
              </a:solidFill>
            </a:endParaRPr>
          </a:p>
        </p:txBody>
      </p:sp>
      <p:pic>
        <p:nvPicPr>
          <p:cNvPr id="176" name="Google Shape;176;g3250f227c3e_0_110"/>
          <p:cNvPicPr preferRelativeResize="0"/>
          <p:nvPr/>
        </p:nvPicPr>
        <p:blipFill rotWithShape="1">
          <a:blip r:embed="rId4">
            <a:alphaModFix/>
          </a:blip>
          <a:srcRect l="21300" t="23251" r="19598" b="22961"/>
          <a:stretch/>
        </p:blipFill>
        <p:spPr>
          <a:xfrm>
            <a:off x="149679" y="2476380"/>
            <a:ext cx="1974396" cy="1800225"/>
          </a:xfrm>
          <a:prstGeom prst="rect">
            <a:avLst/>
          </a:prstGeom>
          <a:noFill/>
          <a:ln>
            <a:noFill/>
          </a:ln>
        </p:spPr>
      </p:pic>
      <p:sp>
        <p:nvSpPr>
          <p:cNvPr id="177" name="Google Shape;177;g3250f227c3e_0_110"/>
          <p:cNvSpPr txBox="1"/>
          <p:nvPr/>
        </p:nvSpPr>
        <p:spPr>
          <a:xfrm>
            <a:off x="7676229" y="1359273"/>
            <a:ext cx="399995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GB" sz="2400" b="1" i="0" u="none" strike="noStrike" cap="none">
                <a:solidFill>
                  <a:srgbClr val="9868BD"/>
                </a:solidFill>
                <a:latin typeface="Arial"/>
                <a:ea typeface="Arial"/>
                <a:cs typeface="Arial"/>
                <a:sym typeface="Arial"/>
              </a:rPr>
              <a:t>Усвояване на нови знания</a:t>
            </a:r>
            <a:endParaRPr sz="2400" b="1" i="0" u="none" strike="noStrike" cap="non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6875</Words>
  <Application>Microsoft Office PowerPoint</Application>
  <PresentationFormat>Widescreen</PresentationFormat>
  <Paragraphs>462</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Open Sans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Разбиране на социалната свързаност, Дейност: Вдигане на ръце</vt:lpstr>
      <vt:lpstr>Разбиране на социалната свързаност, Дейност: Вдигане на ръце</vt:lpstr>
      <vt:lpstr>Разбиране на социалната свързаност</vt:lpstr>
      <vt:lpstr>PowerPoint Presentation</vt:lpstr>
      <vt:lpstr>PowerPoint Presentation</vt:lpstr>
      <vt:lpstr>PowerPoint Presentation</vt:lpstr>
      <vt:lpstr>PowerPoint Presentation</vt:lpstr>
      <vt:lpstr>PowerPoint Presentation</vt:lpstr>
      <vt:lpstr>Предизвикателства при хибридните и отдалечени работни места, Дейност: Решения от групово обмисляне на идеи</vt:lpstr>
      <vt:lpstr>Предизвикателства при хибридните и отдалечени работни места, Дейност: Решения от групово обмисляне на идеи</vt:lpstr>
      <vt:lpstr>Предизвикателства при хибридните и отдалечени работни места, Дейност: Решения от групово обмисляне на идеи</vt:lpstr>
      <vt:lpstr>Предизвикателства при хибридните и отдалечени работни места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Стратегии за подобряване на социалната свързаност Дейност: Каталог с инструменти за съвместна работа</vt:lpstr>
      <vt:lpstr>Стратегии за подобряване на социалната свързаност Дейност: Каталог с инструменти за съвместна работа</vt:lpstr>
      <vt:lpstr>Стратегии за подобряване на социалната свързаност Дейност: Каталог с инструменти за съвместна работа</vt:lpstr>
      <vt:lpstr>Стратегии за подобряване на социалната свързаност</vt:lpstr>
      <vt:lpstr>PowerPoint Presentation</vt:lpstr>
      <vt:lpstr>PowerPoint Presentation</vt:lpstr>
      <vt:lpstr>PowerPoint Presentation</vt:lpstr>
      <vt:lpstr>PowerPoint Presentation</vt:lpstr>
      <vt:lpstr>Приобщаването и емпатията като стълбове при създаването на връзка Дейност: Сценарий за ролева игра</vt:lpstr>
      <vt:lpstr>Приобщаването и емпатията като стълбове при създаването на връзка Дейност: Сценарий за ролева игра</vt:lpstr>
      <vt:lpstr>Приобщаването и емпатията като стълбове при създаването на връзка Дейност: Сценарий за ролева игра</vt:lpstr>
      <vt:lpstr>Приобщаването и емпатията като стълбове при създаването на връзка Дейност: Сценарий за ролева игра</vt:lpstr>
      <vt:lpstr>Приобщаването и емпатията като стълбове при създаването на връзка</vt:lpstr>
      <vt:lpstr>PowerPoint Presentation</vt:lpstr>
      <vt:lpstr>PowerPoint Presentation</vt:lpstr>
      <vt:lpstr>Картографиране на Вашите идеи: Вашият план за социална свързаност</vt:lpstr>
      <vt:lpstr>Картографиране на идеи: Вашият план за социална свързаност</vt:lpstr>
      <vt:lpstr>Картографиране на идеи: Вашият план за социална свързаност</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dc:creator>
  <cp:lastModifiedBy>D.Pencheva</cp:lastModifiedBy>
  <cp:revision>5</cp:revision>
  <dcterms:created xsi:type="dcterms:W3CDTF">2022-05-19T03:08:28Z</dcterms:created>
  <dcterms:modified xsi:type="dcterms:W3CDTF">2025-06-25T14:18:44Z</dcterms:modified>
</cp:coreProperties>
</file>