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1" r:id="rId22"/>
    <p:sldId id="275" r:id="rId23"/>
    <p:sldId id="292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3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embeddedFontLst>
    <p:embeddedFont>
      <p:font typeface="Open Sans Light" panose="020B0306030504020204" pitchFamily="34" charset="0"/>
      <p:regular r:id="rId41"/>
      <p:bold r:id="rId42"/>
      <p:italic r:id="rId43"/>
      <p:boldItalic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7310">
          <p15:clr>
            <a:srgbClr val="A4A3A4"/>
          </p15:clr>
        </p15:guide>
        <p15:guide id="3" pos="370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MW+59KSAanvSSYs7jcSUUupKG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6F"/>
    <a:srgbClr val="B1C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74B76-DED6-4455-AEE7-50CB35A9032A}" v="3" dt="2025-07-28T13:49:13.107"/>
  </p1510:revLst>
</p1510:revInfo>
</file>

<file path=ppt/tableStyles.xml><?xml version="1.0" encoding="utf-8"?>
<a:tblStyleLst xmlns:a="http://schemas.openxmlformats.org/drawingml/2006/main" def="{51139C5D-3F63-41A5-BE55-282257F90C2B}">
  <a:tblStyle styleId="{51139C5D-3F63-41A5-BE55-282257F90C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6" autoAdjust="0"/>
    <p:restoredTop sz="55085" autoAdjust="0"/>
  </p:normalViewPr>
  <p:slideViewPr>
    <p:cSldViewPr snapToGrid="0">
      <p:cViewPr>
        <p:scale>
          <a:sx n="60" d="100"/>
          <a:sy n="60" d="100"/>
        </p:scale>
        <p:origin x="981" y="-33"/>
      </p:cViewPr>
      <p:guideLst>
        <p:guide orient="horz" pos="278"/>
        <p:guide pos="7310"/>
        <p:guide pos="370"/>
        <p:guide orient="horz" pos="40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7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tor Gomes" userId="2080ab51390578fb" providerId="LiveId" clId="{9A8DFD0B-ABE3-4347-9854-C1F47A9A2E63}"/>
    <pc:docChg chg="undo redo custSel modSld">
      <pc:chgData name="Heitor Gomes" userId="2080ab51390578fb" providerId="LiveId" clId="{9A8DFD0B-ABE3-4347-9854-C1F47A9A2E63}" dt="2025-07-24T17:10:49.735" v="434" actId="6549"/>
      <pc:docMkLst>
        <pc:docMk/>
      </pc:docMkLst>
      <pc:sldChg chg="modSp mod">
        <pc:chgData name="Heitor Gomes" userId="2080ab51390578fb" providerId="LiveId" clId="{9A8DFD0B-ABE3-4347-9854-C1F47A9A2E63}" dt="2025-07-23T15:03:25.985" v="357" actId="113"/>
        <pc:sldMkLst>
          <pc:docMk/>
          <pc:sldMk cId="0" sldId="257"/>
        </pc:sldMkLst>
        <pc:spChg chg="mod">
          <ac:chgData name="Heitor Gomes" userId="2080ab51390578fb" providerId="LiveId" clId="{9A8DFD0B-ABE3-4347-9854-C1F47A9A2E63}" dt="2025-07-23T15:03:22.242" v="356" actId="14100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Heitor Gomes" userId="2080ab51390578fb" providerId="LiveId" clId="{9A8DFD0B-ABE3-4347-9854-C1F47A9A2E63}" dt="2025-07-23T15:03:25.985" v="357" actId="113"/>
          <ac:spMkLst>
            <pc:docMk/>
            <pc:sldMk cId="0" sldId="257"/>
            <ac:spMk id="118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3:36.662" v="309" actId="113"/>
        <pc:sldMkLst>
          <pc:docMk/>
          <pc:sldMk cId="0" sldId="258"/>
        </pc:sldMkLst>
        <pc:spChg chg="mod">
          <ac:chgData name="Heitor Gomes" userId="2080ab51390578fb" providerId="LiveId" clId="{9A8DFD0B-ABE3-4347-9854-C1F47A9A2E63}" dt="2025-07-21T22:13:36.662" v="309" actId="113"/>
          <ac:spMkLst>
            <pc:docMk/>
            <pc:sldMk cId="0" sldId="258"/>
            <ac:spMk id="124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3:10.124" v="308" actId="113"/>
        <pc:sldMkLst>
          <pc:docMk/>
          <pc:sldMk cId="0" sldId="259"/>
        </pc:sldMkLst>
        <pc:spChg chg="mod">
          <ac:chgData name="Heitor Gomes" userId="2080ab51390578fb" providerId="LiveId" clId="{9A8DFD0B-ABE3-4347-9854-C1F47A9A2E63}" dt="2025-07-21T22:13:10.124" v="308" actId="113"/>
          <ac:spMkLst>
            <pc:docMk/>
            <pc:sldMk cId="0" sldId="259"/>
            <ac:spMk id="133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8:42.038" v="417" actId="207"/>
        <pc:sldMkLst>
          <pc:docMk/>
          <pc:sldMk cId="0" sldId="260"/>
        </pc:sldMkLst>
        <pc:spChg chg="mod">
          <ac:chgData name="Heitor Gomes" userId="2080ab51390578fb" providerId="LiveId" clId="{9A8DFD0B-ABE3-4347-9854-C1F47A9A2E63}" dt="2025-07-21T22:13:48.661" v="311" actId="113"/>
          <ac:spMkLst>
            <pc:docMk/>
            <pc:sldMk cId="0" sldId="260"/>
            <ac:spMk id="2" creationId="{4FEC3F40-E57C-E5AE-D975-6D314A033137}"/>
          </ac:spMkLst>
        </pc:spChg>
        <pc:spChg chg="mod">
          <ac:chgData name="Heitor Gomes" userId="2080ab51390578fb" providerId="LiveId" clId="{9A8DFD0B-ABE3-4347-9854-C1F47A9A2E63}" dt="2025-07-23T21:28:42.038" v="417" actId="207"/>
          <ac:spMkLst>
            <pc:docMk/>
            <pc:sldMk cId="0" sldId="260"/>
            <ac:spMk id="140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3T21:28:48.638" v="418" actId="207"/>
        <pc:sldMkLst>
          <pc:docMk/>
          <pc:sldMk cId="0" sldId="261"/>
        </pc:sldMkLst>
        <pc:spChg chg="add mod">
          <ac:chgData name="Heitor Gomes" userId="2080ab51390578fb" providerId="LiveId" clId="{9A8DFD0B-ABE3-4347-9854-C1F47A9A2E63}" dt="2025-07-21T22:13:44.710" v="310" actId="113"/>
          <ac:spMkLst>
            <pc:docMk/>
            <pc:sldMk cId="0" sldId="261"/>
            <ac:spMk id="4" creationId="{405B3016-F283-B2B7-FD81-521E9050427A}"/>
          </ac:spMkLst>
        </pc:spChg>
        <pc:spChg chg="mod">
          <ac:chgData name="Heitor Gomes" userId="2080ab51390578fb" providerId="LiveId" clId="{9A8DFD0B-ABE3-4347-9854-C1F47A9A2E63}" dt="2025-07-23T21:28:48.638" v="418" actId="207"/>
          <ac:spMkLst>
            <pc:docMk/>
            <pc:sldMk cId="0" sldId="261"/>
            <ac:spMk id="146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8:58.563" v="419" actId="207"/>
        <pc:sldMkLst>
          <pc:docMk/>
          <pc:sldMk cId="0" sldId="262"/>
        </pc:sldMkLst>
        <pc:spChg chg="mod">
          <ac:chgData name="Heitor Gomes" userId="2080ab51390578fb" providerId="LiveId" clId="{9A8DFD0B-ABE3-4347-9854-C1F47A9A2E63}" dt="2025-07-21T22:13:51.892" v="312" actId="113"/>
          <ac:spMkLst>
            <pc:docMk/>
            <pc:sldMk cId="0" sldId="262"/>
            <ac:spMk id="4" creationId="{27608562-8DD5-08DB-831E-C803F57DE408}"/>
          </ac:spMkLst>
        </pc:spChg>
        <pc:spChg chg="mod">
          <ac:chgData name="Heitor Gomes" userId="2080ab51390578fb" providerId="LiveId" clId="{9A8DFD0B-ABE3-4347-9854-C1F47A9A2E63}" dt="2025-07-23T21:28:58.563" v="419" actId="207"/>
          <ac:spMkLst>
            <pc:docMk/>
            <pc:sldMk cId="0" sldId="262"/>
            <ac:spMk id="152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9:09.163" v="421" actId="207"/>
        <pc:sldMkLst>
          <pc:docMk/>
          <pc:sldMk cId="0" sldId="263"/>
        </pc:sldMkLst>
        <pc:spChg chg="mod">
          <ac:chgData name="Heitor Gomes" userId="2080ab51390578fb" providerId="LiveId" clId="{9A8DFD0B-ABE3-4347-9854-C1F47A9A2E63}" dt="2025-07-21T22:14:03.753" v="315" actId="14100"/>
          <ac:spMkLst>
            <pc:docMk/>
            <pc:sldMk cId="0" sldId="263"/>
            <ac:spMk id="4" creationId="{0BF53882-024B-F4F1-14FB-ABD63CE80F68}"/>
          </ac:spMkLst>
        </pc:spChg>
        <pc:spChg chg="mod">
          <ac:chgData name="Heitor Gomes" userId="2080ab51390578fb" providerId="LiveId" clId="{9A8DFD0B-ABE3-4347-9854-C1F47A9A2E63}" dt="2025-07-23T21:29:09.163" v="421" actId="207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Heitor Gomes" userId="2080ab51390578fb" providerId="LiveId" clId="{9A8DFD0B-ABE3-4347-9854-C1F47A9A2E63}" dt="2025-07-23T21:29:04.883" v="420" actId="207"/>
          <ac:spMkLst>
            <pc:docMk/>
            <pc:sldMk cId="0" sldId="263"/>
            <ac:spMk id="159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4:08.349" v="316" actId="113"/>
        <pc:sldMkLst>
          <pc:docMk/>
          <pc:sldMk cId="0" sldId="264"/>
        </pc:sldMkLst>
        <pc:spChg chg="mod">
          <ac:chgData name="Heitor Gomes" userId="2080ab51390578fb" providerId="LiveId" clId="{9A8DFD0B-ABE3-4347-9854-C1F47A9A2E63}" dt="2025-07-21T22:14:08.349" v="316" actId="113"/>
          <ac:spMkLst>
            <pc:docMk/>
            <pc:sldMk cId="0" sldId="264"/>
            <ac:spMk id="166" creationId="{00000000-0000-0000-0000-000000000000}"/>
          </ac:spMkLst>
        </pc:spChg>
        <pc:spChg chg="mod">
          <ac:chgData name="Heitor Gomes" userId="2080ab51390578fb" providerId="LiveId" clId="{9A8DFD0B-ABE3-4347-9854-C1F47A9A2E63}" dt="2025-07-17T21:26:24.613" v="98" actId="20577"/>
          <ac:spMkLst>
            <pc:docMk/>
            <pc:sldMk cId="0" sldId="264"/>
            <ac:spMk id="168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3T21:29:15.808" v="422" actId="207"/>
        <pc:sldMkLst>
          <pc:docMk/>
          <pc:sldMk cId="0" sldId="265"/>
        </pc:sldMkLst>
        <pc:spChg chg="add mod">
          <ac:chgData name="Heitor Gomes" userId="2080ab51390578fb" providerId="LiveId" clId="{9A8DFD0B-ABE3-4347-9854-C1F47A9A2E63}" dt="2025-07-21T22:14:19.191" v="318"/>
          <ac:spMkLst>
            <pc:docMk/>
            <pc:sldMk cId="0" sldId="265"/>
            <ac:spMk id="3" creationId="{CF9C2219-750D-6ABE-4529-E09CAB0C267F}"/>
          </ac:spMkLst>
        </pc:spChg>
        <pc:spChg chg="mod">
          <ac:chgData name="Heitor Gomes" userId="2080ab51390578fb" providerId="LiveId" clId="{9A8DFD0B-ABE3-4347-9854-C1F47A9A2E63}" dt="2025-07-23T21:29:15.808" v="422" actId="207"/>
          <ac:spMkLst>
            <pc:docMk/>
            <pc:sldMk cId="0" sldId="265"/>
            <ac:spMk id="176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3T21:29:27.963" v="424" actId="207"/>
        <pc:sldMkLst>
          <pc:docMk/>
          <pc:sldMk cId="0" sldId="266"/>
        </pc:sldMkLst>
        <pc:spChg chg="add mod">
          <ac:chgData name="Heitor Gomes" userId="2080ab51390578fb" providerId="LiveId" clId="{9A8DFD0B-ABE3-4347-9854-C1F47A9A2E63}" dt="2025-07-21T22:14:27.341" v="322"/>
          <ac:spMkLst>
            <pc:docMk/>
            <pc:sldMk cId="0" sldId="266"/>
            <ac:spMk id="2" creationId="{5479A44A-9A2D-ECC7-C22D-395D002032BA}"/>
          </ac:spMkLst>
        </pc:spChg>
        <pc:spChg chg="mod">
          <ac:chgData name="Heitor Gomes" userId="2080ab51390578fb" providerId="LiveId" clId="{9A8DFD0B-ABE3-4347-9854-C1F47A9A2E63}" dt="2025-07-23T21:29:27.963" v="424" actId="207"/>
          <ac:spMkLst>
            <pc:docMk/>
            <pc:sldMk cId="0" sldId="266"/>
            <ac:spMk id="184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11:17:10.237" v="347" actId="108"/>
        <pc:sldMkLst>
          <pc:docMk/>
          <pc:sldMk cId="0" sldId="267"/>
        </pc:sldMkLst>
        <pc:spChg chg="mod">
          <ac:chgData name="Heitor Gomes" userId="2080ab51390578fb" providerId="LiveId" clId="{9A8DFD0B-ABE3-4347-9854-C1F47A9A2E63}" dt="2025-07-23T11:17:10.237" v="347" actId="108"/>
          <ac:spMkLst>
            <pc:docMk/>
            <pc:sldMk cId="0" sldId="267"/>
            <ac:spMk id="194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3T11:17:17.830" v="349"/>
        <pc:sldMkLst>
          <pc:docMk/>
          <pc:sldMk cId="0" sldId="268"/>
        </pc:sldMkLst>
        <pc:spChg chg="add mod">
          <ac:chgData name="Heitor Gomes" userId="2080ab51390578fb" providerId="LiveId" clId="{9A8DFD0B-ABE3-4347-9854-C1F47A9A2E63}" dt="2025-07-23T11:17:17.830" v="349"/>
          <ac:spMkLst>
            <pc:docMk/>
            <pc:sldMk cId="0" sldId="268"/>
            <ac:spMk id="4" creationId="{EFD220A8-CEF9-B9E8-696F-DD2AA8F5B5C8}"/>
          </ac:spMkLst>
        </pc:spChg>
      </pc:sldChg>
      <pc:sldChg chg="modSp mod">
        <pc:chgData name="Heitor Gomes" userId="2080ab51390578fb" providerId="LiveId" clId="{9A8DFD0B-ABE3-4347-9854-C1F47A9A2E63}" dt="2025-07-21T22:14:40.681" v="325" actId="113"/>
        <pc:sldMkLst>
          <pc:docMk/>
          <pc:sldMk cId="0" sldId="269"/>
        </pc:sldMkLst>
        <pc:spChg chg="mod">
          <ac:chgData name="Heitor Gomes" userId="2080ab51390578fb" providerId="LiveId" clId="{9A8DFD0B-ABE3-4347-9854-C1F47A9A2E63}" dt="2025-07-21T22:14:40.681" v="325" actId="113"/>
          <ac:spMkLst>
            <pc:docMk/>
            <pc:sldMk cId="0" sldId="269"/>
            <ac:spMk id="209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3T21:29:36.323" v="425" actId="207"/>
        <pc:sldMkLst>
          <pc:docMk/>
          <pc:sldMk cId="0" sldId="270"/>
        </pc:sldMkLst>
        <pc:spChg chg="add mod">
          <ac:chgData name="Heitor Gomes" userId="2080ab51390578fb" providerId="LiveId" clId="{9A8DFD0B-ABE3-4347-9854-C1F47A9A2E63}" dt="2025-07-23T15:21:06.109" v="361"/>
          <ac:spMkLst>
            <pc:docMk/>
            <pc:sldMk cId="0" sldId="270"/>
            <ac:spMk id="4" creationId="{C94C73C8-3CF7-DAF3-1131-EEDDB2729D28}"/>
          </ac:spMkLst>
        </pc:spChg>
        <pc:spChg chg="mod">
          <ac:chgData name="Heitor Gomes" userId="2080ab51390578fb" providerId="LiveId" clId="{9A8DFD0B-ABE3-4347-9854-C1F47A9A2E63}" dt="2025-07-23T21:29:36.323" v="425" actId="207"/>
          <ac:spMkLst>
            <pc:docMk/>
            <pc:sldMk cId="0" sldId="270"/>
            <ac:spMk id="216" creationId="{00000000-0000-0000-0000-000000000000}"/>
          </ac:spMkLst>
        </pc:spChg>
        <pc:spChg chg="mod">
          <ac:chgData name="Heitor Gomes" userId="2080ab51390578fb" providerId="LiveId" clId="{9A8DFD0B-ABE3-4347-9854-C1F47A9A2E63}" dt="2025-07-17T21:29:32.032" v="103" actId="20577"/>
          <ac:spMkLst>
            <pc:docMk/>
            <pc:sldMk cId="0" sldId="270"/>
            <ac:spMk id="220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4:51.591" v="327" actId="113"/>
        <pc:sldMkLst>
          <pc:docMk/>
          <pc:sldMk cId="0" sldId="271"/>
        </pc:sldMkLst>
        <pc:spChg chg="mod">
          <ac:chgData name="Heitor Gomes" userId="2080ab51390578fb" providerId="LiveId" clId="{9A8DFD0B-ABE3-4347-9854-C1F47A9A2E63}" dt="2025-07-21T22:14:51.591" v="327" actId="113"/>
          <ac:spMkLst>
            <pc:docMk/>
            <pc:sldMk cId="0" sldId="271"/>
            <ac:spMk id="3" creationId="{6EF1CC04-DD58-2FEC-E034-8309CC7709D8}"/>
          </ac:spMkLst>
        </pc:spChg>
        <pc:spChg chg="mod">
          <ac:chgData name="Heitor Gomes" userId="2080ab51390578fb" providerId="LiveId" clId="{9A8DFD0B-ABE3-4347-9854-C1F47A9A2E63}" dt="2025-07-17T21:30:11.268" v="119" actId="5793"/>
          <ac:spMkLst>
            <pc:docMk/>
            <pc:sldMk cId="0" sldId="271"/>
            <ac:spMk id="11" creationId="{19EC7128-DF2E-34C1-1839-5F4FDB1F2F6B}"/>
          </ac:spMkLst>
        </pc:spChg>
        <pc:spChg chg="mod">
          <ac:chgData name="Heitor Gomes" userId="2080ab51390578fb" providerId="LiveId" clId="{9A8DFD0B-ABE3-4347-9854-C1F47A9A2E63}" dt="2025-07-17T21:30:45.361" v="149" actId="1035"/>
          <ac:spMkLst>
            <pc:docMk/>
            <pc:sldMk cId="0" sldId="271"/>
            <ac:spMk id="15" creationId="{2E37D614-7A05-CBB0-AF5E-F8A509BB7F66}"/>
          </ac:spMkLst>
        </pc:spChg>
        <pc:spChg chg="mod">
          <ac:chgData name="Heitor Gomes" userId="2080ab51390578fb" providerId="LiveId" clId="{9A8DFD0B-ABE3-4347-9854-C1F47A9A2E63}" dt="2025-07-17T21:30:50.268" v="156" actId="1036"/>
          <ac:spMkLst>
            <pc:docMk/>
            <pc:sldMk cId="0" sldId="271"/>
            <ac:spMk id="16" creationId="{71961927-7060-E39F-A85D-AA353D0A0EC7}"/>
          </ac:spMkLst>
        </pc:spChg>
        <pc:spChg chg="mod">
          <ac:chgData name="Heitor Gomes" userId="2080ab51390578fb" providerId="LiveId" clId="{9A8DFD0B-ABE3-4347-9854-C1F47A9A2E63}" dt="2025-07-17T21:30:54.104" v="160" actId="1035"/>
          <ac:spMkLst>
            <pc:docMk/>
            <pc:sldMk cId="0" sldId="271"/>
            <ac:spMk id="22" creationId="{FAD80ED8-552B-C653-8F34-FF05DDB9AE81}"/>
          </ac:spMkLst>
        </pc:spChg>
        <pc:spChg chg="mod">
          <ac:chgData name="Heitor Gomes" userId="2080ab51390578fb" providerId="LiveId" clId="{9A8DFD0B-ABE3-4347-9854-C1F47A9A2E63}" dt="2025-07-17T21:31:01.537" v="162" actId="14100"/>
          <ac:spMkLst>
            <pc:docMk/>
            <pc:sldMk cId="0" sldId="271"/>
            <ac:spMk id="23" creationId="{7FEF1B50-0872-309A-E4DB-12062F536B67}"/>
          </ac:spMkLst>
        </pc:spChg>
        <pc:spChg chg="mod">
          <ac:chgData name="Heitor Gomes" userId="2080ab51390578fb" providerId="LiveId" clId="{9A8DFD0B-ABE3-4347-9854-C1F47A9A2E63}" dt="2025-07-17T21:30:33.037" v="139" actId="1038"/>
          <ac:spMkLst>
            <pc:docMk/>
            <pc:sldMk cId="0" sldId="271"/>
            <ac:spMk id="27" creationId="{AF2CB7DA-A7C5-B167-9156-524FE2389B34}"/>
          </ac:spMkLst>
        </pc:spChg>
        <pc:spChg chg="mod">
          <ac:chgData name="Heitor Gomes" userId="2080ab51390578fb" providerId="LiveId" clId="{9A8DFD0B-ABE3-4347-9854-C1F47A9A2E63}" dt="2025-07-17T21:30:24.917" v="135" actId="1036"/>
          <ac:spMkLst>
            <pc:docMk/>
            <pc:sldMk cId="0" sldId="271"/>
            <ac:spMk id="28" creationId="{1E0AAA51-3DAD-F865-70E1-78DF72FD63FC}"/>
          </ac:spMkLst>
        </pc:spChg>
        <pc:spChg chg="mod">
          <ac:chgData name="Heitor Gomes" userId="2080ab51390578fb" providerId="LiveId" clId="{9A8DFD0B-ABE3-4347-9854-C1F47A9A2E63}" dt="2025-07-17T21:30:42.207" v="144" actId="1035"/>
          <ac:spMkLst>
            <pc:docMk/>
            <pc:sldMk cId="0" sldId="271"/>
            <ac:spMk id="33" creationId="{ABDC4EEA-C103-04E8-F14D-3E418B929937}"/>
          </ac:spMkLst>
        </pc:spChg>
        <pc:spChg chg="mod">
          <ac:chgData name="Heitor Gomes" userId="2080ab51390578fb" providerId="LiveId" clId="{9A8DFD0B-ABE3-4347-9854-C1F47A9A2E63}" dt="2025-07-17T21:30:42.207" v="144" actId="1035"/>
          <ac:spMkLst>
            <pc:docMk/>
            <pc:sldMk cId="0" sldId="271"/>
            <ac:spMk id="34" creationId="{5B6617B2-D4AB-6745-F507-57B3BBBC8E8C}"/>
          </ac:spMkLst>
        </pc:spChg>
      </pc:sldChg>
      <pc:sldChg chg="modSp mod">
        <pc:chgData name="Heitor Gomes" userId="2080ab51390578fb" providerId="LiveId" clId="{9A8DFD0B-ABE3-4347-9854-C1F47A9A2E63}" dt="2025-07-21T22:14:56.812" v="328" actId="113"/>
        <pc:sldMkLst>
          <pc:docMk/>
          <pc:sldMk cId="0" sldId="272"/>
        </pc:sldMkLst>
        <pc:spChg chg="mod">
          <ac:chgData name="Heitor Gomes" userId="2080ab51390578fb" providerId="LiveId" clId="{9A8DFD0B-ABE3-4347-9854-C1F47A9A2E63}" dt="2025-07-21T22:14:56.812" v="328" actId="113"/>
          <ac:spMkLst>
            <pc:docMk/>
            <pc:sldMk cId="0" sldId="272"/>
            <ac:spMk id="240" creationId="{00000000-0000-0000-0000-000000000000}"/>
          </ac:spMkLst>
        </pc:spChg>
        <pc:spChg chg="mod">
          <ac:chgData name="Heitor Gomes" userId="2080ab51390578fb" providerId="LiveId" clId="{9A8DFD0B-ABE3-4347-9854-C1F47A9A2E63}" dt="2025-07-17T21:32:03.722" v="178" actId="114"/>
          <ac:spMkLst>
            <pc:docMk/>
            <pc:sldMk cId="0" sldId="272"/>
            <ac:spMk id="242" creationId="{00000000-0000-0000-0000-000000000000}"/>
          </ac:spMkLst>
        </pc:spChg>
        <pc:graphicFrameChg chg="modGraphic">
          <ac:chgData name="Heitor Gomes" userId="2080ab51390578fb" providerId="LiveId" clId="{9A8DFD0B-ABE3-4347-9854-C1F47A9A2E63}" dt="2025-07-17T21:32:10.137" v="180" actId="6549"/>
          <ac:graphicFrameMkLst>
            <pc:docMk/>
            <pc:sldMk cId="0" sldId="272"/>
            <ac:graphicFrameMk id="2" creationId="{FF2B80A3-E959-94B7-1DFD-63D06212AC32}"/>
          </ac:graphicFrameMkLst>
        </pc:graphicFrameChg>
      </pc:sldChg>
      <pc:sldChg chg="modSp mod">
        <pc:chgData name="Heitor Gomes" userId="2080ab51390578fb" providerId="LiveId" clId="{9A8DFD0B-ABE3-4347-9854-C1F47A9A2E63}" dt="2025-07-21T22:15:00.621" v="329" actId="113"/>
        <pc:sldMkLst>
          <pc:docMk/>
          <pc:sldMk cId="0" sldId="273"/>
        </pc:sldMkLst>
        <pc:spChg chg="mod">
          <ac:chgData name="Heitor Gomes" userId="2080ab51390578fb" providerId="LiveId" clId="{9A8DFD0B-ABE3-4347-9854-C1F47A9A2E63}" dt="2025-07-21T22:15:00.621" v="329" actId="113"/>
          <ac:spMkLst>
            <pc:docMk/>
            <pc:sldMk cId="0" sldId="273"/>
            <ac:spMk id="2" creationId="{FBD13BFF-D4BE-1050-503D-6BFCA8475DB1}"/>
          </ac:spMkLst>
        </pc:spChg>
        <pc:spChg chg="mod">
          <ac:chgData name="Heitor Gomes" userId="2080ab51390578fb" providerId="LiveId" clId="{9A8DFD0B-ABE3-4347-9854-C1F47A9A2E63}" dt="2025-07-17T21:32:20.388" v="181" actId="13926"/>
          <ac:spMkLst>
            <pc:docMk/>
            <pc:sldMk cId="0" sldId="273"/>
            <ac:spMk id="252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04.316" v="330" actId="113"/>
        <pc:sldMkLst>
          <pc:docMk/>
          <pc:sldMk cId="0" sldId="274"/>
        </pc:sldMkLst>
        <pc:spChg chg="mod">
          <ac:chgData name="Heitor Gomes" userId="2080ab51390578fb" providerId="LiveId" clId="{9A8DFD0B-ABE3-4347-9854-C1F47A9A2E63}" dt="2025-07-21T22:15:04.316" v="330" actId="113"/>
          <ac:spMkLst>
            <pc:docMk/>
            <pc:sldMk cId="0" sldId="274"/>
            <ac:spMk id="5" creationId="{331EF2BB-EC74-DDEF-769E-BBDF377A82C7}"/>
          </ac:spMkLst>
        </pc:spChg>
        <pc:spChg chg="mod">
          <ac:chgData name="Heitor Gomes" userId="2080ab51390578fb" providerId="LiveId" clId="{9A8DFD0B-ABE3-4347-9854-C1F47A9A2E63}" dt="2025-07-17T21:36:10.578" v="250" actId="120"/>
          <ac:spMkLst>
            <pc:docMk/>
            <pc:sldMk cId="0" sldId="274"/>
            <ac:spMk id="260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09.607" v="332" actId="113"/>
        <pc:sldMkLst>
          <pc:docMk/>
          <pc:sldMk cId="0" sldId="275"/>
        </pc:sldMkLst>
        <pc:spChg chg="mod">
          <ac:chgData name="Heitor Gomes" userId="2080ab51390578fb" providerId="LiveId" clId="{9A8DFD0B-ABE3-4347-9854-C1F47A9A2E63}" dt="2025-07-21T22:15:09.607" v="332" actId="113"/>
          <ac:spMkLst>
            <pc:docMk/>
            <pc:sldMk cId="0" sldId="275"/>
            <ac:spMk id="2" creationId="{5455082B-210F-5A25-333C-7449D81B93CF}"/>
          </ac:spMkLst>
        </pc:spChg>
        <pc:spChg chg="mod">
          <ac:chgData name="Heitor Gomes" userId="2080ab51390578fb" providerId="LiveId" clId="{9A8DFD0B-ABE3-4347-9854-C1F47A9A2E63}" dt="2025-07-17T21:36:17.006" v="252" actId="120"/>
          <ac:spMkLst>
            <pc:docMk/>
            <pc:sldMk cId="0" sldId="275"/>
            <ac:spMk id="270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14.025" v="334" actId="113"/>
        <pc:sldMkLst>
          <pc:docMk/>
          <pc:sldMk cId="0" sldId="276"/>
        </pc:sldMkLst>
        <pc:spChg chg="mod">
          <ac:chgData name="Heitor Gomes" userId="2080ab51390578fb" providerId="LiveId" clId="{9A8DFD0B-ABE3-4347-9854-C1F47A9A2E63}" dt="2025-07-21T22:15:14.025" v="334" actId="113"/>
          <ac:spMkLst>
            <pc:docMk/>
            <pc:sldMk cId="0" sldId="276"/>
            <ac:spMk id="2" creationId="{850F5BC9-01BE-11EA-CC3E-AB1C2659CB22}"/>
          </ac:spMkLst>
        </pc:spChg>
        <pc:spChg chg="mod">
          <ac:chgData name="Heitor Gomes" userId="2080ab51390578fb" providerId="LiveId" clId="{9A8DFD0B-ABE3-4347-9854-C1F47A9A2E63}" dt="2025-07-17T21:35:31.101" v="249" actId="404"/>
          <ac:spMkLst>
            <pc:docMk/>
            <pc:sldMk cId="0" sldId="276"/>
            <ac:spMk id="280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9:50.273" v="426" actId="207"/>
        <pc:sldMkLst>
          <pc:docMk/>
          <pc:sldMk cId="0" sldId="277"/>
        </pc:sldMkLst>
        <pc:spChg chg="mod">
          <ac:chgData name="Heitor Gomes" userId="2080ab51390578fb" providerId="LiveId" clId="{9A8DFD0B-ABE3-4347-9854-C1F47A9A2E63}" dt="2025-07-21T22:15:16.371" v="335" actId="113"/>
          <ac:spMkLst>
            <pc:docMk/>
            <pc:sldMk cId="0" sldId="277"/>
            <ac:spMk id="2" creationId="{16B16530-FD71-98D7-E3A4-C821CF23DCF5}"/>
          </ac:spMkLst>
        </pc:spChg>
        <pc:spChg chg="mod">
          <ac:chgData name="Heitor Gomes" userId="2080ab51390578fb" providerId="LiveId" clId="{9A8DFD0B-ABE3-4347-9854-C1F47A9A2E63}" dt="2025-07-23T21:29:50.273" v="426" actId="207"/>
          <ac:spMkLst>
            <pc:docMk/>
            <pc:sldMk cId="0" sldId="277"/>
            <ac:spMk id="290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19.864" v="336" actId="113"/>
        <pc:sldMkLst>
          <pc:docMk/>
          <pc:sldMk cId="0" sldId="278"/>
        </pc:sldMkLst>
        <pc:spChg chg="mod">
          <ac:chgData name="Heitor Gomes" userId="2080ab51390578fb" providerId="LiveId" clId="{9A8DFD0B-ABE3-4347-9854-C1F47A9A2E63}" dt="2025-07-21T22:15:19.864" v="336" actId="113"/>
          <ac:spMkLst>
            <pc:docMk/>
            <pc:sldMk cId="0" sldId="278"/>
            <ac:spMk id="296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9:59.664" v="428" actId="12"/>
        <pc:sldMkLst>
          <pc:docMk/>
          <pc:sldMk cId="0" sldId="279"/>
        </pc:sldMkLst>
        <pc:spChg chg="mod">
          <ac:chgData name="Heitor Gomes" userId="2080ab51390578fb" providerId="LiveId" clId="{9A8DFD0B-ABE3-4347-9854-C1F47A9A2E63}" dt="2025-07-21T22:15:23.289" v="337" actId="113"/>
          <ac:spMkLst>
            <pc:docMk/>
            <pc:sldMk cId="0" sldId="279"/>
            <ac:spMk id="2" creationId="{9A948985-99B3-D40B-8FE0-FA34FA606814}"/>
          </ac:spMkLst>
        </pc:spChg>
        <pc:spChg chg="mod">
          <ac:chgData name="Heitor Gomes" userId="2080ab51390578fb" providerId="LiveId" clId="{9A8DFD0B-ABE3-4347-9854-C1F47A9A2E63}" dt="2025-07-23T21:29:59.664" v="428" actId="12"/>
          <ac:spMkLst>
            <pc:docMk/>
            <pc:sldMk cId="0" sldId="279"/>
            <ac:spMk id="303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1T22:15:25.573" v="338" actId="113"/>
        <pc:sldMkLst>
          <pc:docMk/>
          <pc:sldMk cId="0" sldId="280"/>
        </pc:sldMkLst>
        <pc:spChg chg="mod">
          <ac:chgData name="Heitor Gomes" userId="2080ab51390578fb" providerId="LiveId" clId="{9A8DFD0B-ABE3-4347-9854-C1F47A9A2E63}" dt="2025-07-21T22:15:25.573" v="338" actId="113"/>
          <ac:spMkLst>
            <pc:docMk/>
            <pc:sldMk cId="0" sldId="280"/>
            <ac:spMk id="3" creationId="{B068F5A3-5799-2F2D-1855-640423AB6BD2}"/>
          </ac:spMkLst>
        </pc:spChg>
        <pc:spChg chg="mod">
          <ac:chgData name="Heitor Gomes" userId="2080ab51390578fb" providerId="LiveId" clId="{9A8DFD0B-ABE3-4347-9854-C1F47A9A2E63}" dt="2025-07-17T21:37:43.237" v="257" actId="6549"/>
          <ac:spMkLst>
            <pc:docMk/>
            <pc:sldMk cId="0" sldId="280"/>
            <ac:spMk id="327" creationId="{00000000-0000-0000-0000-000000000000}"/>
          </ac:spMkLst>
        </pc:spChg>
        <pc:picChg chg="add mod">
          <ac:chgData name="Heitor Gomes" userId="2080ab51390578fb" providerId="LiveId" clId="{9A8DFD0B-ABE3-4347-9854-C1F47A9A2E63}" dt="2025-07-17T21:37:50.950" v="259"/>
          <ac:picMkLst>
            <pc:docMk/>
            <pc:sldMk cId="0" sldId="280"/>
            <ac:picMk id="2" creationId="{00000000-0000-0000-0000-000000000000}"/>
          </ac:picMkLst>
        </pc:picChg>
      </pc:sldChg>
      <pc:sldChg chg="modSp mod">
        <pc:chgData name="Heitor Gomes" userId="2080ab51390578fb" providerId="LiveId" clId="{9A8DFD0B-ABE3-4347-9854-C1F47A9A2E63}" dt="2025-07-21T22:15:29.206" v="339" actId="113"/>
        <pc:sldMkLst>
          <pc:docMk/>
          <pc:sldMk cId="0" sldId="281"/>
        </pc:sldMkLst>
        <pc:spChg chg="mod">
          <ac:chgData name="Heitor Gomes" userId="2080ab51390578fb" providerId="LiveId" clId="{9A8DFD0B-ABE3-4347-9854-C1F47A9A2E63}" dt="2025-07-21T22:15:29.206" v="339" actId="113"/>
          <ac:spMkLst>
            <pc:docMk/>
            <pc:sldMk cId="0" sldId="281"/>
            <ac:spMk id="2" creationId="{97AC8B53-733F-1F18-8A7A-A2B834BE638B}"/>
          </ac:spMkLst>
        </pc:spChg>
      </pc:sldChg>
      <pc:sldChg chg="modSp mod">
        <pc:chgData name="Heitor Gomes" userId="2080ab51390578fb" providerId="LiveId" clId="{9A8DFD0B-ABE3-4347-9854-C1F47A9A2E63}" dt="2025-07-21T22:15:32.303" v="340" actId="113"/>
        <pc:sldMkLst>
          <pc:docMk/>
          <pc:sldMk cId="0" sldId="282"/>
        </pc:sldMkLst>
        <pc:spChg chg="mod">
          <ac:chgData name="Heitor Gomes" userId="2080ab51390578fb" providerId="LiveId" clId="{9A8DFD0B-ABE3-4347-9854-C1F47A9A2E63}" dt="2025-07-21T22:15:32.303" v="340" actId="113"/>
          <ac:spMkLst>
            <pc:docMk/>
            <pc:sldMk cId="0" sldId="282"/>
            <ac:spMk id="2" creationId="{A9F9B92E-D703-EEBE-A563-57339F08B0D7}"/>
          </ac:spMkLst>
        </pc:spChg>
        <pc:spChg chg="mod">
          <ac:chgData name="Heitor Gomes" userId="2080ab51390578fb" providerId="LiveId" clId="{9A8DFD0B-ABE3-4347-9854-C1F47A9A2E63}" dt="2025-07-17T21:38:07.030" v="263" actId="20577"/>
          <ac:spMkLst>
            <pc:docMk/>
            <pc:sldMk cId="0" sldId="282"/>
            <ac:spMk id="363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35.881" v="341" actId="113"/>
        <pc:sldMkLst>
          <pc:docMk/>
          <pc:sldMk cId="0" sldId="283"/>
        </pc:sldMkLst>
        <pc:spChg chg="mod">
          <ac:chgData name="Heitor Gomes" userId="2080ab51390578fb" providerId="LiveId" clId="{9A8DFD0B-ABE3-4347-9854-C1F47A9A2E63}" dt="2025-07-21T22:15:35.881" v="341" actId="113"/>
          <ac:spMkLst>
            <pc:docMk/>
            <pc:sldMk cId="0" sldId="283"/>
            <ac:spMk id="2" creationId="{4F6C9F5D-E7E8-29FE-D3EC-856D2EBF703A}"/>
          </ac:spMkLst>
        </pc:spChg>
      </pc:sldChg>
      <pc:sldChg chg="modSp mod">
        <pc:chgData name="Heitor Gomes" userId="2080ab51390578fb" providerId="LiveId" clId="{9A8DFD0B-ABE3-4347-9854-C1F47A9A2E63}" dt="2025-07-23T21:26:49.649" v="375" actId="14100"/>
        <pc:sldMkLst>
          <pc:docMk/>
          <pc:sldMk cId="0" sldId="284"/>
        </pc:sldMkLst>
        <pc:spChg chg="mod">
          <ac:chgData name="Heitor Gomes" userId="2080ab51390578fb" providerId="LiveId" clId="{9A8DFD0B-ABE3-4347-9854-C1F47A9A2E63}" dt="2025-07-21T22:15:38.351" v="342" actId="113"/>
          <ac:spMkLst>
            <pc:docMk/>
            <pc:sldMk cId="0" sldId="284"/>
            <ac:spMk id="2" creationId="{B720B3D0-B891-5BAE-EB1D-4DEB278E54F5}"/>
          </ac:spMkLst>
        </pc:spChg>
        <pc:spChg chg="mod">
          <ac:chgData name="Heitor Gomes" userId="2080ab51390578fb" providerId="LiveId" clId="{9A8DFD0B-ABE3-4347-9854-C1F47A9A2E63}" dt="2025-07-23T21:26:49.649" v="375" actId="14100"/>
          <ac:spMkLst>
            <pc:docMk/>
            <pc:sldMk cId="0" sldId="284"/>
            <ac:spMk id="384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7:37.110" v="416" actId="14100"/>
        <pc:sldMkLst>
          <pc:docMk/>
          <pc:sldMk cId="0" sldId="285"/>
        </pc:sldMkLst>
        <pc:spChg chg="mod">
          <ac:chgData name="Heitor Gomes" userId="2080ab51390578fb" providerId="LiveId" clId="{9A8DFD0B-ABE3-4347-9854-C1F47A9A2E63}" dt="2025-07-21T22:15:43.252" v="344" actId="113"/>
          <ac:spMkLst>
            <pc:docMk/>
            <pc:sldMk cId="0" sldId="285"/>
            <ac:spMk id="4" creationId="{004C89BC-6E53-EE7D-B3CC-A335BFC8B680}"/>
          </ac:spMkLst>
        </pc:spChg>
        <pc:spChg chg="mod">
          <ac:chgData name="Heitor Gomes" userId="2080ab51390578fb" providerId="LiveId" clId="{9A8DFD0B-ABE3-4347-9854-C1F47A9A2E63}" dt="2025-07-23T21:27:37.110" v="416" actId="14100"/>
          <ac:spMkLst>
            <pc:docMk/>
            <pc:sldMk cId="0" sldId="285"/>
            <ac:spMk id="391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46.291" v="345" actId="113"/>
        <pc:sldMkLst>
          <pc:docMk/>
          <pc:sldMk cId="0" sldId="286"/>
        </pc:sldMkLst>
        <pc:spChg chg="mod">
          <ac:chgData name="Heitor Gomes" userId="2080ab51390578fb" providerId="LiveId" clId="{9A8DFD0B-ABE3-4347-9854-C1F47A9A2E63}" dt="2025-07-21T22:15:46.291" v="345" actId="113"/>
          <ac:spMkLst>
            <pc:docMk/>
            <pc:sldMk cId="0" sldId="286"/>
            <ac:spMk id="2" creationId="{F9E61161-7114-A9CB-F759-1CCA9F4074B4}"/>
          </ac:spMkLst>
        </pc:spChg>
      </pc:sldChg>
      <pc:sldChg chg="modSp mod">
        <pc:chgData name="Heitor Gomes" userId="2080ab51390578fb" providerId="LiveId" clId="{9A8DFD0B-ABE3-4347-9854-C1F47A9A2E63}" dt="2025-07-23T15:31:37.650" v="363" actId="2711"/>
        <pc:sldMkLst>
          <pc:docMk/>
          <pc:sldMk cId="0" sldId="287"/>
        </pc:sldMkLst>
        <pc:spChg chg="mod">
          <ac:chgData name="Heitor Gomes" userId="2080ab51390578fb" providerId="LiveId" clId="{9A8DFD0B-ABE3-4347-9854-C1F47A9A2E63}" dt="2025-07-21T22:15:50.431" v="346" actId="113"/>
          <ac:spMkLst>
            <pc:docMk/>
            <pc:sldMk cId="0" sldId="287"/>
            <ac:spMk id="4" creationId="{A4C1102E-BC49-F36F-74D2-F5C2D57C5843}"/>
          </ac:spMkLst>
        </pc:spChg>
        <pc:spChg chg="mod">
          <ac:chgData name="Heitor Gomes" userId="2080ab51390578fb" providerId="LiveId" clId="{9A8DFD0B-ABE3-4347-9854-C1F47A9A2E63}" dt="2025-07-23T15:31:37.650" v="363" actId="2711"/>
          <ac:spMkLst>
            <pc:docMk/>
            <pc:sldMk cId="0" sldId="287"/>
            <ac:spMk id="5" creationId="{39555EDA-A9A4-D0A2-0A4E-C52B7C8C3B16}"/>
          </ac:spMkLst>
        </pc:spChg>
      </pc:sldChg>
      <pc:sldChg chg="modSp mod">
        <pc:chgData name="Heitor Gomes" userId="2080ab51390578fb" providerId="LiveId" clId="{9A8DFD0B-ABE3-4347-9854-C1F47A9A2E63}" dt="2025-07-24T15:34:11.621" v="433" actId="6549"/>
        <pc:sldMkLst>
          <pc:docMk/>
          <pc:sldMk cId="0" sldId="288"/>
        </pc:sldMkLst>
        <pc:spChg chg="mod">
          <ac:chgData name="Heitor Gomes" userId="2080ab51390578fb" providerId="LiveId" clId="{9A8DFD0B-ABE3-4347-9854-C1F47A9A2E63}" dt="2025-07-24T15:34:11.621" v="433" actId="6549"/>
          <ac:spMkLst>
            <pc:docMk/>
            <pc:sldMk cId="0" sldId="288"/>
            <ac:spMk id="412" creationId="{00000000-0000-0000-0000-000000000000}"/>
          </ac:spMkLst>
        </pc:spChg>
      </pc:sldChg>
      <pc:sldChg chg="addSp delSp modSp mod">
        <pc:chgData name="Heitor Gomes" userId="2080ab51390578fb" providerId="LiveId" clId="{9A8DFD0B-ABE3-4347-9854-C1F47A9A2E63}" dt="2025-07-23T21:29:22.213" v="423" actId="207"/>
        <pc:sldMkLst>
          <pc:docMk/>
          <pc:sldMk cId="3529139573" sldId="290"/>
        </pc:sldMkLst>
        <pc:spChg chg="add mod">
          <ac:chgData name="Heitor Gomes" userId="2080ab51390578fb" providerId="LiveId" clId="{9A8DFD0B-ABE3-4347-9854-C1F47A9A2E63}" dt="2025-07-21T22:14:22.421" v="320"/>
          <ac:spMkLst>
            <pc:docMk/>
            <pc:sldMk cId="3529139573" sldId="290"/>
            <ac:spMk id="3" creationId="{98EC1182-820B-06FA-E84D-1BDE9C17FE27}"/>
          </ac:spMkLst>
        </pc:spChg>
        <pc:spChg chg="mod">
          <ac:chgData name="Heitor Gomes" userId="2080ab51390578fb" providerId="LiveId" clId="{9A8DFD0B-ABE3-4347-9854-C1F47A9A2E63}" dt="2025-07-23T21:29:22.213" v="423" actId="207"/>
          <ac:spMkLst>
            <pc:docMk/>
            <pc:sldMk cId="3529139573" sldId="290"/>
            <ac:spMk id="176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1T22:15:07.019" v="331" actId="113"/>
        <pc:sldMkLst>
          <pc:docMk/>
          <pc:sldMk cId="423958384" sldId="291"/>
        </pc:sldMkLst>
        <pc:spChg chg="mod">
          <ac:chgData name="Heitor Gomes" userId="2080ab51390578fb" providerId="LiveId" clId="{9A8DFD0B-ABE3-4347-9854-C1F47A9A2E63}" dt="2025-07-21T22:15:07.019" v="331" actId="113"/>
          <ac:spMkLst>
            <pc:docMk/>
            <pc:sldMk cId="423958384" sldId="291"/>
            <ac:spMk id="5" creationId="{331EF2BB-EC74-DDEF-769E-BBDF377A82C7}"/>
          </ac:spMkLst>
        </pc:spChg>
        <pc:spChg chg="mod">
          <ac:chgData name="Heitor Gomes" userId="2080ab51390578fb" providerId="LiveId" clId="{9A8DFD0B-ABE3-4347-9854-C1F47A9A2E63}" dt="2025-07-17T21:36:14.613" v="251" actId="120"/>
          <ac:spMkLst>
            <pc:docMk/>
            <pc:sldMk cId="423958384" sldId="291"/>
            <ac:spMk id="260" creationId="{00000000-0000-0000-0000-000000000000}"/>
          </ac:spMkLst>
        </pc:spChg>
      </pc:sldChg>
      <pc:sldChg chg="modSp mod modNotesTx">
        <pc:chgData name="Heitor Gomes" userId="2080ab51390578fb" providerId="LiveId" clId="{9A8DFD0B-ABE3-4347-9854-C1F47A9A2E63}" dt="2025-07-24T17:10:49.735" v="434" actId="6549"/>
        <pc:sldMkLst>
          <pc:docMk/>
          <pc:sldMk cId="2994433726" sldId="292"/>
        </pc:sldMkLst>
        <pc:spChg chg="mod">
          <ac:chgData name="Heitor Gomes" userId="2080ab51390578fb" providerId="LiveId" clId="{9A8DFD0B-ABE3-4347-9854-C1F47A9A2E63}" dt="2025-07-21T22:15:12.008" v="333" actId="113"/>
          <ac:spMkLst>
            <pc:docMk/>
            <pc:sldMk cId="2994433726" sldId="292"/>
            <ac:spMk id="2" creationId="{5455082B-210F-5A25-333C-7449D81B93CF}"/>
          </ac:spMkLst>
        </pc:spChg>
        <pc:spChg chg="mod">
          <ac:chgData name="Heitor Gomes" userId="2080ab51390578fb" providerId="LiveId" clId="{9A8DFD0B-ABE3-4347-9854-C1F47A9A2E63}" dt="2025-07-17T21:36:19.481" v="253" actId="120"/>
          <ac:spMkLst>
            <pc:docMk/>
            <pc:sldMk cId="2994433726" sldId="292"/>
            <ac:spMk id="270" creationId="{00000000-0000-0000-0000-000000000000}"/>
          </ac:spMkLst>
        </pc:spChg>
      </pc:sldChg>
      <pc:sldChg chg="modSp mod">
        <pc:chgData name="Heitor Gomes" userId="2080ab51390578fb" providerId="LiveId" clId="{9A8DFD0B-ABE3-4347-9854-C1F47A9A2E63}" dt="2025-07-23T21:27:16.107" v="414" actId="14100"/>
        <pc:sldMkLst>
          <pc:docMk/>
          <pc:sldMk cId="4030129189" sldId="293"/>
        </pc:sldMkLst>
        <pc:spChg chg="mod">
          <ac:chgData name="Heitor Gomes" userId="2080ab51390578fb" providerId="LiveId" clId="{9A8DFD0B-ABE3-4347-9854-C1F47A9A2E63}" dt="2025-07-21T22:15:41.081" v="343" actId="113"/>
          <ac:spMkLst>
            <pc:docMk/>
            <pc:sldMk cId="4030129189" sldId="293"/>
            <ac:spMk id="2" creationId="{B720B3D0-B891-5BAE-EB1D-4DEB278E54F5}"/>
          </ac:spMkLst>
        </pc:spChg>
        <pc:spChg chg="mod">
          <ac:chgData name="Heitor Gomes" userId="2080ab51390578fb" providerId="LiveId" clId="{9A8DFD0B-ABE3-4347-9854-C1F47A9A2E63}" dt="2025-07-23T21:27:16.107" v="414" actId="14100"/>
          <ac:spMkLst>
            <pc:docMk/>
            <pc:sldMk cId="4030129189" sldId="293"/>
            <ac:spMk id="384" creationId="{00000000-0000-0000-0000-000000000000}"/>
          </ac:spMkLst>
        </pc:spChg>
      </pc:sldChg>
    </pc:docChg>
  </pc:docChgLst>
  <pc:docChgLst>
    <pc:chgData name="Isabel Nunes" userId="200eb776-7843-4d06-900c-de66822edd26" providerId="ADAL" clId="{27974B76-DED6-4455-AEE7-50CB35A9032A}"/>
    <pc:docChg chg="undo custSel modSld">
      <pc:chgData name="Isabel Nunes" userId="200eb776-7843-4d06-900c-de66822edd26" providerId="ADAL" clId="{27974B76-DED6-4455-AEE7-50CB35A9032A}" dt="2025-07-28T13:51:24.041" v="28" actId="20577"/>
      <pc:docMkLst>
        <pc:docMk/>
      </pc:docMkLst>
      <pc:sldChg chg="modSp mod">
        <pc:chgData name="Isabel Nunes" userId="200eb776-7843-4d06-900c-de66822edd26" providerId="ADAL" clId="{27974B76-DED6-4455-AEE7-50CB35A9032A}" dt="2025-07-28T13:51:24.041" v="28" actId="20577"/>
        <pc:sldMkLst>
          <pc:docMk/>
          <pc:sldMk cId="0" sldId="265"/>
        </pc:sldMkLst>
        <pc:spChg chg="mod">
          <ac:chgData name="Isabel Nunes" userId="200eb776-7843-4d06-900c-de66822edd26" providerId="ADAL" clId="{27974B76-DED6-4455-AEE7-50CB35A9032A}" dt="2025-07-28T13:51:24.041" v="28" actId="20577"/>
          <ac:spMkLst>
            <pc:docMk/>
            <pc:sldMk cId="0" sldId="265"/>
            <ac:spMk id="176" creationId="{00000000-0000-0000-0000-000000000000}"/>
          </ac:spMkLst>
        </pc:spChg>
      </pc:sldChg>
    </pc:docChg>
  </pc:docChgLst>
  <pc:docChgLst>
    <pc:chgData name="sotiropoulou sotiropoulou" userId="29d86a7e833973c6" providerId="LiveId" clId="{9C5D3D3C-F9C3-455E-B7BC-E853DA92D668}"/>
    <pc:docChg chg="custSel modSld">
      <pc:chgData name="sotiropoulou sotiropoulou" userId="29d86a7e833973c6" providerId="LiveId" clId="{9C5D3D3C-F9C3-455E-B7BC-E853DA92D668}" dt="2025-05-16T08:33:09.319" v="32" actId="1076"/>
      <pc:docMkLst>
        <pc:docMk/>
      </pc:docMkLst>
      <pc:sldChg chg="modSp mod">
        <pc:chgData name="sotiropoulou sotiropoulou" userId="29d86a7e833973c6" providerId="LiveId" clId="{9C5D3D3C-F9C3-455E-B7BC-E853DA92D668}" dt="2025-05-16T08:29:27.379" v="10" actId="1076"/>
        <pc:sldMkLst>
          <pc:docMk/>
          <pc:sldMk cId="0" sldId="256"/>
        </pc:sldMkLst>
        <pc:spChg chg="mod">
          <ac:chgData name="sotiropoulou sotiropoulou" userId="29d86a7e833973c6" providerId="LiveId" clId="{9C5D3D3C-F9C3-455E-B7BC-E853DA92D668}" dt="2025-05-16T08:29:27.379" v="10" actId="1076"/>
          <ac:spMkLst>
            <pc:docMk/>
            <pc:sldMk cId="0" sldId="256"/>
            <ac:spMk id="108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29:33.737" v="11" actId="1076"/>
        <pc:sldMkLst>
          <pc:docMk/>
          <pc:sldMk cId="0" sldId="257"/>
        </pc:sldMkLst>
        <pc:spChg chg="mod">
          <ac:chgData name="sotiropoulou sotiropoulou" userId="29d86a7e833973c6" providerId="LiveId" clId="{9C5D3D3C-F9C3-455E-B7BC-E853DA92D668}" dt="2025-05-16T08:29:33.737" v="11" actId="1076"/>
          <ac:spMkLst>
            <pc:docMk/>
            <pc:sldMk cId="0" sldId="257"/>
            <ac:spMk id="116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29:40.040" v="12" actId="1076"/>
        <pc:sldMkLst>
          <pc:docMk/>
          <pc:sldMk cId="0" sldId="258"/>
        </pc:sldMkLst>
        <pc:spChg chg="mod">
          <ac:chgData name="sotiropoulou sotiropoulou" userId="29d86a7e833973c6" providerId="LiveId" clId="{9C5D3D3C-F9C3-455E-B7BC-E853DA92D668}" dt="2025-05-16T08:29:40.040" v="12" actId="1076"/>
          <ac:spMkLst>
            <pc:docMk/>
            <pc:sldMk cId="0" sldId="258"/>
            <ac:spMk id="124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30:03.699" v="15" actId="255"/>
        <pc:sldMkLst>
          <pc:docMk/>
          <pc:sldMk cId="0" sldId="260"/>
        </pc:sldMkLst>
        <pc:spChg chg="mod">
          <ac:chgData name="sotiropoulou sotiropoulou" userId="29d86a7e833973c6" providerId="LiveId" clId="{9C5D3D3C-F9C3-455E-B7BC-E853DA92D668}" dt="2025-05-16T08:30:03.699" v="15" actId="255"/>
          <ac:spMkLst>
            <pc:docMk/>
            <pc:sldMk cId="0" sldId="260"/>
            <ac:spMk id="140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30:24.250" v="19" actId="179"/>
        <pc:sldMkLst>
          <pc:docMk/>
          <pc:sldMk cId="0" sldId="263"/>
        </pc:sldMkLst>
        <pc:spChg chg="mod">
          <ac:chgData name="sotiropoulou sotiropoulou" userId="29d86a7e833973c6" providerId="LiveId" clId="{9C5D3D3C-F9C3-455E-B7BC-E853DA92D668}" dt="2025-05-16T08:30:24.250" v="19" actId="179"/>
          <ac:spMkLst>
            <pc:docMk/>
            <pc:sldMk cId="0" sldId="263"/>
            <ac:spMk id="158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30:38.062" v="20" actId="1076"/>
        <pc:sldMkLst>
          <pc:docMk/>
          <pc:sldMk cId="0" sldId="267"/>
        </pc:sldMkLst>
        <pc:spChg chg="mod">
          <ac:chgData name="sotiropoulou sotiropoulou" userId="29d86a7e833973c6" providerId="LiveId" clId="{9C5D3D3C-F9C3-455E-B7BC-E853DA92D668}" dt="2025-05-16T08:30:38.062" v="20" actId="1076"/>
          <ac:spMkLst>
            <pc:docMk/>
            <pc:sldMk cId="0" sldId="267"/>
            <ac:spMk id="194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31:59.570" v="24" actId="122"/>
        <pc:sldMkLst>
          <pc:docMk/>
          <pc:sldMk cId="0" sldId="268"/>
        </pc:sldMkLst>
        <pc:graphicFrameChg chg="mod modGraphic">
          <ac:chgData name="sotiropoulou sotiropoulou" userId="29d86a7e833973c6" providerId="LiveId" clId="{9C5D3D3C-F9C3-455E-B7BC-E853DA92D668}" dt="2025-05-16T08:31:59.570" v="24" actId="122"/>
          <ac:graphicFrameMkLst>
            <pc:docMk/>
            <pc:sldMk cId="0" sldId="268"/>
            <ac:graphicFrameMk id="203" creationId="{00000000-0000-0000-0000-000000000000}"/>
          </ac:graphicFrameMkLst>
        </pc:graphicFrameChg>
      </pc:sldChg>
      <pc:sldChg chg="modSp mod">
        <pc:chgData name="sotiropoulou sotiropoulou" userId="29d86a7e833973c6" providerId="LiveId" clId="{9C5D3D3C-F9C3-455E-B7BC-E853DA92D668}" dt="2025-05-16T08:32:15.801" v="26" actId="14100"/>
        <pc:sldMkLst>
          <pc:docMk/>
          <pc:sldMk cId="0" sldId="272"/>
        </pc:sldMkLst>
      </pc:sldChg>
      <pc:sldChg chg="modSp mod">
        <pc:chgData name="sotiropoulou sotiropoulou" userId="29d86a7e833973c6" providerId="LiveId" clId="{9C5D3D3C-F9C3-455E-B7BC-E853DA92D668}" dt="2025-05-16T08:32:23.310" v="27" actId="1076"/>
        <pc:sldMkLst>
          <pc:docMk/>
          <pc:sldMk cId="0" sldId="274"/>
        </pc:sldMkLst>
      </pc:sldChg>
      <pc:sldChg chg="modSp mod">
        <pc:chgData name="sotiropoulou sotiropoulou" userId="29d86a7e833973c6" providerId="LiveId" clId="{9C5D3D3C-F9C3-455E-B7BC-E853DA92D668}" dt="2025-05-16T08:32:36.749" v="30" actId="14100"/>
        <pc:sldMkLst>
          <pc:docMk/>
          <pc:sldMk cId="0" sldId="275"/>
        </pc:sldMkLst>
        <pc:spChg chg="mod">
          <ac:chgData name="sotiropoulou sotiropoulou" userId="29d86a7e833973c6" providerId="LiveId" clId="{9C5D3D3C-F9C3-455E-B7BC-E853DA92D668}" dt="2025-05-16T08:32:36.749" v="30" actId="14100"/>
          <ac:spMkLst>
            <pc:docMk/>
            <pc:sldMk cId="0" sldId="275"/>
            <ac:spMk id="270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33:05.697" v="31" actId="1076"/>
        <pc:sldMkLst>
          <pc:docMk/>
          <pc:sldMk cId="0" sldId="284"/>
        </pc:sldMkLst>
        <pc:spChg chg="mod">
          <ac:chgData name="sotiropoulou sotiropoulou" userId="29d86a7e833973c6" providerId="LiveId" clId="{9C5D3D3C-F9C3-455E-B7BC-E853DA92D668}" dt="2025-05-16T08:33:05.697" v="31" actId="1076"/>
          <ac:spMkLst>
            <pc:docMk/>
            <pc:sldMk cId="0" sldId="284"/>
            <ac:spMk id="384" creationId="{00000000-0000-0000-0000-000000000000}"/>
          </ac:spMkLst>
        </pc:spChg>
      </pc:sldChg>
      <pc:sldChg chg="modSp mod">
        <pc:chgData name="sotiropoulou sotiropoulou" userId="29d86a7e833973c6" providerId="LiveId" clId="{9C5D3D3C-F9C3-455E-B7BC-E853DA92D668}" dt="2025-05-16T08:33:09.319" v="32" actId="1076"/>
        <pc:sldMkLst>
          <pc:docMk/>
          <pc:sldMk cId="0" sldId="285"/>
        </pc:sldMkLst>
        <pc:spChg chg="mod">
          <ac:chgData name="sotiropoulou sotiropoulou" userId="29d86a7e833973c6" providerId="LiveId" clId="{9C5D3D3C-F9C3-455E-B7BC-E853DA92D668}" dt="2025-05-16T08:33:09.319" v="32" actId="1076"/>
          <ac:spMkLst>
            <pc:docMk/>
            <pc:sldMk cId="0" sldId="285"/>
            <ac:spMk id="391" creationId="{00000000-0000-0000-0000-000000000000}"/>
          </ac:spMkLst>
        </pc:spChg>
      </pc:sldChg>
      <pc:sldChg chg="addSp delSp modSp mod">
        <pc:chgData name="sotiropoulou sotiropoulou" userId="29d86a7e833973c6" providerId="LiveId" clId="{9C5D3D3C-F9C3-455E-B7BC-E853DA92D668}" dt="2025-05-16T08:29:06.398" v="7" actId="1076"/>
        <pc:sldMkLst>
          <pc:docMk/>
          <pc:sldMk cId="0" sldId="287"/>
        </pc:sldMkLst>
        <pc:spChg chg="add mod">
          <ac:chgData name="sotiropoulou sotiropoulou" userId="29d86a7e833973c6" providerId="LiveId" clId="{9C5D3D3C-F9C3-455E-B7BC-E853DA92D668}" dt="2025-05-16T08:29:06.398" v="7" actId="1076"/>
          <ac:spMkLst>
            <pc:docMk/>
            <pc:sldMk cId="0" sldId="287"/>
            <ac:spMk id="5" creationId="{39555EDA-A9A4-D0A2-0A4E-C52B7C8C3B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33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fd5a3148a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0fd5a3148a_2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g30fd5a3148a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8" name="Google Shape;25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8" name="Google Shape;25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279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8" name="Google Shape;26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8" name="Google Shape;26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95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8" name="Google Shape;27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8" name="Google Shape;28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4" name="Google Shape;29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7" name="Google Shape;3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81" name="Google Shape;3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81" name="Google Shape;3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077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88" name="Google Shape;38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9" name="Google Shape;40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fd5a314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0fd5a3148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8" name="Google Shape;138;g30fd5a3148a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2">
  <p:cSld name="Placeholder 2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6905659" y="1645338"/>
            <a:ext cx="4114800" cy="4114800"/>
          </a:xfrm>
          <a:prstGeom prst="roundRect">
            <a:avLst>
              <a:gd name="adj" fmla="val 16203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>
            <a:spLocks noGrp="1"/>
          </p:cNvSpPr>
          <p:nvPr>
            <p:ph type="pic" idx="2"/>
          </p:nvPr>
        </p:nvSpPr>
        <p:spPr>
          <a:xfrm>
            <a:off x="1011238" y="1645338"/>
            <a:ext cx="4114800" cy="4114800"/>
          </a:xfrm>
          <a:prstGeom prst="roundRect">
            <a:avLst>
              <a:gd name="adj" fmla="val 16476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97971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6131377" y="1462684"/>
            <a:ext cx="5910944" cy="531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3"/>
          </p:nvPr>
        </p:nvSpPr>
        <p:spPr>
          <a:xfrm>
            <a:off x="97970" y="854672"/>
            <a:ext cx="11944351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03">
  <p:cSld name="Placeholder 0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>
            <a:spLocks noGrp="1"/>
          </p:cNvSpPr>
          <p:nvPr>
            <p:ph type="pic" idx="2"/>
          </p:nvPr>
        </p:nvSpPr>
        <p:spPr>
          <a:xfrm>
            <a:off x="7258050" y="1375423"/>
            <a:ext cx="4310881" cy="1783401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8" name="Google Shape;28;p25"/>
          <p:cNvSpPr>
            <a:spLocks noGrp="1"/>
          </p:cNvSpPr>
          <p:nvPr>
            <p:ph type="pic" idx="3"/>
          </p:nvPr>
        </p:nvSpPr>
        <p:spPr>
          <a:xfrm>
            <a:off x="7258050" y="3646246"/>
            <a:ext cx="4310881" cy="2770429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97971" y="881743"/>
            <a:ext cx="11944350" cy="587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2" descr="A blue text on a black background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18247" y="6195675"/>
            <a:ext cx="1636059" cy="3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 descr="A logo with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21341" y="264178"/>
            <a:ext cx="833718" cy="8337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dershipiq.com/blogs/leadershipiq/the-truth-about-working-from-home-in-24-shocking-char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about:blan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oye.com/blog/hybrid-working-model-exampl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oye.com/blog/hybrid-working-model-example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atras.gr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png"/><Relationship Id="rId4" Type="http://schemas.openxmlformats.org/officeDocument/2006/relationships/hyperlink" Target="mailto:dpapad@upatras.gr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dershipiq.com/blogs/leadershipiq/the-truth-about-working-from-home-in-24-shocking-cha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8042"/>
          <a:stretch/>
        </p:blipFill>
        <p:spPr>
          <a:xfrm>
            <a:off x="3998271" y="-191949"/>
            <a:ext cx="9549905" cy="6871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764040" y="3962601"/>
            <a:ext cx="517955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PT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Módulo 1</a:t>
            </a:r>
            <a:endParaRPr lang="pt-PT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3200"/>
            </a:pPr>
            <a:r>
              <a:rPr lang="pt-PT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Compreender o ambiente de trabalho </a:t>
            </a:r>
            <a:r>
              <a:rPr lang="pt-PT" sz="3200" b="1" dirty="0">
                <a:solidFill>
                  <a:schemeClr val="dk1"/>
                </a:solidFill>
              </a:rPr>
              <a:t>híbrido, competências e práticas</a:t>
            </a:r>
            <a:endParaRPr lang="pt-PT"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15324AD-D575-971B-7F1B-EBED99A5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07;p1">
            <a:extLst>
              <a:ext uri="{FF2B5EF4-FFF2-40B4-BE49-F238E27FC236}">
                <a16:creationId xmlns:a16="http://schemas.microsoft.com/office/drawing/2014/main" id="{A0B017CC-BEA2-8576-AF0F-908CC3D52CD8}"/>
              </a:ext>
            </a:extLst>
          </p:cNvPr>
          <p:cNvSpPr txBox="1"/>
          <p:nvPr/>
        </p:nvSpPr>
        <p:spPr>
          <a:xfrm>
            <a:off x="764041" y="1492781"/>
            <a:ext cx="4393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PT" sz="3200" dirty="0">
                <a:solidFill>
                  <a:schemeClr val="dk1"/>
                </a:solidFill>
              </a:rPr>
              <a:t>Programa de formação sobre trabalho remoto e híbrido</a:t>
            </a:r>
            <a:endParaRPr lang="pt-PT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/>
        </p:nvSpPr>
        <p:spPr>
          <a:xfrm>
            <a:off x="424758" y="1293654"/>
            <a:ext cx="11113883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Partilhe as suas opiniões e experiências: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PT" sz="2800">
                <a:solidFill>
                  <a:schemeClr val="tx1"/>
                </a:solidFill>
              </a:rPr>
              <a:t>Crie</a:t>
            </a:r>
            <a:r>
              <a:rPr lang="pt-PT"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um questionário </a:t>
            </a:r>
            <a:r>
              <a:rPr lang="pt-PT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Mentimeter</a:t>
            </a:r>
            <a:r>
              <a:rPr lang="pt-PT" sz="2800" dirty="0">
                <a:solidFill>
                  <a:schemeClr val="tx1"/>
                </a:solidFill>
              </a:rPr>
              <a:t> (www.mentimeter.com/</a:t>
            </a:r>
            <a:r>
              <a:rPr lang="pt-PT" sz="2800" dirty="0" err="1">
                <a:solidFill>
                  <a:schemeClr val="tx1"/>
                </a:solidFill>
              </a:rPr>
              <a:t>pt</a:t>
            </a:r>
            <a:r>
              <a:rPr lang="pt-PT" sz="2800" dirty="0">
                <a:solidFill>
                  <a:schemeClr val="tx1"/>
                </a:solidFill>
              </a:rPr>
              <a:t>-BR) com 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 seguintes perguntas para recolher as opiniões dos formandos:</a:t>
            </a:r>
          </a:p>
          <a:p>
            <a:pPr marL="357188" indent="-244475">
              <a:spcBef>
                <a:spcPts val="6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Considera que o trabalho híbrido é sustentável para a sua função a longo prazo? Porquê ou porque não?</a:t>
            </a:r>
          </a:p>
          <a:p>
            <a:pPr marL="357188" marR="0" lvl="0" indent="-244475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que é que mudou no seu emprego desde que passou a trabalhar à distância, que considera ser uma MUDANÇA POSITIVA? (ou que mudaria)</a:t>
            </a:r>
          </a:p>
        </p:txBody>
      </p:sp>
      <p:pic>
        <p:nvPicPr>
          <p:cNvPr id="177" name="Google Shape;177;p12" descr="Ampulheta 90%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0h:15 m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F4234D2-F916-DA52-4788-0A7736DFD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6;p11">
            <a:extLst>
              <a:ext uri="{FF2B5EF4-FFF2-40B4-BE49-F238E27FC236}">
                <a16:creationId xmlns:a16="http://schemas.microsoft.com/office/drawing/2014/main" id="{CF9C2219-750D-6ABE-4529-E09CAB0C267F}"/>
              </a:ext>
            </a:extLst>
          </p:cNvPr>
          <p:cNvSpPr txBox="1">
            <a:spLocks/>
          </p:cNvSpPr>
          <p:nvPr/>
        </p:nvSpPr>
        <p:spPr>
          <a:xfrm>
            <a:off x="1306286" y="78794"/>
            <a:ext cx="10474778" cy="10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6"/>
              </a:buClr>
              <a:buSzPct val="111111"/>
            </a:pPr>
            <a:r>
              <a:rPr lang="pt-PT" sz="3200">
                <a:solidFill>
                  <a:schemeClr val="accent6"/>
                </a:solidFill>
              </a:rPr>
              <a:t>Atividade 1: Prós e contras do trabalho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/>
        </p:nvSpPr>
        <p:spPr>
          <a:xfrm>
            <a:off x="427393" y="1308134"/>
            <a:ext cx="1140136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 (</a:t>
            </a:r>
            <a:r>
              <a:rPr lang="pt-PT" sz="2800" b="1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pt-PT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</a:p>
          <a:p>
            <a:pPr marL="357188" marR="0" lvl="0" indent="-244475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que é que mudou no seu emprego desde que começou a trabalhar à distância, que considera ser uma MUDANÇA NEGATIVA? (ou que mudaria) </a:t>
            </a:r>
            <a:endParaRPr lang="pt-PT" sz="2800" dirty="0">
              <a:solidFill>
                <a:schemeClr val="tx1"/>
              </a:solidFill>
            </a:endParaRPr>
          </a:p>
          <a:p>
            <a:pPr marL="357188" marR="0" lvl="0" indent="-244475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Como pensa que o modelo híbrido influenciou a DINÂMICA DA EQUIPA ou a CULTURA do local de trabalho? (ou influenciaria) </a:t>
            </a:r>
            <a:endParaRPr lang="pt-PT" sz="2800" dirty="0">
              <a:solidFill>
                <a:schemeClr val="tx1"/>
              </a:solidFill>
            </a:endParaRPr>
          </a:p>
          <a:p>
            <a:pPr marL="357188" marR="0" lvl="0" indent="-244475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Qual é a ÚNICA MUDANÇA que sugeriria para melhorar o modelo de trabalho híbrido, para trabalhadores como você?</a:t>
            </a:r>
            <a:endParaRPr lang="pt-PT" sz="2800" dirty="0">
              <a:solidFill>
                <a:schemeClr val="tx1"/>
              </a:solidFill>
            </a:endParaRPr>
          </a:p>
          <a:p>
            <a:pPr marL="112713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pt-PT"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3"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Têm 5 minutos!</a:t>
            </a:r>
            <a:endParaRPr lang="pt-PT" sz="2800" dirty="0">
              <a:solidFill>
                <a:schemeClr val="tx1"/>
              </a:solidFill>
            </a:endParaRPr>
          </a:p>
        </p:txBody>
      </p:sp>
      <p:pic>
        <p:nvPicPr>
          <p:cNvPr id="177" name="Google Shape;177;p12" descr="Ampulheta 90%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621627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0h:15 m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8044322-14A0-3020-2671-869D50EA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66;p11">
            <a:extLst>
              <a:ext uri="{FF2B5EF4-FFF2-40B4-BE49-F238E27FC236}">
                <a16:creationId xmlns:a16="http://schemas.microsoft.com/office/drawing/2014/main" id="{98EC1182-820B-06FA-E84D-1BDE9C17FE27}"/>
              </a:ext>
            </a:extLst>
          </p:cNvPr>
          <p:cNvSpPr txBox="1">
            <a:spLocks/>
          </p:cNvSpPr>
          <p:nvPr/>
        </p:nvSpPr>
        <p:spPr>
          <a:xfrm>
            <a:off x="1306286" y="78794"/>
            <a:ext cx="10474778" cy="10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6"/>
              </a:buClr>
              <a:buSzPct val="111111"/>
            </a:pPr>
            <a:r>
              <a:rPr lang="pt-PT" sz="3200">
                <a:solidFill>
                  <a:schemeClr val="accent6"/>
                </a:solidFill>
              </a:rPr>
              <a:t>Atividade 1: Prós e contras do trabalho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3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/>
        </p:nvSpPr>
        <p:spPr>
          <a:xfrm>
            <a:off x="441304" y="1308134"/>
            <a:ext cx="9649753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Partilhe as suas opiniões e experiências: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8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Vamos ver os resultados!</a:t>
            </a:r>
            <a:endParaRPr lang="pt-PT" sz="28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 descobrir, em conjunto, as vantagens e desafios mais comuns, bem como as principais mudanças e influências fundamentais na dinâmica de grupo da cultura do local de trabalho.</a:t>
            </a:r>
            <a:endParaRPr lang="pt-PT" sz="28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3" descr="Ampulheta 90%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0h:15 m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E8194FD-5D35-6FD1-87EB-87BF582E9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66;p11">
            <a:extLst>
              <a:ext uri="{FF2B5EF4-FFF2-40B4-BE49-F238E27FC236}">
                <a16:creationId xmlns:a16="http://schemas.microsoft.com/office/drawing/2014/main" id="{5479A44A-9A2D-ECC7-C22D-395D002032BA}"/>
              </a:ext>
            </a:extLst>
          </p:cNvPr>
          <p:cNvSpPr txBox="1">
            <a:spLocks/>
          </p:cNvSpPr>
          <p:nvPr/>
        </p:nvSpPr>
        <p:spPr>
          <a:xfrm>
            <a:off x="1306286" y="78794"/>
            <a:ext cx="10474778" cy="10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6"/>
              </a:buClr>
              <a:buSzPct val="111111"/>
            </a:pPr>
            <a:r>
              <a:rPr lang="pt-PT" sz="3200" dirty="0">
                <a:solidFill>
                  <a:schemeClr val="accent6"/>
                </a:solidFill>
              </a:rPr>
              <a:t>Atividade 1: Prós e contras do trabalho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/>
        </p:nvSpPr>
        <p:spPr>
          <a:xfrm>
            <a:off x="1468385" y="158287"/>
            <a:ext cx="993566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2: Prós e contras do trabalho híbrido, com base na literatura </a:t>
            </a:r>
          </a:p>
        </p:txBody>
      </p:sp>
      <p:sp>
        <p:nvSpPr>
          <p:cNvPr id="195" name="Google Shape;195;p14"/>
          <p:cNvSpPr txBox="1"/>
          <p:nvPr/>
        </p:nvSpPr>
        <p:spPr>
          <a:xfrm>
            <a:off x="6839916" y="6361159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PT" sz="1400" b="0" i="0" u="sng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IQ DE LIDERANÇA </a:t>
            </a:r>
            <a:r>
              <a:rPr lang="pt-PT" sz="1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(2020)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DDE44319-F30F-1886-9F5B-4ECB3006D851}"/>
              </a:ext>
            </a:extLst>
          </p:cNvPr>
          <p:cNvGrpSpPr/>
          <p:nvPr/>
        </p:nvGrpSpPr>
        <p:grpSpPr>
          <a:xfrm>
            <a:off x="-195269" y="1340467"/>
            <a:ext cx="6730396" cy="4608772"/>
            <a:chOff x="-64637" y="1340467"/>
            <a:chExt cx="6730396" cy="4608772"/>
          </a:xfrm>
        </p:grpSpPr>
        <p:sp>
          <p:nvSpPr>
            <p:cNvPr id="2" name="Google Shape;194;p14">
              <a:extLst>
                <a:ext uri="{FF2B5EF4-FFF2-40B4-BE49-F238E27FC236}">
                  <a16:creationId xmlns:a16="http://schemas.microsoft.com/office/drawing/2014/main" id="{F4BD48FE-73FF-B264-E9C4-79AD19580CB2}"/>
                </a:ext>
              </a:extLst>
            </p:cNvPr>
            <p:cNvSpPr txBox="1"/>
            <p:nvPr/>
          </p:nvSpPr>
          <p:spPr>
            <a:xfrm>
              <a:off x="114303" y="1340467"/>
              <a:ext cx="60960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400" dirty="0">
                  <a:solidFill>
                    <a:schemeClr val="accent6"/>
                  </a:solidFill>
                </a:rPr>
                <a:t>O que é que mudou no seu emprego desde que passou a trabalhar à distância, que considera ser uma MUDANÇA POSITIVA?</a:t>
              </a:r>
            </a:p>
          </p:txBody>
        </p:sp>
        <p:sp>
          <p:nvSpPr>
            <p:cNvPr id="4" name="Google Shape;194;p14">
              <a:extLst>
                <a:ext uri="{FF2B5EF4-FFF2-40B4-BE49-F238E27FC236}">
                  <a16:creationId xmlns:a16="http://schemas.microsoft.com/office/drawing/2014/main" id="{742EA810-0A08-0A52-650B-A3D4525C63FC}"/>
                </a:ext>
              </a:extLst>
            </p:cNvPr>
            <p:cNvSpPr txBox="1"/>
            <p:nvPr/>
          </p:nvSpPr>
          <p:spPr>
            <a:xfrm>
              <a:off x="1081385" y="3104460"/>
              <a:ext cx="352326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</a:t>
              </a:r>
              <a:r>
                <a:rPr lang="pt-PT" sz="3600" b="0" i="0" u="none" strike="noStrike" cap="non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aior eficiência</a:t>
              </a:r>
            </a:p>
          </p:txBody>
        </p:sp>
        <p:sp>
          <p:nvSpPr>
            <p:cNvPr id="5" name="Google Shape;194;p14">
              <a:extLst>
                <a:ext uri="{FF2B5EF4-FFF2-40B4-BE49-F238E27FC236}">
                  <a16:creationId xmlns:a16="http://schemas.microsoft.com/office/drawing/2014/main" id="{DD6C6C52-D71D-C55B-BB76-B426E76EC745}"/>
                </a:ext>
              </a:extLst>
            </p:cNvPr>
            <p:cNvSpPr txBox="1"/>
            <p:nvPr/>
          </p:nvSpPr>
          <p:spPr>
            <a:xfrm>
              <a:off x="1468386" y="2930290"/>
              <a:ext cx="274983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b="0" i="0" u="none" strike="noStrike" cap="none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tempo de trabalho produtivo </a:t>
              </a:r>
            </a:p>
          </p:txBody>
        </p:sp>
        <p:sp>
          <p:nvSpPr>
            <p:cNvPr id="6" name="Google Shape;194;p14">
              <a:extLst>
                <a:ext uri="{FF2B5EF4-FFF2-40B4-BE49-F238E27FC236}">
                  <a16:creationId xmlns:a16="http://schemas.microsoft.com/office/drawing/2014/main" id="{DF621E9E-4986-0460-7B74-1BEE508FD66E}"/>
                </a:ext>
              </a:extLst>
            </p:cNvPr>
            <p:cNvSpPr txBox="1"/>
            <p:nvPr/>
          </p:nvSpPr>
          <p:spPr>
            <a:xfrm>
              <a:off x="3096988" y="2592824"/>
              <a:ext cx="304800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</a:t>
              </a:r>
              <a:r>
                <a:rPr lang="pt-PT" sz="1800" b="0" i="0" u="none" strike="noStrike" cap="none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enos dramas de escritório</a:t>
              </a:r>
            </a:p>
          </p:txBody>
        </p:sp>
        <p:sp>
          <p:nvSpPr>
            <p:cNvPr id="7" name="Google Shape;194;p14">
              <a:extLst>
                <a:ext uri="{FF2B5EF4-FFF2-40B4-BE49-F238E27FC236}">
                  <a16:creationId xmlns:a16="http://schemas.microsoft.com/office/drawing/2014/main" id="{9AD824F1-0A52-B48E-2088-BAACAF87AF8A}"/>
                </a:ext>
              </a:extLst>
            </p:cNvPr>
            <p:cNvSpPr txBox="1"/>
            <p:nvPr/>
          </p:nvSpPr>
          <p:spPr>
            <a:xfrm>
              <a:off x="4343399" y="3437069"/>
              <a:ext cx="140425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</a:t>
              </a:r>
              <a:r>
                <a:rPr lang="pt-PT" sz="1000" b="0" i="0" u="none" strike="noStrike" cap="none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enos distrações</a:t>
              </a:r>
            </a:p>
          </p:txBody>
        </p:sp>
        <p:sp>
          <p:nvSpPr>
            <p:cNvPr id="8" name="Google Shape;194;p14">
              <a:extLst>
                <a:ext uri="{FF2B5EF4-FFF2-40B4-BE49-F238E27FC236}">
                  <a16:creationId xmlns:a16="http://schemas.microsoft.com/office/drawing/2014/main" id="{AE352D34-8927-5C4D-1236-B5E9BD635A68}"/>
                </a:ext>
              </a:extLst>
            </p:cNvPr>
            <p:cNvSpPr txBox="1"/>
            <p:nvPr/>
          </p:nvSpPr>
          <p:spPr>
            <a:xfrm>
              <a:off x="3989820" y="3675876"/>
              <a:ext cx="2015603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tx1"/>
                  </a:solidFill>
                </a:rPr>
                <a:t>equilíbrio profissional e pessoal</a:t>
              </a:r>
              <a:endParaRPr lang="pt-PT"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4;p14">
              <a:extLst>
                <a:ext uri="{FF2B5EF4-FFF2-40B4-BE49-F238E27FC236}">
                  <a16:creationId xmlns:a16="http://schemas.microsoft.com/office/drawing/2014/main" id="{5AF2E3EB-8E67-69BD-EEF7-FD35AE1E8D0D}"/>
                </a:ext>
              </a:extLst>
            </p:cNvPr>
            <p:cNvSpPr txBox="1"/>
            <p:nvPr/>
          </p:nvSpPr>
          <p:spPr>
            <a:xfrm>
              <a:off x="2104639" y="3763059"/>
              <a:ext cx="316949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400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reuniões mais curtas</a:t>
              </a:r>
              <a:endParaRPr lang="pt-PT" sz="2400" b="0" i="0" u="none" strike="noStrike" cap="none" dirty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94;p14">
              <a:extLst>
                <a:ext uri="{FF2B5EF4-FFF2-40B4-BE49-F238E27FC236}">
                  <a16:creationId xmlns:a16="http://schemas.microsoft.com/office/drawing/2014/main" id="{17F24D81-6119-66DC-4FA9-4AE55CD38279}"/>
                </a:ext>
              </a:extLst>
            </p:cNvPr>
            <p:cNvSpPr txBox="1"/>
            <p:nvPr/>
          </p:nvSpPr>
          <p:spPr>
            <a:xfrm>
              <a:off x="259500" y="3739795"/>
              <a:ext cx="201560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5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a</a:t>
              </a:r>
              <a:r>
                <a:rPr lang="pt-PT" sz="1050" b="0" i="0" u="none" strike="noStrike" cap="none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mbiente mais calmo</a:t>
              </a:r>
            </a:p>
          </p:txBody>
        </p:sp>
        <p:sp>
          <p:nvSpPr>
            <p:cNvPr id="11" name="Google Shape;194;p14">
              <a:extLst>
                <a:ext uri="{FF2B5EF4-FFF2-40B4-BE49-F238E27FC236}">
                  <a16:creationId xmlns:a16="http://schemas.microsoft.com/office/drawing/2014/main" id="{86F698B9-7F01-5851-1570-70317AACCDC3}"/>
                </a:ext>
              </a:extLst>
            </p:cNvPr>
            <p:cNvSpPr txBox="1"/>
            <p:nvPr/>
          </p:nvSpPr>
          <p:spPr>
            <a:xfrm>
              <a:off x="114303" y="3984876"/>
              <a:ext cx="300447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000" dirty="0">
                  <a:solidFill>
                    <a:schemeClr val="accent4">
                      <a:lumMod val="75000"/>
                    </a:schemeClr>
                  </a:solidFill>
                </a:rPr>
                <a:t>m</a:t>
              </a:r>
              <a:r>
                <a:rPr lang="pt-PT" sz="4000" b="0" i="0" u="none" strike="noStrike" cap="none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aior foco</a:t>
              </a:r>
            </a:p>
          </p:txBody>
        </p:sp>
        <p:sp>
          <p:nvSpPr>
            <p:cNvPr id="12" name="Google Shape;194;p14">
              <a:extLst>
                <a:ext uri="{FF2B5EF4-FFF2-40B4-BE49-F238E27FC236}">
                  <a16:creationId xmlns:a16="http://schemas.microsoft.com/office/drawing/2014/main" id="{0DEF1ACF-8270-25D0-7C2A-CDF47F67F7C3}"/>
                </a:ext>
              </a:extLst>
            </p:cNvPr>
            <p:cNvSpPr txBox="1"/>
            <p:nvPr/>
          </p:nvSpPr>
          <p:spPr>
            <a:xfrm>
              <a:off x="2707830" y="4160055"/>
              <a:ext cx="158387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tx1"/>
                  </a:solidFill>
                </a:rPr>
                <a:t>adoção de tecnologia</a:t>
              </a:r>
              <a:endParaRPr lang="pt-PT"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4;p14">
              <a:extLst>
                <a:ext uri="{FF2B5EF4-FFF2-40B4-BE49-F238E27FC236}">
                  <a16:creationId xmlns:a16="http://schemas.microsoft.com/office/drawing/2014/main" id="{9789BAB0-ECD8-BC8B-D496-6BAD8C3A1383}"/>
                </a:ext>
              </a:extLst>
            </p:cNvPr>
            <p:cNvSpPr txBox="1"/>
            <p:nvPr/>
          </p:nvSpPr>
          <p:spPr>
            <a:xfrm>
              <a:off x="3439017" y="4334675"/>
              <a:ext cx="2438401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accent4">
                      <a:lumMod val="75000"/>
                    </a:schemeClr>
                  </a:solidFill>
                </a:rPr>
                <a:t>clarificação de prioridades</a:t>
              </a:r>
              <a:endParaRPr lang="pt-PT" sz="100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4;p14">
              <a:extLst>
                <a:ext uri="{FF2B5EF4-FFF2-40B4-BE49-F238E27FC236}">
                  <a16:creationId xmlns:a16="http://schemas.microsoft.com/office/drawing/2014/main" id="{8A9133A5-DB4A-58BB-58E2-548AD0AA05EE}"/>
                </a:ext>
              </a:extLst>
            </p:cNvPr>
            <p:cNvSpPr txBox="1"/>
            <p:nvPr/>
          </p:nvSpPr>
          <p:spPr>
            <a:xfrm>
              <a:off x="4227358" y="4095799"/>
              <a:ext cx="2438401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bg2">
                      <a:lumMod val="25000"/>
                      <a:lumOff val="75000"/>
                    </a:schemeClr>
                  </a:solidFill>
                </a:rPr>
                <a:t>reuniões produtivas </a:t>
              </a:r>
              <a:endParaRPr lang="pt-PT" sz="1000" b="0" i="0" u="none" strike="noStrike" cap="none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4;p14">
              <a:extLst>
                <a:ext uri="{FF2B5EF4-FFF2-40B4-BE49-F238E27FC236}">
                  <a16:creationId xmlns:a16="http://schemas.microsoft.com/office/drawing/2014/main" id="{C6978470-385B-52C8-7859-9314879BDD95}"/>
                </a:ext>
              </a:extLst>
            </p:cNvPr>
            <p:cNvSpPr txBox="1"/>
            <p:nvPr/>
          </p:nvSpPr>
          <p:spPr>
            <a:xfrm>
              <a:off x="887194" y="4529183"/>
              <a:ext cx="5225142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400" b="0" i="0" u="none" strike="noStrike" cap="none" dirty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menos interrupções</a:t>
              </a:r>
            </a:p>
          </p:txBody>
        </p:sp>
        <p:sp>
          <p:nvSpPr>
            <p:cNvPr id="16" name="Google Shape;194;p14">
              <a:extLst>
                <a:ext uri="{FF2B5EF4-FFF2-40B4-BE49-F238E27FC236}">
                  <a16:creationId xmlns:a16="http://schemas.microsoft.com/office/drawing/2014/main" id="{19AE91BE-FAEE-E34C-167F-231F27625CC9}"/>
                </a:ext>
              </a:extLst>
            </p:cNvPr>
            <p:cNvSpPr txBox="1"/>
            <p:nvPr/>
          </p:nvSpPr>
          <p:spPr>
            <a:xfrm>
              <a:off x="-64637" y="4492083"/>
              <a:ext cx="2438401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tx1"/>
                  </a:solidFill>
                </a:rPr>
                <a:t>melhoria das aptidões tecnológicas</a:t>
              </a:r>
              <a:endParaRPr lang="pt-PT"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94;p14">
              <a:extLst>
                <a:ext uri="{FF2B5EF4-FFF2-40B4-BE49-F238E27FC236}">
                  <a16:creationId xmlns:a16="http://schemas.microsoft.com/office/drawing/2014/main" id="{AC0BFCF6-E4B5-42A2-370A-13C973178429}"/>
                </a:ext>
              </a:extLst>
            </p:cNvPr>
            <p:cNvSpPr txBox="1"/>
            <p:nvPr/>
          </p:nvSpPr>
          <p:spPr>
            <a:xfrm>
              <a:off x="401044" y="5135044"/>
              <a:ext cx="201560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50" dirty="0">
                  <a:solidFill>
                    <a:schemeClr val="accent4">
                      <a:lumMod val="75000"/>
                    </a:schemeClr>
                  </a:solidFill>
                </a:rPr>
                <a:t>segurança</a:t>
              </a:r>
              <a:endParaRPr lang="pt-PT" sz="1050" b="0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4;p14">
              <a:extLst>
                <a:ext uri="{FF2B5EF4-FFF2-40B4-BE49-F238E27FC236}">
                  <a16:creationId xmlns:a16="http://schemas.microsoft.com/office/drawing/2014/main" id="{597F267C-0D59-4D93-4FD7-675B9E0AF39B}"/>
                </a:ext>
              </a:extLst>
            </p:cNvPr>
            <p:cNvSpPr txBox="1"/>
            <p:nvPr/>
          </p:nvSpPr>
          <p:spPr>
            <a:xfrm>
              <a:off x="1489495" y="5308919"/>
              <a:ext cx="2263379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novas competências transferíveis</a:t>
              </a:r>
              <a:endParaRPr lang="pt-PT" sz="1000" b="0" i="0" u="none" strike="noStrike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4;p14">
              <a:extLst>
                <a:ext uri="{FF2B5EF4-FFF2-40B4-BE49-F238E27FC236}">
                  <a16:creationId xmlns:a16="http://schemas.microsoft.com/office/drawing/2014/main" id="{3142B871-5505-9DD0-E4F8-9FB943CF38DF}"/>
                </a:ext>
              </a:extLst>
            </p:cNvPr>
            <p:cNvSpPr txBox="1"/>
            <p:nvPr/>
          </p:nvSpPr>
          <p:spPr>
            <a:xfrm>
              <a:off x="101665" y="5430654"/>
              <a:ext cx="201560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5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novos desafios</a:t>
              </a:r>
              <a:endParaRPr lang="pt-PT" sz="1050" b="0" i="0" u="none" strike="noStrike" cap="none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4;p14">
              <a:extLst>
                <a:ext uri="{FF2B5EF4-FFF2-40B4-BE49-F238E27FC236}">
                  <a16:creationId xmlns:a16="http://schemas.microsoft.com/office/drawing/2014/main" id="{C2F51EEB-BC42-24F0-FF8A-6E477A40277B}"/>
                </a:ext>
              </a:extLst>
            </p:cNvPr>
            <p:cNvSpPr txBox="1"/>
            <p:nvPr/>
          </p:nvSpPr>
          <p:spPr>
            <a:xfrm>
              <a:off x="792909" y="5695364"/>
              <a:ext cx="201560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50" dirty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maior colaboração</a:t>
              </a:r>
              <a:endParaRPr lang="pt-PT" sz="1050" b="0" i="0" u="none" strike="noStrike" cap="none" dirty="0">
                <a:solidFill>
                  <a:schemeClr val="bg2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4;p14">
              <a:extLst>
                <a:ext uri="{FF2B5EF4-FFF2-40B4-BE49-F238E27FC236}">
                  <a16:creationId xmlns:a16="http://schemas.microsoft.com/office/drawing/2014/main" id="{01BB8A2A-2444-97A3-2C3B-2C7372EA9ACD}"/>
                </a:ext>
              </a:extLst>
            </p:cNvPr>
            <p:cNvSpPr txBox="1"/>
            <p:nvPr/>
          </p:nvSpPr>
          <p:spPr>
            <a:xfrm>
              <a:off x="2681584" y="5598601"/>
              <a:ext cx="201560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50" dirty="0">
                  <a:solidFill>
                    <a:schemeClr val="bg2">
                      <a:lumMod val="25000"/>
                      <a:lumOff val="75000"/>
                    </a:schemeClr>
                  </a:solidFill>
                </a:rPr>
                <a:t>maior flexibilidade</a:t>
              </a:r>
              <a:endParaRPr lang="pt-PT" sz="1050" b="0" i="0" u="none" strike="noStrike" cap="none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4;p14">
              <a:extLst>
                <a:ext uri="{FF2B5EF4-FFF2-40B4-BE49-F238E27FC236}">
                  <a16:creationId xmlns:a16="http://schemas.microsoft.com/office/drawing/2014/main" id="{A0BDBCCC-F0EA-C230-6B07-4C6A0C6FBB60}"/>
                </a:ext>
              </a:extLst>
            </p:cNvPr>
            <p:cNvSpPr txBox="1"/>
            <p:nvPr/>
          </p:nvSpPr>
          <p:spPr>
            <a:xfrm>
              <a:off x="4380630" y="5473516"/>
              <a:ext cx="2015603" cy="25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5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objetivos de trabalho</a:t>
              </a:r>
              <a:endParaRPr lang="pt-PT" sz="1050" b="0" i="0" u="none" strike="noStrike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4;p14">
              <a:extLst>
                <a:ext uri="{FF2B5EF4-FFF2-40B4-BE49-F238E27FC236}">
                  <a16:creationId xmlns:a16="http://schemas.microsoft.com/office/drawing/2014/main" id="{76CF7E0F-E910-F0F6-6DF3-79ACFC562FCE}"/>
                </a:ext>
              </a:extLst>
            </p:cNvPr>
            <p:cNvSpPr txBox="1"/>
            <p:nvPr/>
          </p:nvSpPr>
          <p:spPr>
            <a:xfrm>
              <a:off x="3824589" y="5265418"/>
              <a:ext cx="2015603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000" dirty="0">
                  <a:solidFill>
                    <a:schemeClr val="bg2">
                      <a:lumMod val="25000"/>
                      <a:lumOff val="75000"/>
                    </a:schemeClr>
                  </a:solidFill>
                </a:rPr>
                <a:t>redução do tempo de viagem</a:t>
              </a:r>
              <a:endParaRPr lang="pt-PT" sz="1000" b="0" i="0" u="none" strike="noStrike" cap="none" dirty="0">
                <a:solidFill>
                  <a:schemeClr val="bg2">
                    <a:lumMod val="25000"/>
                    <a:lumOff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541D1350-6C92-A0FA-5ED7-4638ECBDAC09}"/>
              </a:ext>
            </a:extLst>
          </p:cNvPr>
          <p:cNvCxnSpPr/>
          <p:nvPr/>
        </p:nvCxnSpPr>
        <p:spPr>
          <a:xfrm>
            <a:off x="6014356" y="1340467"/>
            <a:ext cx="0" cy="4752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Agrupar 200">
            <a:extLst>
              <a:ext uri="{FF2B5EF4-FFF2-40B4-BE49-F238E27FC236}">
                <a16:creationId xmlns:a16="http://schemas.microsoft.com/office/drawing/2014/main" id="{35DCEB70-75BF-D419-029F-8C8DEDA72C92}"/>
              </a:ext>
            </a:extLst>
          </p:cNvPr>
          <p:cNvGrpSpPr/>
          <p:nvPr/>
        </p:nvGrpSpPr>
        <p:grpSpPr>
          <a:xfrm>
            <a:off x="5268848" y="2705993"/>
            <a:ext cx="7386122" cy="3527936"/>
            <a:chOff x="-707418" y="2526374"/>
            <a:chExt cx="7386122" cy="3527936"/>
          </a:xfrm>
        </p:grpSpPr>
        <p:sp>
          <p:nvSpPr>
            <p:cNvPr id="202" name="Google Shape;194;p14">
              <a:extLst>
                <a:ext uri="{FF2B5EF4-FFF2-40B4-BE49-F238E27FC236}">
                  <a16:creationId xmlns:a16="http://schemas.microsoft.com/office/drawing/2014/main" id="{BCE0AD70-A886-4FB6-72F9-7FBB4DEFEFA7}"/>
                </a:ext>
              </a:extLst>
            </p:cNvPr>
            <p:cNvSpPr txBox="1"/>
            <p:nvPr/>
          </p:nvSpPr>
          <p:spPr>
            <a:xfrm>
              <a:off x="-131820" y="2569733"/>
              <a:ext cx="2749830" cy="292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300" b="0" i="0" u="none" strike="noStrike" cap="none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solicitações domésticas</a:t>
              </a:r>
            </a:p>
          </p:txBody>
        </p:sp>
        <p:sp>
          <p:nvSpPr>
            <p:cNvPr id="203" name="Google Shape;194;p14">
              <a:extLst>
                <a:ext uri="{FF2B5EF4-FFF2-40B4-BE49-F238E27FC236}">
                  <a16:creationId xmlns:a16="http://schemas.microsoft.com/office/drawing/2014/main" id="{B81D2D6A-D20F-A206-4F5D-3143BDDAD78B}"/>
                </a:ext>
              </a:extLst>
            </p:cNvPr>
            <p:cNvSpPr txBox="1"/>
            <p:nvPr/>
          </p:nvSpPr>
          <p:spPr>
            <a:xfrm>
              <a:off x="-289666" y="2754791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procura de contactos</a:t>
              </a:r>
            </a:p>
          </p:txBody>
        </p:sp>
        <p:sp>
          <p:nvSpPr>
            <p:cNvPr id="204" name="Google Shape;194;p14">
              <a:extLst>
                <a:ext uri="{FF2B5EF4-FFF2-40B4-BE49-F238E27FC236}">
                  <a16:creationId xmlns:a16="http://schemas.microsoft.com/office/drawing/2014/main" id="{04D1373D-163B-D7C8-716C-41FE95D10878}"/>
                </a:ext>
              </a:extLst>
            </p:cNvPr>
            <p:cNvSpPr txBox="1"/>
            <p:nvPr/>
          </p:nvSpPr>
          <p:spPr>
            <a:xfrm>
              <a:off x="1787388" y="2697091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sentido de comunidade</a:t>
              </a:r>
            </a:p>
          </p:txBody>
        </p:sp>
        <p:sp>
          <p:nvSpPr>
            <p:cNvPr id="205" name="Google Shape;194;p14">
              <a:extLst>
                <a:ext uri="{FF2B5EF4-FFF2-40B4-BE49-F238E27FC236}">
                  <a16:creationId xmlns:a16="http://schemas.microsoft.com/office/drawing/2014/main" id="{345E7C8C-C595-0A2A-6EE9-9D326784F934}"/>
                </a:ext>
              </a:extLst>
            </p:cNvPr>
            <p:cNvSpPr txBox="1"/>
            <p:nvPr/>
          </p:nvSpPr>
          <p:spPr>
            <a:xfrm>
              <a:off x="3188962" y="2526374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equipamento adequado</a:t>
              </a:r>
            </a:p>
          </p:txBody>
        </p:sp>
        <p:sp>
          <p:nvSpPr>
            <p:cNvPr id="206" name="Google Shape;194;p14">
              <a:extLst>
                <a:ext uri="{FF2B5EF4-FFF2-40B4-BE49-F238E27FC236}">
                  <a16:creationId xmlns:a16="http://schemas.microsoft.com/office/drawing/2014/main" id="{75719111-A265-132B-F988-9B3528E82CDC}"/>
                </a:ext>
              </a:extLst>
            </p:cNvPr>
            <p:cNvSpPr txBox="1"/>
            <p:nvPr/>
          </p:nvSpPr>
          <p:spPr>
            <a:xfrm>
              <a:off x="3268747" y="4640434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pt-PT" sz="1200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menos </a:t>
              </a:r>
              <a:r>
                <a:rPr lang="pt-PT" sz="1200" i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brainstorming</a:t>
              </a:r>
              <a:endParaRPr lang="pt-PT" sz="1200" b="0" i="1" u="none" strike="noStrike" cap="none" dirty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94;p14">
              <a:extLst>
                <a:ext uri="{FF2B5EF4-FFF2-40B4-BE49-F238E27FC236}">
                  <a16:creationId xmlns:a16="http://schemas.microsoft.com/office/drawing/2014/main" id="{0BD5401B-26B4-7743-594E-EA770205D663}"/>
                </a:ext>
              </a:extLst>
            </p:cNvPr>
            <p:cNvSpPr txBox="1"/>
            <p:nvPr/>
          </p:nvSpPr>
          <p:spPr>
            <a:xfrm>
              <a:off x="3928874" y="3534894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menor acesso</a:t>
              </a:r>
            </a:p>
          </p:txBody>
        </p:sp>
        <p:sp>
          <p:nvSpPr>
            <p:cNvPr id="208" name="Google Shape;194;p14">
              <a:extLst>
                <a:ext uri="{FF2B5EF4-FFF2-40B4-BE49-F238E27FC236}">
                  <a16:creationId xmlns:a16="http://schemas.microsoft.com/office/drawing/2014/main" id="{4491A5D4-A5B6-8C4E-A468-4A77638E0414}"/>
                </a:ext>
              </a:extLst>
            </p:cNvPr>
            <p:cNvSpPr txBox="1"/>
            <p:nvPr/>
          </p:nvSpPr>
          <p:spPr>
            <a:xfrm>
              <a:off x="3844239" y="3830561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ambiente</a:t>
              </a:r>
            </a:p>
          </p:txBody>
        </p:sp>
        <p:sp>
          <p:nvSpPr>
            <p:cNvPr id="209" name="Google Shape;194;p14">
              <a:extLst>
                <a:ext uri="{FF2B5EF4-FFF2-40B4-BE49-F238E27FC236}">
                  <a16:creationId xmlns:a16="http://schemas.microsoft.com/office/drawing/2014/main" id="{4563D88B-CDA0-4652-FD1A-ABDD7B30ADE9}"/>
                </a:ext>
              </a:extLst>
            </p:cNvPr>
            <p:cNvSpPr txBox="1"/>
            <p:nvPr/>
          </p:nvSpPr>
          <p:spPr>
            <a:xfrm>
              <a:off x="2433900" y="3674899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horário prolongado</a:t>
              </a:r>
            </a:p>
          </p:txBody>
        </p:sp>
        <p:sp>
          <p:nvSpPr>
            <p:cNvPr id="210" name="Google Shape;194;p14">
              <a:extLst>
                <a:ext uri="{FF2B5EF4-FFF2-40B4-BE49-F238E27FC236}">
                  <a16:creationId xmlns:a16="http://schemas.microsoft.com/office/drawing/2014/main" id="{12452F9F-FF57-77A7-21BC-E2D96D5AD6F8}"/>
                </a:ext>
              </a:extLst>
            </p:cNvPr>
            <p:cNvSpPr txBox="1"/>
            <p:nvPr/>
          </p:nvSpPr>
          <p:spPr>
            <a:xfrm>
              <a:off x="974350" y="3862392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cultura empresarial</a:t>
              </a:r>
            </a:p>
          </p:txBody>
        </p:sp>
        <p:sp>
          <p:nvSpPr>
            <p:cNvPr id="211" name="Google Shape;194;p14">
              <a:extLst>
                <a:ext uri="{FF2B5EF4-FFF2-40B4-BE49-F238E27FC236}">
                  <a16:creationId xmlns:a16="http://schemas.microsoft.com/office/drawing/2014/main" id="{A2798FFC-777F-A915-79BE-B4DCA5B04A6D}"/>
                </a:ext>
              </a:extLst>
            </p:cNvPr>
            <p:cNvSpPr txBox="1"/>
            <p:nvPr/>
          </p:nvSpPr>
          <p:spPr>
            <a:xfrm>
              <a:off x="3778498" y="4493113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bg2">
                      <a:lumMod val="25000"/>
                      <a:lumOff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espaço de trabalho separado</a:t>
              </a:r>
            </a:p>
          </p:txBody>
        </p:sp>
        <p:sp>
          <p:nvSpPr>
            <p:cNvPr id="212" name="Google Shape;194;p14">
              <a:extLst>
                <a:ext uri="{FF2B5EF4-FFF2-40B4-BE49-F238E27FC236}">
                  <a16:creationId xmlns:a16="http://schemas.microsoft.com/office/drawing/2014/main" id="{72A2CD96-75AD-8D79-9212-EE243386B140}"/>
                </a:ext>
              </a:extLst>
            </p:cNvPr>
            <p:cNvSpPr txBox="1"/>
            <p:nvPr/>
          </p:nvSpPr>
          <p:spPr>
            <a:xfrm>
              <a:off x="1322778" y="4775185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menor comunicação</a:t>
              </a:r>
            </a:p>
          </p:txBody>
        </p:sp>
        <p:sp>
          <p:nvSpPr>
            <p:cNvPr id="213" name="Google Shape;194;p14">
              <a:extLst>
                <a:ext uri="{FF2B5EF4-FFF2-40B4-BE49-F238E27FC236}">
                  <a16:creationId xmlns:a16="http://schemas.microsoft.com/office/drawing/2014/main" id="{2F233815-CE6B-0E33-7F2D-1503C14F3203}"/>
                </a:ext>
              </a:extLst>
            </p:cNvPr>
            <p:cNvSpPr txBox="1"/>
            <p:nvPr/>
          </p:nvSpPr>
          <p:spPr>
            <a:xfrm>
              <a:off x="1417604" y="4511821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menor estabilidade de carreira</a:t>
              </a:r>
            </a:p>
          </p:txBody>
        </p:sp>
        <p:sp>
          <p:nvSpPr>
            <p:cNvPr id="214" name="Google Shape;194;p14">
              <a:extLst>
                <a:ext uri="{FF2B5EF4-FFF2-40B4-BE49-F238E27FC236}">
                  <a16:creationId xmlns:a16="http://schemas.microsoft.com/office/drawing/2014/main" id="{36A7FE2D-A469-5E75-638E-240E2070046D}"/>
                </a:ext>
              </a:extLst>
            </p:cNvPr>
            <p:cNvSpPr txBox="1"/>
            <p:nvPr/>
          </p:nvSpPr>
          <p:spPr>
            <a:xfrm>
              <a:off x="-295686" y="4650300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chemeClr val="bg2">
                      <a:lumMod val="25000"/>
                      <a:lumOff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redução da atividade física</a:t>
              </a:r>
            </a:p>
          </p:txBody>
        </p:sp>
        <p:sp>
          <p:nvSpPr>
            <p:cNvPr id="215" name="Google Shape;194;p14">
              <a:extLst>
                <a:ext uri="{FF2B5EF4-FFF2-40B4-BE49-F238E27FC236}">
                  <a16:creationId xmlns:a16="http://schemas.microsoft.com/office/drawing/2014/main" id="{CC092FE4-4A0D-08BB-100A-585349355CE7}"/>
                </a:ext>
              </a:extLst>
            </p:cNvPr>
            <p:cNvSpPr txBox="1"/>
            <p:nvPr/>
          </p:nvSpPr>
          <p:spPr>
            <a:xfrm>
              <a:off x="1417604" y="5777351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priorização do trabalho</a:t>
              </a:r>
            </a:p>
          </p:txBody>
        </p:sp>
        <p:sp>
          <p:nvSpPr>
            <p:cNvPr id="216" name="Google Shape;194;p14">
              <a:extLst>
                <a:ext uri="{FF2B5EF4-FFF2-40B4-BE49-F238E27FC236}">
                  <a16:creationId xmlns:a16="http://schemas.microsoft.com/office/drawing/2014/main" id="{DEF2FA21-0524-FDF6-2DC3-DCDE82C24055}"/>
                </a:ext>
              </a:extLst>
            </p:cNvPr>
            <p:cNvSpPr txBox="1"/>
            <p:nvPr/>
          </p:nvSpPr>
          <p:spPr>
            <a:xfrm>
              <a:off x="-241251" y="4770072"/>
              <a:ext cx="682264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6000" b="0" i="0" u="none" strike="noStrike" cap="none" dirty="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menor interação</a:t>
              </a:r>
            </a:p>
          </p:txBody>
        </p:sp>
        <p:sp>
          <p:nvSpPr>
            <p:cNvPr id="217" name="Google Shape;194;p14">
              <a:extLst>
                <a:ext uri="{FF2B5EF4-FFF2-40B4-BE49-F238E27FC236}">
                  <a16:creationId xmlns:a16="http://schemas.microsoft.com/office/drawing/2014/main" id="{1666E751-D510-6FD0-D4E1-26298269A1CB}"/>
                </a:ext>
              </a:extLst>
            </p:cNvPr>
            <p:cNvSpPr txBox="1"/>
            <p:nvPr/>
          </p:nvSpPr>
          <p:spPr>
            <a:xfrm>
              <a:off x="-29345" y="3954527"/>
              <a:ext cx="6287335" cy="723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100" b="0" i="0" u="none" strike="noStrike" cap="none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demasiado tempo de ecrã</a:t>
              </a:r>
            </a:p>
          </p:txBody>
        </p:sp>
        <p:sp>
          <p:nvSpPr>
            <p:cNvPr id="218" name="Google Shape;194;p14">
              <a:extLst>
                <a:ext uri="{FF2B5EF4-FFF2-40B4-BE49-F238E27FC236}">
                  <a16:creationId xmlns:a16="http://schemas.microsoft.com/office/drawing/2014/main" id="{8CB74874-1CDC-92EE-1C5A-257537B6B9EF}"/>
                </a:ext>
              </a:extLst>
            </p:cNvPr>
            <p:cNvSpPr txBox="1"/>
            <p:nvPr/>
          </p:nvSpPr>
          <p:spPr>
            <a:xfrm>
              <a:off x="-43624" y="2866698"/>
              <a:ext cx="628733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3600" b="0" i="0" u="none" strike="noStrike" cap="none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menos conversa de corredor</a:t>
              </a:r>
            </a:p>
          </p:txBody>
        </p:sp>
        <p:sp>
          <p:nvSpPr>
            <p:cNvPr id="219" name="Google Shape;194;p14">
              <a:extLst>
                <a:ext uri="{FF2B5EF4-FFF2-40B4-BE49-F238E27FC236}">
                  <a16:creationId xmlns:a16="http://schemas.microsoft.com/office/drawing/2014/main" id="{21BBBDC9-3C29-07A8-D069-8022D7F72011}"/>
                </a:ext>
              </a:extLst>
            </p:cNvPr>
            <p:cNvSpPr txBox="1"/>
            <p:nvPr/>
          </p:nvSpPr>
          <p:spPr>
            <a:xfrm>
              <a:off x="666799" y="3264895"/>
              <a:ext cx="471388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800" b="0" i="0" u="none" strike="noStrike" cap="none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demasiadas reuniões</a:t>
              </a:r>
            </a:p>
          </p:txBody>
        </p:sp>
        <p:sp>
          <p:nvSpPr>
            <p:cNvPr id="220" name="Google Shape;194;p14">
              <a:extLst>
                <a:ext uri="{FF2B5EF4-FFF2-40B4-BE49-F238E27FC236}">
                  <a16:creationId xmlns:a16="http://schemas.microsoft.com/office/drawing/2014/main" id="{CEF2E60E-8154-291B-0785-9C694FE26039}"/>
                </a:ext>
              </a:extLst>
            </p:cNvPr>
            <p:cNvSpPr txBox="1"/>
            <p:nvPr/>
          </p:nvSpPr>
          <p:spPr>
            <a:xfrm>
              <a:off x="3831559" y="2765884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pt-PT" sz="1200" dirty="0">
                  <a:solidFill>
                    <a:schemeClr val="accent4">
                      <a:lumMod val="75000"/>
                    </a:schemeClr>
                  </a:solidFill>
                </a:rPr>
                <a:t>menos interação social</a:t>
              </a:r>
              <a:endParaRPr lang="pt-PT" sz="1200" b="0" u="none" strike="noStrike" cap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94;p14">
              <a:extLst>
                <a:ext uri="{FF2B5EF4-FFF2-40B4-BE49-F238E27FC236}">
                  <a16:creationId xmlns:a16="http://schemas.microsoft.com/office/drawing/2014/main" id="{D38B7AD2-6AEA-0CBA-77CC-EB542C303ADA}"/>
                </a:ext>
              </a:extLst>
            </p:cNvPr>
            <p:cNvSpPr txBox="1"/>
            <p:nvPr/>
          </p:nvSpPr>
          <p:spPr>
            <a:xfrm>
              <a:off x="-707418" y="3495310"/>
              <a:ext cx="274983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 dirty="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fadiga de zoom</a:t>
              </a:r>
            </a:p>
          </p:txBody>
        </p:sp>
      </p:grpSp>
      <p:sp>
        <p:nvSpPr>
          <p:cNvPr id="222" name="Google Shape;194;p14">
            <a:extLst>
              <a:ext uri="{FF2B5EF4-FFF2-40B4-BE49-F238E27FC236}">
                <a16:creationId xmlns:a16="http://schemas.microsoft.com/office/drawing/2014/main" id="{C7F36479-E278-13BA-498D-A06A8D3D7F2D}"/>
              </a:ext>
            </a:extLst>
          </p:cNvPr>
          <p:cNvSpPr txBox="1"/>
          <p:nvPr/>
        </p:nvSpPr>
        <p:spPr>
          <a:xfrm>
            <a:off x="6123230" y="1340467"/>
            <a:ext cx="6096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dirty="0">
                <a:solidFill>
                  <a:schemeClr val="accent6"/>
                </a:solidFill>
              </a:rPr>
              <a:t>O que é que mudou no seu emprego desde que passou a trabalhar à distância, que </a:t>
            </a:r>
            <a:r>
              <a:rPr lang="pt-PT" sz="2400" spc="-20" dirty="0">
                <a:solidFill>
                  <a:schemeClr val="accent6"/>
                </a:solidFill>
              </a:rPr>
              <a:t>considera ser uma MUDANÇA NEGATIVA?</a:t>
            </a:r>
          </a:p>
        </p:txBody>
      </p:sp>
      <p:pic>
        <p:nvPicPr>
          <p:cNvPr id="223" name="Imagem 22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9CCA93F-BF3F-C22C-6A47-28764329E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g30fd5a3148a_2_14"/>
          <p:cNvGraphicFramePr/>
          <p:nvPr>
            <p:extLst>
              <p:ext uri="{D42A27DB-BD31-4B8C-83A1-F6EECF244321}">
                <p14:modId xmlns:p14="http://schemas.microsoft.com/office/powerpoint/2010/main" val="211236891"/>
              </p:ext>
            </p:extLst>
          </p:nvPr>
        </p:nvGraphicFramePr>
        <p:xfrm>
          <a:off x="-81641" y="1588880"/>
          <a:ext cx="12197443" cy="5270183"/>
        </p:xfrm>
        <a:graphic>
          <a:graphicData uri="http://schemas.openxmlformats.org/drawingml/2006/table">
            <a:tbl>
              <a:tblPr firstRow="1" firstCol="1" bandRow="1">
                <a:noFill/>
                <a:tableStyleId>{51139C5D-3F63-41A5-BE55-282257F90C2B}</a:tableStyleId>
              </a:tblPr>
              <a:tblGrid>
                <a:gridCol w="550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400" b="0" i="0" u="none" strike="noStrike" cap="none" noProof="0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pt-PT" sz="2800" b="0" i="0" u="none" strike="noStrike" cap="none" noProof="0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Vantagens</a:t>
                      </a:r>
                      <a:endParaRPr lang="pt-PT" sz="2400" b="0" i="0" u="none" strike="noStrike" cap="none" noProof="0" dirty="0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2800" b="0" i="0" u="none" strike="noStrike" cap="none" noProof="0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Desafios</a:t>
                      </a:r>
                      <a:endParaRPr lang="pt-PT" sz="1600" noProof="0" dirty="0"/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Economia de custos e de tempo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/>
                        <a:t> Distância física</a:t>
                      </a:r>
                      <a:endParaRPr lang="pt-PT" sz="1800" u="none" strike="noStrike" cap="none" noProof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Menor taxa de absentismo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Problemas de comunicação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Melhor equilíbrio entre vida profissional e pessoal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Gestão mais complexa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Flexibilidade e mais tempo para a família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Critérios de retribuição complexos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Maior vantagem competitiva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8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PT" sz="1800" u="none" strike="noStrike" cap="none" noProof="0" dirty="0"/>
                        <a:t> Isolamento social dos trabalhadores/trabalho em equipa afetado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Acesso a um leque mais alargado de talentos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Comunicação inter-redes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Aumento da produtividade e da eficiência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Menor sentido de inclusão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Aumento da autoconfiança dos trabalhadores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Menos interação e envolvimento profissional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Digitalização do trabalho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Redução da visibilidade dos empregados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96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 err="1"/>
                        <a:t>Ziegler</a:t>
                      </a:r>
                      <a:r>
                        <a:rPr lang="pt-PT" sz="1800" u="none" strike="noStrike" cap="none" noProof="0" dirty="0"/>
                        <a:t> &amp; </a:t>
                      </a:r>
                      <a:r>
                        <a:rPr lang="pt-PT" sz="1800" u="none" strike="noStrike" cap="none" noProof="0" dirty="0" err="1"/>
                        <a:t>Lutger</a:t>
                      </a:r>
                      <a:r>
                        <a:rPr lang="pt-PT" sz="1800" u="none" strike="noStrike" cap="none" noProof="0" dirty="0"/>
                        <a:t> (2023) &amp; </a:t>
                      </a:r>
                      <a:r>
                        <a:rPr lang="pt-PT" sz="1800" u="none" strike="noStrike" cap="none" noProof="0" dirty="0" err="1"/>
                        <a:t>Lenka</a:t>
                      </a:r>
                      <a:r>
                        <a:rPr lang="pt-PT" sz="1800" u="none" strike="noStrike" cap="none" noProof="0" dirty="0"/>
                        <a:t> (2021)</a:t>
                      </a: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11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strike="noStrike" cap="none" noProof="0" dirty="0"/>
                        <a:t> </a:t>
                      </a:r>
                      <a:endParaRPr lang="pt-PT" sz="180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BB2F994-F6D7-6A96-6736-D71408F2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94;p14">
            <a:extLst>
              <a:ext uri="{FF2B5EF4-FFF2-40B4-BE49-F238E27FC236}">
                <a16:creationId xmlns:a16="http://schemas.microsoft.com/office/drawing/2014/main" id="{EFD220A8-CEF9-B9E8-696F-DD2AA8F5B5C8}"/>
              </a:ext>
            </a:extLst>
          </p:cNvPr>
          <p:cNvSpPr txBox="1"/>
          <p:nvPr/>
        </p:nvSpPr>
        <p:spPr>
          <a:xfrm>
            <a:off x="1468385" y="158287"/>
            <a:ext cx="993566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chemeClr val="accent6"/>
                </a:solidFill>
              </a:rPr>
              <a:t>Tópico 2: Prós e contras do trabalho híbrido, com base na literatura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4122058" y="2858825"/>
            <a:ext cx="776514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Tópico 2</a:t>
            </a:r>
            <a:endParaRPr lang="pt-PT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Familiarizar-se com vários modelos de trabalho híbrido</a:t>
            </a:r>
            <a:b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5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1CFF0A2-7A2C-C5A5-174C-FE039FC2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552810" y="1282160"/>
            <a:ext cx="11086379" cy="467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Definição do modelo de trabalho híbrido</a:t>
            </a:r>
            <a:endParaRPr lang="pt-PT" sz="28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dirty="0">
                <a:solidFill>
                  <a:schemeClr val="tx1"/>
                </a:solidFill>
              </a:rPr>
              <a:t>“</a:t>
            </a:r>
            <a:r>
              <a:rPr lang="pt-PT" sz="2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modelo de trabalho híbrido sublinha a combinação do teletrabalho com a presença física no escritório</a:t>
            </a:r>
            <a:r>
              <a:rPr lang="pt-PT" sz="2800" dirty="0">
                <a:solidFill>
                  <a:schemeClr val="tx1"/>
                </a:solidFill>
              </a:rPr>
              <a:t>”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PT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Lenka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2021)</a:t>
            </a:r>
            <a:endParaRPr lang="pt-PT" sz="28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endParaRPr lang="pt-PT" sz="28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dirty="0">
              <a:solidFill>
                <a:schemeClr val="accent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(Hopkins &amp; </a:t>
            </a:r>
            <a:r>
              <a:rPr lang="pt-PT" sz="24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Bardoel</a:t>
            </a:r>
            <a:r>
              <a:rPr lang="pt-PT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, 2023)</a:t>
            </a:r>
            <a:endParaRPr lang="pt-PT" sz="2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6"/>
          <p:cNvGrpSpPr/>
          <p:nvPr/>
        </p:nvGrpSpPr>
        <p:grpSpPr>
          <a:xfrm>
            <a:off x="3684701" y="2817341"/>
            <a:ext cx="4040659" cy="4040659"/>
            <a:chOff x="1590917" y="0"/>
            <a:chExt cx="4040659" cy="4040659"/>
          </a:xfrm>
        </p:grpSpPr>
        <p:sp>
          <p:nvSpPr>
            <p:cNvPr id="218" name="Google Shape;218;p16"/>
            <p:cNvSpPr/>
            <p:nvPr/>
          </p:nvSpPr>
          <p:spPr>
            <a:xfrm>
              <a:off x="1590917" y="0"/>
              <a:ext cx="4040659" cy="4040659"/>
            </a:xfrm>
            <a:prstGeom prst="diamond">
              <a:avLst/>
            </a:prstGeom>
            <a:gradFill>
              <a:gsLst>
                <a:gs pos="0">
                  <a:srgbClr val="FCD0C5"/>
                </a:gs>
                <a:gs pos="100000">
                  <a:srgbClr val="FFDCCE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974780" y="383862"/>
              <a:ext cx="1575857" cy="15758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6815"/>
                </a:gs>
                <a:gs pos="100000">
                  <a:srgbClr val="FFA07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 txBox="1"/>
            <p:nvPr/>
          </p:nvSpPr>
          <p:spPr>
            <a:xfrm>
              <a:off x="1904746" y="460789"/>
              <a:ext cx="1750781" cy="1422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Apenas</a:t>
              </a: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remoto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spc="-70" dirty="0" err="1">
                  <a:solidFill>
                    <a:schemeClr val="lt1"/>
                  </a:solidFill>
                </a:rPr>
                <a:t>preferencialmente</a:t>
              </a:r>
              <a:r>
                <a:rPr lang="en-GB" sz="1700" spc="-70" dirty="0">
                  <a:solidFill>
                    <a:schemeClr val="lt1"/>
                  </a:solidFill>
                </a:rPr>
                <a:t> </a:t>
              </a:r>
              <a:r>
                <a:rPr lang="en-GB" sz="1700" dirty="0" err="1">
                  <a:solidFill>
                    <a:schemeClr val="lt1"/>
                  </a:solidFill>
                </a:rPr>
                <a:t>r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emoto</a:t>
              </a:r>
              <a:endParaRPr dirty="0"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671856" y="383862"/>
              <a:ext cx="1575857" cy="15758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A7718"/>
                </a:gs>
                <a:gs pos="100000">
                  <a:srgbClr val="ADD3AD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3585493" y="460789"/>
              <a:ext cx="1750222" cy="1422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700"/>
              </a:pPr>
              <a:r>
                <a:rPr lang="en-GB" sz="1700" spc="-70" dirty="0" err="1">
                  <a:solidFill>
                    <a:schemeClr val="lt1"/>
                  </a:solidFill>
                </a:rPr>
                <a:t>Preferencialmente</a:t>
              </a:r>
              <a:r>
                <a:rPr lang="en-GB" sz="1700" spc="-70" dirty="0">
                  <a:solidFill>
                    <a:schemeClr val="lt1"/>
                  </a:solidFill>
                </a:rPr>
                <a:t> </a:t>
              </a:r>
              <a:r>
                <a:rPr lang="en-GB" sz="1700" dirty="0" err="1">
                  <a:solidFill>
                    <a:schemeClr val="lt1"/>
                  </a:solidFill>
                </a:rPr>
                <a:t>presencial</a:t>
              </a:r>
              <a:endParaRPr lang="en-GB" sz="18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dias</a:t>
              </a: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fixos</a:t>
              </a: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 /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flexíveis</a:t>
              </a: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dirty="0"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974780" y="2080939"/>
              <a:ext cx="1575857" cy="15758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ABF3"/>
                </a:gs>
                <a:gs pos="100000">
                  <a:srgbClr val="7CDB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2051707" y="2157866"/>
              <a:ext cx="1422003" cy="1422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Híbrido fixo</a:t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3671856" y="2080939"/>
              <a:ext cx="1575857" cy="15758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2159E"/>
                </a:gs>
                <a:gs pos="100000">
                  <a:srgbClr val="F69BE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3797771" y="2157866"/>
              <a:ext cx="1325676" cy="1422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GB" sz="1700" b="0" i="0" u="none" strike="noStrike" cap="none" spc="5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Horário</a:t>
              </a:r>
              <a:r>
                <a:rPr lang="en-GB" sz="1700" b="0" i="0" u="none" strike="noStrike" cap="none" spc="5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 total </a:t>
              </a:r>
              <a:r>
                <a:rPr lang="en-GB" sz="1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flexibilidade</a:t>
              </a:r>
              <a:endParaRPr dirty="0"/>
            </a:p>
          </p:txBody>
        </p:sp>
      </p:grp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952FB7B-23AB-FEBB-2754-AAAD96DC9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94;p14">
            <a:extLst>
              <a:ext uri="{FF2B5EF4-FFF2-40B4-BE49-F238E27FC236}">
                <a16:creationId xmlns:a16="http://schemas.microsoft.com/office/drawing/2014/main" id="{C94C73C8-3CF7-DAF3-1131-EEDDB2729D28}"/>
              </a:ext>
            </a:extLst>
          </p:cNvPr>
          <p:cNvSpPr txBox="1"/>
          <p:nvPr/>
        </p:nvSpPr>
        <p:spPr>
          <a:xfrm>
            <a:off x="1470928" y="189327"/>
            <a:ext cx="105142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Tópico 2.1: Introdução ao modelo básico de trabalho híbrido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2175932" y="6164443"/>
            <a:ext cx="92540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PT" sz="1800" b="0" i="0" u="none" strike="noStrike" cap="none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Times"/>
                <a:cs typeface="Times"/>
                <a:sym typeface="Times"/>
              </a:rPr>
              <a:t>Tipo de </a:t>
            </a:r>
            <a:r>
              <a:rPr lang="pt-PT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Times"/>
                <a:cs typeface="Times"/>
                <a:sym typeface="Times"/>
              </a:rPr>
              <a:t>trabalhadores com mobilidade física (</a:t>
            </a:r>
            <a:r>
              <a:rPr lang="pt-PT" sz="1800" b="0" i="0" u="none" strike="noStrike" cap="none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Times"/>
                <a:cs typeface="Times"/>
                <a:sym typeface="Times"/>
              </a:rPr>
              <a:t>Vartiainen</a:t>
            </a:r>
            <a:r>
              <a:rPr lang="pt-PT" sz="1800" b="0" i="0" u="none" strike="noStrike" cap="none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Times"/>
                <a:cs typeface="Times"/>
                <a:sym typeface="Times"/>
              </a:rPr>
              <a:t> &amp; Andriessen, 2006, p. 272)</a:t>
            </a:r>
            <a:endParaRPr lang="pt-PT" sz="1400" b="0"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3173225" y="906999"/>
            <a:ext cx="61014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accent1"/>
                </a:solidFill>
                <a:latin typeface="+mj-lt"/>
                <a:ea typeface="Times"/>
                <a:cs typeface="Times"/>
                <a:sym typeface="Times"/>
              </a:rPr>
              <a:t>Um jardim de mobilidade individual</a:t>
            </a:r>
            <a:endParaRPr lang="pt-PT" sz="2800" b="0" i="0" u="none" strike="noStrike" cap="none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194;p14">
            <a:extLst>
              <a:ext uri="{FF2B5EF4-FFF2-40B4-BE49-F238E27FC236}">
                <a16:creationId xmlns:a16="http://schemas.microsoft.com/office/drawing/2014/main" id="{6EF1CC04-DD58-2FEC-E034-8309CC7709D8}"/>
              </a:ext>
            </a:extLst>
          </p:cNvPr>
          <p:cNvSpPr txBox="1"/>
          <p:nvPr/>
        </p:nvSpPr>
        <p:spPr>
          <a:xfrm>
            <a:off x="1470928" y="189327"/>
            <a:ext cx="105142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Tópico 2.1: Introdução ao modelo básico de trabalho híbrido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1A46B06-163B-1188-DE8A-433B52FB891A}"/>
              </a:ext>
            </a:extLst>
          </p:cNvPr>
          <p:cNvGrpSpPr/>
          <p:nvPr/>
        </p:nvGrpSpPr>
        <p:grpSpPr>
          <a:xfrm>
            <a:off x="1109676" y="1166484"/>
            <a:ext cx="9613939" cy="5046992"/>
            <a:chOff x="1109676" y="1166484"/>
            <a:chExt cx="9613939" cy="5046992"/>
          </a:xfrm>
        </p:grpSpPr>
        <p:pic>
          <p:nvPicPr>
            <p:cNvPr id="231" name="Google Shape;23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46796" y="1341891"/>
              <a:ext cx="8898408" cy="4762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03BE6C21-6EDA-D747-A724-140FD5BA20EB}"/>
                </a:ext>
              </a:extLst>
            </p:cNvPr>
            <p:cNvSpPr txBox="1"/>
            <p:nvPr/>
          </p:nvSpPr>
          <p:spPr>
            <a:xfrm>
              <a:off x="1109676" y="1341891"/>
              <a:ext cx="1159330" cy="523220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/>
                <a:t>em movimento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89F3AFC-BEF2-D625-A068-B985DC9CFF38}"/>
                </a:ext>
              </a:extLst>
            </p:cNvPr>
            <p:cNvSpPr txBox="1"/>
            <p:nvPr/>
          </p:nvSpPr>
          <p:spPr>
            <a:xfrm>
              <a:off x="1208314" y="5462993"/>
              <a:ext cx="1159330" cy="523220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escritório local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786AA94-D033-68FA-3BE8-9BCCB604771F}"/>
                </a:ext>
              </a:extLst>
            </p:cNvPr>
            <p:cNvSpPr txBox="1"/>
            <p:nvPr/>
          </p:nvSpPr>
          <p:spPr>
            <a:xfrm>
              <a:off x="8459240" y="5905699"/>
              <a:ext cx="987959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contínuo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469EA2E-E7DD-F256-A2CB-EE9C8079111D}"/>
                </a:ext>
              </a:extLst>
            </p:cNvPr>
            <p:cNvSpPr txBox="1"/>
            <p:nvPr/>
          </p:nvSpPr>
          <p:spPr>
            <a:xfrm>
              <a:off x="4623652" y="5905698"/>
              <a:ext cx="3418095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frequência de alteração de localização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B4DA8F1-1FCC-2CFF-EB0C-8DCE6284B4F3}"/>
                </a:ext>
              </a:extLst>
            </p:cNvPr>
            <p:cNvSpPr txBox="1"/>
            <p:nvPr/>
          </p:nvSpPr>
          <p:spPr>
            <a:xfrm>
              <a:off x="2744370" y="5905698"/>
              <a:ext cx="1159330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baixo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26BAA44-54CC-E6A8-7DC5-EB7E8FE5D2ED}"/>
                </a:ext>
              </a:extLst>
            </p:cNvPr>
            <p:cNvSpPr txBox="1"/>
            <p:nvPr/>
          </p:nvSpPr>
          <p:spPr>
            <a:xfrm rot="16200000">
              <a:off x="646505" y="3154384"/>
              <a:ext cx="2782806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número de locais de trabalho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A41A7CF-FD01-08DA-203F-F53A65035404}"/>
                </a:ext>
              </a:extLst>
            </p:cNvPr>
            <p:cNvSpPr txBox="1"/>
            <p:nvPr/>
          </p:nvSpPr>
          <p:spPr>
            <a:xfrm>
              <a:off x="3835764" y="2823403"/>
              <a:ext cx="1159330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Pêndulos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A252BDA-6D42-F495-B8B5-1B43B24ECD65}"/>
                </a:ext>
              </a:extLst>
            </p:cNvPr>
            <p:cNvSpPr txBox="1"/>
            <p:nvPr/>
          </p:nvSpPr>
          <p:spPr>
            <a:xfrm>
              <a:off x="4078856" y="3903878"/>
              <a:ext cx="554965" cy="276999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casa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9EC7128-DF2E-34C1-1839-5F4FDB1F2F6B}"/>
                </a:ext>
              </a:extLst>
            </p:cNvPr>
            <p:cNvSpPr txBox="1"/>
            <p:nvPr/>
          </p:nvSpPr>
          <p:spPr>
            <a:xfrm>
              <a:off x="3588589" y="3742426"/>
              <a:ext cx="1535501" cy="276999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ex: contabilista em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0068260-29D4-54D6-B813-8ABEC6B8BE1C}"/>
                </a:ext>
              </a:extLst>
            </p:cNvPr>
            <p:cNvSpPr txBox="1"/>
            <p:nvPr/>
          </p:nvSpPr>
          <p:spPr>
            <a:xfrm>
              <a:off x="6593341" y="1490364"/>
              <a:ext cx="997904" cy="3077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Nómadas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2E37D614-7A05-CBB0-AF5E-F8A509BB7F66}"/>
                </a:ext>
              </a:extLst>
            </p:cNvPr>
            <p:cNvSpPr txBox="1"/>
            <p:nvPr/>
          </p:nvSpPr>
          <p:spPr>
            <a:xfrm>
              <a:off x="6397931" y="2487953"/>
              <a:ext cx="1383096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ex: representante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1961927-7060-E39F-A85D-AA353D0A0EC7}"/>
                </a:ext>
              </a:extLst>
            </p:cNvPr>
            <p:cNvSpPr txBox="1"/>
            <p:nvPr/>
          </p:nvSpPr>
          <p:spPr>
            <a:xfrm>
              <a:off x="6579701" y="2701871"/>
              <a:ext cx="994291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de vendas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975D351-EDAE-8207-6B63-C97EBAA6672D}"/>
                </a:ext>
              </a:extLst>
            </p:cNvPr>
            <p:cNvSpPr txBox="1"/>
            <p:nvPr/>
          </p:nvSpPr>
          <p:spPr>
            <a:xfrm rot="5726969">
              <a:off x="7470111" y="2855607"/>
              <a:ext cx="208878" cy="482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FDB3A25-9B84-9620-1743-AC440990B552}"/>
                </a:ext>
              </a:extLst>
            </p:cNvPr>
            <p:cNvSpPr txBox="1"/>
            <p:nvPr/>
          </p:nvSpPr>
          <p:spPr>
            <a:xfrm rot="18462899">
              <a:off x="6501079" y="2852730"/>
              <a:ext cx="208878" cy="482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21019A07-D959-BE71-0270-D1914FA9A876}"/>
                </a:ext>
              </a:extLst>
            </p:cNvPr>
            <p:cNvSpPr txBox="1"/>
            <p:nvPr/>
          </p:nvSpPr>
          <p:spPr>
            <a:xfrm>
              <a:off x="5513005" y="2876868"/>
              <a:ext cx="876388" cy="3077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 err="1"/>
                <a:t>Yo-yos</a:t>
              </a:r>
              <a:endParaRPr lang="pt-PT" b="1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AD80ED8-552B-C653-8F34-FF05DDB9AE81}"/>
                </a:ext>
              </a:extLst>
            </p:cNvPr>
            <p:cNvSpPr txBox="1"/>
            <p:nvPr/>
          </p:nvSpPr>
          <p:spPr>
            <a:xfrm>
              <a:off x="5419869" y="3785455"/>
              <a:ext cx="1101011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ex: executivo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FEF1B50-0872-309A-E4DB-12062F536B67}"/>
                </a:ext>
              </a:extLst>
            </p:cNvPr>
            <p:cNvSpPr txBox="1"/>
            <p:nvPr/>
          </p:nvSpPr>
          <p:spPr>
            <a:xfrm>
              <a:off x="5419870" y="4010695"/>
              <a:ext cx="989712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ou gestor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E682AEF8-E297-46D3-FC08-DDD1C2472683}"/>
                </a:ext>
              </a:extLst>
            </p:cNvPr>
            <p:cNvSpPr txBox="1"/>
            <p:nvPr/>
          </p:nvSpPr>
          <p:spPr>
            <a:xfrm rot="18462899">
              <a:off x="6222158" y="4143817"/>
              <a:ext cx="208878" cy="482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5F80792F-D8AC-34FD-771B-D62DC958270C}"/>
                </a:ext>
              </a:extLst>
            </p:cNvPr>
            <p:cNvSpPr txBox="1"/>
            <p:nvPr/>
          </p:nvSpPr>
          <p:spPr>
            <a:xfrm rot="18462899">
              <a:off x="5273250" y="4092061"/>
              <a:ext cx="208878" cy="482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643299A-7756-5E92-180C-8D91790E790D}"/>
                </a:ext>
              </a:extLst>
            </p:cNvPr>
            <p:cNvSpPr txBox="1"/>
            <p:nvPr/>
          </p:nvSpPr>
          <p:spPr>
            <a:xfrm rot="13711224">
              <a:off x="5373891" y="4192702"/>
              <a:ext cx="208878" cy="482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AF2CB7DA-A7C5-B167-9156-524FE2389B34}"/>
                </a:ext>
              </a:extLst>
            </p:cNvPr>
            <p:cNvSpPr txBox="1"/>
            <p:nvPr/>
          </p:nvSpPr>
          <p:spPr>
            <a:xfrm>
              <a:off x="2815179" y="5076106"/>
              <a:ext cx="2034664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ex: “colarinho branco” ou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E0AAA51-3DAD-F865-70E1-78DF72FD63FC}"/>
                </a:ext>
              </a:extLst>
            </p:cNvPr>
            <p:cNvSpPr txBox="1"/>
            <p:nvPr/>
          </p:nvSpPr>
          <p:spPr>
            <a:xfrm>
              <a:off x="3444480" y="5284529"/>
              <a:ext cx="831349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médico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A579310-963B-6390-5FD0-8CB54C3AEBD3}"/>
                </a:ext>
              </a:extLst>
            </p:cNvPr>
            <p:cNvSpPr txBox="1"/>
            <p:nvPr/>
          </p:nvSpPr>
          <p:spPr>
            <a:xfrm rot="13711224">
              <a:off x="4771320" y="5136295"/>
              <a:ext cx="217971" cy="17165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F172DDBF-4041-F50A-67D1-A1A711145956}"/>
                </a:ext>
              </a:extLst>
            </p:cNvPr>
            <p:cNvSpPr txBox="1"/>
            <p:nvPr/>
          </p:nvSpPr>
          <p:spPr>
            <a:xfrm rot="13711224">
              <a:off x="2680852" y="5098912"/>
              <a:ext cx="217971" cy="17165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endParaRPr lang="pt-PT" sz="1200" dirty="0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5308247A-D929-DC32-9DE3-5BA2AAAC8193}"/>
                </a:ext>
              </a:extLst>
            </p:cNvPr>
            <p:cNvSpPr txBox="1"/>
            <p:nvPr/>
          </p:nvSpPr>
          <p:spPr>
            <a:xfrm>
              <a:off x="8298497" y="1711876"/>
              <a:ext cx="997905" cy="3077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Viajantes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BDC4EEA-C103-04E8-F14D-3E418B929937}"/>
                </a:ext>
              </a:extLst>
            </p:cNvPr>
            <p:cNvSpPr txBox="1"/>
            <p:nvPr/>
          </p:nvSpPr>
          <p:spPr>
            <a:xfrm>
              <a:off x="8223858" y="2916401"/>
              <a:ext cx="1141556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ex: assistente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5B6617B2-D4AB-6745-F507-57B3BBBC8E8C}"/>
                </a:ext>
              </a:extLst>
            </p:cNvPr>
            <p:cNvSpPr txBox="1"/>
            <p:nvPr/>
          </p:nvSpPr>
          <p:spPr>
            <a:xfrm>
              <a:off x="8388374" y="3158894"/>
              <a:ext cx="807386" cy="276999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/>
                <a:t>de bordo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0C7236D-0910-3CE6-0933-9B03C313FA00}"/>
                </a:ext>
              </a:extLst>
            </p:cNvPr>
            <p:cNvSpPr txBox="1"/>
            <p:nvPr/>
          </p:nvSpPr>
          <p:spPr>
            <a:xfrm>
              <a:off x="2869820" y="4210660"/>
              <a:ext cx="1960973" cy="307777"/>
            </a:xfrm>
            <a:prstGeom prst="rect">
              <a:avLst/>
            </a:prstGeom>
            <a:solidFill>
              <a:srgbClr val="B1C3E3"/>
            </a:solidFill>
          </p:spPr>
          <p:txBody>
            <a:bodyPr wrap="square" rtlCol="0">
              <a:spAutoFit/>
            </a:bodyPr>
            <a:lstStyle/>
            <a:p>
              <a:r>
                <a:rPr lang="pt-PT" b="1" dirty="0"/>
                <a:t>No local de mudança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C85C55DF-C326-DB6D-0D44-783B1B6C4EB3}"/>
                </a:ext>
              </a:extLst>
            </p:cNvPr>
            <p:cNvSpPr txBox="1"/>
            <p:nvPr/>
          </p:nvSpPr>
          <p:spPr>
            <a:xfrm>
              <a:off x="9457163" y="1166484"/>
              <a:ext cx="1266452" cy="523220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/>
                <a:t>ferramentas móveis</a:t>
              </a:r>
            </a:p>
          </p:txBody>
        </p:sp>
      </p:grpSp>
      <p:pic>
        <p:nvPicPr>
          <p:cNvPr id="38" name="Imagem 37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658917E5-3DE9-0875-EEE2-CC099E34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body" idx="3"/>
          </p:nvPr>
        </p:nvSpPr>
        <p:spPr>
          <a:xfrm>
            <a:off x="1387934" y="163285"/>
            <a:ext cx="10776856" cy="9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t-PT" sz="3200" b="0" i="0" u="none" strike="noStrike" dirty="0">
                <a:latin typeface="+mj-lt"/>
                <a:ea typeface="Times"/>
                <a:cs typeface="Times"/>
                <a:sym typeface="Times"/>
              </a:rPr>
              <a:t>Tópico 2.1: Tipo de espaços de trabalho no trabalho móvel </a:t>
            </a:r>
            <a:r>
              <a:rPr lang="pt-PT" sz="3200" b="0" i="0" u="none" strike="noStrike" dirty="0" err="1">
                <a:latin typeface="+mj-lt"/>
                <a:ea typeface="Times"/>
                <a:cs typeface="Times"/>
                <a:sym typeface="Times"/>
              </a:rPr>
              <a:t>multilocalizado</a:t>
            </a:r>
            <a:endParaRPr lang="pt-PT" sz="3200" b="0" dirty="0">
              <a:latin typeface="+mj-lt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8715375" y="6069709"/>
            <a:ext cx="34766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+mj-lt"/>
                <a:ea typeface="Times"/>
                <a:cs typeface="Times"/>
                <a:sym typeface="Times"/>
              </a:rPr>
              <a:t>(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+mj-lt"/>
                <a:ea typeface="Times"/>
                <a:cs typeface="Times"/>
                <a:sym typeface="Times"/>
              </a:rPr>
              <a:t>Va</a:t>
            </a:r>
            <a:r>
              <a:rPr lang="en-GB" sz="1800" b="0" i="0" u="none" strike="noStrike" cap="none" dirty="0" err="1">
                <a:solidFill>
                  <a:schemeClr val="tx1"/>
                </a:solidFill>
                <a:latin typeface="+mj-lt"/>
                <a:ea typeface="Times"/>
                <a:cs typeface="Times"/>
                <a:sym typeface="Times"/>
              </a:rPr>
              <a:t>rtiainen</a:t>
            </a:r>
            <a:r>
              <a:rPr lang="en-GB" sz="1800" b="0" i="0" u="none" strike="noStrike" cap="none" dirty="0">
                <a:solidFill>
                  <a:schemeClr val="tx1"/>
                </a:solidFill>
                <a:latin typeface="+mj-lt"/>
                <a:ea typeface="Times"/>
                <a:cs typeface="Times"/>
                <a:sym typeface="Times"/>
              </a:rPr>
              <a:t> </a:t>
            </a:r>
            <a:r>
              <a:rPr lang="en-GB" sz="1800" b="0" i="1" u="none" strike="noStrike" cap="none" dirty="0">
                <a:solidFill>
                  <a:schemeClr val="tx1"/>
                </a:solidFill>
                <a:latin typeface="+mj-lt"/>
                <a:ea typeface="Times"/>
                <a:cs typeface="Times"/>
                <a:sym typeface="Times"/>
              </a:rPr>
              <a:t>et al., </a:t>
            </a:r>
            <a:r>
              <a:rPr lang="en-GB" sz="1800" b="0" i="0" u="none" strike="noStrike" cap="none" dirty="0">
                <a:solidFill>
                  <a:schemeClr val="tx1"/>
                </a:solidFill>
                <a:latin typeface="+mj-lt"/>
                <a:ea typeface="Times"/>
                <a:cs typeface="Times"/>
                <a:sym typeface="Times"/>
              </a:rPr>
              <a:t>2007, p. 31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+mj-lt"/>
                <a:ea typeface="Times"/>
                <a:cs typeface="Times"/>
                <a:sym typeface="Times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F2B80A3-E959-94B7-1DFD-63D06212A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83118"/>
              </p:ext>
            </p:extLst>
          </p:nvPr>
        </p:nvGraphicFramePr>
        <p:xfrm>
          <a:off x="546099" y="1165862"/>
          <a:ext cx="11308446" cy="4846320"/>
        </p:xfrm>
        <a:graphic>
          <a:graphicData uri="http://schemas.openxmlformats.org/drawingml/2006/table">
            <a:tbl>
              <a:tblPr firstRow="1" bandRow="1">
                <a:tableStyleId>{51139C5D-3F63-41A5-BE55-282257F90C2B}</a:tableStyleId>
              </a:tblPr>
              <a:tblGrid>
                <a:gridCol w="1884741">
                  <a:extLst>
                    <a:ext uri="{9D8B030D-6E8A-4147-A177-3AD203B41FA5}">
                      <a16:colId xmlns:a16="http://schemas.microsoft.com/office/drawing/2014/main" val="1257661326"/>
                    </a:ext>
                  </a:extLst>
                </a:gridCol>
                <a:gridCol w="1884741">
                  <a:extLst>
                    <a:ext uri="{9D8B030D-6E8A-4147-A177-3AD203B41FA5}">
                      <a16:colId xmlns:a16="http://schemas.microsoft.com/office/drawing/2014/main" val="174087581"/>
                    </a:ext>
                  </a:extLst>
                </a:gridCol>
                <a:gridCol w="1884741">
                  <a:extLst>
                    <a:ext uri="{9D8B030D-6E8A-4147-A177-3AD203B41FA5}">
                      <a16:colId xmlns:a16="http://schemas.microsoft.com/office/drawing/2014/main" val="2520673274"/>
                    </a:ext>
                  </a:extLst>
                </a:gridCol>
                <a:gridCol w="1884741">
                  <a:extLst>
                    <a:ext uri="{9D8B030D-6E8A-4147-A177-3AD203B41FA5}">
                      <a16:colId xmlns:a16="http://schemas.microsoft.com/office/drawing/2014/main" val="4068997662"/>
                    </a:ext>
                  </a:extLst>
                </a:gridCol>
                <a:gridCol w="1884741">
                  <a:extLst>
                    <a:ext uri="{9D8B030D-6E8A-4147-A177-3AD203B41FA5}">
                      <a16:colId xmlns:a16="http://schemas.microsoft.com/office/drawing/2014/main" val="3444434584"/>
                    </a:ext>
                  </a:extLst>
                </a:gridCol>
                <a:gridCol w="1884741">
                  <a:extLst>
                    <a:ext uri="{9D8B030D-6E8A-4147-A177-3AD203B41FA5}">
                      <a16:colId xmlns:a16="http://schemas.microsoft.com/office/drawing/2014/main" val="3534426889"/>
                    </a:ext>
                  </a:extLst>
                </a:gridCol>
              </a:tblGrid>
              <a:tr h="442686">
                <a:tc>
                  <a:txBody>
                    <a:bodyPr/>
                    <a:lstStyle/>
                    <a:p>
                      <a:r>
                        <a:rPr lang="pt-PT" sz="1400" b="1" spc="0" baseline="0" dirty="0"/>
                        <a:t>Espaço físico</a:t>
                      </a:r>
                    </a:p>
                    <a:p>
                      <a:r>
                        <a:rPr lang="pt-PT" sz="1400" dirty="0"/>
                        <a:t>- Instalações, espaço de </a:t>
                      </a:r>
                      <a:r>
                        <a:rPr lang="pt-PT" sz="1400" spc="0" baseline="0" dirty="0">
                          <a:latin typeface="+mj-lt"/>
                        </a:rPr>
                        <a:t>trabalho, ambiente </a:t>
                      </a:r>
                      <a:r>
                        <a:rPr lang="pt-PT" sz="1400" dirty="0"/>
                        <a:t>de trabalho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Casa</a:t>
                      </a:r>
                    </a:p>
                    <a:p>
                      <a:r>
                        <a:rPr lang="pt-PT" sz="1400" dirty="0"/>
                        <a:t>ex. escritório em casa, estação de trabalho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Local de trabalho principal</a:t>
                      </a:r>
                    </a:p>
                    <a:p>
                      <a:r>
                        <a:rPr lang="pt-PT" sz="1400" dirty="0"/>
                        <a:t>ex. escritório aberto, escritório próprio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spc="0" baseline="0" dirty="0"/>
                        <a:t>Locais móveis</a:t>
                      </a:r>
                    </a:p>
                    <a:p>
                      <a:r>
                        <a:rPr lang="pt-PT" sz="1400" dirty="0"/>
                        <a:t>ex. </a:t>
                      </a:r>
                      <a:r>
                        <a:rPr lang="pt-PT" sz="1400" baseline="0" dirty="0"/>
                        <a:t>comboio, barco autocarro, avião </a:t>
                      </a:r>
                      <a:r>
                        <a:rPr lang="pt-PT" sz="1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dirty="0"/>
                        <a:t>“O</a:t>
                      </a:r>
                      <a:r>
                        <a:rPr lang="pt-PT" sz="1400" b="1" spc="0" baseline="0" dirty="0"/>
                        <a:t>utros locais de trabalho”</a:t>
                      </a:r>
                    </a:p>
                    <a:p>
                      <a:r>
                        <a:rPr lang="pt-PT" sz="1400" dirty="0"/>
                        <a:t>ex. instalações do cliente e do fornecedor, </a:t>
                      </a:r>
                      <a:r>
                        <a:rPr lang="pt-PT" sz="1400" i="1" dirty="0" err="1"/>
                        <a:t>hubs</a:t>
                      </a:r>
                      <a:endParaRPr lang="pt-PT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b="1" spc="0" baseline="0" dirty="0"/>
                        <a:t>“Terceiros locais de trabalho”</a:t>
                      </a:r>
                    </a:p>
                    <a:p>
                      <a:r>
                        <a:rPr lang="pt-PT" sz="1400" dirty="0"/>
                        <a:t>ex. hotel, café, local de congressos, casa de férias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1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spc="0" baseline="0" dirty="0"/>
                        <a:t>Espaço Virtual</a:t>
                      </a:r>
                    </a:p>
                    <a:p>
                      <a:r>
                        <a:rPr lang="pt-PT" sz="1400" dirty="0"/>
                        <a:t>- Tecnologias de informação </a:t>
                      </a:r>
                      <a:r>
                        <a:rPr lang="pt-PT" sz="1400" spc="-30" baseline="0" dirty="0"/>
                        <a:t>e comunicação </a:t>
                      </a:r>
                      <a:r>
                        <a:rPr lang="pt-PT" sz="1400" dirty="0"/>
                        <a:t>disponíveis e software</a:t>
                      </a:r>
                    </a:p>
                    <a:p>
                      <a:r>
                        <a:rPr lang="pt-PT" sz="1400" spc="-30" baseline="0" dirty="0"/>
                        <a:t>- Plataformas de colaboração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PC, telefone, internet, banda larga, rede sem fios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Intranet, sistemas de comunicação e colaboração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Dispositivos móveis</a:t>
                      </a:r>
                    </a:p>
                    <a:p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Intra- e extranet,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i="1" dirty="0"/>
                        <a:t>Laptop</a:t>
                      </a:r>
                      <a:r>
                        <a:rPr lang="pt-PT" sz="1400" dirty="0"/>
                        <a:t>, 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4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spc="0" baseline="0" dirty="0"/>
                        <a:t>Espaços Sociais</a:t>
                      </a:r>
                    </a:p>
                    <a:p>
                      <a:r>
                        <a:rPr lang="pt-PT" sz="1400" dirty="0"/>
                        <a:t>- Relações com outras 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Parceiro, filhos, parentes, amigos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Colegas, líderes, gestores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Estranhos, colegas de trabalho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Clientes, fornecedores, contactos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Principalmente estranhos, clientes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5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b="1" spc="0" baseline="0" dirty="0"/>
                        <a:t>Espaço mental </a:t>
                      </a:r>
                    </a:p>
                    <a:p>
                      <a:r>
                        <a:rPr lang="pt-PT" sz="1400" spc="-60" dirty="0"/>
                        <a:t>- Cognições e </a:t>
                      </a:r>
                      <a:r>
                        <a:rPr lang="pt-PT" sz="1400" spc="-60" baseline="0" dirty="0"/>
                        <a:t>emoções </a:t>
                      </a:r>
                      <a:r>
                        <a:rPr lang="pt-PT" sz="1400" spc="-30" baseline="0" dirty="0"/>
                        <a:t>do indivíduo,</a:t>
                      </a:r>
                      <a:r>
                        <a:rPr lang="pt-PT" sz="1400" dirty="0"/>
                        <a:t> pensamentos e sentimentos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Tranquilidade, bem-estar, equilíbrio da vida profissional, isolamento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Valências comuns, objetivos partilhados, </a:t>
                      </a:r>
                      <a:r>
                        <a:rPr lang="pt-PT" sz="1400" i="1" dirty="0"/>
                        <a:t>stress</a:t>
                      </a:r>
                      <a:r>
                        <a:rPr lang="pt-PT" sz="1400" dirty="0"/>
                        <a:t> social, conflitos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Solidão, descanso, pressa...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Confiança, conflito...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Descanso, socialização...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21018"/>
                  </a:ext>
                </a:extLst>
              </a:tr>
            </a:tbl>
          </a:graphicData>
        </a:graphic>
      </p:graphicFrame>
      <p:pic>
        <p:nvPicPr>
          <p:cNvPr id="1026" name="Picture 2" descr="Telemóveis de Teclas | You Get">
            <a:extLst>
              <a:ext uri="{FF2B5EF4-FFF2-40B4-BE49-F238E27FC236}">
                <a16:creationId xmlns:a16="http://schemas.microsoft.com/office/drawing/2014/main" id="{927191A7-1257-3844-4DF7-DD617EDF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671746"/>
            <a:ext cx="1295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4CF1EAF-8F51-590B-536B-952FAB2E4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body" idx="2"/>
          </p:nvPr>
        </p:nvSpPr>
        <p:spPr>
          <a:xfrm>
            <a:off x="6372224" y="1220089"/>
            <a:ext cx="5320251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PT" dirty="0"/>
              <a:t> </a:t>
            </a:r>
          </a:p>
        </p:txBody>
      </p:sp>
      <p:pic>
        <p:nvPicPr>
          <p:cNvPr id="250" name="Google Shape;250;p20" descr="Inteligência Artificial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9032" y="147159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 txBox="1"/>
          <p:nvPr/>
        </p:nvSpPr>
        <p:spPr>
          <a:xfrm>
            <a:off x="6429371" y="2599237"/>
            <a:ext cx="5320251" cy="395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400" b="1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identificar o modelo de trabalho híbrido de uma organização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spc="60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distinguir os principais fatores que definem o modelo de trabalho híbrido</a:t>
            </a:r>
            <a:endParaRPr lang="pt-PT" sz="2400" spc="60" dirty="0"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distinguir os vários trabalhadores fisicamente móveis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 txBox="1">
            <a:spLocks noGrp="1"/>
          </p:cNvSpPr>
          <p:nvPr>
            <p:ph type="body" idx="1"/>
          </p:nvPr>
        </p:nvSpPr>
        <p:spPr>
          <a:xfrm>
            <a:off x="149679" y="2019180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endParaRPr lang="pt-PT" sz="2800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</a:t>
            </a:r>
            <a:r>
              <a:rPr lang="pt-PT" sz="2800" b="1" i="1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reconhecer os diferentes modelos de trabalho híbrido, </a:t>
            </a:r>
            <a:r>
              <a:rPr lang="pt-PT" sz="2800" b="1" i="1" spc="-50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através da análise </a:t>
            </a:r>
            <a:r>
              <a:rPr lang="pt-PT" sz="2800" b="1" i="1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 dois estudos de caso </a:t>
            </a:r>
            <a:r>
              <a:rPr lang="pt-PT" sz="2800" b="1" i="1" spc="-70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específicos de organizações</a:t>
            </a:r>
            <a:endParaRPr lang="pt-PT" sz="2800" spc="-70" dirty="0"/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FBD13BFF-D4BE-1050-503D-6BFCA8475DB1}"/>
              </a:ext>
            </a:extLst>
          </p:cNvPr>
          <p:cNvSpPr txBox="1"/>
          <p:nvPr/>
        </p:nvSpPr>
        <p:spPr>
          <a:xfrm>
            <a:off x="1353975" y="187038"/>
            <a:ext cx="10740055" cy="112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Atividade 2: Identificar o modelo de trabalho híbrido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01F2D8C-6292-6B81-3FB3-F5B3C921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B0D7BD58-D38C-0BBA-683C-AAC55C0CF64F}"/>
              </a:ext>
            </a:extLst>
          </p:cNvPr>
          <p:cNvSpPr txBox="1"/>
          <p:nvPr/>
        </p:nvSpPr>
        <p:spPr>
          <a:xfrm>
            <a:off x="7776485" y="1401070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10154484" y="0"/>
            <a:ext cx="2363727" cy="685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6736038" y="687600"/>
            <a:ext cx="3670461" cy="548738"/>
          </a:xfrm>
          <a:custGeom>
            <a:avLst/>
            <a:gdLst/>
            <a:ahLst/>
            <a:cxnLst/>
            <a:rect l="l" t="t" r="r" b="b"/>
            <a:pathLst>
              <a:path w="12192000" h="4754880" extrusionOk="0">
                <a:moveTo>
                  <a:pt x="0" y="0"/>
                </a:moveTo>
                <a:lnTo>
                  <a:pt x="12192000" y="0"/>
                </a:lnTo>
                <a:lnTo>
                  <a:pt x="12192000" y="4754880"/>
                </a:lnTo>
                <a:lnTo>
                  <a:pt x="0" y="475488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493905" y="315638"/>
            <a:ext cx="74258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Objetivo e descrição do módulo</a:t>
            </a:r>
          </a:p>
        </p:txBody>
      </p:sp>
      <p:sp>
        <p:nvSpPr>
          <p:cNvPr id="117" name="Google Shape;117;p2"/>
          <p:cNvSpPr txBox="1"/>
          <p:nvPr/>
        </p:nvSpPr>
        <p:spPr>
          <a:xfrm>
            <a:off x="534203" y="1124194"/>
            <a:ext cx="9453857" cy="247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PT" sz="2000" b="1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Módulo 1</a:t>
            </a:r>
            <a:r>
              <a:rPr lang="pt-PT" sz="2000" b="0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 visa dar as boas-vindas aos formandos ao evento de formação e apresentar-lhes a terminologia relevante, explicando as principais variações e caraterísticas do espaço de trabalho flexível e do trabalho híbrido, salientando a importância da flexibilidade. Além disso, visa aumentar a compreensão das vantagens e dos desafios do trabalho híbrido e apresenta os vários modelos de trabalho e a disposição dos escritórios, essenciais para uma organização eficiente do trabalho híbrido. </a:t>
            </a:r>
            <a:endParaRPr lang="pt-P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091CD5A-9058-DFAF-8BEB-055AFBE2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118" name="Google Shape;118;p2"/>
          <p:cNvSpPr txBox="1"/>
          <p:nvPr/>
        </p:nvSpPr>
        <p:spPr>
          <a:xfrm>
            <a:off x="534203" y="3603881"/>
            <a:ext cx="9872295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000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Este módulo está dividido nos seguintes tópicos:</a:t>
            </a:r>
            <a:endParaRPr lang="pt-PT"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Acolhimento dos formandos com atividade para quebrar o gelo </a:t>
            </a:r>
            <a:endParaRPr lang="pt-PT"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Tópico 1. </a:t>
            </a:r>
            <a:r>
              <a:rPr lang="pt-PT" sz="2000" b="1" i="0" u="none" strike="noStrike" cap="none" spc="-2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Definir o que é trabalho híbrido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Tópico 2. Familiarizar-se com vários modelos de trabalho híbrido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Tópico 3. Desbloquear a flexibilidade no trabalho híbrido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474754" y="1308134"/>
            <a:ext cx="11395073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pt-PT" sz="2800" b="0" i="0" u="none" strike="noStrike" cap="non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abril de 2023, </a:t>
            </a:r>
            <a:r>
              <a:rPr lang="pt-PT" sz="2800" i="0" u="none" strike="noStrike" cap="non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PT" sz="2800" b="1" i="0" u="none" strike="noStrike" cap="non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Google </a:t>
            </a:r>
            <a:r>
              <a:rPr lang="pt-PT" sz="2800" b="0" i="0" u="none" strike="noStrike" cap="non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implementou um modelo de trabalho híbrido que combina trabalho no escritório e teletrabalho, para proporcionar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flexibilidade </a:t>
            </a:r>
            <a:r>
              <a:rPr lang="pt-PT" sz="2800" spc="-40" dirty="0"/>
              <a:t>aos colaboradores, preservando a colaboração e a ligação. A maioria dos colaboradores opta </a:t>
            </a:r>
            <a:r>
              <a:rPr lang="pt-PT" sz="2800" b="0" i="0" u="none" strike="noStrike" cap="non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um horário de três dias no escritório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dois dias em teletrabalho, onde quer que se sintam mais produtivos.</a:t>
            </a:r>
            <a:endParaRPr lang="pt-PT" sz="2800" dirty="0"/>
          </a:p>
          <a:p>
            <a:pPr marL="0" marR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apoiar este modelo, a Google introduziu iniciativas como as </a:t>
            </a:r>
            <a:r>
              <a:rPr lang="pt-PT" sz="2800" b="0" i="0" u="none" strike="noStrike" cap="none" spc="-4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semanas de “trabalho a partir de qualquer lugar”, designadas “tempo de concentração” e “dias de reinício”, para aumentar a flexibilidade e o seu bem-estar. Estes esforços têm como objetivo capacitá-los</a:t>
            </a:r>
            <a:r>
              <a:rPr lang="pt-PT" sz="2800" b="0" i="0" u="none" strike="noStrike" cap="none" spc="-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e, ao mesmo tempo, manter uma cultura empresarial forte.</a:t>
            </a:r>
            <a:endParaRPr lang="pt-PT" sz="2800" spc="-20" dirty="0"/>
          </a:p>
        </p:txBody>
      </p:sp>
      <p:sp>
        <p:nvSpPr>
          <p:cNvPr id="5" name="Google Shape;179;p12">
            <a:extLst>
              <a:ext uri="{FF2B5EF4-FFF2-40B4-BE49-F238E27FC236}">
                <a16:creationId xmlns:a16="http://schemas.microsoft.com/office/drawing/2014/main" id="{331EF2BB-EC74-DDEF-769E-BBDF377A82C7}"/>
              </a:ext>
            </a:extLst>
          </p:cNvPr>
          <p:cNvSpPr txBox="1"/>
          <p:nvPr/>
        </p:nvSpPr>
        <p:spPr>
          <a:xfrm>
            <a:off x="1353975" y="187038"/>
            <a:ext cx="10740055" cy="112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Estudo de caso n.º 1: Identificar o modelo híbrido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B9CBDB6-F150-2BFE-2CDA-C472FC73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474755" y="1308134"/>
            <a:ext cx="11353998" cy="49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abordagem híbrida da Google reflete uma tendência mais ampla na indústria tecnológica, onde as empresas se esforçam por equilibrar as preferências </a:t>
            </a:r>
            <a:r>
              <a:rPr lang="pt-PT" sz="2800" dirty="0"/>
              <a:t>dos colaboradores com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objetivos organizacionais. </a:t>
            </a:r>
            <a:endParaRPr lang="pt-PT" sz="28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formandos são convidados a analisar o impacte desses modelos na satisfação dos trabalhadores, na produtividade e na dinâmica das equipas num ambiente de trabalho em rápida evolução.</a:t>
            </a:r>
          </a:p>
          <a:p>
            <a:pPr marL="0" marR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Tópicos para reflexão na aula</a:t>
            </a:r>
            <a:endParaRPr lang="pt-PT" sz="2800" dirty="0"/>
          </a:p>
          <a:p>
            <a:pPr marL="285750" marR="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 modelo híbrido acima referido</a:t>
            </a:r>
            <a:endParaRPr lang="pt-PT" sz="2800" dirty="0"/>
          </a:p>
          <a:p>
            <a:pPr marL="285750" marR="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é o impacte deste modelo na satisfação e produtividade</a:t>
            </a:r>
          </a:p>
          <a:p>
            <a:pPr marR="0" lvl="2" indent="32543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trabalhadores?</a:t>
            </a:r>
            <a:endParaRPr lang="pt-PT" sz="2800" dirty="0"/>
          </a:p>
          <a:p>
            <a:pPr marL="285750" marR="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é a adequação deste modelo à sua organização?</a:t>
            </a:r>
            <a:endParaRPr lang="pt-PT" sz="2800" dirty="0"/>
          </a:p>
        </p:txBody>
      </p:sp>
      <p:sp>
        <p:nvSpPr>
          <p:cNvPr id="262" name="Google Shape;262;p39"/>
          <p:cNvSpPr txBox="1"/>
          <p:nvPr/>
        </p:nvSpPr>
        <p:spPr>
          <a:xfrm>
            <a:off x="6993764" y="6134422"/>
            <a:ext cx="319353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sng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pt-PT" sz="1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do estudo de caso </a:t>
            </a:r>
            <a:endParaRPr lang="pt-PT" sz="1400" b="1" i="1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9" descr="Ampulheta 90%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3240" y="4476533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0h:15 m</a:t>
            </a:r>
            <a:endParaRPr lang="pt-PT"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9;p12">
            <a:extLst>
              <a:ext uri="{FF2B5EF4-FFF2-40B4-BE49-F238E27FC236}">
                <a16:creationId xmlns:a16="http://schemas.microsoft.com/office/drawing/2014/main" id="{331EF2BB-EC74-DDEF-769E-BBDF377A82C7}"/>
              </a:ext>
            </a:extLst>
          </p:cNvPr>
          <p:cNvSpPr txBox="1"/>
          <p:nvPr/>
        </p:nvSpPr>
        <p:spPr>
          <a:xfrm>
            <a:off x="1353975" y="243447"/>
            <a:ext cx="10923750" cy="9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Estudo de caso n.º 1: Identificar o modelo híbrido </a:t>
            </a:r>
            <a:r>
              <a:rPr lang="pt-PT" sz="24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PT" sz="240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pt-PT" sz="24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9CBBA84-FFBB-0E52-3F7F-CE55A4FBD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/>
        </p:nvSpPr>
        <p:spPr>
          <a:xfrm>
            <a:off x="462566" y="1251788"/>
            <a:ext cx="1126686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1200"/>
              </a:spcBef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outubro de 2020, o modelo de trabalho híbrido </a:t>
            </a:r>
            <a:r>
              <a:rPr lang="pt-PT" sz="2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pt-PT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Microsoft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 em mais de 50% </a:t>
            </a:r>
            <a:r>
              <a:rPr lang="pt-PT" sz="2800" dirty="0"/>
              <a:t>dos colaboradores funcionarem em teletrabalho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menos tempo no escritório. Não é necessária a autorização da direção</a:t>
            </a:r>
            <a:r>
              <a:rPr lang="pt-PT" sz="2800" dirty="0"/>
              <a:t>. </a:t>
            </a:r>
          </a:p>
          <a:p>
            <a:pPr lvl="0">
              <a:spcBef>
                <a:spcPts val="1200"/>
              </a:spcBef>
            </a:pPr>
            <a:r>
              <a:rPr lang="pt-PT" sz="2800" dirty="0"/>
              <a:t>Só será necessária a autorização da direção se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</a:t>
            </a:r>
            <a:r>
              <a:rPr lang="pt-PT" sz="2800" dirty="0"/>
              <a:t>colaborador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quiser ficar em teletrabalho 60% e 40% no escritório, bem como </a:t>
            </a:r>
            <a:r>
              <a:rPr lang="pt-PT" sz="2800" dirty="0"/>
              <a:t>o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que pretendam trabalhar permanentemente em teletrabalho.</a:t>
            </a:r>
            <a:endParaRPr lang="pt-PT" sz="2800" dirty="0"/>
          </a:p>
        </p:txBody>
      </p:sp>
      <p:sp>
        <p:nvSpPr>
          <p:cNvPr id="274" name="Google Shape;274;p40"/>
          <p:cNvSpPr txBox="1"/>
          <p:nvPr/>
        </p:nvSpPr>
        <p:spPr>
          <a:xfrm>
            <a:off x="7091735" y="6021554"/>
            <a:ext cx="319353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pt-P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do estudo de caso </a:t>
            </a:r>
            <a:endParaRPr lang="pt-PT" sz="14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5455082B-210F-5A25-333C-7449D81B93CF}"/>
              </a:ext>
            </a:extLst>
          </p:cNvPr>
          <p:cNvSpPr txBox="1"/>
          <p:nvPr/>
        </p:nvSpPr>
        <p:spPr>
          <a:xfrm>
            <a:off x="1353975" y="243447"/>
            <a:ext cx="10740055" cy="9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Estudo de caso n.º 2: Identificar o modelo híbrido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2FE2906-FC68-C746-2614-A77172C3D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/>
        </p:nvSpPr>
        <p:spPr>
          <a:xfrm>
            <a:off x="440719" y="1177507"/>
            <a:ext cx="11266867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Estes funcionários não terão um lugar dedicado para se sentarem quando houver uma exigência de ir ao escritório, mas ser-lhes-á dado um lugar. A Microsoft também decidiu cuidar do aspeto financeiro das despesas de teletrabalho dos empregados.</a:t>
            </a:r>
          </a:p>
          <a:p>
            <a:pPr marL="0" marR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Tópicos para reflexão na aula</a:t>
            </a:r>
            <a:endParaRPr lang="pt-PT" sz="2800" dirty="0"/>
          </a:p>
          <a:p>
            <a:pPr marL="285750" marR="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Definir o modelo híbrido acima referido</a:t>
            </a:r>
            <a:endParaRPr lang="pt-PT" sz="2800" dirty="0"/>
          </a:p>
          <a:p>
            <a:pPr marL="285750" marR="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é o impacte deste modelo na satisfação e produtividade dos trabalhadores?</a:t>
            </a:r>
            <a:endParaRPr lang="pt-PT" sz="2800" dirty="0"/>
          </a:p>
          <a:p>
            <a:pPr marL="285750" marR="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 é a adequação deste modelo à sua organização?</a:t>
            </a:r>
            <a:endParaRPr lang="pt-PT" sz="2800" dirty="0"/>
          </a:p>
        </p:txBody>
      </p:sp>
      <p:pic>
        <p:nvPicPr>
          <p:cNvPr id="272" name="Google Shape;272;p40" descr="Ampulheta 90%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0h:15 m</a:t>
            </a:r>
            <a:endParaRPr lang="pt-PT"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0"/>
          <p:cNvSpPr txBox="1"/>
          <p:nvPr/>
        </p:nvSpPr>
        <p:spPr>
          <a:xfrm>
            <a:off x="7091735" y="6021554"/>
            <a:ext cx="319353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pt-P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do estudo de caso </a:t>
            </a:r>
            <a:endParaRPr lang="pt-PT" sz="14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5455082B-210F-5A25-333C-7449D81B93CF}"/>
              </a:ext>
            </a:extLst>
          </p:cNvPr>
          <p:cNvSpPr txBox="1"/>
          <p:nvPr/>
        </p:nvSpPr>
        <p:spPr>
          <a:xfrm>
            <a:off x="1353975" y="243447"/>
            <a:ext cx="10961850" cy="93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Estudo de caso n.º 2: Identificar o modelo híbrido </a:t>
            </a:r>
            <a:r>
              <a:rPr lang="pt-PT" sz="24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PT" sz="240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pt-PT" sz="24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87B2426-06B0-90E0-CEB6-D4D7C1448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3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/>
        </p:nvSpPr>
        <p:spPr>
          <a:xfrm>
            <a:off x="473441" y="2045184"/>
            <a:ext cx="11355312" cy="2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Visite a seguinte ligação para obter mais estudos de caso sobre vários modelos híbridos</a:t>
            </a:r>
            <a:endParaRPr lang="pt-PT" sz="2800" dirty="0">
              <a:latin typeface="+mj-lt"/>
            </a:endParaRPr>
          </a:p>
          <a:p>
            <a:pPr marL="96838" marR="0" lvl="1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PT" sz="2400" b="0" i="0" u="sng" strike="noStrike" cap="none" dirty="0">
                <a:solidFill>
                  <a:srgbClr val="0563C1"/>
                </a:solidFill>
                <a:latin typeface="+mj-lt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exemplos de empresas híbridas com modelos de funcionamento em 2025</a:t>
            </a:r>
            <a:endParaRPr lang="pt-PT" sz="24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41" descr="Ampulheta 90%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5270" y="4393021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0h:15 m</a:t>
            </a:r>
            <a:endParaRPr lang="pt-PT"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7091735" y="6021554"/>
            <a:ext cx="319353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pt-PT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do estudo de caso </a:t>
            </a:r>
            <a:endParaRPr lang="pt-PT" sz="1400" b="1" i="1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850F5BC9-01BE-11EA-CC3E-AB1C2659CB22}"/>
              </a:ext>
            </a:extLst>
          </p:cNvPr>
          <p:cNvSpPr txBox="1"/>
          <p:nvPr/>
        </p:nvSpPr>
        <p:spPr>
          <a:xfrm>
            <a:off x="1423308" y="194777"/>
            <a:ext cx="10621735" cy="105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Atividade 2: Identificar o modelo de trabalho híbrido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AE131CD-BA5C-82B8-632E-A0969ED74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/>
        </p:nvSpPr>
        <p:spPr>
          <a:xfrm>
            <a:off x="506290" y="1257298"/>
            <a:ext cx="11012557" cy="524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6225" marR="0" lvl="0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A vantagem competitiva é viável 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 o modelo híbrido?</a:t>
            </a:r>
            <a:endParaRPr lang="pt-PT" dirty="0">
              <a:solidFill>
                <a:schemeClr val="tx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estratégia depende de equipas altamente colaborativas?</a:t>
            </a:r>
            <a:endParaRPr lang="pt-PT" dirty="0">
              <a:solidFill>
                <a:schemeClr val="tx1"/>
              </a:solidFill>
            </a:endParaRPr>
          </a:p>
          <a:p>
            <a:pPr marL="276225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Qual é a viabilidade de manter sob controlo os canais de comunicação?</a:t>
            </a:r>
            <a:endParaRPr lang="pt-PT" dirty="0">
              <a:solidFill>
                <a:schemeClr val="tx1"/>
              </a:solidFill>
            </a:endParaRPr>
          </a:p>
          <a:p>
            <a:pPr marL="276225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Qual é a opinião dos trabalhadores?</a:t>
            </a:r>
            <a:endParaRPr lang="pt-PT" dirty="0">
              <a:solidFill>
                <a:schemeClr val="tx1"/>
              </a:solidFill>
            </a:endParaRPr>
          </a:p>
          <a:p>
            <a:pPr marL="276225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Como serão definidas as tarefas no modelo híbrido (horas no escritório/teletrabalho) e os KPI?</a:t>
            </a:r>
            <a:endParaRPr lang="pt-PT" dirty="0">
              <a:solidFill>
                <a:schemeClr val="tx1"/>
              </a:solidFill>
            </a:endParaRPr>
          </a:p>
          <a:p>
            <a:pPr marL="276225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Como será organizado o controlo no trabalho híbrido?</a:t>
            </a:r>
            <a:endParaRPr lang="pt-PT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					(</a:t>
            </a:r>
            <a:r>
              <a:rPr lang="pt-PT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Pontiggia</a:t>
            </a:r>
            <a:r>
              <a:rPr lang="pt-PT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pt-PT" sz="20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Gatti</a:t>
            </a:r>
            <a:r>
              <a:rPr lang="pt-PT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2021)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16B16530-FD71-98D7-E3A4-C821CF23DCF5}"/>
              </a:ext>
            </a:extLst>
          </p:cNvPr>
          <p:cNvSpPr txBox="1"/>
          <p:nvPr/>
        </p:nvSpPr>
        <p:spPr>
          <a:xfrm>
            <a:off x="1353975" y="195942"/>
            <a:ext cx="10740055" cy="106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Tópico 2: Mais informações sobre como selecionar o modelo de trabalho híbrido adequado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8804C53-E3A7-0F17-C756-B834D400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/>
        </p:nvSpPr>
        <p:spPr>
          <a:xfrm>
            <a:off x="4185828" y="2899669"/>
            <a:ext cx="6957527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Tópico 3</a:t>
            </a:r>
            <a:b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36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Desbloquear a flexibilidade no trabalho híbrido</a:t>
            </a:r>
            <a:endParaRPr lang="pt-PT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4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5A0E124-196D-704B-EC1E-FFF240D56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/>
        </p:nvSpPr>
        <p:spPr>
          <a:xfrm>
            <a:off x="506618" y="1310908"/>
            <a:ext cx="10331407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 pitchFamily="34" charset="0"/>
              <a:buChar char="•"/>
            </a:pPr>
            <a:r>
              <a:rPr lang="pt-PT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Flexibilidade organizacional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Horários personalizáveis para os </a:t>
            </a:r>
            <a:r>
              <a:rPr lang="pt-PT" sz="2800" dirty="0">
                <a:solidFill>
                  <a:schemeClr val="tx1"/>
                </a:solidFill>
              </a:rPr>
              <a:t>colaboradores em 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termos de tempo, localização, tarefas e trabalho em equipa.</a:t>
            </a:r>
            <a:endParaRPr lang="pt-PT" dirty="0">
              <a:solidFill>
                <a:schemeClr val="tx1"/>
              </a:solidFill>
            </a:endParaRPr>
          </a:p>
          <a:p>
            <a:pPr marL="635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 pitchFamily="34" charset="0"/>
              <a:buChar char="•"/>
            </a:pPr>
            <a:r>
              <a:rPr lang="pt-PT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Flexibilidade social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O desafio de harmonizar o contacto presencial com o contacto virtual, síncrono e assíncrono.</a:t>
            </a:r>
            <a:endParaRPr lang="pt-PT" dirty="0">
              <a:solidFill>
                <a:schemeClr val="tx1"/>
              </a:solidFill>
            </a:endParaRPr>
          </a:p>
          <a:p>
            <a:pPr marL="635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 pitchFamily="34" charset="0"/>
              <a:buChar char="•"/>
            </a:pPr>
            <a:r>
              <a:rPr lang="pt-PT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Flexibilidade individual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A autonomia dos</a:t>
            </a:r>
            <a:r>
              <a:rPr lang="pt-PT" sz="2800" dirty="0">
                <a:solidFill>
                  <a:schemeClr val="tx1"/>
                </a:solidFill>
              </a:rPr>
              <a:t> colaboradores 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para personalizarem os horários de trabalho, as preferências relacionadas com as tarefas e os métodos de trabalho.</a:t>
            </a:r>
            <a:endParaRPr lang="pt-PT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PT" sz="1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PT" sz="1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4" descr="Ampulheta 90%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5270" y="4285982"/>
            <a:ext cx="1808760" cy="180876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4"/>
          <p:cNvSpPr txBox="1"/>
          <p:nvPr/>
        </p:nvSpPr>
        <p:spPr>
          <a:xfrm>
            <a:off x="10550546" y="6218105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0" u="none" strike="noStrike" cap="none" dirty="0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 5 m</a:t>
            </a:r>
            <a:endParaRPr lang="pt-PT" sz="16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9A948985-99B3-D40B-8FE0-FA34FA606814}"/>
              </a:ext>
            </a:extLst>
          </p:cNvPr>
          <p:cNvSpPr txBox="1"/>
          <p:nvPr/>
        </p:nvSpPr>
        <p:spPr>
          <a:xfrm>
            <a:off x="1353975" y="187038"/>
            <a:ext cx="10740055" cy="107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Formas de flexibilidade no trabalho híbrido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DC093EF-594B-358A-A56A-FE648741A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/>
        </p:nvSpPr>
        <p:spPr>
          <a:xfrm>
            <a:off x="10550546" y="633240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 5 m</a:t>
            </a:r>
            <a:endParaRPr lang="pt-PT"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9;p12">
            <a:extLst>
              <a:ext uri="{FF2B5EF4-FFF2-40B4-BE49-F238E27FC236}">
                <a16:creationId xmlns:a16="http://schemas.microsoft.com/office/drawing/2014/main" id="{B068F5A3-5799-2F2D-1855-640423AB6BD2}"/>
              </a:ext>
            </a:extLst>
          </p:cNvPr>
          <p:cNvSpPr txBox="1"/>
          <p:nvPr/>
        </p:nvSpPr>
        <p:spPr>
          <a:xfrm>
            <a:off x="1353975" y="187038"/>
            <a:ext cx="10740055" cy="1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Flexibilidade organizacional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659A1A9-9087-D429-5310-2AC4A01A6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grpSp>
        <p:nvGrpSpPr>
          <p:cNvPr id="315" name="Google Shape;315;p45"/>
          <p:cNvGrpSpPr/>
          <p:nvPr/>
        </p:nvGrpSpPr>
        <p:grpSpPr>
          <a:xfrm>
            <a:off x="442685" y="914400"/>
            <a:ext cx="10965543" cy="5300907"/>
            <a:chOff x="-65315" y="2803"/>
            <a:chExt cx="10965543" cy="5113157"/>
          </a:xfrm>
        </p:grpSpPr>
        <p:sp>
          <p:nvSpPr>
            <p:cNvPr id="316" name="Google Shape;316;p45"/>
            <p:cNvSpPr/>
            <p:nvPr/>
          </p:nvSpPr>
          <p:spPr>
            <a:xfrm rot="5400000">
              <a:off x="-208074" y="210877"/>
              <a:ext cx="1387164" cy="971015"/>
            </a:xfrm>
            <a:prstGeom prst="chevron">
              <a:avLst>
                <a:gd name="adj" fmla="val 50000"/>
              </a:avLst>
            </a:prstGeom>
            <a:solidFill>
              <a:srgbClr val="E97131"/>
            </a:solidFill>
            <a:ln w="25400" cap="flat" cmpd="sng">
              <a:solidFill>
                <a:srgbClr val="E9713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17" name="Google Shape;317;p45"/>
            <p:cNvSpPr txBox="1"/>
            <p:nvPr/>
          </p:nvSpPr>
          <p:spPr>
            <a:xfrm>
              <a:off x="1" y="488311"/>
              <a:ext cx="971015" cy="416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Tempo</a:t>
              </a:r>
              <a:endParaRPr lang="pt-PT"/>
            </a:p>
          </p:txBody>
        </p:sp>
        <p:sp>
          <p:nvSpPr>
            <p:cNvPr id="318" name="Google Shape;318;p45"/>
            <p:cNvSpPr/>
            <p:nvPr/>
          </p:nvSpPr>
          <p:spPr>
            <a:xfrm rot="5400000">
              <a:off x="5484793" y="-4510975"/>
              <a:ext cx="901657" cy="992921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E97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19" name="Google Shape;319;p45"/>
            <p:cNvSpPr txBox="1"/>
            <p:nvPr/>
          </p:nvSpPr>
          <p:spPr>
            <a:xfrm>
              <a:off x="971016" y="46817"/>
              <a:ext cx="9885198" cy="813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pt-PT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termos de horários flexíveis </a:t>
              </a:r>
              <a:r>
                <a:rPr lang="pt-PT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(quando, com que frequência, por menor tempo) </a:t>
              </a:r>
            </a:p>
          </p:txBody>
        </p:sp>
        <p:sp>
          <p:nvSpPr>
            <p:cNvPr id="320" name="Google Shape;320;p45"/>
            <p:cNvSpPr/>
            <p:nvPr/>
          </p:nvSpPr>
          <p:spPr>
            <a:xfrm rot="5400000">
              <a:off x="-208074" y="1452875"/>
              <a:ext cx="1387164" cy="971015"/>
            </a:xfrm>
            <a:prstGeom prst="chevron">
              <a:avLst>
                <a:gd name="adj" fmla="val 50000"/>
              </a:avLst>
            </a:prstGeom>
            <a:solidFill>
              <a:srgbClr val="176B22"/>
            </a:solidFill>
            <a:ln w="25400" cap="flat" cmpd="sng">
              <a:solidFill>
                <a:srgbClr val="176B2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21" name="Google Shape;321;p45"/>
            <p:cNvSpPr txBox="1"/>
            <p:nvPr/>
          </p:nvSpPr>
          <p:spPr>
            <a:xfrm>
              <a:off x="1" y="1730309"/>
              <a:ext cx="971015" cy="416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Localização</a:t>
              </a:r>
              <a:endParaRPr lang="pt-PT"/>
            </a:p>
          </p:txBody>
        </p:sp>
        <p:sp>
          <p:nvSpPr>
            <p:cNvPr id="322" name="Google Shape;322;p45"/>
            <p:cNvSpPr/>
            <p:nvPr/>
          </p:nvSpPr>
          <p:spPr>
            <a:xfrm rot="5400000">
              <a:off x="5484793" y="-3268977"/>
              <a:ext cx="901657" cy="992921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6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23" name="Google Shape;323;p45"/>
            <p:cNvSpPr txBox="1"/>
            <p:nvPr/>
          </p:nvSpPr>
          <p:spPr>
            <a:xfrm>
              <a:off x="971016" y="1288815"/>
              <a:ext cx="9885198" cy="813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pt-PT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termos de localização </a:t>
              </a:r>
              <a:r>
                <a:rPr lang="pt-PT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(se for necessário trabalhar a partir de casa ou de outro local de trabalho)</a:t>
              </a:r>
            </a:p>
          </p:txBody>
        </p:sp>
        <p:sp>
          <p:nvSpPr>
            <p:cNvPr id="324" name="Google Shape;324;p45"/>
            <p:cNvSpPr/>
            <p:nvPr/>
          </p:nvSpPr>
          <p:spPr>
            <a:xfrm rot="5400000">
              <a:off x="-208074" y="2694872"/>
              <a:ext cx="1387164" cy="971015"/>
            </a:xfrm>
            <a:prstGeom prst="chevron">
              <a:avLst>
                <a:gd name="adj" fmla="val 50000"/>
              </a:avLst>
            </a:prstGeom>
            <a:solidFill>
              <a:srgbClr val="0C9ED5"/>
            </a:solidFill>
            <a:ln w="25400" cap="flat" cmpd="sng">
              <a:solidFill>
                <a:srgbClr val="0C9ED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25" name="Google Shape;325;p45"/>
            <p:cNvSpPr txBox="1"/>
            <p:nvPr/>
          </p:nvSpPr>
          <p:spPr>
            <a:xfrm>
              <a:off x="-65315" y="2972306"/>
              <a:ext cx="1092199" cy="416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 spc="-3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Organização </a:t>
              </a:r>
              <a:endParaRPr lang="pt-PT" spc="-30" dirty="0"/>
            </a:p>
          </p:txBody>
        </p:sp>
        <p:sp>
          <p:nvSpPr>
            <p:cNvPr id="326" name="Google Shape;326;p45"/>
            <p:cNvSpPr/>
            <p:nvPr/>
          </p:nvSpPr>
          <p:spPr>
            <a:xfrm rot="5400000">
              <a:off x="5484793" y="-2026980"/>
              <a:ext cx="901657" cy="992921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C9E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27" name="Google Shape;327;p45"/>
            <p:cNvSpPr txBox="1"/>
            <p:nvPr/>
          </p:nvSpPr>
          <p:spPr>
            <a:xfrm>
              <a:off x="971016" y="2530812"/>
              <a:ext cx="9885198" cy="813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pt-PT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termos de organização </a:t>
              </a:r>
              <a:r>
                <a:rPr lang="pt-PT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(flexibilidade para rotação de funções, expansão de funções, trabalho baseado em projetos, equipas temporárias ou equipas virtuais ou sistemas com várias equipas)</a:t>
              </a:r>
            </a:p>
          </p:txBody>
        </p:sp>
        <p:sp>
          <p:nvSpPr>
            <p:cNvPr id="328" name="Google Shape;328;p45"/>
            <p:cNvSpPr/>
            <p:nvPr/>
          </p:nvSpPr>
          <p:spPr>
            <a:xfrm rot="5400000">
              <a:off x="-208074" y="3936870"/>
              <a:ext cx="1387164" cy="971015"/>
            </a:xfrm>
            <a:prstGeom prst="chevron">
              <a:avLst>
                <a:gd name="adj" fmla="val 50000"/>
              </a:avLst>
            </a:prstGeom>
            <a:solidFill>
              <a:srgbClr val="A02891"/>
            </a:solidFill>
            <a:ln w="25400" cap="flat" cmpd="sng">
              <a:solidFill>
                <a:srgbClr val="A0289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29" name="Google Shape;329;p45"/>
            <p:cNvSpPr txBox="1"/>
            <p:nvPr/>
          </p:nvSpPr>
          <p:spPr>
            <a:xfrm>
              <a:off x="1" y="4214304"/>
              <a:ext cx="971015" cy="416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Relações de trabalho </a:t>
              </a:r>
              <a:endParaRPr lang="pt-PT"/>
            </a:p>
          </p:txBody>
        </p:sp>
        <p:sp>
          <p:nvSpPr>
            <p:cNvPr id="330" name="Google Shape;330;p45"/>
            <p:cNvSpPr/>
            <p:nvPr/>
          </p:nvSpPr>
          <p:spPr>
            <a:xfrm rot="5400000">
              <a:off x="5484793" y="-784982"/>
              <a:ext cx="901657" cy="992921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0289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31" name="Google Shape;331;p45"/>
            <p:cNvSpPr txBox="1"/>
            <p:nvPr/>
          </p:nvSpPr>
          <p:spPr>
            <a:xfrm>
              <a:off x="971016" y="3772810"/>
              <a:ext cx="9885198" cy="813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Char char="•"/>
              </a:pPr>
              <a:r>
                <a:rPr lang="pt-PT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 termos de relações de trabalho </a:t>
              </a:r>
              <a:r>
                <a:rPr lang="pt-PT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(trabalho a pedido, a tempo parcial, contratos de locação de mão de obra, mão de obra externalizada, pagamento por peça) </a:t>
              </a:r>
            </a:p>
          </p:txBody>
        </p:sp>
      </p:grpSp>
      <p:pic>
        <p:nvPicPr>
          <p:cNvPr id="2" name="Google Shape;312;p45" descr="Ampulheta 90% com preenchiment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5559" y="5384801"/>
            <a:ext cx="1411516" cy="947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/>
          <p:nvPr/>
        </p:nvSpPr>
        <p:spPr>
          <a:xfrm>
            <a:off x="4641215" y="2598420"/>
            <a:ext cx="2909570" cy="166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pt-P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grpSp>
        <p:nvGrpSpPr>
          <p:cNvPr id="338" name="Google Shape;338;p46"/>
          <p:cNvGrpSpPr/>
          <p:nvPr/>
        </p:nvGrpSpPr>
        <p:grpSpPr>
          <a:xfrm>
            <a:off x="1030290" y="2952141"/>
            <a:ext cx="9519139" cy="1352645"/>
            <a:chOff x="1115" y="1580043"/>
            <a:chExt cx="9519139" cy="1352645"/>
          </a:xfrm>
        </p:grpSpPr>
        <p:sp>
          <p:nvSpPr>
            <p:cNvPr id="339" name="Google Shape;339;p46"/>
            <p:cNvSpPr/>
            <p:nvPr/>
          </p:nvSpPr>
          <p:spPr>
            <a:xfrm>
              <a:off x="1115" y="1580043"/>
              <a:ext cx="2803411" cy="1082116"/>
            </a:xfrm>
            <a:prstGeom prst="chevron">
              <a:avLst>
                <a:gd name="adj" fmla="val 40000"/>
              </a:avLst>
            </a:prstGeom>
            <a:solidFill>
              <a:srgbClr val="176B2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40" name="Google Shape;340;p46"/>
            <p:cNvSpPr/>
            <p:nvPr/>
          </p:nvSpPr>
          <p:spPr>
            <a:xfrm>
              <a:off x="748692" y="1850572"/>
              <a:ext cx="2367325" cy="10821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6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41" name="Google Shape;341;p46"/>
            <p:cNvSpPr txBox="1"/>
            <p:nvPr/>
          </p:nvSpPr>
          <p:spPr>
            <a:xfrm>
              <a:off x="728627" y="1882266"/>
              <a:ext cx="2432946" cy="101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PT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 equipas estáveis recorrem frequentemente a equipas dinâmicas</a:t>
              </a:r>
              <a:endParaRPr lang="pt-PT" sz="1600" dirty="0"/>
            </a:p>
          </p:txBody>
        </p:sp>
        <p:sp>
          <p:nvSpPr>
            <p:cNvPr id="342" name="Google Shape;342;p46"/>
            <p:cNvSpPr/>
            <p:nvPr/>
          </p:nvSpPr>
          <p:spPr>
            <a:xfrm>
              <a:off x="3203234" y="1580043"/>
              <a:ext cx="2803411" cy="1082116"/>
            </a:xfrm>
            <a:prstGeom prst="chevron">
              <a:avLst>
                <a:gd name="adj" fmla="val 40000"/>
              </a:avLst>
            </a:prstGeom>
            <a:solidFill>
              <a:srgbClr val="176B2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43" name="Google Shape;343;p46"/>
            <p:cNvSpPr/>
            <p:nvPr/>
          </p:nvSpPr>
          <p:spPr>
            <a:xfrm>
              <a:off x="3950811" y="1850572"/>
              <a:ext cx="2367325" cy="10821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6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44" name="Google Shape;344;p46"/>
            <p:cNvSpPr txBox="1"/>
            <p:nvPr/>
          </p:nvSpPr>
          <p:spPr>
            <a:xfrm>
              <a:off x="3878987" y="1882266"/>
              <a:ext cx="2539105" cy="101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PT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composição da equipa pode mudar frequentemente</a:t>
              </a:r>
              <a:endParaRPr lang="pt-PT" sz="1600" dirty="0"/>
            </a:p>
          </p:txBody>
        </p:sp>
        <p:sp>
          <p:nvSpPr>
            <p:cNvPr id="345" name="Google Shape;345;p46"/>
            <p:cNvSpPr/>
            <p:nvPr/>
          </p:nvSpPr>
          <p:spPr>
            <a:xfrm>
              <a:off x="6405353" y="1580043"/>
              <a:ext cx="2803411" cy="1082116"/>
            </a:xfrm>
            <a:prstGeom prst="chevron">
              <a:avLst>
                <a:gd name="adj" fmla="val 40000"/>
              </a:avLst>
            </a:prstGeom>
            <a:solidFill>
              <a:srgbClr val="176B2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46" name="Google Shape;346;p46"/>
            <p:cNvSpPr/>
            <p:nvPr/>
          </p:nvSpPr>
          <p:spPr>
            <a:xfrm>
              <a:off x="7152929" y="1850572"/>
              <a:ext cx="2367325" cy="10821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6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47" name="Google Shape;347;p46"/>
            <p:cNvSpPr txBox="1"/>
            <p:nvPr/>
          </p:nvSpPr>
          <p:spPr>
            <a:xfrm>
              <a:off x="7184623" y="1882266"/>
              <a:ext cx="2303937" cy="101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PT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Falta de limites sociais claros</a:t>
              </a:r>
              <a:endParaRPr lang="pt-PT" sz="1600" dirty="0"/>
            </a:p>
          </p:txBody>
        </p:sp>
      </p:grp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97AC8B53-733F-1F18-8A7A-A2B834BE638B}"/>
              </a:ext>
            </a:extLst>
          </p:cNvPr>
          <p:cNvSpPr txBox="1"/>
          <p:nvPr/>
        </p:nvSpPr>
        <p:spPr>
          <a:xfrm>
            <a:off x="1353975" y="187038"/>
            <a:ext cx="10740055" cy="1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Flexibilidade social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E10899E-B87B-2DC9-AEB8-BAB0CF12B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1307366" y="172528"/>
            <a:ext cx="10328079" cy="109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pt-PT" sz="3200" dirty="0">
                <a:solidFill>
                  <a:schemeClr val="accent6"/>
                </a:solidFill>
              </a:rPr>
              <a:t>Atividade para quebrar o gelo: “</a:t>
            </a:r>
            <a:r>
              <a:rPr lang="pt-PT" sz="3200" i="1" dirty="0">
                <a:solidFill>
                  <a:schemeClr val="accent6"/>
                </a:solidFill>
              </a:rPr>
              <a:t>Check-in</a:t>
            </a:r>
            <a:r>
              <a:rPr lang="pt-PT" sz="3200" dirty="0">
                <a:solidFill>
                  <a:schemeClr val="accent6"/>
                </a:solidFill>
              </a:rPr>
              <a:t>”</a:t>
            </a:r>
            <a:endParaRPr lang="pt-PT" sz="3200" dirty="0">
              <a:solidFill>
                <a:schemeClr val="accent5"/>
              </a:solidFill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377889" y="1262743"/>
            <a:ext cx="11492058" cy="5211425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dirty="0">
                <a:solidFill>
                  <a:srgbClr val="868E93"/>
                </a:solidFill>
              </a:rPr>
              <a:t>Em apenas duas palavras, “descreva como se está a sentir neste momento e o que espera deste evento”</a:t>
            </a:r>
            <a:endParaRPr lang="pt-PT" sz="280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spc="-90" dirty="0">
                <a:solidFill>
                  <a:srgbClr val="868E93"/>
                </a:solidFill>
              </a:rPr>
              <a:t>Os participantes virtuais podem escrever as suas duas palavras no </a:t>
            </a:r>
            <a:r>
              <a:rPr lang="pt-PT" sz="2800" i="1" spc="-90" dirty="0">
                <a:solidFill>
                  <a:srgbClr val="868E93"/>
                </a:solidFill>
              </a:rPr>
              <a:t>chat</a:t>
            </a:r>
            <a:endParaRPr lang="pt-PT" sz="2800" i="1" spc="-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dirty="0">
                <a:solidFill>
                  <a:srgbClr val="868E93"/>
                </a:solidFill>
              </a:rPr>
              <a:t>Agora partilhe com o grupo:</a:t>
            </a:r>
            <a:br>
              <a:rPr lang="pt-PT" sz="2800" dirty="0">
                <a:solidFill>
                  <a:srgbClr val="868E93"/>
                </a:solidFill>
              </a:rPr>
            </a:br>
            <a:r>
              <a:rPr lang="pt-PT" sz="2800" spc="-50" dirty="0">
                <a:solidFill>
                  <a:srgbClr val="868E93"/>
                </a:solidFill>
              </a:rPr>
              <a:t>“</a:t>
            </a:r>
            <a:r>
              <a:rPr lang="pt-PT" sz="2800" i="1" spc="-50" dirty="0">
                <a:solidFill>
                  <a:srgbClr val="868E93"/>
                </a:solidFill>
              </a:rPr>
              <a:t>O que é que espera ganhar ou contribuir durante o evento de hoje</a:t>
            </a:r>
            <a:r>
              <a:rPr lang="pt-PT" sz="2800" spc="-50" dirty="0">
                <a:solidFill>
                  <a:srgbClr val="868E93"/>
                </a:solidFill>
              </a:rPr>
              <a:t>?” </a:t>
            </a:r>
            <a:endParaRPr lang="pt-PT" sz="2800" spc="-5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dirty="0">
                <a:solidFill>
                  <a:srgbClr val="868E93"/>
                </a:solidFill>
              </a:rPr>
              <a:t>Participantes presenciais: escrever em notas adesivas ou debater brevemente </a:t>
            </a:r>
            <a:endParaRPr lang="pt-PT" sz="280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dirty="0">
                <a:solidFill>
                  <a:srgbClr val="868E93"/>
                </a:solidFill>
              </a:rPr>
              <a:t>Participantes virtuais: utilizar o </a:t>
            </a:r>
            <a:r>
              <a:rPr lang="pt-PT" sz="2800" i="1" dirty="0">
                <a:solidFill>
                  <a:srgbClr val="868E93"/>
                </a:solidFill>
              </a:rPr>
              <a:t>chat</a:t>
            </a:r>
            <a:endParaRPr lang="pt-PT" sz="2800" dirty="0"/>
          </a:p>
        </p:txBody>
      </p:sp>
      <p:pic>
        <p:nvPicPr>
          <p:cNvPr id="126" name="Google Shape;126;p4" descr="Ampulheta 90% com preenchimento sólid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43770" y="5312228"/>
            <a:ext cx="1383351" cy="116193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10783639" y="647416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0h:10m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0B2945D-2BCA-FEED-FE1E-605F0E2EA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/>
          <p:nvPr/>
        </p:nvSpPr>
        <p:spPr>
          <a:xfrm>
            <a:off x="4641215" y="2598420"/>
            <a:ext cx="2909570" cy="166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pt-P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grpSp>
        <p:nvGrpSpPr>
          <p:cNvPr id="354" name="Google Shape;354;p47"/>
          <p:cNvGrpSpPr/>
          <p:nvPr/>
        </p:nvGrpSpPr>
        <p:grpSpPr>
          <a:xfrm>
            <a:off x="1030290" y="2952141"/>
            <a:ext cx="9519139" cy="1352645"/>
            <a:chOff x="1115" y="1580043"/>
            <a:chExt cx="9519139" cy="1352645"/>
          </a:xfrm>
        </p:grpSpPr>
        <p:sp>
          <p:nvSpPr>
            <p:cNvPr id="355" name="Google Shape;355;p47"/>
            <p:cNvSpPr/>
            <p:nvPr/>
          </p:nvSpPr>
          <p:spPr>
            <a:xfrm>
              <a:off x="1115" y="1580043"/>
              <a:ext cx="2803411" cy="1082116"/>
            </a:xfrm>
            <a:prstGeom prst="chevron">
              <a:avLst>
                <a:gd name="adj" fmla="val 40000"/>
              </a:avLst>
            </a:prstGeom>
            <a:solidFill>
              <a:srgbClr val="E9713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56" name="Google Shape;356;p47"/>
            <p:cNvSpPr/>
            <p:nvPr/>
          </p:nvSpPr>
          <p:spPr>
            <a:xfrm>
              <a:off x="748692" y="1850572"/>
              <a:ext cx="2367325" cy="10821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E97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57" name="Google Shape;357;p47"/>
            <p:cNvSpPr txBox="1"/>
            <p:nvPr/>
          </p:nvSpPr>
          <p:spPr>
            <a:xfrm>
              <a:off x="780386" y="1882266"/>
              <a:ext cx="2303937" cy="101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PT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Liberdade</a:t>
              </a:r>
              <a:endParaRPr lang="pt-PT" sz="1600" dirty="0"/>
            </a:p>
          </p:txBody>
        </p:sp>
        <p:sp>
          <p:nvSpPr>
            <p:cNvPr id="358" name="Google Shape;358;p47"/>
            <p:cNvSpPr/>
            <p:nvPr/>
          </p:nvSpPr>
          <p:spPr>
            <a:xfrm>
              <a:off x="3203234" y="1580043"/>
              <a:ext cx="2803411" cy="1082116"/>
            </a:xfrm>
            <a:prstGeom prst="chevron">
              <a:avLst>
                <a:gd name="adj" fmla="val 40000"/>
              </a:avLst>
            </a:prstGeom>
            <a:solidFill>
              <a:srgbClr val="176B2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59" name="Google Shape;359;p47"/>
            <p:cNvSpPr/>
            <p:nvPr/>
          </p:nvSpPr>
          <p:spPr>
            <a:xfrm>
              <a:off x="3950811" y="1850572"/>
              <a:ext cx="2367325" cy="10821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176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60" name="Google Shape;360;p47"/>
            <p:cNvSpPr txBox="1"/>
            <p:nvPr/>
          </p:nvSpPr>
          <p:spPr>
            <a:xfrm>
              <a:off x="3777343" y="1882266"/>
              <a:ext cx="2734340" cy="101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PT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Independência</a:t>
              </a:r>
              <a:endParaRPr lang="pt-PT" sz="1600" dirty="0"/>
            </a:p>
          </p:txBody>
        </p:sp>
        <p:sp>
          <p:nvSpPr>
            <p:cNvPr id="361" name="Google Shape;361;p47"/>
            <p:cNvSpPr/>
            <p:nvPr/>
          </p:nvSpPr>
          <p:spPr>
            <a:xfrm>
              <a:off x="6405353" y="1580043"/>
              <a:ext cx="2803411" cy="1082116"/>
            </a:xfrm>
            <a:prstGeom prst="chevron">
              <a:avLst>
                <a:gd name="adj" fmla="val 40000"/>
              </a:avLst>
            </a:prstGeom>
            <a:solidFill>
              <a:srgbClr val="0C9E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62" name="Google Shape;362;p47"/>
            <p:cNvSpPr/>
            <p:nvPr/>
          </p:nvSpPr>
          <p:spPr>
            <a:xfrm>
              <a:off x="7152929" y="1850572"/>
              <a:ext cx="2367325" cy="108211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C9E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63" name="Google Shape;363;p47"/>
            <p:cNvSpPr txBox="1"/>
            <p:nvPr/>
          </p:nvSpPr>
          <p:spPr>
            <a:xfrm>
              <a:off x="7184623" y="1882266"/>
              <a:ext cx="2303937" cy="1018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PT" sz="2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Discrição</a:t>
              </a:r>
              <a:endParaRPr lang="pt-PT" sz="1600" dirty="0"/>
            </a:p>
          </p:txBody>
        </p:sp>
      </p:grp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A9F9B92E-D703-EEBE-A563-57339F08B0D7}"/>
              </a:ext>
            </a:extLst>
          </p:cNvPr>
          <p:cNvSpPr txBox="1"/>
          <p:nvPr/>
        </p:nvSpPr>
        <p:spPr>
          <a:xfrm>
            <a:off x="1353975" y="187038"/>
            <a:ext cx="10740055" cy="1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Flexibilidade individual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62E0FF9-DC5E-19F8-AA60-8D3815556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"/>
          <p:cNvSpPr txBox="1">
            <a:spLocks noGrp="1"/>
          </p:cNvSpPr>
          <p:nvPr>
            <p:ph type="body" idx="2"/>
          </p:nvPr>
        </p:nvSpPr>
        <p:spPr>
          <a:xfrm>
            <a:off x="6252824" y="1266504"/>
            <a:ext cx="5389447" cy="5099790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pt-PT" dirty="0"/>
              <a:t> </a:t>
            </a:r>
          </a:p>
        </p:txBody>
      </p:sp>
      <p:pic>
        <p:nvPicPr>
          <p:cNvPr id="371" name="Google Shape;371;p8" descr="Inteligência Artificial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5534" y="1414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8"/>
          <p:cNvSpPr txBox="1"/>
          <p:nvPr/>
        </p:nvSpPr>
        <p:spPr>
          <a:xfrm>
            <a:off x="6306234" y="2551774"/>
            <a:ext cx="5492861" cy="364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400" b="1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identificar e articular as caraterísticas fundamentais do trabalho híbrido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os principais desafios que podem surgir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distinguir os vários tipos de flexibilidade no trabalho híbrido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8"/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211518" y="1628775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8"/>
          <p:cNvSpPr txBox="1">
            <a:spLocks noGrp="1"/>
          </p:cNvSpPr>
          <p:nvPr>
            <p:ph type="body" idx="1"/>
          </p:nvPr>
        </p:nvSpPr>
        <p:spPr>
          <a:xfrm>
            <a:off x="185056" y="1837439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8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</a:t>
            </a:r>
            <a:r>
              <a:rPr lang="pt-PT" sz="2800" b="1" i="1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reconhecer o papel crítico da flexibilidade nos modelos de trabalho híbridos, centrando-se na flexibilidade individual, social e organizacional</a:t>
            </a:r>
            <a:endParaRPr lang="pt-PT" sz="2800" dirty="0"/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endParaRPr lang="pt-PT" sz="2800" dirty="0"/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4F6C9F5D-E7E8-29FE-D3EC-856D2EBF703A}"/>
              </a:ext>
            </a:extLst>
          </p:cNvPr>
          <p:cNvSpPr txBox="1"/>
          <p:nvPr/>
        </p:nvSpPr>
        <p:spPr>
          <a:xfrm>
            <a:off x="1423308" y="154962"/>
            <a:ext cx="10621735" cy="111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Atividade 3: Exploração em grupo sobre as principais caraterísticas do trabalho híbrido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809D20B-B80E-02E1-0362-9016931DD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" name="Google Shape;143;p8">
            <a:extLst>
              <a:ext uri="{FF2B5EF4-FFF2-40B4-BE49-F238E27FC236}">
                <a16:creationId xmlns:a16="http://schemas.microsoft.com/office/drawing/2014/main" id="{89D74CA3-0E3B-9BC5-E8B1-A8E2A61B52CF}"/>
              </a:ext>
            </a:extLst>
          </p:cNvPr>
          <p:cNvSpPr txBox="1"/>
          <p:nvPr/>
        </p:nvSpPr>
        <p:spPr>
          <a:xfrm>
            <a:off x="7776485" y="1401070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"/>
          <p:cNvSpPr txBox="1">
            <a:spLocks noGrp="1"/>
          </p:cNvSpPr>
          <p:nvPr>
            <p:ph type="body" idx="1"/>
          </p:nvPr>
        </p:nvSpPr>
        <p:spPr>
          <a:xfrm>
            <a:off x="508256" y="1622652"/>
            <a:ext cx="11264643" cy="4397148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74844"/>
              <a:buNone/>
            </a:pPr>
            <a:r>
              <a:rPr lang="pt-PT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1: Introdução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74844"/>
              <a:buNone/>
            </a:pPr>
            <a:endParaRPr lang="pt-PT" sz="2800" dirty="0"/>
          </a:p>
          <a:p>
            <a:pPr marL="176212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ct val="102418"/>
              <a:buNone/>
            </a:pPr>
            <a:r>
              <a:rPr lang="pt-PT" sz="28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Ver este espetro com uma extremidade rotulada “Totalmente estruturado” e a outra “Flexibilidade total”.</a:t>
            </a:r>
          </a:p>
          <a:p>
            <a:pPr marL="546100" lvl="1" indent="-3698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ct val="102418"/>
              <a:buChar char="•"/>
            </a:pPr>
            <a:r>
              <a:rPr lang="pt-PT" sz="2800" dirty="0">
                <a:solidFill>
                  <a:srgbClr val="868E93"/>
                </a:solidFill>
              </a:rPr>
              <a:t>Qual é a posição atual da sua organização, no que respeita ao apoio à flexibilidade individual?</a:t>
            </a:r>
            <a:endParaRPr lang="pt-PT" sz="2800" u="none" strike="noStrike" cap="none" dirty="0">
              <a:solidFill>
                <a:srgbClr val="868E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6100" lvl="1" indent="-3698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ct val="102418"/>
              <a:buChar char="•"/>
            </a:pPr>
            <a:r>
              <a:rPr lang="pt-PT" sz="280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Assuma a </a:t>
            </a:r>
            <a:r>
              <a:rPr lang="pt-PT" sz="2800" dirty="0">
                <a:solidFill>
                  <a:srgbClr val="868E93"/>
                </a:solidFill>
              </a:rPr>
              <a:t>s</a:t>
            </a:r>
            <a:r>
              <a:rPr lang="pt-PT" sz="2800" u="none" strike="noStrike" cap="none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ua posição e explique porque a escolheu.</a:t>
            </a:r>
            <a:endParaRPr lang="pt-PT" sz="2800" b="1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B720B3D0-B891-5BAE-EB1D-4DEB278E54F5}"/>
              </a:ext>
            </a:extLst>
          </p:cNvPr>
          <p:cNvSpPr txBox="1"/>
          <p:nvPr/>
        </p:nvSpPr>
        <p:spPr>
          <a:xfrm>
            <a:off x="1423308" y="194777"/>
            <a:ext cx="10621735" cy="105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Atividade 3: Exploração em grupo sobre o equilíbrio da flexibilidade, com diferentes cenários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805134F-754E-A4CA-5E29-9D5F9794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B720B3D0-B891-5BAE-EB1D-4DEB278E54F5}"/>
              </a:ext>
            </a:extLst>
          </p:cNvPr>
          <p:cNvSpPr txBox="1"/>
          <p:nvPr/>
        </p:nvSpPr>
        <p:spPr>
          <a:xfrm>
            <a:off x="1423308" y="194777"/>
            <a:ext cx="10621735" cy="105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Atividade 3: Exploração em grupo sobre o equilíbrio da flexibilidade, com diferentes cenários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DA0DD07-DD80-0C09-1B8B-4A3D882C9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384" name="Google Shape;384;p9"/>
          <p:cNvSpPr txBox="1">
            <a:spLocks noGrp="1"/>
          </p:cNvSpPr>
          <p:nvPr>
            <p:ph type="body" idx="1"/>
          </p:nvPr>
        </p:nvSpPr>
        <p:spPr>
          <a:xfrm>
            <a:off x="355856" y="1248711"/>
            <a:ext cx="11683744" cy="4713939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74844"/>
              <a:buNone/>
            </a:pPr>
            <a:r>
              <a:rPr lang="pt-PT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2: Debates baseados em cenários</a:t>
            </a:r>
            <a:endParaRPr lang="pt-PT" sz="28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869BD"/>
              </a:buClr>
              <a:buSzPct val="102418"/>
              <a:buNone/>
            </a:pPr>
            <a:r>
              <a:rPr lang="pt-PT" sz="27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Dividir os participantes em pequenos grupos de três a cinco elementos. Cada grupo deve selecionar um cenário que represente um desafio relacionado com a flexibilidade individual.</a:t>
            </a:r>
            <a:endParaRPr lang="pt-PT" sz="27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69BD"/>
              </a:buClr>
              <a:buSzPct val="102418"/>
              <a:buNone/>
            </a:pPr>
            <a:r>
              <a:rPr lang="pt-PT" sz="2700" b="1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Cenários sugeridos</a:t>
            </a:r>
            <a:endParaRPr lang="pt-PT" sz="2700" dirty="0"/>
          </a:p>
          <a:p>
            <a:pPr marL="457200" lvl="1" indent="-374650">
              <a:spcBef>
                <a:spcPts val="0"/>
              </a:spcBef>
              <a:buClr>
                <a:srgbClr val="9869BD"/>
              </a:buClr>
              <a:buSzPct val="125177"/>
            </a:pPr>
            <a:r>
              <a:rPr lang="pt-PT" sz="2700" dirty="0">
                <a:solidFill>
                  <a:srgbClr val="868E93"/>
                </a:solidFill>
              </a:rPr>
              <a:t>(A) Dois empregados pedem para ficar exclusivamente em teletrabalho, mas a sua função tradicionalmente exige colaboração no escritório</a:t>
            </a:r>
            <a:endParaRPr lang="pt-PT" sz="2700" dirty="0"/>
          </a:p>
          <a:p>
            <a:pPr marL="457200" lvl="1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125177"/>
              <a:buChar char="•"/>
            </a:pPr>
            <a:r>
              <a:rPr lang="pt-PT" sz="2700" spc="60" dirty="0">
                <a:solidFill>
                  <a:srgbClr val="868E93"/>
                </a:solidFill>
              </a:rPr>
              <a:t>(B) Os membros da equipa debatem-se com conflitos de agendamento devido a horários de trabalho ou zonas horárias diferentes</a:t>
            </a:r>
            <a:endParaRPr lang="pt-PT" sz="2700" spc="60" dirty="0"/>
          </a:p>
          <a:p>
            <a:pPr marL="457200" lvl="1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125177"/>
              <a:buChar char="•"/>
            </a:pPr>
            <a:r>
              <a:rPr lang="pt-PT" sz="2700" dirty="0">
                <a:solidFill>
                  <a:srgbClr val="868E93"/>
                </a:solidFill>
              </a:rPr>
              <a:t>(C) O gestor considera difícil avaliar o desempenho num ambiente flexível</a:t>
            </a: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108108"/>
              <a:buNone/>
            </a:pPr>
            <a:endParaRPr lang="pt-PT" sz="2800" dirty="0">
              <a:solidFill>
                <a:srgbClr val="125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69BD"/>
              </a:buClr>
              <a:buSzPct val="108108"/>
              <a:buNone/>
            </a:pPr>
            <a:endParaRPr lang="pt-PT" sz="2800" i="0" u="none" strike="noStrike" cap="none" dirty="0">
              <a:solidFill>
                <a:srgbClr val="12501B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ct val="108108"/>
              <a:buNone/>
            </a:pPr>
            <a:endParaRPr lang="pt-PT" sz="2800" b="1" dirty="0">
              <a:solidFill>
                <a:srgbClr val="125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29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>
            <a:spLocks noGrp="1"/>
          </p:cNvSpPr>
          <p:nvPr>
            <p:ph type="body" idx="1"/>
          </p:nvPr>
        </p:nvSpPr>
        <p:spPr>
          <a:xfrm>
            <a:off x="590591" y="1248711"/>
            <a:ext cx="11044854" cy="4974385"/>
          </a:xfrm>
          <a:prstGeom prst="rect">
            <a:avLst/>
          </a:prstGeom>
          <a:noFill/>
          <a:ln w="9525" cap="flat" cmpd="sng">
            <a:solidFill>
              <a:srgbClr val="1250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r>
              <a:rPr lang="pt-PT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3: Apresentação da dramatização</a:t>
            </a:r>
          </a:p>
          <a:p>
            <a:pPr marL="687600">
              <a:buClr>
                <a:srgbClr val="9869BD"/>
              </a:buClr>
            </a:pPr>
            <a:r>
              <a:rPr lang="pt-PT" sz="2800" dirty="0">
                <a:solidFill>
                  <a:srgbClr val="868E93"/>
                </a:solidFill>
                <a:latin typeface="Arial"/>
                <a:cs typeface="Arial"/>
              </a:rPr>
              <a:t>Cada grupo representa a sua solução proposta. </a:t>
            </a:r>
          </a:p>
          <a:p>
            <a:pPr marL="687600">
              <a:buClr>
                <a:srgbClr val="9869BD"/>
              </a:buClr>
            </a:pPr>
            <a:r>
              <a:rPr lang="pt-PT" sz="2800" dirty="0">
                <a:solidFill>
                  <a:srgbClr val="868E93"/>
                </a:solidFill>
                <a:latin typeface="Arial"/>
                <a:cs typeface="Arial"/>
              </a:rPr>
              <a:t>Após as encenações, o público dá </a:t>
            </a:r>
            <a:r>
              <a:rPr lang="pt-PT" sz="2800" i="1" dirty="0">
                <a:solidFill>
                  <a:srgbClr val="868E93"/>
                </a:solidFill>
                <a:latin typeface="Arial"/>
                <a:cs typeface="Arial"/>
              </a:rPr>
              <a:t>feedback </a:t>
            </a:r>
            <a:r>
              <a:rPr lang="pt-PT" sz="2800" dirty="0">
                <a:solidFill>
                  <a:srgbClr val="868E93"/>
                </a:solidFill>
                <a:latin typeface="Arial"/>
                <a:cs typeface="Arial"/>
              </a:rPr>
              <a:t>ou sugere abordagens alternativas.</a:t>
            </a:r>
          </a:p>
          <a:p>
            <a:pPr marL="0" indent="0">
              <a:buClr>
                <a:srgbClr val="9869BD"/>
              </a:buClr>
              <a:buNone/>
            </a:pPr>
            <a:r>
              <a:rPr lang="pt-PT" sz="2800" b="1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Passo 4: Reflexão sobre as conclusões</a:t>
            </a:r>
            <a:endParaRPr lang="pt-PT" sz="2800" dirty="0"/>
          </a:p>
          <a:p>
            <a:pPr marL="687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“Qual é a ação mais importante que irá implementar, para apoiar a flexibilidade individual no seu local de trabalho?”</a:t>
            </a:r>
            <a:endParaRPr lang="pt-PT" sz="2800" dirty="0"/>
          </a:p>
          <a:p>
            <a:pPr marL="6876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Char char="•"/>
            </a:pPr>
            <a:r>
              <a:rPr lang="pt-PT" sz="2800" dirty="0">
                <a:solidFill>
                  <a:srgbClr val="868E93"/>
                </a:solidFill>
                <a:latin typeface="Arial"/>
                <a:ea typeface="Arial"/>
                <a:cs typeface="Arial"/>
                <a:sym typeface="Arial"/>
              </a:rPr>
              <a:t>Registar as respostas num documento partilhado, para inspiração coletiva.</a:t>
            </a:r>
            <a:endParaRPr lang="pt-PT" sz="2800"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69BD"/>
              </a:buClr>
              <a:buSzPts val="1800"/>
              <a:buNone/>
            </a:pPr>
            <a:endParaRPr lang="pt-PT" sz="2800" b="1" dirty="0">
              <a:solidFill>
                <a:srgbClr val="12501B"/>
              </a:solidFill>
            </a:endParaRPr>
          </a:p>
        </p:txBody>
      </p:sp>
      <p:pic>
        <p:nvPicPr>
          <p:cNvPr id="392" name="Google Shape;392;p48" descr="Ampulheta 90% com preenchimento sólid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43770" y="5312228"/>
            <a:ext cx="1383351" cy="116193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8"/>
          <p:cNvSpPr txBox="1"/>
          <p:nvPr/>
        </p:nvSpPr>
        <p:spPr>
          <a:xfrm>
            <a:off x="10783639" y="6474168"/>
            <a:ext cx="12782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PT" sz="1600" b="1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0h:60m</a:t>
            </a:r>
            <a:endParaRPr lang="pt-PT"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9;p12">
            <a:extLst>
              <a:ext uri="{FF2B5EF4-FFF2-40B4-BE49-F238E27FC236}">
                <a16:creationId xmlns:a16="http://schemas.microsoft.com/office/drawing/2014/main" id="{004C89BC-6E53-EE7D-B3CC-A335BFC8B680}"/>
              </a:ext>
            </a:extLst>
          </p:cNvPr>
          <p:cNvSpPr txBox="1"/>
          <p:nvPr/>
        </p:nvSpPr>
        <p:spPr>
          <a:xfrm>
            <a:off x="1423308" y="194777"/>
            <a:ext cx="10621735" cy="105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Atividade 3: Exploração em grupo sobre o equilíbrio da flexibilidade, com diferentes cenários</a:t>
            </a:r>
            <a:endParaRPr lang="pt-PT" sz="32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63157D0-D112-795D-9B83-2A6C96358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>
            <a:spLocks noGrp="1"/>
          </p:cNvSpPr>
          <p:nvPr>
            <p:ph type="body" idx="1"/>
          </p:nvPr>
        </p:nvSpPr>
        <p:spPr>
          <a:xfrm>
            <a:off x="507045" y="1811888"/>
            <a:ext cx="10482084" cy="245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>
              <a:spcBef>
                <a:spcPts val="1000"/>
              </a:spcBef>
              <a:spcAft>
                <a:spcPts val="600"/>
              </a:spcAft>
              <a:buClr>
                <a:srgbClr val="9869BD"/>
              </a:buClr>
              <a:buSzPts val="1800"/>
            </a:pPr>
            <a:r>
              <a:rPr lang="pt-PT" sz="2800" dirty="0">
                <a:solidFill>
                  <a:srgbClr val="868E93"/>
                </a:solidFill>
              </a:rPr>
              <a:t>Breve atividade de avaliação (questionário).</a:t>
            </a:r>
          </a:p>
          <a:p>
            <a:pPr marL="685800" lvl="1" indent="-228600">
              <a:spcBef>
                <a:spcPts val="1000"/>
              </a:spcBef>
              <a:spcAft>
                <a:spcPts val="600"/>
              </a:spcAft>
              <a:buClr>
                <a:srgbClr val="9869BD"/>
              </a:buClr>
              <a:buSzPts val="1800"/>
            </a:pPr>
            <a:r>
              <a:rPr lang="pt-PT" sz="2800" dirty="0">
                <a:solidFill>
                  <a:srgbClr val="868E93"/>
                </a:solidFill>
              </a:rPr>
              <a:t>Refletir sobre o conteúdo e as atividades dos módulos.</a:t>
            </a:r>
          </a:p>
        </p:txBody>
      </p:sp>
      <p:sp>
        <p:nvSpPr>
          <p:cNvPr id="2" name="Google Shape;179;p12">
            <a:extLst>
              <a:ext uri="{FF2B5EF4-FFF2-40B4-BE49-F238E27FC236}">
                <a16:creationId xmlns:a16="http://schemas.microsoft.com/office/drawing/2014/main" id="{F9E61161-7114-A9CB-F759-1CCA9F4074B4}"/>
              </a:ext>
            </a:extLst>
          </p:cNvPr>
          <p:cNvSpPr txBox="1"/>
          <p:nvPr/>
        </p:nvSpPr>
        <p:spPr>
          <a:xfrm>
            <a:off x="1353975" y="187038"/>
            <a:ext cx="10740055" cy="1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Conclusão e reflexão</a:t>
            </a: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965A2D4-4C07-57F2-8E11-FF62FD1FC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555EDA-A9A4-D0A2-0A4E-C52B7C8C3B16}"/>
              </a:ext>
            </a:extLst>
          </p:cNvPr>
          <p:cNvSpPr txBox="1"/>
          <p:nvPr/>
        </p:nvSpPr>
        <p:spPr>
          <a:xfrm>
            <a:off x="627224" y="1230987"/>
            <a:ext cx="1104770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Jang, J., Park, Y.,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Hur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S., &amp; An, Y.J. (2021). Flexible Office Characteristics on the Employees’ Innovative Behavioral Intention. Chapter in Edits by Lee R. &amp; Kim J. B. “Software Engineering, Artificial Intelligence, Networking and Parallel/Distributed Computing. Computational Intelligence 951 by Springer</a:t>
            </a:r>
          </a:p>
          <a:p>
            <a:pPr algn="l">
              <a:spcAft>
                <a:spcPts val="1200"/>
              </a:spcAft>
            </a:pPr>
            <a:r>
              <a:rPr lang="en-US" sz="2000" b="0" i="0" u="none" strike="noStrike" baseline="0" dirty="0">
                <a:latin typeface="+mj-lt"/>
              </a:rPr>
              <a:t>Hopkins, J.; </a:t>
            </a:r>
            <a:r>
              <a:rPr lang="en-US" sz="2000" b="0" i="0" u="none" strike="noStrike" baseline="0" dirty="0" err="1">
                <a:latin typeface="+mj-lt"/>
              </a:rPr>
              <a:t>Bardoel</a:t>
            </a:r>
            <a:r>
              <a:rPr lang="en-US" sz="2000" b="0" i="0" u="none" strike="noStrike" baseline="0" dirty="0">
                <a:latin typeface="+mj-lt"/>
              </a:rPr>
              <a:t>, A. The Future Is Hybrid: How </a:t>
            </a:r>
            <a:r>
              <a:rPr lang="en-US" sz="2000" b="0" i="0" u="none" strike="noStrike" baseline="0" dirty="0" err="1">
                <a:latin typeface="+mj-lt"/>
              </a:rPr>
              <a:t>Organisations</a:t>
            </a:r>
            <a:r>
              <a:rPr lang="en-US" sz="2000" b="0" i="0" u="none" strike="noStrike" baseline="0" dirty="0">
                <a:latin typeface="+mj-lt"/>
              </a:rPr>
              <a:t> Are Designing and Supporting. Sustainable Hybrid Work Models in Post-Pandemic Australia. Sustainability </a:t>
            </a:r>
            <a:r>
              <a:rPr lang="en-US" sz="2000" b="1" i="0" u="none" strike="noStrike" baseline="0" dirty="0">
                <a:latin typeface="+mj-lt"/>
              </a:rPr>
              <a:t>2023</a:t>
            </a:r>
            <a:r>
              <a:rPr lang="en-US" sz="2000" b="0" i="0" u="none" strike="noStrike" baseline="0" dirty="0">
                <a:latin typeface="+mj-lt"/>
              </a:rPr>
              <a:t>, 15, 3086. </a:t>
            </a:r>
            <a:r>
              <a:rPr lang="en-US" sz="2000" b="0" i="0" u="none" strike="noStrike" baseline="0" dirty="0" err="1">
                <a:latin typeface="+mj-lt"/>
              </a:rPr>
              <a:t>doi.org</a:t>
            </a:r>
            <a:r>
              <a:rPr lang="en-US" sz="2000" b="0" i="0" u="none" strike="noStrike" baseline="0" dirty="0">
                <a:latin typeface="+mj-lt"/>
              </a:rPr>
              <a:t>/10.3390/su15043086</a:t>
            </a:r>
          </a:p>
          <a:p>
            <a:pPr algn="l">
              <a:spcAft>
                <a:spcPts val="1200"/>
              </a:spcAft>
            </a:pPr>
            <a:r>
              <a:rPr lang="en-US" sz="2000" b="0" i="0" u="none" strike="noStrike" baseline="0" dirty="0" err="1">
                <a:latin typeface="+mj-lt"/>
              </a:rPr>
              <a:t>Barath</a:t>
            </a:r>
            <a:r>
              <a:rPr lang="en-US" sz="2000" b="0" i="0" u="none" strike="noStrike" baseline="0" dirty="0">
                <a:latin typeface="+mj-lt"/>
              </a:rPr>
              <a:t>, M.; Schmidt, D.A. Offices after the COVID-19 pandemic and changes in perception of flexible office space. Sustainability, </a:t>
            </a:r>
            <a:r>
              <a:rPr lang="en-US" sz="2000" b="1" i="0" u="none" strike="noStrike" baseline="0" dirty="0">
                <a:latin typeface="+mj-lt"/>
              </a:rPr>
              <a:t>2022</a:t>
            </a:r>
            <a:r>
              <a:rPr lang="en-US" sz="2000" b="0" i="0" u="none" strike="noStrike" baseline="0" dirty="0">
                <a:latin typeface="+mj-lt"/>
              </a:rPr>
              <a:t>, 14, 11158</a:t>
            </a:r>
            <a:endParaRPr lang="pt-PT" sz="2000" dirty="0">
              <a:latin typeface="+mj-lt"/>
            </a:endParaRPr>
          </a:p>
          <a:p>
            <a:pPr algn="l">
              <a:spcAft>
                <a:spcPts val="1200"/>
              </a:spcAft>
            </a:pPr>
            <a:r>
              <a:rPr lang="pt-PT" sz="2000" dirty="0">
                <a:latin typeface="+mj-lt"/>
              </a:rPr>
              <a:t>Ligações</a:t>
            </a:r>
          </a:p>
          <a:p>
            <a:pPr algn="l">
              <a:spcAft>
                <a:spcPts val="1200"/>
              </a:spcAft>
            </a:pPr>
            <a:r>
              <a:rPr lang="pt-PT" sz="2000" dirty="0">
                <a:solidFill>
                  <a:srgbClr val="868E93"/>
                </a:solidFill>
                <a:latin typeface="+mj-lt"/>
                <a:cs typeface="Arial"/>
                <a:sym typeface="Arial"/>
                <a:hlinkClick r:id="rId3"/>
              </a:rPr>
              <a:t>10 exemplos de empresas híbridas com modelos de funcionamento em 2025</a:t>
            </a:r>
            <a:endParaRPr lang="pt-PT" sz="2000" dirty="0">
              <a:solidFill>
                <a:srgbClr val="868E9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4" name="Google Shape;179;p12">
            <a:extLst>
              <a:ext uri="{FF2B5EF4-FFF2-40B4-BE49-F238E27FC236}">
                <a16:creationId xmlns:a16="http://schemas.microsoft.com/office/drawing/2014/main" id="{A4C1102E-BC49-F36F-74D2-F5C2D57C5843}"/>
              </a:ext>
            </a:extLst>
          </p:cNvPr>
          <p:cNvSpPr txBox="1"/>
          <p:nvPr/>
        </p:nvSpPr>
        <p:spPr>
          <a:xfrm>
            <a:off x="1353975" y="187038"/>
            <a:ext cx="10740055" cy="1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Principais fontes</a:t>
            </a:r>
          </a:p>
        </p:txBody>
      </p:sp>
      <p:pic>
        <p:nvPicPr>
          <p:cNvPr id="6" name="Imagem 5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970C06D-1DE8-CF7D-1B3C-8F8073147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/>
          <p:nvPr/>
        </p:nvSpPr>
        <p:spPr>
          <a:xfrm>
            <a:off x="3212840" y="2187021"/>
            <a:ext cx="508476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lang="pt-PT" sz="4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 txBox="1"/>
          <p:nvPr/>
        </p:nvSpPr>
        <p:spPr>
          <a:xfrm>
            <a:off x="3212840" y="1657016"/>
            <a:ext cx="7662765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Universidade de Patras, Grécia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PT" sz="3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b="0" i="0" u="none" strike="noStrike" cap="none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www.upatras.gr</a:t>
            </a:r>
            <a:r>
              <a:rPr lang="pt-PT" sz="4000" b="0" i="0" u="none" strike="noStrike" cap="none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pt-P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4000" b="0" i="0" u="none" strike="noStrike" cap="none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dpapad@upatras.gr</a:t>
            </a:r>
            <a:r>
              <a:rPr lang="pt-PT" sz="4000" b="0" i="0" u="none" strike="noStrike" cap="none" dirty="0">
                <a:solidFill>
                  <a:srgbClr val="93D4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PT" sz="3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19" descr="A logo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172" y="1657016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A86A703-92B9-0372-66C1-33E70F3E2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/>
          <p:nvPr/>
        </p:nvSpPr>
        <p:spPr>
          <a:xfrm>
            <a:off x="208230" y="217283"/>
            <a:ext cx="1430447" cy="124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PT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1"/>
          <p:cNvSpPr/>
          <p:nvPr/>
        </p:nvSpPr>
        <p:spPr>
          <a:xfrm>
            <a:off x="208229" y="5466784"/>
            <a:ext cx="1883121" cy="1240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PT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292" y="-255761"/>
            <a:ext cx="4745083" cy="474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 descr="A logo for a universit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3843" y="4565572"/>
            <a:ext cx="1092711" cy="39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 descr="A logo with text on 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8936" y="4659868"/>
            <a:ext cx="927150" cy="3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 descr="A blue and orange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0875" y="4602520"/>
            <a:ext cx="1039008" cy="48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 descr="A blue triangle with black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7702" y="4459474"/>
            <a:ext cx="706268" cy="70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2822" y="4565572"/>
            <a:ext cx="1534390" cy="49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 descr="A logo with blue and red line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251" y="4679419"/>
            <a:ext cx="928419" cy="42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 descr="A black background with orange and green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38735" y="4615208"/>
            <a:ext cx="1164813" cy="41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E65D470-3F74-6C6D-DAFB-A717F72391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250" y="5732364"/>
            <a:ext cx="2862625" cy="522801"/>
          </a:xfrm>
          <a:prstGeom prst="rect">
            <a:avLst/>
          </a:prstGeom>
        </p:spPr>
      </p:pic>
      <p:graphicFrame>
        <p:nvGraphicFramePr>
          <p:cNvPr id="427" name="Google Shape;427;p21"/>
          <p:cNvGraphicFramePr/>
          <p:nvPr>
            <p:extLst>
              <p:ext uri="{D42A27DB-BD31-4B8C-83A1-F6EECF244321}">
                <p14:modId xmlns:p14="http://schemas.microsoft.com/office/powerpoint/2010/main" val="3484886483"/>
              </p:ext>
            </p:extLst>
          </p:nvPr>
        </p:nvGraphicFramePr>
        <p:xfrm>
          <a:off x="3641273" y="5740397"/>
          <a:ext cx="7878367" cy="522800"/>
        </p:xfrm>
        <a:graphic>
          <a:graphicData uri="http://schemas.openxmlformats.org/drawingml/2006/table">
            <a:tbl>
              <a:tblPr>
                <a:noFill/>
                <a:tableStyleId>{51139C5D-3F63-41A5-BE55-282257F90C2B}</a:tableStyleId>
              </a:tblPr>
              <a:tblGrid>
                <a:gridCol w="787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PT" sz="80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Financiado pela União Europeia. Os pontos de vista e as opiniões expressas são as do(s) autor(</a:t>
                      </a:r>
                      <a:r>
                        <a:rPr lang="pt-PT" sz="800" u="none" strike="noStrike" cap="none" noProof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pt-PT" sz="80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e não refletem necessariamente a posição da União Europeia ou da Agência de Execução Europeia da Educação e da Cultura (EACEA). Nem a União Europeia nem a EACEA podem ser tidos como responsáveis por essas opiniões. Projeto número: 2023-1-BG01-KA220-VET-000153460</a:t>
                      </a:r>
                      <a:endParaRPr lang="pt-PT" sz="800" u="none" strike="noStrike" cap="none" noProof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4122058" y="2858825"/>
            <a:ext cx="7765142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Tópico 1</a:t>
            </a:r>
            <a:br>
              <a:rPr lang="pt-PT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PT" sz="36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Definir o que é trabalho híbrido</a:t>
            </a:r>
            <a:endParaRPr lang="pt-PT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98" y="1936283"/>
            <a:ext cx="3381812" cy="298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F8D4707-55CD-4084-C6F5-A38456C2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fd5a3148a_2_0"/>
          <p:cNvSpPr txBox="1"/>
          <p:nvPr/>
        </p:nvSpPr>
        <p:spPr>
          <a:xfrm>
            <a:off x="517585" y="1175657"/>
            <a:ext cx="11499536" cy="508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spc="-5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Uma nova estrutura de trabalho, onde os trabalhadores têm a flexibilidade 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 trabalhar a partir de um local físico distinto do seu empregador (</a:t>
            </a:r>
            <a:r>
              <a:rPr lang="pt-PT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Peprah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2023). Outros termos relacionados </a:t>
            </a:r>
            <a:r>
              <a:rPr lang="pt-PT" sz="2800" b="0" i="0" u="none" strike="noStrike" cap="none" spc="-3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 o trabalho híbrido são: </a:t>
            </a:r>
            <a:endParaRPr lang="pt-PT" spc="-30" dirty="0">
              <a:solidFill>
                <a:schemeClr val="tx1"/>
              </a:solidFill>
            </a:endParaRPr>
          </a:p>
          <a:p>
            <a:pPr marL="571500" marR="0" lvl="3" indent="-24606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Trabalho móvel baseado nas TIC (TICTM)</a:t>
            </a:r>
            <a:endParaRPr lang="pt-PT" dirty="0">
              <a:solidFill>
                <a:schemeClr val="tx1"/>
              </a:solidFill>
            </a:endParaRPr>
          </a:p>
          <a:p>
            <a:pPr marL="571500" marR="0" lvl="3" indent="-2460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Trabalho à distância</a:t>
            </a:r>
            <a:endParaRPr lang="pt-PT" dirty="0">
              <a:solidFill>
                <a:schemeClr val="tx1"/>
              </a:solidFill>
            </a:endParaRPr>
          </a:p>
          <a:p>
            <a:pPr marL="571500" marR="0" lvl="3" indent="-2460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Trabalho no domicílio</a:t>
            </a:r>
            <a:endParaRPr lang="pt-PT" dirty="0">
              <a:solidFill>
                <a:schemeClr val="tx1"/>
              </a:solidFill>
            </a:endParaRPr>
          </a:p>
          <a:p>
            <a:pPr marL="571500" marR="0" lvl="3" indent="-2460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Teletrabalho</a:t>
            </a:r>
            <a:endParaRPr lang="pt-PT" dirty="0">
              <a:solidFill>
                <a:schemeClr val="tx1"/>
              </a:solidFill>
            </a:endParaRPr>
          </a:p>
          <a:p>
            <a:pPr marL="571500" marR="0" lvl="3" indent="-2460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Trabalho virtual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Um novo termo: Escritórios flexíveis baseados em atividades (A-FO), que se refere a um ambiente de trabalho onde as pessoas podem  trabalhar a qualquer hora e em qualquer lugar, utilizando dispositivos digitais, sem restrições de tempo ou espaço (</a:t>
            </a:r>
            <a:r>
              <a:rPr lang="pt-PT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Jang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800" b="0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pt-PT" sz="2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al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2021, p.87)</a:t>
            </a:r>
            <a:endParaRPr lang="pt-PT" sz="2800" dirty="0">
              <a:solidFill>
                <a:schemeClr val="tx1"/>
              </a:solidFill>
            </a:endParaRPr>
          </a:p>
          <a:p>
            <a:pPr marL="5715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endParaRPr lang="pt-PT"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40;g30fd5a3148a_2_0">
            <a:extLst>
              <a:ext uri="{FF2B5EF4-FFF2-40B4-BE49-F238E27FC236}">
                <a16:creationId xmlns:a16="http://schemas.microsoft.com/office/drawing/2014/main" id="{4FEC3F40-E57C-E5AE-D975-6D314A033137}"/>
              </a:ext>
            </a:extLst>
          </p:cNvPr>
          <p:cNvSpPr txBox="1"/>
          <p:nvPr/>
        </p:nvSpPr>
        <p:spPr>
          <a:xfrm>
            <a:off x="158496" y="164593"/>
            <a:ext cx="11858625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Tópico 1: Definição de trabalho híbrido</a:t>
            </a:r>
            <a:endParaRPr lang="pt-PT" sz="20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648FE03-5BE1-358A-E916-C690B5E9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552810" y="1316737"/>
            <a:ext cx="1118808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-271463"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60% dos trabalhadores remotos, de 8.090 empresas norte-americanas, declararam preferir opções híbridas de trabalho (</a:t>
            </a:r>
            <a:r>
              <a:rPr lang="pt-PT" sz="2800" dirty="0" err="1">
                <a:solidFill>
                  <a:schemeClr val="tx1"/>
                </a:solidFill>
              </a:rPr>
              <a:t>Wigert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i="1" dirty="0" err="1">
                <a:solidFill>
                  <a:schemeClr val="tx1"/>
                </a:solidFill>
              </a:rPr>
              <a:t>et</a:t>
            </a:r>
            <a:r>
              <a:rPr lang="pt-PT" sz="2800" i="1" dirty="0">
                <a:solidFill>
                  <a:schemeClr val="tx1"/>
                </a:solidFill>
              </a:rPr>
              <a:t> al</a:t>
            </a:r>
            <a:r>
              <a:rPr lang="pt-PT" sz="2800" dirty="0">
                <a:solidFill>
                  <a:schemeClr val="tx1"/>
                </a:solidFill>
              </a:rPr>
              <a:t>., 2022).</a:t>
            </a:r>
          </a:p>
          <a:p>
            <a:pPr marL="285750" marR="0" lvl="0" indent="-285750" algn="l" rtl="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modelo empresarial dominante é o híbrido, para 49% dos 10.646 </a:t>
            </a:r>
            <a:r>
              <a:rPr lang="pt-PT" sz="2800" b="0" i="0" u="none" strike="noStrike" cap="none" spc="-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trabalhadores do conhecimento, em todo o mundo (Future Forum, 2022).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54% dos 1.421 trabalhadores do conhecimento australianos também estão a seguir algum tipo de modelo de trabalho híbrido.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56% referem que esta é a forma de trabalho ideal para si (Hopkins, &amp; </a:t>
            </a:r>
            <a:r>
              <a:rPr lang="pt-PT" sz="28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Bardoel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2022).</a:t>
            </a:r>
            <a:endParaRPr lang="pt-PT" sz="2800" dirty="0">
              <a:solidFill>
                <a:schemeClr val="tx1"/>
              </a:solidFill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B36DDC1-3D14-0667-34F5-DB65352D8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4" name="Google Shape;140;g30fd5a3148a_2_0">
            <a:extLst>
              <a:ext uri="{FF2B5EF4-FFF2-40B4-BE49-F238E27FC236}">
                <a16:creationId xmlns:a16="http://schemas.microsoft.com/office/drawing/2014/main" id="{405B3016-F283-B2B7-FD81-521E9050427A}"/>
              </a:ext>
            </a:extLst>
          </p:cNvPr>
          <p:cNvSpPr txBox="1"/>
          <p:nvPr/>
        </p:nvSpPr>
        <p:spPr>
          <a:xfrm>
            <a:off x="158496" y="164593"/>
            <a:ext cx="11858625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Tópico 1: Definição de trabalho híbrido</a:t>
            </a:r>
            <a:endParaRPr lang="pt-PT" sz="20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552810" y="1060705"/>
            <a:ext cx="11086379" cy="544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Inquéritos recentes sobre os trabalhadores revelaram que...</a:t>
            </a:r>
            <a:endParaRPr lang="pt-PT" sz="2800" dirty="0">
              <a:solidFill>
                <a:schemeClr val="tx1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29% dizem que a sua produtividade é muito melhor quando trabalham em casa e 24% dizem que é um pouco melhor.</a:t>
            </a:r>
            <a:endParaRPr lang="pt-PT" dirty="0">
              <a:solidFill>
                <a:schemeClr val="tx1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spc="-12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39% das pessoas querem trabalhar a partir de casa 3-4 dias por semana.</a:t>
            </a:r>
            <a:endParaRPr lang="pt-PT" spc="-120" dirty="0">
              <a:solidFill>
                <a:schemeClr val="tx1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39% dizem que a criatividade do seu trabalho é melhor quando trabalham a partir de casa.</a:t>
            </a:r>
            <a:endParaRPr lang="pt-PT" dirty="0">
              <a:solidFill>
                <a:schemeClr val="tx1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49% afirmam que a sua saúde mental é melhor quando trabalham a partir de casa.</a:t>
            </a:r>
            <a:endParaRPr lang="pt-PT" dirty="0">
              <a:solidFill>
                <a:schemeClr val="tx1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59% afirmam que o equilíbrio entre a vida profissional e pessoal é melhor quando trabalham a partir de casa.</a:t>
            </a:r>
            <a:endParaRPr lang="pt-PT" dirty="0">
              <a:solidFill>
                <a:schemeClr val="tx1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a</a:t>
            </a: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penas 9% dos trabalhadores à distância afirmam querer trabalhar sempre num escritório.</a:t>
            </a:r>
            <a:endParaRPr lang="pt-PT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					Fonte: </a:t>
            </a:r>
            <a:r>
              <a:rPr lang="pt-PT" sz="2000" b="0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IQ DE LIDERANÇA </a:t>
            </a:r>
            <a:r>
              <a:rPr lang="pt-PT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(2020)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Google Shape;140;g30fd5a3148a_2_0">
            <a:extLst>
              <a:ext uri="{FF2B5EF4-FFF2-40B4-BE49-F238E27FC236}">
                <a16:creationId xmlns:a16="http://schemas.microsoft.com/office/drawing/2014/main" id="{27608562-8DD5-08DB-831E-C803F57DE408}"/>
              </a:ext>
            </a:extLst>
          </p:cNvPr>
          <p:cNvSpPr txBox="1"/>
          <p:nvPr/>
        </p:nvSpPr>
        <p:spPr>
          <a:xfrm>
            <a:off x="158496" y="164593"/>
            <a:ext cx="11858625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Tópico 1: Prós e contras do trabalho híbrido</a:t>
            </a:r>
            <a:endParaRPr lang="pt-PT" sz="20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72AE565-49ED-D1CC-338D-41865FA20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/>
        </p:nvSpPr>
        <p:spPr>
          <a:xfrm>
            <a:off x="552810" y="1243585"/>
            <a:ext cx="11086379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 políticas de teletrabalho têm apresentado várias variações na disposição física do escritório num trabalho híbrido, incluindo:</a:t>
            </a:r>
            <a:endParaRPr lang="pt-PT" sz="2800"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Escritório aberto</a:t>
            </a:r>
            <a:endParaRPr lang="pt-PT" sz="2800"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Escritório de </a:t>
            </a:r>
            <a:r>
              <a:rPr lang="pt-PT" sz="2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coworking</a:t>
            </a:r>
            <a:endParaRPr lang="pt-PT" sz="2800" i="1"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Escritório baseado em atividades</a:t>
            </a:r>
            <a:endParaRPr lang="pt-PT" sz="2800" dirty="0">
              <a:solidFill>
                <a:schemeClr val="tx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Escritório satélite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Escritório em casa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Locais remotos</a:t>
            </a: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PT" sz="2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7024568" y="5666188"/>
            <a:ext cx="42774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Barath &amp; Schmidt, (2022)</a:t>
            </a:r>
            <a:endParaRPr sz="2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0;g30fd5a3148a_2_0">
            <a:extLst>
              <a:ext uri="{FF2B5EF4-FFF2-40B4-BE49-F238E27FC236}">
                <a16:creationId xmlns:a16="http://schemas.microsoft.com/office/drawing/2014/main" id="{0BF53882-024B-F4F1-14FB-ABD63CE80F68}"/>
              </a:ext>
            </a:extLst>
          </p:cNvPr>
          <p:cNvSpPr txBox="1"/>
          <p:nvPr/>
        </p:nvSpPr>
        <p:spPr>
          <a:xfrm>
            <a:off x="158496" y="164593"/>
            <a:ext cx="12033503" cy="89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60463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pt-PT" sz="320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Tópico 1: A flexibilidade do espaço físico do trabalho híbrido</a:t>
            </a:r>
            <a:endParaRPr lang="pt-PT" sz="200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D19DC2B-FBAF-9E93-B867-69209288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body" idx="2"/>
          </p:nvPr>
        </p:nvSpPr>
        <p:spPr>
          <a:xfrm>
            <a:off x="6372225" y="1220089"/>
            <a:ext cx="5670096" cy="5313673"/>
          </a:xfrm>
          <a:prstGeom prst="rect">
            <a:avLst/>
          </a:prstGeom>
          <a:noFill/>
          <a:ln w="9525" cap="flat" cmpd="sng">
            <a:solidFill>
              <a:srgbClr val="9869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dirty="0"/>
              <a:t> </a:t>
            </a:r>
            <a:endParaRPr dirty="0"/>
          </a:p>
        </p:txBody>
      </p:sp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306286" y="78794"/>
            <a:ext cx="10474778" cy="10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1111"/>
              <a:buFont typeface="Arial"/>
              <a:buNone/>
            </a:pPr>
            <a:r>
              <a:rPr lang="pt-PT" sz="3200" dirty="0">
                <a:solidFill>
                  <a:schemeClr val="accent6"/>
                </a:solidFill>
              </a:rPr>
              <a:t>Atividade 1: Prós e contras do trabalho híbrido</a:t>
            </a:r>
            <a:endParaRPr lang="pt-PT" sz="3200" dirty="0">
              <a:solidFill>
                <a:schemeClr val="accent5"/>
              </a:solidFill>
            </a:endParaRPr>
          </a:p>
        </p:txBody>
      </p:sp>
      <p:pic>
        <p:nvPicPr>
          <p:cNvPr id="167" name="Google Shape;167;p11" descr="Inteligência Artificial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155" y="145006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6543675" y="2596390"/>
            <a:ext cx="5400675" cy="385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400" b="1" i="0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Após a conclusão desta atividade, será capaz de: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articular os prós e os contras do trabalho híbrido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07000"/>
              </a:lnSpc>
              <a:spcBef>
                <a:spcPts val="800"/>
              </a:spcBef>
              <a:buClr>
                <a:srgbClr val="53BAAE"/>
              </a:buClr>
              <a:buSzPts val="1800"/>
              <a:buFont typeface="Arial"/>
              <a:buChar char="•"/>
            </a:pP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reconhecer a forma como o modelo de trabalho </a:t>
            </a:r>
            <a:r>
              <a:rPr lang="pt-PT" sz="2400" i="1" dirty="0">
                <a:solidFill>
                  <a:srgbClr val="636A6F"/>
                </a:solidFill>
              </a:rPr>
              <a:t>híbrido impacta e afeta </a:t>
            </a:r>
            <a:r>
              <a:rPr lang="pt-PT" sz="2400" b="0" i="1" u="none" strike="noStrike" cap="none" dirty="0">
                <a:solidFill>
                  <a:srgbClr val="636A6F"/>
                </a:solidFill>
                <a:latin typeface="Arial"/>
                <a:ea typeface="Arial"/>
                <a:cs typeface="Arial"/>
                <a:sym typeface="Arial"/>
              </a:rPr>
              <a:t>diferentes aspetos organizacionais e individuais do desempenho e do comportamento</a:t>
            </a:r>
            <a:endParaRPr lang="pt-PT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331237" y="2127493"/>
            <a:ext cx="5910944" cy="388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pt-PT" sz="2800" i="0" u="none" strike="noStrike" cap="none" dirty="0">
              <a:solidFill>
                <a:srgbClr val="868E9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8E93"/>
              </a:buClr>
              <a:buSzPts val="2200"/>
              <a:buNone/>
            </a:pPr>
            <a:r>
              <a:rPr lang="pt-PT" sz="2800" b="1" i="1" u="none" strike="noStrike" cap="none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objetivo desta atividade é </a:t>
            </a:r>
            <a:r>
              <a:rPr lang="pt-PT" sz="2800" b="1" i="1" dirty="0">
                <a:solidFill>
                  <a:srgbClr val="868E93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sensibilizar para os aspetos positivos e negativos dos regimes de trabalho híbrido</a:t>
            </a:r>
            <a:endParaRPr lang="pt-PT" sz="2800" dirty="0"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4">
            <a:alphaModFix/>
          </a:blip>
          <a:srcRect l="21301" t="23250" r="19599" b="22964"/>
          <a:stretch/>
        </p:blipFill>
        <p:spPr>
          <a:xfrm>
            <a:off x="149679" y="2476380"/>
            <a:ext cx="1974396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6;p11">
            <a:extLst>
              <a:ext uri="{FF2B5EF4-FFF2-40B4-BE49-F238E27FC236}">
                <a16:creationId xmlns:a16="http://schemas.microsoft.com/office/drawing/2014/main" id="{6BA02B58-C91F-610E-DEB5-0628B1BBD42A}"/>
              </a:ext>
            </a:extLst>
          </p:cNvPr>
          <p:cNvSpPr txBox="1">
            <a:spLocks/>
          </p:cNvSpPr>
          <p:nvPr/>
        </p:nvSpPr>
        <p:spPr>
          <a:xfrm>
            <a:off x="478197" y="1330548"/>
            <a:ext cx="5994384" cy="10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ct val="111111"/>
            </a:pPr>
            <a:r>
              <a:rPr lang="pt-PT" sz="3200" b="1" dirty="0">
                <a:solidFill>
                  <a:schemeClr val="accent6"/>
                </a:solidFill>
              </a:rPr>
              <a:t>É altura de dar a sua opinião:</a:t>
            </a:r>
            <a:endParaRPr lang="pt-PT" sz="3200" dirty="0">
              <a:solidFill>
                <a:schemeClr val="accent5"/>
              </a:solidFill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28B97CD-D598-5252-823F-D5F9FBB4D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72" y="6194690"/>
            <a:ext cx="1845149" cy="330126"/>
          </a:xfrm>
          <a:prstGeom prst="rect">
            <a:avLst/>
          </a:prstGeom>
        </p:spPr>
      </p:pic>
      <p:sp>
        <p:nvSpPr>
          <p:cNvPr id="2" name="Google Shape;143;p8">
            <a:extLst>
              <a:ext uri="{FF2B5EF4-FFF2-40B4-BE49-F238E27FC236}">
                <a16:creationId xmlns:a16="http://schemas.microsoft.com/office/drawing/2014/main" id="{7C53A0D4-1555-E8E3-BB4C-1C84FFD7C1AA}"/>
              </a:ext>
            </a:extLst>
          </p:cNvPr>
          <p:cNvSpPr txBox="1"/>
          <p:nvPr/>
        </p:nvSpPr>
        <p:spPr>
          <a:xfrm>
            <a:off x="7776485" y="1401070"/>
            <a:ext cx="3128896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Resultados da aprendizagem</a:t>
            </a:r>
            <a:endParaRPr lang="pt-PT" sz="2800" b="1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14851</TotalTime>
  <Words>3169</Words>
  <Application>Microsoft Office PowerPoint</Application>
  <PresentationFormat>Widescreen</PresentationFormat>
  <Paragraphs>390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Open Sans Light</vt:lpstr>
      <vt:lpstr>Arial</vt:lpstr>
      <vt:lpstr>Calibri</vt:lpstr>
      <vt:lpstr>Poppins</vt:lpstr>
      <vt:lpstr>Times New Roman</vt:lpstr>
      <vt:lpstr>Office Theme</vt:lpstr>
      <vt:lpstr>PowerPoint Presentation</vt:lpstr>
      <vt:lpstr>PowerPoint Presentation</vt:lpstr>
      <vt:lpstr>Atividade para quebrar o gelo: “Check-in”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Atividade 1: Prós e contras do trabalho híbrido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asus</dc:creator>
  <cp:keywords>, docId:A0485CE3592FD4D8D13FE237C968CDA0</cp:keywords>
  <cp:lastModifiedBy>Isabel Nunes</cp:lastModifiedBy>
  <cp:revision>10</cp:revision>
  <dcterms:created xsi:type="dcterms:W3CDTF">2022-05-19T03:08:28Z</dcterms:created>
  <dcterms:modified xsi:type="dcterms:W3CDTF">2025-07-28T13:51:25Z</dcterms:modified>
</cp:coreProperties>
</file>