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98" r:id="rId6"/>
    <p:sldId id="270" r:id="rId7"/>
    <p:sldId id="299" r:id="rId8"/>
    <p:sldId id="260" r:id="rId9"/>
    <p:sldId id="261" r:id="rId10"/>
    <p:sldId id="262" r:id="rId11"/>
    <p:sldId id="291" r:id="rId12"/>
    <p:sldId id="263" r:id="rId13"/>
    <p:sldId id="271" r:id="rId14"/>
    <p:sldId id="300" r:id="rId15"/>
    <p:sldId id="264" r:id="rId16"/>
    <p:sldId id="265" r:id="rId17"/>
    <p:sldId id="267" r:id="rId18"/>
    <p:sldId id="292" r:id="rId19"/>
    <p:sldId id="272" r:id="rId20"/>
    <p:sldId id="301" r:id="rId21"/>
    <p:sldId id="294" r:id="rId22"/>
    <p:sldId id="302" r:id="rId23"/>
    <p:sldId id="273" r:id="rId24"/>
    <p:sldId id="274" r:id="rId25"/>
    <p:sldId id="275" r:id="rId26"/>
    <p:sldId id="293" r:id="rId27"/>
    <p:sldId id="276" r:id="rId28"/>
    <p:sldId id="303" r:id="rId29"/>
    <p:sldId id="304" r:id="rId30"/>
    <p:sldId id="288" r:id="rId31"/>
    <p:sldId id="277" r:id="rId32"/>
    <p:sldId id="278" r:id="rId33"/>
    <p:sldId id="279" r:id="rId34"/>
    <p:sldId id="295" r:id="rId35"/>
    <p:sldId id="280" r:id="rId36"/>
    <p:sldId id="305" r:id="rId37"/>
    <p:sldId id="289" r:id="rId38"/>
    <p:sldId id="281" r:id="rId39"/>
    <p:sldId id="282" r:id="rId40"/>
    <p:sldId id="283" r:id="rId41"/>
    <p:sldId id="296" r:id="rId42"/>
    <p:sldId id="284" r:id="rId43"/>
    <p:sldId id="306" r:id="rId44"/>
    <p:sldId id="290" r:id="rId45"/>
    <p:sldId id="307" r:id="rId46"/>
    <p:sldId id="285" r:id="rId47"/>
    <p:sldId id="286" r:id="rId48"/>
    <p:sldId id="287" r:id="rId49"/>
    <p:sldId id="268" r:id="rId50"/>
    <p:sldId id="297" r:id="rId51"/>
    <p:sldId id="308" r:id="rId52"/>
  </p:sldIdLst>
  <p:sldSz cx="12192000" cy="6858000"/>
  <p:notesSz cx="6858000" cy="9144000"/>
  <p:embeddedFontLst>
    <p:embeddedFont>
      <p:font typeface="Open Sans Light" panose="020B030603050402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7310">
          <p15:clr>
            <a:srgbClr val="A4A3A4"/>
          </p15:clr>
        </p15:guide>
        <p15:guide id="3" pos="370">
          <p15:clr>
            <a:srgbClr val="A4A3A4"/>
          </p15:clr>
        </p15:guide>
        <p15:guide id="4" orient="horz" pos="4042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62" roundtripDataSignature="AMtx7miOBlYo/i2pGrSNeX3iVzBh+hqN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04C3EA-F841-466D-A37A-7592C22CD01F}" v="31" dt="2025-07-23T21:37:40.451"/>
  </p1510:revLst>
</p1510:revInfo>
</file>

<file path=ppt/tableStyles.xml><?xml version="1.0" encoding="utf-8"?>
<a:tblStyleLst xmlns:a="http://schemas.openxmlformats.org/drawingml/2006/main" def="{1DAC208C-E3C0-483D-A3DB-17CC821FBDD7}">
  <a:tblStyle styleId="{1DAC208C-E3C0-483D-A3DB-17CC821FBD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9" autoAdjust="0"/>
    <p:restoredTop sz="62349" autoAdjust="0"/>
  </p:normalViewPr>
  <p:slideViewPr>
    <p:cSldViewPr snapToGrid="0">
      <p:cViewPr varScale="1">
        <p:scale>
          <a:sx n="65" d="100"/>
          <a:sy n="65" d="100"/>
        </p:scale>
        <p:origin x="2586" y="90"/>
      </p:cViewPr>
      <p:guideLst>
        <p:guide orient="horz" pos="278"/>
        <p:guide pos="7310"/>
        <p:guide pos="370"/>
        <p:guide orient="horz" pos="40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7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tor Gomes" userId="2080ab51390578fb" providerId="LiveId" clId="{D804C3EA-F841-466D-A37A-7592C22CD01F}"/>
    <pc:docChg chg="undo custSel addSld delSld modSld">
      <pc:chgData name="Heitor Gomes" userId="2080ab51390578fb" providerId="LiveId" clId="{D804C3EA-F841-466D-A37A-7592C22CD01F}" dt="2025-07-24T17:09:37.674" v="466" actId="6549"/>
      <pc:docMkLst>
        <pc:docMk/>
      </pc:docMkLst>
      <pc:sldChg chg="modNotesTx">
        <pc:chgData name="Heitor Gomes" userId="2080ab51390578fb" providerId="LiveId" clId="{D804C3EA-F841-466D-A37A-7592C22CD01F}" dt="2025-07-24T17:09:37.674" v="466" actId="6549"/>
        <pc:sldMkLst>
          <pc:docMk/>
          <pc:sldMk cId="0" sldId="256"/>
        </pc:sldMkLst>
      </pc:sldChg>
      <pc:sldChg chg="modSp mod">
        <pc:chgData name="Heitor Gomes" userId="2080ab51390578fb" providerId="LiveId" clId="{D804C3EA-F841-466D-A37A-7592C22CD01F}" dt="2025-07-23T15:07:58.158" v="310" actId="1076"/>
        <pc:sldMkLst>
          <pc:docMk/>
          <pc:sldMk cId="0" sldId="257"/>
        </pc:sldMkLst>
        <pc:spChg chg="mod">
          <ac:chgData name="Heitor Gomes" userId="2080ab51390578fb" providerId="LiveId" clId="{D804C3EA-F841-466D-A37A-7592C22CD01F}" dt="2025-07-23T15:07:41.428" v="307" actId="404"/>
          <ac:spMkLst>
            <pc:docMk/>
            <pc:sldMk cId="0" sldId="257"/>
            <ac:spMk id="117" creationId="{00000000-0000-0000-0000-000000000000}"/>
          </ac:spMkLst>
        </pc:spChg>
        <pc:spChg chg="mod">
          <ac:chgData name="Heitor Gomes" userId="2080ab51390578fb" providerId="LiveId" clId="{D804C3EA-F841-466D-A37A-7592C22CD01F}" dt="2025-07-23T15:07:58.158" v="310" actId="1076"/>
          <ac:spMkLst>
            <pc:docMk/>
            <pc:sldMk cId="0" sldId="257"/>
            <ac:spMk id="118" creationId="{00000000-0000-0000-0000-000000000000}"/>
          </ac:spMkLst>
        </pc:spChg>
      </pc:sldChg>
      <pc:sldChg chg="addSp delSp modSp mod">
        <pc:chgData name="Heitor Gomes" userId="2080ab51390578fb" providerId="LiveId" clId="{D804C3EA-F841-466D-A37A-7592C22CD01F}" dt="2025-07-23T21:30:41.942" v="323" actId="404"/>
        <pc:sldMkLst>
          <pc:docMk/>
          <pc:sldMk cId="0" sldId="259"/>
        </pc:sldMkLst>
        <pc:spChg chg="add mod">
          <ac:chgData name="Heitor Gomes" userId="2080ab51390578fb" providerId="LiveId" clId="{D804C3EA-F841-466D-A37A-7592C22CD01F}" dt="2025-07-23T21:30:36.023" v="322" actId="20577"/>
          <ac:spMkLst>
            <pc:docMk/>
            <pc:sldMk cId="0" sldId="259"/>
            <ac:spMk id="3" creationId="{1972BA15-C8CD-DD90-278E-12E585DB34B8}"/>
          </ac:spMkLst>
        </pc:spChg>
        <pc:spChg chg="mod">
          <ac:chgData name="Heitor Gomes" userId="2080ab51390578fb" providerId="LiveId" clId="{D804C3EA-F841-466D-A37A-7592C22CD01F}" dt="2025-07-23T21:30:41.942" v="323" actId="404"/>
          <ac:spMkLst>
            <pc:docMk/>
            <pc:sldMk cId="0" sldId="259"/>
            <ac:spMk id="4" creationId="{332132F4-AA1B-2466-8A73-E4B2E3E30BE8}"/>
          </ac:spMkLst>
        </pc:spChg>
        <pc:spChg chg="del">
          <ac:chgData name="Heitor Gomes" userId="2080ab51390578fb" providerId="LiveId" clId="{D804C3EA-F841-466D-A37A-7592C22CD01F}" dt="2025-07-23T21:30:27.173" v="319" actId="478"/>
          <ac:spMkLst>
            <pc:docMk/>
            <pc:sldMk cId="0" sldId="259"/>
            <ac:spMk id="131" creationId="{00000000-0000-0000-0000-000000000000}"/>
          </ac:spMkLst>
        </pc:spChg>
      </pc:sldChg>
      <pc:sldChg chg="modSp mod">
        <pc:chgData name="Heitor Gomes" userId="2080ab51390578fb" providerId="LiveId" clId="{D804C3EA-F841-466D-A37A-7592C22CD01F}" dt="2025-07-23T21:31:03.127" v="330" actId="404"/>
        <pc:sldMkLst>
          <pc:docMk/>
          <pc:sldMk cId="0" sldId="260"/>
        </pc:sldMkLst>
        <pc:spChg chg="mod">
          <ac:chgData name="Heitor Gomes" userId="2080ab51390578fb" providerId="LiveId" clId="{D804C3EA-F841-466D-A37A-7592C22CD01F}" dt="2025-07-23T21:31:03.127" v="330" actId="404"/>
          <ac:spMkLst>
            <pc:docMk/>
            <pc:sldMk cId="0" sldId="260"/>
            <ac:spMk id="138" creationId="{00000000-0000-0000-0000-000000000000}"/>
          </ac:spMkLst>
        </pc:spChg>
        <pc:spChg chg="mod">
          <ac:chgData name="Heitor Gomes" userId="2080ab51390578fb" providerId="LiveId" clId="{D804C3EA-F841-466D-A37A-7592C22CD01F}" dt="2025-07-21T19:01:01.531" v="6" actId="2711"/>
          <ac:spMkLst>
            <pc:docMk/>
            <pc:sldMk cId="0" sldId="260"/>
            <ac:spMk id="141" creationId="{00000000-0000-0000-0000-000000000000}"/>
          </ac:spMkLst>
        </pc:spChg>
      </pc:sldChg>
      <pc:sldChg chg="addSp delSp modSp mod">
        <pc:chgData name="Heitor Gomes" userId="2080ab51390578fb" providerId="LiveId" clId="{D804C3EA-F841-466D-A37A-7592C22CD01F}" dt="2025-07-23T21:31:09.335" v="332"/>
        <pc:sldMkLst>
          <pc:docMk/>
          <pc:sldMk cId="0" sldId="261"/>
        </pc:sldMkLst>
        <pc:spChg chg="add mod">
          <ac:chgData name="Heitor Gomes" userId="2080ab51390578fb" providerId="LiveId" clId="{D804C3EA-F841-466D-A37A-7592C22CD01F}" dt="2025-07-23T21:31:09.335" v="332"/>
          <ac:spMkLst>
            <pc:docMk/>
            <pc:sldMk cId="0" sldId="261"/>
            <ac:spMk id="3" creationId="{36FDF5B5-2625-9C09-33C9-54D69A9F8C65}"/>
          </ac:spMkLst>
        </pc:spChg>
        <pc:spChg chg="del">
          <ac:chgData name="Heitor Gomes" userId="2080ab51390578fb" providerId="LiveId" clId="{D804C3EA-F841-466D-A37A-7592C22CD01F}" dt="2025-07-23T21:31:09.018" v="331" actId="478"/>
          <ac:spMkLst>
            <pc:docMk/>
            <pc:sldMk cId="0" sldId="261"/>
            <ac:spMk id="5" creationId="{EB3AC450-F3EF-5871-6E91-CBF0B5C3B164}"/>
          </ac:spMkLst>
        </pc:spChg>
      </pc:sldChg>
      <pc:sldChg chg="addSp delSp modSp mod">
        <pc:chgData name="Heitor Gomes" userId="2080ab51390578fb" providerId="LiveId" clId="{D804C3EA-F841-466D-A37A-7592C22CD01F}" dt="2025-07-23T21:31:25.392" v="335" actId="478"/>
        <pc:sldMkLst>
          <pc:docMk/>
          <pc:sldMk cId="0" sldId="262"/>
        </pc:sldMkLst>
        <pc:spChg chg="add del mod">
          <ac:chgData name="Heitor Gomes" userId="2080ab51390578fb" providerId="LiveId" clId="{D804C3EA-F841-466D-A37A-7592C22CD01F}" dt="2025-07-23T21:31:25.392" v="335" actId="478"/>
          <ac:spMkLst>
            <pc:docMk/>
            <pc:sldMk cId="0" sldId="262"/>
            <ac:spMk id="4" creationId="{B4DFD0D6-B865-071C-962E-16560938160E}"/>
          </ac:spMkLst>
        </pc:spChg>
        <pc:spChg chg="add mod">
          <ac:chgData name="Heitor Gomes" userId="2080ab51390578fb" providerId="LiveId" clId="{D804C3EA-F841-466D-A37A-7592C22CD01F}" dt="2025-07-23T21:31:16.394" v="334"/>
          <ac:spMkLst>
            <pc:docMk/>
            <pc:sldMk cId="0" sldId="262"/>
            <ac:spMk id="5" creationId="{70DC2462-5922-FD5D-56FE-98123D233A7F}"/>
          </ac:spMkLst>
        </pc:spChg>
        <pc:spChg chg="del">
          <ac:chgData name="Heitor Gomes" userId="2080ab51390578fb" providerId="LiveId" clId="{D804C3EA-F841-466D-A37A-7592C22CD01F}" dt="2025-07-23T21:31:16.093" v="333" actId="478"/>
          <ac:spMkLst>
            <pc:docMk/>
            <pc:sldMk cId="0" sldId="262"/>
            <ac:spMk id="16" creationId="{E817DEC8-D6FE-610C-EE46-AE47905892D4}"/>
          </ac:spMkLst>
        </pc:spChg>
      </pc:sldChg>
      <pc:sldChg chg="modSp mod">
        <pc:chgData name="Heitor Gomes" userId="2080ab51390578fb" providerId="LiveId" clId="{D804C3EA-F841-466D-A37A-7592C22CD01F}" dt="2025-07-23T21:31:45.361" v="338" actId="404"/>
        <pc:sldMkLst>
          <pc:docMk/>
          <pc:sldMk cId="0" sldId="263"/>
        </pc:sldMkLst>
        <pc:spChg chg="mod">
          <ac:chgData name="Heitor Gomes" userId="2080ab51390578fb" providerId="LiveId" clId="{D804C3EA-F841-466D-A37A-7592C22CD01F}" dt="2025-07-23T21:31:45.361" v="338" actId="404"/>
          <ac:spMkLst>
            <pc:docMk/>
            <pc:sldMk cId="0" sldId="263"/>
            <ac:spMk id="5" creationId="{9E6667D4-5527-25A8-D618-BEB2D2A850E7}"/>
          </ac:spMkLst>
        </pc:spChg>
        <pc:spChg chg="mod">
          <ac:chgData name="Heitor Gomes" userId="2080ab51390578fb" providerId="LiveId" clId="{D804C3EA-F841-466D-A37A-7592C22CD01F}" dt="2025-07-23T21:31:39.473" v="337" actId="14100"/>
          <ac:spMkLst>
            <pc:docMk/>
            <pc:sldMk cId="0" sldId="263"/>
            <ac:spMk id="168" creationId="{00000000-0000-0000-0000-000000000000}"/>
          </ac:spMkLst>
        </pc:spChg>
      </pc:sldChg>
      <pc:sldChg chg="modSp mod">
        <pc:chgData name="Heitor Gomes" userId="2080ab51390578fb" providerId="LiveId" clId="{D804C3EA-F841-466D-A37A-7592C22CD01F}" dt="2025-07-23T21:32:02.552" v="343" actId="404"/>
        <pc:sldMkLst>
          <pc:docMk/>
          <pc:sldMk cId="0" sldId="264"/>
        </pc:sldMkLst>
        <pc:spChg chg="mod">
          <ac:chgData name="Heitor Gomes" userId="2080ab51390578fb" providerId="LiveId" clId="{D804C3EA-F841-466D-A37A-7592C22CD01F}" dt="2025-07-23T21:32:02.552" v="343" actId="404"/>
          <ac:spMkLst>
            <pc:docMk/>
            <pc:sldMk cId="0" sldId="264"/>
            <ac:spMk id="3" creationId="{85BEA83E-AB16-AAB4-EC19-4494B15CBDB7}"/>
          </ac:spMkLst>
        </pc:spChg>
        <pc:spChg chg="mod">
          <ac:chgData name="Heitor Gomes" userId="2080ab51390578fb" providerId="LiveId" clId="{D804C3EA-F841-466D-A37A-7592C22CD01F}" dt="2025-07-21T19:00:50.222" v="5" actId="2711"/>
          <ac:spMkLst>
            <pc:docMk/>
            <pc:sldMk cId="0" sldId="264"/>
            <ac:spMk id="178" creationId="{00000000-0000-0000-0000-000000000000}"/>
          </ac:spMkLst>
        </pc:spChg>
      </pc:sldChg>
      <pc:sldChg chg="addSp delSp modSp mod">
        <pc:chgData name="Heitor Gomes" userId="2080ab51390578fb" providerId="LiveId" clId="{D804C3EA-F841-466D-A37A-7592C22CD01F}" dt="2025-07-23T21:32:12.024" v="345"/>
        <pc:sldMkLst>
          <pc:docMk/>
          <pc:sldMk cId="0" sldId="265"/>
        </pc:sldMkLst>
        <pc:spChg chg="add mod">
          <ac:chgData name="Heitor Gomes" userId="2080ab51390578fb" providerId="LiveId" clId="{D804C3EA-F841-466D-A37A-7592C22CD01F}" dt="2025-07-23T21:32:12.024" v="345"/>
          <ac:spMkLst>
            <pc:docMk/>
            <pc:sldMk cId="0" sldId="265"/>
            <ac:spMk id="3" creationId="{D9512901-8597-5A64-EB4E-99250F322D50}"/>
          </ac:spMkLst>
        </pc:spChg>
        <pc:spChg chg="del mod">
          <ac:chgData name="Heitor Gomes" userId="2080ab51390578fb" providerId="LiveId" clId="{D804C3EA-F841-466D-A37A-7592C22CD01F}" dt="2025-07-23T21:32:11.772" v="344" actId="478"/>
          <ac:spMkLst>
            <pc:docMk/>
            <pc:sldMk cId="0" sldId="265"/>
            <ac:spMk id="5" creationId="{4E6FEE2C-AE86-7770-2FB5-C25C50333AB2}"/>
          </ac:spMkLst>
        </pc:spChg>
        <pc:spChg chg="mod">
          <ac:chgData name="Heitor Gomes" userId="2080ab51390578fb" providerId="LiveId" clId="{D804C3EA-F841-466D-A37A-7592C22CD01F}" dt="2025-07-21T19:01:34.347" v="21" actId="14100"/>
          <ac:spMkLst>
            <pc:docMk/>
            <pc:sldMk cId="0" sldId="265"/>
            <ac:spMk id="187" creationId="{00000000-0000-0000-0000-000000000000}"/>
          </ac:spMkLst>
        </pc:spChg>
      </pc:sldChg>
      <pc:sldChg chg="addSp delSp modSp mod">
        <pc:chgData name="Heitor Gomes" userId="2080ab51390578fb" providerId="LiveId" clId="{D804C3EA-F841-466D-A37A-7592C22CD01F}" dt="2025-07-23T21:32:34.060" v="347"/>
        <pc:sldMkLst>
          <pc:docMk/>
          <pc:sldMk cId="0" sldId="267"/>
        </pc:sldMkLst>
        <pc:spChg chg="add mod">
          <ac:chgData name="Heitor Gomes" userId="2080ab51390578fb" providerId="LiveId" clId="{D804C3EA-F841-466D-A37A-7592C22CD01F}" dt="2025-07-23T21:32:34.060" v="347"/>
          <ac:spMkLst>
            <pc:docMk/>
            <pc:sldMk cId="0" sldId="267"/>
            <ac:spMk id="3" creationId="{3DEDC482-AC56-61E2-E211-A7C9DE6A18CB}"/>
          </ac:spMkLst>
        </pc:spChg>
        <pc:spChg chg="del mod">
          <ac:chgData name="Heitor Gomes" userId="2080ab51390578fb" providerId="LiveId" clId="{D804C3EA-F841-466D-A37A-7592C22CD01F}" dt="2025-07-23T21:32:33.745" v="346" actId="478"/>
          <ac:spMkLst>
            <pc:docMk/>
            <pc:sldMk cId="0" sldId="267"/>
            <ac:spMk id="7" creationId="{E3CC3C27-B65D-CDBF-18D4-D15E16514E08}"/>
          </ac:spMkLst>
        </pc:spChg>
        <pc:spChg chg="mod">
          <ac:chgData name="Heitor Gomes" userId="2080ab51390578fb" providerId="LiveId" clId="{D804C3EA-F841-466D-A37A-7592C22CD01F}" dt="2025-07-21T19:01:45.080" v="24" actId="115"/>
          <ac:spMkLst>
            <pc:docMk/>
            <pc:sldMk cId="0" sldId="267"/>
            <ac:spMk id="203" creationId="{00000000-0000-0000-0000-000000000000}"/>
          </ac:spMkLst>
        </pc:spChg>
      </pc:sldChg>
      <pc:sldChg chg="addSp delSp del mod">
        <pc:chgData name="Heitor Gomes" userId="2080ab51390578fb" providerId="LiveId" clId="{D804C3EA-F841-466D-A37A-7592C22CD01F}" dt="2025-07-21T22:27:44.807" v="306" actId="47"/>
        <pc:sldMkLst>
          <pc:docMk/>
          <pc:sldMk cId="0" sldId="269"/>
        </pc:sldMkLst>
        <pc:spChg chg="add del">
          <ac:chgData name="Heitor Gomes" userId="2080ab51390578fb" providerId="LiveId" clId="{D804C3EA-F841-466D-A37A-7592C22CD01F}" dt="2025-07-21T22:27:36.430" v="304" actId="22"/>
          <ac:spMkLst>
            <pc:docMk/>
            <pc:sldMk cId="0" sldId="269"/>
            <ac:spMk id="5" creationId="{D41BA67C-2A17-3596-1844-859D6837D68F}"/>
          </ac:spMkLst>
        </pc:spChg>
      </pc:sldChg>
      <pc:sldChg chg="addSp delSp modSp mod">
        <pc:chgData name="Heitor Gomes" userId="2080ab51390578fb" providerId="LiveId" clId="{D804C3EA-F841-466D-A37A-7592C22CD01F}" dt="2025-07-23T21:30:48.636" v="327" actId="20577"/>
        <pc:sldMkLst>
          <pc:docMk/>
          <pc:sldMk cId="1447378215" sldId="270"/>
        </pc:sldMkLst>
        <pc:spChg chg="add mod">
          <ac:chgData name="Heitor Gomes" userId="2080ab51390578fb" providerId="LiveId" clId="{D804C3EA-F841-466D-A37A-7592C22CD01F}" dt="2025-07-23T21:30:48.636" v="327" actId="20577"/>
          <ac:spMkLst>
            <pc:docMk/>
            <pc:sldMk cId="1447378215" sldId="270"/>
            <ac:spMk id="3" creationId="{25E3F6C4-081E-4ED8-6345-DB17F051A850}"/>
          </ac:spMkLst>
        </pc:spChg>
        <pc:spChg chg="del">
          <ac:chgData name="Heitor Gomes" userId="2080ab51390578fb" providerId="LiveId" clId="{D804C3EA-F841-466D-A37A-7592C22CD01F}" dt="2025-07-23T21:28:19.163" v="315" actId="478"/>
          <ac:spMkLst>
            <pc:docMk/>
            <pc:sldMk cId="1447378215" sldId="270"/>
            <ac:spMk id="4" creationId="{C39D45B0-987D-383F-E8B6-6E56296611B7}"/>
          </ac:spMkLst>
        </pc:spChg>
      </pc:sldChg>
      <pc:sldChg chg="addSp delSp modSp mod">
        <pc:chgData name="Heitor Gomes" userId="2080ab51390578fb" providerId="LiveId" clId="{D804C3EA-F841-466D-A37A-7592C22CD01F}" dt="2025-07-23T21:31:53.046" v="340"/>
        <pc:sldMkLst>
          <pc:docMk/>
          <pc:sldMk cId="79935173" sldId="271"/>
        </pc:sldMkLst>
        <pc:spChg chg="add mod">
          <ac:chgData name="Heitor Gomes" userId="2080ab51390578fb" providerId="LiveId" clId="{D804C3EA-F841-466D-A37A-7592C22CD01F}" dt="2025-07-23T21:31:53.046" v="340"/>
          <ac:spMkLst>
            <pc:docMk/>
            <pc:sldMk cId="79935173" sldId="271"/>
            <ac:spMk id="2" creationId="{C696490D-CDE1-CD9B-5753-2B0D0B1BA4CB}"/>
          </ac:spMkLst>
        </pc:spChg>
        <pc:spChg chg="del">
          <ac:chgData name="Heitor Gomes" userId="2080ab51390578fb" providerId="LiveId" clId="{D804C3EA-F841-466D-A37A-7592C22CD01F}" dt="2025-07-23T21:31:51.951" v="339" actId="478"/>
          <ac:spMkLst>
            <pc:docMk/>
            <pc:sldMk cId="79935173" sldId="271"/>
            <ac:spMk id="4" creationId="{F0147D2C-F55E-D105-2913-A568C2E94B66}"/>
          </ac:spMkLst>
        </pc:spChg>
      </pc:sldChg>
      <pc:sldChg chg="modSp mod">
        <pc:chgData name="Heitor Gomes" userId="2080ab51390578fb" providerId="LiveId" clId="{D804C3EA-F841-466D-A37A-7592C22CD01F}" dt="2025-07-23T21:32:48.840" v="349" actId="404"/>
        <pc:sldMkLst>
          <pc:docMk/>
          <pc:sldMk cId="258013998" sldId="272"/>
        </pc:sldMkLst>
        <pc:spChg chg="mod">
          <ac:chgData name="Heitor Gomes" userId="2080ab51390578fb" providerId="LiveId" clId="{D804C3EA-F841-466D-A37A-7592C22CD01F}" dt="2025-07-23T21:32:42.812" v="348" actId="108"/>
          <ac:spMkLst>
            <pc:docMk/>
            <pc:sldMk cId="258013998" sldId="272"/>
            <ac:spMk id="3" creationId="{E096AF15-6483-3617-5310-3B6172965A7C}"/>
          </ac:spMkLst>
        </pc:spChg>
        <pc:spChg chg="mod">
          <ac:chgData name="Heitor Gomes" userId="2080ab51390578fb" providerId="LiveId" clId="{D804C3EA-F841-466D-A37A-7592C22CD01F}" dt="2025-07-23T21:32:48.840" v="349" actId="404"/>
          <ac:spMkLst>
            <pc:docMk/>
            <pc:sldMk cId="258013998" sldId="272"/>
            <ac:spMk id="168" creationId="{EE302CB7-F1C4-8C6D-13E9-CE998F0B7A61}"/>
          </ac:spMkLst>
        </pc:spChg>
      </pc:sldChg>
      <pc:sldChg chg="modSp mod">
        <pc:chgData name="Heitor Gomes" userId="2080ab51390578fb" providerId="LiveId" clId="{D804C3EA-F841-466D-A37A-7592C22CD01F}" dt="2025-07-23T21:33:20.123" v="357" actId="404"/>
        <pc:sldMkLst>
          <pc:docMk/>
          <pc:sldMk cId="443105096" sldId="273"/>
        </pc:sldMkLst>
        <pc:spChg chg="mod">
          <ac:chgData name="Heitor Gomes" userId="2080ab51390578fb" providerId="LiveId" clId="{D804C3EA-F841-466D-A37A-7592C22CD01F}" dt="2025-07-23T21:33:20.123" v="357" actId="404"/>
          <ac:spMkLst>
            <pc:docMk/>
            <pc:sldMk cId="443105096" sldId="273"/>
            <ac:spMk id="3" creationId="{81378368-8B16-6FB1-5169-1B553FBE524F}"/>
          </ac:spMkLst>
        </pc:spChg>
      </pc:sldChg>
      <pc:sldChg chg="addSp delSp modSp mod">
        <pc:chgData name="Heitor Gomes" userId="2080ab51390578fb" providerId="LiveId" clId="{D804C3EA-F841-466D-A37A-7592C22CD01F}" dt="2025-07-23T21:33:27.723" v="359"/>
        <pc:sldMkLst>
          <pc:docMk/>
          <pc:sldMk cId="665865026" sldId="274"/>
        </pc:sldMkLst>
        <pc:spChg chg="add mod">
          <ac:chgData name="Heitor Gomes" userId="2080ab51390578fb" providerId="LiveId" clId="{D804C3EA-F841-466D-A37A-7592C22CD01F}" dt="2025-07-23T21:33:27.723" v="359"/>
          <ac:spMkLst>
            <pc:docMk/>
            <pc:sldMk cId="665865026" sldId="274"/>
            <ac:spMk id="3" creationId="{A3AD4639-F021-E567-5F48-17B24EE375A8}"/>
          </ac:spMkLst>
        </pc:spChg>
        <pc:spChg chg="del">
          <ac:chgData name="Heitor Gomes" userId="2080ab51390578fb" providerId="LiveId" clId="{D804C3EA-F841-466D-A37A-7592C22CD01F}" dt="2025-07-23T21:33:27.384" v="358" actId="478"/>
          <ac:spMkLst>
            <pc:docMk/>
            <pc:sldMk cId="665865026" sldId="274"/>
            <ac:spMk id="5" creationId="{BE4655FA-3042-8852-1B72-0B35251DC8E0}"/>
          </ac:spMkLst>
        </pc:spChg>
        <pc:spChg chg="mod">
          <ac:chgData name="Heitor Gomes" userId="2080ab51390578fb" providerId="LiveId" clId="{D804C3EA-F841-466D-A37A-7592C22CD01F}" dt="2025-07-21T22:18:42.802" v="91"/>
          <ac:spMkLst>
            <pc:docMk/>
            <pc:sldMk cId="665865026" sldId="274"/>
            <ac:spMk id="187" creationId="{76D0CD5D-AFAF-7570-426B-40F20485EACC}"/>
          </ac:spMkLst>
        </pc:spChg>
      </pc:sldChg>
      <pc:sldChg chg="addSp delSp modSp mod">
        <pc:chgData name="Heitor Gomes" userId="2080ab51390578fb" providerId="LiveId" clId="{D804C3EA-F841-466D-A37A-7592C22CD01F}" dt="2025-07-23T21:33:31.302" v="361"/>
        <pc:sldMkLst>
          <pc:docMk/>
          <pc:sldMk cId="1038301534" sldId="275"/>
        </pc:sldMkLst>
        <pc:spChg chg="add mod">
          <ac:chgData name="Heitor Gomes" userId="2080ab51390578fb" providerId="LiveId" clId="{D804C3EA-F841-466D-A37A-7592C22CD01F}" dt="2025-07-23T21:33:31.302" v="361"/>
          <ac:spMkLst>
            <pc:docMk/>
            <pc:sldMk cId="1038301534" sldId="275"/>
            <ac:spMk id="3" creationId="{5907E2C4-5AC1-4633-13AD-5A0276FBFB7E}"/>
          </ac:spMkLst>
        </pc:spChg>
        <pc:spChg chg="del">
          <ac:chgData name="Heitor Gomes" userId="2080ab51390578fb" providerId="LiveId" clId="{D804C3EA-F841-466D-A37A-7592C22CD01F}" dt="2025-07-23T21:33:31.012" v="360" actId="478"/>
          <ac:spMkLst>
            <pc:docMk/>
            <pc:sldMk cId="1038301534" sldId="275"/>
            <ac:spMk id="5" creationId="{9572F000-C6BB-AF40-7D4C-67B4057F6A57}"/>
          </ac:spMkLst>
        </pc:spChg>
      </pc:sldChg>
      <pc:sldChg chg="modSp mod">
        <pc:chgData name="Heitor Gomes" userId="2080ab51390578fb" providerId="LiveId" clId="{D804C3EA-F841-466D-A37A-7592C22CD01F}" dt="2025-07-23T21:33:56.334" v="365" actId="12"/>
        <pc:sldMkLst>
          <pc:docMk/>
          <pc:sldMk cId="3202478136" sldId="276"/>
        </pc:sldMkLst>
        <pc:spChg chg="mod">
          <ac:chgData name="Heitor Gomes" userId="2080ab51390578fb" providerId="LiveId" clId="{D804C3EA-F841-466D-A37A-7592C22CD01F}" dt="2025-07-23T21:33:48.146" v="364" actId="114"/>
          <ac:spMkLst>
            <pc:docMk/>
            <pc:sldMk cId="3202478136" sldId="276"/>
            <ac:spMk id="3" creationId="{D4092971-8CE0-1B4C-CBBC-1EF578EFF729}"/>
          </ac:spMkLst>
        </pc:spChg>
        <pc:spChg chg="mod">
          <ac:chgData name="Heitor Gomes" userId="2080ab51390578fb" providerId="LiveId" clId="{D804C3EA-F841-466D-A37A-7592C22CD01F}" dt="2025-07-23T21:33:56.334" v="365" actId="12"/>
          <ac:spMkLst>
            <pc:docMk/>
            <pc:sldMk cId="3202478136" sldId="276"/>
            <ac:spMk id="168" creationId="{5060001A-C617-6C23-E283-EEAEBC7717F1}"/>
          </ac:spMkLst>
        </pc:spChg>
      </pc:sldChg>
      <pc:sldChg chg="modSp mod">
        <pc:chgData name="Heitor Gomes" userId="2080ab51390578fb" providerId="LiveId" clId="{D804C3EA-F841-466D-A37A-7592C22CD01F}" dt="2025-07-23T21:34:20.362" v="375" actId="20577"/>
        <pc:sldMkLst>
          <pc:docMk/>
          <pc:sldMk cId="2630463837" sldId="277"/>
        </pc:sldMkLst>
        <pc:spChg chg="mod">
          <ac:chgData name="Heitor Gomes" userId="2080ab51390578fb" providerId="LiveId" clId="{D804C3EA-F841-466D-A37A-7592C22CD01F}" dt="2025-07-23T21:34:13.752" v="372" actId="404"/>
          <ac:spMkLst>
            <pc:docMk/>
            <pc:sldMk cId="2630463837" sldId="277"/>
            <ac:spMk id="3" creationId="{53F12F44-A540-648E-EACC-8BBB96A9254F}"/>
          </ac:spMkLst>
        </pc:spChg>
        <pc:spChg chg="mod">
          <ac:chgData name="Heitor Gomes" userId="2080ab51390578fb" providerId="LiveId" clId="{D804C3EA-F841-466D-A37A-7592C22CD01F}" dt="2025-07-23T21:34:20.362" v="375" actId="20577"/>
          <ac:spMkLst>
            <pc:docMk/>
            <pc:sldMk cId="2630463837" sldId="277"/>
            <ac:spMk id="177" creationId="{8E39D3E5-0C52-BBC4-837C-CBC41A9DDCE1}"/>
          </ac:spMkLst>
        </pc:spChg>
        <pc:spChg chg="mod">
          <ac:chgData name="Heitor Gomes" userId="2080ab51390578fb" providerId="LiveId" clId="{D804C3EA-F841-466D-A37A-7592C22CD01F}" dt="2025-07-21T22:20:31.553" v="131" actId="114"/>
          <ac:spMkLst>
            <pc:docMk/>
            <pc:sldMk cId="2630463837" sldId="277"/>
            <ac:spMk id="178" creationId="{F99B12CD-E20A-B1A1-FD9C-A1E9C6CAED0E}"/>
          </ac:spMkLst>
        </pc:spChg>
      </pc:sldChg>
      <pc:sldChg chg="addSp delSp modSp mod">
        <pc:chgData name="Heitor Gomes" userId="2080ab51390578fb" providerId="LiveId" clId="{D804C3EA-F841-466D-A37A-7592C22CD01F}" dt="2025-07-23T21:34:26.392" v="377"/>
        <pc:sldMkLst>
          <pc:docMk/>
          <pc:sldMk cId="1217422438" sldId="278"/>
        </pc:sldMkLst>
        <pc:spChg chg="add mod">
          <ac:chgData name="Heitor Gomes" userId="2080ab51390578fb" providerId="LiveId" clId="{D804C3EA-F841-466D-A37A-7592C22CD01F}" dt="2025-07-23T21:34:26.392" v="377"/>
          <ac:spMkLst>
            <pc:docMk/>
            <pc:sldMk cId="1217422438" sldId="278"/>
            <ac:spMk id="3" creationId="{3A0B85CA-D602-E186-8AE2-31CC3989DA3A}"/>
          </ac:spMkLst>
        </pc:spChg>
        <pc:spChg chg="del">
          <ac:chgData name="Heitor Gomes" userId="2080ab51390578fb" providerId="LiveId" clId="{D804C3EA-F841-466D-A37A-7592C22CD01F}" dt="2025-07-23T21:34:26.002" v="376" actId="478"/>
          <ac:spMkLst>
            <pc:docMk/>
            <pc:sldMk cId="1217422438" sldId="278"/>
            <ac:spMk id="5" creationId="{D4E350D9-3A86-18DB-6697-F6D272782BF2}"/>
          </ac:spMkLst>
        </pc:spChg>
        <pc:spChg chg="mod">
          <ac:chgData name="Heitor Gomes" userId="2080ab51390578fb" providerId="LiveId" clId="{D804C3EA-F841-466D-A37A-7592C22CD01F}" dt="2025-07-21T22:21:09.484" v="140"/>
          <ac:spMkLst>
            <pc:docMk/>
            <pc:sldMk cId="1217422438" sldId="278"/>
            <ac:spMk id="187" creationId="{824F7F9D-B51A-EA7B-6E57-7D4EA74B077E}"/>
          </ac:spMkLst>
        </pc:spChg>
      </pc:sldChg>
      <pc:sldChg chg="addSp delSp modSp mod">
        <pc:chgData name="Heitor Gomes" userId="2080ab51390578fb" providerId="LiveId" clId="{D804C3EA-F841-466D-A37A-7592C22CD01F}" dt="2025-07-23T21:34:41.142" v="382" actId="113"/>
        <pc:sldMkLst>
          <pc:docMk/>
          <pc:sldMk cId="1891052810" sldId="279"/>
        </pc:sldMkLst>
        <pc:spChg chg="add mod">
          <ac:chgData name="Heitor Gomes" userId="2080ab51390578fb" providerId="LiveId" clId="{D804C3EA-F841-466D-A37A-7592C22CD01F}" dt="2025-07-23T21:34:30.964" v="379"/>
          <ac:spMkLst>
            <pc:docMk/>
            <pc:sldMk cId="1891052810" sldId="279"/>
            <ac:spMk id="3" creationId="{8622C571-D3C4-41B9-1602-1C67247BEEE9}"/>
          </ac:spMkLst>
        </pc:spChg>
        <pc:spChg chg="del">
          <ac:chgData name="Heitor Gomes" userId="2080ab51390578fb" providerId="LiveId" clId="{D804C3EA-F841-466D-A37A-7592C22CD01F}" dt="2025-07-23T21:34:30.652" v="378" actId="478"/>
          <ac:spMkLst>
            <pc:docMk/>
            <pc:sldMk cId="1891052810" sldId="279"/>
            <ac:spMk id="5" creationId="{9572D714-3A6B-CCE8-C894-DFA2879EDD6D}"/>
          </ac:spMkLst>
        </pc:spChg>
        <pc:spChg chg="mod">
          <ac:chgData name="Heitor Gomes" userId="2080ab51390578fb" providerId="LiveId" clId="{D804C3EA-F841-466D-A37A-7592C22CD01F}" dt="2025-07-23T21:34:41.142" v="382" actId="113"/>
          <ac:spMkLst>
            <pc:docMk/>
            <pc:sldMk cId="1891052810" sldId="279"/>
            <ac:spMk id="203" creationId="{D6486707-0733-1A96-11E9-1EB5C991262B}"/>
          </ac:spMkLst>
        </pc:spChg>
      </pc:sldChg>
      <pc:sldChg chg="modSp mod">
        <pc:chgData name="Heitor Gomes" userId="2080ab51390578fb" providerId="LiveId" clId="{D804C3EA-F841-466D-A37A-7592C22CD01F}" dt="2025-07-23T21:35:06.321" v="385" actId="12"/>
        <pc:sldMkLst>
          <pc:docMk/>
          <pc:sldMk cId="4024042367" sldId="280"/>
        </pc:sldMkLst>
        <pc:spChg chg="mod">
          <ac:chgData name="Heitor Gomes" userId="2080ab51390578fb" providerId="LiveId" clId="{D804C3EA-F841-466D-A37A-7592C22CD01F}" dt="2025-07-23T21:35:06.321" v="385" actId="12"/>
          <ac:spMkLst>
            <pc:docMk/>
            <pc:sldMk cId="4024042367" sldId="280"/>
            <ac:spMk id="5" creationId="{1B8D3429-D397-7857-29C8-5A51C12E2BEE}"/>
          </ac:spMkLst>
        </pc:spChg>
        <pc:spChg chg="mod">
          <ac:chgData name="Heitor Gomes" userId="2080ab51390578fb" providerId="LiveId" clId="{D804C3EA-F841-466D-A37A-7592C22CD01F}" dt="2025-07-23T21:34:51.931" v="383" actId="108"/>
          <ac:spMkLst>
            <pc:docMk/>
            <pc:sldMk cId="4024042367" sldId="280"/>
            <ac:spMk id="6" creationId="{F47A9638-3314-672E-FDDF-047189CF3C2E}"/>
          </ac:spMkLst>
        </pc:spChg>
        <pc:spChg chg="mod">
          <ac:chgData name="Heitor Gomes" userId="2080ab51390578fb" providerId="LiveId" clId="{D804C3EA-F841-466D-A37A-7592C22CD01F}" dt="2025-07-23T21:34:58.044" v="384" actId="404"/>
          <ac:spMkLst>
            <pc:docMk/>
            <pc:sldMk cId="4024042367" sldId="280"/>
            <ac:spMk id="168" creationId="{F01A4D56-D7EC-7D33-8A18-A39935DCE9A9}"/>
          </ac:spMkLst>
        </pc:spChg>
      </pc:sldChg>
      <pc:sldChg chg="modSp mod">
        <pc:chgData name="Heitor Gomes" userId="2080ab51390578fb" providerId="LiveId" clId="{D804C3EA-F841-466D-A37A-7592C22CD01F}" dt="2025-07-23T21:35:21.392" v="390" actId="404"/>
        <pc:sldMkLst>
          <pc:docMk/>
          <pc:sldMk cId="2377463265" sldId="281"/>
        </pc:sldMkLst>
        <pc:spChg chg="mod">
          <ac:chgData name="Heitor Gomes" userId="2080ab51390578fb" providerId="LiveId" clId="{D804C3EA-F841-466D-A37A-7592C22CD01F}" dt="2025-07-23T21:35:21.392" v="390" actId="404"/>
          <ac:spMkLst>
            <pc:docMk/>
            <pc:sldMk cId="2377463265" sldId="281"/>
            <ac:spMk id="3" creationId="{94AB2B29-F82A-EE0B-BCF1-6D255F6A1006}"/>
          </ac:spMkLst>
        </pc:spChg>
      </pc:sldChg>
      <pc:sldChg chg="addSp delSp modSp mod">
        <pc:chgData name="Heitor Gomes" userId="2080ab51390578fb" providerId="LiveId" clId="{D804C3EA-F841-466D-A37A-7592C22CD01F}" dt="2025-07-23T21:35:41.342" v="394" actId="14100"/>
        <pc:sldMkLst>
          <pc:docMk/>
          <pc:sldMk cId="2907896486" sldId="282"/>
        </pc:sldMkLst>
        <pc:spChg chg="add mod">
          <ac:chgData name="Heitor Gomes" userId="2080ab51390578fb" providerId="LiveId" clId="{D804C3EA-F841-466D-A37A-7592C22CD01F}" dt="2025-07-23T21:35:29.267" v="392"/>
          <ac:spMkLst>
            <pc:docMk/>
            <pc:sldMk cId="2907896486" sldId="282"/>
            <ac:spMk id="3" creationId="{8451D1BD-CF30-FD70-9BE7-F6C8E43775D4}"/>
          </ac:spMkLst>
        </pc:spChg>
        <pc:spChg chg="del">
          <ac:chgData name="Heitor Gomes" userId="2080ab51390578fb" providerId="LiveId" clId="{D804C3EA-F841-466D-A37A-7592C22CD01F}" dt="2025-07-23T21:35:28.977" v="391" actId="478"/>
          <ac:spMkLst>
            <pc:docMk/>
            <pc:sldMk cId="2907896486" sldId="282"/>
            <ac:spMk id="5" creationId="{7C8FC661-2C51-2801-B7AF-D623D2355A84}"/>
          </ac:spMkLst>
        </pc:spChg>
        <pc:spChg chg="mod">
          <ac:chgData name="Heitor Gomes" userId="2080ab51390578fb" providerId="LiveId" clId="{D804C3EA-F841-466D-A37A-7592C22CD01F}" dt="2025-07-23T21:35:41.342" v="394" actId="14100"/>
          <ac:spMkLst>
            <pc:docMk/>
            <pc:sldMk cId="2907896486" sldId="282"/>
            <ac:spMk id="187" creationId="{9FDC39EF-645A-BED8-5C65-2660A2C6DB45}"/>
          </ac:spMkLst>
        </pc:spChg>
      </pc:sldChg>
      <pc:sldChg chg="addSp delSp modSp mod">
        <pc:chgData name="Heitor Gomes" userId="2080ab51390578fb" providerId="LiveId" clId="{D804C3EA-F841-466D-A37A-7592C22CD01F}" dt="2025-07-23T21:35:48.381" v="396"/>
        <pc:sldMkLst>
          <pc:docMk/>
          <pc:sldMk cId="3475257553" sldId="283"/>
        </pc:sldMkLst>
        <pc:spChg chg="add mod">
          <ac:chgData name="Heitor Gomes" userId="2080ab51390578fb" providerId="LiveId" clId="{D804C3EA-F841-466D-A37A-7592C22CD01F}" dt="2025-07-23T21:35:48.381" v="396"/>
          <ac:spMkLst>
            <pc:docMk/>
            <pc:sldMk cId="3475257553" sldId="283"/>
            <ac:spMk id="3" creationId="{67DE9CD6-2A3A-80BE-F9EA-086A2E11D917}"/>
          </ac:spMkLst>
        </pc:spChg>
        <pc:spChg chg="del mod">
          <ac:chgData name="Heitor Gomes" userId="2080ab51390578fb" providerId="LiveId" clId="{D804C3EA-F841-466D-A37A-7592C22CD01F}" dt="2025-07-23T21:35:47.911" v="395" actId="478"/>
          <ac:spMkLst>
            <pc:docMk/>
            <pc:sldMk cId="3475257553" sldId="283"/>
            <ac:spMk id="5" creationId="{7E0865AA-4DB9-9BB0-4EDD-1353CD27A53A}"/>
          </ac:spMkLst>
        </pc:spChg>
      </pc:sldChg>
      <pc:sldChg chg="modSp mod">
        <pc:chgData name="Heitor Gomes" userId="2080ab51390578fb" providerId="LiveId" clId="{D804C3EA-F841-466D-A37A-7592C22CD01F}" dt="2025-07-23T21:36:07.467" v="400" actId="404"/>
        <pc:sldMkLst>
          <pc:docMk/>
          <pc:sldMk cId="1922735375" sldId="284"/>
        </pc:sldMkLst>
        <pc:spChg chg="mod">
          <ac:chgData name="Heitor Gomes" userId="2080ab51390578fb" providerId="LiveId" clId="{D804C3EA-F841-466D-A37A-7592C22CD01F}" dt="2025-07-23T21:36:02.041" v="399" actId="108"/>
          <ac:spMkLst>
            <pc:docMk/>
            <pc:sldMk cId="1922735375" sldId="284"/>
            <ac:spMk id="3" creationId="{56C53171-077A-56B8-8126-3DAE63654425}"/>
          </ac:spMkLst>
        </pc:spChg>
        <pc:spChg chg="mod">
          <ac:chgData name="Heitor Gomes" userId="2080ab51390578fb" providerId="LiveId" clId="{D804C3EA-F841-466D-A37A-7592C22CD01F}" dt="2025-07-23T21:36:07.467" v="400" actId="404"/>
          <ac:spMkLst>
            <pc:docMk/>
            <pc:sldMk cId="1922735375" sldId="284"/>
            <ac:spMk id="168" creationId="{F77429DF-7886-C7DE-0D20-D1A5A4FB8266}"/>
          </ac:spMkLst>
        </pc:spChg>
      </pc:sldChg>
      <pc:sldChg chg="addSp delSp modSp mod">
        <pc:chgData name="Heitor Gomes" userId="2080ab51390578fb" providerId="LiveId" clId="{D804C3EA-F841-466D-A37A-7592C22CD01F}" dt="2025-07-23T21:37:07.141" v="458"/>
        <pc:sldMkLst>
          <pc:docMk/>
          <pc:sldMk cId="3011378351" sldId="285"/>
        </pc:sldMkLst>
        <pc:spChg chg="add mod">
          <ac:chgData name="Heitor Gomes" userId="2080ab51390578fb" providerId="LiveId" clId="{D804C3EA-F841-466D-A37A-7592C22CD01F}" dt="2025-07-23T21:37:07.141" v="458"/>
          <ac:spMkLst>
            <pc:docMk/>
            <pc:sldMk cId="3011378351" sldId="285"/>
            <ac:spMk id="4" creationId="{E363E795-CFF2-5C7D-CEA7-512F2E599DF4}"/>
          </ac:spMkLst>
        </pc:spChg>
        <pc:spChg chg="del mod">
          <ac:chgData name="Heitor Gomes" userId="2080ab51390578fb" providerId="LiveId" clId="{D804C3EA-F841-466D-A37A-7592C22CD01F}" dt="2025-07-23T21:37:06.752" v="457" actId="478"/>
          <ac:spMkLst>
            <pc:docMk/>
            <pc:sldMk cId="3011378351" sldId="285"/>
            <ac:spMk id="6" creationId="{653BA879-6B7E-8465-7D2F-A784F7F581FD}"/>
          </ac:spMkLst>
        </pc:spChg>
      </pc:sldChg>
      <pc:sldChg chg="modSp mod">
        <pc:chgData name="Heitor Gomes" userId="2080ab51390578fb" providerId="LiveId" clId="{D804C3EA-F841-466D-A37A-7592C22CD01F}" dt="2025-07-23T21:37:01.616" v="456" actId="14100"/>
        <pc:sldMkLst>
          <pc:docMk/>
          <pc:sldMk cId="4273950115" sldId="286"/>
        </pc:sldMkLst>
        <pc:spChg chg="mod">
          <ac:chgData name="Heitor Gomes" userId="2080ab51390578fb" providerId="LiveId" clId="{D804C3EA-F841-466D-A37A-7592C22CD01F}" dt="2025-07-23T21:37:01.616" v="456" actId="14100"/>
          <ac:spMkLst>
            <pc:docMk/>
            <pc:sldMk cId="4273950115" sldId="286"/>
            <ac:spMk id="187" creationId="{E75B74E1-DE42-CCD2-061B-61AD13B465FB}"/>
          </ac:spMkLst>
        </pc:spChg>
      </pc:sldChg>
      <pc:sldChg chg="addSp delSp modSp mod">
        <pc:chgData name="Heitor Gomes" userId="2080ab51390578fb" providerId="LiveId" clId="{D804C3EA-F841-466D-A37A-7592C22CD01F}" dt="2025-07-23T21:37:22.029" v="461" actId="478"/>
        <pc:sldMkLst>
          <pc:docMk/>
          <pc:sldMk cId="3860442407" sldId="287"/>
        </pc:sldMkLst>
        <pc:spChg chg="add del mod">
          <ac:chgData name="Heitor Gomes" userId="2080ab51390578fb" providerId="LiveId" clId="{D804C3EA-F841-466D-A37A-7592C22CD01F}" dt="2025-07-23T21:37:22.029" v="461" actId="478"/>
          <ac:spMkLst>
            <pc:docMk/>
            <pc:sldMk cId="3860442407" sldId="287"/>
            <ac:spMk id="4" creationId="{9B66D24E-D5C8-C638-AA3F-6F9D5938FB3F}"/>
          </ac:spMkLst>
        </pc:spChg>
        <pc:spChg chg="add mod">
          <ac:chgData name="Heitor Gomes" userId="2080ab51390578fb" providerId="LiveId" clId="{D804C3EA-F841-466D-A37A-7592C22CD01F}" dt="2025-07-23T21:37:15.461" v="460"/>
          <ac:spMkLst>
            <pc:docMk/>
            <pc:sldMk cId="3860442407" sldId="287"/>
            <ac:spMk id="5" creationId="{D7E0D66E-E9E5-CB9C-FC4C-B886B1183DDC}"/>
          </ac:spMkLst>
        </pc:spChg>
        <pc:spChg chg="del">
          <ac:chgData name="Heitor Gomes" userId="2080ab51390578fb" providerId="LiveId" clId="{D804C3EA-F841-466D-A37A-7592C22CD01F}" dt="2025-07-23T21:37:15.141" v="459" actId="478"/>
          <ac:spMkLst>
            <pc:docMk/>
            <pc:sldMk cId="3860442407" sldId="287"/>
            <ac:spMk id="202" creationId="{4CA93B8A-6A5B-0D28-79DC-606743E7C04E}"/>
          </ac:spMkLst>
        </pc:spChg>
      </pc:sldChg>
      <pc:sldChg chg="addSp delSp modSp mod">
        <pc:chgData name="Heitor Gomes" userId="2080ab51390578fb" providerId="LiveId" clId="{D804C3EA-F841-466D-A37A-7592C22CD01F}" dt="2025-07-23T21:34:08.371" v="371"/>
        <pc:sldMkLst>
          <pc:docMk/>
          <pc:sldMk cId="3128453995" sldId="288"/>
        </pc:sldMkLst>
        <pc:spChg chg="del">
          <ac:chgData name="Heitor Gomes" userId="2080ab51390578fb" providerId="LiveId" clId="{D804C3EA-F841-466D-A37A-7592C22CD01F}" dt="2025-07-23T21:34:08.091" v="370" actId="478"/>
          <ac:spMkLst>
            <pc:docMk/>
            <pc:sldMk cId="3128453995" sldId="288"/>
            <ac:spMk id="3" creationId="{9C4AFCF4-1448-FA4D-E28E-9A83232E12A5}"/>
          </ac:spMkLst>
        </pc:spChg>
        <pc:spChg chg="add mod">
          <ac:chgData name="Heitor Gomes" userId="2080ab51390578fb" providerId="LiveId" clId="{D804C3EA-F841-466D-A37A-7592C22CD01F}" dt="2025-07-23T21:34:08.371" v="371"/>
          <ac:spMkLst>
            <pc:docMk/>
            <pc:sldMk cId="3128453995" sldId="288"/>
            <ac:spMk id="4" creationId="{98CCA8CF-0A21-47B2-9FB0-15466B262135}"/>
          </ac:spMkLst>
        </pc:spChg>
        <pc:spChg chg="mod">
          <ac:chgData name="Heitor Gomes" userId="2080ab51390578fb" providerId="LiveId" clId="{D804C3EA-F841-466D-A37A-7592C22CD01F}" dt="2025-07-21T22:20:11.273" v="130" actId="120"/>
          <ac:spMkLst>
            <pc:docMk/>
            <pc:sldMk cId="3128453995" sldId="288"/>
            <ac:spMk id="168" creationId="{2D9281F4-761F-0827-F3A3-03BBA00F1885}"/>
          </ac:spMkLst>
        </pc:spChg>
      </pc:sldChg>
      <pc:sldChg chg="addSp delSp modSp mod">
        <pc:chgData name="Heitor Gomes" userId="2080ab51390578fb" providerId="LiveId" clId="{D804C3EA-F841-466D-A37A-7592C22CD01F}" dt="2025-07-23T21:35:15.471" v="389"/>
        <pc:sldMkLst>
          <pc:docMk/>
          <pc:sldMk cId="968870553" sldId="289"/>
        </pc:sldMkLst>
        <pc:spChg chg="add mod">
          <ac:chgData name="Heitor Gomes" userId="2080ab51390578fb" providerId="LiveId" clId="{D804C3EA-F841-466D-A37A-7592C22CD01F}" dt="2025-07-23T21:35:15.471" v="389"/>
          <ac:spMkLst>
            <pc:docMk/>
            <pc:sldMk cId="968870553" sldId="289"/>
            <ac:spMk id="3" creationId="{654E9AB4-3919-948B-645C-721833E48664}"/>
          </ac:spMkLst>
        </pc:spChg>
        <pc:spChg chg="del">
          <ac:chgData name="Heitor Gomes" userId="2080ab51390578fb" providerId="LiveId" clId="{D804C3EA-F841-466D-A37A-7592C22CD01F}" dt="2025-07-23T21:35:15.272" v="388" actId="478"/>
          <ac:spMkLst>
            <pc:docMk/>
            <pc:sldMk cId="968870553" sldId="289"/>
            <ac:spMk id="5" creationId="{4CE3BE50-5EFA-DACF-4BF7-F51BBAF45CBF}"/>
          </ac:spMkLst>
        </pc:spChg>
        <pc:spChg chg="mod">
          <ac:chgData name="Heitor Gomes" userId="2080ab51390578fb" providerId="LiveId" clId="{D804C3EA-F841-466D-A37A-7592C22CD01F}" dt="2025-07-21T22:23:47.786" v="209" actId="20577"/>
          <ac:spMkLst>
            <pc:docMk/>
            <pc:sldMk cId="968870553" sldId="289"/>
            <ac:spMk id="168" creationId="{4E79D187-0387-1487-1597-B390EDF92403}"/>
          </ac:spMkLst>
        </pc:spChg>
      </pc:sldChg>
      <pc:sldChg chg="addSp delSp modSp mod">
        <pc:chgData name="Heitor Gomes" userId="2080ab51390578fb" providerId="LiveId" clId="{D804C3EA-F841-466D-A37A-7592C22CD01F}" dt="2025-07-23T21:36:15.261" v="404"/>
        <pc:sldMkLst>
          <pc:docMk/>
          <pc:sldMk cId="835839082" sldId="290"/>
        </pc:sldMkLst>
        <pc:spChg chg="del">
          <ac:chgData name="Heitor Gomes" userId="2080ab51390578fb" providerId="LiveId" clId="{D804C3EA-F841-466D-A37A-7592C22CD01F}" dt="2025-07-23T21:36:15.071" v="403" actId="478"/>
          <ac:spMkLst>
            <pc:docMk/>
            <pc:sldMk cId="835839082" sldId="290"/>
            <ac:spMk id="3" creationId="{F820CB73-FCA5-C1BA-A244-499002B48C36}"/>
          </ac:spMkLst>
        </pc:spChg>
        <pc:spChg chg="add mod">
          <ac:chgData name="Heitor Gomes" userId="2080ab51390578fb" providerId="LiveId" clId="{D804C3EA-F841-466D-A37A-7592C22CD01F}" dt="2025-07-23T21:36:15.261" v="404"/>
          <ac:spMkLst>
            <pc:docMk/>
            <pc:sldMk cId="835839082" sldId="290"/>
            <ac:spMk id="4" creationId="{442157D9-39E0-074A-27FA-4936CC1F21FB}"/>
          </ac:spMkLst>
        </pc:spChg>
        <pc:spChg chg="mod">
          <ac:chgData name="Heitor Gomes" userId="2080ab51390578fb" providerId="LiveId" clId="{D804C3EA-F841-466D-A37A-7592C22CD01F}" dt="2025-07-21T22:26:21.217" v="289" actId="20577"/>
          <ac:spMkLst>
            <pc:docMk/>
            <pc:sldMk cId="835839082" sldId="290"/>
            <ac:spMk id="168" creationId="{149FC2DF-C61E-E8EA-BF81-4450578D3F83}"/>
          </ac:spMkLst>
        </pc:spChg>
      </pc:sldChg>
      <pc:sldChg chg="addSp delSp modSp mod">
        <pc:chgData name="Heitor Gomes" userId="2080ab51390578fb" providerId="LiveId" clId="{D804C3EA-F841-466D-A37A-7592C22CD01F}" dt="2025-07-23T21:33:11.849" v="354"/>
        <pc:sldMkLst>
          <pc:docMk/>
          <pc:sldMk cId="2466830804" sldId="294"/>
        </pc:sldMkLst>
        <pc:spChg chg="del">
          <ac:chgData name="Heitor Gomes" userId="2080ab51390578fb" providerId="LiveId" clId="{D804C3EA-F841-466D-A37A-7592C22CD01F}" dt="2025-07-23T21:33:11.559" v="353" actId="478"/>
          <ac:spMkLst>
            <pc:docMk/>
            <pc:sldMk cId="2466830804" sldId="294"/>
            <ac:spMk id="3" creationId="{EEF38C3F-AD0D-6A48-700C-BFEA56B6FA6A}"/>
          </ac:spMkLst>
        </pc:spChg>
        <pc:spChg chg="add mod">
          <ac:chgData name="Heitor Gomes" userId="2080ab51390578fb" providerId="LiveId" clId="{D804C3EA-F841-466D-A37A-7592C22CD01F}" dt="2025-07-23T21:33:11.849" v="354"/>
          <ac:spMkLst>
            <pc:docMk/>
            <pc:sldMk cId="2466830804" sldId="294"/>
            <ac:spMk id="4" creationId="{B2DE92AE-ABB9-916C-6933-3EBDB24E189F}"/>
          </ac:spMkLst>
        </pc:spChg>
        <pc:spChg chg="mod">
          <ac:chgData name="Heitor Gomes" userId="2080ab51390578fb" providerId="LiveId" clId="{D804C3EA-F841-466D-A37A-7592C22CD01F}" dt="2025-07-21T22:17:15.073" v="63" actId="20577"/>
          <ac:spMkLst>
            <pc:docMk/>
            <pc:sldMk cId="2466830804" sldId="294"/>
            <ac:spMk id="168" creationId="{D5D5E458-1866-79FB-2005-2D471A00E895}"/>
          </ac:spMkLst>
        </pc:spChg>
      </pc:sldChg>
      <pc:sldChg chg="modSp mod">
        <pc:chgData name="Heitor Gomes" userId="2080ab51390578fb" providerId="LiveId" clId="{D804C3EA-F841-466D-A37A-7592C22CD01F}" dt="2025-07-24T15:42:16.268" v="465" actId="6549"/>
        <pc:sldMkLst>
          <pc:docMk/>
          <pc:sldMk cId="2967404765" sldId="297"/>
        </pc:sldMkLst>
        <pc:spChg chg="mod">
          <ac:chgData name="Heitor Gomes" userId="2080ab51390578fb" providerId="LiveId" clId="{D804C3EA-F841-466D-A37A-7592C22CD01F}" dt="2025-07-24T15:42:16.268" v="465" actId="6549"/>
          <ac:spMkLst>
            <pc:docMk/>
            <pc:sldMk cId="2967404765" sldId="297"/>
            <ac:spMk id="212" creationId="{F50E4D49-53D2-16F0-54D2-AD280B69FDB8}"/>
          </ac:spMkLst>
        </pc:spChg>
      </pc:sldChg>
      <pc:sldChg chg="addSp delSp modSp mod">
        <pc:chgData name="Heitor Gomes" userId="2080ab51390578fb" providerId="LiveId" clId="{D804C3EA-F841-466D-A37A-7592C22CD01F}" dt="2025-07-23T21:30:45.502" v="325" actId="20577"/>
        <pc:sldMkLst>
          <pc:docMk/>
          <pc:sldMk cId="2304510186" sldId="298"/>
        </pc:sldMkLst>
        <pc:spChg chg="del">
          <ac:chgData name="Heitor Gomes" userId="2080ab51390578fb" providerId="LiveId" clId="{D804C3EA-F841-466D-A37A-7592C22CD01F}" dt="2025-07-23T21:28:22.923" v="317" actId="478"/>
          <ac:spMkLst>
            <pc:docMk/>
            <pc:sldMk cId="2304510186" sldId="298"/>
            <ac:spMk id="3" creationId="{9CC0AB7D-624E-DB1C-D945-949D0C66263E}"/>
          </ac:spMkLst>
        </pc:spChg>
        <pc:spChg chg="add mod">
          <ac:chgData name="Heitor Gomes" userId="2080ab51390578fb" providerId="LiveId" clId="{D804C3EA-F841-466D-A37A-7592C22CD01F}" dt="2025-07-23T21:30:45.502" v="325" actId="20577"/>
          <ac:spMkLst>
            <pc:docMk/>
            <pc:sldMk cId="2304510186" sldId="298"/>
            <ac:spMk id="5" creationId="{41F0E705-2AC0-67AA-FB2B-4CE163EADE8F}"/>
          </ac:spMkLst>
        </pc:spChg>
      </pc:sldChg>
      <pc:sldChg chg="modSp mod">
        <pc:chgData name="Heitor Gomes" userId="2080ab51390578fb" providerId="LiveId" clId="{D804C3EA-F841-466D-A37A-7592C22CD01F}" dt="2025-07-23T21:30:51.352" v="329" actId="20577"/>
        <pc:sldMkLst>
          <pc:docMk/>
          <pc:sldMk cId="4242804301" sldId="299"/>
        </pc:sldMkLst>
        <pc:spChg chg="mod">
          <ac:chgData name="Heitor Gomes" userId="2080ab51390578fb" providerId="LiveId" clId="{D804C3EA-F841-466D-A37A-7592C22CD01F}" dt="2025-07-23T21:30:51.352" v="329" actId="20577"/>
          <ac:spMkLst>
            <pc:docMk/>
            <pc:sldMk cId="4242804301" sldId="299"/>
            <ac:spMk id="4" creationId="{B0BABAA4-5835-E86D-CB36-07DC7AC21731}"/>
          </ac:spMkLst>
        </pc:spChg>
      </pc:sldChg>
      <pc:sldChg chg="addSp delSp modSp mod">
        <pc:chgData name="Heitor Gomes" userId="2080ab51390578fb" providerId="LiveId" clId="{D804C3EA-F841-466D-A37A-7592C22CD01F}" dt="2025-07-23T21:31:57.702" v="342"/>
        <pc:sldMkLst>
          <pc:docMk/>
          <pc:sldMk cId="67573692" sldId="300"/>
        </pc:sldMkLst>
        <pc:spChg chg="del">
          <ac:chgData name="Heitor Gomes" userId="2080ab51390578fb" providerId="LiveId" clId="{D804C3EA-F841-466D-A37A-7592C22CD01F}" dt="2025-07-23T21:31:57.413" v="341" actId="478"/>
          <ac:spMkLst>
            <pc:docMk/>
            <pc:sldMk cId="67573692" sldId="300"/>
            <ac:spMk id="2" creationId="{6A4B5BFF-CA2C-AF4A-9F21-6027A298FA27}"/>
          </ac:spMkLst>
        </pc:spChg>
        <pc:spChg chg="add mod">
          <ac:chgData name="Heitor Gomes" userId="2080ab51390578fb" providerId="LiveId" clId="{D804C3EA-F841-466D-A37A-7592C22CD01F}" dt="2025-07-23T21:31:57.702" v="342"/>
          <ac:spMkLst>
            <pc:docMk/>
            <pc:sldMk cId="67573692" sldId="300"/>
            <ac:spMk id="4" creationId="{3DBFB884-4C5B-28C8-08FC-41024263A34F}"/>
          </ac:spMkLst>
        </pc:spChg>
        <pc:spChg chg="mod">
          <ac:chgData name="Heitor Gomes" userId="2080ab51390578fb" providerId="LiveId" clId="{D804C3EA-F841-466D-A37A-7592C22CD01F}" dt="2025-07-21T19:00:05.700" v="1" actId="6549"/>
          <ac:spMkLst>
            <pc:docMk/>
            <pc:sldMk cId="67573692" sldId="300"/>
            <ac:spMk id="168" creationId="{D0E36007-7F37-7E92-DDB7-9DAC068A9C71}"/>
          </ac:spMkLst>
        </pc:spChg>
      </pc:sldChg>
      <pc:sldChg chg="addSp delSp modSp mod">
        <pc:chgData name="Heitor Gomes" userId="2080ab51390578fb" providerId="LiveId" clId="{D804C3EA-F841-466D-A37A-7592C22CD01F}" dt="2025-07-23T21:33:00.915" v="352" actId="12"/>
        <pc:sldMkLst>
          <pc:docMk/>
          <pc:sldMk cId="582692627" sldId="301"/>
        </pc:sldMkLst>
        <pc:spChg chg="del">
          <ac:chgData name="Heitor Gomes" userId="2080ab51390578fb" providerId="LiveId" clId="{D804C3EA-F841-466D-A37A-7592C22CD01F}" dt="2025-07-23T21:32:52.914" v="350" actId="478"/>
          <ac:spMkLst>
            <pc:docMk/>
            <pc:sldMk cId="582692627" sldId="301"/>
            <ac:spMk id="3" creationId="{E096AF15-6483-3617-5310-3B6172965A7C}"/>
          </ac:spMkLst>
        </pc:spChg>
        <pc:spChg chg="mod">
          <ac:chgData name="Heitor Gomes" userId="2080ab51390578fb" providerId="LiveId" clId="{D804C3EA-F841-466D-A37A-7592C22CD01F}" dt="2025-07-23T21:33:00.915" v="352" actId="12"/>
          <ac:spMkLst>
            <pc:docMk/>
            <pc:sldMk cId="582692627" sldId="301"/>
            <ac:spMk id="4" creationId="{38DBA75E-A575-68C2-360C-BE318CFED0A4}"/>
          </ac:spMkLst>
        </pc:spChg>
        <pc:spChg chg="add mod">
          <ac:chgData name="Heitor Gomes" userId="2080ab51390578fb" providerId="LiveId" clId="{D804C3EA-F841-466D-A37A-7592C22CD01F}" dt="2025-07-23T21:32:53.285" v="351"/>
          <ac:spMkLst>
            <pc:docMk/>
            <pc:sldMk cId="582692627" sldId="301"/>
            <ac:spMk id="5" creationId="{342EB35A-BF80-B733-0F4C-B81D08658121}"/>
          </ac:spMkLst>
        </pc:spChg>
      </pc:sldChg>
      <pc:sldChg chg="addSp delSp modSp mod">
        <pc:chgData name="Heitor Gomes" userId="2080ab51390578fb" providerId="LiveId" clId="{D804C3EA-F841-466D-A37A-7592C22CD01F}" dt="2025-07-23T21:33:15.532" v="356"/>
        <pc:sldMkLst>
          <pc:docMk/>
          <pc:sldMk cId="2577510800" sldId="302"/>
        </pc:sldMkLst>
        <pc:spChg chg="del">
          <ac:chgData name="Heitor Gomes" userId="2080ab51390578fb" providerId="LiveId" clId="{D804C3EA-F841-466D-A37A-7592C22CD01F}" dt="2025-07-23T21:33:15.279" v="355" actId="478"/>
          <ac:spMkLst>
            <pc:docMk/>
            <pc:sldMk cId="2577510800" sldId="302"/>
            <ac:spMk id="3" creationId="{EEF38C3F-AD0D-6A48-700C-BFEA56B6FA6A}"/>
          </ac:spMkLst>
        </pc:spChg>
        <pc:spChg chg="add mod">
          <ac:chgData name="Heitor Gomes" userId="2080ab51390578fb" providerId="LiveId" clId="{D804C3EA-F841-466D-A37A-7592C22CD01F}" dt="2025-07-23T21:33:15.532" v="356"/>
          <ac:spMkLst>
            <pc:docMk/>
            <pc:sldMk cId="2577510800" sldId="302"/>
            <ac:spMk id="4" creationId="{E89B6DC0-9CA9-96DB-3253-71E466C28170}"/>
          </ac:spMkLst>
        </pc:spChg>
        <pc:spChg chg="mod">
          <ac:chgData name="Heitor Gomes" userId="2080ab51390578fb" providerId="LiveId" clId="{D804C3EA-F841-466D-A37A-7592C22CD01F}" dt="2025-07-21T22:17:57.474" v="78"/>
          <ac:spMkLst>
            <pc:docMk/>
            <pc:sldMk cId="2577510800" sldId="302"/>
            <ac:spMk id="168" creationId="{D5D5E458-1866-79FB-2005-2D471A00E895}"/>
          </ac:spMkLst>
        </pc:spChg>
      </pc:sldChg>
      <pc:sldChg chg="addSp delSp modSp mod">
        <pc:chgData name="Heitor Gomes" userId="2080ab51390578fb" providerId="LiveId" clId="{D804C3EA-F841-466D-A37A-7592C22CD01F}" dt="2025-07-23T21:34:00.813" v="367"/>
        <pc:sldMkLst>
          <pc:docMk/>
          <pc:sldMk cId="22010645" sldId="303"/>
        </pc:sldMkLst>
        <pc:spChg chg="del">
          <ac:chgData name="Heitor Gomes" userId="2080ab51390578fb" providerId="LiveId" clId="{D804C3EA-F841-466D-A37A-7592C22CD01F}" dt="2025-07-23T21:34:00.312" v="366" actId="478"/>
          <ac:spMkLst>
            <pc:docMk/>
            <pc:sldMk cId="22010645" sldId="303"/>
            <ac:spMk id="3" creationId="{D4092971-8CE0-1B4C-CBBC-1EF578EFF729}"/>
          </ac:spMkLst>
        </pc:spChg>
        <pc:spChg chg="add mod">
          <ac:chgData name="Heitor Gomes" userId="2080ab51390578fb" providerId="LiveId" clId="{D804C3EA-F841-466D-A37A-7592C22CD01F}" dt="2025-07-23T21:34:00.813" v="367"/>
          <ac:spMkLst>
            <pc:docMk/>
            <pc:sldMk cId="22010645" sldId="303"/>
            <ac:spMk id="4" creationId="{E8C64711-1143-90D9-D1D7-257F7BB23BFA}"/>
          </ac:spMkLst>
        </pc:spChg>
        <pc:spChg chg="mod">
          <ac:chgData name="Heitor Gomes" userId="2080ab51390578fb" providerId="LiveId" clId="{D804C3EA-F841-466D-A37A-7592C22CD01F}" dt="2025-07-21T22:19:41.433" v="128" actId="114"/>
          <ac:spMkLst>
            <pc:docMk/>
            <pc:sldMk cId="22010645" sldId="303"/>
            <ac:spMk id="168" creationId="{5060001A-C617-6C23-E283-EEAEBC7717F1}"/>
          </ac:spMkLst>
        </pc:spChg>
      </pc:sldChg>
      <pc:sldChg chg="addSp delSp modSp mod">
        <pc:chgData name="Heitor Gomes" userId="2080ab51390578fb" providerId="LiveId" clId="{D804C3EA-F841-466D-A37A-7592C22CD01F}" dt="2025-07-23T21:34:04.973" v="369"/>
        <pc:sldMkLst>
          <pc:docMk/>
          <pc:sldMk cId="1531832702" sldId="304"/>
        </pc:sldMkLst>
        <pc:spChg chg="del">
          <ac:chgData name="Heitor Gomes" userId="2080ab51390578fb" providerId="LiveId" clId="{D804C3EA-F841-466D-A37A-7592C22CD01F}" dt="2025-07-23T21:34:04.606" v="368" actId="478"/>
          <ac:spMkLst>
            <pc:docMk/>
            <pc:sldMk cId="1531832702" sldId="304"/>
            <ac:spMk id="3" creationId="{D4092971-8CE0-1B4C-CBBC-1EF578EFF729}"/>
          </ac:spMkLst>
        </pc:spChg>
        <pc:spChg chg="add mod">
          <ac:chgData name="Heitor Gomes" userId="2080ab51390578fb" providerId="LiveId" clId="{D804C3EA-F841-466D-A37A-7592C22CD01F}" dt="2025-07-23T21:34:04.973" v="369"/>
          <ac:spMkLst>
            <pc:docMk/>
            <pc:sldMk cId="1531832702" sldId="304"/>
            <ac:spMk id="4" creationId="{B31CBA5D-48E7-0D74-6143-BA5F65A658D5}"/>
          </ac:spMkLst>
        </pc:spChg>
        <pc:spChg chg="mod">
          <ac:chgData name="Heitor Gomes" userId="2080ab51390578fb" providerId="LiveId" clId="{D804C3EA-F841-466D-A37A-7592C22CD01F}" dt="2025-07-21T22:19:59.163" v="129" actId="120"/>
          <ac:spMkLst>
            <pc:docMk/>
            <pc:sldMk cId="1531832702" sldId="304"/>
            <ac:spMk id="168" creationId="{5060001A-C617-6C23-E283-EEAEBC7717F1}"/>
          </ac:spMkLst>
        </pc:spChg>
      </pc:sldChg>
      <pc:sldChg chg="addSp delSp modSp mod">
        <pc:chgData name="Heitor Gomes" userId="2080ab51390578fb" providerId="LiveId" clId="{D804C3EA-F841-466D-A37A-7592C22CD01F}" dt="2025-07-23T21:35:11.792" v="387"/>
        <pc:sldMkLst>
          <pc:docMk/>
          <pc:sldMk cId="637247791" sldId="305"/>
        </pc:sldMkLst>
        <pc:spChg chg="add mod">
          <ac:chgData name="Heitor Gomes" userId="2080ab51390578fb" providerId="LiveId" clId="{D804C3EA-F841-466D-A37A-7592C22CD01F}" dt="2025-07-23T21:35:11.792" v="387"/>
          <ac:spMkLst>
            <pc:docMk/>
            <pc:sldMk cId="637247791" sldId="305"/>
            <ac:spMk id="3" creationId="{B9FD393B-38EC-BC2B-7AC6-97D36A5A8B09}"/>
          </ac:spMkLst>
        </pc:spChg>
        <pc:spChg chg="del">
          <ac:chgData name="Heitor Gomes" userId="2080ab51390578fb" providerId="LiveId" clId="{D804C3EA-F841-466D-A37A-7592C22CD01F}" dt="2025-07-23T21:35:11.275" v="386" actId="478"/>
          <ac:spMkLst>
            <pc:docMk/>
            <pc:sldMk cId="637247791" sldId="305"/>
            <ac:spMk id="4" creationId="{A8D32A7B-A2FB-3591-D862-39D094EDB790}"/>
          </ac:spMkLst>
        </pc:spChg>
        <pc:spChg chg="mod">
          <ac:chgData name="Heitor Gomes" userId="2080ab51390578fb" providerId="LiveId" clId="{D804C3EA-F841-466D-A37A-7592C22CD01F}" dt="2025-07-21T22:22:21.841" v="171" actId="120"/>
          <ac:spMkLst>
            <pc:docMk/>
            <pc:sldMk cId="637247791" sldId="305"/>
            <ac:spMk id="168" creationId="{F01A4D56-D7EC-7D33-8A18-A39935DCE9A9}"/>
          </ac:spMkLst>
        </pc:spChg>
      </pc:sldChg>
      <pc:sldChg chg="addSp delSp modSp mod">
        <pc:chgData name="Heitor Gomes" userId="2080ab51390578fb" providerId="LiveId" clId="{D804C3EA-F841-466D-A37A-7592C22CD01F}" dt="2025-07-23T21:36:11.740" v="402"/>
        <pc:sldMkLst>
          <pc:docMk/>
          <pc:sldMk cId="1685481326" sldId="306"/>
        </pc:sldMkLst>
        <pc:spChg chg="del">
          <ac:chgData name="Heitor Gomes" userId="2080ab51390578fb" providerId="LiveId" clId="{D804C3EA-F841-466D-A37A-7592C22CD01F}" dt="2025-07-23T21:36:11.535" v="401" actId="478"/>
          <ac:spMkLst>
            <pc:docMk/>
            <pc:sldMk cId="1685481326" sldId="306"/>
            <ac:spMk id="3" creationId="{56C53171-077A-56B8-8126-3DAE63654425}"/>
          </ac:spMkLst>
        </pc:spChg>
        <pc:spChg chg="add mod">
          <ac:chgData name="Heitor Gomes" userId="2080ab51390578fb" providerId="LiveId" clId="{D804C3EA-F841-466D-A37A-7592C22CD01F}" dt="2025-07-23T21:36:11.740" v="402"/>
          <ac:spMkLst>
            <pc:docMk/>
            <pc:sldMk cId="1685481326" sldId="306"/>
            <ac:spMk id="4" creationId="{31BCC0CF-EDE0-92DB-2C9F-44664018539B}"/>
          </ac:spMkLst>
        </pc:spChg>
        <pc:spChg chg="mod">
          <ac:chgData name="Heitor Gomes" userId="2080ab51390578fb" providerId="LiveId" clId="{D804C3EA-F841-466D-A37A-7592C22CD01F}" dt="2025-07-21T22:25:40.329" v="263" actId="120"/>
          <ac:spMkLst>
            <pc:docMk/>
            <pc:sldMk cId="1685481326" sldId="306"/>
            <ac:spMk id="168" creationId="{F77429DF-7886-C7DE-0D20-D1A5A4FB8266}"/>
          </ac:spMkLst>
        </pc:spChg>
      </pc:sldChg>
      <pc:sldChg chg="addSp delSp modSp mod">
        <pc:chgData name="Heitor Gomes" userId="2080ab51390578fb" providerId="LiveId" clId="{D804C3EA-F841-466D-A37A-7592C22CD01F}" dt="2025-07-23T21:36:18.065" v="406"/>
        <pc:sldMkLst>
          <pc:docMk/>
          <pc:sldMk cId="4140037215" sldId="307"/>
        </pc:sldMkLst>
        <pc:spChg chg="del">
          <ac:chgData name="Heitor Gomes" userId="2080ab51390578fb" providerId="LiveId" clId="{D804C3EA-F841-466D-A37A-7592C22CD01F}" dt="2025-07-23T21:36:17.881" v="405" actId="478"/>
          <ac:spMkLst>
            <pc:docMk/>
            <pc:sldMk cId="4140037215" sldId="307"/>
            <ac:spMk id="3" creationId="{F820CB73-FCA5-C1BA-A244-499002B48C36}"/>
          </ac:spMkLst>
        </pc:spChg>
        <pc:spChg chg="add mod">
          <ac:chgData name="Heitor Gomes" userId="2080ab51390578fb" providerId="LiveId" clId="{D804C3EA-F841-466D-A37A-7592C22CD01F}" dt="2025-07-23T21:36:18.065" v="406"/>
          <ac:spMkLst>
            <pc:docMk/>
            <pc:sldMk cId="4140037215" sldId="307"/>
            <ac:spMk id="4" creationId="{42AF1C4D-5F10-D090-F09D-A2CA924E12C1}"/>
          </ac:spMkLst>
        </pc:spChg>
        <pc:spChg chg="mod">
          <ac:chgData name="Heitor Gomes" userId="2080ab51390578fb" providerId="LiveId" clId="{D804C3EA-F841-466D-A37A-7592C22CD01F}" dt="2025-07-21T22:26:43.226" v="294" actId="120"/>
          <ac:spMkLst>
            <pc:docMk/>
            <pc:sldMk cId="4140037215" sldId="307"/>
            <ac:spMk id="168" creationId="{149FC2DF-C61E-E8EA-BF81-4450578D3F83}"/>
          </ac:spMkLst>
        </pc:spChg>
      </pc:sldChg>
      <pc:sldChg chg="add">
        <pc:chgData name="Heitor Gomes" userId="2080ab51390578fb" providerId="LiveId" clId="{D804C3EA-F841-466D-A37A-7592C22CD01F}" dt="2025-07-21T22:27:42.818" v="305"/>
        <pc:sldMkLst>
          <pc:docMk/>
          <pc:sldMk cId="0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57" name="Google Shape;15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5C1925BF-6F38-1A00-B86D-8C11EAD4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>
            <a:extLst>
              <a:ext uri="{FF2B5EF4-FFF2-40B4-BE49-F238E27FC236}">
                <a16:creationId xmlns:a16="http://schemas.microsoft.com/office/drawing/2014/main" id="{BDC700B3-07B2-692B-A5BE-901E7A89EA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657C979A-0730-1F37-0E2B-07EF80A3F1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D28B81DD-8F2E-8848-9C80-822EBCA2F5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014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81843FE2-122D-837D-0C35-7A90511B6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3BDA1FFA-7269-7093-E30D-0740673A3A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8306C44B-FD34-824D-7FB9-FF27FDF2F5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423E5969-BA9C-48DF-4C10-6ED0DAB0F0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990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81843FE2-122D-837D-0C35-7A90511B6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3BDA1FFA-7269-7093-E30D-0740673A3A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8306C44B-FD34-824D-7FB9-FF27FDF2F5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423E5969-BA9C-48DF-4C10-6ED0DAB0F0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0329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fd5a3148a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0fd5a3148a_2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2" name="Google Shape;172;g30fd5a3148a_2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fd5a3148a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0fd5a3148a_2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84" name="Google Shape;184;g30fd5a3148a_2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fd5a3148a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0fd5a3148a_2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00" name="Google Shape;200;g30fd5a3148a_2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01C3C49C-AE0F-58D1-652B-D22FED972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>
            <a:extLst>
              <a:ext uri="{FF2B5EF4-FFF2-40B4-BE49-F238E27FC236}">
                <a16:creationId xmlns:a16="http://schemas.microsoft.com/office/drawing/2014/main" id="{3C61BF9A-ADA8-36EA-6FDB-98B3FC3A84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F5F541D3-2849-27E8-EC83-77935E42B1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4920B0BE-4BB7-156C-8D71-EC358D5D9F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003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87344F9F-D53A-08B0-DE17-DDD5C9A88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84A43E50-9935-1C33-8281-3D7B3BEE9A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A4F4357D-C19E-F302-3114-C7E9569B74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1AC876C4-D7AD-BE50-2552-B4A26864C3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69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87344F9F-D53A-08B0-DE17-DDD5C9A88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84A43E50-9935-1C33-8281-3D7B3BEE9A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A4F4357D-C19E-F302-3114-C7E9569B74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1AC876C4-D7AD-BE50-2552-B4A26864C3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652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3345EA94-13E5-C37B-5C60-BF88BC6FB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2EEF077E-949B-B0A9-D2CE-C13F5D53C3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65B2DCC7-92D9-EAA6-9B65-E225633E74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A6760414-0CB4-DEFA-7643-33FAEE5678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381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3345EA94-13E5-C37B-5C60-BF88BC6FB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2EEF077E-949B-B0A9-D2CE-C13F5D53C3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65B2DCC7-92D9-EAA6-9B65-E225633E74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A6760414-0CB4-DEFA-7643-33FAEE5678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000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BF1F454D-BB35-D166-7441-FA8CAFDD8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fd5a3148a_2_19:notes">
            <a:extLst>
              <a:ext uri="{FF2B5EF4-FFF2-40B4-BE49-F238E27FC236}">
                <a16:creationId xmlns:a16="http://schemas.microsoft.com/office/drawing/2014/main" id="{28B853D8-5A5F-10AE-52F4-F44CC11EDA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0fd5a3148a_2_19:notes">
            <a:extLst>
              <a:ext uri="{FF2B5EF4-FFF2-40B4-BE49-F238E27FC236}">
                <a16:creationId xmlns:a16="http://schemas.microsoft.com/office/drawing/2014/main" id="{444F459B-E0A9-7E25-1507-677A5C472E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2" name="Google Shape;172;g30fd5a3148a_2_19:notes">
            <a:extLst>
              <a:ext uri="{FF2B5EF4-FFF2-40B4-BE49-F238E27FC236}">
                <a16:creationId xmlns:a16="http://schemas.microsoft.com/office/drawing/2014/main" id="{684F27A0-D572-EDBB-1D99-2C8349F4EF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040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85FB0944-680B-7240-9904-AE97CDCD3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fd5a3148a_2_30:notes">
            <a:extLst>
              <a:ext uri="{FF2B5EF4-FFF2-40B4-BE49-F238E27FC236}">
                <a16:creationId xmlns:a16="http://schemas.microsoft.com/office/drawing/2014/main" id="{EAE0566B-C6CB-E724-DAF0-E15364983C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0fd5a3148a_2_30:notes">
            <a:extLst>
              <a:ext uri="{FF2B5EF4-FFF2-40B4-BE49-F238E27FC236}">
                <a16:creationId xmlns:a16="http://schemas.microsoft.com/office/drawing/2014/main" id="{A4733B6D-CC9B-F1C6-8739-0B72B246A9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84" name="Google Shape;184;g30fd5a3148a_2_30:notes">
            <a:extLst>
              <a:ext uri="{FF2B5EF4-FFF2-40B4-BE49-F238E27FC236}">
                <a16:creationId xmlns:a16="http://schemas.microsoft.com/office/drawing/2014/main" id="{5B480414-EDDB-7C91-2B1B-D5F72AC24C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158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16F29759-8FF2-8C5D-98E2-C7A0D25CD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fd5a3148a_2_39:notes">
            <a:extLst>
              <a:ext uri="{FF2B5EF4-FFF2-40B4-BE49-F238E27FC236}">
                <a16:creationId xmlns:a16="http://schemas.microsoft.com/office/drawing/2014/main" id="{E6A79A75-2718-7866-D7D1-0CC8EAC7AE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0fd5a3148a_2_39:notes">
            <a:extLst>
              <a:ext uri="{FF2B5EF4-FFF2-40B4-BE49-F238E27FC236}">
                <a16:creationId xmlns:a16="http://schemas.microsoft.com/office/drawing/2014/main" id="{B3AC47DA-AC0E-4093-1667-6813B7FB25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00" name="Google Shape;200;g30fd5a3148a_2_39:notes">
            <a:extLst>
              <a:ext uri="{FF2B5EF4-FFF2-40B4-BE49-F238E27FC236}">
                <a16:creationId xmlns:a16="http://schemas.microsoft.com/office/drawing/2014/main" id="{C40057BB-1120-2917-9840-9B751BA7EA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86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2C4B2271-3F9B-2DFC-FE99-C0686E880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>
            <a:extLst>
              <a:ext uri="{FF2B5EF4-FFF2-40B4-BE49-F238E27FC236}">
                <a16:creationId xmlns:a16="http://schemas.microsoft.com/office/drawing/2014/main" id="{8CE9B053-3BFB-BF70-B6D3-69FF696AC5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053D4EB2-2E2C-8C80-914B-A4FA95B58D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AF23E94F-6779-A53E-41CD-0ED256730A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865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2A034B14-A440-2A6A-F137-5E787819C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1EF49C76-7606-4CAC-67F7-CD5AA92564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ADDE2649-01DC-42BB-19DC-C1E311F763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9E38E34D-7D1F-7383-27D7-4FB1B365A1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02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2A034B14-A440-2A6A-F137-5E787819C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1EF49C76-7606-4CAC-67F7-CD5AA92564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ADDE2649-01DC-42BB-19DC-C1E311F763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9E38E34D-7D1F-7383-27D7-4FB1B365A1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9074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2A034B14-A440-2A6A-F137-5E787819C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1EF49C76-7606-4CAC-67F7-CD5AA92564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ADDE2649-01DC-42BB-19DC-C1E311F763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9E38E34D-7D1F-7383-27D7-4FB1B365A1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90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33C5A708-3375-F8AB-3D96-900F6F1AA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04BC7AE5-948D-D7A7-C55C-D73C8ADBC2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0F1C7571-DC9E-9601-0623-CA98D859F6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0A1AA492-C320-A864-6AD2-A344460A71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725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C5D261D-B195-82D7-8B72-D6B23EF38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fd5a3148a_2_19:notes">
            <a:extLst>
              <a:ext uri="{FF2B5EF4-FFF2-40B4-BE49-F238E27FC236}">
                <a16:creationId xmlns:a16="http://schemas.microsoft.com/office/drawing/2014/main" id="{BF051BC5-CBFD-9A46-CD1B-EDB34A9A7E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0fd5a3148a_2_19:notes">
            <a:extLst>
              <a:ext uri="{FF2B5EF4-FFF2-40B4-BE49-F238E27FC236}">
                <a16:creationId xmlns:a16="http://schemas.microsoft.com/office/drawing/2014/main" id="{8AE3C9F8-9E8E-8784-0AA5-001CF867F4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2" name="Google Shape;172;g30fd5a3148a_2_19:notes">
            <a:extLst>
              <a:ext uri="{FF2B5EF4-FFF2-40B4-BE49-F238E27FC236}">
                <a16:creationId xmlns:a16="http://schemas.microsoft.com/office/drawing/2014/main" id="{884BA2C7-A94E-BCE7-D028-5E06B66DA8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2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C467E172-5F98-CFC8-A0B3-6F897F72A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fd5a3148a_2_30:notes">
            <a:extLst>
              <a:ext uri="{FF2B5EF4-FFF2-40B4-BE49-F238E27FC236}">
                <a16:creationId xmlns:a16="http://schemas.microsoft.com/office/drawing/2014/main" id="{5FADC0FC-7CE0-CB3E-D072-D58C86A8D5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0fd5a3148a_2_30:notes">
            <a:extLst>
              <a:ext uri="{FF2B5EF4-FFF2-40B4-BE49-F238E27FC236}">
                <a16:creationId xmlns:a16="http://schemas.microsoft.com/office/drawing/2014/main" id="{CD16D272-3EC1-DFB0-01B2-8F084C3C5E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84" name="Google Shape;184;g30fd5a3148a_2_30:notes">
            <a:extLst>
              <a:ext uri="{FF2B5EF4-FFF2-40B4-BE49-F238E27FC236}">
                <a16:creationId xmlns:a16="http://schemas.microsoft.com/office/drawing/2014/main" id="{17A8A977-5053-6E0D-DF43-B1B5388D52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182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4723FF54-6D1D-D70D-E8A4-CA4488EC6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fd5a3148a_2_39:notes">
            <a:extLst>
              <a:ext uri="{FF2B5EF4-FFF2-40B4-BE49-F238E27FC236}">
                <a16:creationId xmlns:a16="http://schemas.microsoft.com/office/drawing/2014/main" id="{8AC1FCC6-1035-F632-8BC7-24B951DBD5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0fd5a3148a_2_39:notes">
            <a:extLst>
              <a:ext uri="{FF2B5EF4-FFF2-40B4-BE49-F238E27FC236}">
                <a16:creationId xmlns:a16="http://schemas.microsoft.com/office/drawing/2014/main" id="{06FBF816-AD80-C0DC-30E0-3542A9675B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00" name="Google Shape;200;g30fd5a3148a_2_39:notes">
            <a:extLst>
              <a:ext uri="{FF2B5EF4-FFF2-40B4-BE49-F238E27FC236}">
                <a16:creationId xmlns:a16="http://schemas.microsoft.com/office/drawing/2014/main" id="{A597247C-6455-3126-DF60-7A058EABAE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583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17920D99-4738-B3D7-A7FB-995261D3A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>
            <a:extLst>
              <a:ext uri="{FF2B5EF4-FFF2-40B4-BE49-F238E27FC236}">
                <a16:creationId xmlns:a16="http://schemas.microsoft.com/office/drawing/2014/main" id="{B23C833B-FD98-A190-0A13-F48B924575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24AA15FF-B04C-A0EA-5590-77EB8C2C51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3212CB75-2BA3-B1B4-6E3E-797BFCF95C5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05652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92490EFF-9900-7F4C-BBC1-CD5789712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BB4840C9-2D09-9762-AE0C-5FD845F745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75F7907D-B285-7F9A-A9CF-BA22A9217C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DF25B2DC-233D-D083-22DD-32E1BE1873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6892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92490EFF-9900-7F4C-BBC1-CD5789712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BB4840C9-2D09-9762-AE0C-5FD845F745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75F7907D-B285-7F9A-A9CF-BA22A9217C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DF25B2DC-233D-D083-22DD-32E1BE1873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741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C5136CD0-35AA-AB66-2313-BCF78F86B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C411C269-8AC9-ABE3-576F-98A000F8BD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FF7A9E29-68C0-690B-D0F2-01EF9F1C70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086C81CF-4338-8B9F-AEDD-A625762DA2D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4419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49AE44ED-BD8F-70AB-7A94-4C22EEE6B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fd5a3148a_2_19:notes">
            <a:extLst>
              <a:ext uri="{FF2B5EF4-FFF2-40B4-BE49-F238E27FC236}">
                <a16:creationId xmlns:a16="http://schemas.microsoft.com/office/drawing/2014/main" id="{BC1297CF-174E-E616-7B94-53578DCFAB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0fd5a3148a_2_19:notes">
            <a:extLst>
              <a:ext uri="{FF2B5EF4-FFF2-40B4-BE49-F238E27FC236}">
                <a16:creationId xmlns:a16="http://schemas.microsoft.com/office/drawing/2014/main" id="{C2927A80-2E7A-76FF-A69D-7305426FE2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2" name="Google Shape;172;g30fd5a3148a_2_19:notes">
            <a:extLst>
              <a:ext uri="{FF2B5EF4-FFF2-40B4-BE49-F238E27FC236}">
                <a16:creationId xmlns:a16="http://schemas.microsoft.com/office/drawing/2014/main" id="{17C49C65-4627-38D0-1088-42DAEAD16E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6084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00A82FF2-DA56-64B6-EE43-81FB8D9DE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fd5a3148a_2_30:notes">
            <a:extLst>
              <a:ext uri="{FF2B5EF4-FFF2-40B4-BE49-F238E27FC236}">
                <a16:creationId xmlns:a16="http://schemas.microsoft.com/office/drawing/2014/main" id="{E4B09568-0F3B-5CF2-64E9-AA5A1BBD9F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0fd5a3148a_2_30:notes">
            <a:extLst>
              <a:ext uri="{FF2B5EF4-FFF2-40B4-BE49-F238E27FC236}">
                <a16:creationId xmlns:a16="http://schemas.microsoft.com/office/drawing/2014/main" id="{44BF7872-6334-DC1C-53B1-6605FD3099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84" name="Google Shape;184;g30fd5a3148a_2_30:notes">
            <a:extLst>
              <a:ext uri="{FF2B5EF4-FFF2-40B4-BE49-F238E27FC236}">
                <a16:creationId xmlns:a16="http://schemas.microsoft.com/office/drawing/2014/main" id="{8A064EFC-B28F-D80E-87B6-B11BFEEE5A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032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0fd5a3148a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30fd5a3148a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E4D6C5E5-AF48-5AA3-3837-ACB91D77C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fd5a3148a_2_39:notes">
            <a:extLst>
              <a:ext uri="{FF2B5EF4-FFF2-40B4-BE49-F238E27FC236}">
                <a16:creationId xmlns:a16="http://schemas.microsoft.com/office/drawing/2014/main" id="{5C902C1A-13E0-540F-D55E-343006B933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0fd5a3148a_2_39:notes">
            <a:extLst>
              <a:ext uri="{FF2B5EF4-FFF2-40B4-BE49-F238E27FC236}">
                <a16:creationId xmlns:a16="http://schemas.microsoft.com/office/drawing/2014/main" id="{76688A3D-A2E3-61EE-2918-DAAFA6492E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00" name="Google Shape;200;g30fd5a3148a_2_39:notes">
            <a:extLst>
              <a:ext uri="{FF2B5EF4-FFF2-40B4-BE49-F238E27FC236}">
                <a16:creationId xmlns:a16="http://schemas.microsoft.com/office/drawing/2014/main" id="{A4889483-4126-2B3E-5385-489050C341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62258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D7EFF14A-36D8-6D32-E3D5-3D2175B16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>
            <a:extLst>
              <a:ext uri="{FF2B5EF4-FFF2-40B4-BE49-F238E27FC236}">
                <a16:creationId xmlns:a16="http://schemas.microsoft.com/office/drawing/2014/main" id="{5989012F-DC3C-F008-C5E5-6EED2C4DBC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A276BCA7-AE85-E7AA-725A-9537CE29A0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CFA24D6D-AD89-8D11-317D-FA6C319ADF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12268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51CB1EA8-EEBF-5D44-5F5D-B60FD8316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7D113F23-06EB-0C21-0FF1-08E9D1458E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F775E33D-36F2-0A20-0FF1-40FFD09139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447C72F4-EA80-0A65-F7D8-9ABE7B8499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7896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51CB1EA8-EEBF-5D44-5F5D-B60FD8316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7D113F23-06EB-0C21-0FF1-08E9D1458E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F775E33D-36F2-0A20-0FF1-40FFD09139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447C72F4-EA80-0A65-F7D8-9ABE7B8499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6682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514E2C23-0B3C-1870-AC6C-A6F64A843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B04D07A7-1906-6F19-30A9-D0EA3D893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CE3744FA-40B3-F3AA-C58B-59D536286F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0901EFA5-5956-5729-4724-4E0EE488F9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7835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514E2C23-0B3C-1870-AC6C-A6F64A843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fd5a3148a_2_14:notes">
            <a:extLst>
              <a:ext uri="{FF2B5EF4-FFF2-40B4-BE49-F238E27FC236}">
                <a16:creationId xmlns:a16="http://schemas.microsoft.com/office/drawing/2014/main" id="{B04D07A7-1906-6F19-30A9-D0EA3D893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0fd5a3148a_2_14:notes">
            <a:extLst>
              <a:ext uri="{FF2B5EF4-FFF2-40B4-BE49-F238E27FC236}">
                <a16:creationId xmlns:a16="http://schemas.microsoft.com/office/drawing/2014/main" id="{CE3744FA-40B3-F3AA-C58B-59D536286F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0fd5a3148a_2_14:notes">
            <a:extLst>
              <a:ext uri="{FF2B5EF4-FFF2-40B4-BE49-F238E27FC236}">
                <a16:creationId xmlns:a16="http://schemas.microsoft.com/office/drawing/2014/main" id="{0901EFA5-5956-5729-4724-4E0EE488F9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3849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1F4DEBAF-7DE0-6C92-1657-42857457F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fd5a3148a_2_19:notes">
            <a:extLst>
              <a:ext uri="{FF2B5EF4-FFF2-40B4-BE49-F238E27FC236}">
                <a16:creationId xmlns:a16="http://schemas.microsoft.com/office/drawing/2014/main" id="{9C341386-5A65-B2C0-B307-C942B597E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0fd5a3148a_2_19:notes">
            <a:extLst>
              <a:ext uri="{FF2B5EF4-FFF2-40B4-BE49-F238E27FC236}">
                <a16:creationId xmlns:a16="http://schemas.microsoft.com/office/drawing/2014/main" id="{682500D5-CFBD-A178-1410-D95425349F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2" name="Google Shape;172;g30fd5a3148a_2_19:notes">
            <a:extLst>
              <a:ext uri="{FF2B5EF4-FFF2-40B4-BE49-F238E27FC236}">
                <a16:creationId xmlns:a16="http://schemas.microsoft.com/office/drawing/2014/main" id="{D4BC848F-81D9-ABEC-E1CB-7766E3A6AC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2640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79B8BC6A-F698-6FDD-389B-00E900763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fd5a3148a_2_30:notes">
            <a:extLst>
              <a:ext uri="{FF2B5EF4-FFF2-40B4-BE49-F238E27FC236}">
                <a16:creationId xmlns:a16="http://schemas.microsoft.com/office/drawing/2014/main" id="{523432E9-CB63-2FCE-C111-448B6000F0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0fd5a3148a_2_30:notes">
            <a:extLst>
              <a:ext uri="{FF2B5EF4-FFF2-40B4-BE49-F238E27FC236}">
                <a16:creationId xmlns:a16="http://schemas.microsoft.com/office/drawing/2014/main" id="{ACE1F13F-AB00-E0C2-C501-6D97CC0B78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84" name="Google Shape;184;g30fd5a3148a_2_30:notes">
            <a:extLst>
              <a:ext uri="{FF2B5EF4-FFF2-40B4-BE49-F238E27FC236}">
                <a16:creationId xmlns:a16="http://schemas.microsoft.com/office/drawing/2014/main" id="{F8D90FF1-C87B-18B5-D90D-F5FD0DEF7D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1562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E027B044-87B0-0830-1717-9CFE54C49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fd5a3148a_2_39:notes">
            <a:extLst>
              <a:ext uri="{FF2B5EF4-FFF2-40B4-BE49-F238E27FC236}">
                <a16:creationId xmlns:a16="http://schemas.microsoft.com/office/drawing/2014/main" id="{7ADF3139-EC7F-44A9-72CA-6FD6465AA6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0fd5a3148a_2_39:notes">
            <a:extLst>
              <a:ext uri="{FF2B5EF4-FFF2-40B4-BE49-F238E27FC236}">
                <a16:creationId xmlns:a16="http://schemas.microsoft.com/office/drawing/2014/main" id="{07EDE5AE-DF1F-82EB-B115-D5D05CE62B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00" name="Google Shape;200;g30fd5a3148a_2_39:notes">
            <a:extLst>
              <a:ext uri="{FF2B5EF4-FFF2-40B4-BE49-F238E27FC236}">
                <a16:creationId xmlns:a16="http://schemas.microsoft.com/office/drawing/2014/main" id="{3F929514-BC59-7859-D8EF-5DAB3277B0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9969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0fd5a3148a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30fd5a3148a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91847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2E65F729-C27B-D3A6-AD76-3C002A961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>
            <a:extLst>
              <a:ext uri="{FF2B5EF4-FFF2-40B4-BE49-F238E27FC236}">
                <a16:creationId xmlns:a16="http://schemas.microsoft.com/office/drawing/2014/main" id="{442576ED-1B88-E145-3356-1A99405276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9:notes">
            <a:extLst>
              <a:ext uri="{FF2B5EF4-FFF2-40B4-BE49-F238E27FC236}">
                <a16:creationId xmlns:a16="http://schemas.microsoft.com/office/drawing/2014/main" id="{C60D1A51-3DAB-E74B-A0BD-0F920658B1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19:notes">
            <a:extLst>
              <a:ext uri="{FF2B5EF4-FFF2-40B4-BE49-F238E27FC236}">
                <a16:creationId xmlns:a16="http://schemas.microsoft.com/office/drawing/2014/main" id="{2F906E14-BE6B-EB16-9CDC-03C3BA005D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20560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63F70CDC-E9AF-456A-924A-FCA9E8BF4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90C425C7-E1C7-D5EB-52F2-BD4CB5C912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0fd5a3148a_2_0:notes">
            <a:extLst>
              <a:ext uri="{FF2B5EF4-FFF2-40B4-BE49-F238E27FC236}">
                <a16:creationId xmlns:a16="http://schemas.microsoft.com/office/drawing/2014/main" id="{464EC0F7-9563-3249-267A-48A63782FD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6E45262A-5E5B-C419-8E04-CCF28521BD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04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63F70CDC-E9AF-456A-924A-FCA9E8BF4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90C425C7-E1C7-D5EB-52F2-BD4CB5C912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0fd5a3148a_2_0:notes">
            <a:extLst>
              <a:ext uri="{FF2B5EF4-FFF2-40B4-BE49-F238E27FC236}">
                <a16:creationId xmlns:a16="http://schemas.microsoft.com/office/drawing/2014/main" id="{464EC0F7-9563-3249-267A-48A63782FD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6E45262A-5E5B-C419-8E04-CCF28521BD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581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5" name="Google Shape;1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47" name="Google Shape;14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22">
  <p:cSld name="Placeholder 2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>
            <a:spLocks noGrp="1"/>
          </p:cNvSpPr>
          <p:nvPr>
            <p:ph type="pic" idx="2"/>
          </p:nvPr>
        </p:nvSpPr>
        <p:spPr>
          <a:xfrm>
            <a:off x="6905659" y="1645338"/>
            <a:ext cx="4114800" cy="4114800"/>
          </a:xfrm>
          <a:prstGeom prst="roundRect">
            <a:avLst>
              <a:gd name="adj" fmla="val 16203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>
            <a:spLocks noGrp="1"/>
          </p:cNvSpPr>
          <p:nvPr>
            <p:ph type="pic" idx="2"/>
          </p:nvPr>
        </p:nvSpPr>
        <p:spPr>
          <a:xfrm>
            <a:off x="1011238" y="1645338"/>
            <a:ext cx="4114800" cy="4114800"/>
          </a:xfrm>
          <a:prstGeom prst="roundRect">
            <a:avLst>
              <a:gd name="adj" fmla="val 16476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03">
  <p:cSld name="Placeholder 0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>
            <a:spLocks noGrp="1"/>
          </p:cNvSpPr>
          <p:nvPr>
            <p:ph type="pic" idx="2"/>
          </p:nvPr>
        </p:nvSpPr>
        <p:spPr>
          <a:xfrm>
            <a:off x="7258050" y="1375423"/>
            <a:ext cx="4310881" cy="1783401"/>
          </a:xfrm>
          <a:prstGeom prst="roundRect">
            <a:avLst>
              <a:gd name="adj" fmla="val 10303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23" name="Google Shape;23;p25"/>
          <p:cNvSpPr>
            <a:spLocks noGrp="1"/>
          </p:cNvSpPr>
          <p:nvPr>
            <p:ph type="pic" idx="3"/>
          </p:nvPr>
        </p:nvSpPr>
        <p:spPr>
          <a:xfrm>
            <a:off x="7258050" y="3646246"/>
            <a:ext cx="4310881" cy="2770429"/>
          </a:xfrm>
          <a:prstGeom prst="roundRect">
            <a:avLst>
              <a:gd name="adj" fmla="val 10303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1"/>
          </p:nvPr>
        </p:nvSpPr>
        <p:spPr>
          <a:xfrm>
            <a:off x="97971" y="1462684"/>
            <a:ext cx="5910944" cy="531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44" cy="531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3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15" name="Google Shape;15;p22" descr="A blue text on a black background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18247" y="6195675"/>
            <a:ext cx="1636059" cy="34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2" descr="A logo with a black background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21341" y="264178"/>
            <a:ext cx="833718" cy="8337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yconnected.innovedu.com/wp-content/uploads/2024/12/StayConnected-Toolkit-for-Managers-and-HR-Professionals-EN.pdf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ucidspark.com/blog/overcoming-the-communication-gap-for-hybrid-teams" TargetMode="External"/><Relationship Id="rId5" Type="http://schemas.openxmlformats.org/officeDocument/2006/relationships/hyperlink" Target="https://www.antonilacinai.com/news/the-six-major-challenges-leaders-face-in-hybrid-work-environments/" TargetMode="External"/><Relationship Id="rId4" Type="http://schemas.openxmlformats.org/officeDocument/2006/relationships/hyperlink" Target="https://archieapp.co/blog/hybrid-work-examples-and-practic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G:\Shared%20drives\STAY%20CONNECTED\IMPLEMENTATION_01122023-30112025\WP3%20Training\BRCC%20Module\Hybrid-Work-Policy-Template-1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hyperlink" Target="https://hrexecutive.com/do-you-have-a-strong-hybrid-work-policy-in-place/" TargetMode="External"/><Relationship Id="rId4" Type="http://schemas.openxmlformats.org/officeDocument/2006/relationships/hyperlink" Target="https://www.charliehr.com/blog/hybrid-working-polic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O2va28maj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up.com/blog/feedback-sandwich-method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hyperlink" Target="https://hrexecutive.com/do-you-have-a-strong-hybrid-work-policy-in-place/" TargetMode="External"/><Relationship Id="rId4" Type="http://schemas.openxmlformats.org/officeDocument/2006/relationships/hyperlink" Target="https://www.charliehr.com/blog/hybrid-working-policy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hub.com/blog/how-to-maintain-company-culture-and-why-it-matters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hyperlink" Target="https://n9.cl/k7y5o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rliehr.com/blog/hybrid-working-policy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hyperlink" Target="https://hrexecutive.com/do-you-have-a-strong-hybrid-work-policy-in-place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cc.bg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hyperlink" Target="mailto:dpencheva@brcc.bg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4.jp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28042"/>
          <a:stretch/>
        </p:blipFill>
        <p:spPr>
          <a:xfrm>
            <a:off x="4040474" y="-191949"/>
            <a:ext cx="9549905" cy="687181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764041" y="3923123"/>
            <a:ext cx="624091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Módulo 2</a:t>
            </a:r>
            <a:endParaRPr lang="pt-PT"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Transformar a comunicação em locais de trabalho híbrido </a:t>
            </a: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C9ABEA7-E87F-6E32-8411-A518A4518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07;p1">
            <a:extLst>
              <a:ext uri="{FF2B5EF4-FFF2-40B4-BE49-F238E27FC236}">
                <a16:creationId xmlns:a16="http://schemas.microsoft.com/office/drawing/2014/main" id="{2599738D-2361-1439-CB5C-1E9914E25902}"/>
              </a:ext>
            </a:extLst>
          </p:cNvPr>
          <p:cNvSpPr txBox="1"/>
          <p:nvPr/>
        </p:nvSpPr>
        <p:spPr>
          <a:xfrm>
            <a:off x="764041" y="1492781"/>
            <a:ext cx="43932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PT" sz="3200" dirty="0">
                <a:solidFill>
                  <a:schemeClr val="dk1"/>
                </a:solidFill>
              </a:rPr>
              <a:t>Programa de formação sobre trabalho remoto e híbrido</a:t>
            </a:r>
            <a:endParaRPr lang="pt-PT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body" idx="1"/>
          </p:nvPr>
        </p:nvSpPr>
        <p:spPr>
          <a:xfrm>
            <a:off x="97971" y="1462685"/>
            <a:ext cx="5910944" cy="4602214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9869BD"/>
              </a:buClr>
              <a:buSzPts val="1800"/>
              <a:buNone/>
            </a:pPr>
            <a:r>
              <a:rPr lang="pt-PT" sz="2400" b="1" dirty="0">
                <a:solidFill>
                  <a:schemeClr val="accent5"/>
                </a:solidFill>
                <a:latin typeface="+mn-lt"/>
                <a:ea typeface="Arial"/>
                <a:cs typeface="Arial"/>
                <a:sym typeface="Arial"/>
              </a:rPr>
              <a:t>RECURSOS </a:t>
            </a:r>
          </a:p>
          <a:p>
            <a:pPr marL="325438" lvl="0" indent="-211138">
              <a:buClr>
                <a:srgbClr val="9869BD"/>
              </a:buClr>
              <a:buNone/>
            </a:pPr>
            <a:r>
              <a:rPr lang="pt-PT" sz="2400" dirty="0">
                <a:solidFill>
                  <a:srgbClr val="12501B"/>
                </a:solidFill>
                <a:latin typeface="+mj-lt"/>
              </a:rPr>
              <a:t>- Lista de desafios/oportunidades no trabalho híbrido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endParaRPr lang="pt-PT" sz="2400" dirty="0">
              <a:highlight>
                <a:srgbClr val="FFFF00"/>
              </a:highlight>
              <a:latin typeface="+mn-l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dirty="0">
              <a:solidFill>
                <a:srgbClr val="868E93"/>
              </a:solidFill>
              <a:highlight>
                <a:srgbClr val="FFFF00"/>
              </a:highlight>
              <a:latin typeface="+mn-lt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b="1" dirty="0">
              <a:solidFill>
                <a:srgbClr val="12501B"/>
              </a:solidFill>
              <a:latin typeface="+mn-lt"/>
            </a:endParaRPr>
          </a:p>
        </p:txBody>
      </p:sp>
      <p:sp>
        <p:nvSpPr>
          <p:cNvPr id="162" name="Google Shape;162;p10"/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44" cy="4602215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2501B"/>
              </a:buClr>
              <a:buSzPts val="1800"/>
              <a:buNone/>
            </a:pPr>
            <a:r>
              <a:rPr lang="pt-PT" sz="2400" b="1" cap="all" dirty="0">
                <a:solidFill>
                  <a:schemeClr val="accent5"/>
                </a:solidFill>
                <a:latin typeface="+mn-lt"/>
                <a:ea typeface="Arial"/>
                <a:cs typeface="Arial"/>
                <a:sym typeface="Arial"/>
              </a:rPr>
              <a:t>Saiba mais! </a:t>
            </a:r>
            <a:endParaRPr lang="pt-PT" sz="2400" cap="all" dirty="0">
              <a:solidFill>
                <a:schemeClr val="accent5"/>
              </a:solidFill>
              <a:latin typeface="+mn-l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dk2"/>
              </a:buClr>
              <a:buSzPts val="1800"/>
              <a:buNone/>
            </a:pPr>
            <a:r>
              <a:rPr lang="pt-PT" sz="2400" i="1" dirty="0">
                <a:latin typeface="+mn-lt"/>
                <a:hlinkClick r:id="rId3"/>
              </a:rPr>
              <a:t>Kit</a:t>
            </a:r>
            <a:r>
              <a:rPr lang="pt-PT" sz="2400" dirty="0">
                <a:latin typeface="+mn-lt"/>
                <a:hlinkClick r:id="rId3"/>
              </a:rPr>
              <a:t> de ferramentas</a:t>
            </a:r>
            <a:endParaRPr lang="pt-PT" sz="2400" dirty="0">
              <a:latin typeface="+mn-lt"/>
              <a:hlinkClick r:id="rId4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dk2"/>
              </a:buClr>
              <a:buSzPts val="1800"/>
              <a:buNone/>
            </a:pPr>
            <a:r>
              <a:rPr lang="pt-PT" sz="2400" dirty="0">
                <a:latin typeface="+mn-lt"/>
                <a:hlinkClick r:id="rId4"/>
              </a:rPr>
              <a:t>archieapp.co/blog/hybrid-work-examples-and-practices/ </a:t>
            </a:r>
            <a:endParaRPr lang="pt-PT" sz="2400" dirty="0">
              <a:latin typeface="+mn-l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dk2"/>
              </a:buClr>
              <a:buSzPts val="1800"/>
              <a:buNone/>
            </a:pPr>
            <a:r>
              <a:rPr lang="pt-PT" sz="2400" dirty="0">
                <a:latin typeface="+mn-lt"/>
                <a:hlinkClick r:id="rId5"/>
              </a:rPr>
              <a:t>www.antonilacinai.com/news/the-six-major-challenges-leaders-face-in-hybrid-work-environments/  </a:t>
            </a:r>
            <a:endParaRPr lang="pt-PT" sz="2400" dirty="0">
              <a:latin typeface="+mn-l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dk2"/>
              </a:buClr>
              <a:buSzPts val="1800"/>
              <a:buNone/>
            </a:pPr>
            <a:r>
              <a:rPr lang="pt-PT" sz="2400" dirty="0">
                <a:latin typeface="+mn-lt"/>
                <a:hlinkClick r:id="rId6"/>
              </a:rPr>
              <a:t>lucidspark.com/blog/overcoming-the-communication-gap-for-hybrid-teams</a:t>
            </a:r>
            <a:endParaRPr lang="pt-PT" sz="2400" dirty="0">
              <a:latin typeface="+mn-lt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141FD3F0-44EF-E7C5-10C2-CBAFDD73B6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8;p8">
            <a:extLst>
              <a:ext uri="{FF2B5EF4-FFF2-40B4-BE49-F238E27FC236}">
                <a16:creationId xmlns:a16="http://schemas.microsoft.com/office/drawing/2014/main" id="{70DC2462-5922-FD5D-56FE-98123D233A7F}"/>
              </a:ext>
            </a:extLst>
          </p:cNvPr>
          <p:cNvSpPr txBox="1">
            <a:spLocks/>
          </p:cNvSpPr>
          <p:nvPr/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1: Experiências individuais de trabalho híbrido e debate em grupo</a:t>
            </a:r>
            <a:endParaRPr lang="pt-PT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8B836777-9FB2-BF5E-68E4-47BAEF6D6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>
            <a:extLst>
              <a:ext uri="{FF2B5EF4-FFF2-40B4-BE49-F238E27FC236}">
                <a16:creationId xmlns:a16="http://schemas.microsoft.com/office/drawing/2014/main" id="{A3280FC8-3384-712D-09ED-874361254F55}"/>
              </a:ext>
            </a:extLst>
          </p:cNvPr>
          <p:cNvSpPr txBox="1"/>
          <p:nvPr/>
        </p:nvSpPr>
        <p:spPr>
          <a:xfrm>
            <a:off x="4929672" y="2858825"/>
            <a:ext cx="6688230" cy="206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600" dirty="0">
                <a:solidFill>
                  <a:schemeClr val="accent5"/>
                </a:solidFill>
              </a:rPr>
              <a:t>Tópico 2</a:t>
            </a:r>
            <a:b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kumimoji="0" lang="pt-PT" sz="3600" b="1" i="0" u="none" strike="noStrike" kern="0" cap="none" spc="0" normalizeH="0" baseline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Gerir as expetativas dos gestores em contexto de trabalho híbrido</a:t>
            </a:r>
            <a:endParaRPr lang="pt-PT" sz="3600" b="1" dirty="0"/>
          </a:p>
        </p:txBody>
      </p:sp>
      <p:pic>
        <p:nvPicPr>
          <p:cNvPr id="125" name="Google Shape;125;p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1EC5436D-1399-C09D-BE2D-9C084D7C18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98" y="1936283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611B9AA-211E-77C4-2EDA-E2B05D3FC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7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/>
          <p:cNvSpPr txBox="1"/>
          <p:nvPr/>
        </p:nvSpPr>
        <p:spPr>
          <a:xfrm>
            <a:off x="1356851" y="179613"/>
            <a:ext cx="10736669" cy="103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2: Gerir as expetativas dos gestores num contexto de trabalho híbrido</a:t>
            </a:r>
          </a:p>
        </p:txBody>
      </p:sp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9E549B1C-501B-CF3B-03F3-6B92F4E2E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68;g30fd5a3148a_2_14">
            <a:extLst>
              <a:ext uri="{FF2B5EF4-FFF2-40B4-BE49-F238E27FC236}">
                <a16:creationId xmlns:a16="http://schemas.microsoft.com/office/drawing/2014/main" id="{9E6667D4-5527-25A8-D618-BEB2D2A850E7}"/>
              </a:ext>
            </a:extLst>
          </p:cNvPr>
          <p:cNvSpPr txBox="1"/>
          <p:nvPr/>
        </p:nvSpPr>
        <p:spPr>
          <a:xfrm>
            <a:off x="545864" y="1118564"/>
            <a:ext cx="11323964" cy="5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800" dirty="0">
                <a:solidFill>
                  <a:schemeClr val="accent5"/>
                </a:solidFill>
              </a:rPr>
              <a:t>Apresentação do conceito teórico </a:t>
            </a:r>
            <a:endParaRPr lang="pt-PT" sz="2000" dirty="0">
              <a:solidFill>
                <a:schemeClr val="accent5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200" dirty="0">
                <a:solidFill>
                  <a:schemeClr val="tx1"/>
                </a:solidFill>
                <a:latin typeface="+mn-lt"/>
              </a:rPr>
              <a:t>O trabalho híbrido continua a ser um desafio para muitas empresas e os líderes estão a tentar perceber como gerir as expetativas e a produtividade. Ter trabalhadores presenciais e híbridos pode ser complicado, pelo que é essencial definir expetativas claras para ter uma força de trabalho híbrida bem-sucedida. </a:t>
            </a:r>
          </a:p>
          <a:p>
            <a:pPr marL="0" marR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200" b="0" i="0" spc="-70" dirty="0">
                <a:solidFill>
                  <a:schemeClr val="accent5"/>
                </a:solidFill>
                <a:effectLst/>
                <a:latin typeface="+mn-lt"/>
              </a:rPr>
              <a:t>Algumas formas de gerir as expetativas e a produtividade dos trabalhadores híbridos:</a:t>
            </a:r>
            <a:endParaRPr lang="pt-PT" sz="2200" spc="-70" dirty="0">
              <a:solidFill>
                <a:schemeClr val="accent5"/>
              </a:solidFill>
              <a:latin typeface="+mn-lt"/>
            </a:endParaRPr>
          </a:p>
          <a:p>
            <a:pPr marL="285750" marR="0" lvl="0" indent="-2857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600"/>
              <a:buFontTx/>
              <a:buChar char="-"/>
            </a:pPr>
            <a:r>
              <a:rPr lang="pt-PT" sz="2200" b="1" spc="-50" dirty="0">
                <a:solidFill>
                  <a:schemeClr val="tx1"/>
                </a:solidFill>
                <a:latin typeface="+mn-lt"/>
              </a:rPr>
              <a:t>desenvolver uma política de trabalho híbrido</a:t>
            </a:r>
            <a:r>
              <a:rPr lang="pt-PT" sz="2200" spc="-50" dirty="0">
                <a:solidFill>
                  <a:schemeClr val="tx1"/>
                </a:solidFill>
                <a:latin typeface="+mn-lt"/>
              </a:rPr>
              <a:t>: Ao desenvolver uma política de trabalho híbrido, considerar a possibilidade de falar com os colaboradores, para </a:t>
            </a:r>
            <a:r>
              <a:rPr lang="pt-PT" sz="2200" spc="-90" dirty="0">
                <a:solidFill>
                  <a:schemeClr val="tx1"/>
                </a:solidFill>
                <a:latin typeface="+mn-lt"/>
              </a:rPr>
              <a:t>perceber quais são as suas preferências. Considerar as horas de trabalho, os horários </a:t>
            </a:r>
            <a:r>
              <a:rPr lang="pt-PT" sz="2200" spc="-80" dirty="0">
                <a:solidFill>
                  <a:schemeClr val="tx1"/>
                </a:solidFill>
                <a:latin typeface="+mn-lt"/>
              </a:rPr>
              <a:t>de trabalho híbridos, definir locais remotos específicos e as regras de </a:t>
            </a:r>
            <a:r>
              <a:rPr lang="pt-PT" sz="2200" spc="-80" dirty="0" err="1">
                <a:solidFill>
                  <a:schemeClr val="tx1"/>
                </a:solidFill>
                <a:latin typeface="+mn-lt"/>
              </a:rPr>
              <a:t>cibersegurança</a:t>
            </a:r>
            <a:endParaRPr lang="pt-PT" sz="2200" spc="-8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ts val="3600"/>
              <a:buFontTx/>
              <a:buChar char="-"/>
            </a:pPr>
            <a:r>
              <a:rPr lang="pt-PT" sz="2200" b="1" dirty="0">
                <a:solidFill>
                  <a:schemeClr val="tx1"/>
                </a:solidFill>
                <a:latin typeface="+mn-lt"/>
              </a:rPr>
              <a:t>fazer da comunicação uma prioridade máxima: </a:t>
            </a:r>
            <a:r>
              <a:rPr lang="pt-PT" sz="2200" dirty="0">
                <a:solidFill>
                  <a:schemeClr val="tx1"/>
                </a:solidFill>
                <a:latin typeface="+mn-lt"/>
              </a:rPr>
              <a:t>Uma comunicação clara e frequente é muito importante. Marcar reuniões individuais regulares, para falar </a:t>
            </a:r>
            <a:r>
              <a:rPr lang="pt-PT" sz="2200" spc="-80" dirty="0">
                <a:solidFill>
                  <a:schemeClr val="tx1"/>
                </a:solidFill>
                <a:latin typeface="+mn-lt"/>
              </a:rPr>
              <a:t>diretamente com os trabalhadores remotos, ser claro e transparente na comunicação </a:t>
            </a:r>
            <a:r>
              <a:rPr lang="pt-PT" sz="2200" dirty="0">
                <a:solidFill>
                  <a:schemeClr val="tx1"/>
                </a:solidFill>
                <a:latin typeface="+mn-lt"/>
              </a:rPr>
              <a:t>verbal e escrita e contactar frequentemente os empregadores remotos para se c</a:t>
            </a:r>
            <a:r>
              <a:rPr lang="pt-PT" sz="2200" spc="-50" dirty="0">
                <a:solidFill>
                  <a:schemeClr val="tx1"/>
                </a:solidFill>
                <a:latin typeface="+mn-lt"/>
              </a:rPr>
              <a:t>ertificar de que compreendem as suas tarefas e responder a eventuais perguntas</a:t>
            </a:r>
            <a:endParaRPr lang="pt-PT" sz="2200" spc="-50" dirty="0">
              <a:solidFill>
                <a:schemeClr val="accent5"/>
              </a:solidFill>
              <a:latin typeface="+mn-lt"/>
            </a:endParaRPr>
          </a:p>
          <a:p>
            <a:pPr marL="285750" marR="0" lvl="0" indent="-2857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600"/>
              <a:buFontTx/>
              <a:buChar char="-"/>
            </a:pPr>
            <a:endParaRPr lang="pt-PT" sz="2400" spc="-8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9A1D98C5-1651-0B5D-F64D-37809567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D0E36007-7F37-7E92-DDB7-9DAC068A9C71}"/>
              </a:ext>
            </a:extLst>
          </p:cNvPr>
          <p:cNvSpPr txBox="1"/>
          <p:nvPr/>
        </p:nvSpPr>
        <p:spPr>
          <a:xfrm>
            <a:off x="422788" y="1205835"/>
            <a:ext cx="11346424" cy="478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5"/>
              </a:buClr>
              <a:buSzPts val="3600"/>
              <a:buFontTx/>
              <a:buChar char="-"/>
            </a:pPr>
            <a:r>
              <a:rPr lang="pt-PT" sz="2400" b="1" dirty="0">
                <a:solidFill>
                  <a:schemeClr val="tx1"/>
                </a:solidFill>
                <a:latin typeface="+mn-lt"/>
              </a:rPr>
              <a:t>fazer com que todos os participantes se sintam incluídos nas reuniões híbridas: 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Ao planear as reuniões, é importante garantir que os colaboradores remotos possam ser vistos e ouvidos se tiverem comentários ou perguntas (ativar a opção de conversação, considerar os fusos horários, dar igual atenção a todos os funcionários)</a:t>
            </a:r>
          </a:p>
          <a:p>
            <a:pPr marL="285750" marR="0" lvl="0" indent="-28575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ts val="3600"/>
              <a:buFontTx/>
              <a:buChar char="-"/>
            </a:pPr>
            <a:r>
              <a:rPr lang="pt-PT" sz="2400" b="1" dirty="0">
                <a:solidFill>
                  <a:schemeClr val="tx1"/>
                </a:solidFill>
                <a:latin typeface="+mn-lt"/>
              </a:rPr>
              <a:t>criar expetativas para os seus empregados enquanto equipa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: Criar políticas em equipa permitirá que os colaboradores expressem as suas opiniões, o que pode ajudar a mantê-los satisfeitos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5"/>
              </a:buClr>
              <a:buSzPts val="3600"/>
              <a:buFontTx/>
              <a:buChar char="-"/>
            </a:pPr>
            <a:r>
              <a:rPr lang="pt-PT" sz="2400" b="1" dirty="0">
                <a:solidFill>
                  <a:schemeClr val="tx1"/>
                </a:solidFill>
                <a:latin typeface="+mn-lt"/>
              </a:rPr>
              <a:t>ouvir e observar: 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É importante que os gestores ouçam os seus colaboradores híbridos durante as reuniões e o acompanhamento, para poderem determinar se existem sinais de “desistência silenciosa”. Os gestores podem utilizar estas reuniões para observar e garantir que os seus trabalhadores híbridos continuam satisfeitos e motivados</a:t>
            </a: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6D4FAAC6-37CF-800B-F5DB-6CDA53FEE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2" name="Google Shape;168;g30fd5a3148a_2_14">
            <a:extLst>
              <a:ext uri="{FF2B5EF4-FFF2-40B4-BE49-F238E27FC236}">
                <a16:creationId xmlns:a16="http://schemas.microsoft.com/office/drawing/2014/main" id="{C696490D-CDE1-CD9B-5753-2B0D0B1BA4CB}"/>
              </a:ext>
            </a:extLst>
          </p:cNvPr>
          <p:cNvSpPr txBox="1"/>
          <p:nvPr/>
        </p:nvSpPr>
        <p:spPr>
          <a:xfrm>
            <a:off x="1356851" y="179613"/>
            <a:ext cx="10736669" cy="103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2: Gerir as expetativas dos gestores num contexto de trabalho híbrido</a:t>
            </a:r>
          </a:p>
        </p:txBody>
      </p:sp>
    </p:spTree>
    <p:extLst>
      <p:ext uri="{BB962C8B-B14F-4D97-AF65-F5344CB8AC3E}">
        <p14:creationId xmlns:p14="http://schemas.microsoft.com/office/powerpoint/2010/main" val="79935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9A1D98C5-1651-0B5D-F64D-37809567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D0E36007-7F37-7E92-DDB7-9DAC068A9C71}"/>
              </a:ext>
            </a:extLst>
          </p:cNvPr>
          <p:cNvSpPr txBox="1"/>
          <p:nvPr/>
        </p:nvSpPr>
        <p:spPr>
          <a:xfrm>
            <a:off x="422788" y="1173171"/>
            <a:ext cx="11346424" cy="485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ts val="3600"/>
              <a:buFontTx/>
              <a:buChar char="-"/>
            </a:pPr>
            <a:r>
              <a:rPr lang="pt-PT" sz="2400" b="1" dirty="0">
                <a:solidFill>
                  <a:schemeClr val="tx1"/>
                </a:solidFill>
                <a:latin typeface="+mn-lt"/>
              </a:rPr>
              <a:t>promover a colaboração intencional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: A colaboração eficaz ocorre quando os membros da equipa se ligam, aprendem mais uns sobre os outros e trabalham em conjunto para atingir objetivos comuns. Quando existe contacto visual entre os membros da equipa, cria-se uma ligação e derrubam-se barreiras entre os </a:t>
            </a:r>
            <a:r>
              <a:rPr lang="pt-PT" sz="2400" spc="-40" dirty="0">
                <a:solidFill>
                  <a:schemeClr val="tx1"/>
                </a:solidFill>
                <a:latin typeface="+mn-lt"/>
              </a:rPr>
              <a:t>empregados em locais diferentes. Mesmo as chamadas não relacionadas com o 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trabalho podem ser úteis para entusiasmar as pessoas a trabalhar em conjunto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chemeClr val="accent5"/>
              </a:buClr>
              <a:buSzPts val="3600"/>
              <a:buFontTx/>
              <a:buChar char="-"/>
            </a:pPr>
            <a:r>
              <a:rPr lang="pt-PT" sz="2400" b="1" dirty="0">
                <a:solidFill>
                  <a:schemeClr val="tx1"/>
                </a:solidFill>
                <a:latin typeface="+mn-lt"/>
              </a:rPr>
              <a:t>evitar o preconceito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: Muitos líderes tratam, inconscientemente, as pessoas mais próximas melhor, do que as mais distantes</a:t>
            </a:r>
          </a:p>
          <a:p>
            <a:pPr marR="0" lvl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ts val="3600"/>
            </a:pPr>
            <a:r>
              <a:rPr lang="pt-PT" sz="2400" spc="-20" dirty="0">
                <a:solidFill>
                  <a:schemeClr val="tx1"/>
                </a:solidFill>
                <a:latin typeface="+mn-lt"/>
              </a:rPr>
              <a:t>A melhor forma de os gestores tornarem um trabalho híbrido bem-sucedido é definindo as políticas de trabalho híbrido corretas, estimulando a colaboração e </a:t>
            </a:r>
            <a:r>
              <a:rPr lang="pt-PT" sz="2400" spc="-60" dirty="0">
                <a:solidFill>
                  <a:schemeClr val="tx1"/>
                </a:solidFill>
                <a:latin typeface="+mn-lt"/>
              </a:rPr>
              <a:t>ouvindo as necessidades dos trabalhadores. É essencial criar igualdade entre os trabalhadores presenciais e remotos. Também é útil definir objetivos claros com todos </a:t>
            </a:r>
            <a:r>
              <a:rPr lang="pt-PT" sz="2400" spc="-40" dirty="0">
                <a:solidFill>
                  <a:schemeClr val="tx1"/>
                </a:solidFill>
                <a:latin typeface="+mn-lt"/>
              </a:rPr>
              <a:t>os trabalhadores e utilizar indicadores-chave de desempenho, para medir o sucesso</a:t>
            </a:r>
            <a:r>
              <a:rPr lang="pt-PT" sz="2400" spc="-6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</a:pPr>
            <a:endParaRPr lang="pt-PT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6D4FAAC6-37CF-800B-F5DB-6CDA53FEE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68;g30fd5a3148a_2_14">
            <a:extLst>
              <a:ext uri="{FF2B5EF4-FFF2-40B4-BE49-F238E27FC236}">
                <a16:creationId xmlns:a16="http://schemas.microsoft.com/office/drawing/2014/main" id="{3DBFB884-4C5B-28C8-08FC-41024263A34F}"/>
              </a:ext>
            </a:extLst>
          </p:cNvPr>
          <p:cNvSpPr txBox="1"/>
          <p:nvPr/>
        </p:nvSpPr>
        <p:spPr>
          <a:xfrm>
            <a:off x="1356851" y="179613"/>
            <a:ext cx="10736669" cy="103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2: Gerir as expetativas dos gestores num contexto de trabalho híbrido</a:t>
            </a:r>
          </a:p>
        </p:txBody>
      </p:sp>
    </p:spTree>
    <p:extLst>
      <p:ext uri="{BB962C8B-B14F-4D97-AF65-F5344CB8AC3E}">
        <p14:creationId xmlns:p14="http://schemas.microsoft.com/office/powerpoint/2010/main" val="67573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fd5a3148a_2_19"/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670000" cy="5313600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dirty="0"/>
              <a:t> </a:t>
            </a:r>
            <a:endParaRPr dirty="0"/>
          </a:p>
        </p:txBody>
      </p:sp>
      <p:pic>
        <p:nvPicPr>
          <p:cNvPr id="176" name="Google Shape;176;g30fd5a3148a_2_19" descr="Inteligência Artificial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3760" y="159798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0fd5a3148a_2_19"/>
          <p:cNvSpPr txBox="1"/>
          <p:nvPr/>
        </p:nvSpPr>
        <p:spPr>
          <a:xfrm>
            <a:off x="6506925" y="2577069"/>
            <a:ext cx="5400600" cy="371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  <a:endParaRPr lang="pt-PT" sz="24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dirty="0">
                <a:solidFill>
                  <a:srgbClr val="636A6F"/>
                </a:solidFill>
              </a:rPr>
              <a:t>desenvolver uma política de trabalho híbrido 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spc="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definir e gerir expectativas claras com equipas híbridas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spc="-60" dirty="0">
                <a:solidFill>
                  <a:srgbClr val="636A6F"/>
                </a:solidFill>
              </a:rPr>
              <a:t>implementar políticas de comunicação </a:t>
            </a:r>
            <a:r>
              <a:rPr lang="pt-PT" sz="2400" i="1" dirty="0">
                <a:solidFill>
                  <a:srgbClr val="636A6F"/>
                </a:solidFill>
              </a:rPr>
              <a:t>para </a:t>
            </a:r>
            <a:r>
              <a:rPr lang="pt-PT" sz="24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colaboração</a:t>
            </a:r>
            <a:r>
              <a:rPr lang="pt-PT" sz="2400" i="1" dirty="0">
                <a:solidFill>
                  <a:srgbClr val="636A6F"/>
                </a:solidFill>
              </a:rPr>
              <a:t> assíncrona </a:t>
            </a:r>
            <a:endParaRPr lang="pt-PT" sz="2400" dirty="0"/>
          </a:p>
        </p:txBody>
      </p:sp>
      <p:sp>
        <p:nvSpPr>
          <p:cNvPr id="178" name="Google Shape;178;g30fd5a3148a_2_19"/>
          <p:cNvSpPr txBox="1">
            <a:spLocks noGrp="1"/>
          </p:cNvSpPr>
          <p:nvPr>
            <p:ph type="body" idx="1"/>
          </p:nvPr>
        </p:nvSpPr>
        <p:spPr>
          <a:xfrm>
            <a:off x="352298" y="1815823"/>
            <a:ext cx="59109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0" lvl="4" indent="0">
              <a:buClr>
                <a:srgbClr val="868E93"/>
              </a:buClr>
              <a:buNone/>
            </a:pPr>
            <a:endParaRPr lang="pt-PT" sz="1800" b="1" i="1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0" lvl="4" indent="0">
              <a:buClr>
                <a:srgbClr val="868E93"/>
              </a:buClr>
              <a:buNone/>
            </a:pPr>
            <a:r>
              <a:rPr lang="pt-PT" sz="28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apresentar </a:t>
            </a:r>
            <a:r>
              <a:rPr lang="pt-PT" sz="2800" b="1" i="1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formas de comunicação clara e eficaz, em </a:t>
            </a:r>
            <a:r>
              <a:rPr lang="pt-PT" sz="28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ambientes remotos e presenciais, e facilitar a implementação de </a:t>
            </a:r>
            <a:r>
              <a:rPr lang="pt-PT" sz="2800" b="1" i="1" u="none" strike="noStrike" cap="none" dirty="0">
                <a:solidFill>
                  <a:srgbClr val="868E9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políticas</a:t>
            </a:r>
            <a:r>
              <a:rPr lang="pt-PT" sz="28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 comunicação para a colaboração assíncrona</a:t>
            </a:r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Char char="•"/>
            </a:pPr>
            <a:endParaRPr lang="pt-PT" sz="2800" dirty="0"/>
          </a:p>
        </p:txBody>
      </p:sp>
      <p:pic>
        <p:nvPicPr>
          <p:cNvPr id="179" name="Google Shape;179;g30fd5a3148a_2_19"/>
          <p:cNvPicPr preferRelativeResize="0"/>
          <p:nvPr/>
        </p:nvPicPr>
        <p:blipFill rotWithShape="1">
          <a:blip r:embed="rId4">
            <a:alphaModFix/>
          </a:blip>
          <a:srcRect l="21298" t="23251" r="19602" b="22961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90ABE9DD-E3F7-D3C5-AB72-C3A021E53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85BEA83E-AB16-AAB4-EC19-4494B15CBDB7}"/>
              </a:ext>
            </a:extLst>
          </p:cNvPr>
          <p:cNvSpPr txBox="1">
            <a:spLocks/>
          </p:cNvSpPr>
          <p:nvPr/>
        </p:nvSpPr>
        <p:spPr>
          <a:xfrm>
            <a:off x="1224643" y="209409"/>
            <a:ext cx="10817582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2: Desenvolver um projeto de política de </a:t>
            </a:r>
            <a:r>
              <a:rPr lang="pt-PT" sz="3200" spc="-60" dirty="0">
                <a:solidFill>
                  <a:schemeClr val="accent6"/>
                </a:solidFill>
              </a:rPr>
              <a:t>trabalho híbrido que aborde as expetativas da equipa</a:t>
            </a:r>
            <a:endParaRPr lang="pt-PT" sz="3200" spc="-60" dirty="0">
              <a:solidFill>
                <a:schemeClr val="accent5"/>
              </a:solidFill>
            </a:endParaRPr>
          </a:p>
        </p:txBody>
      </p:sp>
      <p:sp>
        <p:nvSpPr>
          <p:cNvPr id="4" name="Google Shape;143;p8">
            <a:extLst>
              <a:ext uri="{FF2B5EF4-FFF2-40B4-BE49-F238E27FC236}">
                <a16:creationId xmlns:a16="http://schemas.microsoft.com/office/drawing/2014/main" id="{31A8FE8F-E6AC-6FA6-54A0-2EA31FBD264E}"/>
              </a:ext>
            </a:extLst>
          </p:cNvPr>
          <p:cNvSpPr txBox="1"/>
          <p:nvPr/>
        </p:nvSpPr>
        <p:spPr>
          <a:xfrm>
            <a:off x="8015938" y="1533357"/>
            <a:ext cx="3128896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lang="pt-PT" sz="28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fd5a3148a_2_30"/>
          <p:cNvSpPr txBox="1">
            <a:spLocks noGrp="1"/>
          </p:cNvSpPr>
          <p:nvPr>
            <p:ph type="body" idx="1"/>
          </p:nvPr>
        </p:nvSpPr>
        <p:spPr>
          <a:xfrm>
            <a:off x="322172" y="1243186"/>
            <a:ext cx="10570417" cy="528163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lang="pt-PT" sz="2400" dirty="0">
              <a:solidFill>
                <a:schemeClr val="accent6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400" i="1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Apresentar exemplos de políticas de trabalho híbrido.</a:t>
            </a:r>
            <a:endParaRPr lang="pt-PT" sz="2400" dirty="0">
              <a:solidFill>
                <a:srgbClr val="125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lang="pt-PT" sz="2400" dirty="0">
              <a:solidFill>
                <a:schemeClr val="accent6"/>
              </a:solidFill>
            </a:endParaRPr>
          </a:p>
          <a:p>
            <a:pPr marL="228600" indent="-228600">
              <a:spcBef>
                <a:spcPts val="600"/>
              </a:spcBef>
              <a:buClr>
                <a:srgbClr val="9869BD"/>
              </a:buClr>
            </a:pPr>
            <a:r>
              <a:rPr lang="pt-PT" sz="2400" i="1" dirty="0">
                <a:solidFill>
                  <a:srgbClr val="868E93"/>
                </a:solidFill>
                <a:latin typeface="Arial"/>
                <a:cs typeface="Arial"/>
              </a:rPr>
              <a:t>Apresentar cenários de dramatização: Definir e gerir expetativas com equipas híbridas.</a:t>
            </a:r>
            <a:endParaRPr lang="pt-PT" sz="2400" i="1" dirty="0">
              <a:solidFill>
                <a:srgbClr val="868E93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lang="pt-PT" sz="2400" dirty="0">
              <a:solidFill>
                <a:schemeClr val="accent6"/>
              </a:solidFill>
            </a:endParaRPr>
          </a:p>
          <a:p>
            <a:pPr marL="228600" indent="-228600">
              <a:spcBef>
                <a:spcPts val="600"/>
              </a:spcBef>
              <a:buClr>
                <a:srgbClr val="9869BD"/>
              </a:buClr>
            </a:pPr>
            <a:r>
              <a:rPr lang="pt-PT" sz="2400" i="1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Atribuir papéis (gestor, membro da equipa remota, trabalhador no escritório) para exercícios de representação em grupos. Cada grupo partilha a sua experiência, destacando os desafios e os êxitos.</a:t>
            </a:r>
            <a:endParaRPr lang="pt-PT" sz="2400" i="1" dirty="0">
              <a:solidFill>
                <a:srgbClr val="868E93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endParaRPr lang="pt-PT" sz="2400" dirty="0">
              <a:solidFill>
                <a:schemeClr val="accent6"/>
              </a:solidFill>
            </a:endParaRPr>
          </a:p>
          <a:p>
            <a:pPr marL="228600" indent="-228600">
              <a:spcBef>
                <a:spcPts val="600"/>
              </a:spcBef>
              <a:buClr>
                <a:srgbClr val="9869BD"/>
              </a:buClr>
            </a:pPr>
            <a:r>
              <a:rPr lang="pt-PT" sz="2400" i="1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Fornecer um modelo de elaboração de políticas e convidar os formandos a desenvolver as suas próprias políticas em grupos, tendo em conta os desafios destacados durante a dramatização.</a:t>
            </a:r>
            <a:endParaRPr lang="pt-PT" sz="2400" i="1" dirty="0">
              <a:solidFill>
                <a:srgbClr val="868E93"/>
              </a:solidFill>
              <a:latin typeface="Arial"/>
              <a:cs typeface="Arial"/>
            </a:endParaRPr>
          </a:p>
        </p:txBody>
      </p:sp>
      <p:pic>
        <p:nvPicPr>
          <p:cNvPr id="188" name="Google Shape;188;g30fd5a3148a_2_30" descr="Ampulheta 90% com preenchimento sólido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00" cy="18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0fd5a3148a_2_30"/>
          <p:cNvSpPr txBox="1"/>
          <p:nvPr/>
        </p:nvSpPr>
        <p:spPr>
          <a:xfrm>
            <a:off x="10550546" y="6332408"/>
            <a:ext cx="127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00h:20m</a:t>
            </a:r>
            <a:endParaRPr sz="16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05102943-5573-90ED-7039-E6F117390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D9512901-8597-5A64-EB4E-99250F322D50}"/>
              </a:ext>
            </a:extLst>
          </p:cNvPr>
          <p:cNvSpPr txBox="1">
            <a:spLocks/>
          </p:cNvSpPr>
          <p:nvPr/>
        </p:nvSpPr>
        <p:spPr>
          <a:xfrm>
            <a:off x="1224643" y="209409"/>
            <a:ext cx="10817582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2: Desenvolver um projeto de política de </a:t>
            </a:r>
            <a:r>
              <a:rPr lang="pt-PT" sz="3200" spc="-60" dirty="0">
                <a:solidFill>
                  <a:schemeClr val="accent6"/>
                </a:solidFill>
              </a:rPr>
              <a:t>trabalho híbrido que aborde as expetativas da equipa</a:t>
            </a:r>
            <a:endParaRPr lang="pt-PT" sz="3200" spc="-6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fd5a3148a_2_39"/>
          <p:cNvSpPr txBox="1">
            <a:spLocks noGrp="1"/>
          </p:cNvSpPr>
          <p:nvPr>
            <p:ph type="body" idx="1"/>
          </p:nvPr>
        </p:nvSpPr>
        <p:spPr>
          <a:xfrm>
            <a:off x="97971" y="1462685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b="1" dirty="0">
                <a:solidFill>
                  <a:schemeClr val="accent5"/>
                </a:solidFill>
                <a:latin typeface="+mn-lt"/>
                <a:ea typeface="Arial"/>
                <a:cs typeface="Arial"/>
                <a:sym typeface="Arial"/>
              </a:rPr>
              <a:t>RECURSOS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endParaRPr lang="pt-PT" sz="2400" dirty="0">
              <a:latin typeface="+mn-lt"/>
            </a:endParaRPr>
          </a:p>
          <a:p>
            <a:pPr marL="325438" indent="-211138">
              <a:buClr>
                <a:srgbClr val="9869BD"/>
              </a:buClr>
              <a:buNone/>
            </a:pPr>
            <a:r>
              <a:rPr lang="pt-PT" sz="2400" dirty="0">
                <a:solidFill>
                  <a:srgbClr val="12501B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Modelo de elaboração de políticas</a:t>
            </a:r>
            <a:endParaRPr lang="pt-PT" sz="2400" dirty="0">
              <a:solidFill>
                <a:srgbClr val="12501B"/>
              </a:solidFill>
              <a:latin typeface="+mj-lt"/>
            </a:endParaRPr>
          </a:p>
          <a:p>
            <a:pPr marL="325438" indent="-211138">
              <a:buClr>
                <a:srgbClr val="9869BD"/>
              </a:buClr>
              <a:buNone/>
            </a:pPr>
            <a:r>
              <a:rPr lang="pt-PT" sz="2400" dirty="0">
                <a:solidFill>
                  <a:srgbClr val="12501B"/>
                </a:solidFill>
                <a:latin typeface="+mj-lt"/>
              </a:rPr>
              <a:t>- Exemplos de políticas de trabalho híbrido</a:t>
            </a:r>
          </a:p>
          <a:p>
            <a:pPr marL="325438" indent="-211138">
              <a:buClr>
                <a:srgbClr val="9869BD"/>
              </a:buClr>
              <a:buNone/>
            </a:pPr>
            <a:r>
              <a:rPr lang="pt-PT" sz="2400" dirty="0">
                <a:solidFill>
                  <a:srgbClr val="12501B"/>
                </a:solidFill>
                <a:latin typeface="+mj-lt"/>
              </a:rPr>
              <a:t>- Cartões com cenários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+mn-l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b="1" dirty="0">
              <a:solidFill>
                <a:srgbClr val="12501B"/>
              </a:solidFill>
              <a:latin typeface="+mn-lt"/>
            </a:endParaRPr>
          </a:p>
        </p:txBody>
      </p:sp>
      <p:sp>
        <p:nvSpPr>
          <p:cNvPr id="205" name="Google Shape;205;g30fd5a3148a_2_39"/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2501B"/>
              </a:buClr>
              <a:buSzPts val="1800"/>
              <a:buNone/>
            </a:pPr>
            <a:r>
              <a:rPr lang="pt-PT" sz="2400" b="1" cap="all" dirty="0">
                <a:solidFill>
                  <a:schemeClr val="accent5"/>
                </a:solidFill>
                <a:latin typeface="+mn-lt"/>
                <a:ea typeface="Arial"/>
                <a:cs typeface="Arial"/>
                <a:sym typeface="Arial"/>
              </a:rPr>
              <a:t>Saiba mais! </a:t>
            </a:r>
            <a:endParaRPr lang="pt-PT" sz="2400" cap="all" dirty="0">
              <a:solidFill>
                <a:schemeClr val="accent5"/>
              </a:solidFill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400" i="0" u="none" strike="noStrike" cap="none" dirty="0">
                <a:solidFill>
                  <a:srgbClr val="868E93"/>
                </a:solidFill>
                <a:latin typeface="+mn-lt"/>
                <a:ea typeface="Arial"/>
                <a:cs typeface="Arial"/>
                <a:sym typeface="Arial"/>
                <a:hlinkClick r:id="rId4"/>
              </a:rPr>
              <a:t>www.charliehr.com/blog/hybrid-working-policy/ 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400" i="0" u="none" strike="noStrike" cap="none" dirty="0">
                <a:solidFill>
                  <a:srgbClr val="868E93"/>
                </a:solidFill>
                <a:latin typeface="+mn-lt"/>
                <a:ea typeface="Arial"/>
                <a:cs typeface="Arial"/>
                <a:sym typeface="Arial"/>
                <a:hlinkClick r:id="rId5"/>
              </a:rPr>
              <a:t>hrexecutive.com/do-you-have-a-strong-hybrid-work-policy-in-place/ 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dirty="0">
              <a:latin typeface="+mn-lt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6C02EF04-43CC-927C-591B-85E99396F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3DEDC482-AC56-61E2-E211-A7C9DE6A18CB}"/>
              </a:ext>
            </a:extLst>
          </p:cNvPr>
          <p:cNvSpPr txBox="1">
            <a:spLocks/>
          </p:cNvSpPr>
          <p:nvPr/>
        </p:nvSpPr>
        <p:spPr>
          <a:xfrm>
            <a:off x="1224643" y="209409"/>
            <a:ext cx="10817582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2: Desenvolver um projeto de política de </a:t>
            </a:r>
            <a:r>
              <a:rPr lang="pt-PT" sz="3200" spc="-60" dirty="0">
                <a:solidFill>
                  <a:schemeClr val="accent6"/>
                </a:solidFill>
              </a:rPr>
              <a:t>trabalho híbrido que aborde as expetativas da equipa</a:t>
            </a:r>
            <a:endParaRPr lang="pt-PT" sz="3200" spc="-6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78D565D8-50AE-606D-45E5-B5187A29F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>
            <a:extLst>
              <a:ext uri="{FF2B5EF4-FFF2-40B4-BE49-F238E27FC236}">
                <a16:creationId xmlns:a16="http://schemas.microsoft.com/office/drawing/2014/main" id="{CF0D1928-0FB9-D5AD-3AC0-D653B7C296DC}"/>
              </a:ext>
            </a:extLst>
          </p:cNvPr>
          <p:cNvSpPr txBox="1"/>
          <p:nvPr/>
        </p:nvSpPr>
        <p:spPr>
          <a:xfrm>
            <a:off x="4929672" y="2858825"/>
            <a:ext cx="6688230" cy="206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600" dirty="0">
                <a:solidFill>
                  <a:schemeClr val="accent5"/>
                </a:solidFill>
              </a:rPr>
              <a:t>Tópico 3</a:t>
            </a:r>
            <a:b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kumimoji="0" lang="pt-PT" sz="3600" b="1" i="0" u="none" strike="noStrike" kern="0" cap="none" spc="0" normalizeH="0" baseline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Promover uma comunicação regular e aberta</a:t>
            </a:r>
            <a:endParaRPr lang="pt-PT" sz="3600" b="1" dirty="0"/>
          </a:p>
        </p:txBody>
      </p:sp>
      <p:pic>
        <p:nvPicPr>
          <p:cNvPr id="125" name="Google Shape;125;p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C09FDCC-7C64-F158-8102-E7D63479CB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98" y="1936283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6371F95D-40B7-B4E7-9BEC-4CE47303F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B34A9804-D2EB-8D01-D7F0-BF8599FED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EE302CB7-F1C4-8C6D-13E9-CE998F0B7A61}"/>
              </a:ext>
            </a:extLst>
          </p:cNvPr>
          <p:cNvSpPr txBox="1"/>
          <p:nvPr/>
        </p:nvSpPr>
        <p:spPr>
          <a:xfrm>
            <a:off x="704494" y="1094015"/>
            <a:ext cx="11165333" cy="491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800" dirty="0">
                <a:solidFill>
                  <a:schemeClr val="accent5"/>
                </a:solidFill>
              </a:rPr>
              <a:t>Apresentação do conceito teórico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100" dirty="0">
                <a:solidFill>
                  <a:schemeClr val="accent5"/>
                </a:solidFill>
              </a:rPr>
              <a:t> </a:t>
            </a:r>
            <a:br>
              <a:rPr lang="pt-PT" sz="2800" dirty="0">
                <a:solidFill>
                  <a:schemeClr val="tx1"/>
                </a:solidFill>
                <a:latin typeface="+mn-lt"/>
              </a:rPr>
            </a:br>
            <a:r>
              <a:rPr lang="pt-PT" sz="2400" dirty="0">
                <a:solidFill>
                  <a:schemeClr val="tx1"/>
                </a:solidFill>
                <a:latin typeface="+mn-lt"/>
              </a:rPr>
              <a:t>A comunicação aberta no local de trabalho é uma cultura onde os colaboradores partilham livremente ideias, preocupações e </a:t>
            </a:r>
            <a:r>
              <a:rPr lang="pt-PT" sz="2400" i="1" dirty="0">
                <a:solidFill>
                  <a:schemeClr val="tx1"/>
                </a:solidFill>
                <a:latin typeface="+mn-lt"/>
              </a:rPr>
              <a:t>feedback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 sem receio de julgamentos ou repercussões. Baseia-se na confiança, transparência e respeito mútuo, assegurando que a voz de cada membro da equipa é ouvida e valorizada. Num local de trabalho de comunicação aberta, todos os colaboradores se sentem seguros para expressar os seus pensamentos, os gestores ouvem ativamente e o </a:t>
            </a:r>
            <a:r>
              <a:rPr lang="pt-PT" sz="2400" i="1" dirty="0">
                <a:solidFill>
                  <a:schemeClr val="tx1"/>
                </a:solidFill>
                <a:latin typeface="+mn-lt"/>
              </a:rPr>
              <a:t>feedback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 - tanto positivo como construtivo - é bem-vindo e encorajado.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Promover uma comunicação regular e aberta nas equipas híbridas é essencial para manter a colaboração, o envolvimento e um forte sentido de ligação entre os funcionários remotos e os funcionários no escritório. </a:t>
            </a: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7F3179C-3994-E4DA-BBB8-3E834365D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68;g30fd5a3148a_2_14">
            <a:extLst>
              <a:ext uri="{FF2B5EF4-FFF2-40B4-BE49-F238E27FC236}">
                <a16:creationId xmlns:a16="http://schemas.microsoft.com/office/drawing/2014/main" id="{E096AF15-6483-3617-5310-3B6172965A7C}"/>
              </a:ext>
            </a:extLst>
          </p:cNvPr>
          <p:cNvSpPr txBox="1"/>
          <p:nvPr/>
        </p:nvSpPr>
        <p:spPr>
          <a:xfrm>
            <a:off x="1275206" y="300095"/>
            <a:ext cx="10783010" cy="79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3: Promover uma comunicação regular e aberta</a:t>
            </a:r>
          </a:p>
        </p:txBody>
      </p:sp>
    </p:spTree>
    <p:extLst>
      <p:ext uri="{BB962C8B-B14F-4D97-AF65-F5344CB8AC3E}">
        <p14:creationId xmlns:p14="http://schemas.microsoft.com/office/powerpoint/2010/main" val="25801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10154484" y="0"/>
            <a:ext cx="2363727" cy="685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D76B4"/>
              </a:gs>
              <a:gs pos="100000">
                <a:srgbClr val="26226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6736038" y="687600"/>
            <a:ext cx="3670461" cy="548738"/>
          </a:xfrm>
          <a:custGeom>
            <a:avLst/>
            <a:gdLst/>
            <a:ahLst/>
            <a:cxnLst/>
            <a:rect l="l" t="t" r="r" b="b"/>
            <a:pathLst>
              <a:path w="12192000" h="4754880" extrusionOk="0">
                <a:moveTo>
                  <a:pt x="0" y="0"/>
                </a:moveTo>
                <a:lnTo>
                  <a:pt x="12192000" y="0"/>
                </a:lnTo>
                <a:lnTo>
                  <a:pt x="12192000" y="4754880"/>
                </a:lnTo>
                <a:lnTo>
                  <a:pt x="0" y="475488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493905" y="514100"/>
            <a:ext cx="72187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Objetivo e descrição do módulo</a:t>
            </a:r>
          </a:p>
        </p:txBody>
      </p:sp>
      <p:sp>
        <p:nvSpPr>
          <p:cNvPr id="117" name="Google Shape;117;p2"/>
          <p:cNvSpPr txBox="1"/>
          <p:nvPr/>
        </p:nvSpPr>
        <p:spPr>
          <a:xfrm>
            <a:off x="539289" y="1160430"/>
            <a:ext cx="9351964" cy="331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636A6F"/>
              </a:buClr>
              <a:buSzPts val="1800"/>
            </a:pPr>
            <a:r>
              <a:rPr lang="pt-PT" sz="2000" b="0" i="0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pt-PT" sz="2000" b="1" i="0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Módulo 2</a:t>
            </a:r>
            <a:r>
              <a:rPr lang="pt-PT" sz="2000" b="0" i="0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visa </a:t>
            </a:r>
            <a:r>
              <a:rPr lang="pt-PT" sz="2000" dirty="0">
                <a:solidFill>
                  <a:srgbClr val="636A6F"/>
                </a:solidFill>
                <a:latin typeface="+mn-lt"/>
                <a:ea typeface="Calibri" panose="020F0502020204030204" pitchFamily="34" charset="0"/>
              </a:rPr>
              <a:t>apresentar as oportunidades e os </a:t>
            </a:r>
            <a:r>
              <a:rPr lang="pt-PT" sz="2000" dirty="0">
                <a:solidFill>
                  <a:srgbClr val="636A6F"/>
                </a:solidFill>
                <a:effectLst/>
                <a:latin typeface="+mn-lt"/>
                <a:ea typeface="Calibri" panose="020F0502020204030204" pitchFamily="34" charset="0"/>
              </a:rPr>
              <a:t>desafios relacionados com o trabalho híbrido, centrando-se no conhecimento, nas aptidões e nas atitudes necessárias para facilitar a comunicação e a cooperação em locais de trabalho híbrido. As aptidões de comunicação e de colaboração digital são essenciais para o mundo digital do trabalho e os gestores de equipas híbridas devem estar equipados e formados com o conjunto de qualificações adequado, para garantir que as suas equipas possam cooperar eficazmente.</a:t>
            </a:r>
            <a:endParaRPr lang="pt-PT" sz="2000" dirty="0">
              <a:solidFill>
                <a:srgbClr val="636A6F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pt-PT" sz="200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pt-PT" sz="200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pt-PT" sz="200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B042B8AB-0D91-AD8E-E764-2B7969467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118" name="Google Shape;118;p2"/>
          <p:cNvSpPr txBox="1"/>
          <p:nvPr/>
        </p:nvSpPr>
        <p:spPr>
          <a:xfrm>
            <a:off x="539289" y="3429000"/>
            <a:ext cx="8757313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Este módulo está dividido nos </a:t>
            </a:r>
            <a:r>
              <a:rPr lang="pt-PT" sz="2000" dirty="0">
                <a:solidFill>
                  <a:srgbClr val="636A6F"/>
                </a:solidFill>
              </a:rPr>
              <a:t>seguintes tópicos</a:t>
            </a:r>
            <a:r>
              <a:rPr lang="pt-PT" sz="20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pt-PT"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chemeClr val="accent5"/>
                </a:solidFill>
              </a:rPr>
              <a:t>Tópico 1. </a:t>
            </a:r>
            <a:r>
              <a:rPr lang="pt-PT" sz="2000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Introduzir a dinâmica do trabalho híbrido</a:t>
            </a:r>
            <a:endParaRPr lang="pt-PT"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chemeClr val="accent5"/>
                </a:solidFill>
              </a:rPr>
              <a:t>Tópico 2. </a:t>
            </a:r>
            <a:r>
              <a:rPr lang="pt-PT" sz="2000" b="1" spc="-100" dirty="0">
                <a:solidFill>
                  <a:schemeClr val="accent5"/>
                </a:solidFill>
              </a:rPr>
              <a:t>Gerir as expetativas dos gestores num contexto de trabalho híbrido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chemeClr val="accent5"/>
                </a:solidFill>
              </a:rPr>
              <a:t>Tópico 3. Promover uma comunicação regular e aberta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chemeClr val="accent5"/>
                </a:solidFill>
              </a:rPr>
              <a:t>Tópico 4. Criar práticas de reconhecimento, confiança e </a:t>
            </a:r>
            <a:r>
              <a:rPr lang="pt-PT" sz="2000" b="1" i="1" dirty="0">
                <a:solidFill>
                  <a:schemeClr val="accent5"/>
                </a:solidFill>
              </a:rPr>
              <a:t>feedback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chemeClr val="accent5"/>
                </a:solidFill>
              </a:rPr>
              <a:t>Tópico 5. Manter uma cultura empresarial forte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chemeClr val="accent5"/>
                </a:solidFill>
              </a:rPr>
              <a:t>Tópico 6. Promover a colaboração híbrida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B34A9804-D2EB-8D01-D7F0-BF8599FED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EE302CB7-F1C4-8C6D-13E9-CE998F0B7A61}"/>
              </a:ext>
            </a:extLst>
          </p:cNvPr>
          <p:cNvSpPr txBox="1"/>
          <p:nvPr/>
        </p:nvSpPr>
        <p:spPr>
          <a:xfrm>
            <a:off x="704495" y="1094015"/>
            <a:ext cx="10783010" cy="295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À medida que o trabalho híbrido continua a evoluir, é crucial que os líderes adaptem as suas estratégias de comunicação para atender as necessidades de mudança das suas equipas. Sessões de formação regulares sobre ferramentas e técnicas de comunicação eficazes, podem dotar os funcionários das aptidões necessárias para navegar neste cenário ainda em desenvolvimento.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A02B93"/>
              </a:buClr>
              <a:buSzPts val="3600"/>
              <a:buFont typeface="Arial"/>
              <a:buNone/>
              <a:tabLst/>
              <a:defRPr/>
            </a:pPr>
            <a:r>
              <a:rPr lang="pt-PT" sz="2400" dirty="0">
                <a:latin typeface="+mn-lt"/>
              </a:rPr>
              <a:t>As organizações devem estabelecer estratégias de comunicação intencionais, que promovam a transparência, a inclusão e o diálogo contínuo.</a:t>
            </a:r>
            <a:endParaRPr kumimoji="0" lang="pt-PT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A02B93"/>
              </a:buClr>
              <a:buSzPts val="3600"/>
              <a:buFont typeface="Arial"/>
              <a:buNone/>
              <a:tabLst/>
              <a:defRPr/>
            </a:pPr>
            <a:b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pt-PT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algn="just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ts val="3600"/>
            </a:pPr>
            <a:endParaRPr lang="pt-PT" sz="2400" dirty="0"/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ts val="3600"/>
            </a:pPr>
            <a:endParaRPr lang="pt-PT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7F3179C-3994-E4DA-BBB8-3E834365D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68;g30fd5a3148a_2_14">
            <a:extLst>
              <a:ext uri="{FF2B5EF4-FFF2-40B4-BE49-F238E27FC236}">
                <a16:creationId xmlns:a16="http://schemas.microsoft.com/office/drawing/2014/main" id="{38DBA75E-A575-68C2-360C-BE318CFED0A4}"/>
              </a:ext>
            </a:extLst>
          </p:cNvPr>
          <p:cNvSpPr txBox="1"/>
          <p:nvPr/>
        </p:nvSpPr>
        <p:spPr>
          <a:xfrm>
            <a:off x="1882083" y="4049487"/>
            <a:ext cx="9569256" cy="280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A02B93"/>
              </a:buClr>
              <a:buSzPts val="3600"/>
              <a:buFont typeface="Arial"/>
              <a:buNone/>
              <a:tabLst/>
              <a:defRPr/>
            </a:pP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Eis porque é que uma comunicação aberta faz diferença:</a:t>
            </a:r>
          </a:p>
          <a:p>
            <a:pPr marL="342900" lvl="6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promove o trabalho de equipa e a colaboração</a:t>
            </a:r>
          </a:p>
          <a:p>
            <a:pPr marL="342900" lvl="3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aumenta a moral dos empregados</a:t>
            </a:r>
          </a:p>
          <a:p>
            <a:pPr marL="342900" lvl="3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evita mal-entendidos</a:t>
            </a:r>
          </a:p>
          <a:p>
            <a:pPr marL="342900" lvl="3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incentiva a inovação</a:t>
            </a:r>
          </a:p>
          <a:p>
            <a:pPr marL="342900" lvl="3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constrói confiança</a:t>
            </a:r>
          </a:p>
          <a:p>
            <a:pPr marL="342900" lvl="3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liga os colaboradores aos objetivos da organização</a:t>
            </a:r>
          </a:p>
        </p:txBody>
      </p:sp>
      <p:sp>
        <p:nvSpPr>
          <p:cNvPr id="5" name="Google Shape;168;g30fd5a3148a_2_14">
            <a:extLst>
              <a:ext uri="{FF2B5EF4-FFF2-40B4-BE49-F238E27FC236}">
                <a16:creationId xmlns:a16="http://schemas.microsoft.com/office/drawing/2014/main" id="{342EB35A-BF80-B733-0F4C-B81D08658121}"/>
              </a:ext>
            </a:extLst>
          </p:cNvPr>
          <p:cNvSpPr txBox="1"/>
          <p:nvPr/>
        </p:nvSpPr>
        <p:spPr>
          <a:xfrm>
            <a:off x="1275206" y="300095"/>
            <a:ext cx="10783010" cy="79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3: Promover uma comunicação regular e aberta</a:t>
            </a:r>
          </a:p>
        </p:txBody>
      </p:sp>
    </p:spTree>
    <p:extLst>
      <p:ext uri="{BB962C8B-B14F-4D97-AF65-F5344CB8AC3E}">
        <p14:creationId xmlns:p14="http://schemas.microsoft.com/office/powerpoint/2010/main" val="582692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664E4703-3540-823E-0B97-B89C1408E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D5D5E458-1866-79FB-2005-2D471A00E895}"/>
              </a:ext>
            </a:extLst>
          </p:cNvPr>
          <p:cNvSpPr txBox="1"/>
          <p:nvPr/>
        </p:nvSpPr>
        <p:spPr>
          <a:xfrm>
            <a:off x="453523" y="1094015"/>
            <a:ext cx="11450006" cy="51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A02B93"/>
              </a:buClr>
              <a:buSzPts val="3600"/>
              <a:buFont typeface="Arial"/>
              <a:buNone/>
              <a:tabLst/>
              <a:defRPr/>
            </a:pP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Um dos principais fundamentos teóricos para uma comunicação eficaz em equipas híbridas é a </a:t>
            </a:r>
            <a:r>
              <a:rPr kumimoji="0" lang="pt-PT" sz="2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Teoria da Riqueza dos Meios de Comunicação</a:t>
            </a: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De acordo com esta teoria, a comunicação presencial é a mais importante, uma vez que permite sinais verbais e não-verbais, </a:t>
            </a:r>
            <a:r>
              <a:rPr kumimoji="0" lang="pt-PT" sz="2400" b="0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feedback</a:t>
            </a: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imediato e personalização. No entanto, num ambiente de trabalho híbrido, as equipas têm de recorrer a uma combinação de ferramentas de comunicação digital. Para garantir clareza e envolvimento, as organizações devem escolher o meio certo, com base na complexidade da mensagem. Por exemplo, as atualizações rápidas podem ser partilhadas através de</a:t>
            </a:r>
            <a:r>
              <a:rPr kumimoji="0" lang="pt-PT" sz="2400" b="0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chat</a:t>
            </a: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enquanto os debates que exigem uma colaboração profunda são mais adequados para reuniões em vídeo.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A02B93"/>
              </a:buClr>
              <a:buSzPts val="3600"/>
              <a:buFont typeface="Arial"/>
              <a:buNone/>
              <a:tabLst/>
              <a:defRPr/>
            </a:pP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Outro enquadramento relevante é a </a:t>
            </a:r>
            <a:r>
              <a:rPr kumimoji="0" lang="pt-PT" sz="2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Teoria da Presença Social</a:t>
            </a: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que realça a importância de nos sentirmos ligados aos colegas, mesmo em ambientes de trabalho remoto. Em ambientes de escritório tradicionais, as conversas informais e as interações espontâneas ajudam a construir confiança.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Tx/>
              <a:buChar char="-"/>
            </a:pPr>
            <a:endParaRPr lang="pt-PT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7DDA5CCB-7040-452B-F1A1-6538F19B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68;g30fd5a3148a_2_14">
            <a:extLst>
              <a:ext uri="{FF2B5EF4-FFF2-40B4-BE49-F238E27FC236}">
                <a16:creationId xmlns:a16="http://schemas.microsoft.com/office/drawing/2014/main" id="{B2DE92AE-ABB9-916C-6933-3EBDB24E189F}"/>
              </a:ext>
            </a:extLst>
          </p:cNvPr>
          <p:cNvSpPr txBox="1"/>
          <p:nvPr/>
        </p:nvSpPr>
        <p:spPr>
          <a:xfrm>
            <a:off x="1275206" y="300095"/>
            <a:ext cx="10783010" cy="79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3: Promover uma comunicação regular e aberta</a:t>
            </a:r>
          </a:p>
        </p:txBody>
      </p:sp>
    </p:spTree>
    <p:extLst>
      <p:ext uri="{BB962C8B-B14F-4D97-AF65-F5344CB8AC3E}">
        <p14:creationId xmlns:p14="http://schemas.microsoft.com/office/powerpoint/2010/main" val="2466830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664E4703-3540-823E-0B97-B89C1408E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D5D5E458-1866-79FB-2005-2D471A00E895}"/>
              </a:ext>
            </a:extLst>
          </p:cNvPr>
          <p:cNvSpPr txBox="1"/>
          <p:nvPr/>
        </p:nvSpPr>
        <p:spPr>
          <a:xfrm>
            <a:off x="453523" y="1094015"/>
            <a:ext cx="11450006" cy="463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2B93"/>
              </a:buClr>
              <a:buSzPts val="3600"/>
              <a:buFont typeface="Arial"/>
              <a:buNone/>
              <a:tabLst/>
              <a:defRPr/>
            </a:pP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Nas equipas híbridas, replicar estes pontos de contacto informais exige um esforço deliberado, como a organização de conversas de café virtuais, atividades de </a:t>
            </a:r>
            <a:r>
              <a:rPr kumimoji="0" lang="pt-PT" sz="2400" b="0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team-</a:t>
            </a:r>
            <a:r>
              <a:rPr kumimoji="0" lang="pt-PT" sz="2400" b="0" i="1" u="none" strike="noStrike" kern="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building</a:t>
            </a: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ou a manutenção de canais de comunicação informais, onde os colaboradores podem partilhar atualizações pessoais e socializar.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2B93"/>
              </a:buClr>
              <a:buSzPts val="3600"/>
              <a:buFont typeface="Arial"/>
              <a:buNone/>
              <a:tabLst/>
              <a:defRPr/>
            </a:pPr>
            <a:endParaRPr lang="pt-PT" sz="2400" dirty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2B93"/>
              </a:buClr>
              <a:buSzPts val="3600"/>
              <a:buFont typeface="Arial"/>
              <a:buNone/>
              <a:tabLst/>
              <a:defRPr/>
            </a:pPr>
            <a:r>
              <a:rPr lang="pt-PT" sz="2400" dirty="0"/>
              <a:t>Além disso, o equilíbrio entre </a:t>
            </a:r>
            <a:r>
              <a:rPr lang="pt-PT" sz="2400" b="1" dirty="0"/>
              <a:t>a comunicação síncrona e assíncrona </a:t>
            </a:r>
            <a:r>
              <a:rPr lang="pt-PT" sz="2400" dirty="0"/>
              <a:t>é uma componente essencial de uma colaboração híbrida eficaz. Enquanto a comunicação síncrona (como as reuniões em direto e as videochamadas) promove a interação em tempo real e a resolução imediata de problemas, os métodos assíncronos (como o correio eletrónico, as atualizações de vídeo gravadas e os documentos partilhados) permitem flexibilidade e acomodam diversos estilos de trabalho. Encontrar o equilíbrio certo garante que os</a:t>
            </a: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colaboradores </a:t>
            </a:r>
            <a:r>
              <a:rPr lang="pt-PT" sz="2400" dirty="0"/>
              <a:t>remotos não se sintam pressionados a estar constantemente disponíveis, reduzindo o esgotamento e aumentando a produtividade.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Tx/>
              <a:buChar char="-"/>
            </a:pPr>
            <a:endParaRPr lang="pt-PT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7DDA5CCB-7040-452B-F1A1-6538F19B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68;g30fd5a3148a_2_14">
            <a:extLst>
              <a:ext uri="{FF2B5EF4-FFF2-40B4-BE49-F238E27FC236}">
                <a16:creationId xmlns:a16="http://schemas.microsoft.com/office/drawing/2014/main" id="{E89B6DC0-9CA9-96DB-3253-71E466C28170}"/>
              </a:ext>
            </a:extLst>
          </p:cNvPr>
          <p:cNvSpPr txBox="1"/>
          <p:nvPr/>
        </p:nvSpPr>
        <p:spPr>
          <a:xfrm>
            <a:off x="1275206" y="300095"/>
            <a:ext cx="10783010" cy="79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3: Promover uma comunicação regular e aberta</a:t>
            </a:r>
          </a:p>
        </p:txBody>
      </p:sp>
    </p:spTree>
    <p:extLst>
      <p:ext uri="{BB962C8B-B14F-4D97-AF65-F5344CB8AC3E}">
        <p14:creationId xmlns:p14="http://schemas.microsoft.com/office/powerpoint/2010/main" val="2577510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CC801969-9EC6-C89A-A56B-FDC076770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fd5a3148a_2_19">
            <a:extLst>
              <a:ext uri="{FF2B5EF4-FFF2-40B4-BE49-F238E27FC236}">
                <a16:creationId xmlns:a16="http://schemas.microsoft.com/office/drawing/2014/main" id="{FB7A111C-7022-F023-679E-7277843B244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670000" cy="5313600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</p:txBody>
      </p:sp>
      <p:pic>
        <p:nvPicPr>
          <p:cNvPr id="176" name="Google Shape;176;g30fd5a3148a_2_19" descr="Inteligência Artificial com preenchimento sólido">
            <a:extLst>
              <a:ext uri="{FF2B5EF4-FFF2-40B4-BE49-F238E27FC236}">
                <a16:creationId xmlns:a16="http://schemas.microsoft.com/office/drawing/2014/main" id="{33FE76F1-5B81-32F2-8F2F-66883BA597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2333" y="135862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0fd5a3148a_2_19">
            <a:extLst>
              <a:ext uri="{FF2B5EF4-FFF2-40B4-BE49-F238E27FC236}">
                <a16:creationId xmlns:a16="http://schemas.microsoft.com/office/drawing/2014/main" id="{EC146E45-F3BB-AE37-FFCB-7022DE1DF4FA}"/>
              </a:ext>
            </a:extLst>
          </p:cNvPr>
          <p:cNvSpPr txBox="1"/>
          <p:nvPr/>
        </p:nvSpPr>
        <p:spPr>
          <a:xfrm>
            <a:off x="6543750" y="2471860"/>
            <a:ext cx="5400600" cy="388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2400" b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  <a:endParaRPr lang="pt-PT" sz="2400" b="1" dirty="0">
              <a:solidFill>
                <a:srgbClr val="636A6F"/>
              </a:solidFill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spc="-60" dirty="0">
                <a:solidFill>
                  <a:srgbClr val="636A6F"/>
                </a:solidFill>
              </a:rPr>
              <a:t>implementar políticas de comunicação </a:t>
            </a:r>
            <a:r>
              <a:rPr lang="pt-PT" sz="2400" i="1" dirty="0">
                <a:solidFill>
                  <a:srgbClr val="636A6F"/>
                </a:solidFill>
              </a:rPr>
              <a:t>para colaboração assíncrona 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spc="30" dirty="0">
                <a:solidFill>
                  <a:srgbClr val="636A6F"/>
                </a:solidFill>
              </a:rPr>
              <a:t>saber como integrar ferramentas de comunicação e colaboração digitais no seu trabalho, para melhorar a comunicação e simplificar a cooperação</a:t>
            </a:r>
          </a:p>
        </p:txBody>
      </p:sp>
      <p:sp>
        <p:nvSpPr>
          <p:cNvPr id="178" name="Google Shape;178;g30fd5a3148a_2_19">
            <a:extLst>
              <a:ext uri="{FF2B5EF4-FFF2-40B4-BE49-F238E27FC236}">
                <a16:creationId xmlns:a16="http://schemas.microsoft.com/office/drawing/2014/main" id="{C313B322-7266-0581-5B22-67A6131094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1237" y="2273023"/>
            <a:ext cx="59109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800" i="0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0" lvl="4" indent="0">
              <a:buClr>
                <a:srgbClr val="868E93"/>
              </a:buClr>
              <a:buNone/>
            </a:pPr>
            <a:r>
              <a:rPr lang="pt-PT" sz="28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apresentar políticas e protocolos para a comunicação assíncrona e síncrona.</a:t>
            </a:r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Char char="•"/>
            </a:pPr>
            <a:endParaRPr lang="pt-PT" sz="2800" dirty="0"/>
          </a:p>
        </p:txBody>
      </p:sp>
      <p:pic>
        <p:nvPicPr>
          <p:cNvPr id="179" name="Google Shape;179;g30fd5a3148a_2_19">
            <a:extLst>
              <a:ext uri="{FF2B5EF4-FFF2-40B4-BE49-F238E27FC236}">
                <a16:creationId xmlns:a16="http://schemas.microsoft.com/office/drawing/2014/main" id="{B581A63F-085C-94DB-1AC7-4AC0B65BE4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298" t="23251" r="19602" b="22961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751B333A-777D-4101-4615-990F7DF07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81378368-8B16-6FB1-5169-1B553FBE524F}"/>
              </a:ext>
            </a:extLst>
          </p:cNvPr>
          <p:cNvSpPr txBox="1">
            <a:spLocks/>
          </p:cNvSpPr>
          <p:nvPr/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3: Desenvolver um calendário de comunicação para uma equipa híbrida</a:t>
            </a:r>
            <a:endParaRPr lang="pt-PT" sz="3200" dirty="0">
              <a:solidFill>
                <a:schemeClr val="accent5"/>
              </a:solidFill>
            </a:endParaRPr>
          </a:p>
        </p:txBody>
      </p:sp>
      <p:sp>
        <p:nvSpPr>
          <p:cNvPr id="4" name="Google Shape;143;p8">
            <a:extLst>
              <a:ext uri="{FF2B5EF4-FFF2-40B4-BE49-F238E27FC236}">
                <a16:creationId xmlns:a16="http://schemas.microsoft.com/office/drawing/2014/main" id="{D59DB2B1-779E-8998-35B8-29299EF7F522}"/>
              </a:ext>
            </a:extLst>
          </p:cNvPr>
          <p:cNvSpPr txBox="1"/>
          <p:nvPr/>
        </p:nvSpPr>
        <p:spPr>
          <a:xfrm>
            <a:off x="8015938" y="1347613"/>
            <a:ext cx="3128896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lang="pt-PT" sz="28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105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ED5F93A7-3A79-6ADB-0FB3-5852D430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fd5a3148a_2_30">
            <a:extLst>
              <a:ext uri="{FF2B5EF4-FFF2-40B4-BE49-F238E27FC236}">
                <a16:creationId xmlns:a16="http://schemas.microsoft.com/office/drawing/2014/main" id="{76D0CD5D-AFAF-7570-426B-40F20485EA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4870" y="1267799"/>
            <a:ext cx="10196674" cy="4643143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lang="pt-PT" sz="2400" dirty="0">
              <a:solidFill>
                <a:schemeClr val="accent6"/>
              </a:solidFill>
            </a:endParaRP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</a:pPr>
            <a:r>
              <a:rPr lang="pt-PT" sz="2400" i="1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Apresentar um quadro comparativo dos métodos de comunicação.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lang="pt-PT" sz="2400" dirty="0">
              <a:solidFill>
                <a:schemeClr val="accent6"/>
              </a:solidFill>
            </a:endParaRP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</a:pPr>
            <a:r>
              <a:rPr lang="pt-PT" sz="2400" i="1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Dividir os formandos em grupos.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lang="pt-PT" sz="2400" dirty="0">
              <a:solidFill>
                <a:schemeClr val="accent6"/>
              </a:solidFill>
            </a:endParaRP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</a:pPr>
            <a:r>
              <a:rPr lang="pt-PT" sz="2400" i="1" spc="4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Apresentar um </a:t>
            </a:r>
            <a:r>
              <a:rPr lang="pt-PT" sz="2400" i="1" spc="40" dirty="0">
                <a:solidFill>
                  <a:srgbClr val="868E93"/>
                </a:solidFill>
                <a:latin typeface="Arial"/>
                <a:cs typeface="Arial"/>
              </a:rPr>
              <a:t>modelo de planeamento da comunicação de equipas híbridas.</a:t>
            </a:r>
            <a:endParaRPr lang="pt-PT" sz="2400" i="1" spc="40" dirty="0">
              <a:solidFill>
                <a:srgbClr val="868E93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endParaRPr lang="pt-PT" sz="2400" dirty="0">
              <a:solidFill>
                <a:schemeClr val="accent6"/>
              </a:solidFill>
            </a:endParaRP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</a:pPr>
            <a:r>
              <a:rPr lang="pt-PT" sz="2400" i="1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Convidar os grupos a debaterem e desenvolverem um calendário de comunicação para uma equipa híbrida, utilizando o modelo.</a:t>
            </a:r>
            <a:endParaRPr lang="pt-PT" sz="2400" i="1" dirty="0">
              <a:solidFill>
                <a:srgbClr val="868E93"/>
              </a:solidFill>
              <a:latin typeface="Arial"/>
              <a:cs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b="1" dirty="0">
              <a:solidFill>
                <a:srgbClr val="12501B"/>
              </a:solidFill>
              <a:latin typeface="+mn-lt"/>
            </a:endParaRPr>
          </a:p>
        </p:txBody>
      </p:sp>
      <p:pic>
        <p:nvPicPr>
          <p:cNvPr id="188" name="Google Shape;188;g30fd5a3148a_2_30" descr="Ampulheta 90% com preenchimento sólido">
            <a:extLst>
              <a:ext uri="{FF2B5EF4-FFF2-40B4-BE49-F238E27FC236}">
                <a16:creationId xmlns:a16="http://schemas.microsoft.com/office/drawing/2014/main" id="{4F4997F9-2B1A-7112-77E8-3D409809EA6A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00" cy="18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0fd5a3148a_2_30">
            <a:extLst>
              <a:ext uri="{FF2B5EF4-FFF2-40B4-BE49-F238E27FC236}">
                <a16:creationId xmlns:a16="http://schemas.microsoft.com/office/drawing/2014/main" id="{08C8EC84-9B66-A22A-C74B-605D6FCF9296}"/>
              </a:ext>
            </a:extLst>
          </p:cNvPr>
          <p:cNvSpPr txBox="1"/>
          <p:nvPr/>
        </p:nvSpPr>
        <p:spPr>
          <a:xfrm>
            <a:off x="10550546" y="6332408"/>
            <a:ext cx="127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00h:15m</a:t>
            </a:r>
            <a:endParaRPr sz="16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3F875DA-52E4-ACFE-1670-77650ECF6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A3AD4639-F021-E567-5F48-17B24EE375A8}"/>
              </a:ext>
            </a:extLst>
          </p:cNvPr>
          <p:cNvSpPr txBox="1">
            <a:spLocks/>
          </p:cNvSpPr>
          <p:nvPr/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3: Desenvolver um calendário de comunicação para uma equipa híbrida</a:t>
            </a: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65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1F8AF9D4-162F-0A05-A78E-A1DF675B3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fd5a3148a_2_39">
            <a:extLst>
              <a:ext uri="{FF2B5EF4-FFF2-40B4-BE49-F238E27FC236}">
                <a16:creationId xmlns:a16="http://schemas.microsoft.com/office/drawing/2014/main" id="{4766892D-D72F-BA18-4BBE-F36CC93006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971" y="1462685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RECURSOS 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25438" lvl="0" indent="-2111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dirty="0">
                <a:solidFill>
                  <a:srgbClr val="12501B"/>
                </a:solidFill>
                <a:latin typeface="+mj-lt"/>
              </a:rPr>
              <a:t>- Quadro comparativo de ferramentas de comunicação</a:t>
            </a:r>
          </a:p>
          <a:p>
            <a:pPr marL="325438" lvl="0" indent="-2111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dirty="0">
                <a:solidFill>
                  <a:srgbClr val="12501B"/>
                </a:solidFill>
                <a:latin typeface="+mj-lt"/>
              </a:rPr>
              <a:t>- Modelo para calendários de comunicação da equipa híbrida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b="1" dirty="0">
              <a:solidFill>
                <a:srgbClr val="12501B"/>
              </a:solidFill>
            </a:endParaRPr>
          </a:p>
        </p:txBody>
      </p:sp>
      <p:sp>
        <p:nvSpPr>
          <p:cNvPr id="205" name="Google Shape;205;g30fd5a3148a_2_39">
            <a:extLst>
              <a:ext uri="{FF2B5EF4-FFF2-40B4-BE49-F238E27FC236}">
                <a16:creationId xmlns:a16="http://schemas.microsoft.com/office/drawing/2014/main" id="{6635D1E8-4563-562C-5F6C-50D8976DC72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2501B"/>
              </a:buClr>
              <a:buSzPts val="1800"/>
              <a:buNone/>
            </a:pPr>
            <a:r>
              <a:rPr lang="pt-PT" sz="2400" b="1" cap="all" dirty="0">
                <a:solidFill>
                  <a:schemeClr val="accent5"/>
                </a:solidFill>
                <a:latin typeface="+mn-lt"/>
                <a:ea typeface="Arial"/>
                <a:cs typeface="Arial"/>
                <a:sym typeface="Arial"/>
              </a:rPr>
              <a:t>Saiba mais! </a:t>
            </a:r>
            <a:endParaRPr lang="pt-PT" sz="2400" cap="all" dirty="0">
              <a:solidFill>
                <a:schemeClr val="accent5"/>
              </a:solidFill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PT" sz="2400" dirty="0">
                <a:hlinkClick r:id="rId3"/>
              </a:rPr>
              <a:t>www.youtube.com/watch?v=HO2va28majU</a:t>
            </a:r>
            <a:endParaRPr lang="pt-PT" sz="2400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dirty="0"/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4C8FDC9-B587-E607-C1EC-B6830D6B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5907E2C4-5AC1-4633-13AD-5A0276FBFB7E}"/>
              </a:ext>
            </a:extLst>
          </p:cNvPr>
          <p:cNvSpPr txBox="1">
            <a:spLocks/>
          </p:cNvSpPr>
          <p:nvPr/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3: Desenvolver um calendário de comunicação para uma equipa híbrida</a:t>
            </a: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01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E9B18F59-3669-9D2A-0D07-2E17115B8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>
            <a:extLst>
              <a:ext uri="{FF2B5EF4-FFF2-40B4-BE49-F238E27FC236}">
                <a16:creationId xmlns:a16="http://schemas.microsoft.com/office/drawing/2014/main" id="{092BD86A-D231-041C-C4A6-83D45B3599CA}"/>
              </a:ext>
            </a:extLst>
          </p:cNvPr>
          <p:cNvSpPr txBox="1"/>
          <p:nvPr/>
        </p:nvSpPr>
        <p:spPr>
          <a:xfrm>
            <a:off x="4929672" y="2858825"/>
            <a:ext cx="6222742" cy="206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600" dirty="0">
                <a:solidFill>
                  <a:schemeClr val="accent5"/>
                </a:solidFill>
              </a:rPr>
              <a:t>Tópico 4</a:t>
            </a:r>
            <a:b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kumimoji="0" lang="pt-PT" sz="3600" b="1" i="0" u="none" strike="noStrike" kern="0" cap="none" spc="0" normalizeH="0" baseline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Construir práticas de reconhecimento, confiança e </a:t>
            </a:r>
            <a:r>
              <a:rPr kumimoji="0" lang="pt-PT" sz="3600" b="1" i="1" u="none" strike="noStrike" kern="0" cap="none" spc="0" normalizeH="0" baseline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feedback</a:t>
            </a:r>
            <a:endParaRPr lang="pt-PT" sz="3600" b="1" i="1" dirty="0"/>
          </a:p>
        </p:txBody>
      </p:sp>
      <p:pic>
        <p:nvPicPr>
          <p:cNvPr id="125" name="Google Shape;125;p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D2E0A41-6955-609D-068D-CCE3BD8CAB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98" y="1936283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50A8707-121D-5928-9488-3C9E7382A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45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ECF73074-06CF-78CC-CBC2-24FEC60B9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5060001A-C617-6C23-E283-EEAEBC7717F1}"/>
              </a:ext>
            </a:extLst>
          </p:cNvPr>
          <p:cNvSpPr txBox="1"/>
          <p:nvPr/>
        </p:nvSpPr>
        <p:spPr>
          <a:xfrm>
            <a:off x="422788" y="1214816"/>
            <a:ext cx="11261447" cy="564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5"/>
                </a:solidFill>
              </a:rPr>
              <a:t>Apresentação do conceito teórico </a:t>
            </a:r>
            <a:endParaRPr lang="pt-PT" sz="3200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</a:rPr>
              <a:t>A confiança no local de trabalho é o sentimento que os trabalhadores têm de que os seus líderes estão “ao seu lado”, os tratam de forma justa e com respeito e aceitam contratempos ocasionais como parte natural do crescimento e desenvolvimento dos trabalhadores.</a:t>
            </a:r>
          </a:p>
          <a:p>
            <a:pPr marL="0" marR="0" lvl="0" indent="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accent5"/>
                </a:solidFill>
              </a:rPr>
              <a:t>No ambiente empresarial atual, sem confiança, é impossível:</a:t>
            </a:r>
          </a:p>
          <a:p>
            <a:pPr marL="342900" lvl="0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envolver e reter equipas e talentos de topo</a:t>
            </a:r>
          </a:p>
          <a:p>
            <a:pPr marL="342900" lvl="0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manter uma forte cultura de trabalho híbrido ou remoto</a:t>
            </a:r>
          </a:p>
          <a:p>
            <a:pPr marL="342900" lvl="0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criar uma experiência significativa para os colaboradores</a:t>
            </a:r>
          </a:p>
          <a:p>
            <a:pPr marL="342900" lvl="0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manter ou construir a sua marca</a:t>
            </a:r>
          </a:p>
          <a:p>
            <a:pPr marL="342900" lvl="0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fazer crescer um negócio e obter os resultados pretendidos</a:t>
            </a:r>
          </a:p>
          <a:p>
            <a:pPr marL="285750" lvl="0" indent="-28575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Tx/>
              <a:buChar char="-"/>
              <a:defRPr/>
            </a:pPr>
            <a:endParaRPr lang="pt-PT" sz="24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2400" dirty="0">
              <a:solidFill>
                <a:schemeClr val="tx1"/>
              </a:solidFill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2B10E74-7FB7-AEFE-5995-D8BCB2ADC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68;g30fd5a3148a_2_14">
            <a:extLst>
              <a:ext uri="{FF2B5EF4-FFF2-40B4-BE49-F238E27FC236}">
                <a16:creationId xmlns:a16="http://schemas.microsoft.com/office/drawing/2014/main" id="{D4092971-8CE0-1B4C-CBBC-1EF578EFF729}"/>
              </a:ext>
            </a:extLst>
          </p:cNvPr>
          <p:cNvSpPr txBox="1"/>
          <p:nvPr/>
        </p:nvSpPr>
        <p:spPr>
          <a:xfrm>
            <a:off x="1356851" y="179613"/>
            <a:ext cx="10682749" cy="103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4: Construir práticas de reconhecimento, confiança e </a:t>
            </a:r>
            <a:r>
              <a:rPr lang="pt-PT" sz="3200" i="1" dirty="0">
                <a:solidFill>
                  <a:schemeClr val="accent6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202478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ECF73074-06CF-78CC-CBC2-24FEC60B9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5060001A-C617-6C23-E283-EEAEBC7717F1}"/>
              </a:ext>
            </a:extLst>
          </p:cNvPr>
          <p:cNvSpPr txBox="1"/>
          <p:nvPr/>
        </p:nvSpPr>
        <p:spPr>
          <a:xfrm>
            <a:off x="507765" y="1214816"/>
            <a:ext cx="11261447" cy="471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</a:pPr>
            <a:r>
              <a:rPr lang="pt-PT" sz="2400" dirty="0">
                <a:solidFill>
                  <a:schemeClr val="tx1"/>
                </a:solidFill>
              </a:rPr>
              <a:t>O </a:t>
            </a:r>
            <a:r>
              <a:rPr lang="pt-PT" sz="2400" i="1" dirty="0">
                <a:solidFill>
                  <a:schemeClr val="tx1"/>
                </a:solidFill>
              </a:rPr>
              <a:t>feedback</a:t>
            </a:r>
            <a:r>
              <a:rPr lang="pt-PT" sz="2400" dirty="0">
                <a:solidFill>
                  <a:schemeClr val="tx1"/>
                </a:solidFill>
              </a:rPr>
              <a:t> e o reconhecimento são essenciais para a construção de relações porque mostram preocupação com o desempenho, o crescimento e os sentimentos da outra pessoa. 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</a:pPr>
            <a:r>
              <a:rPr lang="pt-PT" sz="2400" spc="-50" dirty="0">
                <a:solidFill>
                  <a:schemeClr val="tx1"/>
                </a:solidFill>
              </a:rPr>
              <a:t>Dar e receber </a:t>
            </a:r>
            <a:r>
              <a:rPr lang="pt-PT" sz="2400" i="1" spc="-50" dirty="0">
                <a:solidFill>
                  <a:schemeClr val="tx1"/>
                </a:solidFill>
              </a:rPr>
              <a:t>feedback </a:t>
            </a:r>
            <a:r>
              <a:rPr lang="pt-PT" sz="2400" spc="-50" dirty="0">
                <a:solidFill>
                  <a:schemeClr val="tx1"/>
                </a:solidFill>
              </a:rPr>
              <a:t>e reconhecimento, com regularidade e com sinceridade, na </a:t>
            </a:r>
            <a:r>
              <a:rPr lang="pt-PT" sz="2400" spc="-100" dirty="0">
                <a:solidFill>
                  <a:schemeClr val="tx1"/>
                </a:solidFill>
              </a:rPr>
              <a:t>equipa híbrida, permite criar laços mais fortes, resolver conflitos e melhorar os resultados.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</a:pPr>
            <a:r>
              <a:rPr lang="pt-PT" sz="2400" dirty="0">
                <a:solidFill>
                  <a:schemeClr val="tx1"/>
                </a:solidFill>
              </a:rPr>
              <a:t>Dar </a:t>
            </a:r>
            <a:r>
              <a:rPr lang="pt-PT" sz="2400" i="1" dirty="0">
                <a:solidFill>
                  <a:schemeClr val="tx1"/>
                </a:solidFill>
              </a:rPr>
              <a:t>feedback</a:t>
            </a:r>
            <a:r>
              <a:rPr lang="pt-PT" sz="2400" dirty="0">
                <a:solidFill>
                  <a:schemeClr val="tx1"/>
                </a:solidFill>
              </a:rPr>
              <a:t> não é apenas assinalar erros ou aplaudir realizações. Trata-se de fornecer informações construtivas e específicas que possam ajudar a outra pessoa a compreender o que fez bem, o que pode ser melhorado e como os seus objetivos podem ser alcançados. Além disso, deve ser claro e conciso, utilizando uma linguagem simples e centrando-se nos factos. Deve também ser equilibrado, incluindo aspetos positivos e negativos e realçando os pontos fortes e as oportunidades.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2400" dirty="0">
              <a:solidFill>
                <a:schemeClr val="tx1"/>
              </a:solidFill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2B10E74-7FB7-AEFE-5995-D8BCB2ADC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68;g30fd5a3148a_2_14">
            <a:extLst>
              <a:ext uri="{FF2B5EF4-FFF2-40B4-BE49-F238E27FC236}">
                <a16:creationId xmlns:a16="http://schemas.microsoft.com/office/drawing/2014/main" id="{E8C64711-1143-90D9-D1D7-257F7BB23BFA}"/>
              </a:ext>
            </a:extLst>
          </p:cNvPr>
          <p:cNvSpPr txBox="1"/>
          <p:nvPr/>
        </p:nvSpPr>
        <p:spPr>
          <a:xfrm>
            <a:off x="1356851" y="179613"/>
            <a:ext cx="10682749" cy="103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4: Construir práticas de reconhecimento, confiança e </a:t>
            </a:r>
            <a:r>
              <a:rPr lang="pt-PT" sz="3200" i="1" dirty="0">
                <a:solidFill>
                  <a:schemeClr val="accent6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2010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ECF73074-06CF-78CC-CBC2-24FEC60B9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5060001A-C617-6C23-E283-EEAEBC7717F1}"/>
              </a:ext>
            </a:extLst>
          </p:cNvPr>
          <p:cNvSpPr txBox="1"/>
          <p:nvPr/>
        </p:nvSpPr>
        <p:spPr>
          <a:xfrm>
            <a:off x="507765" y="1214816"/>
            <a:ext cx="11261447" cy="471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</a:pPr>
            <a:r>
              <a:rPr lang="pt-PT" sz="2400" spc="-50" dirty="0">
                <a:solidFill>
                  <a:schemeClr val="tx1"/>
                </a:solidFill>
                <a:latin typeface="+mn-lt"/>
              </a:rPr>
              <a:t>Dar e receber </a:t>
            </a:r>
            <a:r>
              <a:rPr lang="pt-PT" sz="2400" i="1" spc="-50" dirty="0">
                <a:solidFill>
                  <a:schemeClr val="tx1"/>
                </a:solidFill>
                <a:latin typeface="+mn-lt"/>
              </a:rPr>
              <a:t>feedback </a:t>
            </a:r>
            <a:r>
              <a:rPr lang="pt-PT" sz="2400" spc="-50" dirty="0">
                <a:solidFill>
                  <a:schemeClr val="tx1"/>
                </a:solidFill>
                <a:latin typeface="+mn-lt"/>
              </a:rPr>
              <a:t>e reconhecimento, com regularidade e com sinceridade, na </a:t>
            </a:r>
            <a:r>
              <a:rPr lang="pt-PT" sz="2400" spc="-100" dirty="0">
                <a:solidFill>
                  <a:schemeClr val="tx1"/>
                </a:solidFill>
                <a:latin typeface="+mn-lt"/>
              </a:rPr>
              <a:t>equipa híbrida, permite criar laços mais fortes, resolver conflitos e melhorar os resultados.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Dar </a:t>
            </a:r>
            <a:r>
              <a:rPr lang="pt-PT" sz="2400" i="1" dirty="0">
                <a:solidFill>
                  <a:schemeClr val="tx1"/>
                </a:solidFill>
                <a:latin typeface="+mn-lt"/>
              </a:rPr>
              <a:t>feedback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 não é apenas assinalar erros ou aplaudir realizações. Trata-se de fornecer informações construtivas e específicas que possam ajudar a outra pessoa a compreender o que fez bem, o que pode ser melhorado e como os seus objetivos podem ser alcançados. Além disso, deve ser claro e conciso, utilizando uma linguagem simples e centrando-se nos factos. Deve também ser equilibrado, incluindo aspetos positivos e negativos e realçando os pontos fortes e as oportunidades.</a:t>
            </a:r>
          </a:p>
          <a:p>
            <a:pPr lvl="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</a:pPr>
            <a:endParaRPr lang="pt-PT" sz="240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2B10E74-7FB7-AEFE-5995-D8BCB2ADC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68;g30fd5a3148a_2_14">
            <a:extLst>
              <a:ext uri="{FF2B5EF4-FFF2-40B4-BE49-F238E27FC236}">
                <a16:creationId xmlns:a16="http://schemas.microsoft.com/office/drawing/2014/main" id="{B31CBA5D-48E7-0D74-6143-BA5F65A658D5}"/>
              </a:ext>
            </a:extLst>
          </p:cNvPr>
          <p:cNvSpPr txBox="1"/>
          <p:nvPr/>
        </p:nvSpPr>
        <p:spPr>
          <a:xfrm>
            <a:off x="1356851" y="179613"/>
            <a:ext cx="10682749" cy="103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4: Construir práticas de reconhecimento, confiança e </a:t>
            </a:r>
            <a:r>
              <a:rPr lang="pt-PT" sz="3200" i="1" dirty="0">
                <a:solidFill>
                  <a:schemeClr val="accent6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5318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/>
        </p:nvSpPr>
        <p:spPr>
          <a:xfrm>
            <a:off x="4929672" y="2858825"/>
            <a:ext cx="5816985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600" dirty="0">
                <a:solidFill>
                  <a:schemeClr val="accent5"/>
                </a:solidFill>
              </a:rPr>
              <a:t>Tópico 1</a:t>
            </a:r>
            <a:b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kumimoji="0" lang="pt-PT" sz="3600" b="1" i="0" u="none" strike="noStrike" kern="0" cap="none" spc="0" normalizeH="0" baseline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Introduzir a dinâmica do trabalho híbrido</a:t>
            </a:r>
            <a:endParaRPr lang="pt-PT" sz="3600" dirty="0"/>
          </a:p>
        </p:txBody>
      </p:sp>
      <p:pic>
        <p:nvPicPr>
          <p:cNvPr id="125" name="Google Shape;125;p3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98" y="1936283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358AD637-5250-B507-BDD8-D7A99B05F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18B14387-B024-B899-5836-6617B9298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2D9281F4-761F-0827-F3A3-03BBA00F1885}"/>
              </a:ext>
            </a:extLst>
          </p:cNvPr>
          <p:cNvSpPr txBox="1"/>
          <p:nvPr/>
        </p:nvSpPr>
        <p:spPr>
          <a:xfrm>
            <a:off x="489857" y="1214816"/>
            <a:ext cx="11131873" cy="44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spc="-70" dirty="0">
                <a:solidFill>
                  <a:schemeClr val="tx1"/>
                </a:solidFill>
              </a:rPr>
              <a:t>Receber </a:t>
            </a:r>
            <a:r>
              <a:rPr lang="pt-PT" sz="2400" i="1" spc="-70" dirty="0">
                <a:solidFill>
                  <a:schemeClr val="tx1"/>
                </a:solidFill>
              </a:rPr>
              <a:t>feedback</a:t>
            </a:r>
            <a:r>
              <a:rPr lang="pt-PT" sz="2400" spc="-70" dirty="0">
                <a:solidFill>
                  <a:schemeClr val="tx1"/>
                </a:solidFill>
              </a:rPr>
              <a:t> não significa apenas aceitar elogios ou críticas, mas também aprender com eles e utilizá-los para melhorar o desempenho, as aptidões e as relações. </a:t>
            </a:r>
          </a:p>
          <a:p>
            <a:pPr marL="0" marR="0" lvl="0" indent="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</a:rPr>
              <a:t>Construir o reconhecimento é mais do que apenas dizer obrigado ou oferecer recompensas; é mostrar apreço e reconhecimento pelas contribuições, realizações e qualidades da outra pessoa.</a:t>
            </a:r>
          </a:p>
          <a:p>
            <a:pPr marL="0" marR="0" lvl="0" indent="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spc="-40" dirty="0">
                <a:solidFill>
                  <a:schemeClr val="tx1"/>
                </a:solidFill>
              </a:rPr>
              <a:t>Dar </a:t>
            </a:r>
            <a:r>
              <a:rPr lang="pt-PT" sz="2400" i="1" spc="-40" dirty="0">
                <a:solidFill>
                  <a:schemeClr val="tx1"/>
                </a:solidFill>
              </a:rPr>
              <a:t>feedback</a:t>
            </a:r>
            <a:r>
              <a:rPr lang="pt-PT" sz="2400" spc="-40" dirty="0">
                <a:solidFill>
                  <a:schemeClr val="tx1"/>
                </a:solidFill>
              </a:rPr>
              <a:t> e reconhecimento ajuda as equipas híbridas a sentirem-se vistas e valorizadas pelos seus contributos, o que pode criar confiança. É por isso que quanto mais específico for o </a:t>
            </a:r>
            <a:r>
              <a:rPr lang="pt-PT" sz="2400" i="1" spc="-40" dirty="0">
                <a:solidFill>
                  <a:schemeClr val="tx1"/>
                </a:solidFill>
              </a:rPr>
              <a:t>feedback</a:t>
            </a:r>
            <a:r>
              <a:rPr lang="pt-PT" sz="2400" spc="-40" dirty="0">
                <a:solidFill>
                  <a:schemeClr val="tx1"/>
                </a:solidFill>
              </a:rPr>
              <a:t> e o reconhecimento, mais se constrói a relação e se ajuda as pessoas a sentirem-se parte de algo maior do que elas próprias.</a:t>
            </a: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EC3B444C-5EB5-AC16-1112-727A02B43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68;g30fd5a3148a_2_14">
            <a:extLst>
              <a:ext uri="{FF2B5EF4-FFF2-40B4-BE49-F238E27FC236}">
                <a16:creationId xmlns:a16="http://schemas.microsoft.com/office/drawing/2014/main" id="{98CCA8CF-0A21-47B2-9FB0-15466B262135}"/>
              </a:ext>
            </a:extLst>
          </p:cNvPr>
          <p:cNvSpPr txBox="1"/>
          <p:nvPr/>
        </p:nvSpPr>
        <p:spPr>
          <a:xfrm>
            <a:off x="1356851" y="179613"/>
            <a:ext cx="10682749" cy="103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4: Construir práticas de reconhecimento, confiança e </a:t>
            </a:r>
            <a:r>
              <a:rPr lang="pt-PT" sz="3200" i="1" dirty="0">
                <a:solidFill>
                  <a:schemeClr val="accent6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128453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BAD80850-D7BE-2186-7523-CFDA5FB74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fd5a3148a_2_19">
            <a:extLst>
              <a:ext uri="{FF2B5EF4-FFF2-40B4-BE49-F238E27FC236}">
                <a16:creationId xmlns:a16="http://schemas.microsoft.com/office/drawing/2014/main" id="{AF36E0A5-D9C2-F1B2-6E46-24B621D35B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670000" cy="5313600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</p:txBody>
      </p:sp>
      <p:pic>
        <p:nvPicPr>
          <p:cNvPr id="176" name="Google Shape;176;g30fd5a3148a_2_19" descr="Inteligência Artificial com preenchimento sólido">
            <a:extLst>
              <a:ext uri="{FF2B5EF4-FFF2-40B4-BE49-F238E27FC236}">
                <a16:creationId xmlns:a16="http://schemas.microsoft.com/office/drawing/2014/main" id="{FDF16D94-051A-081E-9913-50413BB30A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6977" y="164886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0fd5a3148a_2_19">
            <a:extLst>
              <a:ext uri="{FF2B5EF4-FFF2-40B4-BE49-F238E27FC236}">
                <a16:creationId xmlns:a16="http://schemas.microsoft.com/office/drawing/2014/main" id="{8E39D3E5-0C52-BBC4-837C-CBC41A9DDCE1}"/>
              </a:ext>
            </a:extLst>
          </p:cNvPr>
          <p:cNvSpPr txBox="1"/>
          <p:nvPr/>
        </p:nvSpPr>
        <p:spPr>
          <a:xfrm>
            <a:off x="6543675" y="2724085"/>
            <a:ext cx="5400600" cy="399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4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07000"/>
              </a:lnSpc>
              <a:spcBef>
                <a:spcPts val="800"/>
              </a:spcBef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dirty="0">
                <a:solidFill>
                  <a:srgbClr val="636A6F"/>
                </a:solidFill>
              </a:rPr>
              <a:t>aplicar técnicas para dar feedback construtivo</a:t>
            </a:r>
          </a:p>
          <a:p>
            <a:pPr marL="285750" lvl="0" indent="-285750">
              <a:lnSpc>
                <a:spcPct val="107000"/>
              </a:lnSpc>
              <a:spcBef>
                <a:spcPts val="800"/>
              </a:spcBef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dirty="0">
                <a:solidFill>
                  <a:srgbClr val="636A6F"/>
                </a:solidFill>
              </a:rPr>
              <a:t>promover uma atitude inclusiva que valorize perspetivas diversas e promover um ambiente de trabalho híbrido e solidário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400" dirty="0"/>
          </a:p>
        </p:txBody>
      </p:sp>
      <p:sp>
        <p:nvSpPr>
          <p:cNvPr id="178" name="Google Shape;178;g30fd5a3148a_2_19">
            <a:extLst>
              <a:ext uri="{FF2B5EF4-FFF2-40B4-BE49-F238E27FC236}">
                <a16:creationId xmlns:a16="http://schemas.microsoft.com/office/drawing/2014/main" id="{F99B12CD-E20A-B1A1-FD9C-A1E9C6CAED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1237" y="2127493"/>
            <a:ext cx="59109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dirty="0">
              <a:solidFill>
                <a:srgbClr val="868E93"/>
              </a:solidFill>
            </a:endParaRPr>
          </a:p>
          <a:p>
            <a:pPr marL="1828800" lvl="4" indent="0">
              <a:buClr>
                <a:srgbClr val="868E93"/>
              </a:buClr>
              <a:buNone/>
            </a:pPr>
            <a:r>
              <a:rPr lang="pt-PT" sz="24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delinear o papel da confiança em equipas híbridas e apresentar técnicas para dar feedback construtivo.</a:t>
            </a:r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Char char="•"/>
            </a:pPr>
            <a:endParaRPr lang="pt-PT" sz="2400" dirty="0"/>
          </a:p>
        </p:txBody>
      </p:sp>
      <p:pic>
        <p:nvPicPr>
          <p:cNvPr id="179" name="Google Shape;179;g30fd5a3148a_2_19">
            <a:extLst>
              <a:ext uri="{FF2B5EF4-FFF2-40B4-BE49-F238E27FC236}">
                <a16:creationId xmlns:a16="http://schemas.microsoft.com/office/drawing/2014/main" id="{13BB26E8-1F33-067E-C9B0-290325AFF9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298" t="23251" r="19602" b="22961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085E0A37-1C90-B351-89FA-406ABEBFF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53F12F44-A540-648E-EACC-8BBB96A9254F}"/>
              </a:ext>
            </a:extLst>
          </p:cNvPr>
          <p:cNvSpPr txBox="1">
            <a:spLocks/>
          </p:cNvSpPr>
          <p:nvPr/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4: Dar </a:t>
            </a:r>
            <a:r>
              <a:rPr lang="pt-PT" sz="3200" i="1" dirty="0">
                <a:solidFill>
                  <a:schemeClr val="accent6"/>
                </a:solidFill>
              </a:rPr>
              <a:t>feedback </a:t>
            </a:r>
            <a:r>
              <a:rPr lang="pt-PT" sz="3200" dirty="0">
                <a:solidFill>
                  <a:schemeClr val="accent6"/>
                </a:solidFill>
              </a:rPr>
              <a:t>num ambiente híbrido</a:t>
            </a:r>
            <a:endParaRPr lang="pt-PT" sz="3200" dirty="0">
              <a:solidFill>
                <a:schemeClr val="accent5"/>
              </a:solidFill>
            </a:endParaRPr>
          </a:p>
        </p:txBody>
      </p:sp>
      <p:sp>
        <p:nvSpPr>
          <p:cNvPr id="4" name="Google Shape;143;p8">
            <a:extLst>
              <a:ext uri="{FF2B5EF4-FFF2-40B4-BE49-F238E27FC236}">
                <a16:creationId xmlns:a16="http://schemas.microsoft.com/office/drawing/2014/main" id="{4DF72C3C-049F-FCB5-87E9-DA2F6FC3839E}"/>
              </a:ext>
            </a:extLst>
          </p:cNvPr>
          <p:cNvSpPr txBox="1"/>
          <p:nvPr/>
        </p:nvSpPr>
        <p:spPr>
          <a:xfrm>
            <a:off x="8015938" y="1533357"/>
            <a:ext cx="3128896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lang="pt-PT" sz="28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463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869C709E-68CB-965C-A8C6-83EC0D018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fd5a3148a_2_30">
            <a:extLst>
              <a:ext uri="{FF2B5EF4-FFF2-40B4-BE49-F238E27FC236}">
                <a16:creationId xmlns:a16="http://schemas.microsoft.com/office/drawing/2014/main" id="{824F7F9D-B51A-EA7B-6E57-7D4EA74B07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4870" y="1267800"/>
            <a:ext cx="9770400" cy="43224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lang="pt-PT" sz="2400" dirty="0">
              <a:solidFill>
                <a:schemeClr val="accent6"/>
              </a:solidFill>
            </a:endParaRP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</a:pPr>
            <a:r>
              <a:rPr lang="pt-PT" sz="2400" i="1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Apresentar o estudo de caso: Uma equipa híbrida que se debate com problemas de confiança e de</a:t>
            </a:r>
            <a:r>
              <a:rPr lang="pt-PT" sz="24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 </a:t>
            </a:r>
            <a:r>
              <a:rPr lang="pt-PT" sz="2400" i="1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feedback.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lang="pt-PT" sz="2400" dirty="0">
              <a:solidFill>
                <a:schemeClr val="accent6"/>
              </a:solidFill>
            </a:endParaRP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</a:pPr>
            <a:r>
              <a:rPr lang="pt-PT" sz="2400" i="1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Convidar os formandos a analisar e debater o estudo de caso.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lang="pt-PT" sz="2400" dirty="0">
              <a:solidFill>
                <a:schemeClr val="accent6"/>
              </a:solidFill>
            </a:endParaRP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</a:pPr>
            <a:r>
              <a:rPr lang="pt-PT" sz="2400" i="1" dirty="0">
                <a:solidFill>
                  <a:srgbClr val="868E93"/>
                </a:solidFill>
                <a:latin typeface="Arial"/>
                <a:cs typeface="Arial"/>
              </a:rPr>
              <a:t>Fornecer exemplos de diretrizes para dar feedback.</a:t>
            </a:r>
            <a:endParaRPr lang="pt-PT" sz="2400" i="1" dirty="0">
              <a:solidFill>
                <a:srgbClr val="868E93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endParaRPr lang="pt-PT" sz="2400" dirty="0">
              <a:solidFill>
                <a:schemeClr val="accent6"/>
              </a:solidFill>
            </a:endParaRP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</a:pPr>
            <a:r>
              <a:rPr lang="pt-PT" sz="2400" i="1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Praticar com os formandos, dando feedback.</a:t>
            </a:r>
            <a:endParaRPr lang="pt-PT" sz="2400" i="1" dirty="0">
              <a:solidFill>
                <a:srgbClr val="868E93"/>
              </a:solidFill>
              <a:latin typeface="Arial"/>
              <a:cs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i="0" u="none" strike="noStrike" cap="none" dirty="0">
              <a:solidFill>
                <a:srgbClr val="12501B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b="1" dirty="0">
              <a:solidFill>
                <a:srgbClr val="12501B"/>
              </a:solidFill>
            </a:endParaRPr>
          </a:p>
        </p:txBody>
      </p:sp>
      <p:pic>
        <p:nvPicPr>
          <p:cNvPr id="188" name="Google Shape;188;g30fd5a3148a_2_30" descr="Ampulheta 90% com preenchimento sólido">
            <a:extLst>
              <a:ext uri="{FF2B5EF4-FFF2-40B4-BE49-F238E27FC236}">
                <a16:creationId xmlns:a16="http://schemas.microsoft.com/office/drawing/2014/main" id="{90786A28-3D18-C9D8-FDCE-15C4FEE7D8ED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00" cy="18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0fd5a3148a_2_30">
            <a:extLst>
              <a:ext uri="{FF2B5EF4-FFF2-40B4-BE49-F238E27FC236}">
                <a16:creationId xmlns:a16="http://schemas.microsoft.com/office/drawing/2014/main" id="{B42D4AB8-571D-3178-F69A-A6BC0FFE33FD}"/>
              </a:ext>
            </a:extLst>
          </p:cNvPr>
          <p:cNvSpPr txBox="1"/>
          <p:nvPr/>
        </p:nvSpPr>
        <p:spPr>
          <a:xfrm>
            <a:off x="10550546" y="6332408"/>
            <a:ext cx="127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00h:20m</a:t>
            </a:r>
            <a:endParaRPr sz="16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69D1E1BD-1116-E74C-43A1-45C44BA4F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3A0B85CA-D602-E186-8AE2-31CC3989DA3A}"/>
              </a:ext>
            </a:extLst>
          </p:cNvPr>
          <p:cNvSpPr txBox="1">
            <a:spLocks/>
          </p:cNvSpPr>
          <p:nvPr/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4: Dar </a:t>
            </a:r>
            <a:r>
              <a:rPr lang="pt-PT" sz="3200" i="1" dirty="0">
                <a:solidFill>
                  <a:schemeClr val="accent6"/>
                </a:solidFill>
              </a:rPr>
              <a:t>feedback </a:t>
            </a:r>
            <a:r>
              <a:rPr lang="pt-PT" sz="3200" dirty="0">
                <a:solidFill>
                  <a:schemeClr val="accent6"/>
                </a:solidFill>
              </a:rPr>
              <a:t>num ambiente híbrido</a:t>
            </a: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22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3A464651-9FE9-029D-C099-19A7478B2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fd5a3148a_2_39">
            <a:extLst>
              <a:ext uri="{FF2B5EF4-FFF2-40B4-BE49-F238E27FC236}">
                <a16:creationId xmlns:a16="http://schemas.microsoft.com/office/drawing/2014/main" id="{D6486707-0733-1A96-11E9-1EB5C99126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971" y="1462685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b="1" dirty="0">
                <a:solidFill>
                  <a:schemeClr val="accent5"/>
                </a:solidFill>
                <a:latin typeface="+mn-lt"/>
                <a:ea typeface="Arial"/>
                <a:cs typeface="Arial"/>
                <a:sym typeface="Arial"/>
              </a:rPr>
              <a:t>RECURSOS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b="1" dirty="0">
              <a:solidFill>
                <a:schemeClr val="accent5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28600" indent="-114300">
              <a:buClr>
                <a:srgbClr val="9869BD"/>
              </a:buClr>
              <a:buNone/>
            </a:pPr>
            <a:r>
              <a:rPr lang="pt-PT" sz="2400" dirty="0">
                <a:solidFill>
                  <a:srgbClr val="12501B"/>
                </a:solidFill>
                <a:latin typeface="+mj-lt"/>
              </a:rPr>
              <a:t>- Exemplos de diretrizes de </a:t>
            </a:r>
            <a:r>
              <a:rPr lang="pt-PT" sz="2400" i="1" dirty="0">
                <a:solidFill>
                  <a:srgbClr val="12501B"/>
                </a:solidFill>
                <a:latin typeface="+mj-lt"/>
              </a:rPr>
              <a:t>feedback</a:t>
            </a:r>
          </a:p>
          <a:p>
            <a:pPr marL="228600" indent="-114300">
              <a:buClr>
                <a:srgbClr val="9869BD"/>
              </a:buClr>
              <a:buNone/>
            </a:pPr>
            <a:r>
              <a:rPr lang="pt-PT" sz="2400" dirty="0">
                <a:solidFill>
                  <a:srgbClr val="12501B"/>
                </a:solidFill>
                <a:latin typeface="+mj-lt"/>
              </a:rPr>
              <a:t>- Documento de estudo de caso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+mn-lt"/>
              <a:ea typeface="Open Sans Light"/>
              <a:cs typeface="Open Sans Light"/>
              <a:sym typeface="Open Sans Light"/>
            </a:endParaRPr>
          </a:p>
          <a:p>
            <a:pPr marL="92075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dirty="0">
                <a:solidFill>
                  <a:srgbClr val="12501B"/>
                </a:solidFill>
                <a:latin typeface="+mn-lt"/>
                <a:hlinkClick r:id="rId3"/>
              </a:rPr>
              <a:t>clickup.com/blog/feedback-sandwich-method/ </a:t>
            </a:r>
            <a:endParaRPr lang="pt-PT" sz="2400" dirty="0">
              <a:solidFill>
                <a:srgbClr val="12501B"/>
              </a:solidFill>
              <a:latin typeface="+mn-lt"/>
            </a:endParaRPr>
          </a:p>
        </p:txBody>
      </p:sp>
      <p:sp>
        <p:nvSpPr>
          <p:cNvPr id="205" name="Google Shape;205;g30fd5a3148a_2_39">
            <a:extLst>
              <a:ext uri="{FF2B5EF4-FFF2-40B4-BE49-F238E27FC236}">
                <a16:creationId xmlns:a16="http://schemas.microsoft.com/office/drawing/2014/main" id="{21282F59-1D48-2446-AB5D-0B5882E730A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2501B"/>
              </a:buClr>
              <a:buSzPts val="1800"/>
              <a:buNone/>
            </a:pPr>
            <a:r>
              <a:rPr lang="pt-PT" sz="2400" b="1" cap="all" dirty="0">
                <a:solidFill>
                  <a:schemeClr val="accent5"/>
                </a:solidFill>
                <a:latin typeface="+mn-lt"/>
                <a:ea typeface="Arial"/>
                <a:cs typeface="Arial"/>
                <a:sym typeface="Arial"/>
              </a:rPr>
              <a:t>Saiba mais! </a:t>
            </a:r>
            <a:endParaRPr lang="pt-PT" sz="2400" cap="all" dirty="0">
              <a:solidFill>
                <a:schemeClr val="accent5"/>
              </a:solidFill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400" i="0" u="none" strike="noStrike" cap="none" dirty="0">
                <a:solidFill>
                  <a:srgbClr val="868E93"/>
                </a:solidFill>
                <a:latin typeface="+mn-lt"/>
                <a:ea typeface="Arial"/>
                <a:cs typeface="Arial"/>
                <a:sym typeface="Arial"/>
                <a:hlinkClick r:id="rId4"/>
              </a:rPr>
              <a:t>www.charliehr.com/blog/hybrid-working-policy/ 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400" i="0" u="none" strike="noStrike" cap="none" dirty="0">
                <a:solidFill>
                  <a:srgbClr val="868E93"/>
                </a:solidFill>
                <a:latin typeface="+mn-lt"/>
                <a:ea typeface="Arial"/>
                <a:cs typeface="Arial"/>
                <a:sym typeface="Arial"/>
                <a:hlinkClick r:id="rId5"/>
              </a:rPr>
              <a:t>hrexecutive.com/do-you-have-a-strong-hybrid-work-policy-in-place/ 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dirty="0">
              <a:latin typeface="+mn-lt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D2FF9989-6BA5-323C-3A61-9957FB7DA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8622C571-D3C4-41B9-1602-1C67247BEEE9}"/>
              </a:ext>
            </a:extLst>
          </p:cNvPr>
          <p:cNvSpPr txBox="1">
            <a:spLocks/>
          </p:cNvSpPr>
          <p:nvPr/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4: Dar </a:t>
            </a:r>
            <a:r>
              <a:rPr lang="pt-PT" sz="3200" i="1" dirty="0">
                <a:solidFill>
                  <a:schemeClr val="accent6"/>
                </a:solidFill>
              </a:rPr>
              <a:t>feedback </a:t>
            </a:r>
            <a:r>
              <a:rPr lang="pt-PT" sz="3200" dirty="0">
                <a:solidFill>
                  <a:schemeClr val="accent6"/>
                </a:solidFill>
              </a:rPr>
              <a:t>num ambiente híbrido</a:t>
            </a: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52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20C6516F-A322-F1DC-F00C-3599D817B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>
            <a:extLst>
              <a:ext uri="{FF2B5EF4-FFF2-40B4-BE49-F238E27FC236}">
                <a16:creationId xmlns:a16="http://schemas.microsoft.com/office/drawing/2014/main" id="{2B620C47-442D-7C56-65C2-AF8DC38A4222}"/>
              </a:ext>
            </a:extLst>
          </p:cNvPr>
          <p:cNvSpPr txBox="1"/>
          <p:nvPr/>
        </p:nvSpPr>
        <p:spPr>
          <a:xfrm>
            <a:off x="4929672" y="2858825"/>
            <a:ext cx="6688230" cy="206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600">
                <a:solidFill>
                  <a:schemeClr val="accent5"/>
                </a:solidFill>
              </a:rPr>
              <a:t>Tópico 5</a:t>
            </a:r>
            <a:br>
              <a:rPr lang="pt-PT"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kumimoji="0" lang="pt-PT" sz="3600" b="1" i="0" u="none" strike="noStrike" kern="0" cap="none" spc="0" normalizeH="0" baseline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Manter uma cultura empresarial forte</a:t>
            </a:r>
            <a:endParaRPr lang="pt-PT" sz="3600" b="1"/>
          </a:p>
        </p:txBody>
      </p:sp>
      <p:pic>
        <p:nvPicPr>
          <p:cNvPr id="125" name="Google Shape;125;p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089CEF3-477C-0736-9793-F85A180A79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98" y="1936283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B93A7E8-2BE4-FC35-003A-652F93361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30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B11A7491-3BEC-AB60-724C-2807F883B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F01A4D56-D7EC-7D33-8A18-A39935DCE9A9}"/>
              </a:ext>
            </a:extLst>
          </p:cNvPr>
          <p:cNvSpPr txBox="1"/>
          <p:nvPr/>
        </p:nvSpPr>
        <p:spPr>
          <a:xfrm>
            <a:off x="322172" y="1156966"/>
            <a:ext cx="11581355" cy="30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800" dirty="0">
                <a:solidFill>
                  <a:schemeClr val="accent5"/>
                </a:solidFill>
              </a:rPr>
              <a:t>Apresentação do conceito teórico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Clr>
                <a:schemeClr val="accent5"/>
              </a:buClr>
              <a:buSzPts val="3600"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A cultura da empresa é definida como “</a:t>
            </a:r>
            <a:r>
              <a:rPr lang="pt-PT" sz="2400" i="1" dirty="0">
                <a:solidFill>
                  <a:schemeClr val="tx1"/>
                </a:solidFill>
                <a:latin typeface="+mn-lt"/>
              </a:rPr>
              <a:t>os valores, crenças e atitudes que servem de princípios orientadores para todos, numa organização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”. Significa como e o que as pessoas fazem no local de trabalho. É a soma dos seus sistemas, comportamentos e valores, formais e informais, que criam uma experiência para os </a:t>
            </a:r>
            <a:r>
              <a:rPr lang="pt-PT" sz="2400" dirty="0" err="1">
                <a:solidFill>
                  <a:schemeClr val="tx1"/>
                </a:solidFill>
                <a:latin typeface="+mn-lt"/>
              </a:rPr>
              <a:t>colboradores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 e clientes.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Na sua essência, a cultura da empresa é a forma como as coisas são feitas no local de trabalho. O “como” inclui tanto os sistemas formais, como os comportamentos informais.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5"/>
              </a:buClr>
              <a:buSzPts val="3600"/>
            </a:pPr>
            <a:r>
              <a:rPr lang="pt-PT" sz="2400" dirty="0">
                <a:solidFill>
                  <a:schemeClr val="accent5"/>
                </a:solidFill>
                <a:latin typeface="+mn-lt"/>
              </a:rPr>
              <a:t>De todos os “ingredientes” que compõem a cultura organizacional, as variáveis mais importantes são a forma como: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1A3E737-ABA6-C27A-813D-C2F4E617B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68;g30fd5a3148a_2_14">
            <a:extLst>
              <a:ext uri="{FF2B5EF4-FFF2-40B4-BE49-F238E27FC236}">
                <a16:creationId xmlns:a16="http://schemas.microsoft.com/office/drawing/2014/main" id="{1B8D3429-D397-7857-29C8-5A51C12E2BEE}"/>
              </a:ext>
            </a:extLst>
          </p:cNvPr>
          <p:cNvSpPr txBox="1"/>
          <p:nvPr/>
        </p:nvSpPr>
        <p:spPr>
          <a:xfrm>
            <a:off x="1808087" y="5029913"/>
            <a:ext cx="9915828" cy="174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os colaboradores comunicam entre si</a:t>
            </a:r>
          </a:p>
          <a:p>
            <a:pPr marL="342900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as decisões são tomadas</a:t>
            </a:r>
          </a:p>
          <a:p>
            <a:pPr marL="342900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as pessoas são contratadas, promovidas e despedidas</a:t>
            </a:r>
          </a:p>
          <a:p>
            <a:pPr marL="342900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os colaboradores são reconhecidos</a:t>
            </a:r>
          </a:p>
          <a:p>
            <a:pPr marL="342900" indent="-342900">
              <a:lnSpc>
                <a:spcPct val="90000"/>
              </a:lnSpc>
              <a:spcAft>
                <a:spcPts val="200"/>
              </a:spcAft>
              <a:buClr>
                <a:srgbClr val="A02B93"/>
              </a:buClr>
              <a:buSzPts val="3600"/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os colaboradores celebram o seu trabalho e o dos outros</a:t>
            </a:r>
          </a:p>
        </p:txBody>
      </p:sp>
      <p:sp>
        <p:nvSpPr>
          <p:cNvPr id="6" name="Google Shape;168;g30fd5a3148a_2_14">
            <a:extLst>
              <a:ext uri="{FF2B5EF4-FFF2-40B4-BE49-F238E27FC236}">
                <a16:creationId xmlns:a16="http://schemas.microsoft.com/office/drawing/2014/main" id="{F47A9638-3314-672E-FDDF-047189CF3C2E}"/>
              </a:ext>
            </a:extLst>
          </p:cNvPr>
          <p:cNvSpPr txBox="1"/>
          <p:nvPr/>
        </p:nvSpPr>
        <p:spPr>
          <a:xfrm>
            <a:off x="1193561" y="375562"/>
            <a:ext cx="10709966" cy="7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5: Manter uma cultura empresarial forte</a:t>
            </a:r>
          </a:p>
        </p:txBody>
      </p:sp>
    </p:spTree>
    <p:extLst>
      <p:ext uri="{BB962C8B-B14F-4D97-AF65-F5344CB8AC3E}">
        <p14:creationId xmlns:p14="http://schemas.microsoft.com/office/powerpoint/2010/main" val="4024042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B11A7491-3BEC-AB60-724C-2807F883B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F01A4D56-D7EC-7D33-8A18-A39935DCE9A9}"/>
              </a:ext>
            </a:extLst>
          </p:cNvPr>
          <p:cNvSpPr txBox="1"/>
          <p:nvPr/>
        </p:nvSpPr>
        <p:spPr>
          <a:xfrm>
            <a:off x="489856" y="1173295"/>
            <a:ext cx="11397341" cy="556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lnSpc>
                <a:spcPct val="90000"/>
              </a:lnSpc>
              <a:spcAft>
                <a:spcPts val="1200"/>
              </a:spcAft>
              <a:buClr>
                <a:schemeClr val="accent5"/>
              </a:buClr>
              <a:buSzPts val="3600"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Uma </a:t>
            </a:r>
            <a:r>
              <a:rPr lang="pt-PT" sz="2400" b="1" dirty="0">
                <a:solidFill>
                  <a:schemeClr val="tx1"/>
                </a:solidFill>
                <a:latin typeface="+mn-lt"/>
              </a:rPr>
              <a:t>cultura de trabalho deficiente 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cria um ambiente tóxico em que os membros da equipa ficam desmotivados, a produtividade é afetada e a retenção dos trabalhadores sofre um impacte negativo. Pode resultar de uma série de questões, incluindo mudança de liderança, despedimentos, cargas de trabalho excessivas ou falta de clareza.</a:t>
            </a:r>
          </a:p>
          <a:p>
            <a:pPr marR="0" lvl="0" rtl="0">
              <a:lnSpc>
                <a:spcPct val="90000"/>
              </a:lnSpc>
              <a:spcAft>
                <a:spcPts val="1200"/>
              </a:spcAft>
              <a:buClr>
                <a:schemeClr val="accent5"/>
              </a:buClr>
              <a:buSzPts val="3600"/>
            </a:pPr>
            <a:r>
              <a:rPr lang="pt-PT" sz="2400" b="1" dirty="0">
                <a:solidFill>
                  <a:schemeClr val="tx1"/>
                </a:solidFill>
                <a:latin typeface="+mn-lt"/>
              </a:rPr>
              <a:t>“Uma cultura excelente, no escritório ou híbrida, poderia ser uma ótima solução. Passamos tanto tempo no trabalho, que mais vale gostarmos dele”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 - Michael McCarthy, formador da Divisão de Educação Contínua e Desenvolvimento Profissional e Executivo de Harvard.</a:t>
            </a:r>
          </a:p>
          <a:p>
            <a:pPr marR="0" lvl="0" rtl="0">
              <a:lnSpc>
                <a:spcPct val="90000"/>
              </a:lnSpc>
              <a:spcAft>
                <a:spcPts val="1200"/>
              </a:spcAft>
              <a:buClr>
                <a:schemeClr val="accent5"/>
              </a:buClr>
              <a:buSzPts val="3600"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Uma boa cultura é alcançável, mas é necessária uma equipa empenhada, de líderes focados na construção da cultura, para que isso aconteça. Investir numa cultura organizacional e numa liderança onde os membros da equipa possam prosperar, empenhar-se no trabalho e sentir-se apoiados, é exatamente o que contribui para o sucesso da empresa. </a:t>
            </a:r>
          </a:p>
          <a:p>
            <a:pPr marR="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</a:pPr>
            <a:endParaRPr lang="pt-PT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1A3E737-ABA6-C27A-813D-C2F4E617B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68;g30fd5a3148a_2_14">
            <a:extLst>
              <a:ext uri="{FF2B5EF4-FFF2-40B4-BE49-F238E27FC236}">
                <a16:creationId xmlns:a16="http://schemas.microsoft.com/office/drawing/2014/main" id="{B9FD393B-38EC-BC2B-7AC6-97D36A5A8B09}"/>
              </a:ext>
            </a:extLst>
          </p:cNvPr>
          <p:cNvSpPr txBox="1"/>
          <p:nvPr/>
        </p:nvSpPr>
        <p:spPr>
          <a:xfrm>
            <a:off x="1193561" y="375562"/>
            <a:ext cx="10709966" cy="7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5: Manter uma cultura empresarial forte</a:t>
            </a:r>
          </a:p>
        </p:txBody>
      </p:sp>
    </p:spTree>
    <p:extLst>
      <p:ext uri="{BB962C8B-B14F-4D97-AF65-F5344CB8AC3E}">
        <p14:creationId xmlns:p14="http://schemas.microsoft.com/office/powerpoint/2010/main" val="637247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F0EF8A64-6AB4-19A1-B1D7-E23FAC6CC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4E79D187-0387-1487-1597-B390EDF92403}"/>
              </a:ext>
            </a:extLst>
          </p:cNvPr>
          <p:cNvSpPr txBox="1"/>
          <p:nvPr/>
        </p:nvSpPr>
        <p:spPr>
          <a:xfrm>
            <a:off x="474583" y="1194654"/>
            <a:ext cx="11428944" cy="568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Eis seis fatores principais a considerar na construção da cultura da empresa e na criação de um ambiente de trabalho híbrido: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1. construir valores partilhados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2. investir em programas de diversidade, inclusão e pertença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3. alicerçar a sua cultura na confiança mútua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4. distribuir a responsabilidade, se for caso disso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5. aumentar a clareza para reduzir os mal-entendidos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6. criar excelentes processos de contratação e de integração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Construir e manter uma cultura empresarial forte num ambiente de trabalho híbrido é uma jornada contínua e dinâmica que requer empatia e adaptabilidade. É mais do que apenas o conjunto de políticas e ferramentas; trata-se de criar um sentido de comunidade, de pertença e de objetivo partilhado, independentemente da origem dos membros da sua equipa.</a:t>
            </a: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A81AA0A-6A70-A392-B3AF-D3FBBB509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68;g30fd5a3148a_2_14">
            <a:extLst>
              <a:ext uri="{FF2B5EF4-FFF2-40B4-BE49-F238E27FC236}">
                <a16:creationId xmlns:a16="http://schemas.microsoft.com/office/drawing/2014/main" id="{654E9AB4-3919-948B-645C-721833E48664}"/>
              </a:ext>
            </a:extLst>
          </p:cNvPr>
          <p:cNvSpPr txBox="1"/>
          <p:nvPr/>
        </p:nvSpPr>
        <p:spPr>
          <a:xfrm>
            <a:off x="1193561" y="375562"/>
            <a:ext cx="10709966" cy="7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5: Manter uma cultura empresarial forte</a:t>
            </a:r>
          </a:p>
        </p:txBody>
      </p:sp>
    </p:spTree>
    <p:extLst>
      <p:ext uri="{BB962C8B-B14F-4D97-AF65-F5344CB8AC3E}">
        <p14:creationId xmlns:p14="http://schemas.microsoft.com/office/powerpoint/2010/main" val="968870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FF413D04-943D-FC72-E44F-FE284DA46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fd5a3148a_2_19">
            <a:extLst>
              <a:ext uri="{FF2B5EF4-FFF2-40B4-BE49-F238E27FC236}">
                <a16:creationId xmlns:a16="http://schemas.microsoft.com/office/drawing/2014/main" id="{A650757F-22BF-08E7-03A6-4CA0853889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670000" cy="5313600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dirty="0"/>
              <a:t> </a:t>
            </a:r>
            <a:endParaRPr dirty="0"/>
          </a:p>
        </p:txBody>
      </p:sp>
      <p:pic>
        <p:nvPicPr>
          <p:cNvPr id="176" name="Google Shape;176;g30fd5a3148a_2_19" descr="Inteligência Artificial com preenchimento sólido">
            <a:extLst>
              <a:ext uri="{FF2B5EF4-FFF2-40B4-BE49-F238E27FC236}">
                <a16:creationId xmlns:a16="http://schemas.microsoft.com/office/drawing/2014/main" id="{F6EF5DD5-D810-F862-DA7A-D4A80A10ED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5037" y="151488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0fd5a3148a_2_19">
            <a:extLst>
              <a:ext uri="{FF2B5EF4-FFF2-40B4-BE49-F238E27FC236}">
                <a16:creationId xmlns:a16="http://schemas.microsoft.com/office/drawing/2014/main" id="{7050714E-AB9C-0570-0530-C016B65D92B6}"/>
              </a:ext>
            </a:extLst>
          </p:cNvPr>
          <p:cNvSpPr txBox="1"/>
          <p:nvPr/>
        </p:nvSpPr>
        <p:spPr>
          <a:xfrm>
            <a:off x="6543675" y="2724085"/>
            <a:ext cx="5400600" cy="35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400" b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dirty="0">
                <a:solidFill>
                  <a:srgbClr val="636A6F"/>
                </a:solidFill>
              </a:rPr>
              <a:t>identificar os principais componentes de uma cultura empresarial forte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dirty="0">
                <a:solidFill>
                  <a:srgbClr val="636A6F"/>
                </a:solidFill>
              </a:rPr>
              <a:t>planear e organizar eventos com equipas híbridas, para reforçar a cultura da empresa</a:t>
            </a:r>
          </a:p>
        </p:txBody>
      </p:sp>
      <p:sp>
        <p:nvSpPr>
          <p:cNvPr id="178" name="Google Shape;178;g30fd5a3148a_2_19">
            <a:extLst>
              <a:ext uri="{FF2B5EF4-FFF2-40B4-BE49-F238E27FC236}">
                <a16:creationId xmlns:a16="http://schemas.microsoft.com/office/drawing/2014/main" id="{89F4601F-7DD7-EBD1-8F5C-00167C9E81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1237" y="2127493"/>
            <a:ext cx="59109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0" lvl="4" indent="0">
              <a:buClr>
                <a:srgbClr val="868E93"/>
              </a:buClr>
              <a:buNone/>
            </a:pPr>
            <a:endParaRPr lang="pt-PT" sz="2400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0" lvl="4" indent="0">
              <a:buClr>
                <a:srgbClr val="868E93"/>
              </a:buClr>
              <a:buNone/>
            </a:pPr>
            <a:r>
              <a:rPr lang="pt-PT" sz="24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orientar os formandos na compreensão da importância da cultura da empresa, num ambiente de trabalho diversificado e híbrido</a:t>
            </a:r>
            <a:endParaRPr lang="pt-PT" sz="2400" dirty="0"/>
          </a:p>
        </p:txBody>
      </p:sp>
      <p:pic>
        <p:nvPicPr>
          <p:cNvPr id="179" name="Google Shape;179;g30fd5a3148a_2_19">
            <a:extLst>
              <a:ext uri="{FF2B5EF4-FFF2-40B4-BE49-F238E27FC236}">
                <a16:creationId xmlns:a16="http://schemas.microsoft.com/office/drawing/2014/main" id="{E7E7EE47-63AD-FC94-4946-B7BD440B28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298" t="23251" r="19602" b="22961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BF9ED498-1A92-A986-C293-9C4BE32D2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94AB2B29-F82A-EE0B-BCF1-6D255F6A1006}"/>
              </a:ext>
            </a:extLst>
          </p:cNvPr>
          <p:cNvSpPr txBox="1">
            <a:spLocks/>
          </p:cNvSpPr>
          <p:nvPr/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5: Estratégias para promover a inclusão e a partilha de valores em modelos híbridos</a:t>
            </a:r>
            <a:endParaRPr lang="pt-PT" sz="3200" dirty="0">
              <a:solidFill>
                <a:schemeClr val="accent5"/>
              </a:solidFill>
            </a:endParaRPr>
          </a:p>
        </p:txBody>
      </p:sp>
      <p:sp>
        <p:nvSpPr>
          <p:cNvPr id="4" name="Google Shape;143;p8">
            <a:extLst>
              <a:ext uri="{FF2B5EF4-FFF2-40B4-BE49-F238E27FC236}">
                <a16:creationId xmlns:a16="http://schemas.microsoft.com/office/drawing/2014/main" id="{368EE456-DE87-D0A3-A7F8-57DE8A623AAF}"/>
              </a:ext>
            </a:extLst>
          </p:cNvPr>
          <p:cNvSpPr txBox="1"/>
          <p:nvPr/>
        </p:nvSpPr>
        <p:spPr>
          <a:xfrm>
            <a:off x="8015938" y="1533357"/>
            <a:ext cx="3128896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lang="pt-PT" sz="28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463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1E90C176-E615-7DCF-97B0-97768FCF8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fd5a3148a_2_30">
            <a:extLst>
              <a:ext uri="{FF2B5EF4-FFF2-40B4-BE49-F238E27FC236}">
                <a16:creationId xmlns:a16="http://schemas.microsoft.com/office/drawing/2014/main" id="{9FDC39EF-645A-BED8-5C65-2660A2C6DB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4870" y="1267799"/>
            <a:ext cx="9770400" cy="4812961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 1</a:t>
            </a:r>
            <a:endParaRPr lang="pt-PT" sz="2400" dirty="0">
              <a:solidFill>
                <a:schemeClr val="accent6"/>
              </a:solidFill>
              <a:latin typeface="+mn-lt"/>
            </a:endParaRP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</a:pPr>
            <a:r>
              <a:rPr lang="pt-PT" sz="2400" i="1" dirty="0">
                <a:solidFill>
                  <a:srgbClr val="868E93"/>
                </a:solidFill>
                <a:latin typeface="+mn-lt"/>
                <a:cs typeface="Arial"/>
                <a:sym typeface="Arial"/>
              </a:rPr>
              <a:t>Dividir os participantes em pequenos grupos para um brainstorming</a:t>
            </a:r>
            <a:endParaRPr lang="pt-PT" sz="2400" i="1" dirty="0">
              <a:solidFill>
                <a:srgbClr val="12501B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 2</a:t>
            </a:r>
            <a:endParaRPr lang="pt-PT" sz="2400" dirty="0">
              <a:solidFill>
                <a:schemeClr val="accent6"/>
              </a:solidFill>
              <a:latin typeface="+mn-lt"/>
            </a:endParaRP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</a:pPr>
            <a:r>
              <a:rPr lang="pt-PT" sz="2400" i="1" spc="-100" dirty="0">
                <a:solidFill>
                  <a:srgbClr val="868E93"/>
                </a:solidFill>
                <a:latin typeface="+mn-lt"/>
                <a:cs typeface="Arial"/>
                <a:sym typeface="Arial"/>
              </a:rPr>
              <a:t>Apresentar aos formandos um modelo de planeamento de eventos híbridos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 3</a:t>
            </a:r>
            <a:endParaRPr lang="pt-PT" sz="2400" dirty="0">
              <a:solidFill>
                <a:schemeClr val="accent6"/>
              </a:solidFill>
              <a:latin typeface="+mn-lt"/>
            </a:endParaRP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</a:pPr>
            <a:r>
              <a:rPr lang="pt-PT" sz="2400" i="1" dirty="0">
                <a:solidFill>
                  <a:srgbClr val="868E93"/>
                </a:solidFill>
                <a:latin typeface="+mn-lt"/>
                <a:cs typeface="Arial"/>
              </a:rPr>
              <a:t>Cada grupo deve projetar um evento de equipa híbrida, para reforçar a cultura da empresa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 4</a:t>
            </a:r>
            <a:endParaRPr lang="pt-PT" sz="2400" dirty="0">
              <a:solidFill>
                <a:schemeClr val="accent6"/>
              </a:solidFill>
              <a:latin typeface="+mn-lt"/>
            </a:endParaRPr>
          </a:p>
          <a:p>
            <a:pPr marL="228600" lvl="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</a:pPr>
            <a:r>
              <a:rPr lang="pt-PT" sz="2400" i="1" dirty="0">
                <a:solidFill>
                  <a:srgbClr val="868E93"/>
                </a:solidFill>
                <a:latin typeface="+mn-lt"/>
                <a:cs typeface="Arial"/>
                <a:sym typeface="Arial"/>
              </a:rPr>
              <a:t>Promover um debate sobre os principais componentes de uma cultura empresarial forte</a:t>
            </a:r>
            <a:endParaRPr lang="pt-PT" sz="2400" i="1" dirty="0">
              <a:solidFill>
                <a:srgbClr val="868E93"/>
              </a:solidFill>
              <a:latin typeface="+mn-lt"/>
              <a:cs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i="0" u="none" strike="noStrike" cap="none" dirty="0">
              <a:solidFill>
                <a:srgbClr val="12501B"/>
              </a:solidFill>
              <a:latin typeface="+mn-lt"/>
              <a:ea typeface="Open Sans Light"/>
              <a:cs typeface="Open Sans Light"/>
              <a:sym typeface="Open Sans Light"/>
            </a:endParaRPr>
          </a:p>
          <a:p>
            <a:pPr marL="228600" lvl="0" indent="-114300">
              <a:buClr>
                <a:srgbClr val="9869BD"/>
              </a:buClr>
              <a:buNone/>
            </a:pPr>
            <a:endParaRPr lang="pt-PT" sz="2400" b="1" dirty="0">
              <a:solidFill>
                <a:srgbClr val="12501B"/>
              </a:solidFill>
              <a:latin typeface="+mn-lt"/>
            </a:endParaRPr>
          </a:p>
        </p:txBody>
      </p:sp>
      <p:pic>
        <p:nvPicPr>
          <p:cNvPr id="188" name="Google Shape;188;g30fd5a3148a_2_30" descr="Ampulheta 90% com preenchimento sólido">
            <a:extLst>
              <a:ext uri="{FF2B5EF4-FFF2-40B4-BE49-F238E27FC236}">
                <a16:creationId xmlns:a16="http://schemas.microsoft.com/office/drawing/2014/main" id="{95ACE386-BD77-F775-E8DA-DED4DA519B70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00" cy="18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0fd5a3148a_2_30">
            <a:extLst>
              <a:ext uri="{FF2B5EF4-FFF2-40B4-BE49-F238E27FC236}">
                <a16:creationId xmlns:a16="http://schemas.microsoft.com/office/drawing/2014/main" id="{FE9AF4C1-637D-7898-144F-25C032CD6594}"/>
              </a:ext>
            </a:extLst>
          </p:cNvPr>
          <p:cNvSpPr txBox="1"/>
          <p:nvPr/>
        </p:nvSpPr>
        <p:spPr>
          <a:xfrm>
            <a:off x="10550546" y="6332408"/>
            <a:ext cx="127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00h:15m</a:t>
            </a:r>
            <a:endParaRPr sz="16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4F931AF-B833-A3D3-CB92-97F14B27D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8451D1BD-CF30-FD70-9BE7-F6C8E43775D4}"/>
              </a:ext>
            </a:extLst>
          </p:cNvPr>
          <p:cNvSpPr txBox="1">
            <a:spLocks/>
          </p:cNvSpPr>
          <p:nvPr/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5: Estratégias para promover a inclusão e a partilha de valores em modelos híbridos</a:t>
            </a: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9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1681FAB0-815D-4D3E-CEC0-58369FF9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31;g30fd5a3148a_2_0">
            <a:extLst>
              <a:ext uri="{FF2B5EF4-FFF2-40B4-BE49-F238E27FC236}">
                <a16:creationId xmlns:a16="http://schemas.microsoft.com/office/drawing/2014/main" id="{332132F4-AA1B-2466-8A73-E4B2E3E30BE8}"/>
              </a:ext>
            </a:extLst>
          </p:cNvPr>
          <p:cNvSpPr txBox="1"/>
          <p:nvPr/>
        </p:nvSpPr>
        <p:spPr>
          <a:xfrm>
            <a:off x="557805" y="1274361"/>
            <a:ext cx="11076389" cy="3950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800" dirty="0">
                <a:solidFill>
                  <a:schemeClr val="accent5"/>
                </a:solidFill>
              </a:rPr>
              <a:t>Apresentação do conceito teórico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3600" dirty="0">
              <a:solidFill>
                <a:schemeClr val="accent5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A02B93"/>
              </a:buClr>
              <a:buSzPts val="3600"/>
              <a:buFont typeface="Arial"/>
              <a:buNone/>
              <a:tabLst/>
              <a:defRPr/>
            </a:pP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O trabalho híbrido é uma abordagem flexível que combina o trabalho num ambiente de escritório com o trabalho a partir de casa. Varia em termos de flexibilidade e suporta uma variedade de horários de trabalho diferentes.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A02B93"/>
              </a:buClr>
              <a:buSzPts val="3600"/>
              <a:buFont typeface="Arial"/>
              <a:buNone/>
              <a:tabLst/>
              <a:defRPr/>
            </a:pP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As modalidades de trabalho híbrido têm muitas vantagens em relação ao trabalho totalmente baseado no escritório para as funções com flexibilidade para teletrabalho. Os trabalhadores reconhecem o valor do trabalho híbrido.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3600" dirty="0">
              <a:solidFill>
                <a:schemeClr val="accent5"/>
              </a:solidFill>
            </a:endParaRPr>
          </a:p>
        </p:txBody>
      </p:sp>
      <p:sp>
        <p:nvSpPr>
          <p:cNvPr id="3" name="Google Shape;131;g30fd5a3148a_2_0">
            <a:extLst>
              <a:ext uri="{FF2B5EF4-FFF2-40B4-BE49-F238E27FC236}">
                <a16:creationId xmlns:a16="http://schemas.microsoft.com/office/drawing/2014/main" id="{1972BA15-C8CD-DD90-278E-12E585DB34B8}"/>
              </a:ext>
            </a:extLst>
          </p:cNvPr>
          <p:cNvSpPr txBox="1"/>
          <p:nvPr/>
        </p:nvSpPr>
        <p:spPr>
          <a:xfrm>
            <a:off x="1244746" y="195943"/>
            <a:ext cx="10542990" cy="89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1: Introduzir a dinâmica do trabalho híbrido</a:t>
            </a:r>
            <a:b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6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7BAC4033-A203-1AE9-34E6-2EE8FE486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fd5a3148a_2_39">
            <a:extLst>
              <a:ext uri="{FF2B5EF4-FFF2-40B4-BE49-F238E27FC236}">
                <a16:creationId xmlns:a16="http://schemas.microsoft.com/office/drawing/2014/main" id="{A78354F2-10E8-4CE7-7E47-1AE6D0D45B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971" y="1462685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b="1" dirty="0">
                <a:solidFill>
                  <a:schemeClr val="accent5"/>
                </a:solidFill>
                <a:latin typeface="+mn-lt"/>
                <a:ea typeface="Arial"/>
                <a:cs typeface="Arial"/>
                <a:sym typeface="Arial"/>
              </a:rPr>
              <a:t>RECURSOS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endParaRPr lang="pt-PT" sz="2400" dirty="0">
              <a:latin typeface="+mn-lt"/>
            </a:endParaRPr>
          </a:p>
          <a:p>
            <a:pPr marL="325438" lvl="1" indent="-211138">
              <a:spcBef>
                <a:spcPts val="1000"/>
              </a:spcBef>
              <a:buClr>
                <a:srgbClr val="9869BD"/>
              </a:buClr>
              <a:buSzPts val="1800"/>
              <a:buNone/>
            </a:pPr>
            <a:r>
              <a:rPr lang="pt-PT" sz="2400" dirty="0">
                <a:solidFill>
                  <a:srgbClr val="12501B"/>
                </a:solidFill>
                <a:latin typeface="+mj-lt"/>
                <a:cs typeface="Open Sans Light"/>
                <a:sym typeface="Open Sans Light"/>
              </a:rPr>
              <a:t>- Modelo de planeamento de eventos híbridos</a:t>
            </a:r>
          </a:p>
          <a:p>
            <a:pPr marL="742950" lvl="1" indent="-285750" rt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PT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+mn-l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b="1" dirty="0">
              <a:solidFill>
                <a:srgbClr val="12501B"/>
              </a:solidFill>
              <a:latin typeface="+mn-lt"/>
            </a:endParaRPr>
          </a:p>
        </p:txBody>
      </p:sp>
      <p:sp>
        <p:nvSpPr>
          <p:cNvPr id="205" name="Google Shape;205;g30fd5a3148a_2_39">
            <a:extLst>
              <a:ext uri="{FF2B5EF4-FFF2-40B4-BE49-F238E27FC236}">
                <a16:creationId xmlns:a16="http://schemas.microsoft.com/office/drawing/2014/main" id="{252B9B48-C17B-45FA-499A-E34A62B7D28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2501B"/>
              </a:buClr>
              <a:buSzPts val="1800"/>
              <a:buNone/>
            </a:pPr>
            <a:r>
              <a:rPr lang="pt-PT" sz="2400" b="1" cap="all" dirty="0">
                <a:solidFill>
                  <a:schemeClr val="accent5"/>
                </a:solidFill>
                <a:latin typeface="+mn-lt"/>
                <a:cs typeface="Arial"/>
                <a:sym typeface="Arial"/>
              </a:rPr>
              <a:t>Saiba mais! </a:t>
            </a:r>
            <a:endParaRPr lang="pt-PT" sz="2400" b="1" cap="all" dirty="0">
              <a:solidFill>
                <a:schemeClr val="accent5"/>
              </a:solidFill>
              <a:latin typeface="+mn-lt"/>
              <a:cs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+mn-lt"/>
              <a:ea typeface="Arial"/>
              <a:cs typeface="Arial"/>
              <a:sym typeface="Arial"/>
              <a:hlinkClick r:id="rId3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400" i="0" u="none" strike="noStrike" cap="none" dirty="0">
                <a:solidFill>
                  <a:srgbClr val="868E93"/>
                </a:solidFill>
                <a:latin typeface="+mn-lt"/>
                <a:ea typeface="Arial"/>
                <a:cs typeface="Arial"/>
                <a:sym typeface="Arial"/>
                <a:hlinkClick r:id="rId3"/>
              </a:rPr>
              <a:t>www.workforcehub.com/blog/how-to-maintain-company-culture-and-why-it-matters/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400" dirty="0">
              <a:solidFill>
                <a:srgbClr val="868E93"/>
              </a:solidFill>
              <a:latin typeface="+mn-lt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400" dirty="0">
              <a:solidFill>
                <a:srgbClr val="868E93"/>
              </a:solidFill>
              <a:latin typeface="+mn-lt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400" b="1" dirty="0">
                <a:latin typeface="+mn-lt"/>
                <a:hlinkClick r:id="rId4"/>
              </a:rPr>
              <a:t>n9.cl/k7y5o </a:t>
            </a:r>
            <a:endParaRPr lang="pt-PT" sz="2400" b="1" dirty="0">
              <a:latin typeface="+mn-lt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D3D45EE3-573C-1234-ACCD-C0C840EB9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67DE9CD6-2A3A-80BE-F9EA-086A2E11D917}"/>
              </a:ext>
            </a:extLst>
          </p:cNvPr>
          <p:cNvSpPr txBox="1">
            <a:spLocks/>
          </p:cNvSpPr>
          <p:nvPr/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5: Estratégias para promover a inclusão e a partilha de valores em modelos híbridos</a:t>
            </a: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57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1411F368-1063-28D0-F064-40CB901BD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>
            <a:extLst>
              <a:ext uri="{FF2B5EF4-FFF2-40B4-BE49-F238E27FC236}">
                <a16:creationId xmlns:a16="http://schemas.microsoft.com/office/drawing/2014/main" id="{29FCDD4D-3AA7-8DBA-DC88-E9332D1E96FC}"/>
              </a:ext>
            </a:extLst>
          </p:cNvPr>
          <p:cNvSpPr txBox="1"/>
          <p:nvPr/>
        </p:nvSpPr>
        <p:spPr>
          <a:xfrm>
            <a:off x="4929672" y="2858825"/>
            <a:ext cx="6688230" cy="206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600">
                <a:solidFill>
                  <a:schemeClr val="accent5"/>
                </a:solidFill>
              </a:rPr>
              <a:t>Tópico 6</a:t>
            </a:r>
            <a:br>
              <a:rPr lang="pt-PT"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kumimoji="0" lang="pt-PT" sz="3600" b="1" i="0" u="none" strike="noStrike" kern="0" cap="none" spc="0" normalizeH="0" baseline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Promover a colaboração híbrida</a:t>
            </a:r>
            <a:endParaRPr lang="pt-PT" sz="3600" b="1"/>
          </a:p>
        </p:txBody>
      </p:sp>
      <p:pic>
        <p:nvPicPr>
          <p:cNvPr id="125" name="Google Shape;125;p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8CB79852-5047-36EB-F3EB-F56B4F64C5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98" y="1936283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864B5B2-4981-DFA0-D02C-3DE4AD67B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0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45C6FB83-AEB7-81D8-CD57-F21109F8B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F77429DF-7886-C7DE-0D20-D1A5A4FB8266}"/>
              </a:ext>
            </a:extLst>
          </p:cNvPr>
          <p:cNvSpPr txBox="1"/>
          <p:nvPr/>
        </p:nvSpPr>
        <p:spPr>
          <a:xfrm>
            <a:off x="474582" y="1156966"/>
            <a:ext cx="10746657" cy="5037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800" dirty="0">
                <a:solidFill>
                  <a:schemeClr val="accent5"/>
                </a:solidFill>
              </a:rPr>
              <a:t>Apresentação do conceito teórico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100" dirty="0">
                <a:solidFill>
                  <a:schemeClr val="accent5"/>
                </a:solidFill>
              </a:rPr>
              <a:t> </a:t>
            </a:r>
            <a:br>
              <a:rPr lang="pt-PT" sz="3200" dirty="0">
                <a:solidFill>
                  <a:schemeClr val="accent5"/>
                </a:solidFill>
              </a:rPr>
            </a:br>
            <a:r>
              <a:rPr lang="pt-PT" sz="2400" dirty="0">
                <a:solidFill>
                  <a:schemeClr val="tx1"/>
                </a:solidFill>
                <a:latin typeface="+mn-lt"/>
              </a:rPr>
              <a:t>A colaboração é a espinha dorsal de qualquer organização de sucesso. Para as equipas remotas e híbridas, a colaboração eficaz não só impulsiona o sucesso do projeto, como também melhora a inovação e a tomada de decisões.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Identificar e resolver os desafios comuns de colaboração é essencial para o sucesso das equipas híbridas.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b="1" dirty="0">
                <a:solidFill>
                  <a:schemeClr val="tx1"/>
                </a:solidFill>
                <a:latin typeface="+mn-lt"/>
              </a:rPr>
              <a:t>A tecnologia é fundamental 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quando se trata de colaboração híbrida. Quando não se trabalha presencialmente, a equipa precisa das melhores ferramentas de colaboração híbrida para manter as coisas a funcionar sem problemas. Por exemplo, as equipas de </a:t>
            </a:r>
            <a:r>
              <a:rPr lang="pt-PT" sz="2400" i="1" dirty="0">
                <a:solidFill>
                  <a:schemeClr val="tx1"/>
                </a:solidFill>
                <a:latin typeface="+mn-lt"/>
              </a:rPr>
              <a:t>design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 beneficiarão de ferramentas que as ajudem a projetar em conjunto, em tempo real e a partilhar </a:t>
            </a:r>
            <a:r>
              <a:rPr lang="pt-PT" sz="2400" i="1" dirty="0">
                <a:solidFill>
                  <a:schemeClr val="tx1"/>
                </a:solidFill>
                <a:latin typeface="+mn-lt"/>
              </a:rPr>
              <a:t>feedback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 entre si. As equipas de redação beneficiarão de ferramentas que as ajudem a editar documentos em conjunto e a rever o trabalho umas das outras.</a:t>
            </a: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E6752001-5267-8419-67CD-142B7B970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68;g30fd5a3148a_2_14">
            <a:extLst>
              <a:ext uri="{FF2B5EF4-FFF2-40B4-BE49-F238E27FC236}">
                <a16:creationId xmlns:a16="http://schemas.microsoft.com/office/drawing/2014/main" id="{56C53171-077A-56B8-8126-3DAE63654425}"/>
              </a:ext>
            </a:extLst>
          </p:cNvPr>
          <p:cNvSpPr txBox="1"/>
          <p:nvPr/>
        </p:nvSpPr>
        <p:spPr>
          <a:xfrm>
            <a:off x="1193561" y="375562"/>
            <a:ext cx="10709966" cy="7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6: Promover a colaboração híbrida</a:t>
            </a:r>
          </a:p>
        </p:txBody>
      </p:sp>
    </p:spTree>
    <p:extLst>
      <p:ext uri="{BB962C8B-B14F-4D97-AF65-F5344CB8AC3E}">
        <p14:creationId xmlns:p14="http://schemas.microsoft.com/office/powerpoint/2010/main" val="1922735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45C6FB83-AEB7-81D8-CD57-F21109F8B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F77429DF-7886-C7DE-0D20-D1A5A4FB8266}"/>
              </a:ext>
            </a:extLst>
          </p:cNvPr>
          <p:cNvSpPr txBox="1"/>
          <p:nvPr/>
        </p:nvSpPr>
        <p:spPr>
          <a:xfrm>
            <a:off x="474582" y="1156965"/>
            <a:ext cx="10746657" cy="520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b="1" dirty="0">
                <a:solidFill>
                  <a:schemeClr val="tx1"/>
                </a:solidFill>
                <a:latin typeface="+mn-lt"/>
              </a:rPr>
              <a:t>Tornar a comunicação tão fluida quanto possível 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é essencial para manter as equipas distribuídas alinhadas, produtivas e empenhadas. Isto significa fornecer as ferramentas certas, estabelecer diretrizes claras para a comunicação e incentivar a comunicação síncrona e assíncrona.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b="1" dirty="0">
                <a:solidFill>
                  <a:schemeClr val="tx1"/>
                </a:solidFill>
                <a:latin typeface="+mn-lt"/>
              </a:rPr>
              <a:t>Tornar as reuniões inclusivas para todos os participantes. 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Escolher uma plataforma que seja acessível a todos e que tenha funcionalidades como partilha de ecrã, conversação em tempo real e gravação para análise posterior. Se a equipa híbrida abranger vários fusos horários, alterne as horas das reuniões para se adaptar aos diferentes horários. Fazer um esforço consciente para incluir os colegas de equipa remotos, certificando-se de que as suas vozes são ouvidas, tanto quanto as dos presentes na sala. As sondagens ou inquéritos em tempo real ajudam a garantir que todos os participantes têm a oportunidade de partilhar as suas opiniões durante as reuniões híbridas e virtuais.</a:t>
            </a: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E6752001-5267-8419-67CD-142B7B970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68;g30fd5a3148a_2_14">
            <a:extLst>
              <a:ext uri="{FF2B5EF4-FFF2-40B4-BE49-F238E27FC236}">
                <a16:creationId xmlns:a16="http://schemas.microsoft.com/office/drawing/2014/main" id="{31BCC0CF-EDE0-92DB-2C9F-44664018539B}"/>
              </a:ext>
            </a:extLst>
          </p:cNvPr>
          <p:cNvSpPr txBox="1"/>
          <p:nvPr/>
        </p:nvSpPr>
        <p:spPr>
          <a:xfrm>
            <a:off x="1193561" y="375562"/>
            <a:ext cx="10709966" cy="7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6: Promover a colaboração híbrida</a:t>
            </a:r>
          </a:p>
        </p:txBody>
      </p:sp>
    </p:spTree>
    <p:extLst>
      <p:ext uri="{BB962C8B-B14F-4D97-AF65-F5344CB8AC3E}">
        <p14:creationId xmlns:p14="http://schemas.microsoft.com/office/powerpoint/2010/main" val="1685481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568A80BC-C3CF-DA01-FD37-B8FBCC898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149FC2DF-C61E-E8EA-BF81-4450578D3F83}"/>
              </a:ext>
            </a:extLst>
          </p:cNvPr>
          <p:cNvSpPr txBox="1"/>
          <p:nvPr/>
        </p:nvSpPr>
        <p:spPr>
          <a:xfrm>
            <a:off x="458780" y="1049753"/>
            <a:ext cx="10412361" cy="5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b="1" dirty="0">
                <a:solidFill>
                  <a:schemeClr val="tx1"/>
                </a:solidFill>
                <a:latin typeface="+mn-lt"/>
              </a:rPr>
              <a:t>Desenvolver políticas de trabalho flexível para um melhor equilíbrio entre a vida profissional e a pessoal.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 A implementação destas políticas pode ajudar as equipas híbridas a assumir o controlo do seu equilíbrio entre a vida profissional e pessoal, dando-lhes flexibilidade para escolher quando e como trabalhar. De facto, os trabalhadores de todo o mundo consideram que um horário de trabalho flexível é o fator mais importante para o sucesso de um ambiente de trabalho híbrido.</a:t>
            </a:r>
          </a:p>
          <a:p>
            <a:pPr marL="0" marR="0" lvl="0" indent="0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b="1" dirty="0">
                <a:solidFill>
                  <a:schemeClr val="tx1"/>
                </a:solidFill>
                <a:latin typeface="+mn-lt"/>
              </a:rPr>
              <a:t>Incentivar a criação de equipas e interações sociais.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 Construir uma forte dinâmica de equipa é um pouco mais difícil num trabalho híbrido, quando os membros da equipa vão ao escritório em dias diferentes e nem sempre se cruzam pessoalmente. Quando a equipa sente uma ligação, a sua capacidade de colaborar eficazmente aumenta significativamente. Tente organizar algumas oportunidades de </a:t>
            </a:r>
            <a:r>
              <a:rPr lang="pt-PT" sz="2400" i="1" dirty="0">
                <a:solidFill>
                  <a:schemeClr val="tx1"/>
                </a:solidFill>
                <a:latin typeface="+mn-lt"/>
              </a:rPr>
              <a:t>team-</a:t>
            </a:r>
            <a:r>
              <a:rPr lang="pt-PT" sz="2400" i="1" dirty="0" err="1">
                <a:solidFill>
                  <a:schemeClr val="tx1"/>
                </a:solidFill>
                <a:latin typeface="+mn-lt"/>
              </a:rPr>
              <a:t>building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 e de interação social e observe o impacte que tem na equipa híbrida.</a:t>
            </a: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E63A0249-4978-A11C-E266-1DA15530D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68;g30fd5a3148a_2_14">
            <a:extLst>
              <a:ext uri="{FF2B5EF4-FFF2-40B4-BE49-F238E27FC236}">
                <a16:creationId xmlns:a16="http://schemas.microsoft.com/office/drawing/2014/main" id="{442157D9-39E0-074A-27FA-4936CC1F21FB}"/>
              </a:ext>
            </a:extLst>
          </p:cNvPr>
          <p:cNvSpPr txBox="1"/>
          <p:nvPr/>
        </p:nvSpPr>
        <p:spPr>
          <a:xfrm>
            <a:off x="1193561" y="375562"/>
            <a:ext cx="10709966" cy="7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6: Promover a colaboração híbrida</a:t>
            </a:r>
          </a:p>
        </p:txBody>
      </p:sp>
    </p:spTree>
    <p:extLst>
      <p:ext uri="{BB962C8B-B14F-4D97-AF65-F5344CB8AC3E}">
        <p14:creationId xmlns:p14="http://schemas.microsoft.com/office/powerpoint/2010/main" val="835839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568A80BC-C3CF-DA01-FD37-B8FBCC898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d5a3148a_2_14">
            <a:extLst>
              <a:ext uri="{FF2B5EF4-FFF2-40B4-BE49-F238E27FC236}">
                <a16:creationId xmlns:a16="http://schemas.microsoft.com/office/drawing/2014/main" id="{149FC2DF-C61E-E8EA-BF81-4450578D3F83}"/>
              </a:ext>
            </a:extLst>
          </p:cNvPr>
          <p:cNvSpPr txBox="1"/>
          <p:nvPr/>
        </p:nvSpPr>
        <p:spPr>
          <a:xfrm>
            <a:off x="458780" y="1156966"/>
            <a:ext cx="10412361" cy="517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b="1" dirty="0">
                <a:solidFill>
                  <a:schemeClr val="tx1"/>
                </a:solidFill>
                <a:latin typeface="+mn-lt"/>
              </a:rPr>
              <a:t>Promover a partilha de conhecimentos entre trabalhadores híbridos.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 Promover práticas que incentivem a partilha de conhecimentos e torná-la uma parte essencial da cultura de trabalho híbrido (criar bibliotecas de conhecimento, organizar sessões regulares de partilha de conhecimentos, </a:t>
            </a:r>
            <a:r>
              <a:rPr lang="pt-PT" sz="2400" spc="-10" dirty="0">
                <a:solidFill>
                  <a:schemeClr val="tx1"/>
                </a:solidFill>
                <a:latin typeface="+mn-lt"/>
              </a:rPr>
              <a:t>conceber projetos de voluntariado virtual, utilizar ferramentas colaborativas).</a:t>
            </a:r>
          </a:p>
          <a:p>
            <a:pPr marL="0" marR="0" lvl="0" indent="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solidFill>
                  <a:schemeClr val="tx1"/>
                </a:solidFill>
                <a:latin typeface="+mn-lt"/>
              </a:rPr>
              <a:t>A colaboração remota não se aprende de um dia para o outro e é uma arte que tem de ser dominada ao longo do tempo. O mais importante que a gestão de topo pode fazer é mostrar às equipas que está profundamente empenhada em tornar o modelo de trabalho híbrido bem-sucedido e significativo para todos.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E63A0249-4978-A11C-E266-1DA15530D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68;g30fd5a3148a_2_14">
            <a:extLst>
              <a:ext uri="{FF2B5EF4-FFF2-40B4-BE49-F238E27FC236}">
                <a16:creationId xmlns:a16="http://schemas.microsoft.com/office/drawing/2014/main" id="{42AF1C4D-5F10-D090-F09D-A2CA924E12C1}"/>
              </a:ext>
            </a:extLst>
          </p:cNvPr>
          <p:cNvSpPr txBox="1"/>
          <p:nvPr/>
        </p:nvSpPr>
        <p:spPr>
          <a:xfrm>
            <a:off x="1193561" y="375562"/>
            <a:ext cx="10709966" cy="7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6: Promover a colaboração híbrida</a:t>
            </a:r>
          </a:p>
        </p:txBody>
      </p:sp>
    </p:spTree>
    <p:extLst>
      <p:ext uri="{BB962C8B-B14F-4D97-AF65-F5344CB8AC3E}">
        <p14:creationId xmlns:p14="http://schemas.microsoft.com/office/powerpoint/2010/main" val="4140037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C033012E-DC2A-2E1A-6584-6D3B3B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fd5a3148a_2_19">
            <a:extLst>
              <a:ext uri="{FF2B5EF4-FFF2-40B4-BE49-F238E27FC236}">
                <a16:creationId xmlns:a16="http://schemas.microsoft.com/office/drawing/2014/main" id="{430BA72D-6600-311A-932D-3D88D5CFC2D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670000" cy="5313600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dirty="0"/>
              <a:t> </a:t>
            </a:r>
            <a:endParaRPr dirty="0"/>
          </a:p>
        </p:txBody>
      </p:sp>
      <p:pic>
        <p:nvPicPr>
          <p:cNvPr id="176" name="Google Shape;176;g30fd5a3148a_2_19" descr="Inteligência Artificial com preenchimento sólido">
            <a:extLst>
              <a:ext uri="{FF2B5EF4-FFF2-40B4-BE49-F238E27FC236}">
                <a16:creationId xmlns:a16="http://schemas.microsoft.com/office/drawing/2014/main" id="{6BAB50FC-AC7F-FFD1-A366-4767A579CA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3675" y="132136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0fd5a3148a_2_19">
            <a:extLst>
              <a:ext uri="{FF2B5EF4-FFF2-40B4-BE49-F238E27FC236}">
                <a16:creationId xmlns:a16="http://schemas.microsoft.com/office/drawing/2014/main" id="{13FFBFAB-49C3-A2C9-3EA0-44EA577B8EBF}"/>
              </a:ext>
            </a:extLst>
          </p:cNvPr>
          <p:cNvSpPr txBox="1"/>
          <p:nvPr/>
        </p:nvSpPr>
        <p:spPr>
          <a:xfrm>
            <a:off x="6543772" y="2292655"/>
            <a:ext cx="5400600" cy="435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</a:p>
          <a:p>
            <a:pPr marL="285750" lvl="0" indent="-285750">
              <a:lnSpc>
                <a:spcPct val="107000"/>
              </a:lnSpc>
              <a:spcBef>
                <a:spcPts val="800"/>
              </a:spcBef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dirty="0">
                <a:solidFill>
                  <a:srgbClr val="636A6F"/>
                </a:solidFill>
              </a:rPr>
              <a:t>desenvolver e implementar estratégias para abordar desafios em tarefas de colaboração</a:t>
            </a:r>
          </a:p>
          <a:p>
            <a:pPr marL="285750" lvl="0" indent="-285750">
              <a:lnSpc>
                <a:spcPct val="107000"/>
              </a:lnSpc>
              <a:spcBef>
                <a:spcPts val="800"/>
              </a:spcBef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dirty="0">
                <a:solidFill>
                  <a:srgbClr val="636A6F"/>
                </a:solidFill>
              </a:rPr>
              <a:t>planear, executar e apresentar um projeto virtual de forma colaborativa</a:t>
            </a:r>
          </a:p>
          <a:p>
            <a:pPr marL="285750" lvl="0" indent="-285750">
              <a:lnSpc>
                <a:spcPct val="107000"/>
              </a:lnSpc>
              <a:spcBef>
                <a:spcPts val="800"/>
              </a:spcBef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dirty="0">
                <a:solidFill>
                  <a:srgbClr val="636A6F"/>
                </a:solidFill>
              </a:rPr>
              <a:t>refletir sobre as suas experiências de colaboração e aplicar as lições aprendidas em projetos futuros</a:t>
            </a:r>
          </a:p>
        </p:txBody>
      </p:sp>
      <p:sp>
        <p:nvSpPr>
          <p:cNvPr id="178" name="Google Shape;178;g30fd5a3148a_2_19">
            <a:extLst>
              <a:ext uri="{FF2B5EF4-FFF2-40B4-BE49-F238E27FC236}">
                <a16:creationId xmlns:a16="http://schemas.microsoft.com/office/drawing/2014/main" id="{73F119DB-5FC1-B2C3-AF6D-5E54C95F9F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1237" y="1572319"/>
            <a:ext cx="5910900" cy="446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dirty="0">
              <a:solidFill>
                <a:srgbClr val="868E93"/>
              </a:solidFill>
            </a:endParaRPr>
          </a:p>
          <a:p>
            <a:pPr marL="1828800" lvl="4" indent="0">
              <a:buClr>
                <a:srgbClr val="868E93"/>
              </a:buClr>
              <a:buNone/>
            </a:pPr>
            <a:r>
              <a:rPr lang="pt-PT" sz="24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melhorar a capacidade dos alunos para colaborar eficazmente em equipas híbridas, utilizando ferramentas e práticas adequadas, e desenvolver estratégias para enfrentar desafios comuns em tarefas de colaboração.</a:t>
            </a:r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Char char="•"/>
            </a:pPr>
            <a:endParaRPr lang="pt-PT" sz="2400" dirty="0"/>
          </a:p>
        </p:txBody>
      </p:sp>
      <p:pic>
        <p:nvPicPr>
          <p:cNvPr id="179" name="Google Shape;179;g30fd5a3148a_2_19">
            <a:extLst>
              <a:ext uri="{FF2B5EF4-FFF2-40B4-BE49-F238E27FC236}">
                <a16:creationId xmlns:a16="http://schemas.microsoft.com/office/drawing/2014/main" id="{F260D485-F21D-F48D-DB93-73112F4EC2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298" t="23251" r="19602" b="22961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BC51ADFE-F2AD-A997-A405-C74457EAF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43;p8">
            <a:extLst>
              <a:ext uri="{FF2B5EF4-FFF2-40B4-BE49-F238E27FC236}">
                <a16:creationId xmlns:a16="http://schemas.microsoft.com/office/drawing/2014/main" id="{12C6E9CF-4392-81F4-86D1-4D4313C5E567}"/>
              </a:ext>
            </a:extLst>
          </p:cNvPr>
          <p:cNvSpPr txBox="1"/>
          <p:nvPr/>
        </p:nvSpPr>
        <p:spPr>
          <a:xfrm>
            <a:off x="7844488" y="1336342"/>
            <a:ext cx="3128896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lang="pt-PT" sz="28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38;p8">
            <a:extLst>
              <a:ext uri="{FF2B5EF4-FFF2-40B4-BE49-F238E27FC236}">
                <a16:creationId xmlns:a16="http://schemas.microsoft.com/office/drawing/2014/main" id="{E363E795-CFF2-5C7D-CEA7-512F2E599DF4}"/>
              </a:ext>
            </a:extLst>
          </p:cNvPr>
          <p:cNvSpPr txBox="1">
            <a:spLocks/>
          </p:cNvSpPr>
          <p:nvPr/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6: Resolução colaborativa de problemas </a:t>
            </a: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78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1175E472-1814-B5B5-40C1-BAE2933CD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fd5a3148a_2_30">
            <a:extLst>
              <a:ext uri="{FF2B5EF4-FFF2-40B4-BE49-F238E27FC236}">
                <a16:creationId xmlns:a16="http://schemas.microsoft.com/office/drawing/2014/main" id="{E75B74E1-DE42-CCD2-061B-61AD13B465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4870" y="1267800"/>
            <a:ext cx="10035676" cy="4796203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 1</a:t>
            </a:r>
            <a:endParaRPr lang="pt-PT" sz="2400" dirty="0">
              <a:solidFill>
                <a:schemeClr val="accent6"/>
              </a:solidFill>
              <a:latin typeface="+mn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869BD"/>
              </a:buClr>
              <a:buSzPts val="1800"/>
              <a:buChar char="•"/>
            </a:pPr>
            <a:r>
              <a:rPr lang="pt-PT" sz="2600" i="1" dirty="0">
                <a:solidFill>
                  <a:srgbClr val="868E93"/>
                </a:solidFill>
                <a:latin typeface="+mn-lt"/>
                <a:cs typeface="Arial"/>
                <a:sym typeface="Arial"/>
              </a:rPr>
              <a:t>Dividir os formandos em pequenos grupos de três a quatro elementos (alguns online). 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 2</a:t>
            </a:r>
            <a:endParaRPr lang="pt-PT" sz="2400" dirty="0">
              <a:solidFill>
                <a:schemeClr val="accent6"/>
              </a:solidFill>
              <a:latin typeface="+mn-lt"/>
            </a:endParaRPr>
          </a:p>
          <a:p>
            <a:pPr marL="228600" indent="-228600">
              <a:spcAft>
                <a:spcPts val="600"/>
              </a:spcAft>
              <a:buClr>
                <a:srgbClr val="9869BD"/>
              </a:buClr>
            </a:pPr>
            <a:r>
              <a:rPr lang="pt-PT" sz="2600" i="1" dirty="0">
                <a:solidFill>
                  <a:srgbClr val="868E93"/>
                </a:solidFill>
                <a:latin typeface="+mn-lt"/>
                <a:cs typeface="Arial"/>
                <a:sym typeface="Arial"/>
              </a:rPr>
              <a:t>Dar a cada grupo um dos cenários de problemas e pedir a cada formando para fazer uma lista individual de possíveis soluções.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 3</a:t>
            </a:r>
            <a:endParaRPr lang="pt-PT" sz="2400" dirty="0">
              <a:solidFill>
                <a:schemeClr val="accent6"/>
              </a:solidFill>
              <a:latin typeface="+mn-lt"/>
            </a:endParaRPr>
          </a:p>
          <a:p>
            <a:pPr marL="228600" indent="-228600">
              <a:spcAft>
                <a:spcPts val="600"/>
              </a:spcAft>
              <a:buClr>
                <a:srgbClr val="9869BD"/>
              </a:buClr>
            </a:pPr>
            <a:r>
              <a:rPr lang="pt-PT" sz="2600" i="1" dirty="0">
                <a:solidFill>
                  <a:srgbClr val="868E93"/>
                </a:solidFill>
                <a:latin typeface="+mn-lt"/>
                <a:cs typeface="Arial"/>
              </a:rPr>
              <a:t>Instruir os grupos a debaterem o problema online e a encontrarem uma solução em colaboração.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+mn-lt"/>
                <a:ea typeface="Arial"/>
                <a:cs typeface="Arial"/>
                <a:sym typeface="Arial"/>
              </a:rPr>
              <a:t> 4</a:t>
            </a:r>
            <a:endParaRPr lang="pt-PT" sz="2400" dirty="0">
              <a:solidFill>
                <a:schemeClr val="accent6"/>
              </a:solidFill>
              <a:latin typeface="+mn-lt"/>
            </a:endParaRPr>
          </a:p>
          <a:p>
            <a:pPr marL="228600" lvl="0" indent="-228600">
              <a:buClr>
                <a:srgbClr val="9869BD"/>
              </a:buClr>
            </a:pPr>
            <a:r>
              <a:rPr lang="pt-PT" sz="2600" i="1" dirty="0">
                <a:solidFill>
                  <a:srgbClr val="868E93"/>
                </a:solidFill>
                <a:latin typeface="+mn-lt"/>
                <a:cs typeface="Arial"/>
                <a:sym typeface="Arial"/>
              </a:rPr>
              <a:t>Pedir a cada grupo que partilhe resumidamente o seu problema, e a solução que encontraram. </a:t>
            </a:r>
            <a:endParaRPr lang="pt-PT" sz="2400" i="0" u="none" strike="noStrike" cap="none" dirty="0">
              <a:solidFill>
                <a:srgbClr val="12501B"/>
              </a:solidFill>
              <a:latin typeface="+mn-l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b="1" dirty="0">
              <a:solidFill>
                <a:srgbClr val="12501B"/>
              </a:solidFill>
              <a:latin typeface="+mn-lt"/>
            </a:endParaRPr>
          </a:p>
        </p:txBody>
      </p:sp>
      <p:pic>
        <p:nvPicPr>
          <p:cNvPr id="188" name="Google Shape;188;g30fd5a3148a_2_30" descr="Ampulheta 90% com preenchimento sólido">
            <a:extLst>
              <a:ext uri="{FF2B5EF4-FFF2-40B4-BE49-F238E27FC236}">
                <a16:creationId xmlns:a16="http://schemas.microsoft.com/office/drawing/2014/main" id="{3A8B59E0-BE9A-5F4E-43D2-27738C861772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00" cy="18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0fd5a3148a_2_30">
            <a:extLst>
              <a:ext uri="{FF2B5EF4-FFF2-40B4-BE49-F238E27FC236}">
                <a16:creationId xmlns:a16="http://schemas.microsoft.com/office/drawing/2014/main" id="{6CA7C29C-E88D-1AC3-C959-6DE1B35F89F3}"/>
              </a:ext>
            </a:extLst>
          </p:cNvPr>
          <p:cNvSpPr txBox="1"/>
          <p:nvPr/>
        </p:nvSpPr>
        <p:spPr>
          <a:xfrm>
            <a:off x="10550546" y="6332408"/>
            <a:ext cx="127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00h:10m</a:t>
            </a:r>
            <a:endParaRPr sz="16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4EA4C33-F175-9E0C-FF1C-37AECCCA3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7" name="Google Shape;138;p8">
            <a:extLst>
              <a:ext uri="{FF2B5EF4-FFF2-40B4-BE49-F238E27FC236}">
                <a16:creationId xmlns:a16="http://schemas.microsoft.com/office/drawing/2014/main" id="{68A6EE31-0B9F-782D-EFD8-DC5CDB532F64}"/>
              </a:ext>
            </a:extLst>
          </p:cNvPr>
          <p:cNvSpPr txBox="1">
            <a:spLocks/>
          </p:cNvSpPr>
          <p:nvPr/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600" dirty="0">
                <a:solidFill>
                  <a:schemeClr val="accent6"/>
                </a:solidFill>
              </a:rPr>
              <a:t>Atividade 6: Resolução colaborativa de problemas </a:t>
            </a:r>
            <a:endParaRPr lang="pt-PT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50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913119D8-FF38-4959-4722-137605F0E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fd5a3148a_2_39">
            <a:extLst>
              <a:ext uri="{FF2B5EF4-FFF2-40B4-BE49-F238E27FC236}">
                <a16:creationId xmlns:a16="http://schemas.microsoft.com/office/drawing/2014/main" id="{D40BAD0F-5257-491E-50C4-742003CD39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971" y="1462685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b="1" dirty="0">
                <a:solidFill>
                  <a:schemeClr val="accent5"/>
                </a:solidFill>
                <a:latin typeface="+mn-lt"/>
                <a:ea typeface="Arial"/>
                <a:cs typeface="Arial"/>
                <a:sym typeface="Arial"/>
              </a:rPr>
              <a:t>RECURSOS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endParaRPr lang="pt-PT" sz="2400" b="1" dirty="0">
              <a:solidFill>
                <a:srgbClr val="12501B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25438" lvl="1" indent="-211138">
              <a:spcBef>
                <a:spcPts val="1000"/>
              </a:spcBef>
              <a:buClr>
                <a:srgbClr val="9869BD"/>
              </a:buClr>
              <a:buSzPts val="1800"/>
              <a:buNone/>
            </a:pPr>
            <a:r>
              <a:rPr lang="pt-PT" sz="2400" dirty="0">
                <a:solidFill>
                  <a:srgbClr val="12501B"/>
                </a:solidFill>
                <a:latin typeface="+mn-lt"/>
                <a:cs typeface="Open Sans Light"/>
              </a:rPr>
              <a:t>- Cartões com problemas relacionados com o local de trabalho</a:t>
            </a:r>
          </a:p>
          <a:p>
            <a:pPr marL="325438" lvl="1" indent="-211138">
              <a:spcBef>
                <a:spcPts val="1000"/>
              </a:spcBef>
              <a:buClr>
                <a:srgbClr val="9869BD"/>
              </a:buClr>
              <a:buSzPts val="1800"/>
              <a:buNone/>
            </a:pPr>
            <a:r>
              <a:rPr lang="pt-PT" sz="2400" dirty="0">
                <a:solidFill>
                  <a:srgbClr val="12501B"/>
                </a:solidFill>
                <a:latin typeface="+mn-lt"/>
                <a:cs typeface="Open Sans Light"/>
              </a:rPr>
              <a:t>- Plataforma de videoconferência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+mn-l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b="1" dirty="0">
              <a:solidFill>
                <a:srgbClr val="12501B"/>
              </a:solidFill>
              <a:latin typeface="+mn-lt"/>
            </a:endParaRPr>
          </a:p>
        </p:txBody>
      </p:sp>
      <p:sp>
        <p:nvSpPr>
          <p:cNvPr id="205" name="Google Shape;205;g30fd5a3148a_2_39">
            <a:extLst>
              <a:ext uri="{FF2B5EF4-FFF2-40B4-BE49-F238E27FC236}">
                <a16:creationId xmlns:a16="http://schemas.microsoft.com/office/drawing/2014/main" id="{10548418-038B-A347-2212-F10B4A50FA3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2501B"/>
              </a:buClr>
              <a:buSzPts val="1800"/>
              <a:buNone/>
            </a:pPr>
            <a:r>
              <a:rPr lang="pt-PT" sz="2400" b="1" cap="all" dirty="0">
                <a:solidFill>
                  <a:schemeClr val="accent5"/>
                </a:solidFill>
                <a:latin typeface="+mn-lt"/>
                <a:cs typeface="Arial"/>
                <a:sym typeface="Arial"/>
              </a:rPr>
              <a:t>Saiba mais! </a:t>
            </a:r>
            <a:endParaRPr lang="pt-PT" sz="2400" b="1" cap="all" dirty="0">
              <a:solidFill>
                <a:schemeClr val="accent5"/>
              </a:solidFill>
              <a:latin typeface="+mn-lt"/>
              <a:cs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400" i="0" u="none" strike="noStrike" cap="none" dirty="0">
                <a:solidFill>
                  <a:srgbClr val="868E93"/>
                </a:solidFill>
                <a:latin typeface="+mn-lt"/>
                <a:ea typeface="Arial"/>
                <a:cs typeface="Arial"/>
                <a:sym typeface="Arial"/>
                <a:hlinkClick r:id="rId3"/>
              </a:rPr>
              <a:t>www.charliehr.com/blog/hybrid-working-policy/ 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400" i="0" u="none" strike="noStrike" cap="none" dirty="0">
                <a:solidFill>
                  <a:srgbClr val="868E93"/>
                </a:solidFill>
                <a:latin typeface="+mn-lt"/>
                <a:ea typeface="Arial"/>
                <a:cs typeface="Arial"/>
                <a:sym typeface="Arial"/>
                <a:hlinkClick r:id="rId4"/>
              </a:rPr>
              <a:t>hrexecutive.com/do-you-have-a-strong-hybrid-work-policy-in-place/ 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dirty="0">
              <a:latin typeface="+mn-lt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7AEB2B9-4375-C946-5627-9D4CC8032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8;p8">
            <a:extLst>
              <a:ext uri="{FF2B5EF4-FFF2-40B4-BE49-F238E27FC236}">
                <a16:creationId xmlns:a16="http://schemas.microsoft.com/office/drawing/2014/main" id="{D7E0D66E-E9E5-CB9C-FC4C-B886B1183DDC}"/>
              </a:ext>
            </a:extLst>
          </p:cNvPr>
          <p:cNvSpPr txBox="1">
            <a:spLocks/>
          </p:cNvSpPr>
          <p:nvPr/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6: Resolução colaborativa de problemas </a:t>
            </a: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424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/>
          <p:nvPr/>
        </p:nvSpPr>
        <p:spPr>
          <a:xfrm>
            <a:off x="3212840" y="2187021"/>
            <a:ext cx="5084762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3212840" y="1805388"/>
            <a:ext cx="766276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>
                <a:solidFill>
                  <a:schemeClr val="accent5"/>
                </a:solidFill>
              </a:rPr>
              <a:t>Reflexão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3600">
              <a:solidFill>
                <a:schemeClr val="accent5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>
                <a:solidFill>
                  <a:schemeClr val="accent5"/>
                </a:solidFill>
              </a:rPr>
              <a:t>Questionário de avaliação</a:t>
            </a:r>
            <a:br>
              <a:rPr lang="pt-PT"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9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172" y="1657016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BC184DAB-9145-153B-28D5-86E35DC7C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1681FAB0-815D-4D3E-CEC0-58369FF9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31;g30fd5a3148a_2_0">
            <a:extLst>
              <a:ext uri="{FF2B5EF4-FFF2-40B4-BE49-F238E27FC236}">
                <a16:creationId xmlns:a16="http://schemas.microsoft.com/office/drawing/2014/main" id="{332132F4-AA1B-2466-8A73-E4B2E3E30BE8}"/>
              </a:ext>
            </a:extLst>
          </p:cNvPr>
          <p:cNvSpPr txBox="1"/>
          <p:nvPr/>
        </p:nvSpPr>
        <p:spPr>
          <a:xfrm>
            <a:off x="557805" y="1094014"/>
            <a:ext cx="11076389" cy="563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A02B93"/>
              </a:buClr>
              <a:buSzPts val="3600"/>
              <a:defRPr/>
            </a:pPr>
            <a:r>
              <a:rPr lang="pt-PT" sz="2400" dirty="0">
                <a:latin typeface="+mn-lt"/>
              </a:rPr>
              <a:t>O trabalho híbrido apresenta oportunidades e desafios. Por exemplo: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A02B93"/>
              </a:buClr>
              <a:buSzPts val="3600"/>
              <a:defRPr/>
            </a:pPr>
            <a:r>
              <a:rPr lang="pt-PT" sz="2400" b="1" dirty="0">
                <a:solidFill>
                  <a:schemeClr val="accent5"/>
                </a:solidFill>
              </a:rPr>
              <a:t>Oportunidades</a:t>
            </a:r>
            <a:endParaRPr kumimoji="0" lang="pt-PT" sz="2400" b="1" u="none" strike="noStrike" kern="0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Sofia Pro"/>
              <a:cs typeface="Arial"/>
              <a:sym typeface="Arial"/>
            </a:endParaRPr>
          </a:p>
          <a:p>
            <a:pPr marL="342900" indent="-342900" defTabSz="914400" eaLnBrk="1" fontAlgn="auto" latinLnBrk="0" hangingPunct="1">
              <a:lnSpc>
                <a:spcPct val="90000"/>
              </a:lnSpc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pt-PT" sz="2400" dirty="0"/>
              <a:t>Os colaboradores podem trabalhar quando e como são mais produtivos</a:t>
            </a:r>
          </a:p>
          <a:p>
            <a:pPr marL="342900" indent="-342900"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pt-PT" sz="2400" dirty="0"/>
              <a:t>Melhor equilíbrio entre a vida profissional e a vida pessoal</a:t>
            </a:r>
          </a:p>
          <a:p>
            <a:pPr marL="342900" indent="-342900"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Contratar talentos em todo o mundo</a:t>
            </a:r>
          </a:p>
          <a:p>
            <a:pPr marL="342900" indent="-342900"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Repensar a estratégia do local de trabalho e economizar custos</a:t>
            </a:r>
          </a:p>
          <a:p>
            <a:pPr>
              <a:buClr>
                <a:schemeClr val="accent5"/>
              </a:buClr>
              <a:buSzPct val="80000"/>
              <a:defRPr/>
            </a:pPr>
            <a:endParaRPr lang="pt-PT" sz="2400" dirty="0"/>
          </a:p>
          <a:p>
            <a:pPr lvl="0">
              <a:lnSpc>
                <a:spcPct val="90000"/>
              </a:lnSpc>
              <a:buClr>
                <a:srgbClr val="A02B93"/>
              </a:buClr>
              <a:buSzPts val="3600"/>
              <a:defRPr/>
            </a:pPr>
            <a:r>
              <a:rPr lang="pt-PT" sz="2400" b="1" dirty="0">
                <a:solidFill>
                  <a:schemeClr val="accent5"/>
                </a:solidFill>
              </a:rPr>
              <a:t>Desafios</a:t>
            </a:r>
            <a:endParaRPr kumimoji="0" lang="pt-PT" sz="2400" b="1" u="none" strike="noStrike" kern="0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>
                <a:tab pos="1497013" algn="l"/>
              </a:tabLst>
              <a:defRPr/>
            </a:pPr>
            <a:r>
              <a:rPr kumimoji="0" lang="pt-PT" sz="2400" b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É mais difícil colaborar com </a:t>
            </a:r>
            <a:r>
              <a:rPr lang="pt-PT" sz="2400" dirty="0"/>
              <a:t>colaboradores</a:t>
            </a:r>
            <a:r>
              <a:rPr kumimoji="0" lang="pt-PT" sz="2400" b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à distância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>
                <a:tab pos="1497013" algn="l"/>
              </a:tabLst>
              <a:defRPr/>
            </a:pPr>
            <a:r>
              <a:rPr lang="pt-PT" sz="2400" dirty="0"/>
              <a:t>Requer supervisão e manutenção para continuar a funcionar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>
                <a:tab pos="1497013" algn="l"/>
              </a:tabLst>
              <a:defRPr/>
            </a:pPr>
            <a:r>
              <a:rPr kumimoji="0" lang="pt-PT" sz="2400" b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Não é adequado para todos os setores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pt-PT" sz="2400" b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Os trabalhadores podem sentir-se excluídos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2400" dirty="0">
              <a:solidFill>
                <a:schemeClr val="accent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2400" dirty="0">
              <a:solidFill>
                <a:schemeClr val="accent5"/>
              </a:solidFill>
            </a:endParaRPr>
          </a:p>
        </p:txBody>
      </p:sp>
      <p:sp>
        <p:nvSpPr>
          <p:cNvPr id="5" name="Google Shape;131;g30fd5a3148a_2_0">
            <a:extLst>
              <a:ext uri="{FF2B5EF4-FFF2-40B4-BE49-F238E27FC236}">
                <a16:creationId xmlns:a16="http://schemas.microsoft.com/office/drawing/2014/main" id="{41F0E705-2AC0-67AA-FB2B-4CE163EADE8F}"/>
              </a:ext>
            </a:extLst>
          </p:cNvPr>
          <p:cNvSpPr txBox="1"/>
          <p:nvPr/>
        </p:nvSpPr>
        <p:spPr>
          <a:xfrm>
            <a:off x="1244746" y="195943"/>
            <a:ext cx="10542990" cy="89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1: Introduzir a dinâmica do trabalho híbrido</a:t>
            </a:r>
            <a:b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101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>
          <a:extLst>
            <a:ext uri="{FF2B5EF4-FFF2-40B4-BE49-F238E27FC236}">
              <a16:creationId xmlns:a16="http://schemas.microsoft.com/office/drawing/2014/main" id="{E625BD79-FFB9-4746-7047-552386564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>
            <a:extLst>
              <a:ext uri="{FF2B5EF4-FFF2-40B4-BE49-F238E27FC236}">
                <a16:creationId xmlns:a16="http://schemas.microsoft.com/office/drawing/2014/main" id="{83F64CC2-0378-19EF-6E9A-AE04DDD0B468}"/>
              </a:ext>
            </a:extLst>
          </p:cNvPr>
          <p:cNvSpPr txBox="1"/>
          <p:nvPr/>
        </p:nvSpPr>
        <p:spPr>
          <a:xfrm>
            <a:off x="3212840" y="2187021"/>
            <a:ext cx="5084762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9">
            <a:extLst>
              <a:ext uri="{FF2B5EF4-FFF2-40B4-BE49-F238E27FC236}">
                <a16:creationId xmlns:a16="http://schemas.microsoft.com/office/drawing/2014/main" id="{F50E4D49-53D2-16F0-54D2-AD280B69FDB8}"/>
              </a:ext>
            </a:extLst>
          </p:cNvPr>
          <p:cNvSpPr txBox="1"/>
          <p:nvPr/>
        </p:nvSpPr>
        <p:spPr>
          <a:xfrm>
            <a:off x="3212840" y="1805388"/>
            <a:ext cx="7662765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BRCC, Bulgária</a:t>
            </a:r>
            <a:endParaRPr lang="pt-PT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3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0" dirty="0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www.brcc.bg</a:t>
            </a:r>
            <a:r>
              <a:rPr lang="pt-PT" sz="4000" b="0" dirty="0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pt-PT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PT" sz="4000" b="0" dirty="0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dpencheva@brcc.bg</a:t>
            </a:r>
            <a:r>
              <a:rPr lang="pt-PT" sz="4000" b="0" dirty="0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PT" sz="3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CA0BE35-3CF3-EACC-4FDF-86FB73FED9E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172" y="1657016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FB05E67-3237-743F-A09B-CC096B427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047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1"/>
          <p:cNvSpPr/>
          <p:nvPr/>
        </p:nvSpPr>
        <p:spPr>
          <a:xfrm>
            <a:off x="208230" y="217283"/>
            <a:ext cx="1430447" cy="124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PT"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1"/>
          <p:cNvSpPr/>
          <p:nvPr/>
        </p:nvSpPr>
        <p:spPr>
          <a:xfrm>
            <a:off x="208229" y="5466784"/>
            <a:ext cx="1883121" cy="124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PT"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21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292" y="-255761"/>
            <a:ext cx="4745083" cy="474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1" descr="A logo for a universit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3843" y="4565572"/>
            <a:ext cx="1092711" cy="39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1" descr="A logo with text on i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8936" y="4659868"/>
            <a:ext cx="927150" cy="3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1" descr="A blue and orange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0875" y="4602520"/>
            <a:ext cx="1039008" cy="48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1" descr="A blue triangle with black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7702" y="4459474"/>
            <a:ext cx="706268" cy="70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72822" y="4565572"/>
            <a:ext cx="1534390" cy="49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1" descr="A logo with blue and red lines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0251" y="4679419"/>
            <a:ext cx="928419" cy="42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1" descr="A black background with orange and green 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38735" y="4615208"/>
            <a:ext cx="1164813" cy="41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CE65D470-3F74-6C6D-DAFB-A717F72391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250" y="5732364"/>
            <a:ext cx="2862625" cy="522801"/>
          </a:xfrm>
          <a:prstGeom prst="rect">
            <a:avLst/>
          </a:prstGeom>
        </p:spPr>
      </p:pic>
      <p:graphicFrame>
        <p:nvGraphicFramePr>
          <p:cNvPr id="427" name="Google Shape;427;p21"/>
          <p:cNvGraphicFramePr/>
          <p:nvPr/>
        </p:nvGraphicFramePr>
        <p:xfrm>
          <a:off x="3641273" y="5740397"/>
          <a:ext cx="7878367" cy="522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78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8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PT" sz="80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Financiado pela União Europeia. Os pontos de vista e as opiniões expressas são as do(s) autor(</a:t>
                      </a:r>
                      <a:r>
                        <a:rPr lang="pt-PT" sz="800" u="none" strike="noStrike" cap="none" noProof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</a:t>
                      </a:r>
                      <a:r>
                        <a:rPr lang="pt-PT" sz="80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e não refletem necessariamente a posição da União Europeia ou da Agência de Execução Europeia da Educação e da Cultura (EACEA). Nem a União Europeia nem a EACEA podem ser tidos como responsáveis por essas opiniões. Projeto número: 2023-1-BG01-KA220-VET-000153460</a:t>
                      </a:r>
                      <a:endParaRPr lang="pt-PT" sz="800" u="none" strike="noStrike" cap="none" noProof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FCFC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CFC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E4E5555B-5D53-4E6D-23D6-B39B36A78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fd5a3148a_2_0">
            <a:extLst>
              <a:ext uri="{FF2B5EF4-FFF2-40B4-BE49-F238E27FC236}">
                <a16:creationId xmlns:a16="http://schemas.microsoft.com/office/drawing/2014/main" id="{0AA21022-DE8A-E41C-8F8F-4A41F48420A4}"/>
              </a:ext>
            </a:extLst>
          </p:cNvPr>
          <p:cNvSpPr txBox="1"/>
          <p:nvPr/>
        </p:nvSpPr>
        <p:spPr>
          <a:xfrm>
            <a:off x="634180" y="1094014"/>
            <a:ext cx="11235648" cy="54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dirty="0">
                <a:latin typeface="+mn-lt"/>
              </a:rPr>
              <a:t>Algumas </a:t>
            </a:r>
            <a:r>
              <a:rPr lang="pt-PT" sz="24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aprendizagens fundamentais</a:t>
            </a:r>
            <a:r>
              <a:rPr lang="pt-PT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pt-PT" sz="2400" dirty="0">
                <a:latin typeface="+mn-lt"/>
              </a:rPr>
              <a:t>do trabalho híbrido bem-sucedido, nos últimos anos:</a:t>
            </a:r>
            <a:br>
              <a:rPr lang="pt-PT" sz="2400" dirty="0">
                <a:latin typeface="+mn-lt"/>
              </a:rPr>
            </a:br>
            <a:r>
              <a:rPr kumimoji="0" lang="pt-PT" sz="24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Políticas e expetativas claras: </a:t>
            </a: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É fundamental estabelecer diretrizes claras. Especificar que funções são esperadas no escritório (e quando) e garantir que os dias de teletrabalho são produtivos e responsáveis.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pt-PT" sz="2400" b="1" dirty="0">
                <a:solidFill>
                  <a:schemeClr val="tx1"/>
                </a:solidFill>
                <a:latin typeface="+mn-lt"/>
              </a:rPr>
              <a:t>O trabalho híbrido precisa das ferramentas certas para ser bem-sucedido: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 O trabalho híbrido não é apenas a forma como as pessoas trabalham no escritório e em casa. </a:t>
            </a:r>
            <a:r>
              <a:rPr kumimoji="0" lang="pt-PT" sz="240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Investir em ferramentas eficazes e equipar </a:t>
            </a:r>
            <a:r>
              <a:rPr kumimoji="0" lang="pt-PT" sz="24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a sua equipa com as tecnologias necessárias para uma comunicação e colaboração perfeitas, quer estejam a trabalhar em casa ou no escritório.</a:t>
            </a:r>
          </a:p>
          <a:p>
            <a:pPr marL="0" marR="0" lvl="0" indent="0" algn="l" rtl="0">
              <a:lnSpc>
                <a:spcPct val="90000"/>
              </a:lnSpc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b="1" dirty="0">
                <a:solidFill>
                  <a:schemeClr val="tx1"/>
                </a:solidFill>
                <a:latin typeface="+mn-lt"/>
              </a:rPr>
              <a:t>Promover a inclusão e a conetividade: 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Criar oportunidades para que todos os membros da equipa se sintam ligados e valorizados, independentemente da sua localização. </a:t>
            </a:r>
            <a:r>
              <a:rPr lang="pt-PT" sz="2400" i="1" dirty="0">
                <a:solidFill>
                  <a:schemeClr val="tx1"/>
                </a:solidFill>
                <a:latin typeface="+mn-lt"/>
              </a:rPr>
              <a:t>Check-in 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virtuais regulares e atividades inclusivas de </a:t>
            </a:r>
            <a:r>
              <a:rPr lang="pt-PT" sz="2400" i="1" dirty="0">
                <a:solidFill>
                  <a:schemeClr val="tx1"/>
                </a:solidFill>
                <a:latin typeface="+mn-lt"/>
              </a:rPr>
              <a:t>team-</a:t>
            </a:r>
            <a:r>
              <a:rPr lang="pt-PT" sz="2400" i="1" dirty="0" err="1">
                <a:solidFill>
                  <a:schemeClr val="tx1"/>
                </a:solidFill>
                <a:latin typeface="+mn-lt"/>
              </a:rPr>
              <a:t>building</a:t>
            </a:r>
            <a:r>
              <a:rPr lang="pt-PT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pt-PT" sz="2400" dirty="0">
                <a:solidFill>
                  <a:schemeClr val="tx1"/>
                </a:solidFill>
                <a:latin typeface="+mn-lt"/>
              </a:rPr>
              <a:t>podem ultrapassar qualquer distância.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240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E8A7667-6986-35C1-415C-0F83BBE16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1;g30fd5a3148a_2_0">
            <a:extLst>
              <a:ext uri="{FF2B5EF4-FFF2-40B4-BE49-F238E27FC236}">
                <a16:creationId xmlns:a16="http://schemas.microsoft.com/office/drawing/2014/main" id="{25E3F6C4-081E-4ED8-6345-DB17F051A850}"/>
              </a:ext>
            </a:extLst>
          </p:cNvPr>
          <p:cNvSpPr txBox="1"/>
          <p:nvPr/>
        </p:nvSpPr>
        <p:spPr>
          <a:xfrm>
            <a:off x="1244746" y="195943"/>
            <a:ext cx="10542990" cy="89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1: Introduzir a dinâmica do trabalho híbrido</a:t>
            </a:r>
            <a:b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7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E4E5555B-5D53-4E6D-23D6-B39B36A78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fd5a3148a_2_0">
            <a:extLst>
              <a:ext uri="{FF2B5EF4-FFF2-40B4-BE49-F238E27FC236}">
                <a16:creationId xmlns:a16="http://schemas.microsoft.com/office/drawing/2014/main" id="{0AA21022-DE8A-E41C-8F8F-4A41F48420A4}"/>
              </a:ext>
            </a:extLst>
          </p:cNvPr>
          <p:cNvSpPr txBox="1"/>
          <p:nvPr/>
        </p:nvSpPr>
        <p:spPr>
          <a:xfrm>
            <a:off x="603292" y="1175660"/>
            <a:ext cx="10923640" cy="416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b="1" i="0" dirty="0">
                <a:solidFill>
                  <a:schemeClr val="tx1"/>
                </a:solidFill>
                <a:effectLst/>
                <a:latin typeface="+mn-lt"/>
              </a:rPr>
              <a:t>O trabalho híbrido serve o objetivo renovado do local de trabalho:</a:t>
            </a:r>
            <a:r>
              <a:rPr lang="pt-PT" sz="2400" b="0" i="0" dirty="0">
                <a:solidFill>
                  <a:schemeClr val="tx1"/>
                </a:solidFill>
                <a:effectLst/>
                <a:latin typeface="+mn-lt"/>
              </a:rPr>
              <a:t> O trabalho híbrido funciona melhor quando os funcionários têm um propósito no local de trabalho, quer seja a colaboração com colegas de trabalho, reuniões de equipa ou trabalho direto. </a:t>
            </a:r>
            <a:endParaRPr lang="pt-PT" sz="2400" b="1" i="0" dirty="0"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2400" b="1" i="0" dirty="0">
                <a:solidFill>
                  <a:schemeClr val="tx1"/>
                </a:solidFill>
                <a:effectLst/>
                <a:latin typeface="+mn-lt"/>
              </a:rPr>
              <a:t>O trabalho híbrido é diferente para cada empresa: </a:t>
            </a:r>
            <a:r>
              <a:rPr lang="pt-PT" sz="2400" b="0" i="0" dirty="0">
                <a:solidFill>
                  <a:schemeClr val="tx1"/>
                </a:solidFill>
                <a:effectLst/>
                <a:latin typeface="+mn-lt"/>
              </a:rPr>
              <a:t>Quando </a:t>
            </a:r>
            <a:r>
              <a:rPr lang="pt-PT" sz="2400" b="0" i="0" dirty="0">
                <a:solidFill>
                  <a:srgbClr val="3F4450"/>
                </a:solidFill>
                <a:effectLst/>
                <a:latin typeface="+mn-lt"/>
              </a:rPr>
              <a:t>implementar o trabalho híbrido, certifique-se de que é concebido de forma a que funcione para si. </a:t>
            </a:r>
            <a:endParaRPr lang="pt-PT" sz="2400" b="1" i="0" dirty="0">
              <a:effectLst/>
              <a:latin typeface="+mn-lt"/>
            </a:endParaRPr>
          </a:p>
          <a:p>
            <a:pPr algn="l">
              <a:lnSpc>
                <a:spcPct val="90000"/>
              </a:lnSpc>
              <a:spcAft>
                <a:spcPts val="1200"/>
              </a:spcAft>
            </a:pPr>
            <a:r>
              <a:rPr lang="pt-PT" sz="2400" b="1" i="0" dirty="0">
                <a:effectLst/>
                <a:latin typeface="+mn-lt"/>
              </a:rPr>
              <a:t>O futuro do trabalho híbrido ainda é fluido: </a:t>
            </a:r>
            <a:r>
              <a:rPr lang="pt-PT" sz="2400" b="0" i="0" dirty="0">
                <a:effectLst/>
                <a:latin typeface="+mn-lt"/>
              </a:rPr>
              <a:t>Sabemos o que é, mas o futuro do trabalho híbrido continuará a ser diferente, à medida que a dinâmica do trabalho se altera.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E8A7667-6986-35C1-415C-0F83BBE16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31;g30fd5a3148a_2_0">
            <a:extLst>
              <a:ext uri="{FF2B5EF4-FFF2-40B4-BE49-F238E27FC236}">
                <a16:creationId xmlns:a16="http://schemas.microsoft.com/office/drawing/2014/main" id="{B0BABAA4-5835-E86D-CB36-07DC7AC21731}"/>
              </a:ext>
            </a:extLst>
          </p:cNvPr>
          <p:cNvSpPr txBox="1"/>
          <p:nvPr/>
        </p:nvSpPr>
        <p:spPr>
          <a:xfrm>
            <a:off x="1244746" y="195943"/>
            <a:ext cx="10542990" cy="89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1: Introduzir a dinâmica do trabalho híbrido</a:t>
            </a:r>
            <a:b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0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670096" cy="5313673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PT" sz="2400" dirty="0"/>
              <a:t> </a:t>
            </a: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Atividade 1: Experiências individuais de trabalho híbrido e debate em grupo</a:t>
            </a:r>
            <a:endParaRPr lang="pt-PT" sz="3200" dirty="0">
              <a:solidFill>
                <a:schemeClr val="accent5"/>
              </a:solidFill>
            </a:endParaRPr>
          </a:p>
        </p:txBody>
      </p:sp>
      <p:pic>
        <p:nvPicPr>
          <p:cNvPr id="139" name="Google Shape;139;p8" descr="Inteligência Artificial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3675" y="151488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6543675" y="2724085"/>
            <a:ext cx="5400675" cy="40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  <a:endParaRPr lang="pt-PT" sz="24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dirty="0">
                <a:solidFill>
                  <a:srgbClr val="636A6F"/>
                </a:solidFill>
              </a:rPr>
              <a:t>compreender a dinâmica do trabalho híbrido </a:t>
            </a:r>
            <a:endParaRPr lang="pt-PT" sz="2400" dirty="0"/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identificar os principais desafios da comunicação híbrida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i="1" dirty="0">
                <a:solidFill>
                  <a:srgbClr val="636A6F"/>
                </a:solidFill>
              </a:rPr>
              <a:t>reconhecer a importância da comunicação </a:t>
            </a:r>
            <a:endParaRPr lang="pt-PT" sz="24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53BAAE"/>
              </a:buClr>
              <a:buSzPts val="1800"/>
              <a:buFont typeface="Arial"/>
              <a:buChar char="•"/>
            </a:pPr>
            <a:endParaRPr lang="pt-PT" sz="2400" dirty="0"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331237" y="2127493"/>
            <a:ext cx="5910944" cy="388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1600" i="0" u="none" strike="noStrike" cap="none" dirty="0">
              <a:solidFill>
                <a:srgbClr val="868E93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000" dirty="0">
              <a:solidFill>
                <a:srgbClr val="868E93"/>
              </a:solidFill>
              <a:latin typeface="+mj-l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000" i="0" u="none" strike="noStrike" cap="none" dirty="0">
              <a:solidFill>
                <a:srgbClr val="868E93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1692275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None/>
            </a:pPr>
            <a:r>
              <a:rPr lang="pt-PT" sz="2800" b="1" i="1" u="none" strike="noStrike" cap="none" dirty="0">
                <a:solidFill>
                  <a:srgbClr val="868E9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O objetivo desta atividade é apresentar os desafios e as oportunidades da comunicação híbrida</a:t>
            </a:r>
            <a:endParaRPr lang="pt-PT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 l="21301" t="23250" r="19599" b="22964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C075599-FB55-56F2-8D45-D7DCEA5AD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43;p8">
            <a:extLst>
              <a:ext uri="{FF2B5EF4-FFF2-40B4-BE49-F238E27FC236}">
                <a16:creationId xmlns:a16="http://schemas.microsoft.com/office/drawing/2014/main" id="{E0ACF85A-BBC1-ED98-8E81-0ECEABD0B2C3}"/>
              </a:ext>
            </a:extLst>
          </p:cNvPr>
          <p:cNvSpPr txBox="1"/>
          <p:nvPr/>
        </p:nvSpPr>
        <p:spPr>
          <a:xfrm>
            <a:off x="8015938" y="1533357"/>
            <a:ext cx="3128896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lang="pt-PT" sz="28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377889" y="1756002"/>
            <a:ext cx="10172657" cy="4322296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lang="pt-PT" sz="2400" dirty="0">
              <a:solidFill>
                <a:schemeClr val="accent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400" i="1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Atividade para quebrar o gelo: Cada formando partilha as suas experiências individuais de trabalho em ambientes híbridos.</a:t>
            </a:r>
            <a:endParaRPr lang="pt-PT" sz="2400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dirty="0">
              <a:solidFill>
                <a:srgbClr val="125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lang="pt-PT" sz="2400" dirty="0">
              <a:solidFill>
                <a:schemeClr val="accent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4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Utilizar os exemplos para resumir os principais desafios e oportunidades da comunicação híbrida.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i="0" u="none" strike="noStrike" cap="none" dirty="0">
              <a:solidFill>
                <a:srgbClr val="125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b="1" cap="all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PASSO </a:t>
            </a:r>
            <a:r>
              <a:rPr lang="pt-PT" sz="2400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lang="pt-PT" sz="2400" dirty="0">
              <a:solidFill>
                <a:schemeClr val="accent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4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pt-PT" sz="24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ebater em grupo a importância da comunicação em ambiente híbrido.</a:t>
            </a:r>
            <a:endParaRPr lang="pt-PT" sz="2400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dirty="0">
              <a:solidFill>
                <a:srgbClr val="125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i="0" u="none" strike="noStrike" cap="none" dirty="0">
              <a:solidFill>
                <a:srgbClr val="12501B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400" b="1" dirty="0">
              <a:solidFill>
                <a:srgbClr val="12501B"/>
              </a:solidFill>
            </a:endParaRPr>
          </a:p>
        </p:txBody>
      </p:sp>
      <p:pic>
        <p:nvPicPr>
          <p:cNvPr id="151" name="Google Shape;151;p9" descr="Ampulheta 90% com preenchimento sólido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00h:10m</a:t>
            </a:r>
            <a:endParaRPr sz="16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470DB34-5D88-E3C5-C209-877E719B9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36FDF5B5-2625-9C09-33C9-54D69A9F8C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9572" y="209409"/>
            <a:ext cx="10474778" cy="9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Atividade 1: Experiências individuais de trabalho híbrido e debate em grupo</a:t>
            </a:r>
            <a:endParaRPr lang="pt-PT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27215</TotalTime>
  <Words>4708</Words>
  <Application>Microsoft Office PowerPoint</Application>
  <PresentationFormat>Ecrã Panorâmico</PresentationFormat>
  <Paragraphs>379</Paragraphs>
  <Slides>51</Slides>
  <Notes>51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51</vt:i4>
      </vt:variant>
    </vt:vector>
  </HeadingPairs>
  <TitlesOfParts>
    <vt:vector size="57" baseType="lpstr">
      <vt:lpstr>Symbol</vt:lpstr>
      <vt:lpstr>Arial</vt:lpstr>
      <vt:lpstr>Open Sans Light</vt:lpstr>
      <vt:lpstr>Sofia Pro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Atividade 1: Experiências individuais de trabalho híbrido e debate em grupo</vt:lpstr>
      <vt:lpstr>Atividade 1: Experiências individuais de trabalho híbrido e debate em grupo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asus</dc:creator>
  <cp:keywords>, docId:6D72200C67FCE1DA884408E4299503C1</cp:keywords>
  <cp:lastModifiedBy>GOMES Heitor</cp:lastModifiedBy>
  <cp:revision>25</cp:revision>
  <dcterms:created xsi:type="dcterms:W3CDTF">2022-05-19T03:08:28Z</dcterms:created>
  <dcterms:modified xsi:type="dcterms:W3CDTF">2025-07-24T17:09:38Z</dcterms:modified>
</cp:coreProperties>
</file>