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9" r:id="rId42"/>
    <p:sldId id="297" r:id="rId43"/>
    <p:sldId id="298" r:id="rId44"/>
    <p:sldId id="299" r:id="rId45"/>
    <p:sldId id="300" r:id="rId46"/>
    <p:sldId id="306" r:id="rId47"/>
    <p:sldId id="301" r:id="rId48"/>
    <p:sldId id="302" r:id="rId49"/>
    <p:sldId id="303" r:id="rId50"/>
    <p:sldId id="307" r:id="rId51"/>
    <p:sldId id="308" r:id="rId52"/>
    <p:sldId id="304" r:id="rId53"/>
    <p:sldId id="305" r:id="rId54"/>
  </p:sldIdLst>
  <p:sldSz cx="12192000" cy="6858000"/>
  <p:notesSz cx="6858000" cy="9144000"/>
  <p:embeddedFontLst>
    <p:embeddedFont>
      <p:font typeface="Open Sans Light" panose="020B03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ktE3LZloZA3N2hW2RXdOhTb+q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C63B1-B5A4-4C4E-A237-0C037F751027}" v="42" dt="2025-07-24T16:12:28.205"/>
  </p1510:revLst>
</p1510:revInfo>
</file>

<file path=ppt/tableStyles.xml><?xml version="1.0" encoding="utf-8"?>
<a:tblStyleLst xmlns:a="http://schemas.openxmlformats.org/drawingml/2006/main" def="{97507063-33BA-461E-836C-73DE488AFCEB}">
  <a:tblStyle styleId="{97507063-33BA-461E-836C-73DE488AFCE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42" autoAdjust="0"/>
    <p:restoredTop sz="96238" autoAdjust="0"/>
  </p:normalViewPr>
  <p:slideViewPr>
    <p:cSldViewPr snapToGrid="0">
      <p:cViewPr>
        <p:scale>
          <a:sx n="75" d="100"/>
          <a:sy n="75" d="100"/>
        </p:scale>
        <p:origin x="2178" y="780"/>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or Gomes" userId="2080ab51390578fb" providerId="LiveId" clId="{0C5C63B1-B5A4-4C4E-A237-0C037F751027}"/>
    <pc:docChg chg="undo custSel addSld delSld modSld sldOrd">
      <pc:chgData name="Heitor Gomes" userId="2080ab51390578fb" providerId="LiveId" clId="{0C5C63B1-B5A4-4C4E-A237-0C037F751027}" dt="2025-07-24T16:12:34.037" v="604" actId="6549"/>
      <pc:docMkLst>
        <pc:docMk/>
      </pc:docMkLst>
      <pc:sldChg chg="modSp mod">
        <pc:chgData name="Heitor Gomes" userId="2080ab51390578fb" providerId="LiveId" clId="{0C5C63B1-B5A4-4C4E-A237-0C037F751027}" dt="2025-07-23T14:20:54.493" v="2" actId="14100"/>
        <pc:sldMkLst>
          <pc:docMk/>
          <pc:sldMk cId="0" sldId="256"/>
        </pc:sldMkLst>
        <pc:spChg chg="mod">
          <ac:chgData name="Heitor Gomes" userId="2080ab51390578fb" providerId="LiveId" clId="{0C5C63B1-B5A4-4C4E-A237-0C037F751027}" dt="2025-07-23T14:20:54.493" v="2" actId="14100"/>
          <ac:spMkLst>
            <pc:docMk/>
            <pc:sldMk cId="0" sldId="256"/>
            <ac:spMk id="108" creationId="{00000000-0000-0000-0000-000000000000}"/>
          </ac:spMkLst>
        </pc:spChg>
      </pc:sldChg>
      <pc:sldChg chg="addSp delSp modSp mod">
        <pc:chgData name="Heitor Gomes" userId="2080ab51390578fb" providerId="LiveId" clId="{0C5C63B1-B5A4-4C4E-A237-0C037F751027}" dt="2025-07-23T15:24:21.539" v="291" actId="20577"/>
        <pc:sldMkLst>
          <pc:docMk/>
          <pc:sldMk cId="0" sldId="257"/>
        </pc:sldMkLst>
        <pc:spChg chg="del">
          <ac:chgData name="Heitor Gomes" userId="2080ab51390578fb" providerId="LiveId" clId="{0C5C63B1-B5A4-4C4E-A237-0C037F751027}" dt="2025-07-23T15:04:19.526" v="9" actId="478"/>
          <ac:spMkLst>
            <pc:docMk/>
            <pc:sldMk cId="0" sldId="257"/>
            <ac:spMk id="2" creationId="{B1EAE0EB-2D98-C298-1872-3DBE6466BE5F}"/>
          </ac:spMkLst>
        </pc:spChg>
        <pc:spChg chg="add mod">
          <ac:chgData name="Heitor Gomes" userId="2080ab51390578fb" providerId="LiveId" clId="{0C5C63B1-B5A4-4C4E-A237-0C037F751027}" dt="2025-07-23T15:04:19.841" v="10"/>
          <ac:spMkLst>
            <pc:docMk/>
            <pc:sldMk cId="0" sldId="257"/>
            <ac:spMk id="4" creationId="{FF9417EA-312B-484D-FAB1-B5E011A235F9}"/>
          </ac:spMkLst>
        </pc:spChg>
        <pc:spChg chg="mod">
          <ac:chgData name="Heitor Gomes" userId="2080ab51390578fb" providerId="LiveId" clId="{0C5C63B1-B5A4-4C4E-A237-0C037F751027}" dt="2025-07-23T15:24:21.539" v="291" actId="20577"/>
          <ac:spMkLst>
            <pc:docMk/>
            <pc:sldMk cId="0" sldId="257"/>
            <ac:spMk id="117" creationId="{00000000-0000-0000-0000-000000000000}"/>
          </ac:spMkLst>
        </pc:spChg>
      </pc:sldChg>
      <pc:sldChg chg="modSp mod">
        <pc:chgData name="Heitor Gomes" userId="2080ab51390578fb" providerId="LiveId" clId="{0C5C63B1-B5A4-4C4E-A237-0C037F751027}" dt="2025-07-23T15:04:51.801" v="41" actId="1036"/>
        <pc:sldMkLst>
          <pc:docMk/>
          <pc:sldMk cId="0" sldId="259"/>
        </pc:sldMkLst>
        <pc:spChg chg="mod">
          <ac:chgData name="Heitor Gomes" userId="2080ab51390578fb" providerId="LiveId" clId="{0C5C63B1-B5A4-4C4E-A237-0C037F751027}" dt="2025-07-23T15:04:30.824" v="11" actId="108"/>
          <ac:spMkLst>
            <pc:docMk/>
            <pc:sldMk cId="0" sldId="259"/>
            <ac:spMk id="131" creationId="{00000000-0000-0000-0000-000000000000}"/>
          </ac:spMkLst>
        </pc:spChg>
        <pc:spChg chg="mod">
          <ac:chgData name="Heitor Gomes" userId="2080ab51390578fb" providerId="LiveId" clId="{0C5C63B1-B5A4-4C4E-A237-0C037F751027}" dt="2025-07-23T15:04:44.696" v="15" actId="404"/>
          <ac:spMkLst>
            <pc:docMk/>
            <pc:sldMk cId="0" sldId="259"/>
            <ac:spMk id="132" creationId="{00000000-0000-0000-0000-000000000000}"/>
          </ac:spMkLst>
        </pc:spChg>
        <pc:spChg chg="mod">
          <ac:chgData name="Heitor Gomes" userId="2080ab51390578fb" providerId="LiveId" clId="{0C5C63B1-B5A4-4C4E-A237-0C037F751027}" dt="2025-07-23T15:04:51.801" v="41" actId="1036"/>
          <ac:spMkLst>
            <pc:docMk/>
            <pc:sldMk cId="0" sldId="259"/>
            <ac:spMk id="134" creationId="{00000000-0000-0000-0000-000000000000}"/>
          </ac:spMkLst>
        </pc:spChg>
        <pc:picChg chg="mod">
          <ac:chgData name="Heitor Gomes" userId="2080ab51390578fb" providerId="LiveId" clId="{0C5C63B1-B5A4-4C4E-A237-0C037F751027}" dt="2025-07-23T15:04:51.801" v="41" actId="1036"/>
          <ac:picMkLst>
            <pc:docMk/>
            <pc:sldMk cId="0" sldId="259"/>
            <ac:picMk id="133" creationId="{00000000-0000-0000-0000-000000000000}"/>
          </ac:picMkLst>
        </pc:picChg>
      </pc:sldChg>
      <pc:sldChg chg="modSp mod">
        <pc:chgData name="Heitor Gomes" userId="2080ab51390578fb" providerId="LiveId" clId="{0C5C63B1-B5A4-4C4E-A237-0C037F751027}" dt="2025-07-23T15:08:15.288" v="57" actId="14100"/>
        <pc:sldMkLst>
          <pc:docMk/>
          <pc:sldMk cId="0" sldId="260"/>
        </pc:sldMkLst>
        <pc:spChg chg="mod">
          <ac:chgData name="Heitor Gomes" userId="2080ab51390578fb" providerId="LiveId" clId="{0C5C63B1-B5A4-4C4E-A237-0C037F751027}" dt="2025-07-23T15:08:15.288" v="57" actId="14100"/>
          <ac:spMkLst>
            <pc:docMk/>
            <pc:sldMk cId="0" sldId="260"/>
            <ac:spMk id="140" creationId="{00000000-0000-0000-0000-000000000000}"/>
          </ac:spMkLst>
        </pc:spChg>
      </pc:sldChg>
      <pc:sldChg chg="modSp mod">
        <pc:chgData name="Heitor Gomes" userId="2080ab51390578fb" providerId="LiveId" clId="{0C5C63B1-B5A4-4C4E-A237-0C037F751027}" dt="2025-07-23T15:08:59.374" v="60" actId="114"/>
        <pc:sldMkLst>
          <pc:docMk/>
          <pc:sldMk cId="0" sldId="261"/>
        </pc:sldMkLst>
        <pc:spChg chg="mod">
          <ac:chgData name="Heitor Gomes" userId="2080ab51390578fb" providerId="LiveId" clId="{0C5C63B1-B5A4-4C4E-A237-0C037F751027}" dt="2025-07-23T15:08:51.664" v="59" actId="1076"/>
          <ac:spMkLst>
            <pc:docMk/>
            <pc:sldMk cId="0" sldId="261"/>
            <ac:spMk id="2" creationId="{49A75158-A44F-68E9-E0F7-80D129D4880D}"/>
          </ac:spMkLst>
        </pc:spChg>
        <pc:spChg chg="mod">
          <ac:chgData name="Heitor Gomes" userId="2080ab51390578fb" providerId="LiveId" clId="{0C5C63B1-B5A4-4C4E-A237-0C037F751027}" dt="2025-07-23T15:08:59.374" v="60" actId="114"/>
          <ac:spMkLst>
            <pc:docMk/>
            <pc:sldMk cId="0" sldId="261"/>
            <ac:spMk id="148" creationId="{00000000-0000-0000-0000-000000000000}"/>
          </ac:spMkLst>
        </pc:spChg>
      </pc:sldChg>
      <pc:sldChg chg="addSp delSp modSp mod">
        <pc:chgData name="Heitor Gomes" userId="2080ab51390578fb" providerId="LiveId" clId="{0C5C63B1-B5A4-4C4E-A237-0C037F751027}" dt="2025-07-23T15:09:34.163" v="69" actId="20577"/>
        <pc:sldMkLst>
          <pc:docMk/>
          <pc:sldMk cId="0" sldId="262"/>
        </pc:sldMkLst>
        <pc:spChg chg="del">
          <ac:chgData name="Heitor Gomes" userId="2080ab51390578fb" providerId="LiveId" clId="{0C5C63B1-B5A4-4C4E-A237-0C037F751027}" dt="2025-07-23T15:09:21.461" v="61" actId="478"/>
          <ac:spMkLst>
            <pc:docMk/>
            <pc:sldMk cId="0" sldId="262"/>
            <ac:spMk id="3" creationId="{F066F0A8-8AF3-8942-9FF0-9027B144F23E}"/>
          </ac:spMkLst>
        </pc:spChg>
        <pc:spChg chg="add mod">
          <ac:chgData name="Heitor Gomes" userId="2080ab51390578fb" providerId="LiveId" clId="{0C5C63B1-B5A4-4C4E-A237-0C037F751027}" dt="2025-07-23T15:09:21.979" v="62"/>
          <ac:spMkLst>
            <pc:docMk/>
            <pc:sldMk cId="0" sldId="262"/>
            <ac:spMk id="4" creationId="{87061B6F-13B8-E241-607C-01DFE7D4C325}"/>
          </ac:spMkLst>
        </pc:spChg>
        <pc:spChg chg="mod">
          <ac:chgData name="Heitor Gomes" userId="2080ab51390578fb" providerId="LiveId" clId="{0C5C63B1-B5A4-4C4E-A237-0C037F751027}" dt="2025-07-23T15:09:34.163" v="69" actId="20577"/>
          <ac:spMkLst>
            <pc:docMk/>
            <pc:sldMk cId="0" sldId="262"/>
            <ac:spMk id="158" creationId="{00000000-0000-0000-0000-000000000000}"/>
          </ac:spMkLst>
        </pc:spChg>
      </pc:sldChg>
      <pc:sldChg chg="addSp delSp modSp mod">
        <pc:chgData name="Heitor Gomes" userId="2080ab51390578fb" providerId="LiveId" clId="{0C5C63B1-B5A4-4C4E-A237-0C037F751027}" dt="2025-07-23T15:09:55.399" v="76" actId="1036"/>
        <pc:sldMkLst>
          <pc:docMk/>
          <pc:sldMk cId="0" sldId="263"/>
        </pc:sldMkLst>
        <pc:spChg chg="del">
          <ac:chgData name="Heitor Gomes" userId="2080ab51390578fb" providerId="LiveId" clId="{0C5C63B1-B5A4-4C4E-A237-0C037F751027}" dt="2025-07-23T15:09:44.274" v="70" actId="478"/>
          <ac:spMkLst>
            <pc:docMk/>
            <pc:sldMk cId="0" sldId="263"/>
            <ac:spMk id="3" creationId="{7F1AAE35-FDA5-D37B-4566-AE386D46D5DF}"/>
          </ac:spMkLst>
        </pc:spChg>
        <pc:spChg chg="add mod">
          <ac:chgData name="Heitor Gomes" userId="2080ab51390578fb" providerId="LiveId" clId="{0C5C63B1-B5A4-4C4E-A237-0C037F751027}" dt="2025-07-23T15:09:44.815" v="71"/>
          <ac:spMkLst>
            <pc:docMk/>
            <pc:sldMk cId="0" sldId="263"/>
            <ac:spMk id="4" creationId="{D7AFCEE0-BC77-8DE9-C85C-B40B4E49112C}"/>
          </ac:spMkLst>
        </pc:spChg>
        <pc:spChg chg="mod">
          <ac:chgData name="Heitor Gomes" userId="2080ab51390578fb" providerId="LiveId" clId="{0C5C63B1-B5A4-4C4E-A237-0C037F751027}" dt="2025-07-23T15:09:55.399" v="76" actId="1036"/>
          <ac:spMkLst>
            <pc:docMk/>
            <pc:sldMk cId="0" sldId="263"/>
            <ac:spMk id="167" creationId="{00000000-0000-0000-0000-000000000000}"/>
          </ac:spMkLst>
        </pc:spChg>
        <pc:picChg chg="mod">
          <ac:chgData name="Heitor Gomes" userId="2080ab51390578fb" providerId="LiveId" clId="{0C5C63B1-B5A4-4C4E-A237-0C037F751027}" dt="2025-07-23T15:09:55.399" v="76" actId="1036"/>
          <ac:picMkLst>
            <pc:docMk/>
            <pc:sldMk cId="0" sldId="263"/>
            <ac:picMk id="166" creationId="{00000000-0000-0000-0000-000000000000}"/>
          </ac:picMkLst>
        </pc:picChg>
      </pc:sldChg>
      <pc:sldChg chg="modSp mod">
        <pc:chgData name="Heitor Gomes" userId="2080ab51390578fb" providerId="LiveId" clId="{0C5C63B1-B5A4-4C4E-A237-0C037F751027}" dt="2025-07-23T15:10:05.164" v="78" actId="404"/>
        <pc:sldMkLst>
          <pc:docMk/>
          <pc:sldMk cId="0" sldId="264"/>
        </pc:sldMkLst>
        <pc:spChg chg="mod">
          <ac:chgData name="Heitor Gomes" userId="2080ab51390578fb" providerId="LiveId" clId="{0C5C63B1-B5A4-4C4E-A237-0C037F751027}" dt="2025-07-23T15:10:05.164" v="78" actId="404"/>
          <ac:spMkLst>
            <pc:docMk/>
            <pc:sldMk cId="0" sldId="264"/>
            <ac:spMk id="173" creationId="{00000000-0000-0000-0000-000000000000}"/>
          </ac:spMkLst>
        </pc:spChg>
      </pc:sldChg>
      <pc:sldChg chg="addSp delSp modSp mod">
        <pc:chgData name="Heitor Gomes" userId="2080ab51390578fb" providerId="LiveId" clId="{0C5C63B1-B5A4-4C4E-A237-0C037F751027}" dt="2025-07-23T15:10:59.947" v="83" actId="948"/>
        <pc:sldMkLst>
          <pc:docMk/>
          <pc:sldMk cId="0" sldId="265"/>
        </pc:sldMkLst>
        <pc:spChg chg="add del mod">
          <ac:chgData name="Heitor Gomes" userId="2080ab51390578fb" providerId="LiveId" clId="{0C5C63B1-B5A4-4C4E-A237-0C037F751027}" dt="2025-07-23T15:10:27.975" v="80" actId="478"/>
          <ac:spMkLst>
            <pc:docMk/>
            <pc:sldMk cId="0" sldId="265"/>
            <ac:spMk id="4" creationId="{F61248C7-4C40-18A0-AEB9-4398EA920305}"/>
          </ac:spMkLst>
        </pc:spChg>
        <pc:spChg chg="add mod">
          <ac:chgData name="Heitor Gomes" userId="2080ab51390578fb" providerId="LiveId" clId="{0C5C63B1-B5A4-4C4E-A237-0C037F751027}" dt="2025-07-23T15:10:28.861" v="81"/>
          <ac:spMkLst>
            <pc:docMk/>
            <pc:sldMk cId="0" sldId="265"/>
            <ac:spMk id="5" creationId="{9DA3FAB6-518D-2AD8-3DFD-16E66C27A331}"/>
          </ac:spMkLst>
        </pc:spChg>
        <pc:spChg chg="del">
          <ac:chgData name="Heitor Gomes" userId="2080ab51390578fb" providerId="LiveId" clId="{0C5C63B1-B5A4-4C4E-A237-0C037F751027}" dt="2025-07-23T15:10:24.119" v="79" actId="478"/>
          <ac:spMkLst>
            <pc:docMk/>
            <pc:sldMk cId="0" sldId="265"/>
            <ac:spMk id="184" creationId="{00000000-0000-0000-0000-000000000000}"/>
          </ac:spMkLst>
        </pc:spChg>
        <pc:spChg chg="mod">
          <ac:chgData name="Heitor Gomes" userId="2080ab51390578fb" providerId="LiveId" clId="{0C5C63B1-B5A4-4C4E-A237-0C037F751027}" dt="2025-07-23T15:10:59.947" v="83" actId="948"/>
          <ac:spMkLst>
            <pc:docMk/>
            <pc:sldMk cId="0" sldId="265"/>
            <ac:spMk id="185" creationId="{00000000-0000-0000-0000-000000000000}"/>
          </ac:spMkLst>
        </pc:spChg>
      </pc:sldChg>
      <pc:sldChg chg="modSp mod">
        <pc:chgData name="Heitor Gomes" userId="2080ab51390578fb" providerId="LiveId" clId="{0C5C63B1-B5A4-4C4E-A237-0C037F751027}" dt="2025-07-23T15:11:27.573" v="90" actId="20577"/>
        <pc:sldMkLst>
          <pc:docMk/>
          <pc:sldMk cId="0" sldId="266"/>
        </pc:sldMkLst>
        <pc:spChg chg="mod">
          <ac:chgData name="Heitor Gomes" userId="2080ab51390578fb" providerId="LiveId" clId="{0C5C63B1-B5A4-4C4E-A237-0C037F751027}" dt="2025-07-23T15:11:09.373" v="86" actId="403"/>
          <ac:spMkLst>
            <pc:docMk/>
            <pc:sldMk cId="0" sldId="266"/>
            <ac:spMk id="191" creationId="{00000000-0000-0000-0000-000000000000}"/>
          </ac:spMkLst>
        </pc:spChg>
        <pc:spChg chg="mod">
          <ac:chgData name="Heitor Gomes" userId="2080ab51390578fb" providerId="LiveId" clId="{0C5C63B1-B5A4-4C4E-A237-0C037F751027}" dt="2025-07-23T15:11:27.573" v="90" actId="20577"/>
          <ac:spMkLst>
            <pc:docMk/>
            <pc:sldMk cId="0" sldId="266"/>
            <ac:spMk id="193" creationId="{00000000-0000-0000-0000-000000000000}"/>
          </ac:spMkLst>
        </pc:spChg>
      </pc:sldChg>
      <pc:sldChg chg="modSp mod">
        <pc:chgData name="Heitor Gomes" userId="2080ab51390578fb" providerId="LiveId" clId="{0C5C63B1-B5A4-4C4E-A237-0C037F751027}" dt="2025-07-23T15:11:38.712" v="91" actId="14100"/>
        <pc:sldMkLst>
          <pc:docMk/>
          <pc:sldMk cId="0" sldId="267"/>
        </pc:sldMkLst>
        <pc:spChg chg="mod">
          <ac:chgData name="Heitor Gomes" userId="2080ab51390578fb" providerId="LiveId" clId="{0C5C63B1-B5A4-4C4E-A237-0C037F751027}" dt="2025-07-23T15:11:38.712" v="91" actId="14100"/>
          <ac:spMkLst>
            <pc:docMk/>
            <pc:sldMk cId="0" sldId="267"/>
            <ac:spMk id="199" creationId="{00000000-0000-0000-0000-000000000000}"/>
          </ac:spMkLst>
        </pc:spChg>
      </pc:sldChg>
      <pc:sldChg chg="modSp mod">
        <pc:chgData name="Heitor Gomes" userId="2080ab51390578fb" providerId="LiveId" clId="{0C5C63B1-B5A4-4C4E-A237-0C037F751027}" dt="2025-07-23T15:12:21.761" v="138" actId="20577"/>
        <pc:sldMkLst>
          <pc:docMk/>
          <pc:sldMk cId="0" sldId="268"/>
        </pc:sldMkLst>
        <pc:spChg chg="mod">
          <ac:chgData name="Heitor Gomes" userId="2080ab51390578fb" providerId="LiveId" clId="{0C5C63B1-B5A4-4C4E-A237-0C037F751027}" dt="2025-07-23T15:12:08.534" v="113" actId="1037"/>
          <ac:spMkLst>
            <pc:docMk/>
            <pc:sldMk cId="0" sldId="268"/>
            <ac:spMk id="3" creationId="{B6E6836B-B21E-A847-581D-1118328B927D}"/>
          </ac:spMkLst>
        </pc:spChg>
        <pc:spChg chg="mod">
          <ac:chgData name="Heitor Gomes" userId="2080ab51390578fb" providerId="LiveId" clId="{0C5C63B1-B5A4-4C4E-A237-0C037F751027}" dt="2025-07-23T15:12:21.761" v="138" actId="20577"/>
          <ac:spMkLst>
            <pc:docMk/>
            <pc:sldMk cId="0" sldId="268"/>
            <ac:spMk id="4" creationId="{0F8513D9-AB22-5F37-29E3-BED094C6560E}"/>
          </ac:spMkLst>
        </pc:spChg>
      </pc:sldChg>
      <pc:sldChg chg="addSp delSp modSp mod">
        <pc:chgData name="Heitor Gomes" userId="2080ab51390578fb" providerId="LiveId" clId="{0C5C63B1-B5A4-4C4E-A237-0C037F751027}" dt="2025-07-23T15:12:55.682" v="141" actId="120"/>
        <pc:sldMkLst>
          <pc:docMk/>
          <pc:sldMk cId="0" sldId="269"/>
        </pc:sldMkLst>
        <pc:spChg chg="del">
          <ac:chgData name="Heitor Gomes" userId="2080ab51390578fb" providerId="LiveId" clId="{0C5C63B1-B5A4-4C4E-A237-0C037F751027}" dt="2025-07-23T15:12:48.146" v="139" actId="478"/>
          <ac:spMkLst>
            <pc:docMk/>
            <pc:sldMk cId="0" sldId="269"/>
            <ac:spMk id="3" creationId="{3BFB1955-25B1-7EB6-0E77-52BE824CA836}"/>
          </ac:spMkLst>
        </pc:spChg>
        <pc:spChg chg="add mod">
          <ac:chgData name="Heitor Gomes" userId="2080ab51390578fb" providerId="LiveId" clId="{0C5C63B1-B5A4-4C4E-A237-0C037F751027}" dt="2025-07-23T15:12:49.264" v="140"/>
          <ac:spMkLst>
            <pc:docMk/>
            <pc:sldMk cId="0" sldId="269"/>
            <ac:spMk id="4" creationId="{CA12C21D-CD2B-5BF6-83D5-CAC16DB26C15}"/>
          </ac:spMkLst>
        </pc:spChg>
        <pc:spChg chg="mod">
          <ac:chgData name="Heitor Gomes" userId="2080ab51390578fb" providerId="LiveId" clId="{0C5C63B1-B5A4-4C4E-A237-0C037F751027}" dt="2025-07-23T15:12:55.682" v="141" actId="120"/>
          <ac:spMkLst>
            <pc:docMk/>
            <pc:sldMk cId="0" sldId="269"/>
            <ac:spMk id="218" creationId="{00000000-0000-0000-0000-000000000000}"/>
          </ac:spMkLst>
        </pc:spChg>
      </pc:sldChg>
      <pc:sldChg chg="addSp delSp modSp mod">
        <pc:chgData name="Heitor Gomes" userId="2080ab51390578fb" providerId="LiveId" clId="{0C5C63B1-B5A4-4C4E-A237-0C037F751027}" dt="2025-07-23T15:13:44.131" v="154" actId="313"/>
        <pc:sldMkLst>
          <pc:docMk/>
          <pc:sldMk cId="0" sldId="270"/>
        </pc:sldMkLst>
        <pc:spChg chg="del">
          <ac:chgData name="Heitor Gomes" userId="2080ab51390578fb" providerId="LiveId" clId="{0C5C63B1-B5A4-4C4E-A237-0C037F751027}" dt="2025-07-23T15:13:19.948" v="142" actId="478"/>
          <ac:spMkLst>
            <pc:docMk/>
            <pc:sldMk cId="0" sldId="270"/>
            <ac:spMk id="3" creationId="{C95D202E-743D-80E3-EAB6-189D78AC602C}"/>
          </ac:spMkLst>
        </pc:spChg>
        <pc:spChg chg="add mod">
          <ac:chgData name="Heitor Gomes" userId="2080ab51390578fb" providerId="LiveId" clId="{0C5C63B1-B5A4-4C4E-A237-0C037F751027}" dt="2025-07-23T15:13:38.784" v="148" actId="14100"/>
          <ac:spMkLst>
            <pc:docMk/>
            <pc:sldMk cId="0" sldId="270"/>
            <ac:spMk id="4" creationId="{622C3616-4981-F4C3-A2FB-5BA80BBA9215}"/>
          </ac:spMkLst>
        </pc:spChg>
        <pc:spChg chg="mod">
          <ac:chgData name="Heitor Gomes" userId="2080ab51390578fb" providerId="LiveId" clId="{0C5C63B1-B5A4-4C4E-A237-0C037F751027}" dt="2025-07-23T15:13:44.131" v="154" actId="313"/>
          <ac:spMkLst>
            <pc:docMk/>
            <pc:sldMk cId="0" sldId="270"/>
            <ac:spMk id="225" creationId="{00000000-0000-0000-0000-000000000000}"/>
          </ac:spMkLst>
        </pc:spChg>
      </pc:sldChg>
      <pc:sldChg chg="addSp delSp modSp mod">
        <pc:chgData name="Heitor Gomes" userId="2080ab51390578fb" providerId="LiveId" clId="{0C5C63B1-B5A4-4C4E-A237-0C037F751027}" dt="2025-07-23T15:14:44.916" v="161" actId="1035"/>
        <pc:sldMkLst>
          <pc:docMk/>
          <pc:sldMk cId="0" sldId="271"/>
        </pc:sldMkLst>
        <pc:spChg chg="del">
          <ac:chgData name="Heitor Gomes" userId="2080ab51390578fb" providerId="LiveId" clId="{0C5C63B1-B5A4-4C4E-A237-0C037F751027}" dt="2025-07-23T15:14:08.505" v="156" actId="478"/>
          <ac:spMkLst>
            <pc:docMk/>
            <pc:sldMk cId="0" sldId="271"/>
            <ac:spMk id="3" creationId="{205BEC7F-37F3-DC78-85F5-F017ECED46BA}"/>
          </ac:spMkLst>
        </pc:spChg>
        <pc:spChg chg="add mod">
          <ac:chgData name="Heitor Gomes" userId="2080ab51390578fb" providerId="LiveId" clId="{0C5C63B1-B5A4-4C4E-A237-0C037F751027}" dt="2025-07-23T15:14:08.961" v="157"/>
          <ac:spMkLst>
            <pc:docMk/>
            <pc:sldMk cId="0" sldId="271"/>
            <ac:spMk id="4" creationId="{D5AC63DF-F01C-02A0-5965-85E299CDA989}"/>
          </ac:spMkLst>
        </pc:spChg>
        <pc:spChg chg="mod">
          <ac:chgData name="Heitor Gomes" userId="2080ab51390578fb" providerId="LiveId" clId="{0C5C63B1-B5A4-4C4E-A237-0C037F751027}" dt="2025-07-23T15:14:44.916" v="161" actId="1035"/>
          <ac:spMkLst>
            <pc:docMk/>
            <pc:sldMk cId="0" sldId="271"/>
            <ac:spMk id="232" creationId="{00000000-0000-0000-0000-000000000000}"/>
          </ac:spMkLst>
        </pc:spChg>
      </pc:sldChg>
      <pc:sldChg chg="modSp mod">
        <pc:chgData name="Heitor Gomes" userId="2080ab51390578fb" providerId="LiveId" clId="{0C5C63B1-B5A4-4C4E-A237-0C037F751027}" dt="2025-07-23T15:15:06.959" v="169" actId="5793"/>
        <pc:sldMkLst>
          <pc:docMk/>
          <pc:sldMk cId="0" sldId="272"/>
        </pc:sldMkLst>
        <pc:spChg chg="mod">
          <ac:chgData name="Heitor Gomes" userId="2080ab51390578fb" providerId="LiveId" clId="{0C5C63B1-B5A4-4C4E-A237-0C037F751027}" dt="2025-07-23T15:14:53.046" v="163" actId="404"/>
          <ac:spMkLst>
            <pc:docMk/>
            <pc:sldMk cId="0" sldId="272"/>
            <ac:spMk id="239" creationId="{00000000-0000-0000-0000-000000000000}"/>
          </ac:spMkLst>
        </pc:spChg>
        <pc:spChg chg="mod">
          <ac:chgData name="Heitor Gomes" userId="2080ab51390578fb" providerId="LiveId" clId="{0C5C63B1-B5A4-4C4E-A237-0C037F751027}" dt="2025-07-23T15:15:06.959" v="169" actId="5793"/>
          <ac:spMkLst>
            <pc:docMk/>
            <pc:sldMk cId="0" sldId="272"/>
            <ac:spMk id="241" creationId="{00000000-0000-0000-0000-000000000000}"/>
          </ac:spMkLst>
        </pc:spChg>
      </pc:sldChg>
      <pc:sldChg chg="addSp delSp modSp mod">
        <pc:chgData name="Heitor Gomes" userId="2080ab51390578fb" providerId="LiveId" clId="{0C5C63B1-B5A4-4C4E-A237-0C037F751027}" dt="2025-07-23T15:15:34.087" v="176" actId="6549"/>
        <pc:sldMkLst>
          <pc:docMk/>
          <pc:sldMk cId="0" sldId="273"/>
        </pc:sldMkLst>
        <pc:spChg chg="add del mod">
          <ac:chgData name="Heitor Gomes" userId="2080ab51390578fb" providerId="LiveId" clId="{0C5C63B1-B5A4-4C4E-A237-0C037F751027}" dt="2025-07-23T15:15:21.108" v="171" actId="478"/>
          <ac:spMkLst>
            <pc:docMk/>
            <pc:sldMk cId="0" sldId="273"/>
            <ac:spMk id="4" creationId="{6BE5A5EA-F426-8BF0-6142-19BD37B7797A}"/>
          </ac:spMkLst>
        </pc:spChg>
        <pc:spChg chg="add mod">
          <ac:chgData name="Heitor Gomes" userId="2080ab51390578fb" providerId="LiveId" clId="{0C5C63B1-B5A4-4C4E-A237-0C037F751027}" dt="2025-07-23T15:15:24.504" v="172"/>
          <ac:spMkLst>
            <pc:docMk/>
            <pc:sldMk cId="0" sldId="273"/>
            <ac:spMk id="5" creationId="{8DE63392-B2CA-A3EF-B82E-DE7BA1AFAF15}"/>
          </ac:spMkLst>
        </pc:spChg>
        <pc:spChg chg="del">
          <ac:chgData name="Heitor Gomes" userId="2080ab51390578fb" providerId="LiveId" clId="{0C5C63B1-B5A4-4C4E-A237-0C037F751027}" dt="2025-07-23T15:15:18.008" v="170" actId="478"/>
          <ac:spMkLst>
            <pc:docMk/>
            <pc:sldMk cId="0" sldId="273"/>
            <ac:spMk id="7" creationId="{9E2B38B6-B709-D331-5150-F5B0D085223B}"/>
          </ac:spMkLst>
        </pc:spChg>
        <pc:spChg chg="mod">
          <ac:chgData name="Heitor Gomes" userId="2080ab51390578fb" providerId="LiveId" clId="{0C5C63B1-B5A4-4C4E-A237-0C037F751027}" dt="2025-07-23T15:15:34.087" v="176" actId="6549"/>
          <ac:spMkLst>
            <pc:docMk/>
            <pc:sldMk cId="0" sldId="273"/>
            <ac:spMk id="252" creationId="{00000000-0000-0000-0000-000000000000}"/>
          </ac:spMkLst>
        </pc:spChg>
      </pc:sldChg>
      <pc:sldChg chg="addSp delSp modSp mod">
        <pc:chgData name="Heitor Gomes" userId="2080ab51390578fb" providerId="LiveId" clId="{0C5C63B1-B5A4-4C4E-A237-0C037F751027}" dt="2025-07-23T15:15:58.375" v="178"/>
        <pc:sldMkLst>
          <pc:docMk/>
          <pc:sldMk cId="0" sldId="274"/>
        </pc:sldMkLst>
        <pc:spChg chg="add mod">
          <ac:chgData name="Heitor Gomes" userId="2080ab51390578fb" providerId="LiveId" clId="{0C5C63B1-B5A4-4C4E-A237-0C037F751027}" dt="2025-07-23T15:15:58.375" v="178"/>
          <ac:spMkLst>
            <pc:docMk/>
            <pc:sldMk cId="0" sldId="274"/>
            <ac:spMk id="3" creationId="{EA34EE64-4F1A-0373-7A9D-6B6E3B374EED}"/>
          </ac:spMkLst>
        </pc:spChg>
        <pc:spChg chg="del">
          <ac:chgData name="Heitor Gomes" userId="2080ab51390578fb" providerId="LiveId" clId="{0C5C63B1-B5A4-4C4E-A237-0C037F751027}" dt="2025-07-23T15:15:57.776" v="177" actId="478"/>
          <ac:spMkLst>
            <pc:docMk/>
            <pc:sldMk cId="0" sldId="274"/>
            <ac:spMk id="5" creationId="{C5C1529B-237F-1BAF-5D16-71FDC481BE32}"/>
          </ac:spMkLst>
        </pc:spChg>
      </pc:sldChg>
      <pc:sldChg chg="addSp delSp modSp mod">
        <pc:chgData name="Heitor Gomes" userId="2080ab51390578fb" providerId="LiveId" clId="{0C5C63B1-B5A4-4C4E-A237-0C037F751027}" dt="2025-07-23T21:42:08.490" v="524" actId="179"/>
        <pc:sldMkLst>
          <pc:docMk/>
          <pc:sldMk cId="0" sldId="275"/>
        </pc:sldMkLst>
        <pc:spChg chg="add mod">
          <ac:chgData name="Heitor Gomes" userId="2080ab51390578fb" providerId="LiveId" clId="{0C5C63B1-B5A4-4C4E-A237-0C037F751027}" dt="2025-07-23T15:16:04.635" v="180"/>
          <ac:spMkLst>
            <pc:docMk/>
            <pc:sldMk cId="0" sldId="275"/>
            <ac:spMk id="3" creationId="{AE70471B-9109-E1B1-DFD3-654E8720060E}"/>
          </ac:spMkLst>
        </pc:spChg>
        <pc:spChg chg="mod">
          <ac:chgData name="Heitor Gomes" userId="2080ab51390578fb" providerId="LiveId" clId="{0C5C63B1-B5A4-4C4E-A237-0C037F751027}" dt="2025-07-23T21:42:08.490" v="524" actId="179"/>
          <ac:spMkLst>
            <pc:docMk/>
            <pc:sldMk cId="0" sldId="275"/>
            <ac:spMk id="6" creationId="{0676E73A-9BB6-5230-F85F-622A8283DA6D}"/>
          </ac:spMkLst>
        </pc:spChg>
        <pc:spChg chg="del">
          <ac:chgData name="Heitor Gomes" userId="2080ab51390578fb" providerId="LiveId" clId="{0C5C63B1-B5A4-4C4E-A237-0C037F751027}" dt="2025-07-23T15:16:04.178" v="179" actId="478"/>
          <ac:spMkLst>
            <pc:docMk/>
            <pc:sldMk cId="0" sldId="275"/>
            <ac:spMk id="11" creationId="{CE3DFF7A-CF8A-1A6B-4F90-4F2CA31BDFE8}"/>
          </ac:spMkLst>
        </pc:spChg>
      </pc:sldChg>
      <pc:sldChg chg="modSp mod">
        <pc:chgData name="Heitor Gomes" userId="2080ab51390578fb" providerId="LiveId" clId="{0C5C63B1-B5A4-4C4E-A237-0C037F751027}" dt="2025-07-23T15:16:36.322" v="188" actId="14100"/>
        <pc:sldMkLst>
          <pc:docMk/>
          <pc:sldMk cId="0" sldId="276"/>
        </pc:sldMkLst>
        <pc:spChg chg="mod">
          <ac:chgData name="Heitor Gomes" userId="2080ab51390578fb" providerId="LiveId" clId="{0C5C63B1-B5A4-4C4E-A237-0C037F751027}" dt="2025-07-23T15:16:36.322" v="188" actId="14100"/>
          <ac:spMkLst>
            <pc:docMk/>
            <pc:sldMk cId="0" sldId="276"/>
            <ac:spMk id="272" creationId="{00000000-0000-0000-0000-000000000000}"/>
          </ac:spMkLst>
        </pc:spChg>
      </pc:sldChg>
      <pc:sldChg chg="modSp mod">
        <pc:chgData name="Heitor Gomes" userId="2080ab51390578fb" providerId="LiveId" clId="{0C5C63B1-B5A4-4C4E-A237-0C037F751027}" dt="2025-07-23T21:42:23.770" v="530" actId="1076"/>
        <pc:sldMkLst>
          <pc:docMk/>
          <pc:sldMk cId="0" sldId="277"/>
        </pc:sldMkLst>
        <pc:spChg chg="mod">
          <ac:chgData name="Heitor Gomes" userId="2080ab51390578fb" providerId="LiveId" clId="{0C5C63B1-B5A4-4C4E-A237-0C037F751027}" dt="2025-07-23T21:42:19.600" v="529" actId="20577"/>
          <ac:spMkLst>
            <pc:docMk/>
            <pc:sldMk cId="0" sldId="277"/>
            <ac:spMk id="3" creationId="{212FF722-2718-6E88-9CCD-8238DA7A6CC4}"/>
          </ac:spMkLst>
        </pc:spChg>
        <pc:spChg chg="mod">
          <ac:chgData name="Heitor Gomes" userId="2080ab51390578fb" providerId="LiveId" clId="{0C5C63B1-B5A4-4C4E-A237-0C037F751027}" dt="2025-07-23T21:42:23.770" v="530" actId="1076"/>
          <ac:spMkLst>
            <pc:docMk/>
            <pc:sldMk cId="0" sldId="277"/>
            <ac:spMk id="280" creationId="{00000000-0000-0000-0000-000000000000}"/>
          </ac:spMkLst>
        </pc:spChg>
      </pc:sldChg>
      <pc:sldChg chg="addSp delSp modSp mod">
        <pc:chgData name="Heitor Gomes" userId="2080ab51390578fb" providerId="LiveId" clId="{0C5C63B1-B5A4-4C4E-A237-0C037F751027}" dt="2025-07-23T15:18:36.832" v="228" actId="20577"/>
        <pc:sldMkLst>
          <pc:docMk/>
          <pc:sldMk cId="0" sldId="278"/>
        </pc:sldMkLst>
        <pc:spChg chg="del">
          <ac:chgData name="Heitor Gomes" userId="2080ab51390578fb" providerId="LiveId" clId="{0C5C63B1-B5A4-4C4E-A237-0C037F751027}" dt="2025-07-23T15:17:50.999" v="206" actId="478"/>
          <ac:spMkLst>
            <pc:docMk/>
            <pc:sldMk cId="0" sldId="278"/>
            <ac:spMk id="3" creationId="{22FAE19F-77C1-0DBE-154C-3DDBAA6CC9BB}"/>
          </ac:spMkLst>
        </pc:spChg>
        <pc:spChg chg="add mod">
          <ac:chgData name="Heitor Gomes" userId="2080ab51390578fb" providerId="LiveId" clId="{0C5C63B1-B5A4-4C4E-A237-0C037F751027}" dt="2025-07-23T15:18:28.063" v="225" actId="20577"/>
          <ac:spMkLst>
            <pc:docMk/>
            <pc:sldMk cId="0" sldId="278"/>
            <ac:spMk id="5" creationId="{B197AA4C-A0D5-BD87-629D-07D93E9C2187}"/>
          </ac:spMkLst>
        </pc:spChg>
        <pc:spChg chg="mod">
          <ac:chgData name="Heitor Gomes" userId="2080ab51390578fb" providerId="LiveId" clId="{0C5C63B1-B5A4-4C4E-A237-0C037F751027}" dt="2025-07-23T15:18:36.832" v="228" actId="20577"/>
          <ac:spMkLst>
            <pc:docMk/>
            <pc:sldMk cId="0" sldId="278"/>
            <ac:spMk id="289" creationId="{00000000-0000-0000-0000-000000000000}"/>
          </ac:spMkLst>
        </pc:spChg>
      </pc:sldChg>
      <pc:sldChg chg="addSp delSp modSp mod">
        <pc:chgData name="Heitor Gomes" userId="2080ab51390578fb" providerId="LiveId" clId="{0C5C63B1-B5A4-4C4E-A237-0C037F751027}" dt="2025-07-23T15:19:27.556" v="233" actId="20577"/>
        <pc:sldMkLst>
          <pc:docMk/>
          <pc:sldMk cId="0" sldId="279"/>
        </pc:sldMkLst>
        <pc:spChg chg="del">
          <ac:chgData name="Heitor Gomes" userId="2080ab51390578fb" providerId="LiveId" clId="{0C5C63B1-B5A4-4C4E-A237-0C037F751027}" dt="2025-07-23T15:19:04.441" v="229" actId="478"/>
          <ac:spMkLst>
            <pc:docMk/>
            <pc:sldMk cId="0" sldId="279"/>
            <ac:spMk id="3" creationId="{BBB1B419-5BA9-61F5-7BE0-FB45C3FC9067}"/>
          </ac:spMkLst>
        </pc:spChg>
        <pc:spChg chg="add mod">
          <ac:chgData name="Heitor Gomes" userId="2080ab51390578fb" providerId="LiveId" clId="{0C5C63B1-B5A4-4C4E-A237-0C037F751027}" dt="2025-07-23T15:19:27.556" v="233" actId="20577"/>
          <ac:spMkLst>
            <pc:docMk/>
            <pc:sldMk cId="0" sldId="279"/>
            <ac:spMk id="4" creationId="{B461FD98-2B09-066B-E778-595790F98BFB}"/>
          </ac:spMkLst>
        </pc:spChg>
      </pc:sldChg>
      <pc:sldChg chg="addSp delSp modSp mod">
        <pc:chgData name="Heitor Gomes" userId="2080ab51390578fb" providerId="LiveId" clId="{0C5C63B1-B5A4-4C4E-A237-0C037F751027}" dt="2025-07-23T15:20:02.499" v="239" actId="14100"/>
        <pc:sldMkLst>
          <pc:docMk/>
          <pc:sldMk cId="0" sldId="280"/>
        </pc:sldMkLst>
        <pc:spChg chg="del mod">
          <ac:chgData name="Heitor Gomes" userId="2080ab51390578fb" providerId="LiveId" clId="{0C5C63B1-B5A4-4C4E-A237-0C037F751027}" dt="2025-07-23T15:19:40.179" v="235" actId="478"/>
          <ac:spMkLst>
            <pc:docMk/>
            <pc:sldMk cId="0" sldId="280"/>
            <ac:spMk id="3" creationId="{921B0225-EA3B-AA21-9A94-FEE98A61D807}"/>
          </ac:spMkLst>
        </pc:spChg>
        <pc:spChg chg="add mod">
          <ac:chgData name="Heitor Gomes" userId="2080ab51390578fb" providerId="LiveId" clId="{0C5C63B1-B5A4-4C4E-A237-0C037F751027}" dt="2025-07-23T15:19:40.573" v="236"/>
          <ac:spMkLst>
            <pc:docMk/>
            <pc:sldMk cId="0" sldId="280"/>
            <ac:spMk id="4" creationId="{4B5A31F6-6DCD-1553-5D0E-9B9B72390A10}"/>
          </ac:spMkLst>
        </pc:spChg>
        <pc:spChg chg="mod">
          <ac:chgData name="Heitor Gomes" userId="2080ab51390578fb" providerId="LiveId" clId="{0C5C63B1-B5A4-4C4E-A237-0C037F751027}" dt="2025-07-23T15:20:02.499" v="239" actId="14100"/>
          <ac:spMkLst>
            <pc:docMk/>
            <pc:sldMk cId="0" sldId="280"/>
            <ac:spMk id="307" creationId="{00000000-0000-0000-0000-000000000000}"/>
          </ac:spMkLst>
        </pc:spChg>
      </pc:sldChg>
      <pc:sldChg chg="addSp delSp modSp mod">
        <pc:chgData name="Heitor Gomes" userId="2080ab51390578fb" providerId="LiveId" clId="{0C5C63B1-B5A4-4C4E-A237-0C037F751027}" dt="2025-07-23T15:20:07.741" v="241"/>
        <pc:sldMkLst>
          <pc:docMk/>
          <pc:sldMk cId="0" sldId="281"/>
        </pc:sldMkLst>
        <pc:spChg chg="del">
          <ac:chgData name="Heitor Gomes" userId="2080ab51390578fb" providerId="LiveId" clId="{0C5C63B1-B5A4-4C4E-A237-0C037F751027}" dt="2025-07-23T15:20:07.093" v="240" actId="478"/>
          <ac:spMkLst>
            <pc:docMk/>
            <pc:sldMk cId="0" sldId="281"/>
            <ac:spMk id="3" creationId="{21D42A86-8F14-35B4-077C-036DE0EC1B7F}"/>
          </ac:spMkLst>
        </pc:spChg>
        <pc:spChg chg="add mod">
          <ac:chgData name="Heitor Gomes" userId="2080ab51390578fb" providerId="LiveId" clId="{0C5C63B1-B5A4-4C4E-A237-0C037F751027}" dt="2025-07-23T15:20:07.741" v="241"/>
          <ac:spMkLst>
            <pc:docMk/>
            <pc:sldMk cId="0" sldId="281"/>
            <ac:spMk id="4" creationId="{5EDB0871-A316-8379-BED5-AE4DDB099B0A}"/>
          </ac:spMkLst>
        </pc:spChg>
      </pc:sldChg>
      <pc:sldChg chg="addSp delSp modSp mod">
        <pc:chgData name="Heitor Gomes" userId="2080ab51390578fb" providerId="LiveId" clId="{0C5C63B1-B5A4-4C4E-A237-0C037F751027}" dt="2025-07-23T15:20:40.627" v="244" actId="20577"/>
        <pc:sldMkLst>
          <pc:docMk/>
          <pc:sldMk cId="0" sldId="282"/>
        </pc:sldMkLst>
        <pc:spChg chg="del">
          <ac:chgData name="Heitor Gomes" userId="2080ab51390578fb" providerId="LiveId" clId="{0C5C63B1-B5A4-4C4E-A237-0C037F751027}" dt="2025-07-23T15:20:31.588" v="242" actId="478"/>
          <ac:spMkLst>
            <pc:docMk/>
            <pc:sldMk cId="0" sldId="282"/>
            <ac:spMk id="3" creationId="{CDC5ABF2-21C8-0F06-B748-2293DF421213}"/>
          </ac:spMkLst>
        </pc:spChg>
        <pc:spChg chg="add mod">
          <ac:chgData name="Heitor Gomes" userId="2080ab51390578fb" providerId="LiveId" clId="{0C5C63B1-B5A4-4C4E-A237-0C037F751027}" dt="2025-07-23T15:20:32.675" v="243"/>
          <ac:spMkLst>
            <pc:docMk/>
            <pc:sldMk cId="0" sldId="282"/>
            <ac:spMk id="4" creationId="{08F4D54C-56CA-730A-BE74-9138E457ABD9}"/>
          </ac:spMkLst>
        </pc:spChg>
        <pc:spChg chg="mod">
          <ac:chgData name="Heitor Gomes" userId="2080ab51390578fb" providerId="LiveId" clId="{0C5C63B1-B5A4-4C4E-A237-0C037F751027}" dt="2025-07-23T15:20:40.627" v="244" actId="20577"/>
          <ac:spMkLst>
            <pc:docMk/>
            <pc:sldMk cId="0" sldId="282"/>
            <ac:spMk id="327" creationId="{00000000-0000-0000-0000-000000000000}"/>
          </ac:spMkLst>
        </pc:spChg>
      </pc:sldChg>
      <pc:sldChg chg="modSp mod">
        <pc:chgData name="Heitor Gomes" userId="2080ab51390578fb" providerId="LiveId" clId="{0C5C63B1-B5A4-4C4E-A237-0C037F751027}" dt="2025-07-23T15:21:13.361" v="247" actId="20577"/>
        <pc:sldMkLst>
          <pc:docMk/>
          <pc:sldMk cId="0" sldId="283"/>
        </pc:sldMkLst>
        <pc:spChg chg="mod">
          <ac:chgData name="Heitor Gomes" userId="2080ab51390578fb" providerId="LiveId" clId="{0C5C63B1-B5A4-4C4E-A237-0C037F751027}" dt="2025-07-23T15:20:47.473" v="246" actId="404"/>
          <ac:spMkLst>
            <pc:docMk/>
            <pc:sldMk cId="0" sldId="283"/>
            <ac:spMk id="336" creationId="{00000000-0000-0000-0000-000000000000}"/>
          </ac:spMkLst>
        </pc:spChg>
        <pc:spChg chg="mod">
          <ac:chgData name="Heitor Gomes" userId="2080ab51390578fb" providerId="LiveId" clId="{0C5C63B1-B5A4-4C4E-A237-0C037F751027}" dt="2025-07-23T15:21:13.361" v="247" actId="20577"/>
          <ac:spMkLst>
            <pc:docMk/>
            <pc:sldMk cId="0" sldId="283"/>
            <ac:spMk id="340" creationId="{00000000-0000-0000-0000-000000000000}"/>
          </ac:spMkLst>
        </pc:spChg>
      </pc:sldChg>
      <pc:sldChg chg="addSp delSp modSp mod">
        <pc:chgData name="Heitor Gomes" userId="2080ab51390578fb" providerId="LiveId" clId="{0C5C63B1-B5A4-4C4E-A237-0C037F751027}" dt="2025-07-23T15:23:35.218" v="276" actId="14100"/>
        <pc:sldMkLst>
          <pc:docMk/>
          <pc:sldMk cId="0" sldId="284"/>
        </pc:sldMkLst>
        <pc:spChg chg="add mod">
          <ac:chgData name="Heitor Gomes" userId="2080ab51390578fb" providerId="LiveId" clId="{0C5C63B1-B5A4-4C4E-A237-0C037F751027}" dt="2025-07-23T15:21:25.712" v="249"/>
          <ac:spMkLst>
            <pc:docMk/>
            <pc:sldMk cId="0" sldId="284"/>
            <ac:spMk id="3" creationId="{0A57C21D-F17A-A491-41C0-F21F3E13B1EB}"/>
          </ac:spMkLst>
        </pc:spChg>
        <pc:spChg chg="del">
          <ac:chgData name="Heitor Gomes" userId="2080ab51390578fb" providerId="LiveId" clId="{0C5C63B1-B5A4-4C4E-A237-0C037F751027}" dt="2025-07-23T15:21:25.507" v="248" actId="478"/>
          <ac:spMkLst>
            <pc:docMk/>
            <pc:sldMk cId="0" sldId="284"/>
            <ac:spMk id="9" creationId="{178A2575-E7BC-8D04-9A89-5747C1A24D25}"/>
          </ac:spMkLst>
        </pc:spChg>
        <pc:spChg chg="mod">
          <ac:chgData name="Heitor Gomes" userId="2080ab51390578fb" providerId="LiveId" clId="{0C5C63B1-B5A4-4C4E-A237-0C037F751027}" dt="2025-07-23T15:23:35.218" v="276" actId="14100"/>
          <ac:spMkLst>
            <pc:docMk/>
            <pc:sldMk cId="0" sldId="284"/>
            <ac:spMk id="349" creationId="{00000000-0000-0000-0000-000000000000}"/>
          </ac:spMkLst>
        </pc:spChg>
      </pc:sldChg>
      <pc:sldChg chg="addSp delSp modSp mod">
        <pc:chgData name="Heitor Gomes" userId="2080ab51390578fb" providerId="LiveId" clId="{0C5C63B1-B5A4-4C4E-A237-0C037F751027}" dt="2025-07-23T15:23:26.721" v="274" actId="14100"/>
        <pc:sldMkLst>
          <pc:docMk/>
          <pc:sldMk cId="0" sldId="285"/>
        </pc:sldMkLst>
        <pc:spChg chg="add del mod">
          <ac:chgData name="Heitor Gomes" userId="2080ab51390578fb" providerId="LiveId" clId="{0C5C63B1-B5A4-4C4E-A237-0C037F751027}" dt="2025-07-23T15:22:07.239" v="260" actId="478"/>
          <ac:spMkLst>
            <pc:docMk/>
            <pc:sldMk cId="0" sldId="285"/>
            <ac:spMk id="4" creationId="{F7C69FA6-12DD-1047-319E-C03D37A4A01E}"/>
          </ac:spMkLst>
        </pc:spChg>
        <pc:spChg chg="add mod">
          <ac:chgData name="Heitor Gomes" userId="2080ab51390578fb" providerId="LiveId" clId="{0C5C63B1-B5A4-4C4E-A237-0C037F751027}" dt="2025-07-23T15:22:07.500" v="261"/>
          <ac:spMkLst>
            <pc:docMk/>
            <pc:sldMk cId="0" sldId="285"/>
            <ac:spMk id="5" creationId="{2672C753-CD8D-B455-0BF6-A9551DFEB71E}"/>
          </ac:spMkLst>
        </pc:spChg>
        <pc:spChg chg="del">
          <ac:chgData name="Heitor Gomes" userId="2080ab51390578fb" providerId="LiveId" clId="{0C5C63B1-B5A4-4C4E-A237-0C037F751027}" dt="2025-07-23T15:22:03.894" v="259" actId="478"/>
          <ac:spMkLst>
            <pc:docMk/>
            <pc:sldMk cId="0" sldId="285"/>
            <ac:spMk id="8" creationId="{2AC91E5B-D4BD-7D63-6D0A-E43DB29A97A7}"/>
          </ac:spMkLst>
        </pc:spChg>
        <pc:spChg chg="mod">
          <ac:chgData name="Heitor Gomes" userId="2080ab51390578fb" providerId="LiveId" clId="{0C5C63B1-B5A4-4C4E-A237-0C037F751027}" dt="2025-07-23T15:23:26.721" v="274" actId="14100"/>
          <ac:spMkLst>
            <pc:docMk/>
            <pc:sldMk cId="0" sldId="285"/>
            <ac:spMk id="356" creationId="{00000000-0000-0000-0000-000000000000}"/>
          </ac:spMkLst>
        </pc:spChg>
      </pc:sldChg>
      <pc:sldChg chg="modSp mod">
        <pc:chgData name="Heitor Gomes" userId="2080ab51390578fb" providerId="LiveId" clId="{0C5C63B1-B5A4-4C4E-A237-0C037F751027}" dt="2025-07-23T15:24:03.198" v="290" actId="20577"/>
        <pc:sldMkLst>
          <pc:docMk/>
          <pc:sldMk cId="0" sldId="286"/>
        </pc:sldMkLst>
        <pc:spChg chg="mod">
          <ac:chgData name="Heitor Gomes" userId="2080ab51390578fb" providerId="LiveId" clId="{0C5C63B1-B5A4-4C4E-A237-0C037F751027}" dt="2025-07-23T15:23:49.274" v="280" actId="403"/>
          <ac:spMkLst>
            <pc:docMk/>
            <pc:sldMk cId="0" sldId="286"/>
            <ac:spMk id="5" creationId="{8B920EC8-A448-3737-8102-F780B0AAFE2B}"/>
          </ac:spMkLst>
        </pc:spChg>
        <pc:spChg chg="mod">
          <ac:chgData name="Heitor Gomes" userId="2080ab51390578fb" providerId="LiveId" clId="{0C5C63B1-B5A4-4C4E-A237-0C037F751027}" dt="2025-07-23T15:24:03.198" v="290" actId="20577"/>
          <ac:spMkLst>
            <pc:docMk/>
            <pc:sldMk cId="0" sldId="286"/>
            <ac:spMk id="7" creationId="{4F73A43C-E51C-91A1-9AA9-803B6EF6B90F}"/>
          </ac:spMkLst>
        </pc:spChg>
      </pc:sldChg>
      <pc:sldChg chg="modSp mod">
        <pc:chgData name="Heitor Gomes" userId="2080ab51390578fb" providerId="LiveId" clId="{0C5C63B1-B5A4-4C4E-A237-0C037F751027}" dt="2025-07-23T15:24:57.019" v="305" actId="6549"/>
        <pc:sldMkLst>
          <pc:docMk/>
          <pc:sldMk cId="0" sldId="287"/>
        </pc:sldMkLst>
        <pc:spChg chg="mod">
          <ac:chgData name="Heitor Gomes" userId="2080ab51390578fb" providerId="LiveId" clId="{0C5C63B1-B5A4-4C4E-A237-0C037F751027}" dt="2025-07-23T15:24:57.019" v="305" actId="6549"/>
          <ac:spMkLst>
            <pc:docMk/>
            <pc:sldMk cId="0" sldId="287"/>
            <ac:spMk id="369" creationId="{00000000-0000-0000-0000-000000000000}"/>
          </ac:spMkLst>
        </pc:spChg>
      </pc:sldChg>
      <pc:sldChg chg="modSp mod">
        <pc:chgData name="Heitor Gomes" userId="2080ab51390578fb" providerId="LiveId" clId="{0C5C63B1-B5A4-4C4E-A237-0C037F751027}" dt="2025-07-23T15:25:39.027" v="314" actId="6549"/>
        <pc:sldMkLst>
          <pc:docMk/>
          <pc:sldMk cId="0" sldId="288"/>
        </pc:sldMkLst>
        <pc:spChg chg="mod">
          <ac:chgData name="Heitor Gomes" userId="2080ab51390578fb" providerId="LiveId" clId="{0C5C63B1-B5A4-4C4E-A237-0C037F751027}" dt="2025-07-23T15:25:23.411" v="313" actId="1076"/>
          <ac:spMkLst>
            <pc:docMk/>
            <pc:sldMk cId="0" sldId="288"/>
            <ac:spMk id="376" creationId="{00000000-0000-0000-0000-000000000000}"/>
          </ac:spMkLst>
        </pc:spChg>
        <pc:spChg chg="mod">
          <ac:chgData name="Heitor Gomes" userId="2080ab51390578fb" providerId="LiveId" clId="{0C5C63B1-B5A4-4C4E-A237-0C037F751027}" dt="2025-07-23T15:25:39.027" v="314" actId="6549"/>
          <ac:spMkLst>
            <pc:docMk/>
            <pc:sldMk cId="0" sldId="288"/>
            <ac:spMk id="380" creationId="{00000000-0000-0000-0000-000000000000}"/>
          </ac:spMkLst>
        </pc:spChg>
      </pc:sldChg>
      <pc:sldChg chg="addSp delSp modSp mod">
        <pc:chgData name="Heitor Gomes" userId="2080ab51390578fb" providerId="LiveId" clId="{0C5C63B1-B5A4-4C4E-A237-0C037F751027}" dt="2025-07-23T15:26:09.209" v="323" actId="6549"/>
        <pc:sldMkLst>
          <pc:docMk/>
          <pc:sldMk cId="0" sldId="289"/>
        </pc:sldMkLst>
        <pc:spChg chg="del">
          <ac:chgData name="Heitor Gomes" userId="2080ab51390578fb" providerId="LiveId" clId="{0C5C63B1-B5A4-4C4E-A237-0C037F751027}" dt="2025-07-23T15:25:53.543" v="315" actId="478"/>
          <ac:spMkLst>
            <pc:docMk/>
            <pc:sldMk cId="0" sldId="289"/>
            <ac:spMk id="3" creationId="{8F4BAD30-681E-9CAC-E8EB-DEF61028CA48}"/>
          </ac:spMkLst>
        </pc:spChg>
        <pc:spChg chg="add mod">
          <ac:chgData name="Heitor Gomes" userId="2080ab51390578fb" providerId="LiveId" clId="{0C5C63B1-B5A4-4C4E-A237-0C037F751027}" dt="2025-07-23T15:25:54.369" v="316"/>
          <ac:spMkLst>
            <pc:docMk/>
            <pc:sldMk cId="0" sldId="289"/>
            <ac:spMk id="4" creationId="{61299E4A-52E0-E3D3-077A-348F2A4C1A8B}"/>
          </ac:spMkLst>
        </pc:spChg>
        <pc:spChg chg="mod">
          <ac:chgData name="Heitor Gomes" userId="2080ab51390578fb" providerId="LiveId" clId="{0C5C63B1-B5A4-4C4E-A237-0C037F751027}" dt="2025-07-23T15:26:09.209" v="323" actId="6549"/>
          <ac:spMkLst>
            <pc:docMk/>
            <pc:sldMk cId="0" sldId="289"/>
            <ac:spMk id="390" creationId="{00000000-0000-0000-0000-000000000000}"/>
          </ac:spMkLst>
        </pc:spChg>
      </pc:sldChg>
      <pc:sldChg chg="addSp delSp modSp mod">
        <pc:chgData name="Heitor Gomes" userId="2080ab51390578fb" providerId="LiveId" clId="{0C5C63B1-B5A4-4C4E-A237-0C037F751027}" dt="2025-07-23T15:27:40.630" v="349" actId="20577"/>
        <pc:sldMkLst>
          <pc:docMk/>
          <pc:sldMk cId="0" sldId="290"/>
        </pc:sldMkLst>
        <pc:spChg chg="del">
          <ac:chgData name="Heitor Gomes" userId="2080ab51390578fb" providerId="LiveId" clId="{0C5C63B1-B5A4-4C4E-A237-0C037F751027}" dt="2025-07-23T15:26:25.170" v="324" actId="478"/>
          <ac:spMkLst>
            <pc:docMk/>
            <pc:sldMk cId="0" sldId="290"/>
            <ac:spMk id="3" creationId="{D03BBDA7-D23E-F80F-D39A-22E8F06838B4}"/>
          </ac:spMkLst>
        </pc:spChg>
        <pc:spChg chg="add mod">
          <ac:chgData name="Heitor Gomes" userId="2080ab51390578fb" providerId="LiveId" clId="{0C5C63B1-B5A4-4C4E-A237-0C037F751027}" dt="2025-07-23T15:26:25.532" v="325"/>
          <ac:spMkLst>
            <pc:docMk/>
            <pc:sldMk cId="0" sldId="290"/>
            <ac:spMk id="5" creationId="{2EED2389-42C3-A266-F5CD-BEBAC478E054}"/>
          </ac:spMkLst>
        </pc:spChg>
        <pc:spChg chg="mod">
          <ac:chgData name="Heitor Gomes" userId="2080ab51390578fb" providerId="LiveId" clId="{0C5C63B1-B5A4-4C4E-A237-0C037F751027}" dt="2025-07-23T15:27:40.630" v="349" actId="20577"/>
          <ac:spMkLst>
            <pc:docMk/>
            <pc:sldMk cId="0" sldId="290"/>
            <ac:spMk id="396" creationId="{00000000-0000-0000-0000-000000000000}"/>
          </ac:spMkLst>
        </pc:spChg>
        <pc:grpChg chg="mod">
          <ac:chgData name="Heitor Gomes" userId="2080ab51390578fb" providerId="LiveId" clId="{0C5C63B1-B5A4-4C4E-A237-0C037F751027}" dt="2025-07-23T15:27:30.190" v="346" actId="14100"/>
          <ac:grpSpMkLst>
            <pc:docMk/>
            <pc:sldMk cId="0" sldId="290"/>
            <ac:grpSpMk id="4" creationId="{1FCD804B-3F26-5637-2EC5-36EB4670C6AA}"/>
          </ac:grpSpMkLst>
        </pc:grpChg>
      </pc:sldChg>
      <pc:sldChg chg="modSp mod">
        <pc:chgData name="Heitor Gomes" userId="2080ab51390578fb" providerId="LiveId" clId="{0C5C63B1-B5A4-4C4E-A237-0C037F751027}" dt="2025-07-23T15:27:54.630" v="353" actId="403"/>
        <pc:sldMkLst>
          <pc:docMk/>
          <pc:sldMk cId="0" sldId="291"/>
        </pc:sldMkLst>
        <pc:spChg chg="mod">
          <ac:chgData name="Heitor Gomes" userId="2080ab51390578fb" providerId="LiveId" clId="{0C5C63B1-B5A4-4C4E-A237-0C037F751027}" dt="2025-07-23T15:27:54.630" v="353" actId="403"/>
          <ac:spMkLst>
            <pc:docMk/>
            <pc:sldMk cId="0" sldId="291"/>
            <ac:spMk id="406" creationId="{00000000-0000-0000-0000-000000000000}"/>
          </ac:spMkLst>
        </pc:spChg>
      </pc:sldChg>
      <pc:sldChg chg="addSp delSp modSp mod">
        <pc:chgData name="Heitor Gomes" userId="2080ab51390578fb" providerId="LiveId" clId="{0C5C63B1-B5A4-4C4E-A237-0C037F751027}" dt="2025-07-23T15:28:24.985" v="379" actId="20577"/>
        <pc:sldMkLst>
          <pc:docMk/>
          <pc:sldMk cId="0" sldId="292"/>
        </pc:sldMkLst>
        <pc:spChg chg="del">
          <ac:chgData name="Heitor Gomes" userId="2080ab51390578fb" providerId="LiveId" clId="{0C5C63B1-B5A4-4C4E-A237-0C037F751027}" dt="2025-07-23T15:28:10.414" v="354" actId="478"/>
          <ac:spMkLst>
            <pc:docMk/>
            <pc:sldMk cId="0" sldId="292"/>
            <ac:spMk id="3" creationId="{DAE9275A-91F9-ECC2-25ED-FF3DD842B435}"/>
          </ac:spMkLst>
        </pc:spChg>
        <pc:spChg chg="add mod">
          <ac:chgData name="Heitor Gomes" userId="2080ab51390578fb" providerId="LiveId" clId="{0C5C63B1-B5A4-4C4E-A237-0C037F751027}" dt="2025-07-23T15:28:10.659" v="355"/>
          <ac:spMkLst>
            <pc:docMk/>
            <pc:sldMk cId="0" sldId="292"/>
            <ac:spMk id="4" creationId="{369548D4-1360-4607-BB26-9CCE421B8E08}"/>
          </ac:spMkLst>
        </pc:spChg>
        <pc:spChg chg="mod">
          <ac:chgData name="Heitor Gomes" userId="2080ab51390578fb" providerId="LiveId" clId="{0C5C63B1-B5A4-4C4E-A237-0C037F751027}" dt="2025-07-23T15:28:24.985" v="379" actId="20577"/>
          <ac:spMkLst>
            <pc:docMk/>
            <pc:sldMk cId="0" sldId="292"/>
            <ac:spMk id="419" creationId="{00000000-0000-0000-0000-000000000000}"/>
          </ac:spMkLst>
        </pc:spChg>
      </pc:sldChg>
      <pc:sldChg chg="addSp delSp modSp mod">
        <pc:chgData name="Heitor Gomes" userId="2080ab51390578fb" providerId="LiveId" clId="{0C5C63B1-B5A4-4C4E-A237-0C037F751027}" dt="2025-07-23T15:29:15.304" v="386" actId="14100"/>
        <pc:sldMkLst>
          <pc:docMk/>
          <pc:sldMk cId="0" sldId="293"/>
        </pc:sldMkLst>
        <pc:spChg chg="add mod">
          <ac:chgData name="Heitor Gomes" userId="2080ab51390578fb" providerId="LiveId" clId="{0C5C63B1-B5A4-4C4E-A237-0C037F751027}" dt="2025-07-23T15:28:39.614" v="381"/>
          <ac:spMkLst>
            <pc:docMk/>
            <pc:sldMk cId="0" sldId="293"/>
            <ac:spMk id="2" creationId="{2AA20F65-9A71-56E2-DC76-5EC85D261312}"/>
          </ac:spMkLst>
        </pc:spChg>
        <pc:spChg chg="del">
          <ac:chgData name="Heitor Gomes" userId="2080ab51390578fb" providerId="LiveId" clId="{0C5C63B1-B5A4-4C4E-A237-0C037F751027}" dt="2025-07-23T15:28:38.549" v="380" actId="478"/>
          <ac:spMkLst>
            <pc:docMk/>
            <pc:sldMk cId="0" sldId="293"/>
            <ac:spMk id="6" creationId="{B6A3B71E-F204-303A-F793-898606892F98}"/>
          </ac:spMkLst>
        </pc:spChg>
        <pc:spChg chg="mod">
          <ac:chgData name="Heitor Gomes" userId="2080ab51390578fb" providerId="LiveId" clId="{0C5C63B1-B5A4-4C4E-A237-0C037F751027}" dt="2025-07-23T15:29:15.304" v="386" actId="14100"/>
          <ac:spMkLst>
            <pc:docMk/>
            <pc:sldMk cId="0" sldId="293"/>
            <ac:spMk id="426" creationId="{00000000-0000-0000-0000-000000000000}"/>
          </ac:spMkLst>
        </pc:spChg>
      </pc:sldChg>
      <pc:sldChg chg="addSp delSp modSp mod">
        <pc:chgData name="Heitor Gomes" userId="2080ab51390578fb" providerId="LiveId" clId="{0C5C63B1-B5A4-4C4E-A237-0C037F751027}" dt="2025-07-23T15:29:29.152" v="390" actId="20577"/>
        <pc:sldMkLst>
          <pc:docMk/>
          <pc:sldMk cId="0" sldId="294"/>
        </pc:sldMkLst>
        <pc:spChg chg="add del mod">
          <ac:chgData name="Heitor Gomes" userId="2080ab51390578fb" providerId="LiveId" clId="{0C5C63B1-B5A4-4C4E-A237-0C037F751027}" dt="2025-07-23T15:28:57.926" v="383" actId="478"/>
          <ac:spMkLst>
            <pc:docMk/>
            <pc:sldMk cId="0" sldId="294"/>
            <ac:spMk id="4" creationId="{C2000A38-7CE4-C74C-77D6-9660753150E6}"/>
          </ac:spMkLst>
        </pc:spChg>
        <pc:spChg chg="del">
          <ac:chgData name="Heitor Gomes" userId="2080ab51390578fb" providerId="LiveId" clId="{0C5C63B1-B5A4-4C4E-A237-0C037F751027}" dt="2025-07-23T15:28:55.032" v="382" actId="478"/>
          <ac:spMkLst>
            <pc:docMk/>
            <pc:sldMk cId="0" sldId="294"/>
            <ac:spMk id="5" creationId="{3B3147EA-601C-C4E8-7854-987E19A13677}"/>
          </ac:spMkLst>
        </pc:spChg>
        <pc:spChg chg="add mod">
          <ac:chgData name="Heitor Gomes" userId="2080ab51390578fb" providerId="LiveId" clId="{0C5C63B1-B5A4-4C4E-A237-0C037F751027}" dt="2025-07-23T15:28:58.513" v="384"/>
          <ac:spMkLst>
            <pc:docMk/>
            <pc:sldMk cId="0" sldId="294"/>
            <ac:spMk id="6" creationId="{9BE6377B-E69C-5686-A57B-C27F9F32A7C0}"/>
          </ac:spMkLst>
        </pc:spChg>
        <pc:spChg chg="mod">
          <ac:chgData name="Heitor Gomes" userId="2080ab51390578fb" providerId="LiveId" clId="{0C5C63B1-B5A4-4C4E-A237-0C037F751027}" dt="2025-07-23T15:29:29.152" v="390" actId="20577"/>
          <ac:spMkLst>
            <pc:docMk/>
            <pc:sldMk cId="0" sldId="294"/>
            <ac:spMk id="433" creationId="{00000000-0000-0000-0000-000000000000}"/>
          </ac:spMkLst>
        </pc:spChg>
      </pc:sldChg>
      <pc:sldChg chg="modSp mod">
        <pc:chgData name="Heitor Gomes" userId="2080ab51390578fb" providerId="LiveId" clId="{0C5C63B1-B5A4-4C4E-A237-0C037F751027}" dt="2025-07-23T15:30:07.764" v="394" actId="27636"/>
        <pc:sldMkLst>
          <pc:docMk/>
          <pc:sldMk cId="0" sldId="295"/>
        </pc:sldMkLst>
        <pc:spChg chg="mod">
          <ac:chgData name="Heitor Gomes" userId="2080ab51390578fb" providerId="LiveId" clId="{0C5C63B1-B5A4-4C4E-A237-0C037F751027}" dt="2025-07-23T15:30:07.764" v="394" actId="27636"/>
          <ac:spMkLst>
            <pc:docMk/>
            <pc:sldMk cId="0" sldId="295"/>
            <ac:spMk id="4" creationId="{51FA2820-ADC5-A16B-DA29-2F5270350F2A}"/>
          </ac:spMkLst>
        </pc:spChg>
        <pc:spChg chg="mod">
          <ac:chgData name="Heitor Gomes" userId="2080ab51390578fb" providerId="LiveId" clId="{0C5C63B1-B5A4-4C4E-A237-0C037F751027}" dt="2025-07-23T15:29:58.383" v="392" actId="27636"/>
          <ac:spMkLst>
            <pc:docMk/>
            <pc:sldMk cId="0" sldId="295"/>
            <ac:spMk id="439" creationId="{00000000-0000-0000-0000-000000000000}"/>
          </ac:spMkLst>
        </pc:spChg>
      </pc:sldChg>
      <pc:sldChg chg="del">
        <pc:chgData name="Heitor Gomes" userId="2080ab51390578fb" providerId="LiveId" clId="{0C5C63B1-B5A4-4C4E-A237-0C037F751027}" dt="2025-07-23T15:33:16.978" v="427" actId="47"/>
        <pc:sldMkLst>
          <pc:docMk/>
          <pc:sldMk cId="0" sldId="296"/>
        </pc:sldMkLst>
      </pc:sldChg>
      <pc:sldChg chg="modSp mod">
        <pc:chgData name="Heitor Gomes" userId="2080ab51390578fb" providerId="LiveId" clId="{0C5C63B1-B5A4-4C4E-A237-0C037F751027}" dt="2025-07-23T15:34:01.945" v="442" actId="14100"/>
        <pc:sldMkLst>
          <pc:docMk/>
          <pc:sldMk cId="0" sldId="297"/>
        </pc:sldMkLst>
        <pc:spChg chg="mod">
          <ac:chgData name="Heitor Gomes" userId="2080ab51390578fb" providerId="LiveId" clId="{0C5C63B1-B5A4-4C4E-A237-0C037F751027}" dt="2025-07-23T15:34:01.945" v="442" actId="14100"/>
          <ac:spMkLst>
            <pc:docMk/>
            <pc:sldMk cId="0" sldId="297"/>
            <ac:spMk id="453" creationId="{00000000-0000-0000-0000-000000000000}"/>
          </ac:spMkLst>
        </pc:spChg>
      </pc:sldChg>
      <pc:sldChg chg="addSp delSp modSp mod">
        <pc:chgData name="Heitor Gomes" userId="2080ab51390578fb" providerId="LiveId" clId="{0C5C63B1-B5A4-4C4E-A237-0C037F751027}" dt="2025-07-23T15:35:09.486" v="475" actId="1035"/>
        <pc:sldMkLst>
          <pc:docMk/>
          <pc:sldMk cId="0" sldId="298"/>
        </pc:sldMkLst>
        <pc:spChg chg="mod">
          <ac:chgData name="Heitor Gomes" userId="2080ab51390578fb" providerId="LiveId" clId="{0C5C63B1-B5A4-4C4E-A237-0C037F751027}" dt="2025-07-23T15:35:09.486" v="475" actId="1035"/>
          <ac:spMkLst>
            <pc:docMk/>
            <pc:sldMk cId="0" sldId="298"/>
            <ac:spMk id="4" creationId="{3F3053D9-7F1E-C29D-E2AE-2CCAAF0A18F3}"/>
          </ac:spMkLst>
        </pc:spChg>
        <pc:spChg chg="add del mod">
          <ac:chgData name="Heitor Gomes" userId="2080ab51390578fb" providerId="LiveId" clId="{0C5C63B1-B5A4-4C4E-A237-0C037F751027}" dt="2025-07-23T15:34:20.451" v="445" actId="478"/>
          <ac:spMkLst>
            <pc:docMk/>
            <pc:sldMk cId="0" sldId="298"/>
            <ac:spMk id="6" creationId="{59188A86-6290-787E-FE49-277F41E813DB}"/>
          </ac:spMkLst>
        </pc:spChg>
        <pc:spChg chg="add mod">
          <ac:chgData name="Heitor Gomes" userId="2080ab51390578fb" providerId="LiveId" clId="{0C5C63B1-B5A4-4C4E-A237-0C037F751027}" dt="2025-07-23T15:34:17.650" v="444"/>
          <ac:spMkLst>
            <pc:docMk/>
            <pc:sldMk cId="0" sldId="298"/>
            <ac:spMk id="7" creationId="{D4892C46-C42D-CF0B-79F0-A28A3A545417}"/>
          </ac:spMkLst>
        </pc:spChg>
        <pc:spChg chg="mod">
          <ac:chgData name="Heitor Gomes" userId="2080ab51390578fb" providerId="LiveId" clId="{0C5C63B1-B5A4-4C4E-A237-0C037F751027}" dt="2025-07-23T15:35:04.197" v="468" actId="1035"/>
          <ac:spMkLst>
            <pc:docMk/>
            <pc:sldMk cId="0" sldId="298"/>
            <ac:spMk id="462" creationId="{00000000-0000-0000-0000-000000000000}"/>
          </ac:spMkLst>
        </pc:spChg>
        <pc:spChg chg="del">
          <ac:chgData name="Heitor Gomes" userId="2080ab51390578fb" providerId="LiveId" clId="{0C5C63B1-B5A4-4C4E-A237-0C037F751027}" dt="2025-07-23T15:34:17.401" v="443" actId="478"/>
          <ac:spMkLst>
            <pc:docMk/>
            <pc:sldMk cId="0" sldId="298"/>
            <ac:spMk id="463" creationId="{00000000-0000-0000-0000-000000000000}"/>
          </ac:spMkLst>
        </pc:spChg>
        <pc:spChg chg="mod">
          <ac:chgData name="Heitor Gomes" userId="2080ab51390578fb" providerId="LiveId" clId="{0C5C63B1-B5A4-4C4E-A237-0C037F751027}" dt="2025-07-23T15:35:09.486" v="475" actId="1035"/>
          <ac:spMkLst>
            <pc:docMk/>
            <pc:sldMk cId="0" sldId="298"/>
            <ac:spMk id="465" creationId="{00000000-0000-0000-0000-000000000000}"/>
          </ac:spMkLst>
        </pc:spChg>
        <pc:spChg chg="mod">
          <ac:chgData name="Heitor Gomes" userId="2080ab51390578fb" providerId="LiveId" clId="{0C5C63B1-B5A4-4C4E-A237-0C037F751027}" dt="2025-07-23T15:34:34.501" v="455" actId="20577"/>
          <ac:spMkLst>
            <pc:docMk/>
            <pc:sldMk cId="0" sldId="298"/>
            <ac:spMk id="467" creationId="{00000000-0000-0000-0000-000000000000}"/>
          </ac:spMkLst>
        </pc:spChg>
        <pc:picChg chg="mod">
          <ac:chgData name="Heitor Gomes" userId="2080ab51390578fb" providerId="LiveId" clId="{0C5C63B1-B5A4-4C4E-A237-0C037F751027}" dt="2025-07-23T15:35:09.486" v="475" actId="1035"/>
          <ac:picMkLst>
            <pc:docMk/>
            <pc:sldMk cId="0" sldId="298"/>
            <ac:picMk id="3" creationId="{983EA44A-D267-833F-B835-A3E332FDC9CD}"/>
          </ac:picMkLst>
        </pc:picChg>
      </pc:sldChg>
      <pc:sldChg chg="addSp delSp modSp mod">
        <pc:chgData name="Heitor Gomes" userId="2080ab51390578fb" providerId="LiveId" clId="{0C5C63B1-B5A4-4C4E-A237-0C037F751027}" dt="2025-07-23T15:36:25.925" v="515" actId="14100"/>
        <pc:sldMkLst>
          <pc:docMk/>
          <pc:sldMk cId="0" sldId="299"/>
        </pc:sldMkLst>
        <pc:spChg chg="add del mod">
          <ac:chgData name="Heitor Gomes" userId="2080ab51390578fb" providerId="LiveId" clId="{0C5C63B1-B5A4-4C4E-A237-0C037F751027}" dt="2025-07-23T15:35:18.645" v="477" actId="478"/>
          <ac:spMkLst>
            <pc:docMk/>
            <pc:sldMk cId="0" sldId="299"/>
            <ac:spMk id="4" creationId="{8C484BB3-D97F-D01F-E067-6D57D2B1E849}"/>
          </ac:spMkLst>
        </pc:spChg>
        <pc:spChg chg="add mod">
          <ac:chgData name="Heitor Gomes" userId="2080ab51390578fb" providerId="LiveId" clId="{0C5C63B1-B5A4-4C4E-A237-0C037F751027}" dt="2025-07-23T15:35:19.005" v="478"/>
          <ac:spMkLst>
            <pc:docMk/>
            <pc:sldMk cId="0" sldId="299"/>
            <ac:spMk id="5" creationId="{30BE69F8-139B-BD80-C6D1-4822D263986E}"/>
          </ac:spMkLst>
        </pc:spChg>
        <pc:spChg chg="mod">
          <ac:chgData name="Heitor Gomes" userId="2080ab51390578fb" providerId="LiveId" clId="{0C5C63B1-B5A4-4C4E-A237-0C037F751027}" dt="2025-07-23T15:36:25.925" v="515" actId="14100"/>
          <ac:spMkLst>
            <pc:docMk/>
            <pc:sldMk cId="0" sldId="299"/>
            <ac:spMk id="475" creationId="{00000000-0000-0000-0000-000000000000}"/>
          </ac:spMkLst>
        </pc:spChg>
        <pc:spChg chg="del">
          <ac:chgData name="Heitor Gomes" userId="2080ab51390578fb" providerId="LiveId" clId="{0C5C63B1-B5A4-4C4E-A237-0C037F751027}" dt="2025-07-23T15:35:15.444" v="476" actId="478"/>
          <ac:spMkLst>
            <pc:docMk/>
            <pc:sldMk cId="0" sldId="299"/>
            <ac:spMk id="476" creationId="{00000000-0000-0000-0000-000000000000}"/>
          </ac:spMkLst>
        </pc:spChg>
      </pc:sldChg>
      <pc:sldChg chg="addSp delSp modSp mod">
        <pc:chgData name="Heitor Gomes" userId="2080ab51390578fb" providerId="LiveId" clId="{0C5C63B1-B5A4-4C4E-A237-0C037F751027}" dt="2025-07-23T15:36:38.216" v="518"/>
        <pc:sldMkLst>
          <pc:docMk/>
          <pc:sldMk cId="0" sldId="300"/>
        </pc:sldMkLst>
        <pc:spChg chg="add del mod">
          <ac:chgData name="Heitor Gomes" userId="2080ab51390578fb" providerId="LiveId" clId="{0C5C63B1-B5A4-4C4E-A237-0C037F751027}" dt="2025-07-23T15:36:37.072" v="517" actId="478"/>
          <ac:spMkLst>
            <pc:docMk/>
            <pc:sldMk cId="0" sldId="300"/>
            <ac:spMk id="5" creationId="{F696C4B2-4974-8FFD-1778-D5380341C17B}"/>
          </ac:spMkLst>
        </pc:spChg>
        <pc:spChg chg="add mod">
          <ac:chgData name="Heitor Gomes" userId="2080ab51390578fb" providerId="LiveId" clId="{0C5C63B1-B5A4-4C4E-A237-0C037F751027}" dt="2025-07-23T15:36:38.216" v="518"/>
          <ac:spMkLst>
            <pc:docMk/>
            <pc:sldMk cId="0" sldId="300"/>
            <ac:spMk id="6" creationId="{89542EED-4614-883D-8B79-BCC2577DC986}"/>
          </ac:spMkLst>
        </pc:spChg>
        <pc:spChg chg="del">
          <ac:chgData name="Heitor Gomes" userId="2080ab51390578fb" providerId="LiveId" clId="{0C5C63B1-B5A4-4C4E-A237-0C037F751027}" dt="2025-07-23T15:36:36.002" v="516" actId="478"/>
          <ac:spMkLst>
            <pc:docMk/>
            <pc:sldMk cId="0" sldId="300"/>
            <ac:spMk id="482" creationId="{00000000-0000-0000-0000-000000000000}"/>
          </ac:spMkLst>
        </pc:spChg>
      </pc:sldChg>
      <pc:sldChg chg="modSp mod">
        <pc:chgData name="Heitor Gomes" userId="2080ab51390578fb" providerId="LiveId" clId="{0C5C63B1-B5A4-4C4E-A237-0C037F751027}" dt="2025-07-24T16:11:51.053" v="579" actId="313"/>
        <pc:sldMkLst>
          <pc:docMk/>
          <pc:sldMk cId="0" sldId="302"/>
        </pc:sldMkLst>
        <pc:spChg chg="mod">
          <ac:chgData name="Heitor Gomes" userId="2080ab51390578fb" providerId="LiveId" clId="{0C5C63B1-B5A4-4C4E-A237-0C037F751027}" dt="2025-07-23T15:37:26.451" v="523" actId="1076"/>
          <ac:spMkLst>
            <pc:docMk/>
            <pc:sldMk cId="0" sldId="302"/>
            <ac:spMk id="497" creationId="{00000000-0000-0000-0000-000000000000}"/>
          </ac:spMkLst>
        </pc:spChg>
        <pc:spChg chg="mod">
          <ac:chgData name="Heitor Gomes" userId="2080ab51390578fb" providerId="LiveId" clId="{0C5C63B1-B5A4-4C4E-A237-0C037F751027}" dt="2025-07-24T16:11:51.053" v="579" actId="313"/>
          <ac:spMkLst>
            <pc:docMk/>
            <pc:sldMk cId="0" sldId="302"/>
            <ac:spMk id="498" creationId="{00000000-0000-0000-0000-000000000000}"/>
          </ac:spMkLst>
        </pc:spChg>
      </pc:sldChg>
      <pc:sldChg chg="addSp delSp modSp mod">
        <pc:chgData name="Heitor Gomes" userId="2080ab51390578fb" providerId="LiveId" clId="{0C5C63B1-B5A4-4C4E-A237-0C037F751027}" dt="2025-07-24T16:12:12.775" v="594" actId="20577"/>
        <pc:sldMkLst>
          <pc:docMk/>
          <pc:sldMk cId="0" sldId="303"/>
        </pc:sldMkLst>
        <pc:spChg chg="add mod">
          <ac:chgData name="Heitor Gomes" userId="2080ab51390578fb" providerId="LiveId" clId="{0C5C63B1-B5A4-4C4E-A237-0C037F751027}" dt="2025-07-23T15:31:21.980" v="405"/>
          <ac:spMkLst>
            <pc:docMk/>
            <pc:sldMk cId="0" sldId="303"/>
            <ac:spMk id="3" creationId="{01E58FD4-C948-2C84-90AE-7AD9424C8D6C}"/>
          </ac:spMkLst>
        </pc:spChg>
        <pc:spChg chg="del">
          <ac:chgData name="Heitor Gomes" userId="2080ab51390578fb" providerId="LiveId" clId="{0C5C63B1-B5A4-4C4E-A237-0C037F751027}" dt="2025-07-23T15:31:21.677" v="404" actId="478"/>
          <ac:spMkLst>
            <pc:docMk/>
            <pc:sldMk cId="0" sldId="303"/>
            <ac:spMk id="504" creationId="{00000000-0000-0000-0000-000000000000}"/>
          </ac:spMkLst>
        </pc:spChg>
        <pc:spChg chg="mod">
          <ac:chgData name="Heitor Gomes" userId="2080ab51390578fb" providerId="LiveId" clId="{0C5C63B1-B5A4-4C4E-A237-0C037F751027}" dt="2025-07-24T16:12:12.775" v="594" actId="20577"/>
          <ac:spMkLst>
            <pc:docMk/>
            <pc:sldMk cId="0" sldId="303"/>
            <ac:spMk id="505" creationId="{00000000-0000-0000-0000-000000000000}"/>
          </ac:spMkLst>
        </pc:spChg>
      </pc:sldChg>
      <pc:sldChg chg="modSp mod">
        <pc:chgData name="Heitor Gomes" userId="2080ab51390578fb" providerId="LiveId" clId="{0C5C63B1-B5A4-4C4E-A237-0C037F751027}" dt="2025-07-24T16:12:34.037" v="604" actId="6549"/>
        <pc:sldMkLst>
          <pc:docMk/>
          <pc:sldMk cId="0" sldId="304"/>
        </pc:sldMkLst>
        <pc:spChg chg="mod">
          <ac:chgData name="Heitor Gomes" userId="2080ab51390578fb" providerId="LiveId" clId="{0C5C63B1-B5A4-4C4E-A237-0C037F751027}" dt="2025-07-24T16:12:34.037" v="604" actId="6549"/>
          <ac:spMkLst>
            <pc:docMk/>
            <pc:sldMk cId="0" sldId="304"/>
            <ac:spMk id="512" creationId="{00000000-0000-0000-0000-000000000000}"/>
          </ac:spMkLst>
        </pc:spChg>
      </pc:sldChg>
      <pc:sldChg chg="addSp delSp modSp mod">
        <pc:chgData name="Heitor Gomes" userId="2080ab51390578fb" providerId="LiveId" clId="{0C5C63B1-B5A4-4C4E-A237-0C037F751027}" dt="2025-07-23T15:37:03.542" v="521"/>
        <pc:sldMkLst>
          <pc:docMk/>
          <pc:sldMk cId="35043089" sldId="306"/>
        </pc:sldMkLst>
        <pc:spChg chg="add del mod">
          <ac:chgData name="Heitor Gomes" userId="2080ab51390578fb" providerId="LiveId" clId="{0C5C63B1-B5A4-4C4E-A237-0C037F751027}" dt="2025-07-23T15:37:03.041" v="520" actId="478"/>
          <ac:spMkLst>
            <pc:docMk/>
            <pc:sldMk cId="35043089" sldId="306"/>
            <ac:spMk id="6" creationId="{7EBCF3C1-3287-CDEA-8E56-FB0F173AE58F}"/>
          </ac:spMkLst>
        </pc:spChg>
        <pc:spChg chg="add mod">
          <ac:chgData name="Heitor Gomes" userId="2080ab51390578fb" providerId="LiveId" clId="{0C5C63B1-B5A4-4C4E-A237-0C037F751027}" dt="2025-07-23T15:37:03.542" v="521"/>
          <ac:spMkLst>
            <pc:docMk/>
            <pc:sldMk cId="35043089" sldId="306"/>
            <ac:spMk id="7" creationId="{50DBD9F8-2E3F-E2BF-FDD7-4F96C67DF630}"/>
          </ac:spMkLst>
        </pc:spChg>
        <pc:spChg chg="del">
          <ac:chgData name="Heitor Gomes" userId="2080ab51390578fb" providerId="LiveId" clId="{0C5C63B1-B5A4-4C4E-A237-0C037F751027}" dt="2025-07-23T15:37:00.313" v="519" actId="478"/>
          <ac:spMkLst>
            <pc:docMk/>
            <pc:sldMk cId="35043089" sldId="306"/>
            <ac:spMk id="439" creationId="{00000000-0000-0000-0000-000000000000}"/>
          </ac:spMkLst>
        </pc:spChg>
      </pc:sldChg>
      <pc:sldChg chg="modSp add mod">
        <pc:chgData name="Heitor Gomes" userId="2080ab51390578fb" providerId="LiveId" clId="{0C5C63B1-B5A4-4C4E-A237-0C037F751027}" dt="2025-07-24T16:12:28.761" v="603" actId="6549"/>
        <pc:sldMkLst>
          <pc:docMk/>
          <pc:sldMk cId="3647945459" sldId="307"/>
        </pc:sldMkLst>
        <pc:spChg chg="mod">
          <ac:chgData name="Heitor Gomes" userId="2080ab51390578fb" providerId="LiveId" clId="{0C5C63B1-B5A4-4C4E-A237-0C037F751027}" dt="2025-07-24T16:12:28.761" v="603" actId="6549"/>
          <ac:spMkLst>
            <pc:docMk/>
            <pc:sldMk cId="3647945459" sldId="307"/>
            <ac:spMk id="505" creationId="{00000000-0000-0000-0000-000000000000}"/>
          </ac:spMkLst>
        </pc:spChg>
      </pc:sldChg>
      <pc:sldChg chg="modSp add mod">
        <pc:chgData name="Heitor Gomes" userId="2080ab51390578fb" providerId="LiveId" clId="{0C5C63B1-B5A4-4C4E-A237-0C037F751027}" dt="2025-07-24T16:11:00.410" v="548" actId="20577"/>
        <pc:sldMkLst>
          <pc:docMk/>
          <pc:sldMk cId="367961139" sldId="308"/>
        </pc:sldMkLst>
        <pc:spChg chg="mod">
          <ac:chgData name="Heitor Gomes" userId="2080ab51390578fb" providerId="LiveId" clId="{0C5C63B1-B5A4-4C4E-A237-0C037F751027}" dt="2025-07-24T16:11:00.410" v="548" actId="20577"/>
          <ac:spMkLst>
            <pc:docMk/>
            <pc:sldMk cId="367961139" sldId="308"/>
            <ac:spMk id="505" creationId="{00000000-0000-0000-0000-000000000000}"/>
          </ac:spMkLst>
        </pc:spChg>
      </pc:sldChg>
      <pc:sldChg chg="modSp add mod ord">
        <pc:chgData name="Heitor Gomes" userId="2080ab51390578fb" providerId="LiveId" clId="{0C5C63B1-B5A4-4C4E-A237-0C037F751027}" dt="2025-07-23T15:33:34.702" v="428"/>
        <pc:sldMkLst>
          <pc:docMk/>
          <pc:sldMk cId="1736584227" sldId="309"/>
        </pc:sldMkLst>
        <pc:spChg chg="mod">
          <ac:chgData name="Heitor Gomes" userId="2080ab51390578fb" providerId="LiveId" clId="{0C5C63B1-B5A4-4C4E-A237-0C037F751027}" dt="2025-07-23T15:33:34.702" v="428"/>
          <ac:spMkLst>
            <pc:docMk/>
            <pc:sldMk cId="1736584227" sldId="309"/>
            <ac:spMk id="14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250f227c3e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3250f227c3e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2" name="Google Shape;182;g3250f227c3e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250f227c3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3250f227c3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p:txBody>
      </p:sp>
      <p:sp>
        <p:nvSpPr>
          <p:cNvPr id="189" name="Google Shape;189;g3250f227c3e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250f227c3e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250f227c3e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3250f227c3e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50f227c3e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250f227c3e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3250f227c3e_0_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250f227c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250f227c3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250f227c3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256544932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256544932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2565449324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256544932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256544932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2565449324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50f227c3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250f227c3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36" name="Google Shape;236;g3250f227c3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250f227c3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3250f227c3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9" name="Google Shape;249;g3250f227c3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256544932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2565449324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6" name="Google Shape;256;g32565449324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250f227c3e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3250f227c3e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63" name="Google Shape;263;g3250f227c3e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250f227c3e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250f227c3e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3250f227c3e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250f227c3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3250f227c3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250f227c3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56544932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256544932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3256544932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250f227c3e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3250f227c3e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3250f227c3e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2565449324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32565449324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32565449324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56544932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2565449324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32565449324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2565449324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32565449324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2565449324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250f227c3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3250f227c3e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333" name="Google Shape;333;g3250f227c3e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250f227c3e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250f227c3e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6" name="Google Shape;346;g3250f227c3e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2565449324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2565449324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3" name="Google Shape;353;g32565449324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250f227c3e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250f227c3e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360" name="Google Shape;360;g3250f227c3e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250f227c3e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250f227c3e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3250f227c3e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250f227c3e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3250f227c3e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3250f227c3e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256544932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32565449324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32565449324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256544932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32565449324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3256544932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250f227c3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250f227c3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403" name="Google Shape;403;g3250f227c3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250f227c3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3250f227c3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6" name="Google Shape;416;g3250f227c3e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565449324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32565449324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3" name="Google Shape;423;g32565449324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256544932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3256544932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0" name="Google Shape;430;g3256544932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50f227c3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3250f227c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437" name="Google Shape;437;g3250f227c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50f227c3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250f227c3e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 name="Google Shape;138;g3250f227c3e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extLst>
      <p:ext uri="{BB962C8B-B14F-4D97-AF65-F5344CB8AC3E}">
        <p14:creationId xmlns:p14="http://schemas.microsoft.com/office/powerpoint/2010/main" val="3598083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250f227c3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3250f227c3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3250f227c3e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250f227c3e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3250f227c3e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460" name="Google Shape;460;g3250f227c3e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250f227c3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3250f227c3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3" name="Google Shape;473;g3250f227c3e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25b467490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325b467490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0" name="Google Shape;480;g325b467490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50f227c3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3250f227c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437" name="Google Shape;437;g3250f227c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extLst>
      <p:ext uri="{BB962C8B-B14F-4D97-AF65-F5344CB8AC3E}">
        <p14:creationId xmlns:p14="http://schemas.microsoft.com/office/powerpoint/2010/main" val="229587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250f227c3e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3250f227c3e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3250f227c3e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250f227c3e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3250f227c3e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495" name="Google Shape;495;g3250f227c3e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250f227c3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3250f227c3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2" name="Google Shape;502;g3250f227c3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50f227c3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250f227c3e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 name="Google Shape;138;g3250f227c3e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250f227c3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3250f227c3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2" name="Google Shape;502;g3250f227c3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extLst>
      <p:ext uri="{BB962C8B-B14F-4D97-AF65-F5344CB8AC3E}">
        <p14:creationId xmlns:p14="http://schemas.microsoft.com/office/powerpoint/2010/main" val="213187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250f227c3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3250f227c3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2" name="Google Shape;502;g3250f227c3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extLst>
      <p:ext uri="{BB962C8B-B14F-4D97-AF65-F5344CB8AC3E}">
        <p14:creationId xmlns:p14="http://schemas.microsoft.com/office/powerpoint/2010/main" val="1301235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9" name="Google Shape;5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50f227c3e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250f227c3e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45" name="Google Shape;145;g3250f227c3e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50f227c3e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250f227c3e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5" name="Google Shape;155;g3250f227c3e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250f227c3e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250f227c3e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62" name="Google Shape;162;g3250f227c3e_0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50f227c3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250f227c3e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171" name="Google Shape;171;g3250f227c3e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6"/>
        <p:cNvGrpSpPr/>
        <p:nvPr/>
      </p:nvGrpSpPr>
      <p:grpSpPr>
        <a:xfrm>
          <a:off x="0" y="0"/>
          <a:ext cx="0" cy="0"/>
          <a:chOff x="0" y="0"/>
          <a:chExt cx="0" cy="0"/>
        </a:xfrm>
      </p:grpSpPr>
      <p:sp>
        <p:nvSpPr>
          <p:cNvPr id="27" name="Google Shape;27;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8" name="Google Shape;28;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sites/default/files/sg-social-connection-graphic-component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ibec.ie/connect-and-learn/insights/insights/2023/11/28/belonging-in-the-era-of-remote-and-hybrid-wor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hbr.org/2022/02/5-challenges-of-hybrid-work-and-how-to-overcome-the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www.forbes.com/councils/forbestechcouncil/2022/08/10/how-to-build-connections-team-building-in-a-hybrid-workpla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mssthehrpeople.ie/building-a-culture-of-empathy-in-the-workplace" TargetMode="External"/><Relationship Id="rId5" Type="http://schemas.openxmlformats.org/officeDocument/2006/relationships/hyperlink" Target="https://www.chieftalentofficer.co/2022/06/08/how-to-foster-an-empathetic-and-inclusive-culture-in-your-organization/" TargetMode="External"/><Relationship Id="rId4" Type="http://schemas.openxmlformats.org/officeDocument/2006/relationships/hyperlink" Target="https://empathyemployer.com/inclusion-starts-with-empath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nva.com/design/DAGkyRIQx8g/dGOxzY-BSY5WoW4qhAZrjw/view?utm_content=DAGkyRIQx8g&amp;utm_campaign=designshare&amp;utm_medium=link2&amp;utm_source=uniquelinks&amp;utlId=hb0b35c282b"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apgemini.com/wp-content/uploads/2020/12/Report-The-Future-of-Work.pdf" TargetMode="External"/><Relationship Id="rId7"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empathyemployer.com/inclusion-starts-with-empathy/" TargetMode="External"/><Relationship Id="rId5" Type="http://schemas.openxmlformats.org/officeDocument/2006/relationships/hyperlink" Target="http://www.chieftalentofficer.co/2022/06/08/how-to-foster-an-empathetic-and-inclusive-culture-in-your-organization" TargetMode="External"/><Relationship Id="rId4" Type="http://schemas.openxmlformats.org/officeDocument/2006/relationships/hyperlink" Target="http://www.mssthehrpeople.ie/building-a-culture-of-empathy-in-the-workpl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hyperlink" Target="http://www.hbr.org/2022/02/5-challenges-of-hybrid-work-and-how-to-overcome-the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ibec.ie/connect-and-learn/insights/insights/2023/11/28/belonging-in-the-era-of-remote-and-hybrid-wor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ibec.ie/connect-and-learn/insights/insights/2023/11/28/belonging-in-the-era-of-remote-and-hybrid-wor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forbes.com/councils/forbestechcouncil/2022/08/10/how-to-build-connections-team-building-in-a-hybrid-workplac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theruralhub.i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4.jp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20"/>
          </a:xfrm>
          <a:prstGeom prst="rect">
            <a:avLst/>
          </a:prstGeom>
          <a:noFill/>
          <a:ln>
            <a:noFill/>
          </a:ln>
        </p:spPr>
      </p:pic>
      <p:sp>
        <p:nvSpPr>
          <p:cNvPr id="108" name="Google Shape;108;p1"/>
          <p:cNvSpPr txBox="1"/>
          <p:nvPr/>
        </p:nvSpPr>
        <p:spPr>
          <a:xfrm>
            <a:off x="1220868" y="3930494"/>
            <a:ext cx="5858358"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PT" sz="3200" dirty="0">
                <a:solidFill>
                  <a:schemeClr val="dk1"/>
                </a:solidFill>
              </a:rPr>
              <a:t>Módulo 4</a:t>
            </a:r>
          </a:p>
          <a:p>
            <a:pPr marL="0" marR="0" lvl="0" indent="0" algn="l" rtl="0">
              <a:lnSpc>
                <a:spcPct val="100000"/>
              </a:lnSpc>
              <a:spcBef>
                <a:spcPts val="0"/>
              </a:spcBef>
              <a:spcAft>
                <a:spcPts val="0"/>
              </a:spcAft>
              <a:buClr>
                <a:srgbClr val="000000"/>
              </a:buClr>
              <a:buSzPts val="2000"/>
              <a:buFont typeface="Arial"/>
              <a:buNone/>
            </a:pPr>
            <a:r>
              <a:rPr lang="pt-PT" sz="3200" b="1" dirty="0">
                <a:solidFill>
                  <a:schemeClr val="dk1"/>
                </a:solidFill>
              </a:rPr>
              <a:t>Como facilitar conexões sociais nos locais de trabalho híbridos</a:t>
            </a:r>
          </a:p>
        </p:txBody>
      </p:sp>
      <p:sp>
        <p:nvSpPr>
          <p:cNvPr id="2" name="Google Shape;107;p1">
            <a:extLst>
              <a:ext uri="{FF2B5EF4-FFF2-40B4-BE49-F238E27FC236}">
                <a16:creationId xmlns:a16="http://schemas.microsoft.com/office/drawing/2014/main" id="{944122AF-F1FB-1854-1655-23F5237FCAA4}"/>
              </a:ext>
            </a:extLst>
          </p:cNvPr>
          <p:cNvSpPr txBox="1"/>
          <p:nvPr/>
        </p:nvSpPr>
        <p:spPr>
          <a:xfrm>
            <a:off x="764041" y="1492781"/>
            <a:ext cx="4393175" cy="156962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pt-PT" sz="3200" dirty="0">
                <a:solidFill>
                  <a:schemeClr val="dk1"/>
                </a:solidFill>
              </a:rPr>
              <a:t>Programa de formação sobre trabalho remoto e híbrido</a:t>
            </a:r>
            <a:endParaRPr lang="pt-PT" sz="3200" b="1" i="0" u="none" strike="noStrike" cap="none" dirty="0">
              <a:solidFill>
                <a:schemeClr val="dk1"/>
              </a:solidFill>
              <a:latin typeface="Arial"/>
              <a:ea typeface="Arial"/>
              <a:cs typeface="Arial"/>
              <a:sym typeface="Arial"/>
            </a:endParaRPr>
          </a:p>
        </p:txBody>
      </p:sp>
      <p:pic>
        <p:nvPicPr>
          <p:cNvPr id="4" name="Imagem 3" descr="Uma imagem com texto, Tipo de letra, Azul elétrico, azul&#10;&#10;Descrição gerada automaticamente">
            <a:extLst>
              <a:ext uri="{FF2B5EF4-FFF2-40B4-BE49-F238E27FC236}">
                <a16:creationId xmlns:a16="http://schemas.microsoft.com/office/drawing/2014/main" id="{B5682486-1B1D-6F4E-BCDC-2483F88E1D19}"/>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3250f227c3e_0_121"/>
          <p:cNvSpPr txBox="1">
            <a:spLocks noGrp="1"/>
          </p:cNvSpPr>
          <p:nvPr>
            <p:ph type="body" idx="1"/>
          </p:nvPr>
        </p:nvSpPr>
        <p:spPr>
          <a:xfrm>
            <a:off x="1210789" y="1267801"/>
            <a:ext cx="9770400" cy="4577827"/>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17394" lvl="0" indent="0" algn="l" rtl="0">
              <a:lnSpc>
                <a:spcPct val="100000"/>
              </a:lnSpc>
              <a:spcBef>
                <a:spcPts val="600"/>
              </a:spcBef>
              <a:spcAft>
                <a:spcPts val="0"/>
              </a:spcAft>
              <a:buClr>
                <a:srgbClr val="9869BD"/>
              </a:buClr>
              <a:buSzPct val="100000"/>
              <a:buNone/>
            </a:pPr>
            <a:r>
              <a:rPr lang="pt-PT" b="1" dirty="0">
                <a:solidFill>
                  <a:srgbClr val="12501B"/>
                </a:solidFill>
                <a:latin typeface="Arial"/>
                <a:ea typeface="Arial"/>
                <a:cs typeface="Arial"/>
                <a:sym typeface="Arial"/>
              </a:rPr>
              <a:t>Levantar as mãos!</a:t>
            </a:r>
            <a:endParaRPr lang="pt-PT" dirty="0">
              <a:latin typeface="Arial"/>
              <a:ea typeface="Arial"/>
              <a:cs typeface="Arial"/>
              <a:sym typeface="Arial"/>
            </a:endParaRPr>
          </a:p>
          <a:p>
            <a:pPr marL="228600" lvl="0" indent="-211206" algn="l" rtl="0">
              <a:lnSpc>
                <a:spcPct val="100000"/>
              </a:lnSpc>
              <a:spcBef>
                <a:spcPts val="600"/>
              </a:spcBef>
              <a:spcAft>
                <a:spcPts val="0"/>
              </a:spcAft>
              <a:buClr>
                <a:srgbClr val="636A6F"/>
              </a:buClr>
              <a:buSzPct val="100000"/>
              <a:buChar char="•"/>
            </a:pPr>
            <a:r>
              <a:rPr lang="pt-PT" dirty="0">
                <a:solidFill>
                  <a:srgbClr val="636A6F"/>
                </a:solidFill>
                <a:latin typeface="Arial"/>
                <a:ea typeface="Arial"/>
                <a:cs typeface="Arial"/>
                <a:sym typeface="Arial"/>
              </a:rPr>
              <a:t>Quem é que aqui diria que o seu local de trabalho está bem ligado socialmente? </a:t>
            </a:r>
          </a:p>
          <a:p>
            <a:pPr marL="914400" lvl="1" indent="-325506" algn="l" rtl="0">
              <a:lnSpc>
                <a:spcPct val="100000"/>
              </a:lnSpc>
              <a:spcBef>
                <a:spcPts val="600"/>
              </a:spcBef>
              <a:spcAft>
                <a:spcPts val="0"/>
              </a:spcAft>
              <a:buClr>
                <a:srgbClr val="636A6F"/>
              </a:buClr>
              <a:buSzPct val="100000"/>
              <a:buChar char="•"/>
            </a:pPr>
            <a:r>
              <a:rPr lang="pt-PT" sz="1800" dirty="0">
                <a:solidFill>
                  <a:srgbClr val="636A6F"/>
                </a:solidFill>
              </a:rPr>
              <a:t>Se levantou a mão, tem atualmente acesso a regimes de trabalho híbrido ou à distância? Como é que a ligação social é incentivada neste contexto?</a:t>
            </a:r>
          </a:p>
          <a:p>
            <a:pPr marL="914400" lvl="1" indent="-325506" algn="l" rtl="0">
              <a:lnSpc>
                <a:spcPct val="100000"/>
              </a:lnSpc>
              <a:spcBef>
                <a:spcPts val="600"/>
              </a:spcBef>
              <a:spcAft>
                <a:spcPts val="0"/>
              </a:spcAft>
              <a:buClr>
                <a:srgbClr val="636A6F"/>
              </a:buClr>
              <a:buSzPct val="100000"/>
              <a:buChar char="•"/>
            </a:pPr>
            <a:r>
              <a:rPr lang="pt-PT" sz="1800" dirty="0">
                <a:solidFill>
                  <a:srgbClr val="636A6F"/>
                </a:solidFill>
              </a:rPr>
              <a:t>Caso não tenha levantado a mão, tem atualmente acesso a regimes de trabalho híbrido ou à distância? O que mudaria no seu local de trabalho para o tornar mais socialmente ligado?</a:t>
            </a:r>
          </a:p>
          <a:p>
            <a:pPr marL="17394" lvl="0" indent="0" algn="l" rtl="0">
              <a:lnSpc>
                <a:spcPct val="100000"/>
              </a:lnSpc>
              <a:spcBef>
                <a:spcPts val="600"/>
              </a:spcBef>
              <a:spcAft>
                <a:spcPts val="0"/>
              </a:spcAft>
              <a:buClr>
                <a:srgbClr val="9869BD"/>
              </a:buClr>
              <a:buSzPct val="100000"/>
              <a:buNone/>
            </a:pPr>
            <a:r>
              <a:rPr lang="pt-PT" b="1" dirty="0">
                <a:solidFill>
                  <a:srgbClr val="12501B"/>
                </a:solidFill>
                <a:latin typeface="Arial"/>
                <a:ea typeface="Arial"/>
                <a:cs typeface="Arial"/>
                <a:sym typeface="Arial"/>
              </a:rPr>
              <a:t>Reflexão</a:t>
            </a:r>
            <a:endParaRPr lang="pt-PT" dirty="0">
              <a:latin typeface="Arial"/>
              <a:ea typeface="Arial"/>
              <a:cs typeface="Arial"/>
              <a:sym typeface="Arial"/>
            </a:endParaRPr>
          </a:p>
          <a:p>
            <a:pPr marL="228600" lvl="0" indent="-211206" algn="l" rtl="0">
              <a:lnSpc>
                <a:spcPct val="100000"/>
              </a:lnSpc>
              <a:spcBef>
                <a:spcPts val="600"/>
              </a:spcBef>
              <a:spcAft>
                <a:spcPts val="0"/>
              </a:spcAft>
              <a:buClr>
                <a:srgbClr val="636A6F"/>
              </a:buClr>
              <a:buSzPct val="100000"/>
              <a:buChar char="•"/>
            </a:pPr>
            <a:r>
              <a:rPr lang="pt-PT" dirty="0">
                <a:solidFill>
                  <a:srgbClr val="636A6F"/>
                </a:solidFill>
                <a:latin typeface="Arial"/>
                <a:ea typeface="Arial"/>
                <a:cs typeface="Arial"/>
                <a:sym typeface="Arial"/>
              </a:rPr>
              <a:t>Como é que o atual nível de ligação social do seu local de trabalho afeta a sua vida quotidiana, em termos de bem-estar, produtividade no trabalho, etc.?</a:t>
            </a:r>
            <a:endParaRPr lang="pt-PT" dirty="0">
              <a:solidFill>
                <a:srgbClr val="12501B"/>
              </a:solidFill>
              <a:latin typeface="Arial"/>
              <a:ea typeface="Arial"/>
              <a:cs typeface="Arial"/>
              <a:sym typeface="Arial"/>
            </a:endParaRPr>
          </a:p>
          <a:p>
            <a:pPr marL="17394" lvl="0" indent="0" algn="l" rtl="0">
              <a:lnSpc>
                <a:spcPct val="90000"/>
              </a:lnSpc>
              <a:spcBef>
                <a:spcPts val="600"/>
              </a:spcBef>
              <a:spcAft>
                <a:spcPts val="0"/>
              </a:spcAft>
              <a:buClr>
                <a:srgbClr val="9869BD"/>
              </a:buClr>
              <a:buSzPct val="100000"/>
              <a:buNone/>
            </a:pPr>
            <a:r>
              <a:rPr lang="pt-PT" b="1" dirty="0">
                <a:solidFill>
                  <a:srgbClr val="12501B"/>
                </a:solidFill>
                <a:latin typeface="Arial"/>
                <a:ea typeface="Arial"/>
                <a:cs typeface="Arial"/>
                <a:sym typeface="Arial"/>
              </a:rPr>
              <a:t>Debate</a:t>
            </a:r>
            <a:endParaRPr lang="pt-PT" dirty="0">
              <a:latin typeface="Arial"/>
              <a:ea typeface="Arial"/>
              <a:cs typeface="Arial"/>
              <a:sym typeface="Arial"/>
            </a:endParaRPr>
          </a:p>
          <a:p>
            <a:pPr marL="228600" lvl="0" indent="-211206" algn="l" rtl="0">
              <a:lnSpc>
                <a:spcPct val="100000"/>
              </a:lnSpc>
              <a:spcBef>
                <a:spcPts val="600"/>
              </a:spcBef>
              <a:spcAft>
                <a:spcPts val="0"/>
              </a:spcAft>
              <a:buClr>
                <a:srgbClr val="636A6F"/>
              </a:buClr>
              <a:buSzPct val="100000"/>
              <a:buChar char="•"/>
            </a:pPr>
            <a:r>
              <a:rPr lang="pt-PT" dirty="0">
                <a:solidFill>
                  <a:srgbClr val="636A6F"/>
                </a:solidFill>
                <a:latin typeface="Arial"/>
                <a:ea typeface="Arial"/>
                <a:cs typeface="Arial"/>
                <a:sym typeface="Arial"/>
              </a:rPr>
              <a:t>Com base nos exemplos aqui apresentados, que aspetos definidores de um local de trabalho socialmente bem conectado se </a:t>
            </a:r>
            <a:r>
              <a:rPr lang="pt-PT" dirty="0">
                <a:solidFill>
                  <a:srgbClr val="636A6F"/>
                </a:solidFill>
                <a:latin typeface="Arial"/>
                <a:cs typeface="Arial"/>
                <a:sym typeface="Arial"/>
              </a:rPr>
              <a:t>destacam</a:t>
            </a:r>
            <a:r>
              <a:rPr lang="pt-PT" dirty="0">
                <a:solidFill>
                  <a:srgbClr val="636A6F"/>
                </a:solidFill>
                <a:latin typeface="Arial"/>
                <a:ea typeface="Arial"/>
                <a:cs typeface="Arial"/>
                <a:sym typeface="Arial"/>
              </a:rPr>
              <a:t> para si em particular? Alguma das informações fornecidas o surpreendeu? Porquê? </a:t>
            </a:r>
          </a:p>
          <a:p>
            <a:pPr marL="0" lvl="0" indent="0" algn="l" rtl="0">
              <a:lnSpc>
                <a:spcPct val="90000"/>
              </a:lnSpc>
              <a:spcBef>
                <a:spcPts val="600"/>
              </a:spcBef>
              <a:spcAft>
                <a:spcPts val="0"/>
              </a:spcAft>
              <a:buNone/>
            </a:pPr>
            <a:endParaRPr lang="pt-PT" dirty="0">
              <a:solidFill>
                <a:srgbClr val="636A6F"/>
              </a:solidFill>
            </a:endParaRPr>
          </a:p>
          <a:p>
            <a:pPr marL="228600" lvl="0" indent="-114300" algn="l" rtl="0">
              <a:lnSpc>
                <a:spcPct val="90000"/>
              </a:lnSpc>
              <a:spcBef>
                <a:spcPts val="600"/>
              </a:spcBef>
              <a:spcAft>
                <a:spcPts val="0"/>
              </a:spcAft>
              <a:buClr>
                <a:srgbClr val="9869BD"/>
              </a:buClr>
              <a:buSzPct val="100000"/>
              <a:buNone/>
            </a:pPr>
            <a:endParaRPr lang="pt-PT"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600"/>
              </a:spcBef>
              <a:spcAft>
                <a:spcPts val="0"/>
              </a:spcAft>
              <a:buClr>
                <a:srgbClr val="9869BD"/>
              </a:buClr>
              <a:buSzPct val="100000"/>
              <a:buNone/>
            </a:pPr>
            <a:endParaRPr lang="pt-PT" b="1" dirty="0">
              <a:solidFill>
                <a:srgbClr val="12501B"/>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A4367A99-B703-194E-CAA2-35AEDE6C1C42}"/>
              </a:ext>
            </a:extLst>
          </p:cNvPr>
          <p:cNvPicPr>
            <a:picLocks noChangeAspect="1"/>
          </p:cNvPicPr>
          <p:nvPr/>
        </p:nvPicPr>
        <p:blipFill>
          <a:blip r:embed="rId3"/>
          <a:stretch>
            <a:fillRect/>
          </a:stretch>
        </p:blipFill>
        <p:spPr>
          <a:xfrm>
            <a:off x="322172" y="6194690"/>
            <a:ext cx="1845149" cy="330126"/>
          </a:xfrm>
          <a:prstGeom prst="rect">
            <a:avLst/>
          </a:prstGeom>
        </p:spPr>
      </p:pic>
      <p:sp>
        <p:nvSpPr>
          <p:cNvPr id="5" name="Google Shape;173;g3250f227c3e_0_110">
            <a:extLst>
              <a:ext uri="{FF2B5EF4-FFF2-40B4-BE49-F238E27FC236}">
                <a16:creationId xmlns:a16="http://schemas.microsoft.com/office/drawing/2014/main" id="{9DA3FAB6-518D-2AD8-3DFD-16E66C27A331}"/>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Atividade</a:t>
            </a:r>
            <a:r>
              <a:rPr lang="en-GB" sz="3200" dirty="0">
                <a:solidFill>
                  <a:schemeClr val="accent6"/>
                </a:solidFill>
              </a:rPr>
              <a:t> 1: </a:t>
            </a:r>
            <a:r>
              <a:rPr lang="en-GB" sz="3200" dirty="0" err="1">
                <a:solidFill>
                  <a:schemeClr val="accent6"/>
                </a:solidFill>
              </a:rPr>
              <a:t>Mostrar</a:t>
            </a:r>
            <a:r>
              <a:rPr lang="en-GB" sz="3200" dirty="0">
                <a:solidFill>
                  <a:schemeClr val="accent6"/>
                </a:solidFill>
              </a:rPr>
              <a:t> as </a:t>
            </a:r>
            <a:r>
              <a:rPr lang="en-GB" sz="3200" dirty="0" err="1">
                <a:solidFill>
                  <a:schemeClr val="accent6"/>
                </a:solidFill>
              </a:rPr>
              <a:t>mãos</a:t>
            </a:r>
            <a:endParaRPr dirty="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250f227c3e_0_130"/>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Compreender</a:t>
            </a:r>
            <a:r>
              <a:rPr lang="en-GB" sz="3200" dirty="0">
                <a:solidFill>
                  <a:schemeClr val="accent6"/>
                </a:solidFill>
              </a:rPr>
              <a:t> a </a:t>
            </a:r>
            <a:r>
              <a:rPr lang="en-GB" sz="3200" dirty="0" err="1">
                <a:solidFill>
                  <a:schemeClr val="accent6"/>
                </a:solidFill>
              </a:rPr>
              <a:t>conexão</a:t>
            </a:r>
            <a:r>
              <a:rPr lang="en-GB" sz="3200" dirty="0">
                <a:solidFill>
                  <a:schemeClr val="accent6"/>
                </a:solidFill>
              </a:rPr>
              <a:t> social</a:t>
            </a:r>
            <a:endParaRPr dirty="0">
              <a:solidFill>
                <a:schemeClr val="accent5"/>
              </a:solidFill>
            </a:endParaRPr>
          </a:p>
        </p:txBody>
      </p:sp>
      <p:sp>
        <p:nvSpPr>
          <p:cNvPr id="192" name="Google Shape;192;g3250f227c3e_0_130"/>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sz="2000" b="1" dirty="0">
                <a:solidFill>
                  <a:srgbClr val="12501B"/>
                </a:solidFill>
                <a:latin typeface="+mj-lt"/>
                <a:ea typeface="Arial"/>
                <a:cs typeface="Arial"/>
                <a:sym typeface="Arial"/>
              </a:rPr>
              <a:t>RECURSOS </a:t>
            </a:r>
            <a:endParaRPr lang="pt-PT" sz="2000" dirty="0">
              <a:latin typeface="+mj-lt"/>
            </a:endParaRPr>
          </a:p>
          <a:p>
            <a:pPr marL="228600" lvl="0" indent="-228600" algn="l" rtl="0">
              <a:lnSpc>
                <a:spcPct val="90000"/>
              </a:lnSpc>
              <a:spcBef>
                <a:spcPts val="1000"/>
              </a:spcBef>
              <a:spcAft>
                <a:spcPts val="0"/>
              </a:spcAft>
              <a:buClr>
                <a:srgbClr val="9869BD"/>
              </a:buClr>
              <a:buSzPts val="1800"/>
              <a:buChar char="•"/>
            </a:pPr>
            <a:r>
              <a:rPr lang="pt-PT" sz="2000" dirty="0">
                <a:latin typeface="+mj-lt"/>
              </a:rPr>
              <a:t>Consulte esta infografia útil do Office </a:t>
            </a:r>
            <a:r>
              <a:rPr lang="pt-PT" sz="2000" dirty="0" err="1">
                <a:latin typeface="+mj-lt"/>
              </a:rPr>
              <a:t>of</a:t>
            </a:r>
            <a:r>
              <a:rPr lang="pt-PT" sz="2000" dirty="0">
                <a:latin typeface="+mj-lt"/>
              </a:rPr>
              <a:t> </a:t>
            </a:r>
            <a:r>
              <a:rPr lang="pt-PT" sz="2000" dirty="0" err="1">
                <a:latin typeface="+mj-lt"/>
              </a:rPr>
              <a:t>the</a:t>
            </a:r>
            <a:r>
              <a:rPr lang="pt-PT" sz="2000" dirty="0">
                <a:latin typeface="+mj-lt"/>
              </a:rPr>
              <a:t> US </a:t>
            </a:r>
            <a:r>
              <a:rPr lang="pt-PT" sz="2000" dirty="0" err="1">
                <a:latin typeface="+mj-lt"/>
              </a:rPr>
              <a:t>Surgeon</a:t>
            </a:r>
            <a:r>
              <a:rPr lang="pt-PT" sz="2000" dirty="0">
                <a:latin typeface="+mj-lt"/>
              </a:rPr>
              <a:t> General, que descreve em pormenor os "Três componentes vitais da ligação social", disponível </a:t>
            </a:r>
            <a:r>
              <a:rPr lang="pt-PT" sz="2000" u="sng" dirty="0">
                <a:solidFill>
                  <a:schemeClr val="hlink"/>
                </a:solidFill>
                <a:latin typeface="+mj-lt"/>
                <a:hlinkClick r:id="rId3"/>
              </a:rPr>
              <a:t>aqui</a:t>
            </a:r>
            <a:r>
              <a:rPr lang="pt-PT" sz="2000" dirty="0">
                <a:latin typeface="+mj-lt"/>
              </a:rPr>
              <a:t>.</a:t>
            </a:r>
          </a:p>
          <a:p>
            <a:pPr marL="228600" lvl="0" indent="-114300" algn="l" rtl="0">
              <a:lnSpc>
                <a:spcPct val="90000"/>
              </a:lnSpc>
              <a:spcBef>
                <a:spcPts val="1000"/>
              </a:spcBef>
              <a:spcAft>
                <a:spcPts val="0"/>
              </a:spcAft>
              <a:buClr>
                <a:srgbClr val="9869BD"/>
              </a:buClr>
              <a:buSzPts val="1800"/>
              <a:buNone/>
            </a:pPr>
            <a:endParaRPr lang="pt-PT" sz="2000" i="0" u="none" strike="noStrike" cap="none" dirty="0">
              <a:solidFill>
                <a:srgbClr val="868E93"/>
              </a:solidFill>
              <a:latin typeface="+mj-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mj-lt"/>
            </a:endParaRPr>
          </a:p>
        </p:txBody>
      </p:sp>
      <p:sp>
        <p:nvSpPr>
          <p:cNvPr id="193" name="Google Shape;193;g3250f227c3e_0_130"/>
          <p:cNvSpPr txBox="1">
            <a:spLocks noGrp="1"/>
          </p:cNvSpPr>
          <p:nvPr>
            <p:ph type="body" idx="2"/>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sz="2000" b="1" cap="all" dirty="0" err="1">
                <a:solidFill>
                  <a:srgbClr val="12501B"/>
                </a:solidFill>
                <a:latin typeface="Arial"/>
                <a:ea typeface="Arial"/>
                <a:cs typeface="Arial"/>
                <a:sym typeface="Arial"/>
              </a:rPr>
              <a:t>Saiba</a:t>
            </a:r>
            <a:r>
              <a:rPr lang="en-GB" sz="2000" b="1" cap="all" dirty="0">
                <a:solidFill>
                  <a:srgbClr val="12501B"/>
                </a:solidFill>
                <a:latin typeface="Arial"/>
                <a:ea typeface="Arial"/>
                <a:cs typeface="Arial"/>
                <a:sym typeface="Arial"/>
              </a:rPr>
              <a:t> </a:t>
            </a:r>
            <a:r>
              <a:rPr lang="en-GB" sz="2000" b="1" cap="all" dirty="0" err="1">
                <a:solidFill>
                  <a:srgbClr val="12501B"/>
                </a:solidFill>
                <a:latin typeface="Arial"/>
                <a:ea typeface="Arial"/>
                <a:cs typeface="Arial"/>
                <a:sym typeface="Arial"/>
              </a:rPr>
              <a:t>mais</a:t>
            </a:r>
            <a:r>
              <a:rPr lang="en-GB" sz="2000" b="1" cap="all" dirty="0">
                <a:solidFill>
                  <a:srgbClr val="12501B"/>
                </a:solidFill>
                <a:latin typeface="Arial"/>
                <a:ea typeface="Arial"/>
                <a:cs typeface="Arial"/>
                <a:sym typeface="Arial"/>
              </a:rPr>
              <a:t>! </a:t>
            </a:r>
            <a:endParaRPr sz="2000" cap="all" dirty="0"/>
          </a:p>
          <a:p>
            <a:pPr marL="228600" lvl="0" indent="-228600" algn="l" rtl="0">
              <a:lnSpc>
                <a:spcPct val="100000"/>
              </a:lnSpc>
              <a:spcBef>
                <a:spcPts val="1000"/>
              </a:spcBef>
              <a:spcAft>
                <a:spcPts val="0"/>
              </a:spcAft>
              <a:buClr>
                <a:srgbClr val="868E93"/>
              </a:buClr>
              <a:buSzPts val="1800"/>
              <a:buChar char="•"/>
            </a:pPr>
            <a:r>
              <a:rPr lang="en-GB" dirty="0">
                <a:solidFill>
                  <a:srgbClr val="868E93"/>
                </a:solidFill>
                <a:latin typeface="Arial"/>
                <a:ea typeface="Arial"/>
                <a:cs typeface="Arial"/>
                <a:sym typeface="Arial"/>
              </a:rPr>
              <a:t>Holt-</a:t>
            </a:r>
            <a:r>
              <a:rPr lang="en-GB" dirty="0" err="1">
                <a:solidFill>
                  <a:srgbClr val="868E93"/>
                </a:solidFill>
                <a:latin typeface="Arial"/>
                <a:ea typeface="Arial"/>
                <a:cs typeface="Arial"/>
                <a:sym typeface="Arial"/>
              </a:rPr>
              <a:t>Lunstad</a:t>
            </a:r>
            <a:r>
              <a:rPr lang="en-GB" dirty="0">
                <a:solidFill>
                  <a:srgbClr val="868E93"/>
                </a:solidFill>
                <a:latin typeface="Arial"/>
                <a:ea typeface="Arial"/>
                <a:cs typeface="Arial"/>
                <a:sym typeface="Arial"/>
              </a:rPr>
              <a:t> J. (2018) Why Social Relationships Are Important for Physical Health: A Systems Approach to Understanding and Modifying Risk and Protection.  </a:t>
            </a:r>
            <a:r>
              <a:rPr lang="en-GB" dirty="0" err="1">
                <a:solidFill>
                  <a:srgbClr val="868E93"/>
                </a:solidFill>
                <a:latin typeface="Arial"/>
                <a:ea typeface="Arial"/>
                <a:cs typeface="Arial"/>
                <a:sym typeface="Arial"/>
              </a:rPr>
              <a:t>Annu</a:t>
            </a:r>
            <a:r>
              <a:rPr lang="en-GB" dirty="0">
                <a:solidFill>
                  <a:srgbClr val="868E93"/>
                </a:solidFill>
                <a:latin typeface="Arial"/>
                <a:ea typeface="Arial"/>
                <a:cs typeface="Arial"/>
                <a:sym typeface="Arial"/>
              </a:rPr>
              <a:t> Rev Psychol. 69, 437-458</a:t>
            </a:r>
          </a:p>
          <a:p>
            <a:pPr marL="228600" lvl="0" indent="-228600" algn="l" rtl="0">
              <a:lnSpc>
                <a:spcPct val="100000"/>
              </a:lnSpc>
              <a:spcBef>
                <a:spcPts val="1000"/>
              </a:spcBef>
              <a:spcAft>
                <a:spcPts val="0"/>
              </a:spcAft>
              <a:buClr>
                <a:srgbClr val="868E93"/>
              </a:buClr>
              <a:buSzPts val="1800"/>
              <a:buChar char="•"/>
            </a:pPr>
            <a:r>
              <a:rPr lang="en-GB" dirty="0">
                <a:solidFill>
                  <a:srgbClr val="868E93"/>
                </a:solidFill>
                <a:latin typeface="Arial"/>
                <a:ea typeface="Arial"/>
                <a:cs typeface="Arial"/>
                <a:sym typeface="Arial"/>
              </a:rPr>
              <a:t>Lee, R. M., &amp; Robbins, S. B. (1995). Measuring belongingness: The Social Connectedness and the Social Assurance scales. Journal of </a:t>
            </a:r>
            <a:r>
              <a:rPr lang="en-GB" dirty="0" err="1">
                <a:solidFill>
                  <a:srgbClr val="868E93"/>
                </a:solidFill>
                <a:latin typeface="Arial"/>
                <a:ea typeface="Arial"/>
                <a:cs typeface="Arial"/>
                <a:sym typeface="Arial"/>
              </a:rPr>
              <a:t>Counseling</a:t>
            </a:r>
            <a:r>
              <a:rPr lang="en-GB" dirty="0">
                <a:solidFill>
                  <a:srgbClr val="868E93"/>
                </a:solidFill>
                <a:latin typeface="Arial"/>
                <a:ea typeface="Arial"/>
                <a:cs typeface="Arial"/>
                <a:sym typeface="Arial"/>
              </a:rPr>
              <a:t> Psychology, 42(2), 232–241. </a:t>
            </a:r>
            <a:r>
              <a:rPr lang="en-GB" dirty="0" err="1">
                <a:solidFill>
                  <a:srgbClr val="868E93"/>
                </a:solidFill>
                <a:latin typeface="Arial"/>
                <a:ea typeface="Arial"/>
                <a:cs typeface="Arial"/>
                <a:sym typeface="Arial"/>
              </a:rPr>
              <a:t>doi.org</a:t>
            </a:r>
            <a:r>
              <a:rPr lang="en-GB" dirty="0">
                <a:solidFill>
                  <a:srgbClr val="868E93"/>
                </a:solidFill>
                <a:latin typeface="Arial"/>
                <a:ea typeface="Arial"/>
                <a:cs typeface="Arial"/>
                <a:sym typeface="Arial"/>
              </a:rPr>
              <a:t>/10.1037/0022-0167.42.2.232</a:t>
            </a:r>
          </a:p>
          <a:p>
            <a:pPr marL="228600" lvl="0" indent="-228600" algn="l" rtl="0">
              <a:lnSpc>
                <a:spcPct val="100000"/>
              </a:lnSpc>
              <a:spcBef>
                <a:spcPts val="1000"/>
              </a:spcBef>
              <a:spcAft>
                <a:spcPts val="0"/>
              </a:spcAft>
              <a:buClr>
                <a:srgbClr val="868E93"/>
              </a:buClr>
              <a:buSzPts val="1800"/>
              <a:buChar char="•"/>
            </a:pPr>
            <a:r>
              <a:rPr lang="en-GB" dirty="0">
                <a:solidFill>
                  <a:srgbClr val="868E93"/>
                </a:solidFill>
                <a:latin typeface="Arial"/>
                <a:ea typeface="Arial"/>
                <a:cs typeface="Arial"/>
                <a:sym typeface="Arial"/>
              </a:rPr>
              <a:t>O’Reilly, M. (2023) Belonging in the era of remote and hybrid work, IBEC. </a:t>
            </a:r>
            <a:r>
              <a:rPr lang="en-GB" dirty="0">
                <a:solidFill>
                  <a:srgbClr val="868E93"/>
                </a:solidFill>
                <a:latin typeface="Arial"/>
                <a:ea typeface="Arial"/>
                <a:cs typeface="Arial"/>
                <a:sym typeface="Arial"/>
                <a:hlinkClick r:id="rId4"/>
              </a:rPr>
              <a:t>www.ibec.ie/connect-and-learn/insights/insights/2023/11/28/belonging-in-the-era-of-remote-and-hybrid-work</a:t>
            </a:r>
            <a:r>
              <a:rPr lang="en-GB" dirty="0">
                <a:solidFill>
                  <a:srgbClr val="868E93"/>
                </a:solidFill>
                <a:latin typeface="Arial"/>
                <a:ea typeface="Arial"/>
                <a:cs typeface="Arial"/>
                <a:sym typeface="Arial"/>
              </a:rPr>
              <a:t> </a:t>
            </a:r>
          </a:p>
        </p:txBody>
      </p:sp>
      <p:pic>
        <p:nvPicPr>
          <p:cNvPr id="2" name="Imagem 1" descr="Uma imagem com texto, Tipo de letra, Azul elétrico, azul&#10;&#10;Descrição gerada automaticamente">
            <a:extLst>
              <a:ext uri="{FF2B5EF4-FFF2-40B4-BE49-F238E27FC236}">
                <a16:creationId xmlns:a16="http://schemas.microsoft.com/office/drawing/2014/main" id="{227043BE-EE99-9C26-6D72-78177DF64987}"/>
              </a:ext>
            </a:extLst>
          </p:cNvPr>
          <p:cNvPicPr>
            <a:picLocks noChangeAspect="1"/>
          </p:cNvPicPr>
          <p:nvPr/>
        </p:nvPicPr>
        <p:blipFill>
          <a:blip r:embed="rId5"/>
          <a:stretch>
            <a:fillRect/>
          </a:stretch>
        </p:blipFill>
        <p:spPr>
          <a:xfrm>
            <a:off x="322172" y="6194690"/>
            <a:ext cx="1845149" cy="3301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250f227c3e_0_171"/>
          <p:cNvSpPr txBox="1"/>
          <p:nvPr/>
        </p:nvSpPr>
        <p:spPr>
          <a:xfrm>
            <a:off x="4929672" y="2858824"/>
            <a:ext cx="7002497" cy="20628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b="0" i="0" u="none" strike="noStrike" cap="none" dirty="0">
                <a:solidFill>
                  <a:schemeClr val="accent5"/>
                </a:solidFill>
                <a:latin typeface="Arial"/>
                <a:ea typeface="Arial"/>
                <a:cs typeface="Arial"/>
                <a:sym typeface="Arial"/>
              </a:rPr>
              <a:t>Tópico </a:t>
            </a:r>
            <a:r>
              <a:rPr lang="pt-PT" sz="3600" dirty="0">
                <a:solidFill>
                  <a:schemeClr val="accent5"/>
                </a:solidFill>
              </a:rPr>
              <a:t>2</a:t>
            </a:r>
            <a:br>
              <a:rPr lang="pt-PT" sz="3600" b="0" i="0" u="none" strike="noStrike" cap="none" dirty="0">
                <a:solidFill>
                  <a:schemeClr val="accent5"/>
                </a:solidFill>
                <a:latin typeface="Arial"/>
                <a:ea typeface="Arial"/>
                <a:cs typeface="Arial"/>
                <a:sym typeface="Arial"/>
              </a:rPr>
            </a:br>
            <a:r>
              <a:rPr lang="pt-PT" sz="3600" b="1" dirty="0">
                <a:solidFill>
                  <a:schemeClr val="accent5"/>
                </a:solidFill>
              </a:rPr>
              <a:t>Desafios nos locais de trabalho híbridos e remotos</a:t>
            </a:r>
            <a:endParaRPr lang="pt-PT" sz="1400" b="1" i="0" u="none" strike="noStrike" cap="none" dirty="0">
              <a:solidFill>
                <a:srgbClr val="000000"/>
              </a:solidFill>
              <a:latin typeface="Arial"/>
              <a:ea typeface="Arial"/>
              <a:cs typeface="Arial"/>
              <a:sym typeface="Arial"/>
            </a:endParaRPr>
          </a:p>
        </p:txBody>
      </p:sp>
      <p:pic>
        <p:nvPicPr>
          <p:cNvPr id="200" name="Google Shape;200;g3250f227c3e_0_171"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7462816C-0D5E-9925-946F-9257AD528393}"/>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9" name="Google Shape;209;g3250f227c3e_0_250"/>
          <p:cNvSpPr txBox="1"/>
          <p:nvPr/>
        </p:nvSpPr>
        <p:spPr>
          <a:xfrm>
            <a:off x="4819638" y="1300398"/>
            <a:ext cx="7050190" cy="51706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1800" dirty="0">
                <a:solidFill>
                  <a:srgbClr val="636A6F"/>
                </a:solidFill>
              </a:rPr>
              <a:t>Até agora, falámos sobre o conceito de ligação social no local de trabalho. Especificamente, destacámos o significado deste termo, bem como alguns dos seus componentes mais importantes.</a:t>
            </a:r>
          </a:p>
          <a:p>
            <a:pPr marL="0" lvl="0" indent="0" algn="l" rtl="0">
              <a:spcBef>
                <a:spcPts val="0"/>
              </a:spcBef>
              <a:spcAft>
                <a:spcPts val="0"/>
              </a:spcAft>
              <a:buNone/>
            </a:pPr>
            <a:endParaRPr lang="pt-PT" sz="1800" dirty="0">
              <a:solidFill>
                <a:srgbClr val="636A6F"/>
              </a:solidFill>
            </a:endParaRPr>
          </a:p>
          <a:p>
            <a:pPr marL="0" lvl="0" indent="0" algn="l" rtl="0">
              <a:spcBef>
                <a:spcPts val="0"/>
              </a:spcBef>
              <a:spcAft>
                <a:spcPts val="0"/>
              </a:spcAft>
              <a:buNone/>
            </a:pPr>
            <a:r>
              <a:rPr lang="pt-PT" sz="1800" dirty="0">
                <a:solidFill>
                  <a:srgbClr val="636A6F"/>
                </a:solidFill>
              </a:rPr>
              <a:t>Não deve surpreender, portanto, que um dos principais desafios nos locais de trabalho híbridos e remotos seja um sentimento de desconexão. À esquerda, encontram-se os resultados de uma sondagem sobre o “futuro do trabalho” realizada por </a:t>
            </a:r>
            <a:r>
              <a:rPr lang="pt-PT" sz="1800" dirty="0" err="1">
                <a:solidFill>
                  <a:srgbClr val="636A6F"/>
                </a:solidFill>
              </a:rPr>
              <a:t>Crummenerl</a:t>
            </a:r>
            <a:r>
              <a:rPr lang="pt-PT" sz="1800" dirty="0">
                <a:solidFill>
                  <a:srgbClr val="636A6F"/>
                </a:solidFill>
              </a:rPr>
              <a:t> </a:t>
            </a:r>
            <a:r>
              <a:rPr lang="pt-PT" sz="1800" dirty="0" err="1">
                <a:solidFill>
                  <a:srgbClr val="636A6F"/>
                </a:solidFill>
              </a:rPr>
              <a:t>et</a:t>
            </a:r>
            <a:r>
              <a:rPr lang="pt-PT" sz="1800" dirty="0">
                <a:solidFill>
                  <a:srgbClr val="636A6F"/>
                </a:solidFill>
              </a:rPr>
              <a:t> al. Quase metade dos inquiridos que responderam, indicaram que se sentem desligados da sua organização e dos seus colegas, como resultado direto do teletrabalho.</a:t>
            </a:r>
          </a:p>
          <a:p>
            <a:pPr marL="0" lvl="0" indent="0" algn="l" rtl="0">
              <a:spcBef>
                <a:spcPts val="0"/>
              </a:spcBef>
              <a:spcAft>
                <a:spcPts val="0"/>
              </a:spcAft>
              <a:buNone/>
            </a:pPr>
            <a:endParaRPr lang="pt-PT" sz="1800" dirty="0">
              <a:solidFill>
                <a:srgbClr val="636A6F"/>
              </a:solidFill>
            </a:endParaRPr>
          </a:p>
          <a:p>
            <a:pPr marL="0" lvl="0" indent="0" algn="l" rtl="0">
              <a:spcBef>
                <a:spcPts val="0"/>
              </a:spcBef>
              <a:spcAft>
                <a:spcPts val="0"/>
              </a:spcAft>
              <a:buNone/>
            </a:pPr>
            <a:r>
              <a:rPr lang="pt-PT" sz="1800" dirty="0">
                <a:solidFill>
                  <a:srgbClr val="636A6F"/>
                </a:solidFill>
              </a:rPr>
              <a:t>Esta situação é provavelmente uma consequência de muitos fatores, no entanto, em estudos semelhantes, verificou-se que o </a:t>
            </a:r>
            <a:r>
              <a:rPr lang="pt-PT" sz="1800" spc="-50" dirty="0">
                <a:solidFill>
                  <a:srgbClr val="636A6F"/>
                </a:solidFill>
              </a:rPr>
              <a:t>número relativamente limitado de interações informais (por exemplo, </a:t>
            </a:r>
            <a:r>
              <a:rPr lang="pt-PT" sz="1800" dirty="0">
                <a:solidFill>
                  <a:srgbClr val="636A6F"/>
                </a:solidFill>
              </a:rPr>
              <a:t>as “conversas de corredor”, tantas vezes consideradas como </a:t>
            </a:r>
            <a:r>
              <a:rPr lang="pt-PT" sz="1800" spc="-50" dirty="0">
                <a:solidFill>
                  <a:srgbClr val="636A6F"/>
                </a:solidFill>
              </a:rPr>
              <a:t>garantidas num ambiente de escritório físico) constitui um obstáculo </a:t>
            </a:r>
            <a:r>
              <a:rPr lang="pt-PT" sz="1800" dirty="0">
                <a:solidFill>
                  <a:srgbClr val="636A6F"/>
                </a:solidFill>
              </a:rPr>
              <a:t>importante à ligação social no local de trabalho remoto e híbrido.</a:t>
            </a:r>
          </a:p>
        </p:txBody>
      </p:sp>
      <p:pic>
        <p:nvPicPr>
          <p:cNvPr id="2" name="Imagem 1" descr="Uma imagem com texto, Tipo de letra, Azul elétrico, azul&#10;&#10;Descrição gerada automaticamente">
            <a:extLst>
              <a:ext uri="{FF2B5EF4-FFF2-40B4-BE49-F238E27FC236}">
                <a16:creationId xmlns:a16="http://schemas.microsoft.com/office/drawing/2014/main" id="{3EC12B5C-F4CD-1262-B73E-0E4A1262D9FD}"/>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31;g30fd5a3148a_2_0">
            <a:extLst>
              <a:ext uri="{FF2B5EF4-FFF2-40B4-BE49-F238E27FC236}">
                <a16:creationId xmlns:a16="http://schemas.microsoft.com/office/drawing/2014/main" id="{B6E6836B-B21E-A847-581D-1118328B927D}"/>
              </a:ext>
            </a:extLst>
          </p:cNvPr>
          <p:cNvSpPr txBox="1"/>
          <p:nvPr/>
        </p:nvSpPr>
        <p:spPr>
          <a:xfrm>
            <a:off x="1072596" y="438114"/>
            <a:ext cx="11159380" cy="1080820"/>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2: </a:t>
            </a:r>
            <a:r>
              <a:rPr lang="en-GB" sz="3200" dirty="0" err="1">
                <a:solidFill>
                  <a:schemeClr val="accent6"/>
                </a:solidFill>
              </a:rPr>
              <a:t>Desafios</a:t>
            </a:r>
            <a:r>
              <a:rPr lang="en-GB" sz="3200" dirty="0">
                <a:solidFill>
                  <a:schemeClr val="accent6"/>
                </a:solidFill>
              </a:rPr>
              <a:t> </a:t>
            </a:r>
            <a:r>
              <a:rPr lang="en-GB" sz="3200" dirty="0" err="1">
                <a:solidFill>
                  <a:schemeClr val="accent6"/>
                </a:solidFill>
              </a:rPr>
              <a:t>nos</a:t>
            </a:r>
            <a:r>
              <a:rPr lang="en-GB" sz="3200" dirty="0">
                <a:solidFill>
                  <a:schemeClr val="accent6"/>
                </a:solidFill>
              </a:rPr>
              <a:t> </a:t>
            </a:r>
            <a:r>
              <a:rPr lang="en-GB" sz="3200" dirty="0" err="1">
                <a:solidFill>
                  <a:schemeClr val="accent6"/>
                </a:solidFill>
              </a:rPr>
              <a:t>locais</a:t>
            </a:r>
            <a:r>
              <a:rPr lang="en-GB" sz="3200" dirty="0">
                <a:solidFill>
                  <a:schemeClr val="accent6"/>
                </a:solidFill>
              </a:rPr>
              <a:t> de </a:t>
            </a:r>
            <a:r>
              <a:rPr lang="en-GB" sz="3200" dirty="0" err="1">
                <a:solidFill>
                  <a:schemeClr val="accent6"/>
                </a:solidFill>
              </a:rPr>
              <a:t>trabalho</a:t>
            </a:r>
            <a:r>
              <a:rPr lang="en-GB" sz="3200" dirty="0">
                <a:solidFill>
                  <a:schemeClr val="accent6"/>
                </a:solidFill>
              </a:rPr>
              <a:t> </a:t>
            </a:r>
            <a:r>
              <a:rPr lang="en-GB" sz="3200" dirty="0" err="1">
                <a:solidFill>
                  <a:schemeClr val="accent6"/>
                </a:solidFill>
              </a:rPr>
              <a:t>híbridos</a:t>
            </a:r>
            <a:r>
              <a:rPr lang="en-GB" sz="3200" dirty="0">
                <a:solidFill>
                  <a:schemeClr val="accent6"/>
                </a:solidFill>
              </a:rPr>
              <a:t> e </a:t>
            </a:r>
            <a:r>
              <a:rPr lang="en-GB" sz="3200" dirty="0" err="1">
                <a:solidFill>
                  <a:schemeClr val="accent6"/>
                </a:solidFill>
              </a:rPr>
              <a:t>remotos</a:t>
            </a:r>
            <a:endParaRPr lang="en-GB" sz="3200" dirty="0">
              <a:solidFill>
                <a:schemeClr val="accent6"/>
              </a:solidFill>
            </a:endParaRPr>
          </a:p>
          <a:p>
            <a:pPr marL="0" marR="0" lvl="0" indent="0" algn="l" rtl="0">
              <a:lnSpc>
                <a:spcPct val="90000"/>
              </a:lnSpc>
              <a:spcBef>
                <a:spcPts val="0"/>
              </a:spcBef>
              <a:spcAft>
                <a:spcPts val="0"/>
              </a:spcAft>
              <a:buClr>
                <a:schemeClr val="accent5"/>
              </a:buClr>
              <a:buSzPts val="3600"/>
              <a:buFont typeface="Arial"/>
              <a:buNone/>
            </a:pPr>
            <a:endParaRPr lang="pt-PT" sz="140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grpSp>
        <p:nvGrpSpPr>
          <p:cNvPr id="17" name="Agrupar 16">
            <a:extLst>
              <a:ext uri="{FF2B5EF4-FFF2-40B4-BE49-F238E27FC236}">
                <a16:creationId xmlns:a16="http://schemas.microsoft.com/office/drawing/2014/main" id="{3D79E11C-4E33-C9B3-483D-207E9235E8BA}"/>
              </a:ext>
            </a:extLst>
          </p:cNvPr>
          <p:cNvGrpSpPr/>
          <p:nvPr/>
        </p:nvGrpSpPr>
        <p:grpSpPr>
          <a:xfrm>
            <a:off x="322172" y="1863970"/>
            <a:ext cx="4503483" cy="3749667"/>
            <a:chOff x="322172" y="1863970"/>
            <a:chExt cx="4503483" cy="3749667"/>
          </a:xfrm>
        </p:grpSpPr>
        <p:sp>
          <p:nvSpPr>
            <p:cNvPr id="208" name="Google Shape;208;g3250f227c3e_0_250"/>
            <p:cNvSpPr txBox="1"/>
            <p:nvPr/>
          </p:nvSpPr>
          <p:spPr>
            <a:xfrm>
              <a:off x="322172" y="4802422"/>
              <a:ext cx="4503483" cy="811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dirty="0">
                  <a:latin typeface="Calibri"/>
                  <a:ea typeface="Calibri"/>
                  <a:cs typeface="Calibri"/>
                  <a:sym typeface="Calibri"/>
                </a:rPr>
                <a:t>Fonte:</a:t>
              </a:r>
              <a:r>
                <a:rPr lang="en-GB" sz="1100" dirty="0">
                  <a:latin typeface="Calibri"/>
                  <a:ea typeface="Calibri"/>
                  <a:cs typeface="Calibri"/>
                  <a:sym typeface="Calibri"/>
                </a:rPr>
                <a:t> </a:t>
              </a:r>
              <a:r>
                <a:rPr lang="en-GB" sz="1100" dirty="0" err="1">
                  <a:latin typeface="Calibri"/>
                  <a:ea typeface="Calibri"/>
                  <a:cs typeface="Calibri"/>
                  <a:sym typeface="Calibri"/>
                </a:rPr>
                <a:t>Crummenerl</a:t>
              </a:r>
              <a:r>
                <a:rPr lang="en-GB" sz="1100" dirty="0">
                  <a:latin typeface="Calibri"/>
                  <a:ea typeface="Calibri"/>
                  <a:cs typeface="Calibri"/>
                  <a:sym typeface="Calibri"/>
                </a:rPr>
                <a:t>, C. et al. (2020) The Future of Work: From remote to hybrid, </a:t>
              </a:r>
              <a:r>
                <a:rPr lang="en-GB" sz="1100" dirty="0" err="1">
                  <a:latin typeface="Calibri"/>
                  <a:ea typeface="Calibri"/>
                  <a:cs typeface="Calibri"/>
                  <a:sym typeface="Calibri"/>
                </a:rPr>
                <a:t>capgemini.com</a:t>
              </a:r>
              <a:r>
                <a:rPr lang="en-GB" sz="1100" dirty="0">
                  <a:latin typeface="Calibri"/>
                  <a:ea typeface="Calibri"/>
                  <a:cs typeface="Calibri"/>
                  <a:sym typeface="Calibri"/>
                </a:rPr>
                <a:t>. </a:t>
              </a:r>
              <a:r>
                <a:rPr lang="en-GB" sz="1100" dirty="0" err="1">
                  <a:latin typeface="Calibri"/>
                  <a:ea typeface="Calibri"/>
                  <a:cs typeface="Calibri"/>
                  <a:sym typeface="Calibri"/>
                </a:rPr>
                <a:t>Disponível</a:t>
              </a:r>
              <a:r>
                <a:rPr lang="en-GB" sz="1100" dirty="0">
                  <a:latin typeface="Calibri"/>
                  <a:ea typeface="Calibri"/>
                  <a:cs typeface="Calibri"/>
                  <a:sym typeface="Calibri"/>
                </a:rPr>
                <a:t> </a:t>
              </a:r>
              <a:r>
                <a:rPr lang="en-GB" sz="1100" dirty="0" err="1">
                  <a:latin typeface="Calibri"/>
                  <a:ea typeface="Calibri"/>
                  <a:cs typeface="Calibri"/>
                  <a:sym typeface="Calibri"/>
                </a:rPr>
                <a:t>em</a:t>
              </a:r>
              <a:r>
                <a:rPr lang="en-GB" sz="1100" dirty="0">
                  <a:latin typeface="Calibri"/>
                  <a:ea typeface="Calibri"/>
                  <a:cs typeface="Calibri"/>
                  <a:sym typeface="Calibri"/>
                </a:rPr>
                <a:t>: </a:t>
              </a:r>
              <a:r>
                <a:rPr lang="en-GB" sz="1100" dirty="0" err="1">
                  <a:latin typeface="Calibri"/>
                  <a:ea typeface="Calibri"/>
                  <a:cs typeface="Calibri"/>
                  <a:sym typeface="Calibri"/>
                </a:rPr>
                <a:t>www.capgemini.com</a:t>
              </a:r>
              <a:r>
                <a:rPr lang="en-GB" sz="1100" dirty="0">
                  <a:latin typeface="Calibri"/>
                  <a:ea typeface="Calibri"/>
                  <a:cs typeface="Calibri"/>
                  <a:sym typeface="Calibri"/>
                </a:rPr>
                <a:t>/</a:t>
              </a:r>
              <a:r>
                <a:rPr lang="en-GB" sz="1100" dirty="0" err="1">
                  <a:latin typeface="Calibri"/>
                  <a:ea typeface="Calibri"/>
                  <a:cs typeface="Calibri"/>
                  <a:sym typeface="Calibri"/>
                </a:rPr>
                <a:t>wp</a:t>
              </a:r>
              <a:r>
                <a:rPr lang="en-GB" sz="1100" dirty="0">
                  <a:latin typeface="Calibri"/>
                  <a:ea typeface="Calibri"/>
                  <a:cs typeface="Calibri"/>
                  <a:sym typeface="Calibri"/>
                </a:rPr>
                <a:t>-content/uploads/2020/12/Report-The-Future-of-</a:t>
              </a:r>
              <a:r>
                <a:rPr lang="en-GB" sz="1100" dirty="0" err="1">
                  <a:latin typeface="Calibri"/>
                  <a:ea typeface="Calibri"/>
                  <a:cs typeface="Calibri"/>
                  <a:sym typeface="Calibri"/>
                </a:rPr>
                <a:t>Work.pdf</a:t>
              </a:r>
              <a:r>
                <a:rPr lang="en-GB" sz="1100" dirty="0">
                  <a:latin typeface="Calibri"/>
                  <a:ea typeface="Calibri"/>
                  <a:cs typeface="Calibri"/>
                  <a:sym typeface="Calibri"/>
                </a:rPr>
                <a:t> </a:t>
              </a:r>
              <a:endParaRPr sz="2800" dirty="0"/>
            </a:p>
          </p:txBody>
        </p:sp>
        <p:grpSp>
          <p:nvGrpSpPr>
            <p:cNvPr id="16" name="Agrupar 15">
              <a:extLst>
                <a:ext uri="{FF2B5EF4-FFF2-40B4-BE49-F238E27FC236}">
                  <a16:creationId xmlns:a16="http://schemas.microsoft.com/office/drawing/2014/main" id="{94235034-ED2D-D116-2738-2F36E6B967D0}"/>
                </a:ext>
              </a:extLst>
            </p:cNvPr>
            <p:cNvGrpSpPr/>
            <p:nvPr/>
          </p:nvGrpSpPr>
          <p:grpSpPr>
            <a:xfrm>
              <a:off x="505730" y="1863970"/>
              <a:ext cx="4319925" cy="2922124"/>
              <a:chOff x="587375" y="1863970"/>
              <a:chExt cx="4319925" cy="2922124"/>
            </a:xfrm>
          </p:grpSpPr>
          <p:pic>
            <p:nvPicPr>
              <p:cNvPr id="207" name="Google Shape;207;g3250f227c3e_0_250" title="Points scored"/>
              <p:cNvPicPr preferRelativeResize="0"/>
              <p:nvPr/>
            </p:nvPicPr>
            <p:blipFill>
              <a:blip r:embed="rId4">
                <a:alphaModFix/>
              </a:blip>
              <a:stretch>
                <a:fillRect/>
              </a:stretch>
            </p:blipFill>
            <p:spPr>
              <a:xfrm>
                <a:off x="587375" y="2087592"/>
                <a:ext cx="4319925" cy="2698502"/>
              </a:xfrm>
              <a:prstGeom prst="rect">
                <a:avLst/>
              </a:prstGeom>
              <a:noFill/>
              <a:ln>
                <a:noFill/>
              </a:ln>
            </p:spPr>
          </p:pic>
          <p:sp>
            <p:nvSpPr>
              <p:cNvPr id="4" name="CaixaDeTexto 3">
                <a:extLst>
                  <a:ext uri="{FF2B5EF4-FFF2-40B4-BE49-F238E27FC236}">
                    <a16:creationId xmlns:a16="http://schemas.microsoft.com/office/drawing/2014/main" id="{0F8513D9-AB22-5F37-29E3-BED094C6560E}"/>
                  </a:ext>
                </a:extLst>
              </p:cNvPr>
              <p:cNvSpPr txBox="1"/>
              <p:nvPr/>
            </p:nvSpPr>
            <p:spPr>
              <a:xfrm>
                <a:off x="587375" y="1863970"/>
                <a:ext cx="4158725" cy="707886"/>
              </a:xfrm>
              <a:prstGeom prst="rect">
                <a:avLst/>
              </a:prstGeom>
              <a:solidFill>
                <a:schemeClr val="lt1"/>
              </a:solidFill>
            </p:spPr>
            <p:txBody>
              <a:bodyPr wrap="square" rtlCol="0">
                <a:spAutoFit/>
              </a:bodyPr>
              <a:lstStyle/>
              <a:p>
                <a:r>
                  <a:rPr lang="pt-PT" dirty="0"/>
                  <a:t>“Sinto-me desconectado da organização e dos colegas, devido ao trabalho remoto” </a:t>
                </a:r>
              </a:p>
              <a:p>
                <a:r>
                  <a:rPr lang="pt-PT" sz="1100" dirty="0"/>
                  <a:t>(% de colaboradores que concordam com a afirmação)</a:t>
                </a:r>
                <a:endParaRPr lang="pt-PT" dirty="0"/>
              </a:p>
            </p:txBody>
          </p:sp>
          <p:sp>
            <p:nvSpPr>
              <p:cNvPr id="5" name="CaixaDeTexto 4">
                <a:extLst>
                  <a:ext uri="{FF2B5EF4-FFF2-40B4-BE49-F238E27FC236}">
                    <a16:creationId xmlns:a16="http://schemas.microsoft.com/office/drawing/2014/main" id="{5FF57EC7-475C-BCD3-9878-58E8301F3FB6}"/>
                  </a:ext>
                </a:extLst>
              </p:cNvPr>
              <p:cNvSpPr txBox="1"/>
              <p:nvPr/>
            </p:nvSpPr>
            <p:spPr>
              <a:xfrm rot="13547517">
                <a:off x="946045" y="4125215"/>
                <a:ext cx="138499" cy="713019"/>
              </a:xfrm>
              <a:prstGeom prst="rect">
                <a:avLst/>
              </a:prstGeom>
              <a:solidFill>
                <a:schemeClr val="lt1"/>
              </a:solidFill>
            </p:spPr>
            <p:txBody>
              <a:bodyPr vert="vert" wrap="square" lIns="0" tIns="0" rIns="0" bIns="0" rtlCol="0">
                <a:spAutoFit/>
              </a:bodyPr>
              <a:lstStyle/>
              <a:p>
                <a:pPr algn="r"/>
                <a:r>
                  <a:rPr lang="pt-PT" sz="900" b="1" dirty="0"/>
                  <a:t>Média global</a:t>
                </a:r>
              </a:p>
            </p:txBody>
          </p:sp>
          <p:sp>
            <p:nvSpPr>
              <p:cNvPr id="6" name="CaixaDeTexto 5">
                <a:extLst>
                  <a:ext uri="{FF2B5EF4-FFF2-40B4-BE49-F238E27FC236}">
                    <a16:creationId xmlns:a16="http://schemas.microsoft.com/office/drawing/2014/main" id="{6406EC81-6CB1-51AA-BF2B-7FF391F81E7E}"/>
                  </a:ext>
                </a:extLst>
              </p:cNvPr>
              <p:cNvSpPr txBox="1"/>
              <p:nvPr/>
            </p:nvSpPr>
            <p:spPr>
              <a:xfrm rot="13547517">
                <a:off x="1283960" y="4127598"/>
                <a:ext cx="123111" cy="713019"/>
              </a:xfrm>
              <a:prstGeom prst="rect">
                <a:avLst/>
              </a:prstGeom>
              <a:solidFill>
                <a:schemeClr val="lt1"/>
              </a:solidFill>
            </p:spPr>
            <p:txBody>
              <a:bodyPr vert="vert" wrap="square" lIns="0" tIns="0" rIns="0" bIns="0" rtlCol="0">
                <a:spAutoFit/>
              </a:bodyPr>
              <a:lstStyle/>
              <a:p>
                <a:pPr algn="r"/>
                <a:r>
                  <a:rPr lang="pt-PT" sz="800" dirty="0"/>
                  <a:t>Índia</a:t>
                </a:r>
              </a:p>
            </p:txBody>
          </p:sp>
          <p:sp>
            <p:nvSpPr>
              <p:cNvPr id="7" name="CaixaDeTexto 6">
                <a:extLst>
                  <a:ext uri="{FF2B5EF4-FFF2-40B4-BE49-F238E27FC236}">
                    <a16:creationId xmlns:a16="http://schemas.microsoft.com/office/drawing/2014/main" id="{954E4BFC-F6E3-BF84-59A5-18D8198E2C72}"/>
                  </a:ext>
                </a:extLst>
              </p:cNvPr>
              <p:cNvSpPr txBox="1"/>
              <p:nvPr/>
            </p:nvSpPr>
            <p:spPr>
              <a:xfrm rot="13547517">
                <a:off x="1684010" y="4121248"/>
                <a:ext cx="123111" cy="713019"/>
              </a:xfrm>
              <a:prstGeom prst="rect">
                <a:avLst/>
              </a:prstGeom>
              <a:solidFill>
                <a:schemeClr val="lt1"/>
              </a:solidFill>
            </p:spPr>
            <p:txBody>
              <a:bodyPr vert="vert" wrap="square" lIns="0" tIns="0" rIns="0" bIns="0" rtlCol="0">
                <a:spAutoFit/>
              </a:bodyPr>
              <a:lstStyle/>
              <a:p>
                <a:pPr algn="r"/>
                <a:r>
                  <a:rPr lang="pt-PT" sz="800" dirty="0"/>
                  <a:t>EUA</a:t>
                </a:r>
              </a:p>
            </p:txBody>
          </p:sp>
          <p:sp>
            <p:nvSpPr>
              <p:cNvPr id="8" name="CaixaDeTexto 7">
                <a:extLst>
                  <a:ext uri="{FF2B5EF4-FFF2-40B4-BE49-F238E27FC236}">
                    <a16:creationId xmlns:a16="http://schemas.microsoft.com/office/drawing/2014/main" id="{6BE99C66-4CA2-0DB5-53E8-2955E14E0D54}"/>
                  </a:ext>
                </a:extLst>
              </p:cNvPr>
              <p:cNvSpPr txBox="1"/>
              <p:nvPr/>
            </p:nvSpPr>
            <p:spPr>
              <a:xfrm rot="13547517">
                <a:off x="2017034" y="4121248"/>
                <a:ext cx="123111" cy="713019"/>
              </a:xfrm>
              <a:prstGeom prst="rect">
                <a:avLst/>
              </a:prstGeom>
              <a:solidFill>
                <a:schemeClr val="lt1"/>
              </a:solidFill>
            </p:spPr>
            <p:txBody>
              <a:bodyPr vert="vert" wrap="square" lIns="0" tIns="0" rIns="0" bIns="0" rtlCol="0">
                <a:spAutoFit/>
              </a:bodyPr>
              <a:lstStyle/>
              <a:p>
                <a:pPr algn="r"/>
                <a:r>
                  <a:rPr lang="pt-PT" sz="800" dirty="0"/>
                  <a:t>Itália</a:t>
                </a:r>
              </a:p>
            </p:txBody>
          </p:sp>
          <p:sp>
            <p:nvSpPr>
              <p:cNvPr id="9" name="CaixaDeTexto 8">
                <a:extLst>
                  <a:ext uri="{FF2B5EF4-FFF2-40B4-BE49-F238E27FC236}">
                    <a16:creationId xmlns:a16="http://schemas.microsoft.com/office/drawing/2014/main" id="{DC25234B-45B7-DD52-9105-E67C5197848F}"/>
                  </a:ext>
                </a:extLst>
              </p:cNvPr>
              <p:cNvSpPr txBox="1"/>
              <p:nvPr/>
            </p:nvSpPr>
            <p:spPr>
              <a:xfrm rot="13547517">
                <a:off x="2387310" y="4124668"/>
                <a:ext cx="123111" cy="713019"/>
              </a:xfrm>
              <a:prstGeom prst="rect">
                <a:avLst/>
              </a:prstGeom>
              <a:solidFill>
                <a:schemeClr val="lt1"/>
              </a:solidFill>
            </p:spPr>
            <p:txBody>
              <a:bodyPr vert="vert" wrap="square" lIns="0" tIns="0" rIns="0" bIns="0" rtlCol="0">
                <a:spAutoFit/>
              </a:bodyPr>
              <a:lstStyle/>
              <a:p>
                <a:pPr algn="r"/>
                <a:r>
                  <a:rPr lang="pt-PT" sz="800" dirty="0"/>
                  <a:t>Suécia</a:t>
                </a:r>
              </a:p>
            </p:txBody>
          </p:sp>
          <p:sp>
            <p:nvSpPr>
              <p:cNvPr id="10" name="CaixaDeTexto 9">
                <a:extLst>
                  <a:ext uri="{FF2B5EF4-FFF2-40B4-BE49-F238E27FC236}">
                    <a16:creationId xmlns:a16="http://schemas.microsoft.com/office/drawing/2014/main" id="{CA10E79F-8A67-10A1-6211-04FED49B9CE8}"/>
                  </a:ext>
                </a:extLst>
              </p:cNvPr>
              <p:cNvSpPr txBox="1"/>
              <p:nvPr/>
            </p:nvSpPr>
            <p:spPr>
              <a:xfrm rot="13547517">
                <a:off x="2771318" y="4127003"/>
                <a:ext cx="123111" cy="713019"/>
              </a:xfrm>
              <a:prstGeom prst="rect">
                <a:avLst/>
              </a:prstGeom>
              <a:solidFill>
                <a:schemeClr val="lt1"/>
              </a:solidFill>
            </p:spPr>
            <p:txBody>
              <a:bodyPr vert="vert" wrap="square" lIns="0" tIns="0" rIns="0" bIns="0" rtlCol="0">
                <a:spAutoFit/>
              </a:bodyPr>
              <a:lstStyle/>
              <a:p>
                <a:pPr algn="r"/>
                <a:r>
                  <a:rPr lang="pt-PT" sz="800" dirty="0"/>
                  <a:t>Alemanha</a:t>
                </a:r>
              </a:p>
            </p:txBody>
          </p:sp>
          <p:sp>
            <p:nvSpPr>
              <p:cNvPr id="11" name="CaixaDeTexto 10">
                <a:extLst>
                  <a:ext uri="{FF2B5EF4-FFF2-40B4-BE49-F238E27FC236}">
                    <a16:creationId xmlns:a16="http://schemas.microsoft.com/office/drawing/2014/main" id="{435AB168-CEFE-955C-408F-830C948EB47E}"/>
                  </a:ext>
                </a:extLst>
              </p:cNvPr>
              <p:cNvSpPr txBox="1"/>
              <p:nvPr/>
            </p:nvSpPr>
            <p:spPr>
              <a:xfrm rot="13547517">
                <a:off x="3139436" y="4124669"/>
                <a:ext cx="123111" cy="713019"/>
              </a:xfrm>
              <a:prstGeom prst="rect">
                <a:avLst/>
              </a:prstGeom>
              <a:solidFill>
                <a:schemeClr val="lt1"/>
              </a:solidFill>
            </p:spPr>
            <p:txBody>
              <a:bodyPr vert="vert" wrap="square" lIns="0" tIns="0" rIns="0" bIns="0" rtlCol="0">
                <a:spAutoFit/>
              </a:bodyPr>
              <a:lstStyle/>
              <a:p>
                <a:pPr algn="r"/>
                <a:r>
                  <a:rPr lang="pt-PT" sz="800" dirty="0"/>
                  <a:t>Países Baixos</a:t>
                </a:r>
              </a:p>
            </p:txBody>
          </p:sp>
          <p:sp>
            <p:nvSpPr>
              <p:cNvPr id="12" name="CaixaDeTexto 11">
                <a:extLst>
                  <a:ext uri="{FF2B5EF4-FFF2-40B4-BE49-F238E27FC236}">
                    <a16:creationId xmlns:a16="http://schemas.microsoft.com/office/drawing/2014/main" id="{51939968-64AA-7D81-9669-9CC108914805}"/>
                  </a:ext>
                </a:extLst>
              </p:cNvPr>
              <p:cNvSpPr txBox="1"/>
              <p:nvPr/>
            </p:nvSpPr>
            <p:spPr>
              <a:xfrm rot="13547517">
                <a:off x="3515728" y="4124669"/>
                <a:ext cx="123111" cy="713019"/>
              </a:xfrm>
              <a:prstGeom prst="rect">
                <a:avLst/>
              </a:prstGeom>
              <a:solidFill>
                <a:schemeClr val="lt1"/>
              </a:solidFill>
            </p:spPr>
            <p:txBody>
              <a:bodyPr vert="vert" wrap="square" lIns="0" tIns="0" rIns="0" bIns="0" rtlCol="0">
                <a:spAutoFit/>
              </a:bodyPr>
              <a:lstStyle/>
              <a:p>
                <a:pPr algn="r"/>
                <a:r>
                  <a:rPr lang="pt-PT" sz="800" dirty="0"/>
                  <a:t>Espanha</a:t>
                </a:r>
              </a:p>
            </p:txBody>
          </p:sp>
          <p:sp>
            <p:nvSpPr>
              <p:cNvPr id="13" name="CaixaDeTexto 12">
                <a:extLst>
                  <a:ext uri="{FF2B5EF4-FFF2-40B4-BE49-F238E27FC236}">
                    <a16:creationId xmlns:a16="http://schemas.microsoft.com/office/drawing/2014/main" id="{1AE8E45F-A396-45E2-217F-C9322DE0D44E}"/>
                  </a:ext>
                </a:extLst>
              </p:cNvPr>
              <p:cNvSpPr txBox="1"/>
              <p:nvPr/>
            </p:nvSpPr>
            <p:spPr>
              <a:xfrm rot="13547517">
                <a:off x="3883845" y="4127597"/>
                <a:ext cx="123111" cy="713019"/>
              </a:xfrm>
              <a:prstGeom prst="rect">
                <a:avLst/>
              </a:prstGeom>
              <a:solidFill>
                <a:schemeClr val="lt1"/>
              </a:solidFill>
            </p:spPr>
            <p:txBody>
              <a:bodyPr vert="vert" wrap="square" lIns="0" tIns="0" rIns="0" bIns="0" rtlCol="0">
                <a:spAutoFit/>
              </a:bodyPr>
              <a:lstStyle/>
              <a:p>
                <a:pPr algn="r"/>
                <a:r>
                  <a:rPr lang="pt-PT" sz="800" dirty="0"/>
                  <a:t>França</a:t>
                </a:r>
              </a:p>
            </p:txBody>
          </p:sp>
          <p:sp>
            <p:nvSpPr>
              <p:cNvPr id="14" name="CaixaDeTexto 13">
                <a:extLst>
                  <a:ext uri="{FF2B5EF4-FFF2-40B4-BE49-F238E27FC236}">
                    <a16:creationId xmlns:a16="http://schemas.microsoft.com/office/drawing/2014/main" id="{DB54B031-177E-035F-D73D-D3FB3AFEB2A2}"/>
                  </a:ext>
                </a:extLst>
              </p:cNvPr>
              <p:cNvSpPr txBox="1"/>
              <p:nvPr/>
            </p:nvSpPr>
            <p:spPr>
              <a:xfrm rot="13547517">
                <a:off x="4249599" y="4124669"/>
                <a:ext cx="123111" cy="713019"/>
              </a:xfrm>
              <a:prstGeom prst="rect">
                <a:avLst/>
              </a:prstGeom>
              <a:solidFill>
                <a:schemeClr val="lt1"/>
              </a:solidFill>
            </p:spPr>
            <p:txBody>
              <a:bodyPr vert="vert" wrap="square" lIns="0" tIns="0" rIns="0" bIns="0" rtlCol="0">
                <a:spAutoFit/>
              </a:bodyPr>
              <a:lstStyle/>
              <a:p>
                <a:pPr algn="r"/>
                <a:r>
                  <a:rPr lang="pt-PT" sz="800" dirty="0"/>
                  <a:t>Reino Unido</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6" name="Google Shape;216;g3250f227c3e_0_0"/>
          <p:cNvPicPr preferRelativeResize="0"/>
          <p:nvPr/>
        </p:nvPicPr>
        <p:blipFill>
          <a:blip r:embed="rId3">
            <a:alphaModFix/>
          </a:blip>
          <a:stretch>
            <a:fillRect/>
          </a:stretch>
        </p:blipFill>
        <p:spPr>
          <a:xfrm>
            <a:off x="698113" y="1829175"/>
            <a:ext cx="4996329" cy="3333849"/>
          </a:xfrm>
          <a:prstGeom prst="rect">
            <a:avLst/>
          </a:prstGeom>
          <a:noFill/>
          <a:ln>
            <a:noFill/>
          </a:ln>
        </p:spPr>
      </p:pic>
      <p:sp>
        <p:nvSpPr>
          <p:cNvPr id="217" name="Google Shape;217;g3250f227c3e_0_0"/>
          <p:cNvSpPr txBox="1"/>
          <p:nvPr/>
        </p:nvSpPr>
        <p:spPr>
          <a:xfrm>
            <a:off x="698113" y="5163025"/>
            <a:ext cx="352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636A6F"/>
                </a:solidFill>
              </a:rPr>
              <a:t>Foto de fauxels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76C9AAE9-D4BF-6C22-60E7-81C1E59676BB}"/>
              </a:ext>
            </a:extLst>
          </p:cNvPr>
          <p:cNvPicPr>
            <a:picLocks noChangeAspect="1"/>
          </p:cNvPicPr>
          <p:nvPr/>
        </p:nvPicPr>
        <p:blipFill>
          <a:blip r:embed="rId4"/>
          <a:stretch>
            <a:fillRect/>
          </a:stretch>
        </p:blipFill>
        <p:spPr>
          <a:xfrm>
            <a:off x="322172" y="6194690"/>
            <a:ext cx="1845149" cy="330126"/>
          </a:xfrm>
          <a:prstGeom prst="rect">
            <a:avLst/>
          </a:prstGeom>
        </p:spPr>
      </p:pic>
      <p:sp>
        <p:nvSpPr>
          <p:cNvPr id="218" name="Google Shape;218;g3250f227c3e_0_0"/>
          <p:cNvSpPr txBox="1"/>
          <p:nvPr/>
        </p:nvSpPr>
        <p:spPr>
          <a:xfrm>
            <a:off x="5894614" y="1197367"/>
            <a:ext cx="5975214" cy="553994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1000"/>
              </a:spcAft>
              <a:buNone/>
            </a:pPr>
            <a:r>
              <a:rPr lang="pt-PT" sz="1900" dirty="0">
                <a:solidFill>
                  <a:srgbClr val="636A6F"/>
                </a:solidFill>
              </a:rPr>
              <a:t>Outro desafio frequentemente citado pelos empregadores e pelos trabalhadores, quando se trata do local de trabalho remoto ou híbrido, é a falta de confiança entre os gestores e as suas equipas.</a:t>
            </a:r>
          </a:p>
          <a:p>
            <a:pPr marL="0" lvl="0" indent="0" rtl="0">
              <a:spcBef>
                <a:spcPts val="0"/>
              </a:spcBef>
              <a:spcAft>
                <a:spcPts val="1000"/>
              </a:spcAft>
              <a:buNone/>
            </a:pPr>
            <a:r>
              <a:rPr lang="pt-PT" sz="1900" dirty="0">
                <a:solidFill>
                  <a:srgbClr val="636A6F"/>
                </a:solidFill>
              </a:rPr>
              <a:t>Alguns </a:t>
            </a:r>
            <a:r>
              <a:rPr lang="pt-PT" sz="1900" b="1" dirty="0">
                <a:solidFill>
                  <a:srgbClr val="636A6F"/>
                </a:solidFill>
              </a:rPr>
              <a:t>gestores </a:t>
            </a:r>
            <a:r>
              <a:rPr lang="pt-PT" sz="1900" dirty="0">
                <a:solidFill>
                  <a:srgbClr val="636A6F"/>
                </a:solidFill>
              </a:rPr>
              <a:t>referem a perceção de que as tarefas podem não ser concluídas, de acordo com os padrões esperados, sem que estejam fisicamente presentes para supervisionar o trabalho. Alguns </a:t>
            </a:r>
            <a:r>
              <a:rPr lang="pt-PT" sz="1900" b="1" dirty="0">
                <a:solidFill>
                  <a:srgbClr val="636A6F"/>
                </a:solidFill>
              </a:rPr>
              <a:t>trabalhadores</a:t>
            </a:r>
            <a:r>
              <a:rPr lang="pt-PT" sz="1900" dirty="0">
                <a:solidFill>
                  <a:srgbClr val="636A6F"/>
                </a:solidFill>
              </a:rPr>
              <a:t>, por seu lado, atribuem este tipo de controlo à </a:t>
            </a:r>
            <a:r>
              <a:rPr lang="pt-PT" sz="1900" dirty="0" err="1">
                <a:solidFill>
                  <a:srgbClr val="636A6F"/>
                </a:solidFill>
              </a:rPr>
              <a:t>microgestão</a:t>
            </a:r>
            <a:r>
              <a:rPr lang="pt-PT" sz="1900" dirty="0">
                <a:solidFill>
                  <a:srgbClr val="636A6F"/>
                </a:solidFill>
              </a:rPr>
              <a:t> e sentem-se frustrados por aparentemente não confiarem no seu trabalho. </a:t>
            </a:r>
          </a:p>
          <a:p>
            <a:pPr marL="0" lvl="0" indent="0" rtl="0">
              <a:spcBef>
                <a:spcPts val="0"/>
              </a:spcBef>
              <a:spcAft>
                <a:spcPts val="1000"/>
              </a:spcAft>
              <a:buNone/>
            </a:pPr>
            <a:r>
              <a:rPr lang="pt-PT" sz="1900" dirty="0">
                <a:solidFill>
                  <a:srgbClr val="636A6F"/>
                </a:solidFill>
              </a:rPr>
              <a:t>Ambas as perspetivas são completamente válidas e devem ser tratadas com respeito e cuidado. Idealmente, uma conversa construtiva deve ocorrer o mais cedo possível, no que diz respeito a este tópico; caso contrário, existe o risco de um ressentimento crescente no seio da equipa.</a:t>
            </a:r>
          </a:p>
        </p:txBody>
      </p:sp>
      <p:sp>
        <p:nvSpPr>
          <p:cNvPr id="4" name="Google Shape;131;g30fd5a3148a_2_0">
            <a:extLst>
              <a:ext uri="{FF2B5EF4-FFF2-40B4-BE49-F238E27FC236}">
                <a16:creationId xmlns:a16="http://schemas.microsoft.com/office/drawing/2014/main" id="{CA12C21D-CD2B-5BF6-83D5-CAC16DB26C15}"/>
              </a:ext>
            </a:extLst>
          </p:cNvPr>
          <p:cNvSpPr txBox="1"/>
          <p:nvPr/>
        </p:nvSpPr>
        <p:spPr>
          <a:xfrm>
            <a:off x="1072596" y="438114"/>
            <a:ext cx="11159380" cy="1080820"/>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2: </a:t>
            </a:r>
            <a:r>
              <a:rPr lang="en-GB" sz="3200" dirty="0" err="1">
                <a:solidFill>
                  <a:schemeClr val="accent6"/>
                </a:solidFill>
              </a:rPr>
              <a:t>Desafios</a:t>
            </a:r>
            <a:r>
              <a:rPr lang="en-GB" sz="3200" dirty="0">
                <a:solidFill>
                  <a:schemeClr val="accent6"/>
                </a:solidFill>
              </a:rPr>
              <a:t> </a:t>
            </a:r>
            <a:r>
              <a:rPr lang="en-GB" sz="3200" dirty="0" err="1">
                <a:solidFill>
                  <a:schemeClr val="accent6"/>
                </a:solidFill>
              </a:rPr>
              <a:t>nos</a:t>
            </a:r>
            <a:r>
              <a:rPr lang="en-GB" sz="3200" dirty="0">
                <a:solidFill>
                  <a:schemeClr val="accent6"/>
                </a:solidFill>
              </a:rPr>
              <a:t> </a:t>
            </a:r>
            <a:r>
              <a:rPr lang="en-GB" sz="3200" dirty="0" err="1">
                <a:solidFill>
                  <a:schemeClr val="accent6"/>
                </a:solidFill>
              </a:rPr>
              <a:t>locais</a:t>
            </a:r>
            <a:r>
              <a:rPr lang="en-GB" sz="3200" dirty="0">
                <a:solidFill>
                  <a:schemeClr val="accent6"/>
                </a:solidFill>
              </a:rPr>
              <a:t> de </a:t>
            </a:r>
            <a:r>
              <a:rPr lang="en-GB" sz="3200" dirty="0" err="1">
                <a:solidFill>
                  <a:schemeClr val="accent6"/>
                </a:solidFill>
              </a:rPr>
              <a:t>trabalho</a:t>
            </a:r>
            <a:r>
              <a:rPr lang="en-GB" sz="3200" dirty="0">
                <a:solidFill>
                  <a:schemeClr val="accent6"/>
                </a:solidFill>
              </a:rPr>
              <a:t> </a:t>
            </a:r>
            <a:r>
              <a:rPr lang="en-GB" sz="3200" dirty="0" err="1">
                <a:solidFill>
                  <a:schemeClr val="accent6"/>
                </a:solidFill>
              </a:rPr>
              <a:t>híbridos</a:t>
            </a:r>
            <a:r>
              <a:rPr lang="en-GB" sz="3200" dirty="0">
                <a:solidFill>
                  <a:schemeClr val="accent6"/>
                </a:solidFill>
              </a:rPr>
              <a:t> e </a:t>
            </a:r>
            <a:r>
              <a:rPr lang="en-GB" sz="3200" dirty="0" err="1">
                <a:solidFill>
                  <a:schemeClr val="accent6"/>
                </a:solidFill>
              </a:rPr>
              <a:t>remotos</a:t>
            </a:r>
            <a:endParaRPr lang="en-GB" sz="3200" dirty="0">
              <a:solidFill>
                <a:schemeClr val="accent6"/>
              </a:solidFill>
            </a:endParaRPr>
          </a:p>
          <a:p>
            <a:pPr marL="0" marR="0" lvl="0" indent="0" algn="l" rtl="0">
              <a:lnSpc>
                <a:spcPct val="90000"/>
              </a:lnSpc>
              <a:spcBef>
                <a:spcPts val="0"/>
              </a:spcBef>
              <a:spcAft>
                <a:spcPts val="0"/>
              </a:spcAft>
              <a:buClr>
                <a:schemeClr val="accent5"/>
              </a:buClr>
              <a:buSzPts val="3600"/>
              <a:buFont typeface="Arial"/>
              <a:buNone/>
            </a:pPr>
            <a:endParaRPr lang="pt-PT" sz="140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g32565449324_0_14"/>
          <p:cNvSpPr txBox="1"/>
          <p:nvPr/>
        </p:nvSpPr>
        <p:spPr>
          <a:xfrm>
            <a:off x="587386" y="1489500"/>
            <a:ext cx="11282442" cy="5170616"/>
          </a:xfrm>
          <a:prstGeom prst="rect">
            <a:avLst/>
          </a:prstGeom>
          <a:noFill/>
          <a:ln>
            <a:noFill/>
          </a:ln>
        </p:spPr>
        <p:txBody>
          <a:bodyPr spcFirstLastPara="1" wrap="square" lIns="91425" tIns="91425" rIns="91425" bIns="91425" anchor="t" anchorCtr="0">
            <a:spAutoFit/>
          </a:bodyPr>
          <a:lstStyle/>
          <a:p>
            <a:r>
              <a:rPr lang="pt-PT" sz="1800" dirty="0">
                <a:solidFill>
                  <a:srgbClr val="636A6F"/>
                </a:solidFill>
              </a:rPr>
              <a:t>Num artigo para a Harvard Business </a:t>
            </a:r>
            <a:r>
              <a:rPr lang="pt-PT" sz="1800" dirty="0" err="1">
                <a:solidFill>
                  <a:srgbClr val="636A6F"/>
                </a:solidFill>
              </a:rPr>
              <a:t>Review</a:t>
            </a:r>
            <a:r>
              <a:rPr lang="pt-PT" sz="1800" dirty="0">
                <a:solidFill>
                  <a:srgbClr val="636A6F"/>
                </a:solidFill>
              </a:rPr>
              <a:t>, </a:t>
            </a:r>
            <a:r>
              <a:rPr lang="pt-PT" sz="1800" dirty="0" err="1">
                <a:solidFill>
                  <a:srgbClr val="636A6F"/>
                </a:solidFill>
              </a:rPr>
              <a:t>Martine</a:t>
            </a:r>
            <a:r>
              <a:rPr lang="pt-PT" sz="1800" dirty="0">
                <a:solidFill>
                  <a:srgbClr val="636A6F"/>
                </a:solidFill>
              </a:rPr>
              <a:t> </a:t>
            </a:r>
            <a:r>
              <a:rPr lang="pt-PT" sz="1800" dirty="0" err="1">
                <a:solidFill>
                  <a:srgbClr val="636A6F"/>
                </a:solidFill>
              </a:rPr>
              <a:t>Haas</a:t>
            </a:r>
            <a:r>
              <a:rPr lang="pt-PT" sz="1800" dirty="0">
                <a:solidFill>
                  <a:srgbClr val="636A6F"/>
                </a:solidFill>
              </a:rPr>
              <a:t> – que estuda o trabalho virtual em equipa há mais de 25 anos – identifica cinco desafios “C” colocados pelo modelo de trabalho híbrido ou remoto: comunicação, coordenação, conexão, criatividade e cultura (</a:t>
            </a:r>
            <a:r>
              <a:rPr lang="pt-PT" sz="1800" dirty="0" err="1">
                <a:solidFill>
                  <a:srgbClr val="636A6F"/>
                </a:solidFill>
              </a:rPr>
              <a:t>Haas</a:t>
            </a:r>
            <a:r>
              <a:rPr lang="pt-PT" sz="1800" dirty="0">
                <a:solidFill>
                  <a:srgbClr val="636A6F"/>
                </a:solidFill>
              </a:rPr>
              <a:t>, 2022). A seguir, apresentamos uma visão geral de cada um destes tipos de desafios.</a:t>
            </a:r>
          </a:p>
          <a:p>
            <a:pPr marL="0" lvl="0" indent="0" rtl="0">
              <a:spcBef>
                <a:spcPts val="0"/>
              </a:spcBef>
              <a:spcAft>
                <a:spcPts val="0"/>
              </a:spcAft>
              <a:buNone/>
            </a:pPr>
            <a:endParaRPr lang="pt-PT" sz="1800" dirty="0">
              <a:solidFill>
                <a:srgbClr val="636A6F"/>
              </a:solidFill>
            </a:endParaRPr>
          </a:p>
          <a:p>
            <a:pPr lvl="0"/>
            <a:r>
              <a:rPr lang="pt-PT" sz="1800" b="1" dirty="0">
                <a:solidFill>
                  <a:srgbClr val="636A6F"/>
                </a:solidFill>
              </a:rPr>
              <a:t>Comunicação: </a:t>
            </a:r>
            <a:r>
              <a:rPr lang="pt-PT" sz="1800" dirty="0">
                <a:solidFill>
                  <a:srgbClr val="636A6F"/>
                </a:solidFill>
              </a:rPr>
              <a:t>Talvez o desafio mais óbvio, estas dificuldades surgem frequentemente no local de trabalho híbrido e remoto porque a distância representa outro fator de complicação na nossa comunicação. Já as dinâmicas complexas e as barreiras impostas pela autoridade, pela língua, etc., dificultam a comunicação, uma realidade que só é agravada pela distância. Isto sem falar nos muitos desafios logísticos que se colocam no âmbito deste tópico, como a implementação da conectividade remota em toda a organização.</a:t>
            </a:r>
          </a:p>
          <a:p>
            <a:pPr marL="0" lvl="0" indent="0" rtl="0">
              <a:spcBef>
                <a:spcPts val="0"/>
              </a:spcBef>
              <a:spcAft>
                <a:spcPts val="0"/>
              </a:spcAft>
              <a:buNone/>
            </a:pPr>
            <a:endParaRPr lang="pt-PT" sz="1800" b="1" dirty="0">
              <a:solidFill>
                <a:srgbClr val="636A6F"/>
              </a:solidFill>
            </a:endParaRPr>
          </a:p>
          <a:p>
            <a:pPr marL="0" lvl="0" indent="0" rtl="0">
              <a:spcBef>
                <a:spcPts val="0"/>
              </a:spcBef>
              <a:spcAft>
                <a:spcPts val="0"/>
              </a:spcAft>
              <a:buNone/>
            </a:pPr>
            <a:r>
              <a:rPr lang="pt-PT" sz="1800" b="1" dirty="0">
                <a:solidFill>
                  <a:srgbClr val="636A6F"/>
                </a:solidFill>
              </a:rPr>
              <a:t>Coordenação: </a:t>
            </a:r>
            <a:r>
              <a:rPr lang="pt-PT" sz="1800" dirty="0">
                <a:solidFill>
                  <a:srgbClr val="636A6F"/>
                </a:solidFill>
              </a:rPr>
              <a:t>No ambiente de escritório, um pequeno ajuste ou mudança de planos pode ser comunicado facilmente através de uma breve conversa de passagem ou de uma batida à porta de um colega. Quando a coordenação tem de ser feita à distância, requer a disponibilidade mútua de ambas as partes, e pode haver a perceção de que algumas atualizações não são suficientemente urgentes para justificar um e-mail ou uma videochamada. Como tal, os funcionários podem, por vezes, ficar fora do circuito.</a:t>
            </a:r>
          </a:p>
          <a:p>
            <a:pPr marL="0" lvl="0" indent="0" algn="just" rtl="0">
              <a:spcBef>
                <a:spcPts val="0"/>
              </a:spcBef>
              <a:spcAft>
                <a:spcPts val="0"/>
              </a:spcAft>
              <a:buNone/>
            </a:pPr>
            <a:endParaRPr lang="pt-PT" sz="1800" dirty="0">
              <a:solidFill>
                <a:srgbClr val="636A6F"/>
              </a:solidFill>
            </a:endParaRPr>
          </a:p>
          <a:p>
            <a:pPr marL="0" lvl="0" indent="0" algn="r" rtl="0">
              <a:spcBef>
                <a:spcPts val="0"/>
              </a:spcBef>
              <a:spcAft>
                <a:spcPts val="0"/>
              </a:spcAft>
              <a:buNone/>
            </a:pPr>
            <a:r>
              <a:rPr lang="pt-PT" sz="1800" dirty="0">
                <a:solidFill>
                  <a:srgbClr val="636A6F"/>
                </a:solidFill>
              </a:rPr>
              <a:t>(</a:t>
            </a:r>
            <a:r>
              <a:rPr lang="pt-PT" sz="1800" dirty="0" err="1">
                <a:solidFill>
                  <a:srgbClr val="636A6F"/>
                </a:solidFill>
              </a:rPr>
              <a:t>Haas</a:t>
            </a:r>
            <a:r>
              <a:rPr lang="pt-PT" sz="1800" dirty="0">
                <a:solidFill>
                  <a:srgbClr val="636A6F"/>
                </a:solidFill>
              </a:rPr>
              <a:t>, 2022)</a:t>
            </a:r>
          </a:p>
        </p:txBody>
      </p:sp>
      <p:pic>
        <p:nvPicPr>
          <p:cNvPr id="2" name="Imagem 1" descr="Uma imagem com texto, Tipo de letra, Azul elétrico, azul&#10;&#10;Descrição gerada automaticamente">
            <a:extLst>
              <a:ext uri="{FF2B5EF4-FFF2-40B4-BE49-F238E27FC236}">
                <a16:creationId xmlns:a16="http://schemas.microsoft.com/office/drawing/2014/main" id="{2AE90BF9-CB66-B6B5-F4E7-27E1A19C6FEB}"/>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31;g30fd5a3148a_2_0">
            <a:extLst>
              <a:ext uri="{FF2B5EF4-FFF2-40B4-BE49-F238E27FC236}">
                <a16:creationId xmlns:a16="http://schemas.microsoft.com/office/drawing/2014/main" id="{622C3616-4981-F4C3-A2FB-5BA80BBA9215}"/>
              </a:ext>
            </a:extLst>
          </p:cNvPr>
          <p:cNvSpPr txBox="1"/>
          <p:nvPr/>
        </p:nvSpPr>
        <p:spPr>
          <a:xfrm>
            <a:off x="1072596" y="438114"/>
            <a:ext cx="11159380" cy="761099"/>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2: </a:t>
            </a:r>
            <a:r>
              <a:rPr lang="en-GB" sz="3200" dirty="0" err="1">
                <a:solidFill>
                  <a:schemeClr val="accent6"/>
                </a:solidFill>
              </a:rPr>
              <a:t>Desafios</a:t>
            </a:r>
            <a:r>
              <a:rPr lang="en-GB" sz="3200" dirty="0">
                <a:solidFill>
                  <a:schemeClr val="accent6"/>
                </a:solidFill>
              </a:rPr>
              <a:t> </a:t>
            </a:r>
            <a:r>
              <a:rPr lang="en-GB" sz="3200" dirty="0" err="1">
                <a:solidFill>
                  <a:schemeClr val="accent6"/>
                </a:solidFill>
              </a:rPr>
              <a:t>nos</a:t>
            </a:r>
            <a:r>
              <a:rPr lang="en-GB" sz="3200" dirty="0">
                <a:solidFill>
                  <a:schemeClr val="accent6"/>
                </a:solidFill>
              </a:rPr>
              <a:t> </a:t>
            </a:r>
            <a:r>
              <a:rPr lang="en-GB" sz="3200" dirty="0" err="1">
                <a:solidFill>
                  <a:schemeClr val="accent6"/>
                </a:solidFill>
              </a:rPr>
              <a:t>locais</a:t>
            </a:r>
            <a:r>
              <a:rPr lang="en-GB" sz="3200" dirty="0">
                <a:solidFill>
                  <a:schemeClr val="accent6"/>
                </a:solidFill>
              </a:rPr>
              <a:t> de </a:t>
            </a:r>
            <a:r>
              <a:rPr lang="en-GB" sz="3200" dirty="0" err="1">
                <a:solidFill>
                  <a:schemeClr val="accent6"/>
                </a:solidFill>
              </a:rPr>
              <a:t>trabalho</a:t>
            </a:r>
            <a:r>
              <a:rPr lang="en-GB" sz="3200" dirty="0">
                <a:solidFill>
                  <a:schemeClr val="accent6"/>
                </a:solidFill>
              </a:rPr>
              <a:t> </a:t>
            </a:r>
            <a:r>
              <a:rPr lang="en-GB" sz="3200" dirty="0" err="1">
                <a:solidFill>
                  <a:schemeClr val="accent6"/>
                </a:solidFill>
              </a:rPr>
              <a:t>híbridos</a:t>
            </a:r>
            <a:r>
              <a:rPr lang="en-GB" sz="3200" dirty="0">
                <a:solidFill>
                  <a:schemeClr val="accent6"/>
                </a:solidFill>
              </a:rPr>
              <a:t> e </a:t>
            </a:r>
            <a:r>
              <a:rPr lang="en-GB" sz="3200" dirty="0" err="1">
                <a:solidFill>
                  <a:schemeClr val="accent6"/>
                </a:solidFill>
              </a:rPr>
              <a:t>remotos</a:t>
            </a:r>
            <a:endParaRPr lang="en-GB" sz="3200" dirty="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643B40DF-7179-BBA4-2CB1-32DD4B8F19EA}"/>
              </a:ext>
            </a:extLst>
          </p:cNvPr>
          <p:cNvPicPr>
            <a:picLocks noChangeAspect="1"/>
          </p:cNvPicPr>
          <p:nvPr/>
        </p:nvPicPr>
        <p:blipFill>
          <a:blip r:embed="rId3"/>
          <a:stretch>
            <a:fillRect/>
          </a:stretch>
        </p:blipFill>
        <p:spPr>
          <a:xfrm>
            <a:off x="322172" y="6194690"/>
            <a:ext cx="1845149" cy="330126"/>
          </a:xfrm>
          <a:prstGeom prst="rect">
            <a:avLst/>
          </a:prstGeom>
        </p:spPr>
      </p:pic>
      <p:sp>
        <p:nvSpPr>
          <p:cNvPr id="232" name="Google Shape;232;g32565449324_0_23"/>
          <p:cNvSpPr txBox="1"/>
          <p:nvPr/>
        </p:nvSpPr>
        <p:spPr>
          <a:xfrm>
            <a:off x="587385" y="1168276"/>
            <a:ext cx="11282443" cy="553994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1000"/>
              </a:spcAft>
              <a:buClr>
                <a:schemeClr val="dk1"/>
              </a:buClr>
              <a:buSzPts val="1100"/>
              <a:buFont typeface="Arial"/>
              <a:buNone/>
            </a:pPr>
            <a:r>
              <a:rPr lang="pt-PT" sz="1800" b="1" dirty="0">
                <a:solidFill>
                  <a:srgbClr val="636A6F"/>
                </a:solidFill>
              </a:rPr>
              <a:t>Conexão: </a:t>
            </a:r>
            <a:r>
              <a:rPr lang="pt-PT" sz="1800" dirty="0">
                <a:solidFill>
                  <a:srgbClr val="636A6F"/>
                </a:solidFill>
              </a:rPr>
              <a:t>Já falámos anteriormente da importância de se sentir ligado ao seu local de trabalho e aos colegas. Num contexto remoto, pode ser desafiador iniciar uma comunicação informal espontânea que contribua para a ligação social; ou seja, “conversas de corredor”, pausas para café, etc. Além disso, num ambiente de escritório, pode ser muito útil ter uma figura de mentor que nos apoie no nosso trabalho quotidiano. Embora seja possível recriar esta dinâmica num ambiente de trabalho híbrido ou remoto, por vezes pode parecer mais uma obrigação do que um investimento.</a:t>
            </a:r>
            <a:endParaRPr lang="pt-PT" sz="1800" b="1" dirty="0">
              <a:solidFill>
                <a:srgbClr val="636A6F"/>
              </a:solidFill>
            </a:endParaRPr>
          </a:p>
          <a:p>
            <a:pPr marL="0" lvl="0" indent="0" rtl="0">
              <a:spcBef>
                <a:spcPts val="0"/>
              </a:spcBef>
              <a:spcAft>
                <a:spcPts val="1000"/>
              </a:spcAft>
              <a:buClr>
                <a:schemeClr val="dk1"/>
              </a:buClr>
              <a:buSzPts val="1100"/>
              <a:buFont typeface="Arial"/>
              <a:buNone/>
            </a:pPr>
            <a:r>
              <a:rPr lang="pt-PT" sz="1800" b="1" dirty="0">
                <a:solidFill>
                  <a:srgbClr val="636A6F"/>
                </a:solidFill>
              </a:rPr>
              <a:t>Criatividade: </a:t>
            </a:r>
            <a:r>
              <a:rPr lang="pt-PT" sz="1800" dirty="0">
                <a:solidFill>
                  <a:srgbClr val="636A6F"/>
                </a:solidFill>
              </a:rPr>
              <a:t>As ideias são dinâmicas e podem ocorrer a qualquer momento, muitas vezes surgindo naturalmente do fluxo da conversa. Em ambientes remotos e híbridos, onde as interações se pautam por um horário preestabelecido, raramente surge a oportunidade de uma breve apresentação de trinta segundos espontânea. Para além disso, o </a:t>
            </a:r>
            <a:r>
              <a:rPr lang="pt-PT" sz="1800" i="1" dirty="0">
                <a:solidFill>
                  <a:srgbClr val="636A6F"/>
                </a:solidFill>
              </a:rPr>
              <a:t>brainstorming</a:t>
            </a:r>
            <a:r>
              <a:rPr lang="pt-PT" sz="1800" dirty="0">
                <a:solidFill>
                  <a:srgbClr val="636A6F"/>
                </a:solidFill>
              </a:rPr>
              <a:t> é reforçado pela participação orgânica dos colegas, que podem analisar as ideias e reforçá-las com as suas próprias contribuições. Quando isto se torna uma tarefa designada, ao invés de um debate espontâneo, a criatividade pode ser limitada. </a:t>
            </a:r>
            <a:endParaRPr lang="pt-PT" sz="1800" b="1" dirty="0">
              <a:solidFill>
                <a:srgbClr val="636A6F"/>
              </a:solidFill>
            </a:endParaRPr>
          </a:p>
          <a:p>
            <a:pPr marL="0" lvl="0" indent="0" rtl="0">
              <a:spcBef>
                <a:spcPts val="0"/>
              </a:spcBef>
              <a:spcAft>
                <a:spcPts val="1000"/>
              </a:spcAft>
              <a:buNone/>
            </a:pPr>
            <a:r>
              <a:rPr lang="pt-PT" sz="1800" b="1" dirty="0">
                <a:solidFill>
                  <a:srgbClr val="636A6F"/>
                </a:solidFill>
              </a:rPr>
              <a:t>Cultura: </a:t>
            </a:r>
            <a:r>
              <a:rPr lang="pt-PT" sz="1800" dirty="0">
                <a:solidFill>
                  <a:srgbClr val="636A6F"/>
                </a:solidFill>
              </a:rPr>
              <a:t>A cultura é essencialmente a atmosfera intangível que é exclusiva de uma organização. Quando um local de trabalho híbrido ou remoto é mais ou menos apenas um ecrã de computador, pode ser difícil associar um local de trabalho digital à cultura de uma empresa. Isto é particularmente difícil durante o processo de integração, uma vez que a cultura de uma organização pode ser um ponto de venda fantástico, bem como uma forma de integrar melhor as novas contratações.</a:t>
            </a:r>
          </a:p>
          <a:p>
            <a:pPr marL="0" lvl="0" indent="0" algn="r" rtl="0">
              <a:spcBef>
                <a:spcPts val="0"/>
              </a:spcBef>
              <a:spcAft>
                <a:spcPts val="0"/>
              </a:spcAft>
              <a:buClr>
                <a:schemeClr val="dk1"/>
              </a:buClr>
              <a:buSzPts val="1100"/>
              <a:buFont typeface="Arial"/>
              <a:buNone/>
            </a:pPr>
            <a:r>
              <a:rPr lang="pt-PT" sz="1700" dirty="0">
                <a:solidFill>
                  <a:srgbClr val="636A6F"/>
                </a:solidFill>
              </a:rPr>
              <a:t>(</a:t>
            </a:r>
            <a:r>
              <a:rPr lang="pt-PT" sz="1700" dirty="0" err="1">
                <a:solidFill>
                  <a:srgbClr val="636A6F"/>
                </a:solidFill>
              </a:rPr>
              <a:t>Haas</a:t>
            </a:r>
            <a:r>
              <a:rPr lang="pt-PT" sz="1700" dirty="0">
                <a:solidFill>
                  <a:srgbClr val="636A6F"/>
                </a:solidFill>
              </a:rPr>
              <a:t>, 2022)</a:t>
            </a:r>
          </a:p>
        </p:txBody>
      </p:sp>
      <p:sp>
        <p:nvSpPr>
          <p:cNvPr id="4" name="Google Shape;131;g30fd5a3148a_2_0">
            <a:extLst>
              <a:ext uri="{FF2B5EF4-FFF2-40B4-BE49-F238E27FC236}">
                <a16:creationId xmlns:a16="http://schemas.microsoft.com/office/drawing/2014/main" id="{D5AC63DF-F01C-02A0-5965-85E299CDA989}"/>
              </a:ext>
            </a:extLst>
          </p:cNvPr>
          <p:cNvSpPr txBox="1"/>
          <p:nvPr/>
        </p:nvSpPr>
        <p:spPr>
          <a:xfrm>
            <a:off x="1072596" y="438114"/>
            <a:ext cx="11159380" cy="1080820"/>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2: </a:t>
            </a:r>
            <a:r>
              <a:rPr lang="en-GB" sz="3200" dirty="0" err="1">
                <a:solidFill>
                  <a:schemeClr val="accent6"/>
                </a:solidFill>
              </a:rPr>
              <a:t>Desafios</a:t>
            </a:r>
            <a:r>
              <a:rPr lang="en-GB" sz="3200" dirty="0">
                <a:solidFill>
                  <a:schemeClr val="accent6"/>
                </a:solidFill>
              </a:rPr>
              <a:t> </a:t>
            </a:r>
            <a:r>
              <a:rPr lang="en-GB" sz="3200" dirty="0" err="1">
                <a:solidFill>
                  <a:schemeClr val="accent6"/>
                </a:solidFill>
              </a:rPr>
              <a:t>nos</a:t>
            </a:r>
            <a:r>
              <a:rPr lang="en-GB" sz="3200" dirty="0">
                <a:solidFill>
                  <a:schemeClr val="accent6"/>
                </a:solidFill>
              </a:rPr>
              <a:t> </a:t>
            </a:r>
            <a:r>
              <a:rPr lang="en-GB" sz="3200" dirty="0" err="1">
                <a:solidFill>
                  <a:schemeClr val="accent6"/>
                </a:solidFill>
              </a:rPr>
              <a:t>locais</a:t>
            </a:r>
            <a:r>
              <a:rPr lang="en-GB" sz="3200" dirty="0">
                <a:solidFill>
                  <a:schemeClr val="accent6"/>
                </a:solidFill>
              </a:rPr>
              <a:t> de </a:t>
            </a:r>
            <a:r>
              <a:rPr lang="en-GB" sz="3200" dirty="0" err="1">
                <a:solidFill>
                  <a:schemeClr val="accent6"/>
                </a:solidFill>
              </a:rPr>
              <a:t>trabalho</a:t>
            </a:r>
            <a:r>
              <a:rPr lang="en-GB" sz="3200" dirty="0">
                <a:solidFill>
                  <a:schemeClr val="accent6"/>
                </a:solidFill>
              </a:rPr>
              <a:t> </a:t>
            </a:r>
            <a:r>
              <a:rPr lang="en-GB" sz="3200" dirty="0" err="1">
                <a:solidFill>
                  <a:schemeClr val="accent6"/>
                </a:solidFill>
              </a:rPr>
              <a:t>híbridos</a:t>
            </a:r>
            <a:r>
              <a:rPr lang="en-GB" sz="3200" dirty="0">
                <a:solidFill>
                  <a:schemeClr val="accent6"/>
                </a:solidFill>
              </a:rPr>
              <a:t> e </a:t>
            </a:r>
            <a:r>
              <a:rPr lang="en-GB" sz="3200" dirty="0" err="1">
                <a:solidFill>
                  <a:schemeClr val="accent6"/>
                </a:solidFill>
              </a:rPr>
              <a:t>remotos</a:t>
            </a:r>
            <a:endParaRPr lang="en-GB" sz="3200" dirty="0">
              <a:solidFill>
                <a:schemeClr val="accent6"/>
              </a:solidFill>
            </a:endParaRPr>
          </a:p>
          <a:p>
            <a:pPr marL="0" marR="0" lvl="0" indent="0" algn="l" rtl="0">
              <a:lnSpc>
                <a:spcPct val="90000"/>
              </a:lnSpc>
              <a:spcBef>
                <a:spcPts val="0"/>
              </a:spcBef>
              <a:spcAft>
                <a:spcPts val="0"/>
              </a:spcAft>
              <a:buClr>
                <a:schemeClr val="accent5"/>
              </a:buClr>
              <a:buSzPts val="3600"/>
              <a:buFont typeface="Arial"/>
              <a:buNone/>
            </a:pPr>
            <a:endParaRPr lang="pt-PT" sz="140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5" name="Google Shape;142;p8">
            <a:extLst>
              <a:ext uri="{FF2B5EF4-FFF2-40B4-BE49-F238E27FC236}">
                <a16:creationId xmlns:a16="http://schemas.microsoft.com/office/drawing/2014/main" id="{2A8851FE-60A7-23BB-0873-55AF7DD6E04C}"/>
              </a:ext>
            </a:extLst>
          </p:cNvPr>
          <p:cNvPicPr preferRelativeResize="0"/>
          <p:nvPr/>
        </p:nvPicPr>
        <p:blipFill rotWithShape="1">
          <a:blip r:embed="rId3">
            <a:alphaModFix/>
          </a:blip>
          <a:srcRect l="21301" t="23250" r="19599" b="22964"/>
          <a:stretch/>
        </p:blipFill>
        <p:spPr>
          <a:xfrm>
            <a:off x="149679" y="2476380"/>
            <a:ext cx="1974396" cy="1800225"/>
          </a:xfrm>
          <a:prstGeom prst="rect">
            <a:avLst/>
          </a:prstGeom>
          <a:noFill/>
          <a:ln>
            <a:noFill/>
          </a:ln>
        </p:spPr>
      </p:pic>
      <p:sp>
        <p:nvSpPr>
          <p:cNvPr id="238" name="Google Shape;238;g3250f227c3e_0_5"/>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457200" lvl="0" indent="0" algn="l" rtl="0">
              <a:lnSpc>
                <a:spcPct val="90000"/>
              </a:lnSpc>
              <a:spcBef>
                <a:spcPts val="1000"/>
              </a:spcBef>
              <a:spcAft>
                <a:spcPts val="0"/>
              </a:spcAft>
              <a:buNone/>
            </a:pPr>
            <a:r>
              <a:rPr lang="en-GB"/>
              <a:t> </a:t>
            </a:r>
            <a:endParaRPr/>
          </a:p>
        </p:txBody>
      </p:sp>
      <p:sp>
        <p:nvSpPr>
          <p:cNvPr id="239" name="Google Shape;239;g3250f227c3e_0_5"/>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en-GB" sz="3200" dirty="0" err="1">
                <a:solidFill>
                  <a:schemeClr val="accent6"/>
                </a:solidFill>
              </a:rPr>
              <a:t>Atividade</a:t>
            </a:r>
            <a:r>
              <a:rPr lang="en-GB" sz="3200" dirty="0">
                <a:solidFill>
                  <a:schemeClr val="accent6"/>
                </a:solidFill>
              </a:rPr>
              <a:t> 2: </a:t>
            </a:r>
            <a:r>
              <a:rPr lang="en-GB" sz="3200" dirty="0" err="1">
                <a:solidFill>
                  <a:schemeClr val="accent6"/>
                </a:solidFill>
              </a:rPr>
              <a:t>Soluções</a:t>
            </a:r>
            <a:r>
              <a:rPr lang="en-GB" sz="3200" dirty="0">
                <a:solidFill>
                  <a:schemeClr val="accent6"/>
                </a:solidFill>
              </a:rPr>
              <a:t> de </a:t>
            </a:r>
            <a:r>
              <a:rPr lang="en-GB" sz="3200" i="1" dirty="0">
                <a:solidFill>
                  <a:schemeClr val="accent6"/>
                </a:solidFill>
              </a:rPr>
              <a:t>Brainstorming</a:t>
            </a:r>
          </a:p>
        </p:txBody>
      </p:sp>
      <p:sp>
        <p:nvSpPr>
          <p:cNvPr id="241" name="Google Shape;241;g3250f227c3e_0_5"/>
          <p:cNvSpPr txBox="1"/>
          <p:nvPr/>
        </p:nvSpPr>
        <p:spPr>
          <a:xfrm>
            <a:off x="6506925" y="2210985"/>
            <a:ext cx="5400600" cy="435192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000" b="1" dirty="0">
                <a:solidFill>
                  <a:srgbClr val="636A6F"/>
                </a:solidFill>
                <a:latin typeface="Arial"/>
                <a:ea typeface="Arial"/>
                <a:cs typeface="Arial"/>
                <a:sym typeface="Arial"/>
              </a:rPr>
              <a:t>Após a conclusão desta atividade, será capaz de:</a:t>
            </a:r>
            <a:endParaRPr lang="pt-PT" sz="2000" i="1" dirty="0">
              <a:solidFill>
                <a:srgbClr val="636A6F"/>
              </a:solidFil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ter empatia para com as necessidades sociais e emocionais dos trabalhadores híbridos</a:t>
            </a: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desenvolver estratégias para criar e manter ligações significativas entre os membros da equipa, independentemente da sua localização física</a:t>
            </a:r>
            <a:endParaRPr lang="pt-PT" sz="20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conceber iniciativas, eventos e rotinas que incentivem uma interação significativa e com impacte nas equipas híbridas</a:t>
            </a:r>
            <a:endParaRPr lang="pt-PT" sz="2000" b="0" i="0" u="none" strike="noStrike" cap="none" dirty="0">
              <a:solidFill>
                <a:srgbClr val="000000"/>
              </a:solidFill>
              <a:latin typeface="Arial"/>
              <a:ea typeface="Arial"/>
              <a:cs typeface="Arial"/>
              <a:sym typeface="Arial"/>
            </a:endParaRPr>
          </a:p>
        </p:txBody>
      </p:sp>
      <p:sp>
        <p:nvSpPr>
          <p:cNvPr id="243" name="Google Shape;243;g3250f227c3e_0_5"/>
          <p:cNvSpPr txBox="1">
            <a:spLocks noGrp="1"/>
          </p:cNvSpPr>
          <p:nvPr>
            <p:ph type="body" idx="1"/>
          </p:nvPr>
        </p:nvSpPr>
        <p:spPr>
          <a:xfrm>
            <a:off x="1943100" y="2210985"/>
            <a:ext cx="4236200" cy="2604349"/>
          </a:xfrm>
          <a:prstGeom prst="rect">
            <a:avLst/>
          </a:prstGeom>
          <a:noFill/>
          <a:ln>
            <a:noFill/>
          </a:ln>
        </p:spPr>
        <p:txBody>
          <a:bodyPr spcFirstLastPara="1" wrap="square" lIns="91425" tIns="45700" rIns="91425" bIns="45700" anchor="t" anchorCtr="0">
            <a:noAutofit/>
          </a:bodyPr>
          <a:lstStyle/>
          <a:p>
            <a:pPr marL="144463" indent="-30163">
              <a:lnSpc>
                <a:spcPct val="100000"/>
              </a:lnSpc>
              <a:buNone/>
            </a:pPr>
            <a:r>
              <a:rPr lang="pt-PT" sz="2400" b="1" i="1" dirty="0">
                <a:solidFill>
                  <a:srgbClr val="868E93"/>
                </a:solidFill>
              </a:rPr>
              <a:t>O objetivo desta atividade é desenvolver a capacidade dos formandos para encontrarem soluções criativas para desafios em locais de trabalho híbridos e remotos</a:t>
            </a:r>
          </a:p>
        </p:txBody>
      </p:sp>
      <p:pic>
        <p:nvPicPr>
          <p:cNvPr id="2" name="Imagem 1" descr="Uma imagem com texto, Tipo de letra, Azul elétrico, azul&#10;&#10;Descrição gerada automaticamente">
            <a:extLst>
              <a:ext uri="{FF2B5EF4-FFF2-40B4-BE49-F238E27FC236}">
                <a16:creationId xmlns:a16="http://schemas.microsoft.com/office/drawing/2014/main" id="{3E6EA4EA-8D33-CAFF-1CDB-415EDE6B5176}"/>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Google Shape;174;g3250f227c3e_0_110" descr="Inteligência Artificial com preenchimento sólido">
            <a:extLst>
              <a:ext uri="{FF2B5EF4-FFF2-40B4-BE49-F238E27FC236}">
                <a16:creationId xmlns:a16="http://schemas.microsoft.com/office/drawing/2014/main" id="{D47AFC2E-8484-10EE-3E59-BF9ADC11528B}"/>
              </a:ext>
            </a:extLst>
          </p:cNvPr>
          <p:cNvPicPr preferRelativeResize="0"/>
          <p:nvPr/>
        </p:nvPicPr>
        <p:blipFill rotWithShape="1">
          <a:blip r:embed="rId5">
            <a:alphaModFix/>
          </a:blip>
          <a:srcRect/>
          <a:stretch/>
        </p:blipFill>
        <p:spPr>
          <a:xfrm>
            <a:off x="7015913" y="1283214"/>
            <a:ext cx="914400" cy="914400"/>
          </a:xfrm>
          <a:prstGeom prst="rect">
            <a:avLst/>
          </a:prstGeom>
          <a:noFill/>
          <a:ln>
            <a:noFill/>
          </a:ln>
        </p:spPr>
      </p:pic>
      <p:sp>
        <p:nvSpPr>
          <p:cNvPr id="4" name="Google Shape;143;p8">
            <a:extLst>
              <a:ext uri="{FF2B5EF4-FFF2-40B4-BE49-F238E27FC236}">
                <a16:creationId xmlns:a16="http://schemas.microsoft.com/office/drawing/2014/main" id="{A4B56724-F37F-AC1A-48AC-9F15707EEE9A}"/>
              </a:ext>
            </a:extLst>
          </p:cNvPr>
          <p:cNvSpPr txBox="1"/>
          <p:nvPr/>
        </p:nvSpPr>
        <p:spPr>
          <a:xfrm>
            <a:off x="8015938" y="1304751"/>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g3250f227c3e_0_16"/>
          <p:cNvSpPr txBox="1">
            <a:spLocks noGrp="1"/>
          </p:cNvSpPr>
          <p:nvPr>
            <p:ph type="body" idx="1"/>
          </p:nvPr>
        </p:nvSpPr>
        <p:spPr>
          <a:xfrm>
            <a:off x="1210789" y="1267801"/>
            <a:ext cx="9770400" cy="4926889"/>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1191" lvl="0" indent="0" algn="l" rtl="0">
              <a:lnSpc>
                <a:spcPct val="90000"/>
              </a:lnSpc>
              <a:spcBef>
                <a:spcPts val="0"/>
              </a:spcBef>
              <a:spcAft>
                <a:spcPts val="0"/>
              </a:spcAft>
              <a:buClr>
                <a:srgbClr val="9869BD"/>
              </a:buClr>
              <a:buSzPct val="100000"/>
              <a:buNone/>
            </a:pPr>
            <a:r>
              <a:rPr lang="pt-PT" sz="2000" b="1" dirty="0">
                <a:solidFill>
                  <a:srgbClr val="12501B"/>
                </a:solidFill>
                <a:latin typeface="Arial"/>
                <a:ea typeface="Arial"/>
                <a:cs typeface="Arial"/>
                <a:sym typeface="Arial"/>
              </a:rPr>
              <a:t>Desafios</a:t>
            </a:r>
            <a:endParaRPr lang="pt-PT" sz="2000" dirty="0">
              <a:latin typeface="Arial"/>
              <a:ea typeface="Arial"/>
              <a:cs typeface="Arial"/>
              <a:sym typeface="Arial"/>
            </a:endParaRPr>
          </a:p>
          <a:p>
            <a:pPr marL="228600" lvl="0" indent="-227409" algn="l" rtl="0">
              <a:lnSpc>
                <a:spcPct val="90000"/>
              </a:lnSpc>
              <a:spcBef>
                <a:spcPts val="1000"/>
              </a:spcBef>
              <a:spcAft>
                <a:spcPts val="0"/>
              </a:spcAft>
              <a:buClr>
                <a:srgbClr val="9869BD"/>
              </a:buClr>
              <a:buSzPct val="100000"/>
              <a:buChar char="•"/>
            </a:pPr>
            <a:r>
              <a:rPr lang="pt-PT" sz="1900" dirty="0">
                <a:solidFill>
                  <a:srgbClr val="868E93"/>
                </a:solidFill>
                <a:latin typeface="Arial"/>
                <a:ea typeface="Arial"/>
                <a:cs typeface="Arial"/>
                <a:sym typeface="Arial"/>
              </a:rPr>
              <a:t>Dividir os participantes em pequenos grupos ou pares. Com o seu parceiro ou grupo, utilizar o papel/</a:t>
            </a:r>
            <a:r>
              <a:rPr lang="pt-PT" sz="1900" dirty="0">
                <a:solidFill>
                  <a:srgbClr val="868E93"/>
                </a:solidFill>
                <a:latin typeface="+mn-lt"/>
              </a:rPr>
              <a:t>quadro de folhas</a:t>
            </a:r>
            <a:r>
              <a:rPr lang="pt-PT" sz="1900" dirty="0">
                <a:solidFill>
                  <a:srgbClr val="868E93"/>
                </a:solidFill>
                <a:latin typeface="Arial"/>
                <a:ea typeface="Arial"/>
                <a:cs typeface="Arial"/>
                <a:sym typeface="Arial"/>
              </a:rPr>
              <a:t>/notas adesivas, para identificar alguns desafios potenciais enfrentados pelas equipas no ambiente de trabalho híbrido ou remoto. Reservar alguns minutos e tentar relacionar as suas escolhas com experiências que possa ter tido, ou com histórias que tenha ouvido de colegas. </a:t>
            </a:r>
            <a:endParaRPr lang="pt-PT" sz="1900" dirty="0">
              <a:solidFill>
                <a:srgbClr val="12501B"/>
              </a:solidFill>
              <a:latin typeface="Arial"/>
              <a:ea typeface="Arial"/>
              <a:cs typeface="Arial"/>
              <a:sym typeface="Arial"/>
            </a:endParaRPr>
          </a:p>
          <a:p>
            <a:pPr marL="1191" lvl="0" indent="0" algn="l" rtl="0">
              <a:lnSpc>
                <a:spcPct val="90000"/>
              </a:lnSpc>
              <a:spcBef>
                <a:spcPts val="1000"/>
              </a:spcBef>
              <a:spcAft>
                <a:spcPts val="0"/>
              </a:spcAft>
              <a:buClr>
                <a:srgbClr val="9869BD"/>
              </a:buClr>
              <a:buSzPct val="100000"/>
              <a:buNone/>
            </a:pPr>
            <a:r>
              <a:rPr lang="pt-PT" sz="2000" b="1" dirty="0">
                <a:solidFill>
                  <a:srgbClr val="12501B"/>
                </a:solidFill>
                <a:latin typeface="Arial"/>
                <a:ea typeface="Arial"/>
                <a:cs typeface="Arial"/>
                <a:sym typeface="Arial"/>
              </a:rPr>
              <a:t>Soluções</a:t>
            </a:r>
            <a:endParaRPr lang="pt-PT" sz="2000" dirty="0">
              <a:latin typeface="Arial"/>
              <a:ea typeface="Arial"/>
              <a:cs typeface="Arial"/>
              <a:sym typeface="Arial"/>
            </a:endParaRPr>
          </a:p>
          <a:p>
            <a:pPr marL="228600" lvl="0" indent="-227409" algn="l" rtl="0">
              <a:lnSpc>
                <a:spcPct val="90000"/>
              </a:lnSpc>
              <a:spcBef>
                <a:spcPts val="1000"/>
              </a:spcBef>
              <a:spcAft>
                <a:spcPts val="0"/>
              </a:spcAft>
              <a:buClr>
                <a:srgbClr val="9869BD"/>
              </a:buClr>
              <a:buSzPct val="100000"/>
              <a:buChar char="•"/>
            </a:pPr>
            <a:r>
              <a:rPr lang="pt-PT" sz="1900" dirty="0">
                <a:solidFill>
                  <a:srgbClr val="868E93"/>
                </a:solidFill>
                <a:latin typeface="Arial"/>
                <a:ea typeface="Arial"/>
                <a:cs typeface="Arial"/>
                <a:sym typeface="Arial"/>
              </a:rPr>
              <a:t>Agora que compilaram uma lista de potenciais desafios enfrentados pelas equipas no local de trabalho híbrido ou remoto, está na altura de conceber algumas soluções. Numa outra página, nota adesiva, etc., elaborar uma lista de algumas soluções possíveis para cada um dos desafios identificados.</a:t>
            </a:r>
            <a:endParaRPr lang="pt-PT" sz="1900" i="0" u="none" strike="noStrike" cap="none" dirty="0">
              <a:solidFill>
                <a:srgbClr val="12501B"/>
              </a:solidFill>
              <a:latin typeface="Arial"/>
              <a:ea typeface="Arial"/>
              <a:cs typeface="Arial"/>
              <a:sym typeface="Arial"/>
            </a:endParaRPr>
          </a:p>
          <a:p>
            <a:pPr marL="1191" lvl="0" indent="0" algn="l" rtl="0">
              <a:lnSpc>
                <a:spcPct val="90000"/>
              </a:lnSpc>
              <a:spcBef>
                <a:spcPts val="1000"/>
              </a:spcBef>
              <a:spcAft>
                <a:spcPts val="0"/>
              </a:spcAft>
              <a:buClr>
                <a:srgbClr val="9869BD"/>
              </a:buClr>
              <a:buSzPct val="100000"/>
              <a:buNone/>
            </a:pPr>
            <a:r>
              <a:rPr lang="pt-PT" sz="2000" b="1" dirty="0">
                <a:solidFill>
                  <a:srgbClr val="12501B"/>
                </a:solidFill>
                <a:latin typeface="Arial"/>
                <a:ea typeface="Arial"/>
                <a:cs typeface="Arial"/>
                <a:sym typeface="Arial"/>
              </a:rPr>
              <a:t>Balanço</a:t>
            </a:r>
            <a:endParaRPr lang="pt-PT" sz="2000" dirty="0">
              <a:latin typeface="Arial"/>
              <a:ea typeface="Arial"/>
              <a:cs typeface="Arial"/>
              <a:sym typeface="Arial"/>
            </a:endParaRPr>
          </a:p>
          <a:p>
            <a:pPr marL="228600" lvl="0" indent="-227409" algn="l" rtl="0">
              <a:lnSpc>
                <a:spcPct val="90000"/>
              </a:lnSpc>
              <a:spcBef>
                <a:spcPts val="1000"/>
              </a:spcBef>
              <a:spcAft>
                <a:spcPts val="0"/>
              </a:spcAft>
              <a:buClr>
                <a:srgbClr val="9869BD"/>
              </a:buClr>
              <a:buSzPct val="100000"/>
              <a:buChar char="•"/>
            </a:pPr>
            <a:r>
              <a:rPr lang="pt-PT" sz="1900" dirty="0">
                <a:solidFill>
                  <a:srgbClr val="868E93"/>
                </a:solidFill>
                <a:latin typeface="Arial"/>
                <a:ea typeface="Arial"/>
                <a:cs typeface="Arial"/>
                <a:sym typeface="Arial"/>
              </a:rPr>
              <a:t>Depois de todo o grupo ter criado um conjunto de desafios e soluções, reunir novamente, para apresentar as conclusões. Se estiverem confortáveis para o fazer, os participantes podem contribuir com soluções alternativas, para os desafios identificados por outros pares/equipas. </a:t>
            </a:r>
            <a:endParaRPr lang="pt-PT" sz="1900" b="1" dirty="0">
              <a:solidFill>
                <a:srgbClr val="12501B"/>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B149AAC1-1BC0-3319-C8EE-CF45E195766F}"/>
              </a:ext>
            </a:extLst>
          </p:cNvPr>
          <p:cNvPicPr>
            <a:picLocks noChangeAspect="1"/>
          </p:cNvPicPr>
          <p:nvPr/>
        </p:nvPicPr>
        <p:blipFill>
          <a:blip r:embed="rId3"/>
          <a:stretch>
            <a:fillRect/>
          </a:stretch>
        </p:blipFill>
        <p:spPr>
          <a:xfrm>
            <a:off x="322172" y="6194690"/>
            <a:ext cx="1845149" cy="330126"/>
          </a:xfrm>
          <a:prstGeom prst="rect">
            <a:avLst/>
          </a:prstGeom>
        </p:spPr>
      </p:pic>
      <p:sp>
        <p:nvSpPr>
          <p:cNvPr id="5" name="Google Shape;239;g3250f227c3e_0_5">
            <a:extLst>
              <a:ext uri="{FF2B5EF4-FFF2-40B4-BE49-F238E27FC236}">
                <a16:creationId xmlns:a16="http://schemas.microsoft.com/office/drawing/2014/main" id="{8DE63392-B2CA-A3EF-B82E-DE7BA1AFAF15}"/>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en-GB" sz="3200" dirty="0" err="1">
                <a:solidFill>
                  <a:schemeClr val="accent6"/>
                </a:solidFill>
              </a:rPr>
              <a:t>Atividade</a:t>
            </a:r>
            <a:r>
              <a:rPr lang="en-GB" sz="3200" dirty="0">
                <a:solidFill>
                  <a:schemeClr val="accent6"/>
                </a:solidFill>
              </a:rPr>
              <a:t> 2: </a:t>
            </a:r>
            <a:r>
              <a:rPr lang="en-GB" sz="3200" dirty="0" err="1">
                <a:solidFill>
                  <a:schemeClr val="accent6"/>
                </a:solidFill>
              </a:rPr>
              <a:t>Soluções</a:t>
            </a:r>
            <a:r>
              <a:rPr lang="en-GB" sz="3200" dirty="0">
                <a:solidFill>
                  <a:schemeClr val="accent6"/>
                </a:solidFill>
              </a:rPr>
              <a:t> de </a:t>
            </a:r>
            <a:r>
              <a:rPr lang="en-GB" sz="3200" i="1" dirty="0">
                <a:solidFill>
                  <a:schemeClr val="accent6"/>
                </a:solidFill>
              </a:rPr>
              <a:t>Brainstorming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g32565449324_0_8"/>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rgbClr val="9869BD"/>
              </a:buClr>
              <a:buSzPts val="1850"/>
              <a:buNone/>
            </a:pPr>
            <a:r>
              <a:rPr lang="pt-PT" sz="2000" b="1" dirty="0">
                <a:solidFill>
                  <a:srgbClr val="12501B"/>
                </a:solidFill>
                <a:latin typeface="Arial"/>
                <a:ea typeface="Arial"/>
                <a:cs typeface="Arial"/>
                <a:sym typeface="Arial"/>
              </a:rPr>
              <a:t>Perguntas de reflexão</a:t>
            </a:r>
            <a:endParaRPr lang="pt-PT" sz="2000" dirty="0">
              <a:latin typeface="Arial"/>
              <a:ea typeface="Arial"/>
              <a:cs typeface="Arial"/>
              <a:sym typeface="Arial"/>
            </a:endParaRPr>
          </a:p>
          <a:p>
            <a:pPr marL="228600" lvl="0" indent="-231775" algn="l" rtl="0">
              <a:lnSpc>
                <a:spcPct val="100000"/>
              </a:lnSpc>
              <a:spcBef>
                <a:spcPts val="1200"/>
              </a:spcBef>
              <a:spcAft>
                <a:spcPts val="0"/>
              </a:spcAft>
              <a:buClr>
                <a:srgbClr val="9869BD"/>
              </a:buClr>
              <a:buSzPts val="1850"/>
              <a:buChar char="•"/>
            </a:pPr>
            <a:r>
              <a:rPr lang="pt-PT" sz="2000" dirty="0">
                <a:solidFill>
                  <a:srgbClr val="868E93"/>
                </a:solidFill>
                <a:latin typeface="Arial"/>
                <a:ea typeface="Arial"/>
                <a:cs typeface="Arial"/>
                <a:sym typeface="Arial"/>
              </a:rPr>
              <a:t>Depois de concluir esta atividade, que novas informações adquiriu sobre os desafios únicos apresentados pelo ambiente de trabalho híbrido ou remoto?</a:t>
            </a:r>
          </a:p>
          <a:p>
            <a:pPr marL="228600" lvl="0" indent="-231775" algn="l" rtl="0">
              <a:lnSpc>
                <a:spcPct val="100000"/>
              </a:lnSpc>
              <a:spcBef>
                <a:spcPts val="1200"/>
              </a:spcBef>
              <a:spcAft>
                <a:spcPts val="0"/>
              </a:spcAft>
              <a:buClr>
                <a:srgbClr val="868E93"/>
              </a:buClr>
              <a:buSzPts val="1850"/>
              <a:buFont typeface="Arial"/>
              <a:buChar char="•"/>
            </a:pPr>
            <a:r>
              <a:rPr lang="pt-PT" sz="2000" dirty="0">
                <a:solidFill>
                  <a:srgbClr val="868E93"/>
                </a:solidFill>
                <a:latin typeface="Arial"/>
                <a:ea typeface="Arial"/>
                <a:cs typeface="Arial"/>
                <a:sym typeface="Arial"/>
              </a:rPr>
              <a:t>Houve alguma solução que o tenha surpreendido? </a:t>
            </a:r>
          </a:p>
          <a:p>
            <a:pPr marL="228600" lvl="0" indent="-231775" algn="l" rtl="0">
              <a:lnSpc>
                <a:spcPct val="100000"/>
              </a:lnSpc>
              <a:spcBef>
                <a:spcPts val="1200"/>
              </a:spcBef>
              <a:spcAft>
                <a:spcPts val="0"/>
              </a:spcAft>
              <a:buClr>
                <a:srgbClr val="868E93"/>
              </a:buClr>
              <a:buSzPts val="1850"/>
              <a:buFont typeface="Arial"/>
              <a:buChar char="•"/>
            </a:pPr>
            <a:r>
              <a:rPr lang="pt-PT" sz="2000" spc="-10" dirty="0">
                <a:solidFill>
                  <a:srgbClr val="868E93"/>
                </a:solidFill>
                <a:latin typeface="Arial"/>
                <a:ea typeface="Arial"/>
                <a:cs typeface="Arial"/>
                <a:sym typeface="Arial"/>
              </a:rPr>
              <a:t>Qual das soluções apresentadas é, na sua opinião, especialmente eficaz? Porquê?</a:t>
            </a:r>
          </a:p>
          <a:p>
            <a:pPr marL="228600" lvl="0" indent="-231775" algn="l" rtl="0">
              <a:lnSpc>
                <a:spcPct val="100000"/>
              </a:lnSpc>
              <a:spcBef>
                <a:spcPts val="1200"/>
              </a:spcBef>
              <a:spcAft>
                <a:spcPts val="0"/>
              </a:spcAft>
              <a:buClr>
                <a:srgbClr val="868E93"/>
              </a:buClr>
              <a:buSzPts val="1850"/>
              <a:buFont typeface="Arial"/>
              <a:buChar char="•"/>
            </a:pPr>
            <a:r>
              <a:rPr lang="pt-PT" sz="2000" dirty="0">
                <a:solidFill>
                  <a:srgbClr val="868E93"/>
                </a:solidFill>
                <a:latin typeface="Arial"/>
                <a:ea typeface="Arial"/>
                <a:cs typeface="Arial"/>
                <a:sym typeface="Arial"/>
              </a:rPr>
              <a:t>Quais são os obstáculos à implementação destas soluções, caso existam?</a:t>
            </a:r>
          </a:p>
          <a:p>
            <a:pPr marL="228600" lvl="0" indent="-231775">
              <a:lnSpc>
                <a:spcPct val="100000"/>
              </a:lnSpc>
              <a:spcBef>
                <a:spcPts val="1200"/>
              </a:spcBef>
              <a:buClr>
                <a:srgbClr val="868E93"/>
              </a:buClr>
              <a:buSzPts val="1850"/>
            </a:pPr>
            <a:r>
              <a:rPr lang="pt-PT" sz="2000" spc="-40" dirty="0">
                <a:solidFill>
                  <a:srgbClr val="868E93"/>
                </a:solidFill>
                <a:latin typeface="Arial"/>
                <a:ea typeface="Arial"/>
                <a:cs typeface="Arial"/>
                <a:sym typeface="Arial"/>
              </a:rPr>
              <a:t>Como é que os profissionais de RH e gestores podem ultrapassar estas barreiras para fornecer soluções adequadas para os desafios do local de trabalho híbrido ou remoto?</a:t>
            </a:r>
          </a:p>
        </p:txBody>
      </p:sp>
      <p:pic>
        <p:nvPicPr>
          <p:cNvPr id="2" name="Imagem 1" descr="Uma imagem com texto, Tipo de letra, Azul elétrico, azul&#10;&#10;Descrição gerada automaticamente">
            <a:extLst>
              <a:ext uri="{FF2B5EF4-FFF2-40B4-BE49-F238E27FC236}">
                <a16:creationId xmlns:a16="http://schemas.microsoft.com/office/drawing/2014/main" id="{B7818503-3EB4-5284-D7D8-1F26942A9ABC}"/>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239;g3250f227c3e_0_5">
            <a:extLst>
              <a:ext uri="{FF2B5EF4-FFF2-40B4-BE49-F238E27FC236}">
                <a16:creationId xmlns:a16="http://schemas.microsoft.com/office/drawing/2014/main" id="{EA34EE64-4F1A-0373-7A9D-6B6E3B374EED}"/>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en-GB" sz="3200" dirty="0" err="1">
                <a:solidFill>
                  <a:schemeClr val="accent6"/>
                </a:solidFill>
              </a:rPr>
              <a:t>Atividade</a:t>
            </a:r>
            <a:r>
              <a:rPr lang="en-GB" sz="3200" dirty="0">
                <a:solidFill>
                  <a:schemeClr val="accent6"/>
                </a:solidFill>
              </a:rPr>
              <a:t> 2: </a:t>
            </a:r>
            <a:r>
              <a:rPr lang="en-GB" sz="3200" dirty="0" err="1">
                <a:solidFill>
                  <a:schemeClr val="accent6"/>
                </a:solidFill>
              </a:rPr>
              <a:t>Soluções</a:t>
            </a:r>
            <a:r>
              <a:rPr lang="en-GB" sz="3200" dirty="0">
                <a:solidFill>
                  <a:schemeClr val="accent6"/>
                </a:solidFill>
              </a:rPr>
              <a:t> de </a:t>
            </a:r>
            <a:r>
              <a:rPr lang="en-GB" sz="3200" i="1" dirty="0">
                <a:solidFill>
                  <a:schemeClr val="accent6"/>
                </a:solidFill>
              </a:rPr>
              <a:t>Brainstorming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17" name="Google Shape;117;p2"/>
          <p:cNvSpPr txBox="1"/>
          <p:nvPr/>
        </p:nvSpPr>
        <p:spPr>
          <a:xfrm>
            <a:off x="539289" y="1379708"/>
            <a:ext cx="9521890" cy="44985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PT" sz="2000" b="0" i="0" u="none" strike="noStrike" cap="none" dirty="0">
                <a:solidFill>
                  <a:srgbClr val="636A6F"/>
                </a:solidFill>
                <a:latin typeface="Arial"/>
                <a:ea typeface="Arial"/>
                <a:cs typeface="Arial"/>
                <a:sym typeface="Arial"/>
              </a:rPr>
              <a:t>O </a:t>
            </a:r>
            <a:r>
              <a:rPr lang="pt-PT" sz="2000" b="1" i="0" u="none" strike="noStrike" cap="none" dirty="0">
                <a:solidFill>
                  <a:srgbClr val="636A6F"/>
                </a:solidFill>
                <a:latin typeface="Arial"/>
                <a:ea typeface="Arial"/>
                <a:cs typeface="Arial"/>
                <a:sym typeface="Arial"/>
              </a:rPr>
              <a:t>Módulo 4</a:t>
            </a:r>
            <a:r>
              <a:rPr lang="pt-PT" sz="2000" b="0" i="0" u="none" strike="noStrike" cap="none" dirty="0">
                <a:solidFill>
                  <a:srgbClr val="636A6F"/>
                </a:solidFill>
                <a:latin typeface="Arial"/>
                <a:ea typeface="Arial"/>
                <a:cs typeface="Arial"/>
                <a:sym typeface="Arial"/>
              </a:rPr>
              <a:t> visa dar </a:t>
            </a:r>
            <a:r>
              <a:rPr lang="pt-PT" sz="2000" dirty="0">
                <a:solidFill>
                  <a:srgbClr val="636A6F"/>
                </a:solidFill>
                <a:latin typeface="Arial"/>
                <a:ea typeface="Arial"/>
                <a:cs typeface="Arial"/>
                <a:sym typeface="Arial"/>
              </a:rPr>
              <a:t>dotar os </a:t>
            </a:r>
            <a:r>
              <a:rPr lang="pt-PT" sz="2000" dirty="0">
                <a:solidFill>
                  <a:srgbClr val="636A6F"/>
                </a:solidFill>
              </a:rPr>
              <a:t>profissionais de RH e gestores dos </a:t>
            </a:r>
            <a:r>
              <a:rPr lang="pt-PT" sz="2000" dirty="0">
                <a:solidFill>
                  <a:srgbClr val="636A6F"/>
                </a:solidFill>
                <a:latin typeface="Arial"/>
                <a:ea typeface="Arial"/>
                <a:cs typeface="Arial"/>
                <a:sym typeface="Arial"/>
              </a:rPr>
              <a:t>conhecimentos, estratégias e ferramentas práticas necessários </a:t>
            </a:r>
            <a:r>
              <a:rPr lang="pt-PT" sz="2000" dirty="0">
                <a:solidFill>
                  <a:srgbClr val="636A6F"/>
                </a:solidFill>
              </a:rPr>
              <a:t>para criar uma cultura de apoio e inclusão, independentemente da localização física. No final deste módulo, os participantes compreenderão a importância da conexão social em locais de trabalho híbridos e estarão preparados para implementar iniciativas que impulsionem a moral, a colaboração e o bem-estar geral.</a:t>
            </a:r>
          </a:p>
          <a:p>
            <a:pPr marL="457200" marR="0" lvl="0" indent="0" algn="l" rtl="0">
              <a:spcBef>
                <a:spcPts val="0"/>
              </a:spcBef>
              <a:spcAft>
                <a:spcPts val="0"/>
              </a:spcAft>
              <a:buNone/>
            </a:pPr>
            <a:endParaRPr lang="pt-PT" sz="2000" dirty="0">
              <a:solidFill>
                <a:srgbClr val="636A6F"/>
              </a:solidFill>
            </a:endParaRPr>
          </a:p>
          <a:p>
            <a:pPr marL="0" lvl="0" indent="0" algn="l" rtl="0">
              <a:spcBef>
                <a:spcPts val="0"/>
              </a:spcBef>
              <a:spcAft>
                <a:spcPts val="0"/>
              </a:spcAft>
              <a:buNone/>
            </a:pPr>
            <a:r>
              <a:rPr lang="pt-PT" sz="2000" dirty="0">
                <a:solidFill>
                  <a:srgbClr val="636A6F"/>
                </a:solidFill>
              </a:rPr>
              <a:t>Este módulo está dividido nos seguintes tópicos:</a:t>
            </a:r>
            <a:endParaRPr lang="pt-PT" sz="2000" dirty="0">
              <a:solidFill>
                <a:schemeClr val="dk1"/>
              </a:solidFill>
            </a:endParaRPr>
          </a:p>
          <a:p>
            <a:pPr marL="127000">
              <a:buClr>
                <a:schemeClr val="accent5"/>
              </a:buClr>
              <a:buSzPts val="1600"/>
            </a:pPr>
            <a:r>
              <a:rPr lang="pt-PT" sz="2000" b="1" i="0" u="none" strike="noStrike" cap="none" dirty="0">
                <a:solidFill>
                  <a:schemeClr val="accent5"/>
                </a:solidFill>
                <a:latin typeface="Arial"/>
                <a:ea typeface="Arial"/>
                <a:cs typeface="Arial"/>
                <a:sym typeface="Arial"/>
              </a:rPr>
              <a:t>Acolhimento dos formandos com atividade para quebrar o gelo </a:t>
            </a:r>
            <a:endParaRPr lang="pt-PT" sz="2000" dirty="0"/>
          </a:p>
          <a:p>
            <a:pPr marL="127000" lvl="0" algn="l" rtl="0">
              <a:spcBef>
                <a:spcPts val="0"/>
              </a:spcBef>
              <a:spcAft>
                <a:spcPts val="0"/>
              </a:spcAft>
              <a:buClr>
                <a:schemeClr val="accent5"/>
              </a:buClr>
              <a:buSzPts val="1600"/>
            </a:pPr>
            <a:r>
              <a:rPr lang="pt-PT" sz="2000" b="1" i="0" u="none" strike="noStrike" cap="none" dirty="0">
                <a:solidFill>
                  <a:schemeClr val="accent5"/>
                </a:solidFill>
                <a:latin typeface="Arial"/>
                <a:ea typeface="Arial"/>
                <a:cs typeface="Arial"/>
                <a:sym typeface="Arial"/>
              </a:rPr>
              <a:t>Tópico 1. </a:t>
            </a:r>
            <a:r>
              <a:rPr lang="pt-PT" sz="2000" b="1" dirty="0">
                <a:solidFill>
                  <a:schemeClr val="accent5"/>
                </a:solidFill>
              </a:rPr>
              <a:t>Compreender a conexão social</a:t>
            </a:r>
            <a:endParaRPr lang="pt-PT" sz="2000" dirty="0">
              <a:solidFill>
                <a:schemeClr val="dk1"/>
              </a:solidFill>
            </a:endParaRPr>
          </a:p>
          <a:p>
            <a:pPr marL="127000" lvl="0" algn="l" rtl="0">
              <a:spcBef>
                <a:spcPts val="0"/>
              </a:spcBef>
              <a:spcAft>
                <a:spcPts val="0"/>
              </a:spcAft>
              <a:buClr>
                <a:schemeClr val="accent5"/>
              </a:buClr>
              <a:buSzPts val="1600"/>
            </a:pPr>
            <a:r>
              <a:rPr lang="pt-PT" sz="2000" b="1" i="0" u="none" strike="noStrike" cap="none" dirty="0">
                <a:solidFill>
                  <a:schemeClr val="accent5"/>
                </a:solidFill>
                <a:latin typeface="Arial"/>
                <a:ea typeface="Arial"/>
                <a:cs typeface="Arial"/>
                <a:sym typeface="Arial"/>
              </a:rPr>
              <a:t>Tópico 2. </a:t>
            </a:r>
            <a:r>
              <a:rPr lang="pt-PT" sz="2000" b="1" dirty="0">
                <a:solidFill>
                  <a:schemeClr val="accent5"/>
                </a:solidFill>
              </a:rPr>
              <a:t>Desafios nos locais de trabalho híbridos e remotos</a:t>
            </a:r>
          </a:p>
          <a:p>
            <a:pPr marL="127000" lvl="0" algn="l" rtl="0">
              <a:spcBef>
                <a:spcPts val="0"/>
              </a:spcBef>
              <a:spcAft>
                <a:spcPts val="0"/>
              </a:spcAft>
              <a:buClr>
                <a:schemeClr val="accent5"/>
              </a:buClr>
              <a:buSzPts val="1600"/>
            </a:pPr>
            <a:r>
              <a:rPr lang="pt-PT" sz="2000" b="1" i="0" u="none" strike="noStrike" cap="none" dirty="0">
                <a:solidFill>
                  <a:schemeClr val="accent5"/>
                </a:solidFill>
                <a:latin typeface="Arial"/>
                <a:ea typeface="Arial"/>
                <a:cs typeface="Arial"/>
                <a:sym typeface="Arial"/>
              </a:rPr>
              <a:t>Tópico 3. </a:t>
            </a:r>
            <a:r>
              <a:rPr lang="pt-PT" sz="2000" b="1" dirty="0">
                <a:solidFill>
                  <a:schemeClr val="accent5"/>
                </a:solidFill>
              </a:rPr>
              <a:t>Estratégias para reforçar a ligação social</a:t>
            </a:r>
          </a:p>
          <a:p>
            <a:pPr marL="127000" lvl="0" algn="l" rtl="0">
              <a:spcBef>
                <a:spcPts val="0"/>
              </a:spcBef>
              <a:spcAft>
                <a:spcPts val="0"/>
              </a:spcAft>
              <a:buClr>
                <a:schemeClr val="accent5"/>
              </a:buClr>
              <a:buSzPts val="1600"/>
            </a:pPr>
            <a:r>
              <a:rPr lang="pt-PT" sz="2000" b="1" i="0" u="none" strike="noStrike" cap="none" dirty="0">
                <a:solidFill>
                  <a:schemeClr val="accent5"/>
                </a:solidFill>
                <a:latin typeface="Arial"/>
                <a:ea typeface="Arial"/>
                <a:cs typeface="Arial"/>
                <a:sym typeface="Arial"/>
              </a:rPr>
              <a:t>Tópico 4. </a:t>
            </a:r>
            <a:r>
              <a:rPr lang="pt-PT" sz="2000" b="1" dirty="0">
                <a:solidFill>
                  <a:schemeClr val="accent5"/>
                </a:solidFill>
              </a:rPr>
              <a:t>A inclusão e a empatia como pilares da conexão</a:t>
            </a:r>
          </a:p>
          <a:p>
            <a:pPr marL="127000" lvl="0" algn="l" rtl="0">
              <a:spcBef>
                <a:spcPts val="0"/>
              </a:spcBef>
              <a:spcAft>
                <a:spcPts val="0"/>
              </a:spcAft>
              <a:buClr>
                <a:schemeClr val="accent5"/>
              </a:buClr>
              <a:buSzPts val="1600"/>
            </a:pPr>
            <a:r>
              <a:rPr lang="pt-PT" sz="2000" b="1" i="0" u="none" strike="noStrike" cap="none" dirty="0">
                <a:solidFill>
                  <a:schemeClr val="accent5"/>
                </a:solidFill>
                <a:latin typeface="Arial"/>
                <a:ea typeface="Arial"/>
                <a:cs typeface="Arial"/>
                <a:sym typeface="Arial"/>
              </a:rPr>
              <a:t>Tópico 5. </a:t>
            </a:r>
            <a:r>
              <a:rPr lang="pt-PT" sz="2000" b="1" dirty="0">
                <a:solidFill>
                  <a:schemeClr val="accent5"/>
                </a:solidFill>
              </a:rPr>
              <a:t>Criar o seu Plano de Conexão Social </a:t>
            </a:r>
          </a:p>
          <a:p>
            <a:pPr marL="0" marR="0" lvl="0" indent="0" algn="l" rtl="0">
              <a:spcBef>
                <a:spcPts val="1000"/>
              </a:spcBef>
              <a:spcAft>
                <a:spcPts val="0"/>
              </a:spcAft>
              <a:buClr>
                <a:schemeClr val="dk1"/>
              </a:buClr>
              <a:buSzPts val="2800"/>
              <a:buFont typeface="Arial"/>
              <a:buNone/>
            </a:pPr>
            <a:endParaRPr lang="pt-PT" sz="2000" b="0" i="0" u="none" strike="noStrike" cap="none" dirty="0">
              <a:solidFill>
                <a:schemeClr val="dk1"/>
              </a:solidFill>
              <a:latin typeface="Arial"/>
              <a:ea typeface="Arial"/>
              <a:cs typeface="Arial"/>
              <a:sym typeface="Arial"/>
            </a:endParaRPr>
          </a:p>
        </p:txBody>
      </p:sp>
      <p:sp>
        <p:nvSpPr>
          <p:cNvPr id="118" name="Google Shape;118;p2"/>
          <p:cNvSpPr txBox="1"/>
          <p:nvPr/>
        </p:nvSpPr>
        <p:spPr>
          <a:xfrm>
            <a:off x="731407" y="3569455"/>
            <a:ext cx="6260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1" i="0" u="none" strike="noStrike" cap="none">
              <a:solidFill>
                <a:schemeClr val="accent5"/>
              </a:solidFill>
              <a:latin typeface="Arial"/>
              <a:ea typeface="Arial"/>
              <a:cs typeface="Arial"/>
              <a:sym typeface="Arial"/>
            </a:endParaRPr>
          </a:p>
        </p:txBody>
      </p:sp>
      <p:pic>
        <p:nvPicPr>
          <p:cNvPr id="3" name="Imagem 2" descr="Uma imagem com texto, Tipo de letra, Azul elétrico, azul&#10;&#10;Descrição gerada automaticamente">
            <a:extLst>
              <a:ext uri="{FF2B5EF4-FFF2-40B4-BE49-F238E27FC236}">
                <a16:creationId xmlns:a16="http://schemas.microsoft.com/office/drawing/2014/main" id="{C64376A6-E378-02A6-7AE6-AEA94D1B44D5}"/>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FF9417EA-312B-484D-FAB1-B5E011A235F9}"/>
              </a:ext>
            </a:extLst>
          </p:cNvPr>
          <p:cNvSpPr txBox="1"/>
          <p:nvPr/>
        </p:nvSpPr>
        <p:spPr>
          <a:xfrm>
            <a:off x="1493905" y="315638"/>
            <a:ext cx="74258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t-PT" sz="3600" b="0" i="0" u="none" strike="noStrike" cap="none" dirty="0">
                <a:solidFill>
                  <a:schemeClr val="accent5"/>
                </a:solidFill>
                <a:latin typeface="Arial"/>
                <a:ea typeface="Arial"/>
                <a:cs typeface="Arial"/>
                <a:sym typeface="Arial"/>
              </a:rPr>
              <a:t>Objetivo e descrição do módulo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CFFB01BE-EFE7-9DB1-5439-28A8858A37E1}"/>
              </a:ext>
            </a:extLst>
          </p:cNvPr>
          <p:cNvPicPr>
            <a:picLocks noChangeAspect="1"/>
          </p:cNvPicPr>
          <p:nvPr/>
        </p:nvPicPr>
        <p:blipFill>
          <a:blip r:embed="rId3"/>
          <a:stretch>
            <a:fillRect/>
          </a:stretch>
        </p:blipFill>
        <p:spPr>
          <a:xfrm>
            <a:off x="322172" y="6194690"/>
            <a:ext cx="1845149" cy="330126"/>
          </a:xfrm>
          <a:prstGeom prst="rect">
            <a:avLst/>
          </a:prstGeom>
        </p:spPr>
      </p:pic>
      <p:sp>
        <p:nvSpPr>
          <p:cNvPr id="5" name="Google Shape;192;g3250f227c3e_0_130">
            <a:extLst>
              <a:ext uri="{FF2B5EF4-FFF2-40B4-BE49-F238E27FC236}">
                <a16:creationId xmlns:a16="http://schemas.microsoft.com/office/drawing/2014/main" id="{38B6524C-EB19-68EA-C63E-AF2135D57A5F}"/>
              </a:ext>
            </a:extLst>
          </p:cNvPr>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sz="2000" b="1" dirty="0">
                <a:solidFill>
                  <a:srgbClr val="12501B"/>
                </a:solidFill>
                <a:latin typeface="+mj-lt"/>
                <a:ea typeface="Arial"/>
                <a:cs typeface="Arial"/>
                <a:sym typeface="Arial"/>
              </a:rPr>
              <a:t>RECURSOS </a:t>
            </a:r>
            <a:endParaRPr lang="pt-PT" sz="2000" dirty="0">
              <a:latin typeface="+mj-lt"/>
            </a:endParaRPr>
          </a:p>
          <a:p>
            <a:pPr marL="457200" lvl="0" indent="-304800" algn="l" rtl="0">
              <a:lnSpc>
                <a:spcPct val="100000"/>
              </a:lnSpc>
              <a:spcBef>
                <a:spcPts val="1200"/>
              </a:spcBef>
              <a:spcAft>
                <a:spcPts val="0"/>
              </a:spcAft>
              <a:buClr>
                <a:srgbClr val="868E93"/>
              </a:buClr>
              <a:buSzPts val="1200"/>
              <a:buChar char="●"/>
            </a:pPr>
            <a:r>
              <a:rPr lang="pt-PT" sz="2000" dirty="0">
                <a:solidFill>
                  <a:srgbClr val="868E93"/>
                </a:solidFill>
                <a:latin typeface="+mn-lt"/>
              </a:rPr>
              <a:t>Papel, quadro de folhas, notas adesivas, etc.</a:t>
            </a:r>
          </a:p>
          <a:p>
            <a:pPr marL="457200" lvl="0" indent="-304800" algn="l" rtl="0">
              <a:lnSpc>
                <a:spcPct val="100000"/>
              </a:lnSpc>
              <a:spcBef>
                <a:spcPts val="1200"/>
              </a:spcBef>
              <a:spcAft>
                <a:spcPts val="0"/>
              </a:spcAft>
              <a:buClr>
                <a:srgbClr val="868E93"/>
              </a:buClr>
              <a:buSzPts val="1200"/>
              <a:buChar char="●"/>
            </a:pPr>
            <a:r>
              <a:rPr lang="pt-PT" sz="2000" dirty="0">
                <a:solidFill>
                  <a:srgbClr val="868E93"/>
                </a:solidFill>
                <a:latin typeface="+mn-lt"/>
              </a:rPr>
              <a:t>Canetas, marcadores, etc.</a:t>
            </a:r>
          </a:p>
          <a:p>
            <a:pPr marL="228600" lvl="0" indent="-114300" algn="l" rtl="0">
              <a:lnSpc>
                <a:spcPct val="90000"/>
              </a:lnSpc>
              <a:spcBef>
                <a:spcPts val="1000"/>
              </a:spcBef>
              <a:spcAft>
                <a:spcPts val="0"/>
              </a:spcAft>
              <a:buClr>
                <a:srgbClr val="9869BD"/>
              </a:buClr>
              <a:buSzPts val="1800"/>
              <a:buNone/>
            </a:pPr>
            <a:endParaRPr lang="pt-PT" sz="2000" i="0" u="none" strike="noStrike" cap="none" dirty="0">
              <a:solidFill>
                <a:srgbClr val="868E93"/>
              </a:solidFill>
              <a:latin typeface="+mj-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mj-lt"/>
            </a:endParaRPr>
          </a:p>
        </p:txBody>
      </p:sp>
      <p:sp>
        <p:nvSpPr>
          <p:cNvPr id="6" name="Google Shape;193;g3250f227c3e_0_130">
            <a:extLst>
              <a:ext uri="{FF2B5EF4-FFF2-40B4-BE49-F238E27FC236}">
                <a16:creationId xmlns:a16="http://schemas.microsoft.com/office/drawing/2014/main" id="{0676E73A-9BB6-5230-F85F-622A8283DA6D}"/>
              </a:ext>
            </a:extLst>
          </p:cNvPr>
          <p:cNvSpPr txBox="1">
            <a:spLocks/>
          </p:cNvSpPr>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Clr>
                <a:srgbClr val="12501B"/>
              </a:buClr>
              <a:buFont typeface="Arial"/>
              <a:buNone/>
            </a:pPr>
            <a:r>
              <a:rPr lang="en-GB" sz="2000" b="1" cap="all" dirty="0" err="1">
                <a:solidFill>
                  <a:srgbClr val="12501B"/>
                </a:solidFill>
                <a:latin typeface="Arial"/>
                <a:ea typeface="Arial"/>
                <a:cs typeface="Arial"/>
                <a:sym typeface="Arial"/>
              </a:rPr>
              <a:t>Saiba</a:t>
            </a:r>
            <a:r>
              <a:rPr lang="en-GB" sz="2000" b="1" cap="all" dirty="0">
                <a:solidFill>
                  <a:srgbClr val="12501B"/>
                </a:solidFill>
                <a:latin typeface="Arial"/>
                <a:ea typeface="Arial"/>
                <a:cs typeface="Arial"/>
                <a:sym typeface="Arial"/>
              </a:rPr>
              <a:t> </a:t>
            </a:r>
            <a:r>
              <a:rPr lang="en-GB" sz="2000" b="1" cap="all" dirty="0" err="1">
                <a:solidFill>
                  <a:srgbClr val="12501B"/>
                </a:solidFill>
                <a:latin typeface="Arial"/>
                <a:ea typeface="Arial"/>
                <a:cs typeface="Arial"/>
                <a:sym typeface="Arial"/>
              </a:rPr>
              <a:t>mais</a:t>
            </a:r>
            <a:r>
              <a:rPr lang="en-GB" sz="2000" b="1" cap="all" dirty="0">
                <a:solidFill>
                  <a:srgbClr val="12501B"/>
                </a:solidFill>
                <a:latin typeface="Arial"/>
                <a:ea typeface="Arial"/>
                <a:cs typeface="Arial"/>
                <a:sym typeface="Arial"/>
              </a:rPr>
              <a:t>! </a:t>
            </a:r>
            <a:endParaRPr lang="en-GB" sz="2000" cap="all" dirty="0"/>
          </a:p>
          <a:p>
            <a:pPr marL="228600" lvl="0" indent="-228600" algn="l" rtl="0">
              <a:lnSpc>
                <a:spcPct val="90000"/>
              </a:lnSpc>
              <a:spcBef>
                <a:spcPts val="1000"/>
              </a:spcBef>
              <a:spcAft>
                <a:spcPts val="0"/>
              </a:spcAft>
              <a:buClr>
                <a:srgbClr val="868E93"/>
              </a:buClr>
              <a:buSzPts val="1800"/>
              <a:buChar char="•"/>
            </a:pPr>
            <a:r>
              <a:rPr lang="pt-PT" sz="2000" dirty="0">
                <a:solidFill>
                  <a:srgbClr val="868E93"/>
                </a:solidFill>
                <a:latin typeface="Arial"/>
                <a:ea typeface="Arial"/>
                <a:cs typeface="Arial"/>
                <a:sym typeface="Arial"/>
              </a:rPr>
              <a:t>Porque não considerar a leitura do artigo perspicaz de </a:t>
            </a:r>
            <a:r>
              <a:rPr lang="pt-PT" sz="2000" dirty="0" err="1">
                <a:solidFill>
                  <a:srgbClr val="868E93"/>
                </a:solidFill>
                <a:latin typeface="Arial"/>
                <a:ea typeface="Arial"/>
                <a:cs typeface="Arial"/>
                <a:sym typeface="Arial"/>
              </a:rPr>
              <a:t>Martine</a:t>
            </a:r>
            <a:r>
              <a:rPr lang="pt-PT" sz="2000" dirty="0">
                <a:solidFill>
                  <a:srgbClr val="868E93"/>
                </a:solidFill>
                <a:latin typeface="Arial"/>
                <a:ea typeface="Arial"/>
                <a:cs typeface="Arial"/>
                <a:sym typeface="Arial"/>
              </a:rPr>
              <a:t> </a:t>
            </a:r>
            <a:r>
              <a:rPr lang="pt-PT" sz="2000" dirty="0" err="1">
                <a:solidFill>
                  <a:srgbClr val="868E93"/>
                </a:solidFill>
                <a:latin typeface="Arial"/>
                <a:ea typeface="Arial"/>
                <a:cs typeface="Arial"/>
                <a:sym typeface="Arial"/>
              </a:rPr>
              <a:t>Haas</a:t>
            </a:r>
            <a:r>
              <a:rPr lang="pt-PT" sz="2000" dirty="0">
                <a:solidFill>
                  <a:srgbClr val="868E93"/>
                </a:solidFill>
                <a:latin typeface="Arial"/>
                <a:ea typeface="Arial"/>
                <a:cs typeface="Arial"/>
                <a:sym typeface="Arial"/>
              </a:rPr>
              <a:t>, referido anteriormente? Nele, a autora aborda os cinco desafios “C” colocados pelos ambientes de trabalho remotos e híbridos: comunicação, coordenação, conexão, criatividade e cultura.</a:t>
            </a:r>
          </a:p>
          <a:p>
            <a:pPr marL="457200" lvl="0" indent="0" algn="l" rtl="0">
              <a:lnSpc>
                <a:spcPct val="90000"/>
              </a:lnSpc>
              <a:spcBef>
                <a:spcPts val="1000"/>
              </a:spcBef>
              <a:spcAft>
                <a:spcPts val="0"/>
              </a:spcAft>
              <a:buNone/>
            </a:pPr>
            <a:endParaRPr lang="pt-PT" sz="2000" dirty="0">
              <a:solidFill>
                <a:srgbClr val="868E93"/>
              </a:solidFill>
              <a:latin typeface="Arial"/>
              <a:ea typeface="Arial"/>
              <a:cs typeface="Arial"/>
              <a:sym typeface="Arial"/>
            </a:endParaRPr>
          </a:p>
          <a:p>
            <a:pPr marL="182563" lvl="0" indent="0" algn="l" rtl="0">
              <a:lnSpc>
                <a:spcPct val="90000"/>
              </a:lnSpc>
              <a:spcBef>
                <a:spcPts val="1000"/>
              </a:spcBef>
              <a:spcAft>
                <a:spcPts val="0"/>
              </a:spcAft>
              <a:buNone/>
            </a:pPr>
            <a:r>
              <a:rPr lang="pt-PT" sz="2000" u="sng" dirty="0">
                <a:solidFill>
                  <a:schemeClr val="hlink"/>
                </a:solidFill>
                <a:latin typeface="Arial"/>
                <a:ea typeface="Arial"/>
                <a:cs typeface="Arial"/>
                <a:sym typeface="Arial"/>
                <a:hlinkClick r:id="rId4"/>
              </a:rPr>
              <a:t>hbr.org/2022/02/5-challenges-of-hybrid-work-and-how-to-overcome-them</a:t>
            </a:r>
            <a:endParaRPr lang="pt-PT" sz="2000" dirty="0">
              <a:solidFill>
                <a:srgbClr val="868E93"/>
              </a:solidFill>
              <a:latin typeface="Arial"/>
              <a:ea typeface="Arial"/>
              <a:cs typeface="Arial"/>
              <a:sym typeface="Arial"/>
            </a:endParaRPr>
          </a:p>
        </p:txBody>
      </p:sp>
      <p:sp>
        <p:nvSpPr>
          <p:cNvPr id="3" name="Google Shape;239;g3250f227c3e_0_5">
            <a:extLst>
              <a:ext uri="{FF2B5EF4-FFF2-40B4-BE49-F238E27FC236}">
                <a16:creationId xmlns:a16="http://schemas.microsoft.com/office/drawing/2014/main" id="{AE70471B-9109-E1B1-DFD3-654E8720060E}"/>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en-GB" sz="3200" dirty="0" err="1">
                <a:solidFill>
                  <a:schemeClr val="accent6"/>
                </a:solidFill>
              </a:rPr>
              <a:t>Atividade</a:t>
            </a:r>
            <a:r>
              <a:rPr lang="en-GB" sz="3200" dirty="0">
                <a:solidFill>
                  <a:schemeClr val="accent6"/>
                </a:solidFill>
              </a:rPr>
              <a:t> 2: </a:t>
            </a:r>
            <a:r>
              <a:rPr lang="en-GB" sz="3200" dirty="0" err="1">
                <a:solidFill>
                  <a:schemeClr val="accent6"/>
                </a:solidFill>
              </a:rPr>
              <a:t>Soluções</a:t>
            </a:r>
            <a:r>
              <a:rPr lang="en-GB" sz="3200" dirty="0">
                <a:solidFill>
                  <a:schemeClr val="accent6"/>
                </a:solidFill>
              </a:rPr>
              <a:t> de </a:t>
            </a:r>
            <a:r>
              <a:rPr lang="en-GB" sz="3200" i="1" dirty="0">
                <a:solidFill>
                  <a:schemeClr val="accent6"/>
                </a:solidFill>
              </a:rPr>
              <a:t>Brainstorming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250f227c3e_0_177"/>
          <p:cNvSpPr txBox="1"/>
          <p:nvPr/>
        </p:nvSpPr>
        <p:spPr>
          <a:xfrm>
            <a:off x="4929672" y="2858825"/>
            <a:ext cx="6688230"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b="0" i="0" u="none" strike="noStrike" cap="none" dirty="0">
                <a:solidFill>
                  <a:schemeClr val="accent5"/>
                </a:solidFill>
                <a:latin typeface="Arial"/>
                <a:ea typeface="Arial"/>
                <a:cs typeface="Arial"/>
                <a:sym typeface="Arial"/>
              </a:rPr>
              <a:t>Tópico </a:t>
            </a:r>
            <a:r>
              <a:rPr lang="pt-PT" sz="3600" dirty="0">
                <a:solidFill>
                  <a:schemeClr val="accent5"/>
                </a:solidFill>
              </a:rPr>
              <a:t>3</a:t>
            </a:r>
            <a:br>
              <a:rPr lang="pt-PT" sz="3600" b="0" i="0" u="none" strike="noStrike" cap="none" dirty="0">
                <a:solidFill>
                  <a:schemeClr val="accent5"/>
                </a:solidFill>
                <a:latin typeface="Arial"/>
                <a:ea typeface="Arial"/>
                <a:cs typeface="Arial"/>
                <a:sym typeface="Arial"/>
              </a:rPr>
            </a:br>
            <a:r>
              <a:rPr lang="pt-PT" sz="3600" b="1" dirty="0">
                <a:solidFill>
                  <a:schemeClr val="accent5"/>
                </a:solidFill>
              </a:rPr>
              <a:t>Estratégias para reforçar a ligação social</a:t>
            </a:r>
            <a:endParaRPr lang="pt-PT" sz="1400" b="1" i="0" u="none" strike="noStrike" cap="none" dirty="0">
              <a:solidFill>
                <a:srgbClr val="000000"/>
              </a:solidFill>
              <a:latin typeface="Arial"/>
              <a:ea typeface="Arial"/>
              <a:cs typeface="Arial"/>
              <a:sym typeface="Arial"/>
            </a:endParaRPr>
          </a:p>
        </p:txBody>
      </p:sp>
      <p:pic>
        <p:nvPicPr>
          <p:cNvPr id="273" name="Google Shape;273;g3250f227c3e_0_177"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05140EE7-542E-A1D3-A6AE-400B9148E6CC}"/>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1" name="Google Shape;281;g3250f227c3e_0_33"/>
          <p:cNvPicPr preferRelativeResize="0"/>
          <p:nvPr/>
        </p:nvPicPr>
        <p:blipFill>
          <a:blip r:embed="rId3">
            <a:alphaModFix/>
          </a:blip>
          <a:stretch>
            <a:fillRect/>
          </a:stretch>
        </p:blipFill>
        <p:spPr>
          <a:xfrm>
            <a:off x="7131975" y="1914475"/>
            <a:ext cx="4996329" cy="3333849"/>
          </a:xfrm>
          <a:prstGeom prst="rect">
            <a:avLst/>
          </a:prstGeom>
          <a:noFill/>
          <a:ln>
            <a:noFill/>
          </a:ln>
        </p:spPr>
      </p:pic>
      <p:sp>
        <p:nvSpPr>
          <p:cNvPr id="282" name="Google Shape;282;g3250f227c3e_0_33"/>
          <p:cNvSpPr txBox="1"/>
          <p:nvPr/>
        </p:nvSpPr>
        <p:spPr>
          <a:xfrm>
            <a:off x="8606600" y="1609675"/>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fauxels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D4431D58-DF27-5387-9D61-687E551F2679}"/>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 name="Google Shape;131;g30fd5a3148a_2_0">
            <a:extLst>
              <a:ext uri="{FF2B5EF4-FFF2-40B4-BE49-F238E27FC236}">
                <a16:creationId xmlns:a16="http://schemas.microsoft.com/office/drawing/2014/main" id="{212FF722-2718-6E88-9CCD-8238DA7A6CC4}"/>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p>
          <a:p>
            <a:pPr>
              <a:lnSpc>
                <a:spcPct val="90000"/>
              </a:lnSpc>
              <a:buClr>
                <a:schemeClr val="accent5"/>
              </a:buClr>
              <a:buSzPts val="3600"/>
            </a:pPr>
            <a:endParaRPr lang="en-GB" sz="3600" b="0" i="0" u="none" strike="noStrike" cap="none" dirty="0">
              <a:solidFill>
                <a:schemeClr val="accent5"/>
              </a:solidFill>
              <a:latin typeface="Arial"/>
              <a:ea typeface="Arial"/>
              <a:cs typeface="Arial"/>
              <a:sym typeface="Arial"/>
            </a:endParaRPr>
          </a:p>
        </p:txBody>
      </p:sp>
      <p:sp>
        <p:nvSpPr>
          <p:cNvPr id="280" name="Google Shape;280;g3250f227c3e_0_33"/>
          <p:cNvSpPr txBox="1"/>
          <p:nvPr/>
        </p:nvSpPr>
        <p:spPr>
          <a:xfrm>
            <a:off x="603551" y="1180757"/>
            <a:ext cx="5963700"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dirty="0">
                <a:solidFill>
                  <a:srgbClr val="636A6F"/>
                </a:solidFill>
              </a:rPr>
              <a:t>Neste momento, já reconhece o valor e a importância da ligação social no local de trabalho híbrido e remoto. Mas que estratégias concretas podemos aplicar, para influenciar positivamente essa ligação? </a:t>
            </a:r>
          </a:p>
          <a:p>
            <a:pPr marL="0" lvl="0" indent="0" algn="l" rtl="0">
              <a:spcBef>
                <a:spcPts val="0"/>
              </a:spcBef>
              <a:spcAft>
                <a:spcPts val="0"/>
              </a:spcAft>
              <a:buNone/>
            </a:pPr>
            <a:endParaRPr lang="pt-PT" sz="2000" dirty="0">
              <a:solidFill>
                <a:srgbClr val="636A6F"/>
              </a:solidFill>
            </a:endParaRPr>
          </a:p>
          <a:p>
            <a:pPr marL="0" lvl="0" indent="0" algn="l" rtl="0">
              <a:spcBef>
                <a:spcPts val="0"/>
              </a:spcBef>
              <a:spcAft>
                <a:spcPts val="0"/>
              </a:spcAft>
              <a:buNone/>
            </a:pPr>
            <a:r>
              <a:rPr lang="pt-PT" sz="2000" dirty="0">
                <a:solidFill>
                  <a:srgbClr val="636A6F"/>
                </a:solidFill>
              </a:rPr>
              <a:t>Em suma, a chave para reforçar a ligação social no local de trabalho remoto é procurar tratá-lo como se fosse um ambiente de escritório. Isso apresenta alguns desafios, como já debatemos, mas também nos coloca na mentalidade certa para promover mudanças positivas. Afinal, como é que podemos ambicionar melhorar a ligação se virmos ambos os contextos como completamente incompatíveis?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 name="Agrupar 3">
            <a:extLst>
              <a:ext uri="{FF2B5EF4-FFF2-40B4-BE49-F238E27FC236}">
                <a16:creationId xmlns:a16="http://schemas.microsoft.com/office/drawing/2014/main" id="{1BE02C86-A631-2BA1-A24C-30545B61C590}"/>
              </a:ext>
            </a:extLst>
          </p:cNvPr>
          <p:cNvGrpSpPr/>
          <p:nvPr/>
        </p:nvGrpSpPr>
        <p:grpSpPr>
          <a:xfrm>
            <a:off x="322172" y="1470657"/>
            <a:ext cx="4996330" cy="3638649"/>
            <a:chOff x="7195675" y="1252850"/>
            <a:chExt cx="4996330" cy="3638649"/>
          </a:xfrm>
        </p:grpSpPr>
        <p:pic>
          <p:nvPicPr>
            <p:cNvPr id="290" name="Google Shape;290;g32565449324_0_36"/>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291" name="Google Shape;291;g32565449324_0_36"/>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Helena Lopes via Pexels.</a:t>
              </a:r>
              <a:endParaRPr sz="900"/>
            </a:p>
          </p:txBody>
        </p:sp>
      </p:grpSp>
      <p:pic>
        <p:nvPicPr>
          <p:cNvPr id="2" name="Imagem 1" descr="Uma imagem com texto, Tipo de letra, Azul elétrico, azul&#10;&#10;Descrição gerada automaticamente">
            <a:extLst>
              <a:ext uri="{FF2B5EF4-FFF2-40B4-BE49-F238E27FC236}">
                <a16:creationId xmlns:a16="http://schemas.microsoft.com/office/drawing/2014/main" id="{E3B7CFF5-4673-B8A7-3168-299A7FAC57D3}"/>
              </a:ext>
            </a:extLst>
          </p:cNvPr>
          <p:cNvPicPr>
            <a:picLocks noChangeAspect="1"/>
          </p:cNvPicPr>
          <p:nvPr/>
        </p:nvPicPr>
        <p:blipFill>
          <a:blip r:embed="rId4"/>
          <a:stretch>
            <a:fillRect/>
          </a:stretch>
        </p:blipFill>
        <p:spPr>
          <a:xfrm>
            <a:off x="322172" y="6194690"/>
            <a:ext cx="1845149" cy="330126"/>
          </a:xfrm>
          <a:prstGeom prst="rect">
            <a:avLst/>
          </a:prstGeom>
        </p:spPr>
      </p:pic>
      <p:sp>
        <p:nvSpPr>
          <p:cNvPr id="289" name="Google Shape;289;g32565449324_0_36"/>
          <p:cNvSpPr txBox="1"/>
          <p:nvPr/>
        </p:nvSpPr>
        <p:spPr>
          <a:xfrm>
            <a:off x="5454896" y="932219"/>
            <a:ext cx="6682785" cy="54476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1800" dirty="0">
                <a:solidFill>
                  <a:srgbClr val="636A6F"/>
                </a:solidFill>
              </a:rPr>
              <a:t>Vejamos o fenómeno dos encontros para café no local de trabalho. É possível que dois ou mais colaboradores que vivam a </a:t>
            </a:r>
            <a:r>
              <a:rPr lang="pt-PT" sz="1800" spc="-30" dirty="0">
                <a:solidFill>
                  <a:srgbClr val="636A6F"/>
                </a:solidFill>
              </a:rPr>
              <a:t>uma distância razoável um do outro se encontrem e conversem </a:t>
            </a:r>
            <a:r>
              <a:rPr lang="pt-PT" sz="1800" spc="-40" dirty="0">
                <a:solidFill>
                  <a:srgbClr val="636A6F"/>
                </a:solidFill>
              </a:rPr>
              <a:t>durante os intervalos. Em alternativa, considere agendar intervalos </a:t>
            </a:r>
            <a:r>
              <a:rPr lang="pt-PT" sz="1800" dirty="0">
                <a:solidFill>
                  <a:srgbClr val="636A6F"/>
                </a:solidFill>
              </a:rPr>
              <a:t>de quinze minutos em vários momentos do dia, durante os quais o pessoal é incentivado a fazer uma videochamada com um colega e a conversar durante um café, chá, etc. Para imitar a “conversa de corredor”, os gestores poderão atribuir aleatoriamente um parceiro de videochamada a cada membro da equipa para uma “conversa” de cinco minutos durante o dia. </a:t>
            </a:r>
          </a:p>
          <a:p>
            <a:pPr marL="0" lvl="0" indent="0" algn="l" rtl="0">
              <a:spcBef>
                <a:spcPts val="0"/>
              </a:spcBef>
              <a:spcAft>
                <a:spcPts val="0"/>
              </a:spcAft>
              <a:buNone/>
            </a:pPr>
            <a:endParaRPr lang="pt-PT" sz="1800" dirty="0">
              <a:solidFill>
                <a:srgbClr val="636A6F"/>
              </a:solidFill>
            </a:endParaRPr>
          </a:p>
          <a:p>
            <a:pPr marL="0" lvl="0" indent="0" algn="l" rtl="0">
              <a:spcBef>
                <a:spcPts val="0"/>
              </a:spcBef>
              <a:spcAft>
                <a:spcPts val="0"/>
              </a:spcAft>
              <a:buNone/>
            </a:pPr>
            <a:r>
              <a:rPr lang="pt-PT" sz="1800" dirty="0">
                <a:solidFill>
                  <a:srgbClr val="636A6F"/>
                </a:solidFill>
              </a:rPr>
              <a:t>As relações de longo prazo, como as que se estabelecem com os “vizinhos de secretária”, são reconhecidamente mais difíceis de reproduzir num contexto híbrido. Uma solução possível é designar uma figura de mentor para os colegas mais recentes, permitindo-lhes encontrar-se semi-regularmente com um membro do pessoal experiente, distinto da estrutura de gestão. </a:t>
            </a:r>
            <a:r>
              <a:rPr lang="pt-PT" sz="1800" spc="-40" dirty="0">
                <a:solidFill>
                  <a:srgbClr val="636A6F"/>
                </a:solidFill>
              </a:rPr>
              <a:t>Isto proporciona a ambas as partes a oportunidade de criar laços de proximidade e desenvolverem aptidões transversais essenciais.</a:t>
            </a:r>
          </a:p>
        </p:txBody>
      </p:sp>
      <p:sp>
        <p:nvSpPr>
          <p:cNvPr id="5" name="Google Shape;131;g30fd5a3148a_2_0">
            <a:extLst>
              <a:ext uri="{FF2B5EF4-FFF2-40B4-BE49-F238E27FC236}">
                <a16:creationId xmlns:a16="http://schemas.microsoft.com/office/drawing/2014/main" id="{B197AA4C-A0D5-BD87-629D-07D93E9C2187}"/>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endParaRPr lang="en-GB"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lang="pt-PT" sz="140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9" name="Google Shape;299;g3250f227c3e_0_262"/>
          <p:cNvPicPr preferRelativeResize="0"/>
          <p:nvPr/>
        </p:nvPicPr>
        <p:blipFill rotWithShape="1">
          <a:blip r:embed="rId3">
            <a:alphaModFix/>
          </a:blip>
          <a:srcRect b="16380"/>
          <a:stretch/>
        </p:blipFill>
        <p:spPr>
          <a:xfrm>
            <a:off x="587375" y="1446000"/>
            <a:ext cx="3679125" cy="4605174"/>
          </a:xfrm>
          <a:prstGeom prst="rect">
            <a:avLst/>
          </a:prstGeom>
          <a:noFill/>
          <a:ln>
            <a:noFill/>
          </a:ln>
        </p:spPr>
      </p:pic>
      <p:sp>
        <p:nvSpPr>
          <p:cNvPr id="300" name="Google Shape;300;g3250f227c3e_0_262"/>
          <p:cNvSpPr txBox="1"/>
          <p:nvPr/>
        </p:nvSpPr>
        <p:spPr>
          <a:xfrm>
            <a:off x="2753050" y="6051175"/>
            <a:ext cx="352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636A6F"/>
                </a:solidFill>
              </a:rPr>
              <a:t>Foto de fauxels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8C587399-4AFC-C428-B7C9-A70A1DA7E281}"/>
              </a:ext>
            </a:extLst>
          </p:cNvPr>
          <p:cNvPicPr>
            <a:picLocks noChangeAspect="1"/>
          </p:cNvPicPr>
          <p:nvPr/>
        </p:nvPicPr>
        <p:blipFill>
          <a:blip r:embed="rId4"/>
          <a:stretch>
            <a:fillRect/>
          </a:stretch>
        </p:blipFill>
        <p:spPr>
          <a:xfrm>
            <a:off x="322172" y="6194690"/>
            <a:ext cx="1845149" cy="330126"/>
          </a:xfrm>
          <a:prstGeom prst="rect">
            <a:avLst/>
          </a:prstGeom>
        </p:spPr>
      </p:pic>
      <p:sp>
        <p:nvSpPr>
          <p:cNvPr id="298" name="Google Shape;298;g3250f227c3e_0_262"/>
          <p:cNvSpPr txBox="1"/>
          <p:nvPr/>
        </p:nvSpPr>
        <p:spPr>
          <a:xfrm>
            <a:off x="5319625" y="1446000"/>
            <a:ext cx="6465300" cy="4801284"/>
          </a:xfrm>
          <a:prstGeom prst="rect">
            <a:avLst/>
          </a:prstGeom>
          <a:noFill/>
          <a:ln>
            <a:noFill/>
          </a:ln>
        </p:spPr>
        <p:txBody>
          <a:bodyPr spcFirstLastPara="1" wrap="square" lIns="91425" tIns="91425" rIns="91425" bIns="91425" anchor="t" anchorCtr="0">
            <a:spAutoFit/>
          </a:bodyPr>
          <a:lstStyle/>
          <a:p>
            <a:pPr lvl="0"/>
            <a:r>
              <a:rPr lang="pt-PT" sz="2000" dirty="0">
                <a:solidFill>
                  <a:srgbClr val="636A6F"/>
                </a:solidFill>
              </a:rPr>
              <a:t>Outro aspeto do ambiente de escritório que contribui para uma melhor ligação é o quadro de avisos interno. Este é, talvez, o tipo de interação mais fácil de reproduzir num contexto remoto ou híbrido. Muitas das plataformas utilizadas para teletrabalho incluem um “</a:t>
            </a:r>
            <a:r>
              <a:rPr lang="pt-PT" sz="2000" i="1" dirty="0" err="1">
                <a:solidFill>
                  <a:srgbClr val="636A6F"/>
                </a:solidFill>
              </a:rPr>
              <a:t>feed</a:t>
            </a:r>
            <a:r>
              <a:rPr lang="pt-PT" sz="2000" i="1" dirty="0">
                <a:solidFill>
                  <a:srgbClr val="636A6F"/>
                </a:solidFill>
              </a:rPr>
              <a:t>”</a:t>
            </a:r>
            <a:r>
              <a:rPr lang="pt-PT" sz="2000" dirty="0">
                <a:solidFill>
                  <a:srgbClr val="636A6F"/>
                </a:solidFill>
              </a:rPr>
              <a:t>, que permite à equipa interagir com um fluxo de notícias e atualizações de eventos. </a:t>
            </a:r>
          </a:p>
          <a:p>
            <a:pPr marL="0" lvl="0" indent="0" algn="l" rtl="0">
              <a:spcBef>
                <a:spcPts val="0"/>
              </a:spcBef>
              <a:spcAft>
                <a:spcPts val="0"/>
              </a:spcAft>
              <a:buNone/>
            </a:pPr>
            <a:endParaRPr lang="pt-PT" sz="2000" dirty="0">
              <a:solidFill>
                <a:srgbClr val="636A6F"/>
              </a:solidFill>
            </a:endParaRPr>
          </a:p>
          <a:p>
            <a:pPr marL="0" lvl="0" indent="0" algn="l" rtl="0">
              <a:spcBef>
                <a:spcPts val="0"/>
              </a:spcBef>
              <a:spcAft>
                <a:spcPts val="0"/>
              </a:spcAft>
              <a:buNone/>
            </a:pPr>
            <a:r>
              <a:rPr lang="pt-PT" sz="2000" dirty="0">
                <a:solidFill>
                  <a:srgbClr val="636A6F"/>
                </a:solidFill>
              </a:rPr>
              <a:t>Embora seja uma funcionalidade útil para transmitir comunicados a toda a organização, para maximizar a ligação social, também deve ser aproveitada para celebrar as conquistas pessoais e profissionais dos membros da equipa. Considere a possibilidade de felicitar os funcionários por vitórias desportivas, novas funções, aniversários, etc. </a:t>
            </a:r>
            <a:endParaRPr lang="pt-PT" sz="2000" dirty="0">
              <a:solidFill>
                <a:schemeClr val="dk1"/>
              </a:solidFill>
            </a:endParaRPr>
          </a:p>
        </p:txBody>
      </p:sp>
      <p:sp>
        <p:nvSpPr>
          <p:cNvPr id="4" name="Google Shape;131;g30fd5a3148a_2_0">
            <a:extLst>
              <a:ext uri="{FF2B5EF4-FFF2-40B4-BE49-F238E27FC236}">
                <a16:creationId xmlns:a16="http://schemas.microsoft.com/office/drawing/2014/main" id="{B461FD98-2B09-066B-E778-595790F98BFB}"/>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8" name="Google Shape;308;g32565449324_0_66"/>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309" name="Google Shape;309;g32565449324_0_66"/>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Van Tay Media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601D5E78-293A-E87D-6C39-55A1B966FEA3}"/>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07" name="Google Shape;307;g32565449324_0_66"/>
          <p:cNvSpPr txBox="1"/>
          <p:nvPr/>
        </p:nvSpPr>
        <p:spPr>
          <a:xfrm>
            <a:off x="539850" y="1133386"/>
            <a:ext cx="665582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dirty="0">
                <a:solidFill>
                  <a:srgbClr val="636A6F"/>
                </a:solidFill>
              </a:rPr>
              <a:t>Os </a:t>
            </a:r>
            <a:r>
              <a:rPr lang="pt-PT" sz="2000" i="1" dirty="0" err="1">
                <a:solidFill>
                  <a:srgbClr val="636A6F"/>
                </a:solidFill>
              </a:rPr>
              <a:t>feeds</a:t>
            </a:r>
            <a:r>
              <a:rPr lang="pt-PT" sz="2000" dirty="0">
                <a:solidFill>
                  <a:srgbClr val="636A6F"/>
                </a:solidFill>
              </a:rPr>
              <a:t> descritos no diapositivo anterior podem até ser utilizados para envolver a equipa em atividades como </a:t>
            </a:r>
            <a:r>
              <a:rPr lang="pt-PT" sz="2000" i="1" dirty="0" err="1">
                <a:solidFill>
                  <a:srgbClr val="636A6F"/>
                </a:solidFill>
              </a:rPr>
              <a:t>quizzes</a:t>
            </a:r>
            <a:r>
              <a:rPr lang="pt-PT" sz="2000" i="1" dirty="0">
                <a:solidFill>
                  <a:srgbClr val="636A6F"/>
                </a:solidFill>
              </a:rPr>
              <a:t> </a:t>
            </a:r>
            <a:r>
              <a:rPr lang="pt-PT" sz="2000" dirty="0">
                <a:solidFill>
                  <a:srgbClr val="636A6F"/>
                </a:solidFill>
              </a:rPr>
              <a:t>ou competições. </a:t>
            </a:r>
          </a:p>
          <a:p>
            <a:pPr marL="0" lvl="0" indent="0" algn="l" rtl="0">
              <a:spcBef>
                <a:spcPts val="0"/>
              </a:spcBef>
              <a:spcAft>
                <a:spcPts val="0"/>
              </a:spcAft>
              <a:buNone/>
            </a:pPr>
            <a:endParaRPr lang="pt-PT" sz="2000" dirty="0">
              <a:solidFill>
                <a:srgbClr val="636A6F"/>
              </a:solidFill>
            </a:endParaRPr>
          </a:p>
          <a:p>
            <a:pPr marL="0" lvl="0" indent="0" algn="l" rtl="0">
              <a:spcBef>
                <a:spcPts val="0"/>
              </a:spcBef>
              <a:spcAft>
                <a:spcPts val="0"/>
              </a:spcAft>
              <a:buNone/>
            </a:pPr>
            <a:r>
              <a:rPr lang="pt-PT" sz="2000" dirty="0">
                <a:solidFill>
                  <a:srgbClr val="636A6F"/>
                </a:solidFill>
              </a:rPr>
              <a:t>Passamos agora a um dos principais impulsionadores da ligação social, em qualquer local de trabalho: as atividades de</a:t>
            </a:r>
            <a:r>
              <a:rPr lang="pt-PT" sz="2000" i="1" dirty="0">
                <a:solidFill>
                  <a:srgbClr val="636A6F"/>
                </a:solidFill>
              </a:rPr>
              <a:t> team </a:t>
            </a:r>
            <a:r>
              <a:rPr lang="pt-PT" sz="2000" i="1" dirty="0" err="1">
                <a:solidFill>
                  <a:srgbClr val="636A6F"/>
                </a:solidFill>
              </a:rPr>
              <a:t>building</a:t>
            </a:r>
            <a:r>
              <a:rPr lang="pt-PT" sz="2000" dirty="0">
                <a:solidFill>
                  <a:srgbClr val="636A6F"/>
                </a:solidFill>
              </a:rPr>
              <a:t>. Algumas destas iniciativas, </a:t>
            </a:r>
            <a:r>
              <a:rPr lang="pt-PT" sz="2000" spc="-30" dirty="0">
                <a:solidFill>
                  <a:srgbClr val="636A6F"/>
                </a:solidFill>
              </a:rPr>
              <a:t>tais como exercícios de bem-estar (meditação em grupo, </a:t>
            </a:r>
            <a:r>
              <a:rPr lang="pt-PT" sz="2000" dirty="0">
                <a:solidFill>
                  <a:srgbClr val="636A6F"/>
                </a:solidFill>
              </a:rPr>
              <a:t>sessões de treino, etc.) ou mesmo aulas/</a:t>
            </a:r>
            <a:r>
              <a:rPr lang="pt-PT" sz="2000" i="1" dirty="0">
                <a:solidFill>
                  <a:srgbClr val="636A6F"/>
                </a:solidFill>
              </a:rPr>
              <a:t>workshops</a:t>
            </a:r>
            <a:r>
              <a:rPr lang="pt-PT" sz="2000" spc="-10" dirty="0">
                <a:solidFill>
                  <a:srgbClr val="636A6F"/>
                </a:solidFill>
              </a:rPr>
              <a:t> </a:t>
            </a:r>
            <a:r>
              <a:rPr lang="pt-PT" sz="2000" dirty="0">
                <a:solidFill>
                  <a:srgbClr val="636A6F"/>
                </a:solidFill>
              </a:rPr>
              <a:t>(por exemplo, de culinária) podem ser realizados em formato digital. No entanto, tal como acontece com os encontros para café, também pode ser boa ideia organizar um evento de </a:t>
            </a:r>
            <a:r>
              <a:rPr lang="pt-PT" sz="2000" i="1" dirty="0">
                <a:solidFill>
                  <a:srgbClr val="636A6F"/>
                </a:solidFill>
              </a:rPr>
              <a:t>team </a:t>
            </a:r>
            <a:r>
              <a:rPr lang="pt-PT" sz="2000" i="1" dirty="0" err="1">
                <a:solidFill>
                  <a:srgbClr val="636A6F"/>
                </a:solidFill>
              </a:rPr>
              <a:t>building</a:t>
            </a:r>
            <a:r>
              <a:rPr lang="pt-PT" sz="2000" dirty="0">
                <a:solidFill>
                  <a:srgbClr val="636A6F"/>
                </a:solidFill>
              </a:rPr>
              <a:t> presencial, de seis em seis meses ou mesmo trimestralmente. Os laços “reais” criados durante estas atividades estender-se-ão naturalmente ao espaço de trabalho híbrido.</a:t>
            </a:r>
          </a:p>
        </p:txBody>
      </p:sp>
      <p:sp>
        <p:nvSpPr>
          <p:cNvPr id="4" name="Google Shape;131;g30fd5a3148a_2_0">
            <a:extLst>
              <a:ext uri="{FF2B5EF4-FFF2-40B4-BE49-F238E27FC236}">
                <a16:creationId xmlns:a16="http://schemas.microsoft.com/office/drawing/2014/main" id="{4B5A31F6-6DCD-1553-5D0E-9B9B72390A10}"/>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32565449324_0_47"/>
          <p:cNvSpPr txBox="1"/>
          <p:nvPr/>
        </p:nvSpPr>
        <p:spPr>
          <a:xfrm>
            <a:off x="4430414" y="810610"/>
            <a:ext cx="7620072" cy="5909280"/>
          </a:xfrm>
          <a:prstGeom prst="rect">
            <a:avLst/>
          </a:prstGeom>
          <a:noFill/>
          <a:ln>
            <a:noFill/>
          </a:ln>
        </p:spPr>
        <p:txBody>
          <a:bodyPr spcFirstLastPara="1" wrap="square" lIns="91425" tIns="91425" rIns="91425" bIns="91425" anchor="t" anchorCtr="0">
            <a:spAutoFit/>
          </a:bodyPr>
          <a:lstStyle/>
          <a:p>
            <a:pPr marL="0" lvl="0" indent="0" algn="l" rtl="0">
              <a:spcAft>
                <a:spcPts val="0"/>
              </a:spcAft>
              <a:buNone/>
            </a:pPr>
            <a:r>
              <a:rPr lang="pt-PT" sz="1800" spc="-100" dirty="0">
                <a:solidFill>
                  <a:srgbClr val="636A6F"/>
                </a:solidFill>
              </a:rPr>
              <a:t>Lista de recursos para reforçar a ligação social em ambientes híbridos ou remotos.</a:t>
            </a:r>
          </a:p>
          <a:p>
            <a:pPr marL="0" lvl="0" indent="0" algn="l" rtl="0">
              <a:spcBef>
                <a:spcPts val="600"/>
              </a:spcBef>
              <a:spcAft>
                <a:spcPts val="0"/>
              </a:spcAft>
              <a:buNone/>
            </a:pPr>
            <a:r>
              <a:rPr lang="pt-PT" sz="1800" b="1" dirty="0">
                <a:solidFill>
                  <a:srgbClr val="636A6F"/>
                </a:solidFill>
              </a:rPr>
              <a:t>Software de videoconferência remota: </a:t>
            </a:r>
            <a:r>
              <a:rPr lang="pt-PT" sz="1800" dirty="0">
                <a:solidFill>
                  <a:srgbClr val="636A6F"/>
                </a:solidFill>
              </a:rPr>
              <a:t>Ferramentas para possibilitar uma comunicação à distância, sem falhas.</a:t>
            </a:r>
          </a:p>
          <a:p>
            <a:pPr marL="577850">
              <a:spcBef>
                <a:spcPts val="600"/>
              </a:spcBef>
              <a:buClr>
                <a:srgbClr val="636A6F"/>
              </a:buClr>
              <a:buSzPts val="1200"/>
              <a:tabLst>
                <a:tab pos="3327400" algn="l"/>
              </a:tabLst>
            </a:pPr>
            <a:r>
              <a:rPr lang="pt-PT" sz="1800" dirty="0">
                <a:solidFill>
                  <a:srgbClr val="636A6F"/>
                </a:solidFill>
              </a:rPr>
              <a:t>• Zoom</a:t>
            </a:r>
            <a:r>
              <a:rPr lang="pt-PT" sz="1800" dirty="0">
                <a:solidFill>
                  <a:srgbClr val="00B050"/>
                </a:solidFill>
              </a:rPr>
              <a:t>	</a:t>
            </a:r>
            <a:r>
              <a:rPr lang="pt-PT" sz="1800" dirty="0">
                <a:solidFill>
                  <a:srgbClr val="636A6F"/>
                </a:solidFill>
              </a:rPr>
              <a:t> • Skype</a:t>
            </a:r>
          </a:p>
          <a:p>
            <a:pPr marL="577850">
              <a:buClr>
                <a:srgbClr val="636A6F"/>
              </a:buClr>
              <a:buSzPts val="1200"/>
              <a:tabLst>
                <a:tab pos="3327400" algn="l"/>
              </a:tabLst>
            </a:pPr>
            <a:r>
              <a:rPr lang="pt-PT" sz="1800" dirty="0">
                <a:solidFill>
                  <a:srgbClr val="636A6F"/>
                </a:solidFill>
              </a:rPr>
              <a:t>• Microsoft Teams	 • </a:t>
            </a:r>
            <a:r>
              <a:rPr lang="pt-PT" sz="1800" dirty="0" err="1">
                <a:solidFill>
                  <a:srgbClr val="636A6F"/>
                </a:solidFill>
              </a:rPr>
              <a:t>Discord</a:t>
            </a:r>
            <a:endParaRPr lang="pt-PT" sz="1800" dirty="0">
              <a:solidFill>
                <a:srgbClr val="636A6F"/>
              </a:solidFill>
            </a:endParaRPr>
          </a:p>
          <a:p>
            <a:pPr marL="0" lvl="0" indent="0" algn="l" rtl="0">
              <a:spcBef>
                <a:spcPts val="600"/>
              </a:spcBef>
              <a:spcAft>
                <a:spcPts val="0"/>
              </a:spcAft>
              <a:buNone/>
            </a:pPr>
            <a:r>
              <a:rPr lang="pt-PT" sz="1800" b="1" dirty="0">
                <a:solidFill>
                  <a:srgbClr val="636A6F"/>
                </a:solidFill>
              </a:rPr>
              <a:t>Soluções de partilha e gestão de ficheiros:</a:t>
            </a:r>
            <a:r>
              <a:rPr lang="pt-PT" sz="1800" dirty="0">
                <a:solidFill>
                  <a:srgbClr val="636A6F"/>
                </a:solidFill>
              </a:rPr>
              <a:t> Plataformas que ajudam as equipas híbridas a colaborar  e a partilhar documentos eficazmente.</a:t>
            </a:r>
          </a:p>
          <a:p>
            <a:pPr marL="577850">
              <a:spcBef>
                <a:spcPts val="600"/>
              </a:spcBef>
              <a:buClr>
                <a:srgbClr val="636A6F"/>
              </a:buClr>
              <a:buSzPts val="1200"/>
              <a:tabLst>
                <a:tab pos="3327400" algn="l"/>
              </a:tabLst>
            </a:pPr>
            <a:r>
              <a:rPr lang="pt-PT" sz="1800" dirty="0">
                <a:solidFill>
                  <a:srgbClr val="636A6F"/>
                </a:solidFill>
              </a:rPr>
              <a:t>• Google Drive	 • </a:t>
            </a:r>
            <a:r>
              <a:rPr lang="pt-PT" sz="1800" dirty="0" err="1">
                <a:solidFill>
                  <a:srgbClr val="636A6F"/>
                </a:solidFill>
              </a:rPr>
              <a:t>Asana</a:t>
            </a:r>
            <a:endParaRPr lang="pt-PT" sz="1800" dirty="0">
              <a:solidFill>
                <a:srgbClr val="636A6F"/>
              </a:solidFill>
            </a:endParaRPr>
          </a:p>
          <a:p>
            <a:pPr marL="577850">
              <a:buClr>
                <a:srgbClr val="636A6F"/>
              </a:buClr>
              <a:buSzPts val="1200"/>
              <a:tabLst>
                <a:tab pos="3327400" algn="l"/>
              </a:tabLst>
            </a:pPr>
            <a:r>
              <a:rPr lang="pt-PT" sz="1800" dirty="0">
                <a:solidFill>
                  <a:srgbClr val="636A6F"/>
                </a:solidFill>
              </a:rPr>
              <a:t>• Microsoft Teams	 • </a:t>
            </a:r>
            <a:r>
              <a:rPr lang="pt-PT" sz="1800" dirty="0" err="1">
                <a:solidFill>
                  <a:srgbClr val="636A6F"/>
                </a:solidFill>
              </a:rPr>
              <a:t>Teamwork</a:t>
            </a:r>
            <a:endParaRPr lang="pt-PT" sz="1800" dirty="0">
              <a:solidFill>
                <a:srgbClr val="636A6F"/>
              </a:solidFill>
            </a:endParaRPr>
          </a:p>
          <a:p>
            <a:pPr marL="577850" lvl="0">
              <a:buClr>
                <a:srgbClr val="636A6F"/>
              </a:buClr>
              <a:buSzPts val="1200"/>
              <a:tabLst>
                <a:tab pos="3327400" algn="l"/>
              </a:tabLst>
            </a:pPr>
            <a:r>
              <a:rPr lang="pt-PT" sz="1800" dirty="0">
                <a:solidFill>
                  <a:srgbClr val="636A6F"/>
                </a:solidFill>
              </a:rPr>
              <a:t>• </a:t>
            </a:r>
            <a:r>
              <a:rPr lang="pt-PT" sz="1800" dirty="0" err="1">
                <a:solidFill>
                  <a:srgbClr val="636A6F"/>
                </a:solidFill>
              </a:rPr>
              <a:t>Freedcamp</a:t>
            </a:r>
            <a:endParaRPr lang="pt-PT" sz="1800" dirty="0">
              <a:solidFill>
                <a:srgbClr val="636A6F"/>
              </a:solidFill>
            </a:endParaRPr>
          </a:p>
          <a:p>
            <a:pPr marL="0" lvl="0" indent="0" algn="l" rtl="0">
              <a:spcBef>
                <a:spcPts val="600"/>
              </a:spcBef>
              <a:spcAft>
                <a:spcPts val="0"/>
              </a:spcAft>
              <a:buNone/>
            </a:pPr>
            <a:r>
              <a:rPr lang="pt-PT" sz="1800" b="1" dirty="0">
                <a:solidFill>
                  <a:srgbClr val="636A6F"/>
                </a:solidFill>
              </a:rPr>
              <a:t>Sistemas de gestão da aprendizagem (LMS): </a:t>
            </a:r>
            <a:r>
              <a:rPr lang="pt-PT" sz="1800" dirty="0">
                <a:solidFill>
                  <a:srgbClr val="636A6F"/>
                </a:solidFill>
              </a:rPr>
              <a:t>Para estender ao formato remoto as funções de formação e desenvolvimento profissional do trabalho presencial. Existem várias soluções, sendo o Moodle uma das mais conhecidas.</a:t>
            </a:r>
          </a:p>
          <a:p>
            <a:pPr marL="0" lvl="0" indent="0" algn="l" rtl="0">
              <a:spcBef>
                <a:spcPts val="600"/>
              </a:spcBef>
              <a:spcAft>
                <a:spcPts val="0"/>
              </a:spcAft>
              <a:buNone/>
            </a:pPr>
            <a:r>
              <a:rPr lang="pt-PT" sz="1800" b="1" dirty="0">
                <a:solidFill>
                  <a:srgbClr val="636A6F"/>
                </a:solidFill>
              </a:rPr>
              <a:t>Ferramentas para a geração de ideias e conteúdos: </a:t>
            </a:r>
            <a:r>
              <a:rPr lang="pt-PT" sz="1800" dirty="0">
                <a:solidFill>
                  <a:srgbClr val="636A6F"/>
                </a:solidFill>
              </a:rPr>
              <a:t>Métodos para reproduzir dinâmicas de </a:t>
            </a:r>
            <a:r>
              <a:rPr lang="pt-PT" sz="1800" i="1" dirty="0">
                <a:solidFill>
                  <a:srgbClr val="636A6F"/>
                </a:solidFill>
              </a:rPr>
              <a:t>brainstorming</a:t>
            </a:r>
            <a:r>
              <a:rPr lang="pt-PT" sz="1800" dirty="0">
                <a:solidFill>
                  <a:srgbClr val="636A6F"/>
                </a:solidFill>
              </a:rPr>
              <a:t> num contexto híbrido ou remoto:</a:t>
            </a:r>
          </a:p>
          <a:p>
            <a:pPr marL="457200" indent="-304800">
              <a:buClr>
                <a:srgbClr val="636A6F"/>
              </a:buClr>
              <a:buSzPts val="1200"/>
              <a:buFont typeface="Arial"/>
              <a:buChar char="●"/>
            </a:pPr>
            <a:r>
              <a:rPr lang="pt-PT" sz="1800" dirty="0" err="1">
                <a:solidFill>
                  <a:srgbClr val="636A6F"/>
                </a:solidFill>
              </a:rPr>
              <a:t>Mentimeter</a:t>
            </a:r>
            <a:r>
              <a:rPr lang="pt-PT" sz="1800" dirty="0">
                <a:solidFill>
                  <a:srgbClr val="636A6F"/>
                </a:solidFill>
              </a:rPr>
              <a:t> (inquéritos e sondagens anónimas em tempo real)</a:t>
            </a:r>
          </a:p>
          <a:p>
            <a:pPr marL="457200" indent="-304800">
              <a:buClr>
                <a:srgbClr val="636A6F"/>
              </a:buClr>
              <a:buSzPts val="1200"/>
              <a:buFont typeface="Arial"/>
              <a:buChar char="●"/>
            </a:pPr>
            <a:r>
              <a:rPr lang="pt-PT" sz="1800" dirty="0">
                <a:solidFill>
                  <a:srgbClr val="636A6F"/>
                </a:solidFill>
              </a:rPr>
              <a:t>Quadro branco colaborativo (vários sites e apps que permitem a </a:t>
            </a:r>
            <a:r>
              <a:rPr lang="pt-PT" sz="1800" spc="-30" dirty="0">
                <a:solidFill>
                  <a:srgbClr val="636A6F"/>
                </a:solidFill>
              </a:rPr>
              <a:t>vários utilizadores preencher um documento partilhado em simultâneo)</a:t>
            </a:r>
          </a:p>
        </p:txBody>
      </p:sp>
      <p:pic>
        <p:nvPicPr>
          <p:cNvPr id="317" name="Google Shape;317;g32565449324_0_47"/>
          <p:cNvPicPr preferRelativeResize="0"/>
          <p:nvPr/>
        </p:nvPicPr>
        <p:blipFill rotWithShape="1">
          <a:blip r:embed="rId3">
            <a:alphaModFix/>
          </a:blip>
          <a:srcRect t="8277" b="8277"/>
          <a:stretch/>
        </p:blipFill>
        <p:spPr>
          <a:xfrm>
            <a:off x="587375" y="1446000"/>
            <a:ext cx="3679125" cy="4605174"/>
          </a:xfrm>
          <a:prstGeom prst="rect">
            <a:avLst/>
          </a:prstGeom>
          <a:noFill/>
          <a:ln>
            <a:noFill/>
          </a:ln>
        </p:spPr>
      </p:pic>
      <p:sp>
        <p:nvSpPr>
          <p:cNvPr id="318" name="Google Shape;318;g32565449324_0_47"/>
          <p:cNvSpPr txBox="1"/>
          <p:nvPr/>
        </p:nvSpPr>
        <p:spPr>
          <a:xfrm>
            <a:off x="744800" y="6051175"/>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Anna Shvets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1EE52AB4-C181-B6B6-189E-D6DAD9CF6669}"/>
              </a:ext>
            </a:extLst>
          </p:cNvPr>
          <p:cNvPicPr>
            <a:picLocks noChangeAspect="1"/>
          </p:cNvPicPr>
          <p:nvPr/>
        </p:nvPicPr>
        <p:blipFill>
          <a:blip r:embed="rId4"/>
          <a:stretch>
            <a:fillRect/>
          </a:stretch>
        </p:blipFill>
        <p:spPr>
          <a:xfrm>
            <a:off x="322172" y="6194690"/>
            <a:ext cx="1845149" cy="330126"/>
          </a:xfrm>
          <a:prstGeom prst="rect">
            <a:avLst/>
          </a:prstGeom>
        </p:spPr>
      </p:pic>
      <p:sp>
        <p:nvSpPr>
          <p:cNvPr id="4" name="Google Shape;131;g30fd5a3148a_2_0">
            <a:extLst>
              <a:ext uri="{FF2B5EF4-FFF2-40B4-BE49-F238E27FC236}">
                <a16:creationId xmlns:a16="http://schemas.microsoft.com/office/drawing/2014/main" id="{5EDB0871-A316-8379-BED5-AE4DDB099B0A}"/>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5" name="Google Shape;325;g32565449324_0_55"/>
          <p:cNvGrpSpPr/>
          <p:nvPr/>
        </p:nvGrpSpPr>
        <p:grpSpPr>
          <a:xfrm>
            <a:off x="1244746" y="2705316"/>
            <a:ext cx="10593468" cy="1723800"/>
            <a:chOff x="2213750" y="2222675"/>
            <a:chExt cx="9852625" cy="1723800"/>
          </a:xfrm>
        </p:grpSpPr>
        <p:sp>
          <p:nvSpPr>
            <p:cNvPr id="326" name="Google Shape;326;g32565449324_0_55"/>
            <p:cNvSpPr txBox="1"/>
            <p:nvPr/>
          </p:nvSpPr>
          <p:spPr>
            <a:xfrm>
              <a:off x="2213750" y="2222675"/>
              <a:ext cx="5315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b="1" dirty="0">
                  <a:solidFill>
                    <a:srgbClr val="636A6F"/>
                  </a:solidFill>
                </a:rPr>
                <a:t>Presencialmente: </a:t>
              </a:r>
              <a:endParaRPr lang="pt-PT" sz="2000" dirty="0">
                <a:solidFill>
                  <a:srgbClr val="636A6F"/>
                </a:solidFill>
              </a:endParaRPr>
            </a:p>
            <a:p>
              <a:pPr marL="457200" lvl="0" indent="-330200" algn="l" rtl="0">
                <a:spcBef>
                  <a:spcPts val="0"/>
                </a:spcBef>
                <a:spcAft>
                  <a:spcPts val="0"/>
                </a:spcAft>
                <a:buClr>
                  <a:srgbClr val="636A6F"/>
                </a:buClr>
                <a:buSzPts val="1600"/>
                <a:buChar char="●"/>
              </a:pPr>
              <a:r>
                <a:rPr lang="pt-PT" sz="2000" dirty="0">
                  <a:solidFill>
                    <a:srgbClr val="636A6F"/>
                  </a:solidFill>
                </a:rPr>
                <a:t>“Conversas de corredor”</a:t>
              </a:r>
            </a:p>
            <a:p>
              <a:pPr marL="457200" lvl="0" indent="-330200" algn="l" rtl="0">
                <a:spcBef>
                  <a:spcPts val="0"/>
                </a:spcBef>
                <a:spcAft>
                  <a:spcPts val="0"/>
                </a:spcAft>
                <a:buClr>
                  <a:srgbClr val="636A6F"/>
                </a:buClr>
                <a:buSzPts val="1600"/>
                <a:buChar char="●"/>
              </a:pPr>
              <a:r>
                <a:rPr lang="pt-PT" sz="2000" dirty="0">
                  <a:solidFill>
                    <a:srgbClr val="636A6F"/>
                  </a:solidFill>
                </a:rPr>
                <a:t>Vizinhos de secretária</a:t>
              </a:r>
            </a:p>
            <a:p>
              <a:pPr marL="457200" lvl="0" indent="-330200" algn="l" rtl="0">
                <a:spcBef>
                  <a:spcPts val="0"/>
                </a:spcBef>
                <a:spcAft>
                  <a:spcPts val="0"/>
                </a:spcAft>
                <a:buClr>
                  <a:srgbClr val="636A6F"/>
                </a:buClr>
                <a:buSzPts val="1600"/>
                <a:buChar char="●"/>
              </a:pPr>
              <a:r>
                <a:rPr lang="pt-PT" sz="2000" dirty="0">
                  <a:solidFill>
                    <a:srgbClr val="636A6F"/>
                  </a:solidFill>
                </a:rPr>
                <a:t>Eventos de </a:t>
              </a:r>
              <a:r>
                <a:rPr lang="pt-PT" sz="2000" i="1" dirty="0" err="1">
                  <a:solidFill>
                    <a:srgbClr val="636A6F"/>
                  </a:solidFill>
                </a:rPr>
                <a:t>teambuilding</a:t>
              </a:r>
              <a:endParaRPr lang="pt-PT" sz="2000" i="1" dirty="0">
                <a:solidFill>
                  <a:srgbClr val="636A6F"/>
                </a:solidFill>
              </a:endParaRPr>
            </a:p>
            <a:p>
              <a:pPr marL="457200" lvl="0" indent="-330200" algn="l" rtl="0">
                <a:spcBef>
                  <a:spcPts val="0"/>
                </a:spcBef>
                <a:spcAft>
                  <a:spcPts val="0"/>
                </a:spcAft>
                <a:buClr>
                  <a:srgbClr val="636A6F"/>
                </a:buClr>
                <a:buSzPts val="1600"/>
                <a:buChar char="●"/>
              </a:pPr>
              <a:r>
                <a:rPr lang="pt-PT" sz="2000" dirty="0">
                  <a:solidFill>
                    <a:srgbClr val="636A6F"/>
                  </a:solidFill>
                </a:rPr>
                <a:t>Encontros para café</a:t>
              </a:r>
            </a:p>
          </p:txBody>
        </p:sp>
        <p:sp>
          <p:nvSpPr>
            <p:cNvPr id="327" name="Google Shape;327;g32565449324_0_55"/>
            <p:cNvSpPr txBox="1"/>
            <p:nvPr/>
          </p:nvSpPr>
          <p:spPr>
            <a:xfrm>
              <a:off x="6193272" y="2222675"/>
              <a:ext cx="5873103"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b="1" dirty="0">
                  <a:solidFill>
                    <a:srgbClr val="636A6F"/>
                  </a:solidFill>
                </a:rPr>
                <a:t>Híbrido / Remoto:</a:t>
              </a:r>
              <a:endParaRPr lang="pt-PT" sz="2000" dirty="0">
                <a:solidFill>
                  <a:srgbClr val="636A6F"/>
                </a:solidFill>
              </a:endParaRPr>
            </a:p>
            <a:p>
              <a:pPr marL="457200" lvl="0" indent="-330200" algn="l" rtl="0">
                <a:spcBef>
                  <a:spcPts val="0"/>
                </a:spcBef>
                <a:spcAft>
                  <a:spcPts val="0"/>
                </a:spcAft>
                <a:buClr>
                  <a:srgbClr val="636A6F"/>
                </a:buClr>
                <a:buSzPts val="1600"/>
                <a:buChar char="●"/>
              </a:pPr>
              <a:r>
                <a:rPr lang="pt-PT" sz="2000" dirty="0">
                  <a:solidFill>
                    <a:srgbClr val="636A6F"/>
                  </a:solidFill>
                </a:rPr>
                <a:t>Conversas aleatórias de cinco minutos</a:t>
              </a:r>
            </a:p>
            <a:p>
              <a:pPr marL="457200" lvl="0" indent="-330200" algn="l" rtl="0">
                <a:spcBef>
                  <a:spcPts val="0"/>
                </a:spcBef>
                <a:spcAft>
                  <a:spcPts val="0"/>
                </a:spcAft>
                <a:buClr>
                  <a:srgbClr val="636A6F"/>
                </a:buClr>
                <a:buSzPts val="1600"/>
                <a:buChar char="●"/>
              </a:pPr>
              <a:r>
                <a:rPr lang="pt-PT" sz="2000" dirty="0">
                  <a:solidFill>
                    <a:srgbClr val="636A6F"/>
                  </a:solidFill>
                </a:rPr>
                <a:t>Mentoria informal durante períodos mais longos</a:t>
              </a:r>
            </a:p>
            <a:p>
              <a:pPr marL="457200" lvl="0" indent="-330200" algn="l" rtl="0">
                <a:spcBef>
                  <a:spcPts val="0"/>
                </a:spcBef>
                <a:spcAft>
                  <a:spcPts val="0"/>
                </a:spcAft>
                <a:buClr>
                  <a:srgbClr val="636A6F"/>
                </a:buClr>
                <a:buSzPts val="1600"/>
                <a:buChar char="●"/>
              </a:pPr>
              <a:r>
                <a:rPr lang="pt-PT" sz="2000" dirty="0">
                  <a:solidFill>
                    <a:srgbClr val="636A6F"/>
                  </a:solidFill>
                </a:rPr>
                <a:t>Atividades/eventos de</a:t>
              </a:r>
              <a:r>
                <a:rPr lang="pt-PT" sz="2000" i="1" dirty="0">
                  <a:solidFill>
                    <a:srgbClr val="636A6F"/>
                  </a:solidFill>
                </a:rPr>
                <a:t> team </a:t>
              </a:r>
              <a:r>
                <a:rPr lang="pt-PT" sz="2000" i="1" dirty="0" err="1">
                  <a:solidFill>
                    <a:srgbClr val="636A6F"/>
                  </a:solidFill>
                </a:rPr>
                <a:t>building</a:t>
              </a:r>
              <a:r>
                <a:rPr lang="pt-PT" sz="2000" i="1" dirty="0">
                  <a:solidFill>
                    <a:srgbClr val="636A6F"/>
                  </a:solidFill>
                </a:rPr>
                <a:t> </a:t>
              </a:r>
              <a:r>
                <a:rPr lang="pt-PT" sz="2000" dirty="0">
                  <a:solidFill>
                    <a:srgbClr val="636A6F"/>
                  </a:solidFill>
                </a:rPr>
                <a:t>à distância</a:t>
              </a:r>
            </a:p>
            <a:p>
              <a:pPr marL="457200" lvl="0" indent="-330200" algn="l" rtl="0">
                <a:spcBef>
                  <a:spcPts val="0"/>
                </a:spcBef>
                <a:spcAft>
                  <a:spcPts val="0"/>
                </a:spcAft>
                <a:buClr>
                  <a:srgbClr val="636A6F"/>
                </a:buClr>
                <a:buSzPts val="1600"/>
                <a:buChar char="●"/>
              </a:pPr>
              <a:r>
                <a:rPr lang="pt-PT" sz="2000" dirty="0">
                  <a:solidFill>
                    <a:srgbClr val="636A6F"/>
                  </a:solidFill>
                </a:rPr>
                <a:t>Encontros para café (presenciais ou virtuais)</a:t>
              </a:r>
            </a:p>
          </p:txBody>
        </p:sp>
        <p:sp>
          <p:nvSpPr>
            <p:cNvPr id="328" name="Google Shape;328;g32565449324_0_55"/>
            <p:cNvSpPr/>
            <p:nvPr/>
          </p:nvSpPr>
          <p:spPr>
            <a:xfrm>
              <a:off x="5443683" y="2954375"/>
              <a:ext cx="789000" cy="260400"/>
            </a:xfrm>
            <a:prstGeom prst="rightArrow">
              <a:avLst>
                <a:gd name="adj1" fmla="val 50000"/>
                <a:gd name="adj2" fmla="val 50000"/>
              </a:avLst>
            </a:prstGeom>
            <a:solidFill>
              <a:srgbClr val="D9EAD3"/>
            </a:solidFill>
            <a:ln w="9525" cap="flat" cmpd="sng">
              <a:solidFill>
                <a:srgbClr val="636A6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pt-PT" sz="2000"/>
            </a:p>
          </p:txBody>
        </p:sp>
      </p:grpSp>
      <p:sp>
        <p:nvSpPr>
          <p:cNvPr id="329" name="Google Shape;329;g32565449324_0_55"/>
          <p:cNvSpPr txBox="1"/>
          <p:nvPr/>
        </p:nvSpPr>
        <p:spPr>
          <a:xfrm>
            <a:off x="587375" y="15606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636A6F"/>
                </a:solidFill>
              </a:rPr>
              <a:t>Em resumo...</a:t>
            </a:r>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51C960C8-76E3-2A99-B077-A8EFF761B17F}"/>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31;g30fd5a3148a_2_0">
            <a:extLst>
              <a:ext uri="{FF2B5EF4-FFF2-40B4-BE49-F238E27FC236}">
                <a16:creationId xmlns:a16="http://schemas.microsoft.com/office/drawing/2014/main" id="{08F4D54C-56CA-730A-BE74-9138E457ABD9}"/>
              </a:ext>
            </a:extLst>
          </p:cNvPr>
          <p:cNvSpPr txBox="1"/>
          <p:nvPr/>
        </p:nvSpPr>
        <p:spPr>
          <a:xfrm>
            <a:off x="1341620" y="410920"/>
            <a:ext cx="10466614" cy="677544"/>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pt-PT" sz="3200" dirty="0">
                <a:solidFill>
                  <a:schemeClr val="accent6"/>
                </a:solidFill>
              </a:rPr>
              <a:t>Tópico 3: Estratégias para reforçar a ligação social</a:t>
            </a: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3250f227c3e_0_38"/>
          <p:cNvSpPr txBox="1">
            <a:spLocks noGrp="1"/>
          </p:cNvSpPr>
          <p:nvPr>
            <p:ph type="body" idx="2"/>
          </p:nvPr>
        </p:nvSpPr>
        <p:spPr>
          <a:xfrm>
            <a:off x="6096000" y="1220089"/>
            <a:ext cx="5946225"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endParaRPr dirty="0"/>
          </a:p>
        </p:txBody>
      </p:sp>
      <p:sp>
        <p:nvSpPr>
          <p:cNvPr id="336" name="Google Shape;336;g3250f227c3e_0_38"/>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ct val="100000"/>
              <a:buFont typeface="Arial"/>
              <a:buNone/>
            </a:pPr>
            <a:r>
              <a:rPr lang="en-GB" sz="3200" spc="-110" dirty="0" err="1">
                <a:solidFill>
                  <a:schemeClr val="accent6"/>
                </a:solidFill>
              </a:rPr>
              <a:t>Atividade</a:t>
            </a:r>
            <a:r>
              <a:rPr lang="en-GB" sz="3200" spc="-110" dirty="0">
                <a:solidFill>
                  <a:schemeClr val="accent6"/>
                </a:solidFill>
              </a:rPr>
              <a:t> 3: </a:t>
            </a:r>
            <a:r>
              <a:rPr lang="en-GB" sz="3200" spc="-110" dirty="0" err="1">
                <a:solidFill>
                  <a:schemeClr val="accent6"/>
                </a:solidFill>
              </a:rPr>
              <a:t>Recursos</a:t>
            </a:r>
            <a:r>
              <a:rPr lang="en-GB" sz="3200" spc="-110" dirty="0">
                <a:solidFill>
                  <a:schemeClr val="accent6"/>
                </a:solidFill>
              </a:rPr>
              <a:t> para </a:t>
            </a:r>
            <a:r>
              <a:rPr lang="en-GB" sz="3200" spc="-110" dirty="0" err="1">
                <a:solidFill>
                  <a:schemeClr val="accent6"/>
                </a:solidFill>
              </a:rPr>
              <a:t>reforçar</a:t>
            </a:r>
            <a:r>
              <a:rPr lang="en-GB" sz="3200" spc="-110" dirty="0">
                <a:solidFill>
                  <a:schemeClr val="accent6"/>
                </a:solidFill>
              </a:rPr>
              <a:t> a </a:t>
            </a:r>
            <a:r>
              <a:rPr lang="en-GB" sz="3200" spc="-110" dirty="0" err="1">
                <a:solidFill>
                  <a:schemeClr val="accent6"/>
                </a:solidFill>
              </a:rPr>
              <a:t>ligação</a:t>
            </a:r>
            <a:r>
              <a:rPr lang="en-GB" sz="3200" spc="-110" dirty="0">
                <a:solidFill>
                  <a:schemeClr val="accent6"/>
                </a:solidFill>
              </a:rPr>
              <a:t> social </a:t>
            </a:r>
            <a:endParaRPr sz="3200" spc="-110" dirty="0">
              <a:solidFill>
                <a:schemeClr val="accent5"/>
              </a:solidFill>
            </a:endParaRPr>
          </a:p>
        </p:txBody>
      </p:sp>
      <p:sp>
        <p:nvSpPr>
          <p:cNvPr id="338" name="Google Shape;338;g3250f227c3e_0_38"/>
          <p:cNvSpPr txBox="1"/>
          <p:nvPr/>
        </p:nvSpPr>
        <p:spPr>
          <a:xfrm>
            <a:off x="6238534" y="2197614"/>
            <a:ext cx="5750647" cy="435192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pt-PT" sz="2000" b="1" i="0" u="none" strike="noStrike" cap="none" dirty="0">
                <a:solidFill>
                  <a:srgbClr val="636A6F"/>
                </a:solidFill>
                <a:latin typeface="Arial"/>
                <a:ea typeface="Arial"/>
                <a:cs typeface="Arial"/>
                <a:sym typeface="Arial"/>
              </a:rPr>
              <a:t>Após a conclusão desta atividade, será capaz de:</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desenvolver estratégias para criar e manter ligações significativas entre os membros da equipa, independentemente da sua localização física</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utilizar eficazmente ferramentas e plataformas digitais, para apoiar a comunicação e a colaboração num ambiente híbrido</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flexibilizar para abordagens novas e inovadoras e ferramentas digitais para maximizar a ligação social</a:t>
            </a:r>
            <a:endParaRPr lang="pt-PT" sz="1600" b="0" i="0" u="none" strike="noStrike" cap="none" dirty="0">
              <a:solidFill>
                <a:srgbClr val="000000"/>
              </a:solidFill>
              <a:latin typeface="Arial"/>
              <a:ea typeface="Arial"/>
              <a:cs typeface="Arial"/>
              <a:sym typeface="Arial"/>
            </a:endParaRPr>
          </a:p>
        </p:txBody>
      </p:sp>
      <p:sp>
        <p:nvSpPr>
          <p:cNvPr id="340" name="Google Shape;340;g3250f227c3e_0_38"/>
          <p:cNvSpPr txBox="1">
            <a:spLocks noGrp="1"/>
          </p:cNvSpPr>
          <p:nvPr>
            <p:ph type="body" idx="1"/>
          </p:nvPr>
        </p:nvSpPr>
        <p:spPr>
          <a:xfrm>
            <a:off x="130886" y="2169834"/>
            <a:ext cx="5546229" cy="3414110"/>
          </a:xfrm>
          <a:prstGeom prst="rect">
            <a:avLst/>
          </a:prstGeom>
          <a:noFill/>
          <a:ln>
            <a:noFill/>
          </a:ln>
        </p:spPr>
        <p:txBody>
          <a:bodyPr spcFirstLastPara="1" wrap="square" lIns="91425" tIns="45700" rIns="91425" bIns="45700" anchor="t" anchorCtr="0">
            <a:noAutofit/>
          </a:bodyPr>
          <a:lstStyle/>
          <a:p>
            <a:pPr marL="1917700" lvl="4" indent="0">
              <a:lnSpc>
                <a:spcPct val="100000"/>
              </a:lnSpc>
              <a:buNone/>
            </a:pPr>
            <a:r>
              <a:rPr lang="pt-PT" sz="2400" b="1" i="1" dirty="0">
                <a:solidFill>
                  <a:srgbClr val="868E93"/>
                </a:solidFill>
                <a:latin typeface="Open Sans Light"/>
                <a:cs typeface="Open Sans Light"/>
                <a:sym typeface="Open Sans Light"/>
              </a:rPr>
              <a:t>O objetivo desta atividade é desenvolver a compreensão sobre as estratégias e  ferramentas digitais que podem ser utilizadas para melhorar a ligação social em ambientes de trabalho remoto ou digital</a:t>
            </a:r>
          </a:p>
          <a:p>
            <a:pPr marL="144463" indent="-30163">
              <a:lnSpc>
                <a:spcPct val="100000"/>
              </a:lnSpc>
              <a:buNone/>
            </a:pPr>
            <a:endParaRPr lang="pt-PT" sz="2400" b="1" i="1" dirty="0">
              <a:solidFill>
                <a:srgbClr val="868E93"/>
              </a:solidFill>
            </a:endParaRPr>
          </a:p>
        </p:txBody>
      </p:sp>
      <p:pic>
        <p:nvPicPr>
          <p:cNvPr id="341" name="Google Shape;341;g3250f227c3e_0_38"/>
          <p:cNvPicPr preferRelativeResize="0"/>
          <p:nvPr/>
        </p:nvPicPr>
        <p:blipFill rotWithShape="1">
          <a:blip r:embed="rId3">
            <a:alphaModFix/>
          </a:blip>
          <a:srcRect l="21300" t="23251" r="19598" b="22961"/>
          <a:stretch/>
        </p:blipFill>
        <p:spPr>
          <a:xfrm>
            <a:off x="42566" y="2378847"/>
            <a:ext cx="1974396" cy="180022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F2F41B4E-88F9-E337-AEB3-E83E82426A2C}"/>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Google Shape;174;g3250f227c3e_0_110" descr="Inteligência Artificial com preenchimento sólido">
            <a:extLst>
              <a:ext uri="{FF2B5EF4-FFF2-40B4-BE49-F238E27FC236}">
                <a16:creationId xmlns:a16="http://schemas.microsoft.com/office/drawing/2014/main" id="{2D338926-F1DE-6A7F-CB3D-5999CC9B74A5}"/>
              </a:ext>
            </a:extLst>
          </p:cNvPr>
          <p:cNvPicPr preferRelativeResize="0"/>
          <p:nvPr/>
        </p:nvPicPr>
        <p:blipFill rotWithShape="1">
          <a:blip r:embed="rId5">
            <a:alphaModFix/>
          </a:blip>
          <a:srcRect/>
          <a:stretch/>
        </p:blipFill>
        <p:spPr>
          <a:xfrm>
            <a:off x="7015913" y="1283214"/>
            <a:ext cx="914400" cy="914400"/>
          </a:xfrm>
          <a:prstGeom prst="rect">
            <a:avLst/>
          </a:prstGeom>
          <a:noFill/>
          <a:ln>
            <a:noFill/>
          </a:ln>
        </p:spPr>
      </p:pic>
      <p:sp>
        <p:nvSpPr>
          <p:cNvPr id="4" name="Google Shape;143;p8">
            <a:extLst>
              <a:ext uri="{FF2B5EF4-FFF2-40B4-BE49-F238E27FC236}">
                <a16:creationId xmlns:a16="http://schemas.microsoft.com/office/drawing/2014/main" id="{FF6DC822-D92E-6182-D108-B5552592473A}"/>
              </a:ext>
            </a:extLst>
          </p:cNvPr>
          <p:cNvSpPr txBox="1"/>
          <p:nvPr/>
        </p:nvSpPr>
        <p:spPr>
          <a:xfrm>
            <a:off x="8015938" y="1304751"/>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g3250f227c3e_0_49"/>
          <p:cNvSpPr txBox="1">
            <a:spLocks noGrp="1"/>
          </p:cNvSpPr>
          <p:nvPr>
            <p:ph type="body" idx="1"/>
          </p:nvPr>
        </p:nvSpPr>
        <p:spPr>
          <a:xfrm>
            <a:off x="806054" y="1106998"/>
            <a:ext cx="10871284" cy="4926888"/>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0" indent="0">
              <a:lnSpc>
                <a:spcPct val="100000"/>
              </a:lnSpc>
              <a:spcBef>
                <a:spcPts val="600"/>
              </a:spcBef>
              <a:buNone/>
            </a:pPr>
            <a:r>
              <a:rPr lang="pt-PT" sz="2000" dirty="0">
                <a:solidFill>
                  <a:srgbClr val="868E93"/>
                </a:solidFill>
                <a:latin typeface="Arial"/>
                <a:cs typeface="Arial"/>
                <a:sym typeface="Arial"/>
              </a:rPr>
              <a:t>Dividir os participantes em quatro grupos. A cada grupo, deve ser atribuído um dos subtópicos designados. Pedir para encontrarem mais alguns exemplos de software que possa ser utilizado para cada uma destas finalidades, além dos referidos, e que criem uma pequena lista de prós e contras para cada um deles.</a:t>
            </a:r>
          </a:p>
          <a:p>
            <a:pPr marL="28575" lvl="0" indent="0" algn="l" rtl="0">
              <a:lnSpc>
                <a:spcPct val="90000"/>
              </a:lnSpc>
              <a:spcBef>
                <a:spcPts val="0"/>
              </a:spcBef>
              <a:spcAft>
                <a:spcPts val="0"/>
              </a:spcAft>
              <a:buClr>
                <a:srgbClr val="9869BD"/>
              </a:buClr>
              <a:buSzPct val="100000"/>
              <a:buNone/>
            </a:pPr>
            <a:endParaRPr lang="pt-PT" sz="2000" b="1" dirty="0">
              <a:solidFill>
                <a:srgbClr val="12501B"/>
              </a:solidFill>
              <a:latin typeface="Arial"/>
              <a:ea typeface="Arial"/>
              <a:cs typeface="Arial"/>
              <a:sym typeface="Arial"/>
            </a:endParaRPr>
          </a:p>
          <a:p>
            <a:pPr marL="28575" lvl="0" indent="0" algn="l" rtl="0">
              <a:lnSpc>
                <a:spcPct val="90000"/>
              </a:lnSpc>
              <a:spcBef>
                <a:spcPts val="0"/>
              </a:spcBef>
              <a:spcAft>
                <a:spcPts val="0"/>
              </a:spcAft>
              <a:buClr>
                <a:srgbClr val="9869BD"/>
              </a:buClr>
              <a:buSzPct val="100000"/>
              <a:buNone/>
            </a:pPr>
            <a:r>
              <a:rPr lang="pt-PT" sz="2000" b="1" dirty="0">
                <a:solidFill>
                  <a:srgbClr val="12501B"/>
                </a:solidFill>
                <a:latin typeface="Arial"/>
                <a:ea typeface="Arial"/>
                <a:cs typeface="Arial"/>
                <a:sym typeface="Arial"/>
              </a:rPr>
              <a:t>Grupo 1: </a:t>
            </a:r>
            <a:r>
              <a:rPr lang="pt-PT" sz="2000" dirty="0">
                <a:solidFill>
                  <a:srgbClr val="12501B"/>
                </a:solidFill>
                <a:latin typeface="Arial"/>
                <a:ea typeface="Arial"/>
                <a:cs typeface="Arial"/>
                <a:sym typeface="Arial"/>
              </a:rPr>
              <a:t>Software de videoconferência remota</a:t>
            </a:r>
            <a:endParaRPr lang="pt-PT" sz="2000" dirty="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pt-PT" sz="2000" dirty="0">
                <a:solidFill>
                  <a:srgbClr val="868E93"/>
                </a:solidFill>
                <a:latin typeface="Arial"/>
                <a:ea typeface="Arial"/>
                <a:cs typeface="Arial"/>
                <a:sym typeface="Arial"/>
              </a:rPr>
              <a:t>Zoom, o Microsoft Teams, o Skype e o </a:t>
            </a:r>
            <a:r>
              <a:rPr lang="pt-PT" sz="2000" dirty="0" err="1">
                <a:solidFill>
                  <a:srgbClr val="868E93"/>
                </a:solidFill>
                <a:latin typeface="Arial"/>
                <a:ea typeface="Arial"/>
                <a:cs typeface="Arial"/>
                <a:sym typeface="Arial"/>
              </a:rPr>
              <a:t>Discord</a:t>
            </a:r>
            <a:endParaRPr lang="pt-PT" sz="2000" dirty="0">
              <a:solidFill>
                <a:srgbClr val="868E93"/>
              </a:solidFill>
              <a:latin typeface="Arial"/>
              <a:ea typeface="Arial"/>
              <a:cs typeface="Arial"/>
              <a:sym typeface="Arial"/>
            </a:endParaRPr>
          </a:p>
          <a:p>
            <a:pPr marL="28575" lvl="0" indent="0" algn="l" rtl="0">
              <a:lnSpc>
                <a:spcPct val="90000"/>
              </a:lnSpc>
              <a:spcBef>
                <a:spcPts val="1000"/>
              </a:spcBef>
              <a:spcAft>
                <a:spcPts val="0"/>
              </a:spcAft>
              <a:buClr>
                <a:srgbClr val="9869BD"/>
              </a:buClr>
              <a:buSzPct val="100000"/>
              <a:buNone/>
            </a:pPr>
            <a:r>
              <a:rPr lang="pt-PT" sz="2000" b="1" dirty="0">
                <a:solidFill>
                  <a:srgbClr val="12501B"/>
                </a:solidFill>
                <a:latin typeface="Arial"/>
                <a:ea typeface="Arial"/>
                <a:cs typeface="Arial"/>
                <a:sym typeface="Arial"/>
              </a:rPr>
              <a:t>Grupo 2: </a:t>
            </a:r>
            <a:r>
              <a:rPr lang="pt-PT" sz="2000" dirty="0">
                <a:solidFill>
                  <a:srgbClr val="12501B"/>
                </a:solidFill>
                <a:latin typeface="Arial"/>
                <a:ea typeface="Arial"/>
                <a:cs typeface="Arial"/>
                <a:sym typeface="Arial"/>
              </a:rPr>
              <a:t>Soluções de partilha e gestão de ficheiros</a:t>
            </a:r>
            <a:endParaRPr lang="pt-PT" sz="2000" dirty="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pt-PT" sz="2000" dirty="0">
                <a:solidFill>
                  <a:srgbClr val="868E93"/>
                </a:solidFill>
                <a:latin typeface="Arial"/>
                <a:ea typeface="Arial"/>
                <a:cs typeface="Arial"/>
                <a:sym typeface="Arial"/>
              </a:rPr>
              <a:t>Google Drive, Microsoft Teams, </a:t>
            </a:r>
            <a:r>
              <a:rPr lang="pt-PT" sz="2000" dirty="0" err="1">
                <a:solidFill>
                  <a:srgbClr val="868E93"/>
                </a:solidFill>
                <a:latin typeface="Arial"/>
                <a:ea typeface="Arial"/>
                <a:cs typeface="Arial"/>
                <a:sym typeface="Arial"/>
              </a:rPr>
              <a:t>Freedcamp</a:t>
            </a:r>
            <a:r>
              <a:rPr lang="pt-PT" sz="2000" dirty="0">
                <a:solidFill>
                  <a:srgbClr val="868E93"/>
                </a:solidFill>
                <a:latin typeface="Arial"/>
                <a:ea typeface="Arial"/>
                <a:cs typeface="Arial"/>
                <a:sym typeface="Arial"/>
              </a:rPr>
              <a:t>, </a:t>
            </a:r>
            <a:r>
              <a:rPr lang="pt-PT" sz="2000" dirty="0" err="1">
                <a:solidFill>
                  <a:srgbClr val="868E93"/>
                </a:solidFill>
                <a:latin typeface="Arial"/>
                <a:ea typeface="Arial"/>
                <a:cs typeface="Arial"/>
                <a:sym typeface="Arial"/>
              </a:rPr>
              <a:t>Asana</a:t>
            </a:r>
            <a:r>
              <a:rPr lang="pt-PT" sz="2000" dirty="0">
                <a:solidFill>
                  <a:srgbClr val="868E93"/>
                </a:solidFill>
                <a:latin typeface="Arial"/>
                <a:ea typeface="Arial"/>
                <a:cs typeface="Arial"/>
                <a:sym typeface="Arial"/>
              </a:rPr>
              <a:t>, </a:t>
            </a:r>
            <a:r>
              <a:rPr lang="pt-PT" sz="2000" dirty="0" err="1">
                <a:solidFill>
                  <a:srgbClr val="868E93"/>
                </a:solidFill>
                <a:latin typeface="Arial"/>
                <a:ea typeface="Arial"/>
                <a:cs typeface="Arial"/>
                <a:sym typeface="Arial"/>
              </a:rPr>
              <a:t>Teamwork</a:t>
            </a:r>
            <a:r>
              <a:rPr lang="pt-PT" sz="2000" dirty="0">
                <a:solidFill>
                  <a:srgbClr val="868E93"/>
                </a:solidFill>
                <a:latin typeface="Arial"/>
                <a:ea typeface="Arial"/>
                <a:cs typeface="Arial"/>
                <a:sym typeface="Arial"/>
              </a:rPr>
              <a:t>, etc.</a:t>
            </a:r>
            <a:endParaRPr lang="pt-PT" sz="2000" i="0" u="none" strike="noStrike" cap="none" dirty="0">
              <a:solidFill>
                <a:srgbClr val="12501B"/>
              </a:solidFill>
              <a:latin typeface="Arial"/>
              <a:ea typeface="Arial"/>
              <a:cs typeface="Arial"/>
              <a:sym typeface="Arial"/>
            </a:endParaRPr>
          </a:p>
          <a:p>
            <a:pPr marL="28575" lvl="0" indent="0" algn="l" rtl="0">
              <a:lnSpc>
                <a:spcPct val="90000"/>
              </a:lnSpc>
              <a:spcBef>
                <a:spcPts val="1000"/>
              </a:spcBef>
              <a:spcAft>
                <a:spcPts val="0"/>
              </a:spcAft>
              <a:buClr>
                <a:srgbClr val="9869BD"/>
              </a:buClr>
              <a:buSzPct val="100000"/>
              <a:buNone/>
            </a:pPr>
            <a:r>
              <a:rPr lang="pt-PT" sz="2000" b="1" dirty="0">
                <a:solidFill>
                  <a:srgbClr val="12501B"/>
                </a:solidFill>
                <a:latin typeface="Arial"/>
                <a:ea typeface="Arial"/>
                <a:cs typeface="Arial"/>
                <a:sym typeface="Arial"/>
              </a:rPr>
              <a:t>Grupo 3: </a:t>
            </a:r>
            <a:r>
              <a:rPr lang="pt-PT" sz="2000" dirty="0">
                <a:solidFill>
                  <a:srgbClr val="12501B"/>
                </a:solidFill>
                <a:latin typeface="Arial"/>
                <a:ea typeface="Arial"/>
                <a:cs typeface="Arial"/>
                <a:sym typeface="Arial"/>
              </a:rPr>
              <a:t>Sistemas de gestão de aprendizagem</a:t>
            </a:r>
            <a:endParaRPr lang="pt-PT" sz="2000" dirty="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pt-PT" sz="2000" dirty="0">
                <a:solidFill>
                  <a:srgbClr val="868E93"/>
                </a:solidFill>
                <a:latin typeface="Arial"/>
                <a:ea typeface="Arial"/>
                <a:cs typeface="Arial"/>
                <a:sym typeface="Arial"/>
              </a:rPr>
              <a:t>Moodle</a:t>
            </a:r>
            <a:endParaRPr lang="pt-PT" sz="2000" dirty="0">
              <a:solidFill>
                <a:srgbClr val="12501B"/>
              </a:solidFill>
              <a:latin typeface="Arial"/>
              <a:ea typeface="Arial"/>
              <a:cs typeface="Arial"/>
              <a:sym typeface="Arial"/>
            </a:endParaRPr>
          </a:p>
          <a:p>
            <a:pPr marL="28575" lvl="0" indent="0" algn="l" rtl="0">
              <a:lnSpc>
                <a:spcPct val="90000"/>
              </a:lnSpc>
              <a:spcBef>
                <a:spcPts val="1000"/>
              </a:spcBef>
              <a:spcAft>
                <a:spcPts val="0"/>
              </a:spcAft>
              <a:buClr>
                <a:srgbClr val="9869BD"/>
              </a:buClr>
              <a:buSzPct val="100000"/>
              <a:buNone/>
            </a:pPr>
            <a:r>
              <a:rPr lang="pt-PT" sz="2000" b="1" dirty="0">
                <a:solidFill>
                  <a:srgbClr val="12501B"/>
                </a:solidFill>
                <a:latin typeface="Arial"/>
                <a:ea typeface="Arial"/>
                <a:cs typeface="Arial"/>
                <a:sym typeface="Arial"/>
              </a:rPr>
              <a:t>Grupo 4: </a:t>
            </a:r>
            <a:r>
              <a:rPr lang="pt-PT" sz="2000" dirty="0">
                <a:solidFill>
                  <a:srgbClr val="12501B"/>
                </a:solidFill>
                <a:latin typeface="Arial"/>
                <a:ea typeface="Arial"/>
                <a:cs typeface="Arial"/>
                <a:sym typeface="Arial"/>
              </a:rPr>
              <a:t>Recursos para a geração de ideias e conteúdos</a:t>
            </a:r>
            <a:endParaRPr lang="pt-PT" sz="2000" dirty="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pt-PT" sz="2000" dirty="0" err="1">
                <a:solidFill>
                  <a:srgbClr val="868E93"/>
                </a:solidFill>
                <a:latin typeface="Arial"/>
                <a:ea typeface="Arial"/>
                <a:cs typeface="Arial"/>
                <a:sym typeface="Arial"/>
              </a:rPr>
              <a:t>Mentimeter</a:t>
            </a:r>
            <a:endParaRPr lang="pt-PT" sz="2000"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0000"/>
              <a:buNone/>
            </a:pPr>
            <a:endParaRPr lang="pt-PT" sz="2000" b="1" dirty="0">
              <a:solidFill>
                <a:srgbClr val="12501B"/>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E0697617-61B1-215A-0E09-E73C2D94F8FA}"/>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336;g3250f227c3e_0_38">
            <a:extLst>
              <a:ext uri="{FF2B5EF4-FFF2-40B4-BE49-F238E27FC236}">
                <a16:creationId xmlns:a16="http://schemas.microsoft.com/office/drawing/2014/main" id="{0A57C21D-F17A-A491-41C0-F21F3E13B1EB}"/>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ct val="100000"/>
              <a:buFont typeface="Arial"/>
              <a:buNone/>
            </a:pPr>
            <a:r>
              <a:rPr lang="en-GB" sz="3200" spc="-110" dirty="0" err="1">
                <a:solidFill>
                  <a:schemeClr val="accent6"/>
                </a:solidFill>
              </a:rPr>
              <a:t>Atividade</a:t>
            </a:r>
            <a:r>
              <a:rPr lang="en-GB" sz="3200" spc="-110" dirty="0">
                <a:solidFill>
                  <a:schemeClr val="accent6"/>
                </a:solidFill>
              </a:rPr>
              <a:t> 3: </a:t>
            </a:r>
            <a:r>
              <a:rPr lang="en-GB" sz="3200" spc="-110" dirty="0" err="1">
                <a:solidFill>
                  <a:schemeClr val="accent6"/>
                </a:solidFill>
              </a:rPr>
              <a:t>Recursos</a:t>
            </a:r>
            <a:r>
              <a:rPr lang="en-GB" sz="3200" spc="-110" dirty="0">
                <a:solidFill>
                  <a:schemeClr val="accent6"/>
                </a:solidFill>
              </a:rPr>
              <a:t> para </a:t>
            </a:r>
            <a:r>
              <a:rPr lang="en-GB" sz="3200" spc="-110" dirty="0" err="1">
                <a:solidFill>
                  <a:schemeClr val="accent6"/>
                </a:solidFill>
              </a:rPr>
              <a:t>reforçar</a:t>
            </a:r>
            <a:r>
              <a:rPr lang="en-GB" sz="3200" spc="-110" dirty="0">
                <a:solidFill>
                  <a:schemeClr val="accent6"/>
                </a:solidFill>
              </a:rPr>
              <a:t> a </a:t>
            </a:r>
            <a:r>
              <a:rPr lang="en-GB" sz="3200" spc="-110" dirty="0" err="1">
                <a:solidFill>
                  <a:schemeClr val="accent6"/>
                </a:solidFill>
              </a:rPr>
              <a:t>ligação</a:t>
            </a:r>
            <a:r>
              <a:rPr lang="en-GB" sz="3200" spc="-110" dirty="0">
                <a:solidFill>
                  <a:schemeClr val="accent6"/>
                </a:solidFill>
              </a:rPr>
              <a:t> social </a:t>
            </a:r>
            <a:endParaRPr sz="3200" spc="-110" dirty="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929673" y="2858825"/>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dirty="0" err="1">
                <a:solidFill>
                  <a:schemeClr val="accent5"/>
                </a:solidFill>
              </a:rPr>
              <a:t>Quebra-gelo</a:t>
            </a:r>
            <a:endParaRPr sz="1400" b="0" i="0" u="none" strike="noStrike" cap="none" dirty="0">
              <a:solidFill>
                <a:srgbClr val="000000"/>
              </a:solidFill>
              <a:latin typeface="Arial"/>
              <a:ea typeface="Arial"/>
              <a:cs typeface="Arial"/>
              <a:sym typeface="Arial"/>
            </a:endParaRPr>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33B75ABF-C9AA-CEEC-7602-BE09A1DEE8AD}"/>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32565449324_0_77"/>
          <p:cNvSpPr txBox="1">
            <a:spLocks noGrp="1"/>
          </p:cNvSpPr>
          <p:nvPr>
            <p:ph type="body" idx="1"/>
          </p:nvPr>
        </p:nvSpPr>
        <p:spPr>
          <a:xfrm>
            <a:off x="322172" y="1087920"/>
            <a:ext cx="11622200" cy="495311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20000"/>
              </a:lnSpc>
              <a:spcBef>
                <a:spcPts val="600"/>
              </a:spcBef>
              <a:spcAft>
                <a:spcPts val="0"/>
              </a:spcAft>
              <a:buNone/>
            </a:pPr>
            <a:r>
              <a:rPr lang="pt-PT" sz="2000" dirty="0">
                <a:solidFill>
                  <a:srgbClr val="868E93"/>
                </a:solidFill>
                <a:latin typeface="Arial"/>
                <a:cs typeface="Arial"/>
                <a:sym typeface="Arial"/>
              </a:rPr>
              <a:t>Agora que elaborou uma lista de prós e contras para cada um dos quatro tipos de software de colaboração remota, reúna-se novamente e debata as suas conclusões. Em conjunto, elaborem uma lista definitiva do que consideram ser os recursos mais eficazes para a colaboração remota e híbrida. </a:t>
            </a:r>
          </a:p>
          <a:p>
            <a:pPr marL="457200" lvl="0" indent="-330200" algn="l" rtl="0">
              <a:lnSpc>
                <a:spcPct val="120000"/>
              </a:lnSpc>
              <a:spcBef>
                <a:spcPts val="600"/>
              </a:spcBef>
              <a:spcAft>
                <a:spcPts val="0"/>
              </a:spcAft>
              <a:buClr>
                <a:srgbClr val="636A6F"/>
              </a:buClr>
              <a:buSzPts val="1600"/>
              <a:buFont typeface="Arial"/>
              <a:buChar char="•"/>
            </a:pPr>
            <a:r>
              <a:rPr lang="pt-PT" sz="2000" dirty="0">
                <a:solidFill>
                  <a:srgbClr val="868E93"/>
                </a:solidFill>
                <a:latin typeface="Arial"/>
                <a:cs typeface="Arial"/>
                <a:sym typeface="Arial"/>
              </a:rPr>
              <a:t>No que se refere às estratégias debatidas anteriormente (encontros à distância para café, atividades de formação de equipas, tutoria, etc.), quais das ferramentas digitais considera que poderiam ser especialmente úteis? Porquê?</a:t>
            </a:r>
          </a:p>
          <a:p>
            <a:pPr marL="457200" lvl="0" indent="-330200" algn="l" rtl="0">
              <a:lnSpc>
                <a:spcPct val="120000"/>
              </a:lnSpc>
              <a:spcBef>
                <a:spcPts val="600"/>
              </a:spcBef>
              <a:spcAft>
                <a:spcPts val="0"/>
              </a:spcAft>
              <a:buClr>
                <a:srgbClr val="636A6F"/>
              </a:buClr>
              <a:buSzPts val="1600"/>
              <a:buFont typeface="Arial"/>
              <a:buChar char="•"/>
            </a:pPr>
            <a:r>
              <a:rPr lang="pt-PT" sz="2000" dirty="0">
                <a:solidFill>
                  <a:srgbClr val="868E93"/>
                </a:solidFill>
                <a:latin typeface="Arial"/>
                <a:cs typeface="Arial"/>
                <a:sym typeface="Arial"/>
              </a:rPr>
              <a:t>Que dificuldades podem surgir com os instrumentos enumerados em termos de ligação social? Como podem ser ultrapassadas? </a:t>
            </a:r>
          </a:p>
          <a:p>
            <a:pPr marL="457200" lvl="0" indent="-330200" algn="l" rtl="0">
              <a:lnSpc>
                <a:spcPct val="120000"/>
              </a:lnSpc>
              <a:spcBef>
                <a:spcPts val="600"/>
              </a:spcBef>
              <a:spcAft>
                <a:spcPts val="0"/>
              </a:spcAft>
              <a:buClr>
                <a:srgbClr val="636A6F"/>
              </a:buClr>
              <a:buSzPts val="1600"/>
              <a:buFont typeface="Arial"/>
              <a:buChar char="•"/>
            </a:pPr>
            <a:r>
              <a:rPr lang="pt-PT" sz="2000" dirty="0">
                <a:solidFill>
                  <a:srgbClr val="868E93"/>
                </a:solidFill>
                <a:latin typeface="Arial"/>
                <a:cs typeface="Arial"/>
                <a:sym typeface="Arial"/>
              </a:rPr>
              <a:t>Já utilizou alguma das ferramentas digitais referidas? Como é que foi a sua experiência? Quais são alguns dos pontos fortes e fracos específicos com que se deparou ao utilizar o software?</a:t>
            </a:r>
          </a:p>
          <a:p>
            <a:pPr marL="0" lvl="0" indent="0" algn="l" rtl="0">
              <a:lnSpc>
                <a:spcPct val="120000"/>
              </a:lnSpc>
              <a:spcBef>
                <a:spcPts val="600"/>
              </a:spcBef>
              <a:spcAft>
                <a:spcPts val="0"/>
              </a:spcAft>
              <a:buNone/>
            </a:pPr>
            <a:r>
              <a:rPr lang="pt-PT" sz="2000" dirty="0">
                <a:solidFill>
                  <a:srgbClr val="868E93"/>
                </a:solidFill>
                <a:latin typeface="Arial"/>
                <a:cs typeface="Arial"/>
                <a:sym typeface="Arial"/>
              </a:rPr>
              <a:t>Não se esqueça de tomar notas sobre as respostas dadas a cada uma das perguntas acima e de pôr de lado a lista de ferramentas digitais. Voltaremos a utilizar este material noutra atividade!</a:t>
            </a:r>
          </a:p>
          <a:p>
            <a:pPr marL="0" lvl="0" indent="0" algn="l" rtl="0">
              <a:lnSpc>
                <a:spcPct val="90000"/>
              </a:lnSpc>
              <a:spcBef>
                <a:spcPts val="0"/>
              </a:spcBef>
              <a:spcAft>
                <a:spcPts val="0"/>
              </a:spcAft>
              <a:buNone/>
            </a:pPr>
            <a:endParaRPr lang="pt-PT" sz="2000" dirty="0">
              <a:solidFill>
                <a:srgbClr val="636A6F"/>
              </a:solidFill>
              <a:latin typeface="Arial"/>
              <a:ea typeface="Arial"/>
              <a:cs typeface="Arial"/>
              <a:sym typeface="Arial"/>
            </a:endParaRPr>
          </a:p>
          <a:p>
            <a:pPr marL="0" lvl="0" indent="0" algn="l" rtl="0">
              <a:lnSpc>
                <a:spcPct val="90000"/>
              </a:lnSpc>
              <a:spcBef>
                <a:spcPts val="0"/>
              </a:spcBef>
              <a:spcAft>
                <a:spcPts val="0"/>
              </a:spcAft>
              <a:buNone/>
            </a:pPr>
            <a:endParaRPr lang="pt-PT" sz="2000" dirty="0">
              <a:solidFill>
                <a:srgbClr val="636A6F"/>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D8189533-CB7D-088F-7F26-58CEDCFE287B}"/>
              </a:ext>
            </a:extLst>
          </p:cNvPr>
          <p:cNvPicPr>
            <a:picLocks noChangeAspect="1"/>
          </p:cNvPicPr>
          <p:nvPr/>
        </p:nvPicPr>
        <p:blipFill>
          <a:blip r:embed="rId3"/>
          <a:stretch>
            <a:fillRect/>
          </a:stretch>
        </p:blipFill>
        <p:spPr>
          <a:xfrm>
            <a:off x="322172" y="6194690"/>
            <a:ext cx="1845149" cy="330126"/>
          </a:xfrm>
          <a:prstGeom prst="rect">
            <a:avLst/>
          </a:prstGeom>
        </p:spPr>
      </p:pic>
      <p:sp>
        <p:nvSpPr>
          <p:cNvPr id="5" name="Google Shape;336;g3250f227c3e_0_38">
            <a:extLst>
              <a:ext uri="{FF2B5EF4-FFF2-40B4-BE49-F238E27FC236}">
                <a16:creationId xmlns:a16="http://schemas.microsoft.com/office/drawing/2014/main" id="{2672C753-CD8D-B455-0BF6-A9551DFEB71E}"/>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ct val="100000"/>
              <a:buFont typeface="Arial"/>
              <a:buNone/>
            </a:pPr>
            <a:r>
              <a:rPr lang="en-GB" sz="3200" spc="-110" dirty="0" err="1">
                <a:solidFill>
                  <a:schemeClr val="accent6"/>
                </a:solidFill>
              </a:rPr>
              <a:t>Atividade</a:t>
            </a:r>
            <a:r>
              <a:rPr lang="en-GB" sz="3200" spc="-110" dirty="0">
                <a:solidFill>
                  <a:schemeClr val="accent6"/>
                </a:solidFill>
              </a:rPr>
              <a:t> 3: </a:t>
            </a:r>
            <a:r>
              <a:rPr lang="en-GB" sz="3200" spc="-110" dirty="0" err="1">
                <a:solidFill>
                  <a:schemeClr val="accent6"/>
                </a:solidFill>
              </a:rPr>
              <a:t>Recursos</a:t>
            </a:r>
            <a:r>
              <a:rPr lang="en-GB" sz="3200" spc="-110" dirty="0">
                <a:solidFill>
                  <a:schemeClr val="accent6"/>
                </a:solidFill>
              </a:rPr>
              <a:t> para </a:t>
            </a:r>
            <a:r>
              <a:rPr lang="en-GB" sz="3200" spc="-110" dirty="0" err="1">
                <a:solidFill>
                  <a:schemeClr val="accent6"/>
                </a:solidFill>
              </a:rPr>
              <a:t>reforçar</a:t>
            </a:r>
            <a:r>
              <a:rPr lang="en-GB" sz="3200" spc="-110" dirty="0">
                <a:solidFill>
                  <a:schemeClr val="accent6"/>
                </a:solidFill>
              </a:rPr>
              <a:t> a </a:t>
            </a:r>
            <a:r>
              <a:rPr lang="en-GB" sz="3200" spc="-110" dirty="0" err="1">
                <a:solidFill>
                  <a:schemeClr val="accent6"/>
                </a:solidFill>
              </a:rPr>
              <a:t>ligação</a:t>
            </a:r>
            <a:r>
              <a:rPr lang="en-GB" sz="3200" spc="-110" dirty="0">
                <a:solidFill>
                  <a:schemeClr val="accent6"/>
                </a:solidFill>
              </a:rPr>
              <a:t> social </a:t>
            </a:r>
            <a:endParaRPr sz="3200" spc="-110" dirty="0">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0BFAF944-C22A-E347-1891-B147CB7DBC55}"/>
              </a:ext>
            </a:extLst>
          </p:cNvPr>
          <p:cNvPicPr>
            <a:picLocks noChangeAspect="1"/>
          </p:cNvPicPr>
          <p:nvPr/>
        </p:nvPicPr>
        <p:blipFill>
          <a:blip r:embed="rId3"/>
          <a:stretch>
            <a:fillRect/>
          </a:stretch>
        </p:blipFill>
        <p:spPr>
          <a:xfrm>
            <a:off x="322172" y="6194690"/>
            <a:ext cx="1845149" cy="330126"/>
          </a:xfrm>
          <a:prstGeom prst="rect">
            <a:avLst/>
          </a:prstGeom>
        </p:spPr>
      </p:pic>
      <p:sp>
        <p:nvSpPr>
          <p:cNvPr id="5" name="Google Shape;336;g3250f227c3e_0_38">
            <a:extLst>
              <a:ext uri="{FF2B5EF4-FFF2-40B4-BE49-F238E27FC236}">
                <a16:creationId xmlns:a16="http://schemas.microsoft.com/office/drawing/2014/main" id="{8B920EC8-A448-3737-8102-F780B0AAFE2B}"/>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en-GB" sz="3200" dirty="0" err="1">
                <a:solidFill>
                  <a:schemeClr val="accent6"/>
                </a:solidFill>
              </a:rPr>
              <a:t>Atividade</a:t>
            </a:r>
            <a:r>
              <a:rPr lang="en-GB" sz="3200" dirty="0">
                <a:solidFill>
                  <a:schemeClr val="accent6"/>
                </a:solidFill>
              </a:rPr>
              <a:t> 3: </a:t>
            </a:r>
            <a:r>
              <a:rPr lang="en-GB" sz="3200" dirty="0" err="1">
                <a:solidFill>
                  <a:schemeClr val="accent6"/>
                </a:solidFill>
              </a:rPr>
              <a:t>Catálogo</a:t>
            </a:r>
            <a:r>
              <a:rPr lang="en-GB" sz="3200" dirty="0">
                <a:solidFill>
                  <a:schemeClr val="accent6"/>
                </a:solidFill>
              </a:rPr>
              <a:t> de Ferramentas </a:t>
            </a:r>
            <a:r>
              <a:rPr lang="en-GB" sz="3200" dirty="0" err="1">
                <a:solidFill>
                  <a:schemeClr val="accent6"/>
                </a:solidFill>
              </a:rPr>
              <a:t>Colaborativas</a:t>
            </a:r>
            <a:endParaRPr dirty="0">
              <a:solidFill>
                <a:schemeClr val="accent5"/>
              </a:solidFill>
            </a:endParaRPr>
          </a:p>
        </p:txBody>
      </p:sp>
      <p:sp>
        <p:nvSpPr>
          <p:cNvPr id="6" name="Google Shape;192;g3250f227c3e_0_130">
            <a:extLst>
              <a:ext uri="{FF2B5EF4-FFF2-40B4-BE49-F238E27FC236}">
                <a16:creationId xmlns:a16="http://schemas.microsoft.com/office/drawing/2014/main" id="{38A73B57-EBD3-2EAB-DECD-4DFAF8AA0724}"/>
              </a:ext>
            </a:extLst>
          </p:cNvPr>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sz="2000" b="1" dirty="0">
                <a:solidFill>
                  <a:srgbClr val="12501B"/>
                </a:solidFill>
                <a:latin typeface="+mj-lt"/>
                <a:ea typeface="Arial"/>
                <a:cs typeface="Arial"/>
                <a:sym typeface="Arial"/>
              </a:rPr>
              <a:t>RECURSOS </a:t>
            </a:r>
            <a:endParaRPr lang="pt-PT" sz="2000" dirty="0">
              <a:latin typeface="+mj-lt"/>
            </a:endParaRPr>
          </a:p>
          <a:p>
            <a:pPr marL="457200" lvl="0" indent="-304800" algn="l" rtl="0">
              <a:lnSpc>
                <a:spcPct val="100000"/>
              </a:lnSpc>
              <a:spcBef>
                <a:spcPts val="1200"/>
              </a:spcBef>
              <a:spcAft>
                <a:spcPts val="0"/>
              </a:spcAft>
              <a:buClr>
                <a:srgbClr val="868E93"/>
              </a:buClr>
              <a:buSzPts val="1200"/>
              <a:buChar char="●"/>
            </a:pPr>
            <a:r>
              <a:rPr lang="pt-PT" sz="2000" dirty="0">
                <a:solidFill>
                  <a:srgbClr val="868E93"/>
                </a:solidFill>
                <a:latin typeface="+mn-lt"/>
              </a:rPr>
              <a:t>Papel, quadro de folhas, notas adesivas, etc.</a:t>
            </a:r>
          </a:p>
          <a:p>
            <a:pPr marL="457200" lvl="0" indent="-304800" algn="l" rtl="0">
              <a:lnSpc>
                <a:spcPct val="100000"/>
              </a:lnSpc>
              <a:spcBef>
                <a:spcPts val="1200"/>
              </a:spcBef>
              <a:spcAft>
                <a:spcPts val="0"/>
              </a:spcAft>
              <a:buClr>
                <a:srgbClr val="868E93"/>
              </a:buClr>
              <a:buSzPts val="1200"/>
              <a:buChar char="●"/>
            </a:pPr>
            <a:r>
              <a:rPr lang="pt-PT" sz="2000" dirty="0">
                <a:solidFill>
                  <a:srgbClr val="868E93"/>
                </a:solidFill>
                <a:latin typeface="+mn-lt"/>
              </a:rPr>
              <a:t>Canetas, marcadores, etc.</a:t>
            </a:r>
          </a:p>
          <a:p>
            <a:pPr marL="228600" lvl="0" indent="-114300" algn="l" rtl="0">
              <a:lnSpc>
                <a:spcPct val="90000"/>
              </a:lnSpc>
              <a:spcBef>
                <a:spcPts val="1000"/>
              </a:spcBef>
              <a:spcAft>
                <a:spcPts val="0"/>
              </a:spcAft>
              <a:buClr>
                <a:srgbClr val="9869BD"/>
              </a:buClr>
              <a:buSzPts val="1800"/>
              <a:buNone/>
            </a:pPr>
            <a:endParaRPr lang="pt-PT" sz="2000" i="0" u="none" strike="noStrike" cap="none" dirty="0">
              <a:solidFill>
                <a:srgbClr val="868E93"/>
              </a:solidFill>
              <a:latin typeface="+mj-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mj-lt"/>
            </a:endParaRPr>
          </a:p>
        </p:txBody>
      </p:sp>
      <p:sp>
        <p:nvSpPr>
          <p:cNvPr id="7" name="Google Shape;193;g3250f227c3e_0_130">
            <a:extLst>
              <a:ext uri="{FF2B5EF4-FFF2-40B4-BE49-F238E27FC236}">
                <a16:creationId xmlns:a16="http://schemas.microsoft.com/office/drawing/2014/main" id="{4F73A43C-E51C-91A1-9AA9-803B6EF6B90F}"/>
              </a:ext>
            </a:extLst>
          </p:cNvPr>
          <p:cNvSpPr txBox="1">
            <a:spLocks/>
          </p:cNvSpPr>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Clr>
                <a:srgbClr val="12501B"/>
              </a:buClr>
              <a:buFont typeface="Arial"/>
              <a:buNone/>
            </a:pPr>
            <a:r>
              <a:rPr lang="en-GB" sz="2000" b="1" cap="all" dirty="0" err="1">
                <a:solidFill>
                  <a:srgbClr val="12501B"/>
                </a:solidFill>
                <a:latin typeface="Arial"/>
                <a:ea typeface="Arial"/>
                <a:cs typeface="Arial"/>
                <a:sym typeface="Arial"/>
              </a:rPr>
              <a:t>Saiba</a:t>
            </a:r>
            <a:r>
              <a:rPr lang="en-GB" sz="2000" b="1" cap="all" dirty="0">
                <a:solidFill>
                  <a:srgbClr val="12501B"/>
                </a:solidFill>
                <a:latin typeface="Arial"/>
                <a:ea typeface="Arial"/>
                <a:cs typeface="Arial"/>
                <a:sym typeface="Arial"/>
              </a:rPr>
              <a:t> </a:t>
            </a:r>
            <a:r>
              <a:rPr lang="en-GB" sz="2000" b="1" cap="all" dirty="0" err="1">
                <a:solidFill>
                  <a:srgbClr val="12501B"/>
                </a:solidFill>
                <a:latin typeface="Arial"/>
                <a:ea typeface="Arial"/>
                <a:cs typeface="Arial"/>
                <a:sym typeface="Arial"/>
              </a:rPr>
              <a:t>mais</a:t>
            </a:r>
            <a:r>
              <a:rPr lang="en-GB" sz="2000" b="1" cap="all" dirty="0">
                <a:solidFill>
                  <a:srgbClr val="12501B"/>
                </a:solidFill>
                <a:latin typeface="Arial"/>
                <a:ea typeface="Arial"/>
                <a:cs typeface="Arial"/>
                <a:sym typeface="Arial"/>
              </a:rPr>
              <a:t>! </a:t>
            </a:r>
            <a:endParaRPr lang="en-GB" sz="2000" cap="all" dirty="0"/>
          </a:p>
          <a:p>
            <a:pPr marL="228600" lvl="0" indent="-228600" algn="l" rtl="0">
              <a:lnSpc>
                <a:spcPct val="90000"/>
              </a:lnSpc>
              <a:spcBef>
                <a:spcPts val="1000"/>
              </a:spcBef>
              <a:spcAft>
                <a:spcPts val="0"/>
              </a:spcAft>
              <a:buClr>
                <a:srgbClr val="868E93"/>
              </a:buClr>
              <a:buSzPts val="1800"/>
              <a:buChar char="•"/>
            </a:pPr>
            <a:r>
              <a:rPr lang="pt-PT" dirty="0">
                <a:solidFill>
                  <a:srgbClr val="868E93"/>
                </a:solidFill>
                <a:latin typeface="Arial"/>
                <a:ea typeface="Arial"/>
                <a:cs typeface="Arial"/>
                <a:sym typeface="Arial"/>
              </a:rPr>
              <a:t>No artigo da Forbes, </a:t>
            </a:r>
            <a:r>
              <a:rPr lang="pt-PT" dirty="0" err="1">
                <a:solidFill>
                  <a:srgbClr val="868E93"/>
                </a:solidFill>
                <a:latin typeface="Arial"/>
                <a:ea typeface="Arial"/>
                <a:cs typeface="Arial"/>
                <a:sym typeface="Arial"/>
              </a:rPr>
              <a:t>Neal</a:t>
            </a:r>
            <a:r>
              <a:rPr lang="pt-PT" dirty="0">
                <a:solidFill>
                  <a:srgbClr val="868E93"/>
                </a:solidFill>
                <a:latin typeface="Arial"/>
                <a:ea typeface="Arial"/>
                <a:cs typeface="Arial"/>
                <a:sym typeface="Arial"/>
              </a:rPr>
              <a:t> Stanton (</a:t>
            </a:r>
            <a:r>
              <a:rPr lang="pt-PT" dirty="0" err="1">
                <a:solidFill>
                  <a:srgbClr val="868E93"/>
                </a:solidFill>
                <a:latin typeface="Arial"/>
                <a:ea typeface="Arial"/>
                <a:cs typeface="Arial"/>
                <a:sym typeface="Arial"/>
              </a:rPr>
              <a:t>Co-CEO</a:t>
            </a:r>
            <a:r>
              <a:rPr lang="pt-PT" dirty="0">
                <a:solidFill>
                  <a:srgbClr val="868E93"/>
                </a:solidFill>
                <a:latin typeface="Arial"/>
                <a:ea typeface="Arial"/>
                <a:cs typeface="Arial"/>
                <a:sym typeface="Arial"/>
              </a:rPr>
              <a:t> da </a:t>
            </a:r>
            <a:r>
              <a:rPr lang="pt-PT" i="1" dirty="0" err="1">
                <a:solidFill>
                  <a:srgbClr val="868E93"/>
                </a:solidFill>
                <a:latin typeface="Arial"/>
                <a:ea typeface="Arial"/>
                <a:cs typeface="Arial"/>
                <a:sym typeface="Arial"/>
              </a:rPr>
              <a:t>Ramp</a:t>
            </a:r>
            <a:r>
              <a:rPr lang="pt-PT" dirty="0">
                <a:solidFill>
                  <a:srgbClr val="868E93"/>
                </a:solidFill>
                <a:latin typeface="Arial"/>
                <a:ea typeface="Arial"/>
                <a:cs typeface="Arial"/>
                <a:sym typeface="Arial"/>
              </a:rPr>
              <a:t>) debate algumas das muitas formas de incentivar o </a:t>
            </a:r>
            <a:r>
              <a:rPr lang="pt-PT" i="1" dirty="0" err="1">
                <a:solidFill>
                  <a:srgbClr val="868E93"/>
                </a:solidFill>
                <a:latin typeface="Arial"/>
                <a:ea typeface="Arial"/>
                <a:cs typeface="Arial"/>
                <a:sym typeface="Arial"/>
              </a:rPr>
              <a:t>teambuilding</a:t>
            </a:r>
            <a:r>
              <a:rPr lang="pt-PT" i="1" dirty="0">
                <a:solidFill>
                  <a:srgbClr val="868E93"/>
                </a:solidFill>
                <a:latin typeface="Arial"/>
                <a:ea typeface="Arial"/>
                <a:cs typeface="Arial"/>
                <a:sym typeface="Arial"/>
              </a:rPr>
              <a:t> </a:t>
            </a:r>
            <a:r>
              <a:rPr lang="pt-PT" dirty="0">
                <a:solidFill>
                  <a:srgbClr val="868E93"/>
                </a:solidFill>
                <a:latin typeface="Arial"/>
                <a:ea typeface="Arial"/>
                <a:cs typeface="Arial"/>
                <a:sym typeface="Arial"/>
              </a:rPr>
              <a:t>num local de trabalho híbrido ou remoto.</a:t>
            </a:r>
          </a:p>
          <a:p>
            <a:pPr marL="269875" lvl="0" indent="0" algn="l" rtl="0">
              <a:lnSpc>
                <a:spcPct val="90000"/>
              </a:lnSpc>
              <a:spcBef>
                <a:spcPts val="1000"/>
              </a:spcBef>
              <a:spcAft>
                <a:spcPts val="0"/>
              </a:spcAft>
              <a:buNone/>
            </a:pPr>
            <a:r>
              <a:rPr lang="pt-PT" u="sng" dirty="0">
                <a:solidFill>
                  <a:schemeClr val="hlink"/>
                </a:solidFill>
                <a:latin typeface="Arial"/>
                <a:ea typeface="Arial"/>
                <a:cs typeface="Arial"/>
                <a:sym typeface="Arial"/>
                <a:hlinkClick r:id="rId4"/>
              </a:rPr>
              <a:t>www.forbes.com/councils/forbestechcouncil/2022/08/10/how-to-build-connections-team-building-in-a-hybrid-workplace/</a:t>
            </a:r>
            <a:endParaRPr lang="pt-PT" dirty="0">
              <a:solidFill>
                <a:srgbClr val="868E9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3250f227c3e_0_183"/>
          <p:cNvSpPr txBox="1"/>
          <p:nvPr/>
        </p:nvSpPr>
        <p:spPr>
          <a:xfrm>
            <a:off x="4929673" y="2858825"/>
            <a:ext cx="7032478"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dirty="0">
                <a:solidFill>
                  <a:schemeClr val="accent5"/>
                </a:solidFill>
              </a:rPr>
              <a:t>Tópico 4 </a:t>
            </a:r>
          </a:p>
          <a:p>
            <a:pPr marL="0" marR="0" lvl="0" indent="0" algn="l" rtl="0">
              <a:lnSpc>
                <a:spcPct val="90000"/>
              </a:lnSpc>
              <a:spcBef>
                <a:spcPts val="0"/>
              </a:spcBef>
              <a:spcAft>
                <a:spcPts val="0"/>
              </a:spcAft>
              <a:buClr>
                <a:schemeClr val="accent5"/>
              </a:buClr>
              <a:buSzPts val="3600"/>
              <a:buFont typeface="Arial"/>
              <a:buNone/>
            </a:pPr>
            <a:r>
              <a:rPr lang="pt-PT" sz="3600" b="1" dirty="0">
                <a:solidFill>
                  <a:schemeClr val="accent5"/>
                </a:solidFill>
              </a:rPr>
              <a:t>A inclusão e a empatia, como pilares da conexão</a:t>
            </a:r>
            <a:endParaRPr lang="pt-PT" sz="1400" b="1" i="0" u="none" strike="noStrike" cap="none" dirty="0">
              <a:solidFill>
                <a:srgbClr val="000000"/>
              </a:solidFill>
              <a:latin typeface="Arial"/>
              <a:ea typeface="Arial"/>
              <a:cs typeface="Arial"/>
              <a:sym typeface="Arial"/>
            </a:endParaRPr>
          </a:p>
        </p:txBody>
      </p:sp>
      <p:pic>
        <p:nvPicPr>
          <p:cNvPr id="370" name="Google Shape;370;g3250f227c3e_0_183"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C9556874-73A3-D8D3-F798-CE8B74CA2925}"/>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3250f227c3e_0_66"/>
          <p:cNvSpPr txBox="1"/>
          <p:nvPr/>
        </p:nvSpPr>
        <p:spPr>
          <a:xfrm>
            <a:off x="1174800" y="394550"/>
            <a:ext cx="11017200" cy="5351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5"/>
                </a:solidFill>
              </a:rPr>
              <a:t> </a:t>
            </a:r>
            <a:r>
              <a:rPr lang="pt-PT" sz="3200" dirty="0">
                <a:solidFill>
                  <a:schemeClr val="accent6"/>
                </a:solidFill>
              </a:rPr>
              <a:t>Tópico 4: A inclusão e a empatia, como pilares da conexão</a:t>
            </a:r>
          </a:p>
        </p:txBody>
      </p:sp>
      <p:sp>
        <p:nvSpPr>
          <p:cNvPr id="377" name="Google Shape;377;g3250f227c3e_0_66"/>
          <p:cNvSpPr txBox="1"/>
          <p:nvPr/>
        </p:nvSpPr>
        <p:spPr>
          <a:xfrm>
            <a:off x="587375" y="1252850"/>
            <a:ext cx="11017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highlight>
                <a:srgbClr val="FFFF00"/>
              </a:highlight>
            </a:endParaRPr>
          </a:p>
        </p:txBody>
      </p:sp>
      <p:grpSp>
        <p:nvGrpSpPr>
          <p:cNvPr id="3" name="Agrupar 2">
            <a:extLst>
              <a:ext uri="{FF2B5EF4-FFF2-40B4-BE49-F238E27FC236}">
                <a16:creationId xmlns:a16="http://schemas.microsoft.com/office/drawing/2014/main" id="{AC85817D-195F-F18F-7575-981EBC1CD3C9}"/>
              </a:ext>
            </a:extLst>
          </p:cNvPr>
          <p:cNvGrpSpPr/>
          <p:nvPr/>
        </p:nvGrpSpPr>
        <p:grpSpPr>
          <a:xfrm>
            <a:off x="6939350" y="2627020"/>
            <a:ext cx="5000775" cy="3656950"/>
            <a:chOff x="205475" y="2596775"/>
            <a:chExt cx="5000775" cy="3656950"/>
          </a:xfrm>
        </p:grpSpPr>
        <p:pic>
          <p:nvPicPr>
            <p:cNvPr id="378" name="Google Shape;378;g3250f227c3e_0_66"/>
            <p:cNvPicPr preferRelativeResize="0"/>
            <p:nvPr/>
          </p:nvPicPr>
          <p:blipFill>
            <a:blip r:embed="rId3">
              <a:alphaModFix/>
            </a:blip>
            <a:stretch>
              <a:fillRect/>
            </a:stretch>
          </p:blipFill>
          <p:spPr>
            <a:xfrm>
              <a:off x="205475" y="2596775"/>
              <a:ext cx="5000774" cy="3333849"/>
            </a:xfrm>
            <a:prstGeom prst="rect">
              <a:avLst/>
            </a:prstGeom>
            <a:noFill/>
            <a:ln>
              <a:noFill/>
            </a:ln>
          </p:spPr>
        </p:pic>
        <p:sp>
          <p:nvSpPr>
            <p:cNvPr id="379" name="Google Shape;379;g3250f227c3e_0_66"/>
            <p:cNvSpPr txBox="1"/>
            <p:nvPr/>
          </p:nvSpPr>
          <p:spPr>
            <a:xfrm>
              <a:off x="1684550" y="5930625"/>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Antoni Shkraba via Pexels.</a:t>
              </a:r>
              <a:endParaRPr sz="900"/>
            </a:p>
          </p:txBody>
        </p:sp>
      </p:grpSp>
      <p:sp>
        <p:nvSpPr>
          <p:cNvPr id="380" name="Google Shape;380;g3250f227c3e_0_66"/>
          <p:cNvSpPr txBox="1"/>
          <p:nvPr/>
        </p:nvSpPr>
        <p:spPr>
          <a:xfrm>
            <a:off x="474050" y="1174909"/>
            <a:ext cx="646530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dirty="0">
                <a:solidFill>
                  <a:srgbClr val="636A6F"/>
                </a:solidFill>
              </a:rPr>
              <a:t>Em qualquer ambiente, quer seja um local de trabalho remoto, uma escola ou uma unidade familiar, todas as boas intenções e esforços para gerar conetividade são inúteis sem primeiro praticar a inclusão e a empatia. Na verdade, a capacidade de nos ligarmos a um nível humano aos nossos pares, deve ser o ponto de partida de qualquer estratégia de conexão social.</a:t>
            </a:r>
          </a:p>
          <a:p>
            <a:pPr marL="0" lvl="0" indent="0" algn="l" rtl="0">
              <a:spcBef>
                <a:spcPts val="0"/>
              </a:spcBef>
              <a:spcAft>
                <a:spcPts val="0"/>
              </a:spcAft>
              <a:buNone/>
            </a:pPr>
            <a:endParaRPr lang="pt-PT" sz="2000" dirty="0">
              <a:solidFill>
                <a:srgbClr val="636A6F"/>
              </a:solidFill>
            </a:endParaRPr>
          </a:p>
          <a:p>
            <a:pPr lvl="0"/>
            <a:r>
              <a:rPr lang="pt-PT" sz="2000" dirty="0">
                <a:solidFill>
                  <a:srgbClr val="636A6F"/>
                </a:solidFill>
              </a:rPr>
              <a:t>Com isto em mente, vamos complementar a teoria, as estratégias e as ferramentas digitais elaboradas até agora com algumas dicas sobre a melhor forma de maximizar a inclusão e a empatia da sua organização. Após a conclusão desta secção, poderá então reunir todos os elementos acima referidos para definir uma estratégia abrangente de conectividade para o seu local de trabalho remoto ou híbrido.</a:t>
            </a:r>
            <a:endParaRPr lang="pt-PT" sz="2000" dirty="0">
              <a:solidFill>
                <a:schemeClr val="dk1"/>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F9A0D44A-865B-5DFD-D2E9-196A1CC35DD5}"/>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g32565449324_0_96"/>
          <p:cNvSpPr txBox="1"/>
          <p:nvPr/>
        </p:nvSpPr>
        <p:spPr>
          <a:xfrm>
            <a:off x="587375" y="1252850"/>
            <a:ext cx="11017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highlight>
                <a:srgbClr val="FFFF00"/>
              </a:highlight>
            </a:endParaRPr>
          </a:p>
        </p:txBody>
      </p:sp>
      <p:pic>
        <p:nvPicPr>
          <p:cNvPr id="388" name="Google Shape;388;g32565449324_0_96"/>
          <p:cNvPicPr preferRelativeResize="0"/>
          <p:nvPr/>
        </p:nvPicPr>
        <p:blipFill rotWithShape="1">
          <a:blip r:embed="rId3">
            <a:alphaModFix/>
          </a:blip>
          <a:srcRect/>
          <a:stretch/>
        </p:blipFill>
        <p:spPr>
          <a:xfrm>
            <a:off x="205476" y="2082771"/>
            <a:ext cx="4725754" cy="3187424"/>
          </a:xfrm>
          <a:prstGeom prst="rect">
            <a:avLst/>
          </a:prstGeom>
          <a:noFill/>
          <a:ln>
            <a:noFill/>
          </a:ln>
        </p:spPr>
      </p:pic>
      <p:sp>
        <p:nvSpPr>
          <p:cNvPr id="389" name="Google Shape;389;g32565449324_0_96"/>
          <p:cNvSpPr txBox="1"/>
          <p:nvPr/>
        </p:nvSpPr>
        <p:spPr>
          <a:xfrm>
            <a:off x="1409530" y="5247792"/>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dirty="0" err="1">
                <a:solidFill>
                  <a:srgbClr val="636A6F"/>
                </a:solidFill>
              </a:rPr>
              <a:t>Foto</a:t>
            </a:r>
            <a:r>
              <a:rPr lang="en-GB" sz="900" dirty="0">
                <a:solidFill>
                  <a:srgbClr val="636A6F"/>
                </a:solidFill>
              </a:rPr>
              <a:t> de Alena </a:t>
            </a:r>
            <a:r>
              <a:rPr lang="en-GB" sz="900" dirty="0" err="1">
                <a:solidFill>
                  <a:srgbClr val="636A6F"/>
                </a:solidFill>
              </a:rPr>
              <a:t>Darmel</a:t>
            </a:r>
            <a:r>
              <a:rPr lang="en-GB" sz="900" dirty="0">
                <a:solidFill>
                  <a:srgbClr val="636A6F"/>
                </a:solidFill>
              </a:rPr>
              <a:t> via </a:t>
            </a:r>
            <a:r>
              <a:rPr lang="en-GB" sz="900" dirty="0" err="1">
                <a:solidFill>
                  <a:srgbClr val="636A6F"/>
                </a:solidFill>
              </a:rPr>
              <a:t>Pexels</a:t>
            </a:r>
            <a:r>
              <a:rPr lang="en-GB" sz="900" dirty="0">
                <a:solidFill>
                  <a:srgbClr val="636A6F"/>
                </a:solidFill>
              </a:rPr>
              <a:t>.</a:t>
            </a:r>
            <a:endParaRPr sz="900" dirty="0"/>
          </a:p>
        </p:txBody>
      </p:sp>
      <p:sp>
        <p:nvSpPr>
          <p:cNvPr id="390" name="Google Shape;390;g32565449324_0_96"/>
          <p:cNvSpPr txBox="1"/>
          <p:nvPr/>
        </p:nvSpPr>
        <p:spPr>
          <a:xfrm>
            <a:off x="5208815" y="956143"/>
            <a:ext cx="6777710" cy="5755391"/>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pt-PT" sz="1800" dirty="0">
                <a:solidFill>
                  <a:srgbClr val="636A6F"/>
                </a:solidFill>
              </a:rPr>
              <a:t>Tal como acontece com a ligação social em ambientes híbridos ou remotos, certos contextos podem criar barreiras à </a:t>
            </a:r>
            <a:r>
              <a:rPr lang="pt-PT" sz="1800" spc="-10" dirty="0">
                <a:solidFill>
                  <a:srgbClr val="636A6F"/>
                </a:solidFill>
              </a:rPr>
              <a:t>inclusão e à empatia. Os profissionais de RH e os gestores que pretendem reforçar a ligação social nos seus locais de trabalho </a:t>
            </a:r>
            <a:r>
              <a:rPr lang="pt-PT" sz="1800" dirty="0">
                <a:solidFill>
                  <a:srgbClr val="636A6F"/>
                </a:solidFill>
              </a:rPr>
              <a:t>devem, idealmente, dar passos para eliminar essas barreiras, antes de se comprometerem com uma estratégia de inclusão.</a:t>
            </a:r>
          </a:p>
          <a:p>
            <a:pPr marL="0" lvl="0" indent="0" algn="l" rtl="0">
              <a:spcBef>
                <a:spcPts val="600"/>
              </a:spcBef>
              <a:spcAft>
                <a:spcPts val="0"/>
              </a:spcAft>
              <a:buNone/>
            </a:pPr>
            <a:r>
              <a:rPr lang="pt-PT" sz="1800" dirty="0">
                <a:solidFill>
                  <a:srgbClr val="636A6F"/>
                </a:solidFill>
              </a:rPr>
              <a:t>Em primeiro lugar, muitos dos nossos preconceitos e estereótipos estão enraizados no inconsciente. Ou seja, perpetuamo‑los sem nos apercebermos. O primeiro passo para os enfrentar é identificá‑los e, em seguida, comprometermo‑nos a desenvolver o nosso comportamento e as nossas perceções, de modo a ultrapassá‑los.</a:t>
            </a:r>
          </a:p>
          <a:p>
            <a:pPr marL="0" lvl="0" indent="0" algn="l" rtl="0">
              <a:spcBef>
                <a:spcPts val="600"/>
              </a:spcBef>
              <a:spcAft>
                <a:spcPts val="0"/>
              </a:spcAft>
              <a:buNone/>
            </a:pPr>
            <a:r>
              <a:rPr lang="pt-PT" sz="1800" dirty="0">
                <a:solidFill>
                  <a:srgbClr val="636A6F"/>
                </a:solidFill>
              </a:rPr>
              <a:t>Outro exemplo de uma barreira à inclusão e à empatia pode ser algo tão simples como a atribuição preferencial de tarefas num local de trabalho. Sem qualquer intuito malicioso, podemos inadvertidamente delegar de uma forma que leva a que alguns</a:t>
            </a:r>
            <a:r>
              <a:rPr lang="pt-PT" sz="1800" spc="-30" dirty="0">
                <a:solidFill>
                  <a:srgbClr val="636A6F"/>
                </a:solidFill>
              </a:rPr>
              <a:t> </a:t>
            </a:r>
            <a:r>
              <a:rPr lang="pt-PT" sz="1800" spc="-50" dirty="0">
                <a:solidFill>
                  <a:srgbClr val="636A6F"/>
                </a:solidFill>
              </a:rPr>
              <a:t>indivíduos tenham menos oportunidades de contribuir do que outros.</a:t>
            </a:r>
          </a:p>
          <a:p>
            <a:pPr marL="0" lvl="0" indent="0" algn="l" rtl="0">
              <a:spcBef>
                <a:spcPts val="600"/>
              </a:spcBef>
              <a:spcAft>
                <a:spcPts val="0"/>
              </a:spcAft>
              <a:buNone/>
            </a:pPr>
            <a:r>
              <a:rPr lang="pt-PT" sz="1800" dirty="0">
                <a:solidFill>
                  <a:srgbClr val="636A6F"/>
                </a:solidFill>
              </a:rPr>
              <a:t>Ao abordar as raízes dos obstáculos à inclusão, lançamos as bases para um ambiente de trabalho mais empático.</a:t>
            </a:r>
          </a:p>
        </p:txBody>
      </p:sp>
      <p:pic>
        <p:nvPicPr>
          <p:cNvPr id="2" name="Imagem 1" descr="Uma imagem com texto, Tipo de letra, Azul elétrico, azul&#10;&#10;Descrição gerada automaticamente">
            <a:extLst>
              <a:ext uri="{FF2B5EF4-FFF2-40B4-BE49-F238E27FC236}">
                <a16:creationId xmlns:a16="http://schemas.microsoft.com/office/drawing/2014/main" id="{C4420D9F-623C-FA57-6BCC-F87E27075477}"/>
              </a:ext>
            </a:extLst>
          </p:cNvPr>
          <p:cNvPicPr>
            <a:picLocks noChangeAspect="1"/>
          </p:cNvPicPr>
          <p:nvPr/>
        </p:nvPicPr>
        <p:blipFill>
          <a:blip r:embed="rId4"/>
          <a:stretch>
            <a:fillRect/>
          </a:stretch>
        </p:blipFill>
        <p:spPr>
          <a:xfrm>
            <a:off x="322172" y="6194690"/>
            <a:ext cx="1845149" cy="330126"/>
          </a:xfrm>
          <a:prstGeom prst="rect">
            <a:avLst/>
          </a:prstGeom>
        </p:spPr>
      </p:pic>
      <p:sp>
        <p:nvSpPr>
          <p:cNvPr id="4" name="Google Shape;376;g3250f227c3e_0_66">
            <a:extLst>
              <a:ext uri="{FF2B5EF4-FFF2-40B4-BE49-F238E27FC236}">
                <a16:creationId xmlns:a16="http://schemas.microsoft.com/office/drawing/2014/main" id="{61299E4A-52E0-E3D3-077A-348F2A4C1A8B}"/>
              </a:ext>
            </a:extLst>
          </p:cNvPr>
          <p:cNvSpPr txBox="1"/>
          <p:nvPr/>
        </p:nvSpPr>
        <p:spPr>
          <a:xfrm>
            <a:off x="1174800" y="394550"/>
            <a:ext cx="11017200" cy="5351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5"/>
                </a:solidFill>
              </a:rPr>
              <a:t> </a:t>
            </a:r>
            <a:r>
              <a:rPr lang="pt-PT" sz="3200" dirty="0">
                <a:solidFill>
                  <a:schemeClr val="accent6"/>
                </a:solidFill>
              </a:rPr>
              <a:t>Tópico 4: A inclusão e a empatia, como pilares da conexão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32565449324_0_105"/>
          <p:cNvSpPr txBox="1"/>
          <p:nvPr/>
        </p:nvSpPr>
        <p:spPr>
          <a:xfrm>
            <a:off x="4751883" y="1039767"/>
            <a:ext cx="7440118" cy="550917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600"/>
              </a:spcAft>
              <a:buNone/>
            </a:pPr>
            <a:r>
              <a:rPr lang="pt-PT" sz="1800" dirty="0">
                <a:solidFill>
                  <a:srgbClr val="636A6F"/>
                </a:solidFill>
              </a:rPr>
              <a:t>Para lá das respostas reativas à inclusão e à empatia, podemos adotar medidas proativas que promovam estes valores essenciais. Aqui ficam algumas estratégias rápidas que a sua organização pode implementar:</a:t>
            </a:r>
          </a:p>
          <a:p>
            <a:pPr marL="285750" lvl="0" indent="-285750" algn="l" rtl="0">
              <a:spcBef>
                <a:spcPts val="600"/>
              </a:spcBef>
              <a:spcAft>
                <a:spcPts val="600"/>
              </a:spcAft>
              <a:buFont typeface="Arial" panose="020B0604020202020204" pitchFamily="34" charset="0"/>
              <a:buChar char="•"/>
            </a:pPr>
            <a:r>
              <a:rPr lang="pt-PT" sz="1800" b="1" dirty="0">
                <a:solidFill>
                  <a:srgbClr val="636A6F"/>
                </a:solidFill>
              </a:rPr>
              <a:t>planear para todos:</a:t>
            </a:r>
            <a:r>
              <a:rPr lang="pt-PT" sz="1800" dirty="0">
                <a:solidFill>
                  <a:srgbClr val="636A6F"/>
                </a:solidFill>
              </a:rPr>
              <a:t> sempre que for necessário organizar uma atividade, um evento, uma tarefa, etc., reservar um momento para refletir sobre eventuais barreiras ao acesso físico, necessidades linguísticas, respeito por culturas diferentes, etc., que devam ser consideradas para que todos se sintam bem-vindos e incluídos</a:t>
            </a:r>
          </a:p>
          <a:p>
            <a:pPr marL="285750" lvl="0" indent="-285750" algn="l" rtl="0">
              <a:spcBef>
                <a:spcPts val="600"/>
              </a:spcBef>
              <a:spcAft>
                <a:spcPts val="600"/>
              </a:spcAft>
              <a:buFont typeface="Arial" panose="020B0604020202020204" pitchFamily="34" charset="0"/>
              <a:buChar char="•"/>
            </a:pPr>
            <a:r>
              <a:rPr lang="pt-PT" sz="1800" b="1" dirty="0">
                <a:solidFill>
                  <a:srgbClr val="636A6F"/>
                </a:solidFill>
              </a:rPr>
              <a:t>colocarmo-nos no lugar do outro:</a:t>
            </a:r>
            <a:r>
              <a:rPr lang="pt-PT" sz="1800" dirty="0">
                <a:solidFill>
                  <a:srgbClr val="636A6F"/>
                </a:solidFill>
              </a:rPr>
              <a:t> o conceito fundamental de empatia consiste em considerar e ter em conta os sentimentos e a perspetiva de outra pessoa. No local de trabalho, esta competência é especialmente valiosa, pois ajuda‑nos a compreender o processo de decisão dos colegas, as razões da sua forma de comunicar, as suas motivações pessoais, </a:t>
            </a:r>
            <a:r>
              <a:rPr lang="pt-PT" sz="1800" dirty="0" err="1">
                <a:solidFill>
                  <a:srgbClr val="636A6F"/>
                </a:solidFill>
              </a:rPr>
              <a:t>etc</a:t>
            </a:r>
            <a:endParaRPr lang="pt-PT" sz="1800" dirty="0">
              <a:solidFill>
                <a:srgbClr val="636A6F"/>
              </a:solidFill>
            </a:endParaRPr>
          </a:p>
          <a:p>
            <a:pPr marL="285750" lvl="0" indent="-285750" algn="l" rtl="0">
              <a:spcBef>
                <a:spcPts val="600"/>
              </a:spcBef>
              <a:spcAft>
                <a:spcPts val="600"/>
              </a:spcAft>
              <a:buFont typeface="Arial" panose="020B0604020202020204" pitchFamily="34" charset="0"/>
              <a:buChar char="•"/>
            </a:pPr>
            <a:r>
              <a:rPr lang="pt-PT" sz="1800" b="1" spc="-50" dirty="0">
                <a:solidFill>
                  <a:srgbClr val="636A6F"/>
                </a:solidFill>
              </a:rPr>
              <a:t>estender a mão:</a:t>
            </a:r>
            <a:r>
              <a:rPr lang="pt-PT" sz="1800" spc="-50" dirty="0">
                <a:solidFill>
                  <a:srgbClr val="636A6F"/>
                </a:solidFill>
              </a:rPr>
              <a:t> em caso de dúvida, comunique! Debata as formas  </a:t>
            </a:r>
            <a:r>
              <a:rPr lang="pt-PT" sz="1800" dirty="0">
                <a:solidFill>
                  <a:srgbClr val="636A6F"/>
                </a:solidFill>
              </a:rPr>
              <a:t>de tornar a organização mais acolhedora e inclusiva. A equipa </a:t>
            </a:r>
            <a:r>
              <a:rPr lang="pt-PT" sz="1800" spc="-10" dirty="0">
                <a:solidFill>
                  <a:srgbClr val="636A6F"/>
                </a:solidFill>
              </a:rPr>
              <a:t>vai </a:t>
            </a:r>
            <a:r>
              <a:rPr lang="pt-PT" sz="1800" spc="-20" dirty="0">
                <a:solidFill>
                  <a:srgbClr val="636A6F"/>
                </a:solidFill>
              </a:rPr>
              <a:t>valorizar o esforço e isso só fortalecerá a ligação social na empresa</a:t>
            </a:r>
          </a:p>
        </p:txBody>
      </p:sp>
      <p:grpSp>
        <p:nvGrpSpPr>
          <p:cNvPr id="4" name="Agrupar 3">
            <a:extLst>
              <a:ext uri="{FF2B5EF4-FFF2-40B4-BE49-F238E27FC236}">
                <a16:creationId xmlns:a16="http://schemas.microsoft.com/office/drawing/2014/main" id="{1FCD804B-3F26-5637-2EC5-36EB4670C6AA}"/>
              </a:ext>
            </a:extLst>
          </p:cNvPr>
          <p:cNvGrpSpPr/>
          <p:nvPr/>
        </p:nvGrpSpPr>
        <p:grpSpPr>
          <a:xfrm>
            <a:off x="114300" y="2488367"/>
            <a:ext cx="4517661" cy="3347412"/>
            <a:chOff x="7195675" y="1252850"/>
            <a:chExt cx="4996330" cy="3638649"/>
          </a:xfrm>
        </p:grpSpPr>
        <p:pic>
          <p:nvPicPr>
            <p:cNvPr id="397" name="Google Shape;397;g32565449324_0_105"/>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398" name="Google Shape;398;g32565449324_0_105"/>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Alex Green via Pexels.</a:t>
              </a:r>
              <a:endParaRPr sz="900"/>
            </a:p>
          </p:txBody>
        </p:sp>
      </p:grpSp>
      <p:pic>
        <p:nvPicPr>
          <p:cNvPr id="2" name="Imagem 1" descr="Uma imagem com texto, Tipo de letra, Azul elétrico, azul&#10;&#10;Descrição gerada automaticamente">
            <a:extLst>
              <a:ext uri="{FF2B5EF4-FFF2-40B4-BE49-F238E27FC236}">
                <a16:creationId xmlns:a16="http://schemas.microsoft.com/office/drawing/2014/main" id="{95DBAA0F-02CA-BD67-D8FC-F9B0C657F405}"/>
              </a:ext>
            </a:extLst>
          </p:cNvPr>
          <p:cNvPicPr>
            <a:picLocks noChangeAspect="1"/>
          </p:cNvPicPr>
          <p:nvPr/>
        </p:nvPicPr>
        <p:blipFill>
          <a:blip r:embed="rId4"/>
          <a:stretch>
            <a:fillRect/>
          </a:stretch>
        </p:blipFill>
        <p:spPr>
          <a:xfrm>
            <a:off x="322172" y="6194690"/>
            <a:ext cx="1845149" cy="330126"/>
          </a:xfrm>
          <a:prstGeom prst="rect">
            <a:avLst/>
          </a:prstGeom>
        </p:spPr>
      </p:pic>
      <p:sp>
        <p:nvSpPr>
          <p:cNvPr id="5" name="Google Shape;376;g3250f227c3e_0_66">
            <a:extLst>
              <a:ext uri="{FF2B5EF4-FFF2-40B4-BE49-F238E27FC236}">
                <a16:creationId xmlns:a16="http://schemas.microsoft.com/office/drawing/2014/main" id="{2EED2389-42C3-A266-F5CD-BEBAC478E054}"/>
              </a:ext>
            </a:extLst>
          </p:cNvPr>
          <p:cNvSpPr txBox="1"/>
          <p:nvPr/>
        </p:nvSpPr>
        <p:spPr>
          <a:xfrm>
            <a:off x="1174800" y="394550"/>
            <a:ext cx="11017200" cy="5351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5"/>
                </a:solidFill>
              </a:rPr>
              <a:t> </a:t>
            </a:r>
            <a:r>
              <a:rPr lang="pt-PT" sz="3200" dirty="0">
                <a:solidFill>
                  <a:schemeClr val="accent6"/>
                </a:solidFill>
              </a:rPr>
              <a:t>Tópico 4: A inclusão e a empatia, como pilares da conexão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250f227c3e_0_71"/>
          <p:cNvSpPr txBox="1">
            <a:spLocks noGrp="1"/>
          </p:cNvSpPr>
          <p:nvPr>
            <p:ph type="body" idx="2"/>
          </p:nvPr>
        </p:nvSpPr>
        <p:spPr>
          <a:xfrm>
            <a:off x="6286500" y="1220089"/>
            <a:ext cx="5755725" cy="5407516"/>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406" name="Google Shape;406;g3250f227c3e_0_71"/>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pt-PT" sz="3200" dirty="0">
                <a:solidFill>
                  <a:schemeClr val="accent6"/>
                </a:solidFill>
              </a:rPr>
              <a:t>Atividade: Cenário de dramatização</a:t>
            </a:r>
            <a:endParaRPr lang="pt-PT" dirty="0">
              <a:solidFill>
                <a:schemeClr val="accent5"/>
              </a:solidFill>
            </a:endParaRPr>
          </a:p>
        </p:txBody>
      </p:sp>
      <p:sp>
        <p:nvSpPr>
          <p:cNvPr id="408" name="Google Shape;408;g3250f227c3e_0_71"/>
          <p:cNvSpPr txBox="1"/>
          <p:nvPr/>
        </p:nvSpPr>
        <p:spPr>
          <a:xfrm>
            <a:off x="6286500" y="2260739"/>
            <a:ext cx="5708175" cy="435192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pt-PT" sz="2000" b="1" i="0" u="none" strike="noStrike" cap="none" dirty="0">
                <a:solidFill>
                  <a:srgbClr val="636A6F"/>
                </a:solidFill>
                <a:latin typeface="Arial"/>
                <a:ea typeface="Arial"/>
                <a:cs typeface="Arial"/>
                <a:sym typeface="Arial"/>
              </a:rPr>
              <a:t>Após a conclusão desta atividade, será capaz de:</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reconhecer o papel da liderança e da organização alargada, na criação de um ambiente de trabalho inclusivo e interligado, tanto em espaços físicos como virtuais</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empenhar-se com a inclusão nos locais de trabalho híbridos, assegurando que os trabalhadores remotos se sentem valorizados e envolvidos na cultura organizacional</a:t>
            </a:r>
            <a:endParaRPr lang="pt-PT"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pt-PT" sz="2000" i="1" spc="-30" dirty="0">
                <a:solidFill>
                  <a:srgbClr val="636A6F"/>
                </a:solidFill>
              </a:rPr>
              <a:t>demonstrar empatia pelas necessidades sociais </a:t>
            </a:r>
            <a:r>
              <a:rPr lang="pt-PT" sz="2000" i="1" dirty="0">
                <a:solidFill>
                  <a:srgbClr val="636A6F"/>
                </a:solidFill>
              </a:rPr>
              <a:t>e emocionais dos trabalhadores híbridos</a:t>
            </a:r>
            <a:endParaRPr lang="pt-PT" sz="1600" b="0" i="0" u="none" strike="noStrike" cap="none" dirty="0">
              <a:solidFill>
                <a:srgbClr val="000000"/>
              </a:solidFill>
              <a:latin typeface="Arial"/>
              <a:ea typeface="Arial"/>
              <a:cs typeface="Arial"/>
              <a:sym typeface="Arial"/>
            </a:endParaRPr>
          </a:p>
        </p:txBody>
      </p:sp>
      <p:sp>
        <p:nvSpPr>
          <p:cNvPr id="410" name="Google Shape;410;g3250f227c3e_0_71"/>
          <p:cNvSpPr txBox="1">
            <a:spLocks noGrp="1"/>
          </p:cNvSpPr>
          <p:nvPr>
            <p:ph type="body" idx="1"/>
          </p:nvPr>
        </p:nvSpPr>
        <p:spPr>
          <a:xfrm>
            <a:off x="197325" y="1919116"/>
            <a:ext cx="6089175" cy="4632709"/>
          </a:xfrm>
          <a:prstGeom prst="rect">
            <a:avLst/>
          </a:prstGeom>
          <a:noFill/>
          <a:ln>
            <a:noFill/>
          </a:ln>
        </p:spPr>
        <p:txBody>
          <a:bodyPr spcFirstLastPara="1" wrap="square" lIns="91425" tIns="45700" rIns="91425" bIns="45700" anchor="t" anchorCtr="0">
            <a:noAutofit/>
          </a:bodyPr>
          <a:lstStyle/>
          <a:p>
            <a:pPr marL="1703388" lvl="4" indent="0">
              <a:lnSpc>
                <a:spcPct val="100000"/>
              </a:lnSpc>
              <a:buNone/>
            </a:pPr>
            <a:r>
              <a:rPr lang="pt-PT" sz="2400" b="1" i="1" dirty="0">
                <a:solidFill>
                  <a:srgbClr val="868E93"/>
                </a:solidFill>
                <a:latin typeface="Open Sans Light"/>
                <a:cs typeface="Open Sans Light"/>
              </a:rPr>
              <a:t>O objetivo desta atividade é praticar a empatia em ação através de cenários de dramatização que abordem desafios comuns do local de trabalho híbrido. Os participantes refletirão sobre como incentivar uma cultura de inclusão e adaptar-se às necessidades específicas dos trabalhadores remotos</a:t>
            </a:r>
          </a:p>
        </p:txBody>
      </p:sp>
      <p:pic>
        <p:nvPicPr>
          <p:cNvPr id="412" name="Google Shape;412;g3250f227c3e_0_71"/>
          <p:cNvPicPr preferRelativeResize="0"/>
          <p:nvPr/>
        </p:nvPicPr>
        <p:blipFill rotWithShape="1">
          <a:blip r:embed="rId3">
            <a:alphaModFix/>
          </a:blip>
          <a:srcRect l="21300" t="23251" r="19598" b="22961"/>
          <a:stretch/>
        </p:blipFill>
        <p:spPr>
          <a:xfrm>
            <a:off x="0" y="2484233"/>
            <a:ext cx="1974396" cy="180022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40BAC346-524B-A5AA-0845-AD3D4960E142}"/>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Google Shape;174;g3250f227c3e_0_110" descr="Inteligência Artificial com preenchimento sólido">
            <a:extLst>
              <a:ext uri="{FF2B5EF4-FFF2-40B4-BE49-F238E27FC236}">
                <a16:creationId xmlns:a16="http://schemas.microsoft.com/office/drawing/2014/main" id="{EC33D231-B32A-8895-765B-93748F17CDE9}"/>
              </a:ext>
            </a:extLst>
          </p:cNvPr>
          <p:cNvPicPr preferRelativeResize="0"/>
          <p:nvPr/>
        </p:nvPicPr>
        <p:blipFill rotWithShape="1">
          <a:blip r:embed="rId5">
            <a:alphaModFix/>
          </a:blip>
          <a:srcRect/>
          <a:stretch/>
        </p:blipFill>
        <p:spPr>
          <a:xfrm>
            <a:off x="7015913" y="1283214"/>
            <a:ext cx="914400" cy="914400"/>
          </a:xfrm>
          <a:prstGeom prst="rect">
            <a:avLst/>
          </a:prstGeom>
          <a:noFill/>
          <a:ln>
            <a:noFill/>
          </a:ln>
        </p:spPr>
      </p:pic>
      <p:sp>
        <p:nvSpPr>
          <p:cNvPr id="4" name="Google Shape;143;p8">
            <a:extLst>
              <a:ext uri="{FF2B5EF4-FFF2-40B4-BE49-F238E27FC236}">
                <a16:creationId xmlns:a16="http://schemas.microsoft.com/office/drawing/2014/main" id="{AD07F0E6-3B79-0211-3B81-0FCC5E14833B}"/>
              </a:ext>
            </a:extLst>
          </p:cNvPr>
          <p:cNvSpPr txBox="1"/>
          <p:nvPr/>
        </p:nvSpPr>
        <p:spPr>
          <a:xfrm>
            <a:off x="8015938" y="1304751"/>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g3250f227c3e_0_82"/>
          <p:cNvSpPr txBox="1">
            <a:spLocks noGrp="1"/>
          </p:cNvSpPr>
          <p:nvPr>
            <p:ph type="body" idx="1"/>
          </p:nvPr>
        </p:nvSpPr>
        <p:spPr>
          <a:xfrm>
            <a:off x="1210788" y="1137171"/>
            <a:ext cx="10153897" cy="4926888"/>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15875" lvl="0" indent="0" algn="l" rtl="0">
              <a:lnSpc>
                <a:spcPct val="100000"/>
              </a:lnSpc>
              <a:spcBef>
                <a:spcPts val="600"/>
              </a:spcBef>
              <a:spcAft>
                <a:spcPts val="0"/>
              </a:spcAft>
              <a:buClr>
                <a:srgbClr val="9869BD"/>
              </a:buClr>
              <a:buSzPts val="1550"/>
              <a:buNone/>
            </a:pPr>
            <a:r>
              <a:rPr lang="pt-PT" sz="2000" b="1" dirty="0">
                <a:solidFill>
                  <a:srgbClr val="12501B"/>
                </a:solidFill>
                <a:latin typeface="+mn-lt"/>
                <a:ea typeface="Arial"/>
                <a:cs typeface="Arial"/>
                <a:sym typeface="Arial"/>
              </a:rPr>
              <a:t>Organizar</a:t>
            </a:r>
            <a:endParaRPr lang="pt-PT" sz="2000" dirty="0">
              <a:latin typeface="+mn-lt"/>
            </a:endParaRPr>
          </a:p>
          <a:p>
            <a:pPr marL="228600" lvl="0" indent="-212725" algn="l" rtl="0">
              <a:lnSpc>
                <a:spcPct val="100000"/>
              </a:lnSpc>
              <a:spcBef>
                <a:spcPts val="600"/>
              </a:spcBef>
              <a:spcAft>
                <a:spcPts val="0"/>
              </a:spcAft>
              <a:buClr>
                <a:srgbClr val="636A6F"/>
              </a:buClr>
              <a:buSzPts val="1550"/>
              <a:buChar char="•"/>
            </a:pPr>
            <a:r>
              <a:rPr lang="pt-PT" sz="2000" dirty="0">
                <a:solidFill>
                  <a:srgbClr val="636A6F"/>
                </a:solidFill>
                <a:latin typeface="+mn-lt"/>
                <a:ea typeface="Arial"/>
                <a:cs typeface="Arial"/>
                <a:sym typeface="Arial"/>
              </a:rPr>
              <a:t>Dividir os participantes em grupos mais pequenos, idealmente compostos por três a quatro participantes. Atribuir um papel a cada membro do grupo, a representar:</a:t>
            </a:r>
          </a:p>
          <a:p>
            <a:pPr marL="914400" lvl="1" indent="-327025" algn="l" rtl="0">
              <a:lnSpc>
                <a:spcPct val="100000"/>
              </a:lnSpc>
              <a:spcBef>
                <a:spcPts val="0"/>
              </a:spcBef>
              <a:spcAft>
                <a:spcPts val="0"/>
              </a:spcAft>
              <a:buClr>
                <a:srgbClr val="636A6F"/>
              </a:buClr>
              <a:buSzPts val="1550"/>
              <a:buFont typeface="Arial"/>
              <a:buChar char="•"/>
            </a:pPr>
            <a:r>
              <a:rPr lang="pt-PT" sz="2000" dirty="0">
                <a:solidFill>
                  <a:srgbClr val="636A6F"/>
                </a:solidFill>
                <a:latin typeface="+mn-lt"/>
              </a:rPr>
              <a:t>Trabalhador</a:t>
            </a:r>
          </a:p>
          <a:p>
            <a:pPr marL="914400" lvl="1" indent="-327025" algn="l" rtl="0">
              <a:lnSpc>
                <a:spcPct val="100000"/>
              </a:lnSpc>
              <a:spcBef>
                <a:spcPts val="0"/>
              </a:spcBef>
              <a:spcAft>
                <a:spcPts val="0"/>
              </a:spcAft>
              <a:buClr>
                <a:srgbClr val="636A6F"/>
              </a:buClr>
              <a:buSzPts val="1550"/>
              <a:buChar char="•"/>
            </a:pPr>
            <a:r>
              <a:rPr lang="pt-PT" sz="2000" dirty="0">
                <a:solidFill>
                  <a:srgbClr val="636A6F"/>
                </a:solidFill>
                <a:latin typeface="+mn-lt"/>
              </a:rPr>
              <a:t>RH</a:t>
            </a:r>
          </a:p>
          <a:p>
            <a:pPr marL="914400" lvl="1" indent="-327025" algn="l" rtl="0">
              <a:lnSpc>
                <a:spcPct val="100000"/>
              </a:lnSpc>
              <a:spcBef>
                <a:spcPts val="0"/>
              </a:spcBef>
              <a:spcAft>
                <a:spcPts val="0"/>
              </a:spcAft>
              <a:buClr>
                <a:srgbClr val="636A6F"/>
              </a:buClr>
              <a:buSzPts val="1550"/>
              <a:buChar char="•"/>
            </a:pPr>
            <a:r>
              <a:rPr lang="pt-PT" sz="2000" dirty="0">
                <a:solidFill>
                  <a:srgbClr val="636A6F"/>
                </a:solidFill>
                <a:latin typeface="+mn-lt"/>
              </a:rPr>
              <a:t>Diretor</a:t>
            </a:r>
          </a:p>
          <a:p>
            <a:pPr marL="914400" lvl="1" indent="-327025" algn="l" rtl="0">
              <a:lnSpc>
                <a:spcPct val="100000"/>
              </a:lnSpc>
              <a:spcBef>
                <a:spcPts val="0"/>
              </a:spcBef>
              <a:spcAft>
                <a:spcPts val="0"/>
              </a:spcAft>
              <a:buClr>
                <a:srgbClr val="636A6F"/>
              </a:buClr>
              <a:buSzPts val="1550"/>
              <a:buChar char="•"/>
            </a:pPr>
            <a:r>
              <a:rPr lang="pt-PT" sz="2000" dirty="0">
                <a:solidFill>
                  <a:srgbClr val="636A6F"/>
                </a:solidFill>
                <a:latin typeface="+mn-lt"/>
              </a:rPr>
              <a:t>Observador (no caso de haver um quarto membro do grupo)</a:t>
            </a:r>
            <a:endParaRPr lang="pt-PT" sz="2000" dirty="0">
              <a:solidFill>
                <a:srgbClr val="636A6F"/>
              </a:solidFill>
              <a:latin typeface="+mn-lt"/>
              <a:ea typeface="Arial"/>
              <a:cs typeface="Arial"/>
              <a:sym typeface="Arial"/>
            </a:endParaRPr>
          </a:p>
          <a:p>
            <a:pPr marL="15875" lvl="0" indent="0" algn="l" rtl="0">
              <a:lnSpc>
                <a:spcPct val="100000"/>
              </a:lnSpc>
              <a:spcBef>
                <a:spcPts val="600"/>
              </a:spcBef>
              <a:spcAft>
                <a:spcPts val="0"/>
              </a:spcAft>
              <a:buClr>
                <a:srgbClr val="9869BD"/>
              </a:buClr>
              <a:buSzPts val="1550"/>
              <a:buNone/>
            </a:pPr>
            <a:r>
              <a:rPr lang="pt-PT" sz="2000" b="1" dirty="0">
                <a:solidFill>
                  <a:srgbClr val="12501B"/>
                </a:solidFill>
                <a:latin typeface="+mn-lt"/>
                <a:ea typeface="Arial"/>
                <a:cs typeface="Arial"/>
                <a:sym typeface="Arial"/>
              </a:rPr>
              <a:t>Cenário</a:t>
            </a:r>
            <a:endParaRPr lang="pt-PT" sz="2000" dirty="0">
              <a:solidFill>
                <a:srgbClr val="12501B"/>
              </a:solidFill>
              <a:latin typeface="+mn-lt"/>
            </a:endParaRPr>
          </a:p>
          <a:p>
            <a:pPr marL="228600" lvl="0" indent="-212725" algn="l" rtl="0">
              <a:lnSpc>
                <a:spcPct val="100000"/>
              </a:lnSpc>
              <a:spcBef>
                <a:spcPts val="600"/>
              </a:spcBef>
              <a:spcAft>
                <a:spcPts val="0"/>
              </a:spcAft>
              <a:buClr>
                <a:srgbClr val="636A6F"/>
              </a:buClr>
              <a:buSzPts val="1550"/>
              <a:buChar char="•"/>
            </a:pPr>
            <a:r>
              <a:rPr lang="pt-PT" sz="2000" dirty="0">
                <a:solidFill>
                  <a:srgbClr val="636A6F"/>
                </a:solidFill>
                <a:latin typeface="+mn-lt"/>
                <a:ea typeface="Arial"/>
                <a:cs typeface="Arial"/>
                <a:sym typeface="Arial"/>
              </a:rPr>
              <a:t>O colaborador, que trabalha à distância, expressou recentemente que se sente excluído de decisões importantes da equipa e de algumas interações informais, de uma forma que o pessoal do escritório não sente atualmente. Sente que algumas das suas contribuições recentes em reuniões foram ignoradas e não tem a certeza de que os seus esforços estejam a ser valorizados. Esta situação está a começar a afetar o empenho e a moral do trabalhador, que agendou uma reunião com os RH, com a sua chefia direta e (opcionalmente) com um observador para resolver esta questão.</a:t>
            </a:r>
            <a:endParaRPr lang="pt-PT" sz="2000" i="0" u="none" strike="noStrike" cap="none" dirty="0">
              <a:solidFill>
                <a:srgbClr val="636A6F"/>
              </a:solidFill>
              <a:latin typeface="+mn-lt"/>
              <a:ea typeface="Arial"/>
              <a:cs typeface="Arial"/>
              <a:sym typeface="Arial"/>
            </a:endParaRPr>
          </a:p>
          <a:p>
            <a:pPr marL="457200" lvl="0" indent="0" algn="l" rtl="0">
              <a:lnSpc>
                <a:spcPct val="100000"/>
              </a:lnSpc>
              <a:spcBef>
                <a:spcPts val="600"/>
              </a:spcBef>
              <a:spcAft>
                <a:spcPts val="0"/>
              </a:spcAft>
              <a:buNone/>
            </a:pPr>
            <a:r>
              <a:rPr lang="pt-PT" sz="2000" i="0" u="none" strike="noStrike" cap="none" dirty="0">
                <a:solidFill>
                  <a:srgbClr val="868E93"/>
                </a:solidFill>
                <a:latin typeface="+mn-lt"/>
                <a:ea typeface="Arial"/>
                <a:cs typeface="Arial"/>
                <a:sym typeface="Arial"/>
              </a:rPr>
              <a:t> </a:t>
            </a:r>
            <a:endParaRPr lang="pt-PT" sz="2000" dirty="0">
              <a:latin typeface="+mn-lt"/>
            </a:endParaRPr>
          </a:p>
          <a:p>
            <a:pPr marL="228600" lvl="0" indent="-114300" algn="l" rtl="0">
              <a:lnSpc>
                <a:spcPct val="100000"/>
              </a:lnSpc>
              <a:spcBef>
                <a:spcPts val="600"/>
              </a:spcBef>
              <a:spcAft>
                <a:spcPts val="0"/>
              </a:spcAft>
              <a:buClr>
                <a:srgbClr val="9869BD"/>
              </a:buClr>
              <a:buSzPts val="1800"/>
              <a:buNone/>
            </a:pPr>
            <a:endParaRPr lang="pt-PT" sz="2000" i="0" u="none" strike="noStrike" cap="none" dirty="0">
              <a:solidFill>
                <a:srgbClr val="12501B"/>
              </a:solidFill>
              <a:latin typeface="+mn-lt"/>
              <a:ea typeface="Open Sans Light"/>
              <a:cs typeface="Open Sans Light"/>
              <a:sym typeface="Open Sans Light"/>
            </a:endParaRPr>
          </a:p>
          <a:p>
            <a:pPr marL="228600" lvl="0" indent="-114300" algn="l" rtl="0">
              <a:lnSpc>
                <a:spcPct val="100000"/>
              </a:lnSpc>
              <a:spcBef>
                <a:spcPts val="600"/>
              </a:spcBef>
              <a:spcAft>
                <a:spcPts val="0"/>
              </a:spcAft>
              <a:buClr>
                <a:srgbClr val="9869BD"/>
              </a:buClr>
              <a:buSzPts val="1800"/>
              <a:buNone/>
            </a:pPr>
            <a:endParaRPr lang="pt-PT" sz="2000" b="1" dirty="0">
              <a:solidFill>
                <a:srgbClr val="12501B"/>
              </a:solidFill>
              <a:latin typeface="+mn-lt"/>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48467EAD-0416-F75E-DA23-8D3AA84A6034}"/>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406;g3250f227c3e_0_71">
            <a:extLst>
              <a:ext uri="{FF2B5EF4-FFF2-40B4-BE49-F238E27FC236}">
                <a16:creationId xmlns:a16="http://schemas.microsoft.com/office/drawing/2014/main" id="{369548D4-1360-4607-BB26-9CCE421B8E08}"/>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pt-PT" sz="3200" dirty="0">
                <a:solidFill>
                  <a:schemeClr val="accent6"/>
                </a:solidFill>
              </a:rPr>
              <a:t>Atividade: Cenário de dramatização</a:t>
            </a:r>
            <a:endParaRPr lang="pt-PT" dirty="0">
              <a:solidFill>
                <a:schemeClr val="accent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3" name="Imagem 2" descr="Uma imagem com texto, Tipo de letra, Azul elétrico, azul&#10;&#10;Descrição gerada automaticamente">
            <a:extLst>
              <a:ext uri="{FF2B5EF4-FFF2-40B4-BE49-F238E27FC236}">
                <a16:creationId xmlns:a16="http://schemas.microsoft.com/office/drawing/2014/main" id="{02370917-2200-0EC1-0A45-C2205EE265ED}"/>
              </a:ext>
            </a:extLst>
          </p:cNvPr>
          <p:cNvPicPr>
            <a:picLocks noChangeAspect="1"/>
          </p:cNvPicPr>
          <p:nvPr/>
        </p:nvPicPr>
        <p:blipFill>
          <a:blip r:embed="rId3"/>
          <a:stretch>
            <a:fillRect/>
          </a:stretch>
        </p:blipFill>
        <p:spPr>
          <a:xfrm>
            <a:off x="288214" y="6193036"/>
            <a:ext cx="1845149" cy="330126"/>
          </a:xfrm>
          <a:prstGeom prst="rect">
            <a:avLst/>
          </a:prstGeom>
        </p:spPr>
      </p:pic>
      <p:sp>
        <p:nvSpPr>
          <p:cNvPr id="426" name="Google Shape;426;g32565449324_0_115"/>
          <p:cNvSpPr txBox="1">
            <a:spLocks noGrp="1"/>
          </p:cNvSpPr>
          <p:nvPr>
            <p:ph type="body" idx="1"/>
          </p:nvPr>
        </p:nvSpPr>
        <p:spPr>
          <a:xfrm>
            <a:off x="996043" y="1235143"/>
            <a:ext cx="10366501" cy="5426913"/>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225" lvl="0" indent="0" algn="l" rtl="0">
              <a:lnSpc>
                <a:spcPct val="100000"/>
              </a:lnSpc>
              <a:spcBef>
                <a:spcPts val="600"/>
              </a:spcBef>
              <a:spcAft>
                <a:spcPts val="0"/>
              </a:spcAft>
              <a:buClr>
                <a:srgbClr val="636A6F"/>
              </a:buClr>
              <a:buSzPts val="1450"/>
              <a:buNone/>
            </a:pPr>
            <a:r>
              <a:rPr lang="pt-PT" sz="2000" b="1" dirty="0">
                <a:solidFill>
                  <a:srgbClr val="12501B"/>
                </a:solidFill>
                <a:latin typeface="Arial"/>
                <a:ea typeface="Arial"/>
                <a:cs typeface="Arial"/>
                <a:sym typeface="Arial"/>
              </a:rPr>
              <a:t>Considerando a vossa abordagem...</a:t>
            </a:r>
          </a:p>
          <a:p>
            <a:pPr marL="22225" lvl="0" indent="0" algn="l" rtl="0">
              <a:lnSpc>
                <a:spcPct val="100000"/>
              </a:lnSpc>
              <a:spcBef>
                <a:spcPts val="600"/>
              </a:spcBef>
              <a:spcAft>
                <a:spcPts val="0"/>
              </a:spcAft>
              <a:buClr>
                <a:srgbClr val="636A6F"/>
              </a:buClr>
              <a:buSzPts val="1450"/>
              <a:buNone/>
            </a:pPr>
            <a:endParaRPr lang="pt-PT" sz="2000" b="1" dirty="0">
              <a:solidFill>
                <a:srgbClr val="12501B"/>
              </a:solidFill>
              <a:latin typeface="Arial"/>
              <a:ea typeface="Arial"/>
              <a:cs typeface="Arial"/>
              <a:sym typeface="Arial"/>
            </a:endParaRPr>
          </a:p>
          <a:p>
            <a:pPr marL="228600" lvl="0" indent="-206375" algn="l" rtl="0">
              <a:lnSpc>
                <a:spcPct val="100000"/>
              </a:lnSpc>
              <a:spcBef>
                <a:spcPts val="600"/>
              </a:spcBef>
              <a:spcAft>
                <a:spcPts val="0"/>
              </a:spcAft>
              <a:buClr>
                <a:srgbClr val="636A6F"/>
              </a:buClr>
              <a:buSzPts val="1450"/>
              <a:buChar char="•"/>
            </a:pPr>
            <a:r>
              <a:rPr lang="pt-PT" sz="2000" dirty="0">
                <a:solidFill>
                  <a:srgbClr val="636A6F"/>
                </a:solidFill>
                <a:latin typeface="Arial"/>
                <a:ea typeface="Arial"/>
                <a:cs typeface="Arial"/>
                <a:sym typeface="Arial"/>
              </a:rPr>
              <a:t>Todas as partes envolvidas neste debate têm requisitos diferentes e sugerem boas práticas. Tentar delinear como seria uma reunião construtiva entre eles, num contexto em que todos são bem versados em empatia e inclusão.</a:t>
            </a:r>
          </a:p>
          <a:p>
            <a:pPr marL="914400" lvl="1" indent="-320675" algn="l" rtl="0">
              <a:lnSpc>
                <a:spcPct val="100000"/>
              </a:lnSpc>
              <a:spcBef>
                <a:spcPts val="600"/>
              </a:spcBef>
              <a:spcAft>
                <a:spcPts val="0"/>
              </a:spcAft>
              <a:buClr>
                <a:srgbClr val="636A6F"/>
              </a:buClr>
              <a:buSzPts val="1450"/>
              <a:buChar char="•"/>
            </a:pPr>
            <a:r>
              <a:rPr lang="pt-PT" sz="2000" b="1" dirty="0">
                <a:solidFill>
                  <a:srgbClr val="636A6F"/>
                </a:solidFill>
              </a:rPr>
              <a:t>Trabalhador: </a:t>
            </a:r>
            <a:r>
              <a:rPr lang="pt-PT" sz="2000" dirty="0">
                <a:solidFill>
                  <a:srgbClr val="636A6F"/>
                </a:solidFill>
              </a:rPr>
              <a:t>Comunicar as suas preocupações de uma forma honesta, calma e construtiva.</a:t>
            </a:r>
          </a:p>
          <a:p>
            <a:pPr marL="914400" lvl="1" indent="-320675" algn="l" rtl="0">
              <a:lnSpc>
                <a:spcPct val="100000"/>
              </a:lnSpc>
              <a:spcBef>
                <a:spcPts val="600"/>
              </a:spcBef>
              <a:spcAft>
                <a:spcPts val="0"/>
              </a:spcAft>
              <a:buClr>
                <a:srgbClr val="636A6F"/>
              </a:buClr>
              <a:buSzPts val="1450"/>
              <a:buChar char="•"/>
            </a:pPr>
            <a:r>
              <a:rPr lang="pt-PT" sz="2000" b="1" dirty="0">
                <a:solidFill>
                  <a:srgbClr val="636A6F"/>
                </a:solidFill>
              </a:rPr>
              <a:t>RH: </a:t>
            </a:r>
            <a:r>
              <a:rPr lang="pt-PT" sz="2000" dirty="0">
                <a:solidFill>
                  <a:srgbClr val="636A6F"/>
                </a:solidFill>
              </a:rPr>
              <a:t>Ouvir ativamente as preocupações do trabalhador, reconhecer os seus sentimentos e apresentar potenciais soluções.</a:t>
            </a:r>
          </a:p>
          <a:p>
            <a:pPr marL="914400" lvl="1" indent="-320675" algn="l" rtl="0">
              <a:lnSpc>
                <a:spcPct val="100000"/>
              </a:lnSpc>
              <a:spcBef>
                <a:spcPts val="600"/>
              </a:spcBef>
              <a:spcAft>
                <a:spcPts val="0"/>
              </a:spcAft>
              <a:buClr>
                <a:srgbClr val="636A6F"/>
              </a:buClr>
              <a:buSzPts val="1450"/>
              <a:buChar char="•"/>
            </a:pPr>
            <a:r>
              <a:rPr lang="pt-PT" sz="2000" b="1" spc="-30" dirty="0">
                <a:solidFill>
                  <a:srgbClr val="636A6F"/>
                </a:solidFill>
              </a:rPr>
              <a:t>Diretor: </a:t>
            </a:r>
            <a:r>
              <a:rPr lang="pt-PT" sz="2000" spc="-30" dirty="0">
                <a:solidFill>
                  <a:srgbClr val="636A6F"/>
                </a:solidFill>
              </a:rPr>
              <a:t>Trabalhar em conjunto com os RH, para garantir que o trabalhador se sente ouvido, bem como oferecer potenciais soluções que possam ser implementadas no decurso do trabalho normal.</a:t>
            </a:r>
          </a:p>
          <a:p>
            <a:pPr marL="914400" lvl="1" indent="-320675" algn="l" rtl="0">
              <a:lnSpc>
                <a:spcPct val="100000"/>
              </a:lnSpc>
              <a:spcBef>
                <a:spcPts val="600"/>
              </a:spcBef>
              <a:spcAft>
                <a:spcPts val="0"/>
              </a:spcAft>
              <a:buClr>
                <a:srgbClr val="636A6F"/>
              </a:buClr>
              <a:buSzPts val="1450"/>
              <a:buChar char="•"/>
            </a:pPr>
            <a:r>
              <a:rPr lang="pt-PT" sz="2000" b="1" dirty="0">
                <a:solidFill>
                  <a:srgbClr val="636A6F"/>
                </a:solidFill>
              </a:rPr>
              <a:t>Observador: </a:t>
            </a:r>
            <a:r>
              <a:rPr lang="pt-PT" sz="2000" dirty="0">
                <a:solidFill>
                  <a:srgbClr val="636A6F"/>
                </a:solidFill>
              </a:rPr>
              <a:t> Monitorizar o debate, fornecendo informações sobre os pontos fortes e as áreas em que podem ser necessárias melhorias, para maximizar a eficácia da reunião.</a:t>
            </a:r>
            <a:endParaRPr lang="pt-PT" sz="2000" dirty="0">
              <a:solidFill>
                <a:srgbClr val="12501B"/>
              </a:solidFill>
            </a:endParaRPr>
          </a:p>
        </p:txBody>
      </p:sp>
      <p:sp>
        <p:nvSpPr>
          <p:cNvPr id="2" name="Google Shape;406;g3250f227c3e_0_71">
            <a:extLst>
              <a:ext uri="{FF2B5EF4-FFF2-40B4-BE49-F238E27FC236}">
                <a16:creationId xmlns:a16="http://schemas.microsoft.com/office/drawing/2014/main" id="{2AA20F65-9A71-56E2-DC76-5EC85D261312}"/>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pt-PT" sz="3200" dirty="0">
                <a:solidFill>
                  <a:schemeClr val="accent6"/>
                </a:solidFill>
              </a:rPr>
              <a:t>Atividade: Cenário de dramatização</a:t>
            </a:r>
            <a:endParaRPr lang="pt-PT" dirty="0">
              <a:solidFill>
                <a:schemeClr val="accent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631CE9CB-F77A-10F5-C641-6DDFACBC6BCA}"/>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33" name="Google Shape;433;g32565449324_0_121"/>
          <p:cNvSpPr txBox="1">
            <a:spLocks noGrp="1"/>
          </p:cNvSpPr>
          <p:nvPr>
            <p:ph type="body" idx="1"/>
          </p:nvPr>
        </p:nvSpPr>
        <p:spPr>
          <a:xfrm>
            <a:off x="1210800" y="1091101"/>
            <a:ext cx="10166734" cy="5103589"/>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225" lvl="0" indent="0" algn="l" rtl="0">
              <a:lnSpc>
                <a:spcPct val="100000"/>
              </a:lnSpc>
              <a:spcBef>
                <a:spcPts val="1000"/>
              </a:spcBef>
              <a:spcAft>
                <a:spcPts val="0"/>
              </a:spcAft>
              <a:buClr>
                <a:srgbClr val="636A6F"/>
              </a:buClr>
              <a:buSzPts val="1450"/>
              <a:buNone/>
            </a:pPr>
            <a:r>
              <a:rPr lang="pt-PT" sz="2000" b="1" i="1" dirty="0">
                <a:solidFill>
                  <a:srgbClr val="12501B"/>
                </a:solidFill>
                <a:latin typeface="+mn-lt"/>
                <a:ea typeface="Arial"/>
                <a:cs typeface="Arial"/>
                <a:sym typeface="Arial"/>
              </a:rPr>
              <a:t>Feedback</a:t>
            </a:r>
            <a:r>
              <a:rPr lang="pt-PT" sz="2000" b="1" dirty="0">
                <a:solidFill>
                  <a:srgbClr val="12501B"/>
                </a:solidFill>
                <a:latin typeface="+mn-lt"/>
                <a:ea typeface="Arial"/>
                <a:cs typeface="Arial"/>
                <a:sym typeface="Arial"/>
              </a:rPr>
              <a:t>: </a:t>
            </a:r>
            <a:r>
              <a:rPr lang="pt-PT" sz="2000" dirty="0">
                <a:solidFill>
                  <a:srgbClr val="636A6F"/>
                </a:solidFill>
                <a:latin typeface="+mn-lt"/>
                <a:ea typeface="Arial"/>
                <a:cs typeface="Arial"/>
                <a:sym typeface="Arial"/>
              </a:rPr>
              <a:t>Agora que participaram neste cenário hipotético, são convidados a partilhar as vossas ideias e sentimentos sobre a eficácia do debate. O que é que funcionou e o que é que poderia ser melhorado, por exemplo? Aqui estão alguns exemplos de perguntas para inspirar a conversa:</a:t>
            </a:r>
          </a:p>
          <a:p>
            <a:pPr marL="228600" lvl="0" indent="-206375" algn="l" rtl="0">
              <a:lnSpc>
                <a:spcPct val="100000"/>
              </a:lnSpc>
              <a:spcBef>
                <a:spcPts val="1000"/>
              </a:spcBef>
              <a:spcAft>
                <a:spcPts val="0"/>
              </a:spcAft>
              <a:buClr>
                <a:srgbClr val="636A6F"/>
              </a:buClr>
              <a:buSzPts val="1450"/>
              <a:buFont typeface="Arial"/>
              <a:buChar char="•"/>
            </a:pPr>
            <a:r>
              <a:rPr lang="pt-PT" sz="2000" dirty="0">
                <a:solidFill>
                  <a:srgbClr val="636A6F"/>
                </a:solidFill>
                <a:latin typeface="+mn-lt"/>
                <a:ea typeface="Arial"/>
                <a:cs typeface="Arial"/>
                <a:sym typeface="Arial"/>
              </a:rPr>
              <a:t>De que forma é que os RH e o gestor demonstraram empatia e inclusão?</a:t>
            </a:r>
          </a:p>
          <a:p>
            <a:pPr marL="228600" lvl="0" indent="-206375" algn="l" rtl="0">
              <a:lnSpc>
                <a:spcPct val="100000"/>
              </a:lnSpc>
              <a:spcBef>
                <a:spcPts val="1000"/>
              </a:spcBef>
              <a:spcAft>
                <a:spcPts val="0"/>
              </a:spcAft>
              <a:buClr>
                <a:srgbClr val="636A6F"/>
              </a:buClr>
              <a:buSzPts val="1450"/>
              <a:buFont typeface="Arial"/>
              <a:buChar char="•"/>
            </a:pPr>
            <a:r>
              <a:rPr lang="pt-PT" sz="2000" dirty="0">
                <a:solidFill>
                  <a:srgbClr val="636A6F"/>
                </a:solidFill>
                <a:latin typeface="+mn-lt"/>
                <a:ea typeface="Arial"/>
                <a:cs typeface="Arial"/>
                <a:sym typeface="Arial"/>
              </a:rPr>
              <a:t>As soluções apresentadas foram realistas e </a:t>
            </a:r>
            <a:r>
              <a:rPr lang="pt-PT" sz="2000" dirty="0">
                <a:solidFill>
                  <a:srgbClr val="636A6F"/>
                </a:solidFill>
                <a:latin typeface="+mn-lt"/>
              </a:rPr>
              <a:t>exequíveis? Qual é a probabilidade de estas ideias resolverem a situação de forma satisfatória para todas as partes?</a:t>
            </a:r>
          </a:p>
          <a:p>
            <a:pPr marL="228600" lvl="0" indent="-206375" algn="l" rtl="0">
              <a:lnSpc>
                <a:spcPct val="100000"/>
              </a:lnSpc>
              <a:spcBef>
                <a:spcPts val="1000"/>
              </a:spcBef>
              <a:spcAft>
                <a:spcPts val="0"/>
              </a:spcAft>
              <a:buClr>
                <a:srgbClr val="636A6F"/>
              </a:buClr>
              <a:buSzPts val="1450"/>
              <a:buChar char="•"/>
            </a:pPr>
            <a:r>
              <a:rPr lang="pt-PT" sz="2000" dirty="0">
                <a:solidFill>
                  <a:srgbClr val="636A6F"/>
                </a:solidFill>
                <a:latin typeface="+mn-lt"/>
                <a:ea typeface="Arial"/>
                <a:cs typeface="Arial"/>
                <a:sym typeface="Arial"/>
              </a:rPr>
              <a:t>O que é que as soluções propostas nos podem ensinar sobre as melhores práticas de inclusão e empatia?</a:t>
            </a:r>
          </a:p>
          <a:p>
            <a:pPr marL="228600" lvl="0" indent="-206375" algn="l" rtl="0">
              <a:lnSpc>
                <a:spcPct val="100000"/>
              </a:lnSpc>
              <a:spcBef>
                <a:spcPts val="1000"/>
              </a:spcBef>
              <a:spcAft>
                <a:spcPts val="0"/>
              </a:spcAft>
              <a:buClr>
                <a:srgbClr val="636A6F"/>
              </a:buClr>
              <a:buSzPts val="1450"/>
              <a:buFont typeface="Arial"/>
              <a:buChar char="•"/>
            </a:pPr>
            <a:r>
              <a:rPr lang="pt-PT" sz="2000" dirty="0">
                <a:solidFill>
                  <a:srgbClr val="636A6F"/>
                </a:solidFill>
                <a:latin typeface="+mn-lt"/>
                <a:ea typeface="Arial"/>
                <a:cs typeface="Arial"/>
                <a:sym typeface="Arial"/>
              </a:rPr>
              <a:t>De que forma é que a inclusão e a empatia influenciam a ligação social dentro de uma organização?</a:t>
            </a:r>
          </a:p>
          <a:p>
            <a:pPr marL="228600" lvl="0" indent="-206375" algn="l" rtl="0">
              <a:lnSpc>
                <a:spcPct val="100000"/>
              </a:lnSpc>
              <a:spcBef>
                <a:spcPts val="1000"/>
              </a:spcBef>
              <a:spcAft>
                <a:spcPts val="0"/>
              </a:spcAft>
              <a:buClr>
                <a:srgbClr val="636A6F"/>
              </a:buClr>
              <a:buSzPts val="1450"/>
              <a:buChar char="•"/>
            </a:pPr>
            <a:r>
              <a:rPr lang="pt-PT" sz="2000" dirty="0">
                <a:solidFill>
                  <a:srgbClr val="636A6F"/>
                </a:solidFill>
                <a:latin typeface="+mn-lt"/>
                <a:ea typeface="Arial"/>
                <a:cs typeface="Arial"/>
                <a:sym typeface="Arial"/>
              </a:rPr>
              <a:t>Que aspetos deste cenário de dramatização gostaria de ver incorporados no seu próprio local de trabalho?</a:t>
            </a:r>
          </a:p>
        </p:txBody>
      </p:sp>
      <p:sp>
        <p:nvSpPr>
          <p:cNvPr id="6" name="Google Shape;406;g3250f227c3e_0_71">
            <a:extLst>
              <a:ext uri="{FF2B5EF4-FFF2-40B4-BE49-F238E27FC236}">
                <a16:creationId xmlns:a16="http://schemas.microsoft.com/office/drawing/2014/main" id="{9BE6377B-E69C-5686-A57B-C27F9F32A7C0}"/>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pt-PT" sz="3200" dirty="0">
                <a:solidFill>
                  <a:schemeClr val="accent6"/>
                </a:solidFill>
              </a:rPr>
              <a:t>Atividade: Cenário de dramatização</a:t>
            </a:r>
            <a:endParaRPr lang="pt-PT"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2213750" y="394550"/>
            <a:ext cx="5919300" cy="64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200" dirty="0" err="1">
                <a:solidFill>
                  <a:schemeClr val="accent6"/>
                </a:solidFill>
              </a:rPr>
              <a:t>Quebra-gelo</a:t>
            </a:r>
            <a:br>
              <a:rPr lang="en-GB" sz="3600" b="0" i="0" u="none" strike="noStrike" cap="none" dirty="0">
                <a:solidFill>
                  <a:schemeClr val="accent5"/>
                </a:solidFill>
                <a:latin typeface="Arial"/>
                <a:ea typeface="Arial"/>
                <a:cs typeface="Arial"/>
                <a:sym typeface="Arial"/>
              </a:rPr>
            </a:br>
            <a:endParaRPr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dirty="0">
              <a:solidFill>
                <a:schemeClr val="accent5"/>
              </a:solidFill>
              <a:latin typeface="Arial"/>
              <a:ea typeface="Arial"/>
              <a:cs typeface="Arial"/>
              <a:sym typeface="Arial"/>
            </a:endParaRPr>
          </a:p>
        </p:txBody>
      </p:sp>
      <p:sp>
        <p:nvSpPr>
          <p:cNvPr id="132" name="Google Shape;132;g30fd5a3148a_2_0"/>
          <p:cNvSpPr txBox="1"/>
          <p:nvPr/>
        </p:nvSpPr>
        <p:spPr>
          <a:xfrm>
            <a:off x="587375" y="1252850"/>
            <a:ext cx="110172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200" b="1" dirty="0">
                <a:solidFill>
                  <a:srgbClr val="636A6F"/>
                </a:solidFill>
              </a:rPr>
              <a:t>Ligações interpessoais. </a:t>
            </a:r>
            <a:r>
              <a:rPr lang="pt-PT" sz="2200" dirty="0">
                <a:solidFill>
                  <a:srgbClr val="636A6F"/>
                </a:solidFill>
              </a:rPr>
              <a:t>O que são e porque é que são importantes? Porque é que podem ser especialmente importantes no local de trabalho?</a:t>
            </a:r>
          </a:p>
          <a:p>
            <a:pPr marL="0" lvl="0" indent="0" algn="l" rtl="0">
              <a:spcBef>
                <a:spcPts val="0"/>
              </a:spcBef>
              <a:spcAft>
                <a:spcPts val="0"/>
              </a:spcAft>
              <a:buNone/>
            </a:pPr>
            <a:r>
              <a:rPr lang="pt-PT" sz="2200" dirty="0">
                <a:solidFill>
                  <a:srgbClr val="636A6F"/>
                </a:solidFill>
              </a:rPr>
              <a:t>Em pares ou em pequenos grupos, dedicar cinco minutos a debater uma ligação no local de trabalho, que tenha tido um impacte positivo em si. Como é que esta ligação melhorou a sua experiência no trabalho?</a:t>
            </a:r>
          </a:p>
          <a:p>
            <a:pPr marL="0" lvl="0" indent="0" algn="l" rtl="0">
              <a:spcBef>
                <a:spcPts val="0"/>
              </a:spcBef>
              <a:spcAft>
                <a:spcPts val="0"/>
              </a:spcAft>
              <a:buNone/>
            </a:pPr>
            <a:endParaRPr lang="pt-PT" dirty="0">
              <a:solidFill>
                <a:srgbClr val="636A6F"/>
              </a:solidFill>
            </a:endParaRPr>
          </a:p>
          <a:p>
            <a:pPr marL="0" lvl="0" indent="0" algn="l" rtl="0">
              <a:spcBef>
                <a:spcPts val="0"/>
              </a:spcBef>
              <a:spcAft>
                <a:spcPts val="0"/>
              </a:spcAft>
              <a:buNone/>
            </a:pPr>
            <a:r>
              <a:rPr lang="pt-PT" sz="2200" dirty="0">
                <a:solidFill>
                  <a:srgbClr val="636A6F"/>
                </a:solidFill>
              </a:rPr>
              <a:t>Depois de decorridos os cinco minutos, voltar a reunir para conversar sobre estas conexões e a sua importância.</a:t>
            </a:r>
          </a:p>
        </p:txBody>
      </p:sp>
      <p:pic>
        <p:nvPicPr>
          <p:cNvPr id="133" name="Google Shape;133;g30fd5a3148a_2_0"/>
          <p:cNvPicPr preferRelativeResize="0"/>
          <p:nvPr/>
        </p:nvPicPr>
        <p:blipFill>
          <a:blip r:embed="rId3">
            <a:alphaModFix/>
          </a:blip>
          <a:stretch>
            <a:fillRect/>
          </a:stretch>
        </p:blipFill>
        <p:spPr>
          <a:xfrm>
            <a:off x="6996331" y="3769901"/>
            <a:ext cx="4117874" cy="2745249"/>
          </a:xfrm>
          <a:prstGeom prst="rect">
            <a:avLst/>
          </a:prstGeom>
          <a:noFill/>
          <a:ln>
            <a:noFill/>
          </a:ln>
        </p:spPr>
      </p:pic>
      <p:sp>
        <p:nvSpPr>
          <p:cNvPr id="134" name="Google Shape;134;g30fd5a3148a_2_0"/>
          <p:cNvSpPr txBox="1"/>
          <p:nvPr/>
        </p:nvSpPr>
        <p:spPr>
          <a:xfrm>
            <a:off x="7592506" y="6438501"/>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DS stories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EE624D93-3458-CBAE-4317-04B7FCB955AB}"/>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3250f227c3e_0_91"/>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Font typeface="Arial"/>
              <a:buNone/>
            </a:pPr>
            <a:r>
              <a:rPr lang="pt-PT" sz="3600" dirty="0">
                <a:solidFill>
                  <a:schemeClr val="accent6"/>
                </a:solidFill>
              </a:rPr>
              <a:t> A inclusão e a empatia, como pilares da conexão</a:t>
            </a:r>
            <a:endParaRPr lang="pt-PT" sz="4800" dirty="0">
              <a:solidFill>
                <a:schemeClr val="accent5"/>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B5A4415C-9C3F-81AC-5D60-24C45E61981B}"/>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92;g3250f227c3e_0_130">
            <a:extLst>
              <a:ext uri="{FF2B5EF4-FFF2-40B4-BE49-F238E27FC236}">
                <a16:creationId xmlns:a16="http://schemas.microsoft.com/office/drawing/2014/main" id="{7D3CE02A-559D-64C1-6F6E-F61C4797D255}"/>
              </a:ext>
            </a:extLst>
          </p:cNvPr>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sz="2000" b="1" dirty="0">
                <a:solidFill>
                  <a:srgbClr val="12501B"/>
                </a:solidFill>
                <a:latin typeface="+mj-lt"/>
                <a:ea typeface="Arial"/>
                <a:cs typeface="Arial"/>
                <a:sym typeface="Arial"/>
              </a:rPr>
              <a:t>RECURSOS </a:t>
            </a:r>
            <a:endParaRPr lang="pt-PT" sz="2000" dirty="0">
              <a:latin typeface="+mj-lt"/>
            </a:endParaRPr>
          </a:p>
          <a:p>
            <a:pPr marL="457200" lvl="0" indent="-304800" algn="l" rtl="0">
              <a:lnSpc>
                <a:spcPct val="100000"/>
              </a:lnSpc>
              <a:spcBef>
                <a:spcPts val="1200"/>
              </a:spcBef>
              <a:spcAft>
                <a:spcPts val="0"/>
              </a:spcAft>
              <a:buClr>
                <a:srgbClr val="868E93"/>
              </a:buClr>
              <a:buSzPts val="1200"/>
              <a:buChar char="●"/>
            </a:pPr>
            <a:r>
              <a:rPr lang="pt-PT" sz="2000" dirty="0">
                <a:solidFill>
                  <a:srgbClr val="868E93"/>
                </a:solidFill>
                <a:latin typeface="+mn-lt"/>
              </a:rPr>
              <a:t>Cartões de cenários</a:t>
            </a:r>
          </a:p>
          <a:p>
            <a:pPr marL="228600" lvl="0" indent="-114300" algn="l" rtl="0">
              <a:lnSpc>
                <a:spcPct val="90000"/>
              </a:lnSpc>
              <a:spcBef>
                <a:spcPts val="1000"/>
              </a:spcBef>
              <a:spcAft>
                <a:spcPts val="0"/>
              </a:spcAft>
              <a:buClr>
                <a:srgbClr val="9869BD"/>
              </a:buClr>
              <a:buSzPts val="1800"/>
              <a:buNone/>
            </a:pPr>
            <a:endParaRPr lang="pt-PT" sz="2000" i="0" u="none" strike="noStrike" cap="none" dirty="0">
              <a:solidFill>
                <a:srgbClr val="868E93"/>
              </a:solidFill>
              <a:latin typeface="+mj-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mj-lt"/>
            </a:endParaRPr>
          </a:p>
        </p:txBody>
      </p:sp>
      <p:sp>
        <p:nvSpPr>
          <p:cNvPr id="4" name="Google Shape;193;g3250f227c3e_0_130">
            <a:extLst>
              <a:ext uri="{FF2B5EF4-FFF2-40B4-BE49-F238E27FC236}">
                <a16:creationId xmlns:a16="http://schemas.microsoft.com/office/drawing/2014/main" id="{51FA2820-ADC5-A16B-DA29-2F5270350F2A}"/>
              </a:ext>
            </a:extLst>
          </p:cNvPr>
          <p:cNvSpPr txBox="1">
            <a:spLocks/>
          </p:cNvSpPr>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Clr>
                <a:srgbClr val="12501B"/>
              </a:buClr>
              <a:buNone/>
            </a:pPr>
            <a:r>
              <a:rPr lang="en-GB" sz="2000" b="1" cap="all" dirty="0" err="1">
                <a:solidFill>
                  <a:srgbClr val="12501B"/>
                </a:solidFill>
                <a:latin typeface="Arial"/>
                <a:ea typeface="Arial"/>
                <a:cs typeface="Arial"/>
                <a:sym typeface="Arial"/>
              </a:rPr>
              <a:t>Saiba</a:t>
            </a:r>
            <a:r>
              <a:rPr lang="en-GB" sz="2000" b="1" cap="all" dirty="0">
                <a:solidFill>
                  <a:srgbClr val="12501B"/>
                </a:solidFill>
                <a:latin typeface="Arial"/>
                <a:ea typeface="Arial"/>
                <a:cs typeface="Arial"/>
                <a:sym typeface="Arial"/>
              </a:rPr>
              <a:t> </a:t>
            </a:r>
            <a:r>
              <a:rPr lang="en-GB" sz="2000" b="1" cap="all" dirty="0" err="1">
                <a:solidFill>
                  <a:srgbClr val="12501B"/>
                </a:solidFill>
                <a:latin typeface="Arial"/>
                <a:ea typeface="Arial"/>
                <a:cs typeface="Arial"/>
                <a:sym typeface="Arial"/>
              </a:rPr>
              <a:t>mais</a:t>
            </a:r>
            <a:r>
              <a:rPr lang="en-GB" sz="2000" b="1" cap="all" dirty="0">
                <a:solidFill>
                  <a:srgbClr val="12501B"/>
                </a:solidFill>
                <a:latin typeface="Arial"/>
                <a:ea typeface="Arial"/>
                <a:cs typeface="Arial"/>
                <a:sym typeface="Arial"/>
              </a:rPr>
              <a:t>! </a:t>
            </a:r>
            <a:endParaRPr lang="en-GB" sz="2000" cap="all" dirty="0"/>
          </a:p>
          <a:p>
            <a:pPr marL="285750" indent="-285750">
              <a:lnSpc>
                <a:spcPct val="110000"/>
              </a:lnSpc>
            </a:pPr>
            <a:r>
              <a:rPr lang="pt-PT" dirty="0">
                <a:solidFill>
                  <a:srgbClr val="868E93"/>
                </a:solidFill>
                <a:latin typeface="Arial"/>
                <a:ea typeface="Arial"/>
                <a:cs typeface="Arial"/>
                <a:sym typeface="Arial"/>
              </a:rPr>
              <a:t>A inclusão e a empatia são componentes essenciais de qualquer organização socialmente conectada, no entanto, analisar todos os recursos disponíveis e manter debates construtivos sobre estes tópicos pode, por vezes, parecer um pouco avassalador. Não faz mal! Selecionámos alguns recursos acessíveis e esclarecedores, que poderá explorar ao seu próprio ritmo</a:t>
            </a:r>
          </a:p>
          <a:p>
            <a:pPr marL="285750" indent="-285750">
              <a:lnSpc>
                <a:spcPct val="110000"/>
              </a:lnSpc>
            </a:pPr>
            <a:endParaRPr lang="pt-PT" dirty="0">
              <a:solidFill>
                <a:srgbClr val="868E93"/>
              </a:solidFill>
              <a:latin typeface="Arial"/>
              <a:ea typeface="Arial"/>
              <a:cs typeface="Arial"/>
              <a:sym typeface="Arial"/>
            </a:endParaRPr>
          </a:p>
          <a:p>
            <a:pPr marL="273050" indent="0">
              <a:lnSpc>
                <a:spcPct val="110000"/>
              </a:lnSpc>
              <a:buNone/>
            </a:pPr>
            <a:r>
              <a:rPr lang="pt-PT" u="sng" dirty="0">
                <a:solidFill>
                  <a:schemeClr val="hlink"/>
                </a:solidFill>
                <a:latin typeface="Arial"/>
                <a:ea typeface="Arial"/>
                <a:cs typeface="Arial"/>
                <a:sym typeface="Arial"/>
                <a:hlinkClick r:id="rId4"/>
              </a:rPr>
              <a:t>A inclusão começa com a empatia | Empatia Empregador</a:t>
            </a:r>
            <a:endParaRPr lang="pt-PT" dirty="0">
              <a:solidFill>
                <a:srgbClr val="868E93"/>
              </a:solidFill>
              <a:latin typeface="Arial"/>
              <a:ea typeface="Arial"/>
              <a:cs typeface="Arial"/>
              <a:sym typeface="Arial"/>
            </a:endParaRPr>
          </a:p>
          <a:p>
            <a:pPr marL="273050" indent="0">
              <a:lnSpc>
                <a:spcPct val="110000"/>
              </a:lnSpc>
              <a:buNone/>
            </a:pPr>
            <a:r>
              <a:rPr lang="pt-PT" u="sng" dirty="0">
                <a:solidFill>
                  <a:schemeClr val="hlink"/>
                </a:solidFill>
                <a:latin typeface="Arial"/>
                <a:ea typeface="Arial"/>
                <a:cs typeface="Arial"/>
                <a:sym typeface="Arial"/>
                <a:hlinkClick r:id="rId5"/>
              </a:rPr>
              <a:t>Como promover uma cultura empática e inclusiva na sua organização | Abigail Dunne-Moses</a:t>
            </a:r>
            <a:endParaRPr lang="pt-PT" dirty="0">
              <a:solidFill>
                <a:srgbClr val="868E93"/>
              </a:solidFill>
              <a:latin typeface="Arial"/>
              <a:ea typeface="Arial"/>
              <a:cs typeface="Arial"/>
              <a:sym typeface="Arial"/>
            </a:endParaRPr>
          </a:p>
          <a:p>
            <a:pPr marL="273050" indent="0">
              <a:buNone/>
            </a:pPr>
            <a:r>
              <a:rPr lang="pt-PT" u="sng" dirty="0">
                <a:solidFill>
                  <a:schemeClr val="hlink"/>
                </a:solidFill>
                <a:latin typeface="Arial"/>
                <a:ea typeface="Arial"/>
                <a:cs typeface="Arial"/>
                <a:sym typeface="Arial"/>
                <a:hlinkClick r:id="rId6"/>
              </a:rPr>
              <a:t>Construir uma cultura de empatia no local de trabalho | MSS, The HR People</a:t>
            </a:r>
            <a:endParaRPr lang="pt-P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250f227c3e_0_99"/>
          <p:cNvSpPr txBox="1"/>
          <p:nvPr/>
        </p:nvSpPr>
        <p:spPr>
          <a:xfrm>
            <a:off x="4929672" y="2858825"/>
            <a:ext cx="7262327"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b="0" i="0" u="none" strike="noStrike" cap="none" dirty="0">
                <a:solidFill>
                  <a:schemeClr val="accent5"/>
                </a:solidFill>
                <a:latin typeface="Arial"/>
                <a:ea typeface="Arial"/>
                <a:cs typeface="Arial"/>
                <a:sym typeface="Arial"/>
              </a:rPr>
              <a:t>Tópico 5</a:t>
            </a:r>
            <a:br>
              <a:rPr lang="pt-PT" sz="3600" b="0" i="0" u="none" strike="noStrike" cap="none" dirty="0">
                <a:solidFill>
                  <a:schemeClr val="accent5"/>
                </a:solidFill>
                <a:latin typeface="Arial"/>
                <a:ea typeface="Arial"/>
                <a:cs typeface="Arial"/>
                <a:sym typeface="Arial"/>
              </a:rPr>
            </a:br>
            <a:r>
              <a:rPr lang="pt-PT" sz="3600" b="1" dirty="0">
                <a:solidFill>
                  <a:schemeClr val="accent5"/>
                </a:solidFill>
              </a:rPr>
              <a:t>Criar o seu Plano de Conexão Social</a:t>
            </a:r>
            <a:endParaRPr lang="pt-PT" sz="1400" b="1" i="0" u="none" strike="noStrike" cap="none" dirty="0">
              <a:solidFill>
                <a:srgbClr val="000000"/>
              </a:solidFill>
              <a:latin typeface="Arial"/>
              <a:ea typeface="Arial"/>
              <a:cs typeface="Arial"/>
              <a:sym typeface="Arial"/>
            </a:endParaRPr>
          </a:p>
        </p:txBody>
      </p:sp>
      <p:pic>
        <p:nvPicPr>
          <p:cNvPr id="141" name="Google Shape;141;g3250f227c3e_0_99"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A385ED78-ADCA-ED8A-340D-72CBD6EB18F8}"/>
              </a:ext>
            </a:extLst>
          </p:cNvPr>
          <p:cNvPicPr>
            <a:picLocks noChangeAspect="1"/>
          </p:cNvPicPr>
          <p:nvPr/>
        </p:nvPicPr>
        <p:blipFill>
          <a:blip r:embed="rId4"/>
          <a:stretch>
            <a:fillRect/>
          </a:stretch>
        </p:blipFill>
        <p:spPr>
          <a:xfrm>
            <a:off x="322172" y="6194690"/>
            <a:ext cx="1845149" cy="330126"/>
          </a:xfrm>
          <a:prstGeom prst="rect">
            <a:avLst/>
          </a:prstGeom>
        </p:spPr>
      </p:pic>
    </p:spTree>
    <p:extLst>
      <p:ext uri="{BB962C8B-B14F-4D97-AF65-F5344CB8AC3E}">
        <p14:creationId xmlns:p14="http://schemas.microsoft.com/office/powerpoint/2010/main" val="1736584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250f227c3e_0_138"/>
          <p:cNvSpPr txBox="1"/>
          <p:nvPr/>
        </p:nvSpPr>
        <p:spPr>
          <a:xfrm>
            <a:off x="1427747" y="394550"/>
            <a:ext cx="9624903" cy="637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5: Criar o seu Plano de Conexão Social</a:t>
            </a:r>
          </a:p>
        </p:txBody>
      </p:sp>
      <p:pic>
        <p:nvPicPr>
          <p:cNvPr id="454" name="Google Shape;454;g3250f227c3e_0_138"/>
          <p:cNvPicPr preferRelativeResize="0"/>
          <p:nvPr/>
        </p:nvPicPr>
        <p:blipFill>
          <a:blip r:embed="rId3">
            <a:alphaModFix/>
          </a:blip>
          <a:stretch>
            <a:fillRect/>
          </a:stretch>
        </p:blipFill>
        <p:spPr>
          <a:xfrm>
            <a:off x="322172" y="2127057"/>
            <a:ext cx="5000774" cy="3333849"/>
          </a:xfrm>
          <a:prstGeom prst="rect">
            <a:avLst/>
          </a:prstGeom>
          <a:noFill/>
          <a:ln>
            <a:noFill/>
          </a:ln>
        </p:spPr>
      </p:pic>
      <p:sp>
        <p:nvSpPr>
          <p:cNvPr id="455" name="Google Shape;455;g3250f227c3e_0_138"/>
          <p:cNvSpPr txBox="1"/>
          <p:nvPr/>
        </p:nvSpPr>
        <p:spPr>
          <a:xfrm>
            <a:off x="1801246" y="5502958"/>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Anna Shvets via Pexels.</a:t>
            </a:r>
            <a:endParaRPr sz="900"/>
          </a:p>
        </p:txBody>
      </p:sp>
      <p:sp>
        <p:nvSpPr>
          <p:cNvPr id="456" name="Google Shape;456;g3250f227c3e_0_138"/>
          <p:cNvSpPr txBox="1"/>
          <p:nvPr/>
        </p:nvSpPr>
        <p:spPr>
          <a:xfrm>
            <a:off x="5531850" y="1640327"/>
            <a:ext cx="6465300" cy="41857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dirty="0">
                <a:solidFill>
                  <a:srgbClr val="636A6F"/>
                </a:solidFill>
              </a:rPr>
              <a:t>Apresentámos a teoria subjacente à ligação social e à sua importância em contextos remotos, explorámos em conjunto os principais desafios e delineámos estratégias para os ultrapassar. Começámos também a aprofundar os temas da inclusão e da empatia, demonstrando um compromisso partilhado com a melhoria contínua das práticas organizacionais.</a:t>
            </a:r>
          </a:p>
          <a:p>
            <a:pPr marL="0" lvl="0" indent="0" algn="l" rtl="0">
              <a:spcBef>
                <a:spcPts val="0"/>
              </a:spcBef>
              <a:spcAft>
                <a:spcPts val="0"/>
              </a:spcAft>
              <a:buNone/>
            </a:pPr>
            <a:endParaRPr lang="pt-PT" sz="2000" dirty="0">
              <a:solidFill>
                <a:srgbClr val="636A6F"/>
              </a:solidFill>
            </a:endParaRPr>
          </a:p>
          <a:p>
            <a:pPr lvl="0"/>
            <a:r>
              <a:rPr lang="pt-PT" sz="2000" dirty="0">
                <a:solidFill>
                  <a:srgbClr val="636A6F"/>
                </a:solidFill>
              </a:rPr>
              <a:t>Nesta secção final, vamos reunir os vários conceitos abordados e colaborar na criação de um mapa de ideias, que represente o futuro da ligação social na vossa organização e que constituirá o seu Plano de Conexão Social.</a:t>
            </a:r>
          </a:p>
        </p:txBody>
      </p:sp>
      <p:pic>
        <p:nvPicPr>
          <p:cNvPr id="2" name="Imagem 1" descr="Uma imagem com texto, Tipo de letra, Azul elétrico, azul&#10;&#10;Descrição gerada automaticamente">
            <a:extLst>
              <a:ext uri="{FF2B5EF4-FFF2-40B4-BE49-F238E27FC236}">
                <a16:creationId xmlns:a16="http://schemas.microsoft.com/office/drawing/2014/main" id="{FCCAFC18-A46E-049C-78D8-FD7BCF2C1CB4}"/>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3250f227c3e_0_143"/>
          <p:cNvSpPr txBox="1">
            <a:spLocks noGrp="1"/>
          </p:cNvSpPr>
          <p:nvPr>
            <p:ph type="body" idx="2"/>
          </p:nvPr>
        </p:nvSpPr>
        <p:spPr>
          <a:xfrm>
            <a:off x="6372225" y="1123836"/>
            <a:ext cx="5670000" cy="5637911"/>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465" name="Google Shape;465;g3250f227c3e_0_143"/>
          <p:cNvSpPr txBox="1"/>
          <p:nvPr/>
        </p:nvSpPr>
        <p:spPr>
          <a:xfrm>
            <a:off x="6328979" y="2141077"/>
            <a:ext cx="5713246" cy="465174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pt-PT" sz="1800" b="1" i="0" u="none" strike="noStrike" cap="none" dirty="0">
                <a:solidFill>
                  <a:srgbClr val="636A6F"/>
                </a:solidFill>
                <a:latin typeface="Arial"/>
                <a:ea typeface="Arial"/>
                <a:cs typeface="Arial"/>
                <a:sym typeface="Arial"/>
              </a:rPr>
              <a:t>Após a conclusão desta atividade, será capaz de:</a:t>
            </a:r>
            <a:endParaRPr lang="pt-PT" sz="1800" b="0" i="0" u="none" strike="noStrike" cap="none" dirty="0">
              <a:solidFill>
                <a:srgbClr val="000000"/>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pt-PT" sz="1800" i="1" dirty="0">
                <a:solidFill>
                  <a:srgbClr val="636A6F"/>
                </a:solidFill>
              </a:rPr>
              <a:t>conceber iniciativas, eventos e rotinas que incentivem uma interação significativa e com impacte nas equipas híbridas</a:t>
            </a:r>
            <a:endParaRPr lang="pt-PT" sz="1800" b="0" i="0" u="none" strike="noStrike" cap="none" dirty="0">
              <a:solidFill>
                <a:srgbClr val="000000"/>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pt-PT" sz="1800" i="1" dirty="0">
                <a:solidFill>
                  <a:srgbClr val="636A6F"/>
                </a:solidFill>
              </a:rPr>
              <a:t>demonstrar flexibilidade em relação a abordagens novas e inovadoras e a ferramentas digitais para maximizar a ligação social</a:t>
            </a:r>
          </a:p>
          <a:p>
            <a:pPr marL="285750" marR="0" lvl="0" indent="-273050" algn="l" rtl="0">
              <a:lnSpc>
                <a:spcPct val="107000"/>
              </a:lnSpc>
              <a:spcBef>
                <a:spcPts val="800"/>
              </a:spcBef>
              <a:spcAft>
                <a:spcPts val="0"/>
              </a:spcAft>
              <a:buClr>
                <a:srgbClr val="53BAAE"/>
              </a:buClr>
              <a:buSzPts val="1600"/>
              <a:buChar char="•"/>
            </a:pPr>
            <a:r>
              <a:rPr lang="pt-PT" sz="1800" i="1" dirty="0">
                <a:solidFill>
                  <a:srgbClr val="636A6F"/>
                </a:solidFill>
              </a:rPr>
              <a:t>utilizar eficazmente ferramentas e plataformas digitais para apoiar a comunicação e a colaboração num ambiente híbrido</a:t>
            </a:r>
          </a:p>
          <a:p>
            <a:pPr marL="285750" marR="0" lvl="0" indent="-273050" algn="l" rtl="0">
              <a:lnSpc>
                <a:spcPct val="107000"/>
              </a:lnSpc>
              <a:spcBef>
                <a:spcPts val="800"/>
              </a:spcBef>
              <a:spcAft>
                <a:spcPts val="0"/>
              </a:spcAft>
              <a:buClr>
                <a:srgbClr val="53BAAE"/>
              </a:buClr>
              <a:buSzPts val="1600"/>
              <a:buFont typeface="Arial"/>
              <a:buChar char="•"/>
            </a:pPr>
            <a:r>
              <a:rPr lang="pt-PT" sz="1800" i="1" dirty="0">
                <a:solidFill>
                  <a:srgbClr val="636A6F"/>
                </a:solidFill>
              </a:rPr>
              <a:t>reconhecer o papel da liderança e da organização alargada no desenvolvimento de um ambiente de trabalho inclusivo e interligado em espaços físicos e virtuais</a:t>
            </a:r>
          </a:p>
        </p:txBody>
      </p:sp>
      <p:pic>
        <p:nvPicPr>
          <p:cNvPr id="469" name="Google Shape;469;g3250f227c3e_0_143"/>
          <p:cNvPicPr preferRelativeResize="0"/>
          <p:nvPr/>
        </p:nvPicPr>
        <p:blipFill rotWithShape="1">
          <a:blip r:embed="rId3">
            <a:alphaModFix/>
          </a:blip>
          <a:srcRect l="21300" t="23251" r="19598" b="22961"/>
          <a:stretch/>
        </p:blipFill>
        <p:spPr>
          <a:xfrm>
            <a:off x="219969" y="2024734"/>
            <a:ext cx="1974396" cy="1800225"/>
          </a:xfrm>
          <a:prstGeom prst="rect">
            <a:avLst/>
          </a:prstGeom>
          <a:noFill/>
          <a:ln>
            <a:noFill/>
          </a:ln>
        </p:spPr>
      </p:pic>
      <p:sp>
        <p:nvSpPr>
          <p:cNvPr id="467" name="Google Shape;467;g3250f227c3e_0_143"/>
          <p:cNvSpPr txBox="1">
            <a:spLocks noGrp="1"/>
          </p:cNvSpPr>
          <p:nvPr>
            <p:ph type="body" idx="1"/>
          </p:nvPr>
        </p:nvSpPr>
        <p:spPr>
          <a:xfrm>
            <a:off x="219969" y="1983147"/>
            <a:ext cx="5910900" cy="3881400"/>
          </a:xfrm>
          <a:prstGeom prst="rect">
            <a:avLst/>
          </a:prstGeom>
          <a:noFill/>
          <a:ln>
            <a:noFill/>
          </a:ln>
        </p:spPr>
        <p:txBody>
          <a:bodyPr spcFirstLastPara="1" wrap="square" lIns="91425" tIns="45700" rIns="91425" bIns="45700" anchor="t" anchorCtr="0">
            <a:noAutofit/>
          </a:bodyPr>
          <a:lstStyle/>
          <a:p>
            <a:pPr marL="1703388" lvl="4" indent="0">
              <a:lnSpc>
                <a:spcPct val="100000"/>
              </a:lnSpc>
              <a:buNone/>
            </a:pPr>
            <a:r>
              <a:rPr lang="pt-PT" sz="2400" b="1" i="1" dirty="0">
                <a:solidFill>
                  <a:srgbClr val="868E93"/>
                </a:solidFill>
                <a:latin typeface="Open Sans Light"/>
                <a:cs typeface="Open Sans Light"/>
              </a:rPr>
              <a:t>O objetivo desta atividade é que os participantes aproveitem as muitas lições transmitidas e as combinem para desenvolver um Plano de Conexão Social que mapeie as suas ideias sobre como podem melhorar a conectividade social da sua organização</a:t>
            </a:r>
          </a:p>
          <a:p>
            <a:endParaRPr lang="pt-PT" dirty="0"/>
          </a:p>
        </p:txBody>
      </p:sp>
      <p:pic>
        <p:nvPicPr>
          <p:cNvPr id="2" name="Imagem 1" descr="Uma imagem com texto, Tipo de letra, Azul elétrico, azul&#10;&#10;Descrição gerada automaticamente">
            <a:extLst>
              <a:ext uri="{FF2B5EF4-FFF2-40B4-BE49-F238E27FC236}">
                <a16:creationId xmlns:a16="http://schemas.microsoft.com/office/drawing/2014/main" id="{05B0E067-76E2-0799-7B70-B22B789B6044}"/>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Google Shape;174;g3250f227c3e_0_110" descr="Inteligência Artificial com preenchimento sólido">
            <a:extLst>
              <a:ext uri="{FF2B5EF4-FFF2-40B4-BE49-F238E27FC236}">
                <a16:creationId xmlns:a16="http://schemas.microsoft.com/office/drawing/2014/main" id="{983EA44A-D267-833F-B835-A3E332FDC9CD}"/>
              </a:ext>
            </a:extLst>
          </p:cNvPr>
          <p:cNvPicPr preferRelativeResize="0"/>
          <p:nvPr/>
        </p:nvPicPr>
        <p:blipFill rotWithShape="1">
          <a:blip r:embed="rId5">
            <a:alphaModFix/>
          </a:blip>
          <a:srcRect/>
          <a:stretch/>
        </p:blipFill>
        <p:spPr>
          <a:xfrm>
            <a:off x="7015913" y="1170920"/>
            <a:ext cx="914400" cy="914400"/>
          </a:xfrm>
          <a:prstGeom prst="rect">
            <a:avLst/>
          </a:prstGeom>
          <a:noFill/>
          <a:ln>
            <a:noFill/>
          </a:ln>
        </p:spPr>
      </p:pic>
      <p:sp>
        <p:nvSpPr>
          <p:cNvPr id="4" name="Google Shape;143;p8">
            <a:extLst>
              <a:ext uri="{FF2B5EF4-FFF2-40B4-BE49-F238E27FC236}">
                <a16:creationId xmlns:a16="http://schemas.microsoft.com/office/drawing/2014/main" id="{3F3053D9-7F1E-C29D-E2AE-2CCAAF0A18F3}"/>
              </a:ext>
            </a:extLst>
          </p:cNvPr>
          <p:cNvSpPr txBox="1"/>
          <p:nvPr/>
        </p:nvSpPr>
        <p:spPr>
          <a:xfrm>
            <a:off x="8015938" y="1192457"/>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
        <p:nvSpPr>
          <p:cNvPr id="7" name="Google Shape;453;g3250f227c3e_0_138">
            <a:extLst>
              <a:ext uri="{FF2B5EF4-FFF2-40B4-BE49-F238E27FC236}">
                <a16:creationId xmlns:a16="http://schemas.microsoft.com/office/drawing/2014/main" id="{D4892C46-C42D-CF0B-79F0-A28A3A545417}"/>
              </a:ext>
            </a:extLst>
          </p:cNvPr>
          <p:cNvSpPr txBox="1"/>
          <p:nvPr/>
        </p:nvSpPr>
        <p:spPr>
          <a:xfrm>
            <a:off x="1427747" y="394550"/>
            <a:ext cx="9624903" cy="637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5: Criar o seu Plano de Conexão Social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41603630-5764-97A9-204E-E68644A4E8B7}"/>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75" name="Google Shape;475;g3250f227c3e_0_154"/>
          <p:cNvSpPr txBox="1">
            <a:spLocks noGrp="1"/>
          </p:cNvSpPr>
          <p:nvPr>
            <p:ph type="body" idx="1"/>
          </p:nvPr>
        </p:nvSpPr>
        <p:spPr>
          <a:xfrm>
            <a:off x="1244746" y="985047"/>
            <a:ext cx="10474800" cy="5209643"/>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pt-PT" sz="1600" b="1" dirty="0">
                <a:solidFill>
                  <a:srgbClr val="868E93"/>
                </a:solidFill>
                <a:latin typeface="Arial"/>
                <a:ea typeface="Arial"/>
                <a:cs typeface="Arial"/>
                <a:sym typeface="Arial"/>
              </a:rPr>
              <a:t>Objetivo: </a:t>
            </a:r>
            <a:r>
              <a:rPr lang="pt-PT" sz="1600" dirty="0">
                <a:solidFill>
                  <a:srgbClr val="868E93"/>
                </a:solidFill>
                <a:latin typeface="Arial"/>
                <a:ea typeface="Arial"/>
                <a:cs typeface="Arial"/>
                <a:sym typeface="Arial"/>
              </a:rPr>
              <a:t>Refletir sobre as estratégias aprendidas e criar uma visão personalizada ou uma lista de ideias para promover maior ligação social na sua equipa híbrida/remota.</a:t>
            </a:r>
          </a:p>
          <a:p>
            <a:pPr marL="0" lvl="0" indent="0" algn="l" rtl="0">
              <a:lnSpc>
                <a:spcPct val="115000"/>
              </a:lnSpc>
              <a:spcBef>
                <a:spcPts val="600"/>
              </a:spcBef>
              <a:spcAft>
                <a:spcPts val="0"/>
              </a:spcAft>
              <a:buNone/>
            </a:pPr>
            <a:r>
              <a:rPr lang="pt-PT" sz="1600" b="1" dirty="0">
                <a:solidFill>
                  <a:srgbClr val="868E93"/>
                </a:solidFill>
                <a:latin typeface="Arial"/>
                <a:ea typeface="Arial"/>
                <a:cs typeface="Arial"/>
                <a:sym typeface="Arial"/>
              </a:rPr>
              <a:t>Instruções (individuais ou em pequenos grupos):</a:t>
            </a:r>
          </a:p>
          <a:p>
            <a:pPr marL="457200" lvl="0" indent="-317500" algn="l" rtl="0">
              <a:lnSpc>
                <a:spcPct val="115000"/>
              </a:lnSpc>
              <a:spcBef>
                <a:spcPts val="600"/>
              </a:spcBef>
              <a:spcAft>
                <a:spcPts val="0"/>
              </a:spcAft>
              <a:buClr>
                <a:srgbClr val="868E93"/>
              </a:buClr>
              <a:buSzPct val="100000"/>
              <a:buAutoNum type="arabicPeriod"/>
            </a:pPr>
            <a:r>
              <a:rPr lang="pt-PT" sz="1600" b="1" dirty="0">
                <a:solidFill>
                  <a:srgbClr val="868E93"/>
                </a:solidFill>
                <a:latin typeface="Arial"/>
                <a:ea typeface="Arial"/>
                <a:cs typeface="Arial"/>
                <a:sym typeface="Arial"/>
              </a:rPr>
              <a:t>Declaração de visão: </a:t>
            </a:r>
            <a:r>
              <a:rPr lang="pt-PT" sz="1600" dirty="0">
                <a:solidFill>
                  <a:srgbClr val="868E93"/>
                </a:solidFill>
                <a:latin typeface="Arial"/>
                <a:ea typeface="Arial"/>
                <a:cs typeface="Arial"/>
                <a:sym typeface="Arial"/>
              </a:rPr>
              <a:t>pense no que seria um </a:t>
            </a:r>
            <a:r>
              <a:rPr lang="pt-PT" sz="1600" i="1" dirty="0">
                <a:solidFill>
                  <a:srgbClr val="868E93"/>
                </a:solidFill>
                <a:latin typeface="Arial"/>
                <a:ea typeface="Arial"/>
                <a:cs typeface="Arial"/>
                <a:sym typeface="Arial"/>
              </a:rPr>
              <a:t>local de trabalho híbrido verdadeiramente ligado, num </a:t>
            </a:r>
            <a:r>
              <a:rPr lang="pt-PT" sz="1600" dirty="0">
                <a:solidFill>
                  <a:srgbClr val="868E93"/>
                </a:solidFill>
                <a:latin typeface="Arial"/>
                <a:ea typeface="Arial"/>
                <a:cs typeface="Arial"/>
                <a:sym typeface="Arial"/>
              </a:rPr>
              <a:t>mundo perfeito. Agora, escreva uma declaração curta e inspiradora que traduza a sua aspiração a longo prazo para a conectividade no local de trabalho. (Exemplo: “Queremos que todos os membros da equipa se sintam vistos, ouvidos e valorizados, independentemente do seu local de trabalho”).</a:t>
            </a:r>
          </a:p>
          <a:p>
            <a:pPr marL="457200" lvl="0" indent="-317500" algn="l" rtl="0">
              <a:lnSpc>
                <a:spcPct val="115000"/>
              </a:lnSpc>
              <a:spcBef>
                <a:spcPts val="600"/>
              </a:spcBef>
              <a:spcAft>
                <a:spcPts val="0"/>
              </a:spcAft>
              <a:buClr>
                <a:srgbClr val="868E93"/>
              </a:buClr>
              <a:buSzPct val="100000"/>
              <a:buAutoNum type="arabicPeriod"/>
            </a:pPr>
            <a:r>
              <a:rPr lang="pt-PT" sz="1600" b="1" dirty="0">
                <a:solidFill>
                  <a:srgbClr val="868E93"/>
                </a:solidFill>
                <a:latin typeface="Arial"/>
                <a:ea typeface="Arial"/>
                <a:cs typeface="Arial"/>
                <a:sym typeface="Arial"/>
              </a:rPr>
              <a:t>Mapeie as suas ideias: </a:t>
            </a:r>
            <a:r>
              <a:rPr lang="pt-PT" sz="1600" dirty="0">
                <a:solidFill>
                  <a:srgbClr val="868E93"/>
                </a:solidFill>
                <a:latin typeface="Arial"/>
                <a:ea typeface="Arial"/>
                <a:cs typeface="Arial"/>
                <a:sym typeface="Arial"/>
              </a:rPr>
              <a:t>escreva quatro </a:t>
            </a:r>
            <a:r>
              <a:rPr lang="pt-PT" sz="1600" i="1" dirty="0">
                <a:solidFill>
                  <a:srgbClr val="868E93"/>
                </a:solidFill>
                <a:latin typeface="Arial"/>
                <a:ea typeface="Arial"/>
                <a:cs typeface="Arial"/>
                <a:sym typeface="Arial"/>
              </a:rPr>
              <a:t>ideias, pequenas mas significativas, que </a:t>
            </a:r>
            <a:r>
              <a:rPr lang="pt-PT" sz="1600" dirty="0">
                <a:solidFill>
                  <a:srgbClr val="868E93"/>
                </a:solidFill>
                <a:latin typeface="Arial"/>
                <a:ea typeface="Arial"/>
                <a:cs typeface="Arial"/>
                <a:sym typeface="Arial"/>
              </a:rPr>
              <a:t>gostaria de </a:t>
            </a:r>
            <a:r>
              <a:rPr lang="pt-PT" sz="1600" i="1" dirty="0">
                <a:solidFill>
                  <a:srgbClr val="868E93"/>
                </a:solidFill>
                <a:latin typeface="Arial"/>
                <a:ea typeface="Arial"/>
                <a:cs typeface="Arial"/>
                <a:sym typeface="Arial"/>
              </a:rPr>
              <a:t>experimentar</a:t>
            </a:r>
            <a:r>
              <a:rPr lang="pt-PT" sz="1600" dirty="0">
                <a:solidFill>
                  <a:srgbClr val="868E93"/>
                </a:solidFill>
                <a:latin typeface="Arial"/>
                <a:ea typeface="Arial"/>
                <a:cs typeface="Arial"/>
                <a:sym typeface="Arial"/>
              </a:rPr>
              <a:t>, </a:t>
            </a:r>
            <a:r>
              <a:rPr lang="pt-PT" sz="1600" i="1" dirty="0">
                <a:solidFill>
                  <a:srgbClr val="868E93"/>
                </a:solidFill>
                <a:latin typeface="Arial"/>
                <a:ea typeface="Arial"/>
                <a:cs typeface="Arial"/>
                <a:sym typeface="Arial"/>
              </a:rPr>
              <a:t>sugerir </a:t>
            </a:r>
            <a:r>
              <a:rPr lang="pt-PT" sz="1600" dirty="0">
                <a:solidFill>
                  <a:srgbClr val="868E93"/>
                </a:solidFill>
                <a:latin typeface="Arial"/>
                <a:ea typeface="Arial"/>
                <a:cs typeface="Arial"/>
                <a:sym typeface="Arial"/>
              </a:rPr>
              <a:t>ou </a:t>
            </a:r>
            <a:r>
              <a:rPr lang="pt-PT" sz="1600" i="1" dirty="0">
                <a:solidFill>
                  <a:srgbClr val="868E93"/>
                </a:solidFill>
                <a:latin typeface="Arial"/>
                <a:ea typeface="Arial"/>
                <a:cs typeface="Arial"/>
                <a:sym typeface="Arial"/>
              </a:rPr>
              <a:t>partilhar </a:t>
            </a:r>
            <a:r>
              <a:rPr lang="pt-PT" sz="1600" dirty="0">
                <a:solidFill>
                  <a:srgbClr val="868E93"/>
                </a:solidFill>
                <a:latin typeface="Arial"/>
                <a:ea typeface="Arial"/>
                <a:cs typeface="Arial"/>
                <a:sym typeface="Arial"/>
              </a:rPr>
              <a:t>no seu local de trabalho e que poderiam melhorar a conectividade. Podem incluir:</a:t>
            </a:r>
            <a:endParaRPr lang="pt-PT" sz="1600" b="1" dirty="0">
              <a:solidFill>
                <a:srgbClr val="868E93"/>
              </a:solidFill>
              <a:latin typeface="Arial"/>
              <a:ea typeface="Arial"/>
              <a:cs typeface="Arial"/>
              <a:sym typeface="Arial"/>
            </a:endParaRPr>
          </a:p>
          <a:p>
            <a:pPr lvl="1" indent="-317500">
              <a:lnSpc>
                <a:spcPct val="115000"/>
              </a:lnSpc>
              <a:spcBef>
                <a:spcPts val="0"/>
              </a:spcBef>
              <a:buClr>
                <a:srgbClr val="868E93"/>
              </a:buClr>
              <a:buSzPct val="100000"/>
              <a:buFont typeface="Arial" panose="020B0604020202020204" pitchFamily="34" charset="0"/>
              <a:buChar char="•"/>
            </a:pPr>
            <a:r>
              <a:rPr lang="pt-PT" sz="1600" dirty="0">
                <a:solidFill>
                  <a:srgbClr val="868E93"/>
                </a:solidFill>
              </a:rPr>
              <a:t>Organizar sessões mensais de “Café virtual aleatório”</a:t>
            </a:r>
          </a:p>
          <a:p>
            <a:pPr marL="914400" lvl="1" indent="-317500" algn="l" rtl="0">
              <a:lnSpc>
                <a:spcPct val="115000"/>
              </a:lnSpc>
              <a:spcBef>
                <a:spcPts val="0"/>
              </a:spcBef>
              <a:spcAft>
                <a:spcPts val="0"/>
              </a:spcAft>
              <a:buClr>
                <a:srgbClr val="868E93"/>
              </a:buClr>
              <a:buSzPct val="100000"/>
              <a:buFont typeface="Arial" panose="020B0604020202020204" pitchFamily="34" charset="0"/>
              <a:buChar char="•"/>
            </a:pPr>
            <a:r>
              <a:rPr lang="pt-PT" sz="1600" dirty="0">
                <a:solidFill>
                  <a:srgbClr val="868E93"/>
                </a:solidFill>
              </a:rPr>
              <a:t>Criar um canal de aniversários no Teams</a:t>
            </a:r>
          </a:p>
          <a:p>
            <a:pPr marL="914400" lvl="1" indent="-317500" algn="l" rtl="0">
              <a:lnSpc>
                <a:spcPct val="115000"/>
              </a:lnSpc>
              <a:spcBef>
                <a:spcPts val="0"/>
              </a:spcBef>
              <a:spcAft>
                <a:spcPts val="0"/>
              </a:spcAft>
              <a:buClr>
                <a:srgbClr val="868E93"/>
              </a:buClr>
              <a:buSzPct val="100000"/>
              <a:buFont typeface="Arial" panose="020B0604020202020204" pitchFamily="34" charset="0"/>
              <a:buChar char="•"/>
            </a:pPr>
            <a:r>
              <a:rPr lang="pt-PT" sz="1600" dirty="0">
                <a:solidFill>
                  <a:srgbClr val="868E93"/>
                </a:solidFill>
              </a:rPr>
              <a:t>Propor um sistema de mentoria, para novas contratações à distância</a:t>
            </a:r>
            <a:endParaRPr lang="pt-PT" sz="1600" b="1" dirty="0">
              <a:solidFill>
                <a:srgbClr val="868E93"/>
              </a:solidFill>
            </a:endParaRPr>
          </a:p>
          <a:p>
            <a:pPr marL="457200" lvl="0" indent="-317500" algn="l" rtl="0">
              <a:lnSpc>
                <a:spcPct val="115000"/>
              </a:lnSpc>
              <a:spcBef>
                <a:spcPts val="600"/>
              </a:spcBef>
              <a:spcAft>
                <a:spcPts val="0"/>
              </a:spcAft>
              <a:buClr>
                <a:srgbClr val="868E93"/>
              </a:buClr>
              <a:buSzPct val="100000"/>
              <a:buAutoNum type="arabicPeriod"/>
            </a:pPr>
            <a:r>
              <a:rPr lang="pt-PT" sz="1600" b="1" dirty="0">
                <a:solidFill>
                  <a:srgbClr val="868E93"/>
                </a:solidFill>
                <a:latin typeface="Arial"/>
                <a:ea typeface="Arial"/>
                <a:cs typeface="Arial"/>
                <a:sym typeface="Arial"/>
              </a:rPr>
              <a:t>Escolher uma "vitória rápida"</a:t>
            </a:r>
            <a:br>
              <a:rPr lang="pt-PT" sz="1600" b="1" dirty="0">
                <a:solidFill>
                  <a:srgbClr val="868E93"/>
                </a:solidFill>
                <a:latin typeface="Arial"/>
                <a:ea typeface="Arial"/>
                <a:cs typeface="Arial"/>
                <a:sym typeface="Arial"/>
              </a:rPr>
            </a:br>
            <a:r>
              <a:rPr lang="pt-PT" sz="1600" dirty="0">
                <a:solidFill>
                  <a:srgbClr val="868E93"/>
                </a:solidFill>
                <a:latin typeface="Arial"/>
                <a:ea typeface="Arial"/>
                <a:cs typeface="Arial"/>
                <a:sym typeface="Arial"/>
              </a:rPr>
              <a:t> Escolha uma ideia que pareça viável neste momento. Qual seria o primeiro passo?</a:t>
            </a:r>
            <a:endParaRPr lang="pt-PT" sz="1600" b="1" dirty="0">
              <a:solidFill>
                <a:srgbClr val="868E93"/>
              </a:solidFill>
              <a:latin typeface="Arial"/>
              <a:ea typeface="Arial"/>
              <a:cs typeface="Arial"/>
              <a:sym typeface="Arial"/>
            </a:endParaRPr>
          </a:p>
          <a:p>
            <a:pPr marL="457200" lvl="0" indent="-317500" algn="l" rtl="0">
              <a:lnSpc>
                <a:spcPct val="115000"/>
              </a:lnSpc>
              <a:spcBef>
                <a:spcPts val="600"/>
              </a:spcBef>
              <a:spcAft>
                <a:spcPts val="0"/>
              </a:spcAft>
              <a:buClr>
                <a:srgbClr val="868E93"/>
              </a:buClr>
              <a:buSzPct val="100000"/>
              <a:buAutoNum type="arabicPeriod"/>
            </a:pPr>
            <a:r>
              <a:rPr lang="pt-PT" sz="1600" b="1" dirty="0">
                <a:solidFill>
                  <a:srgbClr val="868E93"/>
                </a:solidFill>
                <a:latin typeface="Arial"/>
                <a:ea typeface="Arial"/>
                <a:cs typeface="Arial"/>
                <a:sym typeface="Arial"/>
              </a:rPr>
              <a:t>Partilha opcional em pares ou grupo</a:t>
            </a:r>
            <a:br>
              <a:rPr lang="pt-PT" sz="1600" b="1" dirty="0">
                <a:solidFill>
                  <a:srgbClr val="868E93"/>
                </a:solidFill>
                <a:latin typeface="Arial"/>
                <a:ea typeface="Arial"/>
                <a:cs typeface="Arial"/>
                <a:sym typeface="Arial"/>
              </a:rPr>
            </a:br>
            <a:r>
              <a:rPr lang="pt-PT" sz="1600" dirty="0">
                <a:solidFill>
                  <a:srgbClr val="868E93"/>
                </a:solidFill>
                <a:latin typeface="Arial"/>
                <a:ea typeface="Arial"/>
                <a:cs typeface="Arial"/>
                <a:sym typeface="Arial"/>
              </a:rPr>
              <a:t> Em pares ou em pequenos grupos, convidar os participantes a partilharem uma ideia do seu plano e a apresentarem comentários ou sugestões.</a:t>
            </a:r>
          </a:p>
          <a:p>
            <a:pPr marL="228600" lvl="0" indent="-114300" algn="l" rtl="0">
              <a:lnSpc>
                <a:spcPct val="90000"/>
              </a:lnSpc>
              <a:spcBef>
                <a:spcPts val="600"/>
              </a:spcBef>
              <a:spcAft>
                <a:spcPts val="0"/>
              </a:spcAft>
              <a:buClr>
                <a:srgbClr val="9869BD"/>
              </a:buClr>
              <a:buSzPct val="100000"/>
              <a:buNone/>
            </a:pPr>
            <a:endParaRPr lang="pt-PT" sz="600"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600"/>
              </a:spcBef>
              <a:spcAft>
                <a:spcPts val="0"/>
              </a:spcAft>
              <a:buClr>
                <a:srgbClr val="9869BD"/>
              </a:buClr>
              <a:buSzPct val="100000"/>
              <a:buNone/>
            </a:pPr>
            <a:endParaRPr lang="pt-PT" sz="600" b="1" dirty="0">
              <a:solidFill>
                <a:srgbClr val="12501B"/>
              </a:solidFill>
            </a:endParaRPr>
          </a:p>
        </p:txBody>
      </p:sp>
      <p:sp>
        <p:nvSpPr>
          <p:cNvPr id="5" name="Google Shape;453;g3250f227c3e_0_138">
            <a:extLst>
              <a:ext uri="{FF2B5EF4-FFF2-40B4-BE49-F238E27FC236}">
                <a16:creationId xmlns:a16="http://schemas.microsoft.com/office/drawing/2014/main" id="{30BE69F8-139B-BD80-C6D1-4822D263986E}"/>
              </a:ext>
            </a:extLst>
          </p:cNvPr>
          <p:cNvSpPr txBox="1"/>
          <p:nvPr/>
        </p:nvSpPr>
        <p:spPr>
          <a:xfrm>
            <a:off x="1427747" y="394550"/>
            <a:ext cx="9624903" cy="637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5: Criar o seu Plano de Conexão Social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g325b467490b_0_2"/>
          <p:cNvSpPr txBox="1"/>
          <p:nvPr/>
        </p:nvSpPr>
        <p:spPr>
          <a:xfrm>
            <a:off x="5176157" y="1133654"/>
            <a:ext cx="6693671" cy="5739993"/>
          </a:xfrm>
          <a:prstGeom prst="rect">
            <a:avLst/>
          </a:prstGeom>
          <a:noFill/>
          <a:ln>
            <a:noFill/>
          </a:ln>
        </p:spPr>
        <p:txBody>
          <a:bodyPr spcFirstLastPara="1" wrap="square" lIns="91425" tIns="45700" rIns="91425" bIns="45700" anchor="t" anchorCtr="0">
            <a:spAutoFit/>
          </a:bodyPr>
          <a:lstStyle/>
          <a:p>
            <a:pPr marL="0" lvl="0" indent="0" algn="l" rtl="0">
              <a:spcBef>
                <a:spcPts val="600"/>
              </a:spcBef>
              <a:buNone/>
            </a:pPr>
            <a:r>
              <a:rPr lang="pt-PT" sz="1800" dirty="0">
                <a:solidFill>
                  <a:srgbClr val="868E93"/>
                </a:solidFill>
              </a:rPr>
              <a:t>Um modelo sugerido para o </a:t>
            </a:r>
            <a:r>
              <a:rPr lang="pt-PT" sz="1800" i="1" dirty="0">
                <a:solidFill>
                  <a:srgbClr val="868E93"/>
                </a:solidFill>
              </a:rPr>
              <a:t>Plano de Conexão Social </a:t>
            </a:r>
            <a:r>
              <a:rPr lang="pt-PT" sz="1800" dirty="0">
                <a:solidFill>
                  <a:srgbClr val="868E93"/>
                </a:solidFill>
              </a:rPr>
              <a:t>da sua organização pode ser encontrado à esquerda. O seu formador poderá fornecer uma versão editável deste documento, que também pode ser acedido online </a:t>
            </a:r>
            <a:r>
              <a:rPr lang="pt-PT" sz="1800" u="sng" dirty="0">
                <a:solidFill>
                  <a:schemeClr val="hlink"/>
                </a:solidFill>
                <a:hlinkClick r:id="rId3"/>
              </a:rPr>
              <a:t>aqui</a:t>
            </a:r>
            <a:r>
              <a:rPr lang="pt-PT" sz="1800" dirty="0">
                <a:solidFill>
                  <a:srgbClr val="868E93"/>
                </a:solidFill>
              </a:rPr>
              <a:t>. </a:t>
            </a:r>
          </a:p>
          <a:p>
            <a:pPr marL="0" lvl="0" indent="0" algn="l" rtl="0">
              <a:spcBef>
                <a:spcPts val="600"/>
              </a:spcBef>
              <a:buNone/>
            </a:pPr>
            <a:r>
              <a:rPr lang="pt-PT" sz="1800" dirty="0">
                <a:solidFill>
                  <a:srgbClr val="868E93"/>
                </a:solidFill>
              </a:rPr>
              <a:t>À medida que começar a elaborar o seu projeto, tenha em mente as seguintes sugestões:</a:t>
            </a:r>
          </a:p>
          <a:p>
            <a:pPr marL="457200" lvl="0" indent="-317500" algn="l" rtl="0">
              <a:spcBef>
                <a:spcPts val="600"/>
              </a:spcBef>
              <a:buClr>
                <a:srgbClr val="868E93"/>
              </a:buClr>
              <a:buSzPts val="1400"/>
              <a:buChar char="●"/>
            </a:pPr>
            <a:r>
              <a:rPr lang="pt-PT" sz="1800" b="1" dirty="0">
                <a:solidFill>
                  <a:srgbClr val="868E93"/>
                </a:solidFill>
              </a:rPr>
              <a:t>começar pela sua visão.</a:t>
            </a:r>
            <a:r>
              <a:rPr lang="pt-PT" sz="1800" dirty="0">
                <a:solidFill>
                  <a:srgbClr val="868E93"/>
                </a:solidFill>
              </a:rPr>
              <a:t> Mantenha a sua "declaração de visão" curta, inspiradora e virada para o futuro. Deve refletir uma aspiração significativa sobre como o seu local de trabalho poderia tornar-se mais ligado e coeso. Algo para construir ao longo do tempo</a:t>
            </a:r>
          </a:p>
          <a:p>
            <a:pPr marL="457200" lvl="0" indent="-317500" algn="l" rtl="0">
              <a:spcBef>
                <a:spcPts val="600"/>
              </a:spcBef>
              <a:buClr>
                <a:srgbClr val="868E93"/>
              </a:buClr>
              <a:buSzPts val="1400"/>
              <a:buChar char="●"/>
            </a:pPr>
            <a:r>
              <a:rPr lang="pt-PT" sz="1800" b="1" spc="-30" dirty="0">
                <a:solidFill>
                  <a:srgbClr val="868E93"/>
                </a:solidFill>
              </a:rPr>
              <a:t>seguir com intenções práticas.</a:t>
            </a:r>
            <a:r>
              <a:rPr lang="pt-PT" sz="1800" spc="-30" dirty="0">
                <a:solidFill>
                  <a:srgbClr val="868E93"/>
                </a:solidFill>
              </a:rPr>
              <a:t> Estas podem ser pequenas </a:t>
            </a:r>
            <a:r>
              <a:rPr lang="pt-PT" sz="1800" spc="-50" dirty="0">
                <a:solidFill>
                  <a:srgbClr val="868E93"/>
                </a:solidFill>
              </a:rPr>
              <a:t>ações, ideias ou hábitos que ajudem a concretizar a sua visão. </a:t>
            </a:r>
            <a:r>
              <a:rPr lang="pt-PT" sz="1800" spc="-40" dirty="0">
                <a:solidFill>
                  <a:srgbClr val="868E93"/>
                </a:solidFill>
              </a:rPr>
              <a:t>Pense no que é realista, no apoio ou nos recursos que podem </a:t>
            </a:r>
            <a:r>
              <a:rPr lang="pt-PT" sz="1800" dirty="0">
                <a:solidFill>
                  <a:srgbClr val="868E93"/>
                </a:solidFill>
              </a:rPr>
              <a:t>ser necessários e no prazo que lhe parece mais adequado</a:t>
            </a:r>
          </a:p>
          <a:p>
            <a:pPr marL="0" lvl="0" indent="0" algn="l" rtl="0">
              <a:spcBef>
                <a:spcPts val="600"/>
              </a:spcBef>
              <a:buNone/>
            </a:pPr>
            <a:r>
              <a:rPr lang="pt-PT" sz="1800" dirty="0">
                <a:solidFill>
                  <a:srgbClr val="868E93"/>
                </a:solidFill>
              </a:rPr>
              <a:t>O seu Plano de Conexão não tem de ser perfeito ou definitivo. Pense que é um documento dinâmico, que regista as suas ideias, em constante evolução para um local de trabalho mais inclusivo e ligado.</a:t>
            </a:r>
            <a:endParaRPr lang="pt-PT" sz="2000" dirty="0">
              <a:solidFill>
                <a:srgbClr val="868E93"/>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89F7DB74-4B90-A0F5-1DEC-71C404992C9D}"/>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Imagem 2">
            <a:extLst>
              <a:ext uri="{FF2B5EF4-FFF2-40B4-BE49-F238E27FC236}">
                <a16:creationId xmlns:a16="http://schemas.microsoft.com/office/drawing/2014/main" id="{053C0342-8F51-F506-C441-B3C422AE3166}"/>
              </a:ext>
            </a:extLst>
          </p:cNvPr>
          <p:cNvPicPr>
            <a:picLocks noChangeAspect="1"/>
          </p:cNvPicPr>
          <p:nvPr/>
        </p:nvPicPr>
        <p:blipFill>
          <a:blip r:embed="rId5"/>
          <a:stretch>
            <a:fillRect/>
          </a:stretch>
        </p:blipFill>
        <p:spPr>
          <a:xfrm>
            <a:off x="1479522" y="1268892"/>
            <a:ext cx="3366596" cy="4762575"/>
          </a:xfrm>
          <a:prstGeom prst="rect">
            <a:avLst/>
          </a:prstGeom>
        </p:spPr>
      </p:pic>
      <p:sp>
        <p:nvSpPr>
          <p:cNvPr id="6" name="Google Shape;453;g3250f227c3e_0_138">
            <a:extLst>
              <a:ext uri="{FF2B5EF4-FFF2-40B4-BE49-F238E27FC236}">
                <a16:creationId xmlns:a16="http://schemas.microsoft.com/office/drawing/2014/main" id="{89542EED-4614-883D-8B79-BCC2577DC986}"/>
              </a:ext>
            </a:extLst>
          </p:cNvPr>
          <p:cNvSpPr txBox="1"/>
          <p:nvPr/>
        </p:nvSpPr>
        <p:spPr>
          <a:xfrm>
            <a:off x="1427747" y="394550"/>
            <a:ext cx="9624903" cy="637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5: Criar o seu Plano de Conexão Social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2" name="Imagem 1" descr="Uma imagem com texto, Tipo de letra, Azul elétrico, azul&#10;&#10;Descrição gerada automaticamente">
            <a:extLst>
              <a:ext uri="{FF2B5EF4-FFF2-40B4-BE49-F238E27FC236}">
                <a16:creationId xmlns:a16="http://schemas.microsoft.com/office/drawing/2014/main" id="{B5A4415C-9C3F-81AC-5D60-24C45E61981B}"/>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92;g3250f227c3e_0_130">
            <a:extLst>
              <a:ext uri="{FF2B5EF4-FFF2-40B4-BE49-F238E27FC236}">
                <a16:creationId xmlns:a16="http://schemas.microsoft.com/office/drawing/2014/main" id="{7D3CE02A-559D-64C1-6F6E-F61C4797D255}"/>
              </a:ext>
            </a:extLst>
          </p:cNvPr>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sz="2000" b="1" dirty="0">
                <a:solidFill>
                  <a:srgbClr val="12501B"/>
                </a:solidFill>
                <a:latin typeface="+mj-lt"/>
                <a:ea typeface="Arial"/>
                <a:cs typeface="Arial"/>
                <a:sym typeface="Arial"/>
              </a:rPr>
              <a:t>RECURSOS </a:t>
            </a:r>
          </a:p>
          <a:p>
            <a:pPr marL="0" lvl="0" indent="0" algn="l" rtl="0">
              <a:lnSpc>
                <a:spcPct val="90000"/>
              </a:lnSpc>
              <a:spcBef>
                <a:spcPts val="0"/>
              </a:spcBef>
              <a:spcAft>
                <a:spcPts val="0"/>
              </a:spcAft>
              <a:buClr>
                <a:srgbClr val="9869BD"/>
              </a:buClr>
              <a:buSzPts val="1800"/>
              <a:buNone/>
            </a:pPr>
            <a:endParaRPr lang="pt-PT" sz="2000" dirty="0">
              <a:latin typeface="+mj-lt"/>
            </a:endParaRPr>
          </a:p>
          <a:p>
            <a:pPr marL="457200" lvl="0" indent="-304800" algn="l" rtl="0">
              <a:lnSpc>
                <a:spcPct val="110000"/>
              </a:lnSpc>
              <a:spcBef>
                <a:spcPts val="0"/>
              </a:spcBef>
              <a:spcAft>
                <a:spcPts val="0"/>
              </a:spcAft>
              <a:buClr>
                <a:srgbClr val="868E93"/>
              </a:buClr>
              <a:buSzPts val="1200"/>
              <a:buChar char="●"/>
            </a:pPr>
            <a:r>
              <a:rPr lang="pt-PT" sz="2000" dirty="0">
                <a:solidFill>
                  <a:srgbClr val="868E93"/>
                </a:solidFill>
                <a:latin typeface="+mn-lt"/>
              </a:rPr>
              <a:t>Ficha de contacto de ligação social</a:t>
            </a:r>
          </a:p>
          <a:p>
            <a:pPr marL="457200" lvl="0" indent="-304800" algn="l" rtl="0">
              <a:lnSpc>
                <a:spcPct val="110000"/>
              </a:lnSpc>
              <a:spcBef>
                <a:spcPts val="0"/>
              </a:spcBef>
              <a:spcAft>
                <a:spcPts val="0"/>
              </a:spcAft>
              <a:buClr>
                <a:srgbClr val="868E93"/>
              </a:buClr>
              <a:buSzPts val="1200"/>
              <a:buChar char="●"/>
            </a:pPr>
            <a:r>
              <a:rPr lang="pt-PT" sz="2000" dirty="0">
                <a:solidFill>
                  <a:srgbClr val="868E93"/>
                </a:solidFill>
                <a:latin typeface="+mn-lt"/>
              </a:rPr>
              <a:t>Papel, quadro de folhas, notas adesivas, etc.</a:t>
            </a:r>
          </a:p>
          <a:p>
            <a:pPr marL="457200" lvl="0" indent="-304800" algn="l" rtl="0">
              <a:lnSpc>
                <a:spcPct val="110000"/>
              </a:lnSpc>
              <a:spcBef>
                <a:spcPts val="0"/>
              </a:spcBef>
              <a:spcAft>
                <a:spcPts val="0"/>
              </a:spcAft>
              <a:buClr>
                <a:srgbClr val="868E93"/>
              </a:buClr>
              <a:buSzPts val="1200"/>
              <a:buChar char="●"/>
            </a:pPr>
            <a:r>
              <a:rPr lang="pt-PT" sz="2000" dirty="0">
                <a:solidFill>
                  <a:srgbClr val="868E93"/>
                </a:solidFill>
                <a:latin typeface="+mn-lt"/>
              </a:rPr>
              <a:t>Canetas, marcadores, etc.</a:t>
            </a:r>
          </a:p>
          <a:p>
            <a:pPr marL="457200" lvl="0" indent="-304800" algn="l" rtl="0">
              <a:lnSpc>
                <a:spcPct val="110000"/>
              </a:lnSpc>
              <a:spcBef>
                <a:spcPts val="0"/>
              </a:spcBef>
              <a:spcAft>
                <a:spcPts val="0"/>
              </a:spcAft>
              <a:buClr>
                <a:srgbClr val="868E93"/>
              </a:buClr>
              <a:buSzPts val="1200"/>
              <a:buChar char="●"/>
            </a:pPr>
            <a:r>
              <a:rPr lang="pt-PT" sz="2000" dirty="0">
                <a:solidFill>
                  <a:srgbClr val="868E93"/>
                </a:solidFill>
                <a:latin typeface="+mn-lt"/>
              </a:rPr>
              <a:t>Catálogo de ferramentas de colaboração da atividade do Tópico 3</a:t>
            </a:r>
          </a:p>
          <a:p>
            <a:pPr marL="457200" lvl="0" indent="-304800" algn="l" rtl="0">
              <a:lnSpc>
                <a:spcPct val="110000"/>
              </a:lnSpc>
              <a:spcBef>
                <a:spcPts val="0"/>
              </a:spcBef>
              <a:spcAft>
                <a:spcPts val="0"/>
              </a:spcAft>
              <a:buClr>
                <a:srgbClr val="868E93"/>
              </a:buClr>
              <a:buSzPts val="1200"/>
              <a:buChar char="●"/>
            </a:pPr>
            <a:r>
              <a:rPr lang="pt-PT" sz="2000" dirty="0">
                <a:solidFill>
                  <a:srgbClr val="868E93"/>
                </a:solidFill>
                <a:latin typeface="+mn-lt"/>
              </a:rPr>
              <a:t>Apresentação / materiais de leitura </a:t>
            </a:r>
            <a:endParaRPr lang="pt-PT" sz="2000" i="0" u="none" strike="noStrike" cap="none" dirty="0">
              <a:solidFill>
                <a:srgbClr val="868E93"/>
              </a:solidFill>
              <a:latin typeface="+mj-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mj-lt"/>
            </a:endParaRPr>
          </a:p>
        </p:txBody>
      </p:sp>
      <p:sp>
        <p:nvSpPr>
          <p:cNvPr id="4" name="Google Shape;193;g3250f227c3e_0_130">
            <a:extLst>
              <a:ext uri="{FF2B5EF4-FFF2-40B4-BE49-F238E27FC236}">
                <a16:creationId xmlns:a16="http://schemas.microsoft.com/office/drawing/2014/main" id="{51FA2820-ADC5-A16B-DA29-2F5270350F2A}"/>
              </a:ext>
            </a:extLst>
          </p:cNvPr>
          <p:cNvSpPr txBox="1">
            <a:spLocks/>
          </p:cNvSpPr>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Clr>
                <a:srgbClr val="12501B"/>
              </a:buClr>
              <a:buNone/>
            </a:pPr>
            <a:r>
              <a:rPr lang="en-GB" sz="2000" b="1" cap="all" dirty="0" err="1">
                <a:solidFill>
                  <a:srgbClr val="12501B"/>
                </a:solidFill>
                <a:latin typeface="Arial"/>
                <a:ea typeface="Arial"/>
                <a:cs typeface="Arial"/>
                <a:sym typeface="Arial"/>
              </a:rPr>
              <a:t>Saiba</a:t>
            </a:r>
            <a:r>
              <a:rPr lang="en-GB" sz="2000" b="1" cap="all" dirty="0">
                <a:solidFill>
                  <a:srgbClr val="12501B"/>
                </a:solidFill>
                <a:latin typeface="Arial"/>
                <a:ea typeface="Arial"/>
                <a:cs typeface="Arial"/>
                <a:sym typeface="Arial"/>
              </a:rPr>
              <a:t> </a:t>
            </a:r>
            <a:r>
              <a:rPr lang="en-GB" sz="2000" b="1" cap="all" dirty="0" err="1">
                <a:solidFill>
                  <a:srgbClr val="12501B"/>
                </a:solidFill>
                <a:latin typeface="Arial"/>
                <a:ea typeface="Arial"/>
                <a:cs typeface="Arial"/>
                <a:sym typeface="Arial"/>
              </a:rPr>
              <a:t>mais</a:t>
            </a:r>
            <a:r>
              <a:rPr lang="en-GB" sz="2000" b="1" cap="all" dirty="0">
                <a:solidFill>
                  <a:srgbClr val="12501B"/>
                </a:solidFill>
                <a:latin typeface="Arial"/>
                <a:ea typeface="Arial"/>
                <a:cs typeface="Arial"/>
                <a:sym typeface="Arial"/>
              </a:rPr>
              <a:t>! </a:t>
            </a:r>
            <a:endParaRPr lang="en-GB" sz="2000" cap="all" dirty="0"/>
          </a:p>
          <a:p>
            <a:pPr marL="0" indent="0">
              <a:buNone/>
            </a:pPr>
            <a:endParaRPr lang="pt-PT" dirty="0">
              <a:solidFill>
                <a:srgbClr val="868E93"/>
              </a:solidFill>
              <a:latin typeface="Arial"/>
              <a:ea typeface="Arial"/>
              <a:cs typeface="Arial"/>
              <a:sym typeface="Arial"/>
            </a:endParaRPr>
          </a:p>
        </p:txBody>
      </p:sp>
      <p:sp>
        <p:nvSpPr>
          <p:cNvPr id="7" name="Google Shape;453;g3250f227c3e_0_138">
            <a:extLst>
              <a:ext uri="{FF2B5EF4-FFF2-40B4-BE49-F238E27FC236}">
                <a16:creationId xmlns:a16="http://schemas.microsoft.com/office/drawing/2014/main" id="{50DBD9F8-2E3F-E2BF-FDD7-4F96C67DF630}"/>
              </a:ext>
            </a:extLst>
          </p:cNvPr>
          <p:cNvSpPr txBox="1"/>
          <p:nvPr/>
        </p:nvSpPr>
        <p:spPr>
          <a:xfrm>
            <a:off x="1427747" y="394550"/>
            <a:ext cx="9624903" cy="6373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5: Criar o seu Plano de Conexão Social</a:t>
            </a:r>
          </a:p>
        </p:txBody>
      </p:sp>
    </p:spTree>
    <p:extLst>
      <p:ext uri="{BB962C8B-B14F-4D97-AF65-F5344CB8AC3E}">
        <p14:creationId xmlns:p14="http://schemas.microsoft.com/office/powerpoint/2010/main" val="35043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250f227c3e_0_195"/>
          <p:cNvSpPr txBox="1"/>
          <p:nvPr/>
        </p:nvSpPr>
        <p:spPr>
          <a:xfrm>
            <a:off x="4929673" y="2858825"/>
            <a:ext cx="5084700"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a:solidFill>
                  <a:schemeClr val="accent5"/>
                </a:solidFill>
              </a:rPr>
              <a:t>Observações finais e perguntas e respostas</a:t>
            </a:r>
            <a:endParaRPr lang="pt-PT" sz="1400" b="0" i="0" u="none" strike="noStrike" cap="none">
              <a:solidFill>
                <a:srgbClr val="000000"/>
              </a:solidFill>
              <a:latin typeface="Arial"/>
              <a:ea typeface="Arial"/>
              <a:cs typeface="Arial"/>
              <a:sym typeface="Arial"/>
            </a:endParaRPr>
          </a:p>
        </p:txBody>
      </p:sp>
      <p:pic>
        <p:nvPicPr>
          <p:cNvPr id="491" name="Google Shape;491;g3250f227c3e_0_195"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27843316-00F5-300C-19F5-94AD643EF2AB}"/>
              </a:ext>
            </a:extLst>
          </p:cNvPr>
          <p:cNvPicPr>
            <a:picLocks noChangeAspect="1"/>
          </p:cNvPicPr>
          <p:nvPr/>
        </p:nvPicPr>
        <p:blipFill>
          <a:blip r:embed="rId4"/>
          <a:stretch>
            <a:fillRect/>
          </a:stretch>
        </p:blipFill>
        <p:spPr>
          <a:xfrm>
            <a:off x="322172" y="6178361"/>
            <a:ext cx="1845149" cy="33012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3250f227c3e_0_201"/>
          <p:cNvSpPr txBox="1"/>
          <p:nvPr/>
        </p:nvSpPr>
        <p:spPr>
          <a:xfrm>
            <a:off x="1612069" y="464220"/>
            <a:ext cx="9573861" cy="7379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Observações finais e perguntas e respostas</a:t>
            </a:r>
          </a:p>
        </p:txBody>
      </p:sp>
      <p:sp>
        <p:nvSpPr>
          <p:cNvPr id="498" name="Google Shape;498;g3250f227c3e_0_201"/>
          <p:cNvSpPr txBox="1"/>
          <p:nvPr/>
        </p:nvSpPr>
        <p:spPr>
          <a:xfrm>
            <a:off x="571046" y="1840680"/>
            <a:ext cx="110172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dirty="0">
                <a:solidFill>
                  <a:srgbClr val="636A6F"/>
                </a:solidFill>
              </a:rPr>
              <a:t>Parabéns! Concluiu o Módulo 4 do Programa de Formação </a:t>
            </a:r>
            <a:r>
              <a:rPr lang="pt-PT" sz="2000" dirty="0" err="1">
                <a:solidFill>
                  <a:srgbClr val="636A6F"/>
                </a:solidFill>
              </a:rPr>
              <a:t>StayConnected</a:t>
            </a:r>
            <a:r>
              <a:rPr lang="pt-PT" sz="2000" dirty="0">
                <a:solidFill>
                  <a:srgbClr val="636A6F"/>
                </a:solidFill>
              </a:rPr>
              <a:t> para Profissionais e Gestores de RH, “Como facilitar conexões sociais em locais de trabalho híbridos”. Ao longo deste módulo, abordou os temas “</a:t>
            </a:r>
            <a:r>
              <a:rPr lang="pt-PT" sz="2000" b="1" dirty="0">
                <a:solidFill>
                  <a:srgbClr val="79C8A0"/>
                </a:solidFill>
              </a:rPr>
              <a:t>compreender a conexão social</a:t>
            </a:r>
            <a:r>
              <a:rPr lang="pt-PT" sz="2000" dirty="0">
                <a:solidFill>
                  <a:srgbClr val="636A6F"/>
                </a:solidFill>
              </a:rPr>
              <a:t>”, “</a:t>
            </a:r>
            <a:r>
              <a:rPr lang="pt-PT" sz="2000" b="1" dirty="0">
                <a:solidFill>
                  <a:srgbClr val="BB88BD"/>
                </a:solidFill>
              </a:rPr>
              <a:t>desafios em locais de trabalho híbridos e remotos</a:t>
            </a:r>
            <a:r>
              <a:rPr lang="pt-PT" sz="2000" dirty="0">
                <a:solidFill>
                  <a:srgbClr val="636A6F"/>
                </a:solidFill>
              </a:rPr>
              <a:t>”, “</a:t>
            </a:r>
            <a:r>
              <a:rPr lang="pt-PT" sz="2000" b="1" dirty="0">
                <a:solidFill>
                  <a:srgbClr val="79C8A0"/>
                </a:solidFill>
              </a:rPr>
              <a:t>estratégias para melhorar a conexão social</a:t>
            </a:r>
            <a:r>
              <a:rPr lang="pt-PT" sz="2000" b="1" dirty="0">
                <a:solidFill>
                  <a:srgbClr val="636A6F"/>
                </a:solidFill>
              </a:rPr>
              <a:t>”</a:t>
            </a:r>
            <a:r>
              <a:rPr lang="pt-PT" sz="2000" dirty="0">
                <a:solidFill>
                  <a:srgbClr val="636A6F"/>
                </a:solidFill>
              </a:rPr>
              <a:t>, “</a:t>
            </a:r>
            <a:r>
              <a:rPr lang="pt-PT" sz="2000" b="1" dirty="0">
                <a:solidFill>
                  <a:srgbClr val="BB88BD"/>
                </a:solidFill>
              </a:rPr>
              <a:t>inclusão e empatia como pilares da conexão</a:t>
            </a:r>
            <a:r>
              <a:rPr lang="pt-PT" sz="2000" dirty="0">
                <a:solidFill>
                  <a:srgbClr val="636A6F"/>
                </a:solidFill>
              </a:rPr>
              <a:t>” e “</a:t>
            </a:r>
            <a:r>
              <a:rPr lang="pt-PT" sz="2000" b="1" dirty="0">
                <a:solidFill>
                  <a:srgbClr val="79C8A0"/>
                </a:solidFill>
              </a:rPr>
              <a:t>mapeamento das suas ideias</a:t>
            </a:r>
            <a:r>
              <a:rPr lang="pt-PT" sz="2000" dirty="0">
                <a:solidFill>
                  <a:srgbClr val="636A6F"/>
                </a:solidFill>
              </a:rPr>
              <a:t>”. Muito bem!</a:t>
            </a:r>
          </a:p>
          <a:p>
            <a:pPr marL="0" lvl="0" indent="0" algn="l" rtl="0">
              <a:spcBef>
                <a:spcPts val="0"/>
              </a:spcBef>
              <a:spcAft>
                <a:spcPts val="0"/>
              </a:spcAft>
              <a:buNone/>
            </a:pPr>
            <a:endParaRPr lang="pt-PT" sz="2000" dirty="0">
              <a:solidFill>
                <a:srgbClr val="636A6F"/>
              </a:solidFill>
            </a:endParaRPr>
          </a:p>
          <a:p>
            <a:pPr marL="0" lvl="0" indent="0" algn="l" rtl="0">
              <a:spcBef>
                <a:spcPts val="0"/>
              </a:spcBef>
              <a:spcAft>
                <a:spcPts val="0"/>
              </a:spcAft>
              <a:buNone/>
            </a:pPr>
            <a:r>
              <a:rPr lang="pt-PT" sz="2000" dirty="0">
                <a:solidFill>
                  <a:srgbClr val="636A6F"/>
                </a:solidFill>
              </a:rPr>
              <a:t>Antes de avançar com o resto do programa, tem alguma pergunta?</a:t>
            </a:r>
          </a:p>
        </p:txBody>
      </p:sp>
      <p:pic>
        <p:nvPicPr>
          <p:cNvPr id="2" name="Imagem 1" descr="Uma imagem com texto, Tipo de letra, Azul elétrico, azul&#10;&#10;Descrição gerada automaticamente">
            <a:extLst>
              <a:ext uri="{FF2B5EF4-FFF2-40B4-BE49-F238E27FC236}">
                <a16:creationId xmlns:a16="http://schemas.microsoft.com/office/drawing/2014/main" id="{4C68E266-DA1F-1414-DD75-F43F949CBA3F}"/>
              </a:ext>
            </a:extLst>
          </p:cNvPr>
          <p:cNvPicPr>
            <a:picLocks noChangeAspect="1"/>
          </p:cNvPicPr>
          <p:nvPr/>
        </p:nvPicPr>
        <p:blipFill>
          <a:blip r:embed="rId3"/>
          <a:stretch>
            <a:fillRect/>
          </a:stretch>
        </p:blipFill>
        <p:spPr>
          <a:xfrm>
            <a:off x="322172" y="6194690"/>
            <a:ext cx="1845149" cy="33012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g3250f227c3e_0_217"/>
          <p:cNvSpPr txBox="1"/>
          <p:nvPr/>
        </p:nvSpPr>
        <p:spPr>
          <a:xfrm>
            <a:off x="587400" y="1185014"/>
            <a:ext cx="11017200"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err="1">
                <a:solidFill>
                  <a:schemeClr val="dk1"/>
                </a:solidFill>
              </a:rPr>
              <a:t>Crummenerl</a:t>
            </a:r>
            <a:r>
              <a:rPr lang="en-GB" sz="2000" dirty="0">
                <a:solidFill>
                  <a:schemeClr val="dk1"/>
                </a:solidFill>
              </a:rPr>
              <a:t>, C. et al. (2020) The Future of Work: From remote to hybrid, </a:t>
            </a:r>
            <a:r>
              <a:rPr lang="en-GB" sz="2000" dirty="0" err="1">
                <a:solidFill>
                  <a:schemeClr val="dk1"/>
                </a:solidFill>
              </a:rPr>
              <a:t>capgemini.com</a:t>
            </a:r>
            <a:r>
              <a:rPr lang="en-GB" sz="2000" dirty="0">
                <a:solidFill>
                  <a:schemeClr val="dk1"/>
                </a:solidFill>
              </a:rPr>
              <a:t>.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3"/>
              </a:rPr>
              <a:t>www.capgemini.com/wp-content/uploads/2020/12/Report-The-Future-of-Work.pdf</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Daly, T. (2024) Building a Culture of Empathy in the Workplace, MSS The HR and Recruitment Specialists.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4"/>
              </a:rPr>
              <a:t>www.mssthehrpeople.ie/building-a-culture-of-empathy-in-the-workplace</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Dunne-Moses, A. (2022) How to foster an empathetic and inclusive culture in your organization, Chief Talent Officer.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5"/>
              </a:rPr>
              <a:t>www.chieftalentofficer.co/2022/06/08/how-to-foster-an-empathetic-and-inclusive-culture-in-your-organization</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Empathy Employer (2024) Inclusion Starts with Empathy - Comprehensive Guide, Empathy Employer.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6"/>
              </a:rPr>
              <a:t>www.empathyemployer.com/inclusion-starts-with-empathy/</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F1D7835C-EC36-B453-5093-171E7C7B7B13}"/>
              </a:ext>
            </a:extLst>
          </p:cNvPr>
          <p:cNvPicPr>
            <a:picLocks noChangeAspect="1"/>
          </p:cNvPicPr>
          <p:nvPr/>
        </p:nvPicPr>
        <p:blipFill>
          <a:blip r:embed="rId7"/>
          <a:stretch>
            <a:fillRect/>
          </a:stretch>
        </p:blipFill>
        <p:spPr>
          <a:xfrm>
            <a:off x="322172" y="6194690"/>
            <a:ext cx="1845149" cy="330126"/>
          </a:xfrm>
          <a:prstGeom prst="rect">
            <a:avLst/>
          </a:prstGeom>
        </p:spPr>
      </p:pic>
      <p:sp>
        <p:nvSpPr>
          <p:cNvPr id="3" name="Google Shape;179;p12">
            <a:extLst>
              <a:ext uri="{FF2B5EF4-FFF2-40B4-BE49-F238E27FC236}">
                <a16:creationId xmlns:a16="http://schemas.microsoft.com/office/drawing/2014/main" id="{01E58FD4-C948-2C84-90AE-7AD9424C8D6C}"/>
              </a:ext>
            </a:extLst>
          </p:cNvPr>
          <p:cNvSpPr txBox="1"/>
          <p:nvPr/>
        </p:nvSpPr>
        <p:spPr>
          <a:xfrm>
            <a:off x="1353975" y="187038"/>
            <a:ext cx="10740055" cy="10439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PT" sz="3200" i="0" u="none" strike="noStrike" cap="none" dirty="0">
                <a:solidFill>
                  <a:schemeClr val="accent6"/>
                </a:solidFill>
                <a:latin typeface="Arial"/>
                <a:ea typeface="Arial"/>
                <a:cs typeface="Arial"/>
                <a:sym typeface="Arial"/>
              </a:rPr>
              <a:t>Principais fontes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250f227c3e_0_99"/>
          <p:cNvSpPr txBox="1"/>
          <p:nvPr/>
        </p:nvSpPr>
        <p:spPr>
          <a:xfrm>
            <a:off x="4929672" y="2858825"/>
            <a:ext cx="7262327"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600" b="0" i="0" u="none" strike="noStrike" cap="none" dirty="0">
                <a:solidFill>
                  <a:schemeClr val="accent5"/>
                </a:solidFill>
                <a:latin typeface="Arial"/>
                <a:ea typeface="Arial"/>
                <a:cs typeface="Arial"/>
                <a:sym typeface="Arial"/>
              </a:rPr>
              <a:t>Tópico 1</a:t>
            </a:r>
            <a:br>
              <a:rPr lang="pt-PT" sz="3600" b="0" i="0" u="none" strike="noStrike" cap="none" dirty="0">
                <a:solidFill>
                  <a:schemeClr val="accent5"/>
                </a:solidFill>
                <a:latin typeface="Arial"/>
                <a:ea typeface="Arial"/>
                <a:cs typeface="Arial"/>
                <a:sym typeface="Arial"/>
              </a:rPr>
            </a:br>
            <a:r>
              <a:rPr lang="pt-PT" sz="3600" b="1" dirty="0">
                <a:solidFill>
                  <a:schemeClr val="accent5"/>
                </a:solidFill>
              </a:rPr>
              <a:t>Compreender a conexão social</a:t>
            </a:r>
            <a:endParaRPr lang="pt-PT" sz="1400" b="1" i="0" u="none" strike="noStrike" cap="none" dirty="0">
              <a:solidFill>
                <a:srgbClr val="000000"/>
              </a:solidFill>
              <a:latin typeface="Arial"/>
              <a:ea typeface="Arial"/>
              <a:cs typeface="Arial"/>
              <a:sym typeface="Arial"/>
            </a:endParaRPr>
          </a:p>
        </p:txBody>
      </p:sp>
      <p:pic>
        <p:nvPicPr>
          <p:cNvPr id="141" name="Google Shape;141;g3250f227c3e_0_99"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A385ED78-ADCA-ED8A-340D-72CBD6EB18F8}"/>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g3250f227c3e_0_217"/>
          <p:cNvSpPr txBox="1"/>
          <p:nvPr/>
        </p:nvSpPr>
        <p:spPr>
          <a:xfrm>
            <a:off x="587400" y="1185014"/>
            <a:ext cx="110172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dk1"/>
                </a:solidFill>
              </a:rPr>
              <a:t>Haas, M. (2022) 5 Challenges of Hybrid Work - and How to Overcome Them, Harvard Business Review.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3"/>
              </a:rPr>
              <a:t>www.hbr.org/2022/02/5-challenges-of-hybrid-work-and-how-to-overcome-them</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Holt-</a:t>
            </a:r>
            <a:r>
              <a:rPr lang="en-GB" sz="2000" dirty="0" err="1">
                <a:solidFill>
                  <a:schemeClr val="dk1"/>
                </a:solidFill>
              </a:rPr>
              <a:t>Lunstad</a:t>
            </a:r>
            <a:r>
              <a:rPr lang="en-GB" sz="2000" dirty="0">
                <a:solidFill>
                  <a:schemeClr val="dk1"/>
                </a:solidFill>
              </a:rPr>
              <a:t> J. (2018) Why Social Relationships Are Important for Physical Health: A Systems Approach to Understanding and Modifying Risk and Protection. </a:t>
            </a:r>
            <a:r>
              <a:rPr lang="en-GB" sz="2000" dirty="0" err="1">
                <a:solidFill>
                  <a:schemeClr val="dk1"/>
                </a:solidFill>
              </a:rPr>
              <a:t>Annu</a:t>
            </a:r>
            <a:r>
              <a:rPr lang="en-GB" sz="2000" dirty="0">
                <a:solidFill>
                  <a:schemeClr val="dk1"/>
                </a:solidFill>
              </a:rPr>
              <a:t> Rev Psychol. 69, 437-458.</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Lee, R. M., &amp; Robbins, S. B. (1995). Measuring belongingness: The Social Connectedness and the Social Assurance scales. Journal of </a:t>
            </a:r>
            <a:r>
              <a:rPr lang="en-GB" sz="2000" dirty="0" err="1">
                <a:solidFill>
                  <a:schemeClr val="dk1"/>
                </a:solidFill>
              </a:rPr>
              <a:t>Counseling</a:t>
            </a:r>
            <a:r>
              <a:rPr lang="en-GB" sz="2000" dirty="0">
                <a:solidFill>
                  <a:schemeClr val="dk1"/>
                </a:solidFill>
              </a:rPr>
              <a:t> Psychology, 42(2), 232-241. </a:t>
            </a:r>
            <a:r>
              <a:rPr lang="en-GB" sz="2000" dirty="0" err="1">
                <a:solidFill>
                  <a:schemeClr val="dk1"/>
                </a:solidFill>
              </a:rPr>
              <a:t>doi.org</a:t>
            </a:r>
            <a:r>
              <a:rPr lang="en-GB" sz="2000" dirty="0">
                <a:solidFill>
                  <a:schemeClr val="dk1"/>
                </a:solidFill>
              </a:rPr>
              <a:t>/10.1037/0022-0167.42.2.232.</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O'Reilly, M. (2023) Belonging in the era of remote and hybrid work, IBEC.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4"/>
              </a:rPr>
              <a:t>www.ibec.ie/connect-and-learn/insights/insights/2023/11/28/belonging-in-the-era-of-remote-and-hybrid-work</a:t>
            </a:r>
            <a:r>
              <a:rPr lang="en-GB" sz="2000" dirty="0">
                <a:solidFill>
                  <a:schemeClr val="dk1"/>
                </a:solidFill>
              </a:rPr>
              <a:t> </a:t>
            </a:r>
            <a:endParaRPr sz="2000" dirty="0">
              <a:solidFill>
                <a:schemeClr val="dk1"/>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F1D7835C-EC36-B453-5093-171E7C7B7B13}"/>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79;p12">
            <a:extLst>
              <a:ext uri="{FF2B5EF4-FFF2-40B4-BE49-F238E27FC236}">
                <a16:creationId xmlns:a16="http://schemas.microsoft.com/office/drawing/2014/main" id="{01E58FD4-C948-2C84-90AE-7AD9424C8D6C}"/>
              </a:ext>
            </a:extLst>
          </p:cNvPr>
          <p:cNvSpPr txBox="1"/>
          <p:nvPr/>
        </p:nvSpPr>
        <p:spPr>
          <a:xfrm>
            <a:off x="1353975" y="187038"/>
            <a:ext cx="10740055" cy="10439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PT" sz="3200" i="0" u="none" strike="noStrike" cap="none" dirty="0">
                <a:solidFill>
                  <a:schemeClr val="accent6"/>
                </a:solidFill>
                <a:latin typeface="Arial"/>
                <a:ea typeface="Arial"/>
                <a:cs typeface="Arial"/>
                <a:sym typeface="Arial"/>
              </a:rPr>
              <a:t>Principais fontes</a:t>
            </a:r>
          </a:p>
        </p:txBody>
      </p:sp>
    </p:spTree>
    <p:extLst>
      <p:ext uri="{BB962C8B-B14F-4D97-AF65-F5344CB8AC3E}">
        <p14:creationId xmlns:p14="http://schemas.microsoft.com/office/powerpoint/2010/main" val="3647945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g3250f227c3e_0_217"/>
          <p:cNvSpPr txBox="1"/>
          <p:nvPr/>
        </p:nvSpPr>
        <p:spPr>
          <a:xfrm>
            <a:off x="587400" y="1185014"/>
            <a:ext cx="11017200" cy="43088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dk1"/>
                </a:solidFill>
              </a:rPr>
              <a:t>O'Reilly, M. (2023) Belonging in the era of remote and hybrid work, IBEC.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3"/>
              </a:rPr>
              <a:t>www.ibec.ie/connect-and-learn/insights/insights/2023/11/28/belonging-in-the-era-of-remote-and-hybrid-work</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Stanton, N. (2022) Council post: How to Build Connections: Team Building in a Hybrid Workplace, Forbes. </a:t>
            </a:r>
            <a:r>
              <a:rPr lang="en-GB" sz="2000" dirty="0" err="1">
                <a:solidFill>
                  <a:schemeClr val="dk1"/>
                </a:solidFill>
              </a:rPr>
              <a:t>Disponível</a:t>
            </a:r>
            <a:r>
              <a:rPr lang="en-GB" sz="2000" dirty="0">
                <a:solidFill>
                  <a:schemeClr val="dk1"/>
                </a:solidFill>
              </a:rPr>
              <a:t> </a:t>
            </a:r>
            <a:r>
              <a:rPr lang="en-GB" sz="2000" dirty="0" err="1">
                <a:solidFill>
                  <a:schemeClr val="dk1"/>
                </a:solidFill>
              </a:rPr>
              <a:t>em</a:t>
            </a:r>
            <a:r>
              <a:rPr lang="en-GB" sz="2000" dirty="0">
                <a:solidFill>
                  <a:schemeClr val="dk1"/>
                </a:solidFill>
              </a:rPr>
              <a:t>: </a:t>
            </a:r>
            <a:r>
              <a:rPr lang="en-GB" sz="2000" dirty="0">
                <a:solidFill>
                  <a:schemeClr val="dk1"/>
                </a:solidFill>
                <a:hlinkClick r:id="rId4"/>
              </a:rPr>
              <a:t>www.forbes.com/councils/forbestechcouncil/2022/08/10/how-to-build-connections-team-building-in-a-hybrid-workplace/</a:t>
            </a:r>
            <a:r>
              <a:rPr lang="en-GB" sz="2000" dirty="0">
                <a:solidFill>
                  <a:schemeClr val="dk1"/>
                </a:solidFill>
              </a:rPr>
              <a:t> </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n-GB" sz="2000" dirty="0">
                <a:solidFill>
                  <a:schemeClr val="dk1"/>
                </a:solidFill>
              </a:rPr>
              <a:t>Zhao, Z., Wan, R. e Ma, J. (2022) Social change and birth cohorts decreased resilience among college students in China: A cross-temporal meta-analysis, 2007-2020, Personality and Individual Differences, 196. doi:10.1016/j.paid.2022.111716.</a:t>
            </a:r>
            <a:endParaRPr sz="2000" dirty="0">
              <a:solidFill>
                <a:schemeClr val="dk1"/>
              </a:solidFill>
            </a:endParaRPr>
          </a:p>
          <a:p>
            <a:pPr marL="0" lvl="0" indent="0" algn="l" rtl="0">
              <a:spcBef>
                <a:spcPts val="0"/>
              </a:spcBef>
              <a:spcAft>
                <a:spcPts val="0"/>
              </a:spcAft>
              <a:buNone/>
            </a:pPr>
            <a:endParaRPr sz="2800" dirty="0">
              <a:solidFill>
                <a:schemeClr val="dk1"/>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F1D7835C-EC36-B453-5093-171E7C7B7B13}"/>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79;p12">
            <a:extLst>
              <a:ext uri="{FF2B5EF4-FFF2-40B4-BE49-F238E27FC236}">
                <a16:creationId xmlns:a16="http://schemas.microsoft.com/office/drawing/2014/main" id="{01E58FD4-C948-2C84-90AE-7AD9424C8D6C}"/>
              </a:ext>
            </a:extLst>
          </p:cNvPr>
          <p:cNvSpPr txBox="1"/>
          <p:nvPr/>
        </p:nvSpPr>
        <p:spPr>
          <a:xfrm>
            <a:off x="1353975" y="187038"/>
            <a:ext cx="10740055" cy="10439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PT" sz="3200" i="0" u="none" strike="noStrike" cap="none" dirty="0">
                <a:solidFill>
                  <a:schemeClr val="accent6"/>
                </a:solidFill>
                <a:latin typeface="Arial"/>
                <a:ea typeface="Arial"/>
                <a:cs typeface="Arial"/>
                <a:sym typeface="Arial"/>
              </a:rPr>
              <a:t>Principais fontes</a:t>
            </a:r>
          </a:p>
        </p:txBody>
      </p:sp>
    </p:spTree>
    <p:extLst>
      <p:ext uri="{BB962C8B-B14F-4D97-AF65-F5344CB8AC3E}">
        <p14:creationId xmlns:p14="http://schemas.microsoft.com/office/powerpoint/2010/main" val="367961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512" name="Google Shape;512;p19"/>
          <p:cNvSpPr txBox="1"/>
          <p:nvPr/>
        </p:nvSpPr>
        <p:spPr>
          <a:xfrm>
            <a:off x="3212840" y="1964575"/>
            <a:ext cx="7662900" cy="23698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a:solidFill>
                  <a:schemeClr val="accent5"/>
                </a:solidFill>
              </a:rPr>
              <a:t>Rural </a:t>
            </a:r>
            <a:r>
              <a:rPr lang="en-GB" sz="3600" dirty="0">
                <a:solidFill>
                  <a:schemeClr val="accent5"/>
                </a:solidFill>
              </a:rPr>
              <a:t>Hub, Irlanda</a:t>
            </a:r>
          </a:p>
          <a:p>
            <a:pPr marL="0" marR="0" lvl="0" indent="0" algn="ctr" rtl="0">
              <a:lnSpc>
                <a:spcPct val="100000"/>
              </a:lnSpc>
              <a:spcBef>
                <a:spcPts val="0"/>
              </a:spcBef>
              <a:spcAft>
                <a:spcPts val="0"/>
              </a:spcAft>
              <a:buClr>
                <a:srgbClr val="000000"/>
              </a:buClr>
              <a:buSzPts val="3600"/>
              <a:buFont typeface="Arial"/>
              <a:buNone/>
            </a:pPr>
            <a:endParaRPr sz="3600" dirty="0">
              <a:solidFill>
                <a:schemeClr val="accent5"/>
              </a:solidFill>
            </a:endParaRPr>
          </a:p>
          <a:p>
            <a:pPr marL="0" marR="0" lvl="0" indent="0" algn="ctr" rtl="0">
              <a:lnSpc>
                <a:spcPct val="100000"/>
              </a:lnSpc>
              <a:spcBef>
                <a:spcPts val="0"/>
              </a:spcBef>
              <a:spcAft>
                <a:spcPts val="0"/>
              </a:spcAft>
              <a:buClr>
                <a:srgbClr val="000000"/>
              </a:buClr>
              <a:buSzPts val="4000"/>
              <a:buFont typeface="Arial"/>
              <a:buNone/>
            </a:pPr>
            <a:r>
              <a:rPr lang="en-GB" sz="4000" dirty="0">
                <a:solidFill>
                  <a:srgbClr val="93D4CC"/>
                </a:solidFill>
                <a:hlinkClick r:id="rId3"/>
              </a:rPr>
              <a:t>www.theruralhub.ie</a:t>
            </a:r>
            <a:r>
              <a:rPr lang="en-GB" sz="4000" dirty="0">
                <a:solidFill>
                  <a:srgbClr val="93D4CC"/>
                </a:solidFill>
              </a:rPr>
              <a:t>   </a:t>
            </a:r>
            <a:br>
              <a:rPr lang="en-GB" sz="4000" b="0" i="0" u="none" strike="noStrike" cap="none" dirty="0">
                <a:solidFill>
                  <a:schemeClr val="dk1"/>
                </a:solidFill>
                <a:latin typeface="Arial"/>
                <a:ea typeface="Arial"/>
                <a:cs typeface="Arial"/>
                <a:sym typeface="Arial"/>
              </a:rPr>
            </a:br>
            <a:endParaRPr sz="3600" b="0" i="0" u="none" strike="noStrike" cap="none" dirty="0">
              <a:solidFill>
                <a:schemeClr val="accent5"/>
              </a:solidFill>
              <a:latin typeface="Arial"/>
              <a:ea typeface="Arial"/>
              <a:cs typeface="Arial"/>
              <a:sym typeface="Arial"/>
            </a:endParaRPr>
          </a:p>
        </p:txBody>
      </p:sp>
      <p:pic>
        <p:nvPicPr>
          <p:cNvPr id="513" name="Google Shape;513;p19" descr="A logo with a black background&#10;&#10;Description automatically generated"/>
          <p:cNvPicPr preferRelativeResize="0"/>
          <p:nvPr/>
        </p:nvPicPr>
        <p:blipFill rotWithShape="1">
          <a:blip r:embed="rId4">
            <a:alphaModFix/>
          </a:blip>
          <a:srcRect/>
          <a:stretch/>
        </p:blipFill>
        <p:spPr>
          <a:xfrm>
            <a:off x="322172" y="1657016"/>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5F0395C9-E05C-2822-AE85-352405C24F7D}"/>
              </a:ext>
            </a:extLst>
          </p:cNvPr>
          <p:cNvPicPr>
            <a:picLocks noChangeAspect="1"/>
          </p:cNvPicPr>
          <p:nvPr/>
        </p:nvPicPr>
        <p:blipFill>
          <a:blip r:embed="rId5"/>
          <a:stretch>
            <a:fillRect/>
          </a:stretch>
        </p:blipFill>
        <p:spPr>
          <a:xfrm>
            <a:off x="322172" y="6194690"/>
            <a:ext cx="1845149" cy="33012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0" name="Google Shape;520;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521" name="Google Shape;521;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522" name="Google Shape;522;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523" name="Google Shape;523;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524" name="Google Shape;524;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525" name="Google Shape;525;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526" name="Google Shape;526;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pic>
        <p:nvPicPr>
          <p:cNvPr id="529" name="Google Shape;529;p21" descr="A black background with orange and green text&#10;&#10;Description automatically generated"/>
          <p:cNvPicPr preferRelativeResize="0"/>
          <p:nvPr/>
        </p:nvPicPr>
        <p:blipFill rotWithShape="1">
          <a:blip r:embed="rId10">
            <a:alphaModFix/>
          </a:blip>
          <a:srcRect/>
          <a:stretch/>
        </p:blipFill>
        <p:spPr>
          <a:xfrm>
            <a:off x="5138735" y="4615208"/>
            <a:ext cx="1164813" cy="41572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1E5E42CA-1D0B-764A-2C18-7545509D0F17}"/>
              </a:ext>
            </a:extLst>
          </p:cNvPr>
          <p:cNvPicPr>
            <a:picLocks noChangeAspect="1"/>
          </p:cNvPicPr>
          <p:nvPr/>
        </p:nvPicPr>
        <p:blipFill>
          <a:blip r:embed="rId11"/>
          <a:stretch>
            <a:fillRect/>
          </a:stretch>
        </p:blipFill>
        <p:spPr>
          <a:xfrm>
            <a:off x="916984" y="5775753"/>
            <a:ext cx="2736211" cy="489551"/>
          </a:xfrm>
          <a:prstGeom prst="rect">
            <a:avLst/>
          </a:prstGeom>
        </p:spPr>
      </p:pic>
      <p:graphicFrame>
        <p:nvGraphicFramePr>
          <p:cNvPr id="3" name="Google Shape;227;p21">
            <a:extLst>
              <a:ext uri="{FF2B5EF4-FFF2-40B4-BE49-F238E27FC236}">
                <a16:creationId xmlns:a16="http://schemas.microsoft.com/office/drawing/2014/main" id="{C5D9C2C5-9F69-2A0D-7C4D-4C805763820B}"/>
              </a:ext>
            </a:extLst>
          </p:cNvPr>
          <p:cNvGraphicFramePr/>
          <p:nvPr>
            <p:extLst>
              <p:ext uri="{D42A27DB-BD31-4B8C-83A1-F6EECF244321}">
                <p14:modId xmlns:p14="http://schemas.microsoft.com/office/powerpoint/2010/main" val="3725573230"/>
              </p:ext>
            </p:extLst>
          </p:nvPr>
        </p:nvGraphicFramePr>
        <p:xfrm>
          <a:off x="3974471" y="5740397"/>
          <a:ext cx="7461793" cy="522800"/>
        </p:xfrm>
        <a:graphic>
          <a:graphicData uri="http://schemas.openxmlformats.org/drawingml/2006/table">
            <a:tbl>
              <a:tblPr>
                <a:noFill/>
              </a:tblPr>
              <a:tblGrid>
                <a:gridCol w="7461793">
                  <a:extLst>
                    <a:ext uri="{9D8B030D-6E8A-4147-A177-3AD203B41FA5}">
                      <a16:colId xmlns:a16="http://schemas.microsoft.com/office/drawing/2014/main" val="20000"/>
                    </a:ext>
                  </a:extLst>
                </a:gridCol>
              </a:tblGrid>
              <a:tr h="522800">
                <a:tc>
                  <a:txBody>
                    <a:bodyPr/>
                    <a:lstStyle/>
                    <a:p>
                      <a:pPr marL="0" marR="0" lvl="0" indent="0" algn="just" rtl="0">
                        <a:spcBef>
                          <a:spcPts val="0"/>
                        </a:spcBef>
                        <a:spcAft>
                          <a:spcPts val="0"/>
                        </a:spcAft>
                        <a:buNone/>
                      </a:pPr>
                      <a:r>
                        <a:rPr lang="pt-PT" sz="800" u="none" strike="noStrike" cap="none" noProof="0" dirty="0">
                          <a:solidFill>
                            <a:schemeClr val="dk1"/>
                          </a:solidFill>
                          <a:latin typeface="Arial"/>
                          <a:ea typeface="Arial"/>
                          <a:cs typeface="Arial"/>
                          <a:sym typeface="Arial"/>
                        </a:rPr>
                        <a:t>Financiado pela União Europeia. Os pontos de vista e as opiniões expressas são as do(s) autor(</a:t>
                      </a:r>
                      <a:r>
                        <a:rPr lang="pt-PT" sz="800" u="none" strike="noStrike" cap="none" noProof="0" dirty="0" err="1">
                          <a:solidFill>
                            <a:schemeClr val="dk1"/>
                          </a:solidFill>
                          <a:latin typeface="Arial"/>
                          <a:ea typeface="Arial"/>
                          <a:cs typeface="Arial"/>
                          <a:sym typeface="Arial"/>
                        </a:rPr>
                        <a:t>es</a:t>
                      </a:r>
                      <a:r>
                        <a:rPr lang="pt-PT" sz="800" u="none" strike="noStrike" cap="none" noProof="0" dirty="0">
                          <a:solidFill>
                            <a:schemeClr val="dk1"/>
                          </a:solidFill>
                          <a:latin typeface="Arial"/>
                          <a:ea typeface="Arial"/>
                          <a:cs typeface="Arial"/>
                          <a:sym typeface="Arial"/>
                        </a:rPr>
                        <a:t>) e não refletem necessariamente a posição da União Europeia ou da Agência de Execução Europeia da Educação e da Cultura (EACEA). Nem a União Europeia nem a EACEA podem ser tidos como responsáveis por essas opiniões. Projeto número: </a:t>
                      </a:r>
                      <a:r>
                        <a:rPr lang="en-GB" sz="800" dirty="0">
                          <a:solidFill>
                            <a:schemeClr val="dk1"/>
                          </a:solidFill>
                          <a:latin typeface="Arial"/>
                          <a:ea typeface="Arial"/>
                          <a:cs typeface="Arial"/>
                          <a:sym typeface="Arial"/>
                        </a:rPr>
                        <a:t> 2023-1-BG01-KA220-VET-000153460</a:t>
                      </a:r>
                      <a:endParaRPr sz="800" dirty="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g3250f227c3e_0_105"/>
          <p:cNvSpPr txBox="1"/>
          <p:nvPr/>
        </p:nvSpPr>
        <p:spPr>
          <a:xfrm>
            <a:off x="587375" y="1252850"/>
            <a:ext cx="11017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1500" b="1" dirty="0">
                <a:solidFill>
                  <a:srgbClr val="636A6F"/>
                </a:solidFill>
              </a:rPr>
              <a:t>O que é a conexão social?</a:t>
            </a:r>
          </a:p>
          <a:p>
            <a:pPr marL="0" lvl="0" indent="0" algn="l" rtl="0">
              <a:spcBef>
                <a:spcPts val="0"/>
              </a:spcBef>
              <a:spcAft>
                <a:spcPts val="0"/>
              </a:spcAft>
              <a:buClr>
                <a:srgbClr val="000000"/>
              </a:buClr>
              <a:buSzPts val="1100"/>
              <a:buFont typeface="Arial"/>
              <a:buNone/>
            </a:pPr>
            <a:r>
              <a:rPr lang="pt-PT" sz="1500" dirty="0">
                <a:solidFill>
                  <a:srgbClr val="636A6F"/>
                </a:solidFill>
              </a:rPr>
              <a:t>A conexão social pode ser definida como a experiência de pertencer a uma relação ou rede social (Lee &amp; </a:t>
            </a:r>
            <a:r>
              <a:rPr lang="pt-PT" sz="1500" dirty="0" err="1">
                <a:solidFill>
                  <a:srgbClr val="636A6F"/>
                </a:solidFill>
              </a:rPr>
              <a:t>Robbins</a:t>
            </a:r>
            <a:r>
              <a:rPr lang="pt-PT" sz="1500" dirty="0">
                <a:solidFill>
                  <a:srgbClr val="636A6F"/>
                </a:solidFill>
              </a:rPr>
              <a:t>, 1995). Trata-se de uma “necessidade psicológica básica, fundamental para o bem-estar” (</a:t>
            </a:r>
            <a:r>
              <a:rPr lang="pt-PT" sz="1500" dirty="0" err="1">
                <a:solidFill>
                  <a:srgbClr val="636A6F"/>
                </a:solidFill>
              </a:rPr>
              <a:t>Zhao</a:t>
            </a:r>
            <a:r>
              <a:rPr lang="pt-PT" sz="1500" dirty="0">
                <a:solidFill>
                  <a:srgbClr val="636A6F"/>
                </a:solidFill>
              </a:rPr>
              <a:t> </a:t>
            </a:r>
            <a:r>
              <a:rPr lang="pt-PT" sz="1500" i="1" dirty="0" err="1">
                <a:solidFill>
                  <a:srgbClr val="636A6F"/>
                </a:solidFill>
              </a:rPr>
              <a:t>et</a:t>
            </a:r>
            <a:r>
              <a:rPr lang="pt-PT" sz="1500" i="1" dirty="0">
                <a:solidFill>
                  <a:srgbClr val="636A6F"/>
                </a:solidFill>
              </a:rPr>
              <a:t> al</a:t>
            </a:r>
            <a:r>
              <a:rPr lang="pt-PT" sz="1500" dirty="0">
                <a:solidFill>
                  <a:srgbClr val="636A6F"/>
                </a:solidFill>
              </a:rPr>
              <a:t>., 2022). Como provavelmente descobriu durante o Quebra-gelo, contribui para um sentido de pertença e apoio, que enriquece a nossa vida quotidiana.</a:t>
            </a:r>
            <a:endParaRPr lang="pt-PT" sz="1500" b="1" dirty="0">
              <a:solidFill>
                <a:schemeClr val="dk1"/>
              </a:solidFill>
            </a:endParaRPr>
          </a:p>
        </p:txBody>
      </p:sp>
      <p:pic>
        <p:nvPicPr>
          <p:cNvPr id="149" name="Google Shape;149;g3250f227c3e_0_105"/>
          <p:cNvPicPr preferRelativeResize="0"/>
          <p:nvPr/>
        </p:nvPicPr>
        <p:blipFill>
          <a:blip r:embed="rId3">
            <a:alphaModFix/>
          </a:blip>
          <a:stretch>
            <a:fillRect/>
          </a:stretch>
        </p:blipFill>
        <p:spPr>
          <a:xfrm>
            <a:off x="6470675" y="2756150"/>
            <a:ext cx="5721323" cy="3037750"/>
          </a:xfrm>
          <a:prstGeom prst="rect">
            <a:avLst/>
          </a:prstGeom>
          <a:noFill/>
          <a:ln>
            <a:noFill/>
          </a:ln>
        </p:spPr>
      </p:pic>
      <p:sp>
        <p:nvSpPr>
          <p:cNvPr id="150" name="Google Shape;150;g3250f227c3e_0_105"/>
          <p:cNvSpPr txBox="1"/>
          <p:nvPr/>
        </p:nvSpPr>
        <p:spPr>
          <a:xfrm>
            <a:off x="8670300" y="2451350"/>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Pixabay via Pexels</a:t>
            </a:r>
            <a:endParaRPr sz="900"/>
          </a:p>
        </p:txBody>
      </p:sp>
      <p:sp>
        <p:nvSpPr>
          <p:cNvPr id="151" name="Google Shape;151;g3250f227c3e_0_105"/>
          <p:cNvSpPr txBox="1"/>
          <p:nvPr/>
        </p:nvSpPr>
        <p:spPr>
          <a:xfrm>
            <a:off x="587375" y="2414125"/>
            <a:ext cx="57213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1500" b="1" dirty="0">
                <a:solidFill>
                  <a:srgbClr val="636A6F"/>
                </a:solidFill>
              </a:rPr>
              <a:t>Qual é o impacte da ligação social no trabalho híbrido e remoto?</a:t>
            </a:r>
          </a:p>
          <a:p>
            <a:pPr marL="0" lvl="0" indent="0" algn="l" rtl="0">
              <a:spcBef>
                <a:spcPts val="0"/>
              </a:spcBef>
              <a:spcAft>
                <a:spcPts val="0"/>
              </a:spcAft>
              <a:buNone/>
            </a:pPr>
            <a:r>
              <a:rPr lang="pt-PT" sz="1500" dirty="0">
                <a:solidFill>
                  <a:srgbClr val="636A6F"/>
                </a:solidFill>
              </a:rPr>
              <a:t>Quando se pensa em ligação social no contexto de trabalho híbrido e remoto, pode vir imediatamente à mente a ideia do seu exato inverso. Muitos trabalhadores híbridos e remotos relatam sentimentos de desconexão dos seus pares, o que pode ter um impacte negativo no seu bem-estar e moral. </a:t>
            </a:r>
          </a:p>
          <a:p>
            <a:pPr marL="0" lvl="0" indent="0" algn="l" rtl="0">
              <a:spcBef>
                <a:spcPts val="0"/>
              </a:spcBef>
              <a:spcAft>
                <a:spcPts val="0"/>
              </a:spcAft>
              <a:buNone/>
            </a:pPr>
            <a:endParaRPr lang="pt-PT" sz="1500" b="1" dirty="0">
              <a:solidFill>
                <a:srgbClr val="636A6F"/>
              </a:solidFill>
            </a:endParaRPr>
          </a:p>
          <a:p>
            <a:pPr marL="0" lvl="0" indent="0" algn="l" rtl="0">
              <a:spcBef>
                <a:spcPts val="0"/>
              </a:spcBef>
              <a:spcAft>
                <a:spcPts val="0"/>
              </a:spcAft>
              <a:buNone/>
            </a:pPr>
            <a:r>
              <a:rPr lang="pt-PT" sz="1500" b="1" dirty="0">
                <a:solidFill>
                  <a:srgbClr val="636A6F"/>
                </a:solidFill>
              </a:rPr>
              <a:t>A conectividade contribui para a produtividade e o envolvimento?</a:t>
            </a:r>
          </a:p>
          <a:p>
            <a:pPr lvl="0"/>
            <a:r>
              <a:rPr lang="pt-PT" sz="1500" dirty="0">
                <a:solidFill>
                  <a:srgbClr val="636A6F"/>
                </a:solidFill>
              </a:rPr>
              <a:t>Ao contrário dos impactes negativos acima referidos, os trabalhadores que sentem um maior grau de ligação social aos seus locais de trabalho híbridos e remotos e aos seus pares, são, no entanto, geralmente mais produtivos (O'Reilly, 2023).</a:t>
            </a:r>
          </a:p>
        </p:txBody>
      </p:sp>
      <p:sp>
        <p:nvSpPr>
          <p:cNvPr id="2" name="Google Shape;131;g30fd5a3148a_2_0">
            <a:extLst>
              <a:ext uri="{FF2B5EF4-FFF2-40B4-BE49-F238E27FC236}">
                <a16:creationId xmlns:a16="http://schemas.microsoft.com/office/drawing/2014/main" id="{49A75158-A44F-68E9-E0F7-80D129D4880D}"/>
              </a:ext>
            </a:extLst>
          </p:cNvPr>
          <p:cNvSpPr txBox="1"/>
          <p:nvPr/>
        </p:nvSpPr>
        <p:spPr>
          <a:xfrm>
            <a:off x="1540543" y="391347"/>
            <a:ext cx="9860263" cy="9328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1: Compreender a conexão social</a:t>
            </a: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pic>
        <p:nvPicPr>
          <p:cNvPr id="3" name="Imagem 2" descr="Uma imagem com texto, Tipo de letra, Azul elétrico, azul&#10;&#10;Descrição gerada automaticamente">
            <a:extLst>
              <a:ext uri="{FF2B5EF4-FFF2-40B4-BE49-F238E27FC236}">
                <a16:creationId xmlns:a16="http://schemas.microsoft.com/office/drawing/2014/main" id="{F19C5F2D-7704-1380-82E6-1A500106F461}"/>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g3250f227c3e_0_241"/>
          <p:cNvSpPr txBox="1"/>
          <p:nvPr/>
        </p:nvSpPr>
        <p:spPr>
          <a:xfrm>
            <a:off x="587375" y="1252850"/>
            <a:ext cx="11017200" cy="54168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2000" b="1" dirty="0">
                <a:solidFill>
                  <a:srgbClr val="636A6F"/>
                </a:solidFill>
              </a:rPr>
              <a:t>Quais são os diferentes componentes da conexão social? </a:t>
            </a:r>
            <a:r>
              <a:rPr lang="pt-PT" sz="2000" dirty="0">
                <a:solidFill>
                  <a:srgbClr val="636A6F"/>
                </a:solidFill>
              </a:rPr>
              <a:t>Segundo </a:t>
            </a:r>
            <a:r>
              <a:rPr lang="pt-PT" sz="2000" dirty="0" err="1">
                <a:solidFill>
                  <a:srgbClr val="636A6F"/>
                </a:solidFill>
              </a:rPr>
              <a:t>Holt-Lunstad</a:t>
            </a:r>
            <a:r>
              <a:rPr lang="pt-PT" sz="2000" dirty="0">
                <a:solidFill>
                  <a:srgbClr val="636A6F"/>
                </a:solidFill>
              </a:rPr>
              <a:t> (2018), este aspeto vital e enriquecedor do nosso dia-a-dia pode ser medido eficazmente, através dos seguintes fatores:</a:t>
            </a:r>
          </a:p>
          <a:p>
            <a:pPr marL="0" lvl="0" indent="0" algn="l" rtl="0">
              <a:spcBef>
                <a:spcPts val="0"/>
              </a:spcBef>
              <a:spcAft>
                <a:spcPts val="0"/>
              </a:spcAft>
              <a:buNone/>
            </a:pPr>
            <a:endParaRPr lang="pt-PT" sz="2000" b="1" dirty="0">
              <a:solidFill>
                <a:srgbClr val="636A6F"/>
              </a:solidFill>
            </a:endParaRPr>
          </a:p>
          <a:p>
            <a:pPr marL="457200" lvl="0" indent="-336550" algn="l" rtl="0">
              <a:spcBef>
                <a:spcPts val="0"/>
              </a:spcBef>
              <a:spcAft>
                <a:spcPts val="0"/>
              </a:spcAft>
              <a:buClr>
                <a:srgbClr val="636A6F"/>
              </a:buClr>
              <a:buSzPts val="1700"/>
              <a:buFont typeface="Arial" panose="020B0604020202020204" pitchFamily="34" charset="0"/>
              <a:buChar char="•"/>
            </a:pPr>
            <a:r>
              <a:rPr lang="pt-PT" sz="2000" b="1" dirty="0">
                <a:solidFill>
                  <a:srgbClr val="636A6F"/>
                </a:solidFill>
              </a:rPr>
              <a:t>estrutura - </a:t>
            </a:r>
            <a:r>
              <a:rPr lang="pt-PT" sz="2000" dirty="0">
                <a:solidFill>
                  <a:srgbClr val="636A6F"/>
                </a:solidFill>
              </a:rPr>
              <a:t>o número e a variedade das nossas relações e a frequência das nossas interações. Abrange considerações como a dimensão das nossas redes ou o nosso estado civil</a:t>
            </a:r>
            <a:endParaRPr lang="pt-PT" sz="2000" b="1" dirty="0">
              <a:solidFill>
                <a:srgbClr val="636A6F"/>
              </a:solidFill>
            </a:endParaRPr>
          </a:p>
          <a:p>
            <a:pPr marL="285750" lvl="0" indent="-285750" algn="l" rtl="0">
              <a:spcBef>
                <a:spcPts val="0"/>
              </a:spcBef>
              <a:spcAft>
                <a:spcPts val="0"/>
              </a:spcAft>
              <a:buFont typeface="Arial" panose="020B0604020202020204" pitchFamily="34" charset="0"/>
              <a:buChar char="•"/>
            </a:pPr>
            <a:endParaRPr lang="pt-PT" sz="2000" b="1" dirty="0">
              <a:solidFill>
                <a:srgbClr val="636A6F"/>
              </a:solidFill>
            </a:endParaRPr>
          </a:p>
          <a:p>
            <a:pPr marL="457200" lvl="0" indent="-336550" algn="l" rtl="0">
              <a:spcBef>
                <a:spcPts val="0"/>
              </a:spcBef>
              <a:spcAft>
                <a:spcPts val="0"/>
              </a:spcAft>
              <a:buClr>
                <a:srgbClr val="636A6F"/>
              </a:buClr>
              <a:buSzPts val="1700"/>
              <a:buFont typeface="Arial" panose="020B0604020202020204" pitchFamily="34" charset="0"/>
              <a:buChar char="•"/>
            </a:pPr>
            <a:r>
              <a:rPr lang="pt-PT" sz="2000" b="1" dirty="0">
                <a:solidFill>
                  <a:srgbClr val="636A6F"/>
                </a:solidFill>
              </a:rPr>
              <a:t>função -  </a:t>
            </a:r>
            <a:r>
              <a:rPr lang="pt-PT" sz="2000" dirty="0">
                <a:solidFill>
                  <a:srgbClr val="636A6F"/>
                </a:solidFill>
              </a:rPr>
              <a:t>a utilidade proporcionada pelas nossas relações, como o apoio emocional que oferecem</a:t>
            </a:r>
          </a:p>
          <a:p>
            <a:pPr marL="285750" lvl="0" indent="-285750" algn="l" rtl="0">
              <a:spcBef>
                <a:spcPts val="0"/>
              </a:spcBef>
              <a:spcAft>
                <a:spcPts val="0"/>
              </a:spcAft>
              <a:buFont typeface="Arial" panose="020B0604020202020204" pitchFamily="34" charset="0"/>
              <a:buChar char="•"/>
            </a:pPr>
            <a:endParaRPr lang="pt-PT" sz="2000" dirty="0">
              <a:solidFill>
                <a:srgbClr val="636A6F"/>
              </a:solidFill>
            </a:endParaRPr>
          </a:p>
          <a:p>
            <a:pPr marL="457200" lvl="0" indent="-336550" algn="l" rtl="0">
              <a:spcBef>
                <a:spcPts val="0"/>
              </a:spcBef>
              <a:spcAft>
                <a:spcPts val="0"/>
              </a:spcAft>
              <a:buClr>
                <a:srgbClr val="636A6F"/>
              </a:buClr>
              <a:buSzPts val="1700"/>
              <a:buFont typeface="Arial" panose="020B0604020202020204" pitchFamily="34" charset="0"/>
              <a:buChar char="•"/>
            </a:pPr>
            <a:r>
              <a:rPr lang="pt-PT" sz="2000" b="1" dirty="0">
                <a:solidFill>
                  <a:srgbClr val="636A6F"/>
                </a:solidFill>
              </a:rPr>
              <a:t>qualidade - </a:t>
            </a:r>
            <a:r>
              <a:rPr lang="pt-PT" sz="2000" dirty="0">
                <a:solidFill>
                  <a:srgbClr val="636A6F"/>
                </a:solidFill>
              </a:rPr>
              <a:t>o equilíbrio entre os aspetos positivos e negativos que experimentamos nas nossas relações interpessoais, que pode ser determinado fazendo um balanço do nosso nível de satisfação com a relação, dos sentimentos de exclusão (ou inclusão) social que possamos estar a experimentar, etc.</a:t>
            </a:r>
            <a:endParaRPr lang="pt-PT" sz="2000" b="1" dirty="0">
              <a:solidFill>
                <a:srgbClr val="636A6F"/>
              </a:solidFill>
            </a:endParaRPr>
          </a:p>
          <a:p>
            <a:pPr marL="285750" lvl="0" indent="-285750" algn="l" rtl="0">
              <a:spcBef>
                <a:spcPts val="0"/>
              </a:spcBef>
              <a:spcAft>
                <a:spcPts val="0"/>
              </a:spcAft>
              <a:buFont typeface="Arial" panose="020B0604020202020204" pitchFamily="34" charset="0"/>
              <a:buChar char="•"/>
            </a:pPr>
            <a:endParaRPr lang="pt-PT" sz="2000" b="1" dirty="0">
              <a:solidFill>
                <a:srgbClr val="636A6F"/>
              </a:solidFill>
            </a:endParaRPr>
          </a:p>
          <a:p>
            <a:pPr marL="0" lvl="0" indent="0" algn="l" rtl="0">
              <a:spcBef>
                <a:spcPts val="0"/>
              </a:spcBef>
              <a:spcAft>
                <a:spcPts val="0"/>
              </a:spcAft>
              <a:buNone/>
            </a:pPr>
            <a:endParaRPr lang="pt-PT" sz="2000" dirty="0">
              <a:solidFill>
                <a:srgbClr val="636A6F"/>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6ADE821D-894D-83DD-66C6-A4B4D87D00F2}"/>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31;g30fd5a3148a_2_0">
            <a:extLst>
              <a:ext uri="{FF2B5EF4-FFF2-40B4-BE49-F238E27FC236}">
                <a16:creationId xmlns:a16="http://schemas.microsoft.com/office/drawing/2014/main" id="{87061B6F-13B8-E241-607C-01DFE7D4C325}"/>
              </a:ext>
            </a:extLst>
          </p:cNvPr>
          <p:cNvSpPr txBox="1"/>
          <p:nvPr/>
        </p:nvSpPr>
        <p:spPr>
          <a:xfrm>
            <a:off x="1540543" y="391347"/>
            <a:ext cx="9860263" cy="9328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1: Compreender a conexão social</a:t>
            </a: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6" name="Google Shape;166;g3250f227c3e_0_272"/>
          <p:cNvPicPr preferRelativeResize="0"/>
          <p:nvPr/>
        </p:nvPicPr>
        <p:blipFill>
          <a:blip r:embed="rId3">
            <a:alphaModFix/>
          </a:blip>
          <a:stretch>
            <a:fillRect/>
          </a:stretch>
        </p:blipFill>
        <p:spPr>
          <a:xfrm>
            <a:off x="3912538" y="3294300"/>
            <a:ext cx="4366872" cy="3083949"/>
          </a:xfrm>
          <a:prstGeom prst="rect">
            <a:avLst/>
          </a:prstGeom>
          <a:noFill/>
          <a:ln>
            <a:noFill/>
          </a:ln>
        </p:spPr>
      </p:pic>
      <p:sp>
        <p:nvSpPr>
          <p:cNvPr id="167" name="Google Shape;167;g3250f227c3e_0_272"/>
          <p:cNvSpPr txBox="1"/>
          <p:nvPr/>
        </p:nvSpPr>
        <p:spPr>
          <a:xfrm>
            <a:off x="4757700" y="6330075"/>
            <a:ext cx="3521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solidFill>
                  <a:srgbClr val="636A6F"/>
                </a:solidFill>
              </a:rPr>
              <a:t>Foto de Jopwell via Pexels</a:t>
            </a:r>
            <a:endParaRPr sz="900"/>
          </a:p>
        </p:txBody>
      </p:sp>
      <p:pic>
        <p:nvPicPr>
          <p:cNvPr id="2" name="Imagem 1" descr="Uma imagem com texto, Tipo de letra, Azul elétrico, azul&#10;&#10;Descrição gerada automaticamente">
            <a:extLst>
              <a:ext uri="{FF2B5EF4-FFF2-40B4-BE49-F238E27FC236}">
                <a16:creationId xmlns:a16="http://schemas.microsoft.com/office/drawing/2014/main" id="{E1D0B516-7247-D012-3BB1-03A03CFB7219}"/>
              </a:ext>
            </a:extLst>
          </p:cNvPr>
          <p:cNvPicPr>
            <a:picLocks noChangeAspect="1"/>
          </p:cNvPicPr>
          <p:nvPr/>
        </p:nvPicPr>
        <p:blipFill>
          <a:blip r:embed="rId4"/>
          <a:stretch>
            <a:fillRect/>
          </a:stretch>
        </p:blipFill>
        <p:spPr>
          <a:xfrm>
            <a:off x="322172" y="6194690"/>
            <a:ext cx="1845149" cy="330126"/>
          </a:xfrm>
          <a:prstGeom prst="rect">
            <a:avLst/>
          </a:prstGeom>
        </p:spPr>
      </p:pic>
      <p:sp>
        <p:nvSpPr>
          <p:cNvPr id="165" name="Google Shape;165;g3250f227c3e_0_272"/>
          <p:cNvSpPr txBox="1"/>
          <p:nvPr/>
        </p:nvSpPr>
        <p:spPr>
          <a:xfrm>
            <a:off x="587400" y="1187536"/>
            <a:ext cx="110172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sz="1800" dirty="0">
                <a:solidFill>
                  <a:srgbClr val="636A6F"/>
                </a:solidFill>
              </a:rPr>
              <a:t>Essencialmente, a ligação social baseia-se em três elementos-chave: </a:t>
            </a:r>
            <a:r>
              <a:rPr lang="pt-PT" sz="1800" b="1" dirty="0">
                <a:solidFill>
                  <a:srgbClr val="636A6F"/>
                </a:solidFill>
              </a:rPr>
              <a:t>comunicação</a:t>
            </a:r>
            <a:r>
              <a:rPr lang="pt-PT" sz="1800" dirty="0">
                <a:solidFill>
                  <a:srgbClr val="636A6F"/>
                </a:solidFill>
              </a:rPr>
              <a:t>, </a:t>
            </a:r>
            <a:r>
              <a:rPr lang="pt-PT" sz="1800" b="1" dirty="0">
                <a:solidFill>
                  <a:srgbClr val="636A6F"/>
                </a:solidFill>
              </a:rPr>
              <a:t>confiança </a:t>
            </a:r>
            <a:r>
              <a:rPr lang="pt-PT" sz="1800" dirty="0">
                <a:solidFill>
                  <a:srgbClr val="636A6F"/>
                </a:solidFill>
              </a:rPr>
              <a:t>e </a:t>
            </a:r>
            <a:r>
              <a:rPr lang="pt-PT" sz="1800" b="1" dirty="0">
                <a:solidFill>
                  <a:srgbClr val="636A6F"/>
                </a:solidFill>
              </a:rPr>
              <a:t>sentido de pertença</a:t>
            </a:r>
            <a:r>
              <a:rPr lang="pt-PT" sz="1800" dirty="0">
                <a:solidFill>
                  <a:srgbClr val="636A6F"/>
                </a:solidFill>
              </a:rPr>
              <a:t>. </a:t>
            </a:r>
          </a:p>
          <a:p>
            <a:pPr marL="0" lvl="0" indent="0" algn="l" rtl="0">
              <a:spcBef>
                <a:spcPts val="0"/>
              </a:spcBef>
              <a:spcAft>
                <a:spcPts val="0"/>
              </a:spcAft>
              <a:buNone/>
            </a:pPr>
            <a:endParaRPr lang="pt-PT" sz="1800" dirty="0">
              <a:solidFill>
                <a:srgbClr val="636A6F"/>
              </a:solidFill>
            </a:endParaRPr>
          </a:p>
          <a:p>
            <a:pPr marL="0" lvl="0" indent="0" algn="l" rtl="0">
              <a:spcBef>
                <a:spcPts val="0"/>
              </a:spcBef>
              <a:spcAft>
                <a:spcPts val="0"/>
              </a:spcAft>
              <a:buNone/>
            </a:pPr>
            <a:r>
              <a:rPr lang="pt-PT" sz="1800" dirty="0">
                <a:solidFill>
                  <a:srgbClr val="636A6F"/>
                </a:solidFill>
              </a:rPr>
              <a:t>Um elevado grau de ligação social define‑se por uma comunicação regular e gratificante com um círculo de pares que nos apoiam e que é predominantemente positiva e gratificante. É claro que, ao longo da vida, a negatividade acabará por surgir nas nossas relações interpessoais, mas o ideal é que seja uma minoria, quando comparado com as interações positivas.</a:t>
            </a:r>
            <a:endParaRPr lang="pt-PT" sz="1800" b="1" dirty="0">
              <a:solidFill>
                <a:srgbClr val="636A6F"/>
              </a:solidFill>
            </a:endParaRPr>
          </a:p>
          <a:p>
            <a:pPr marL="0" lvl="0" indent="0" algn="l" rtl="0">
              <a:spcBef>
                <a:spcPts val="0"/>
              </a:spcBef>
              <a:spcAft>
                <a:spcPts val="0"/>
              </a:spcAft>
              <a:buNone/>
            </a:pPr>
            <a:endParaRPr lang="pt-PT" sz="1800" b="1" dirty="0">
              <a:solidFill>
                <a:srgbClr val="636A6F"/>
              </a:solidFill>
            </a:endParaRPr>
          </a:p>
          <a:p>
            <a:pPr marL="0" lvl="0" indent="0" algn="l" rtl="0">
              <a:spcBef>
                <a:spcPts val="0"/>
              </a:spcBef>
              <a:spcAft>
                <a:spcPts val="0"/>
              </a:spcAft>
              <a:buNone/>
            </a:pPr>
            <a:endParaRPr lang="pt-PT" sz="1800" dirty="0">
              <a:solidFill>
                <a:srgbClr val="636A6F"/>
              </a:solidFill>
            </a:endParaRPr>
          </a:p>
        </p:txBody>
      </p:sp>
      <p:sp>
        <p:nvSpPr>
          <p:cNvPr id="4" name="Google Shape;131;g30fd5a3148a_2_0">
            <a:extLst>
              <a:ext uri="{FF2B5EF4-FFF2-40B4-BE49-F238E27FC236}">
                <a16:creationId xmlns:a16="http://schemas.microsoft.com/office/drawing/2014/main" id="{D7AFCEE0-BC77-8DE9-C85C-B40B4E49112C}"/>
              </a:ext>
            </a:extLst>
          </p:cNvPr>
          <p:cNvSpPr txBox="1"/>
          <p:nvPr/>
        </p:nvSpPr>
        <p:spPr>
          <a:xfrm>
            <a:off x="1540543" y="391347"/>
            <a:ext cx="9860263" cy="9328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pt-PT" sz="3200" dirty="0">
                <a:solidFill>
                  <a:schemeClr val="accent6"/>
                </a:solidFill>
              </a:rPr>
              <a:t>Tópico 1: Compreender a conexão social</a:t>
            </a:r>
          </a:p>
          <a:p>
            <a:pPr marL="0" marR="0" lvl="0" indent="0" algn="l" rtl="0">
              <a:lnSpc>
                <a:spcPct val="90000"/>
              </a:lnSpc>
              <a:spcBef>
                <a:spcPts val="0"/>
              </a:spcBef>
              <a:spcAft>
                <a:spcPts val="0"/>
              </a:spcAft>
              <a:buClr>
                <a:schemeClr val="accent5"/>
              </a:buClr>
              <a:buSzPts val="3600"/>
              <a:buFont typeface="Arial"/>
              <a:buNone/>
            </a:pPr>
            <a:br>
              <a:rPr lang="pt-PT" sz="3600" dirty="0">
                <a:solidFill>
                  <a:schemeClr val="accent5"/>
                </a:solidFill>
                <a:latin typeface="Arial"/>
                <a:ea typeface="Arial"/>
                <a:cs typeface="Arial"/>
                <a:sym typeface="Arial"/>
              </a:rPr>
            </a:br>
            <a:endParaRPr lang="pt-PT" sz="3600" dirty="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Google Shape;137;p8">
            <a:extLst>
              <a:ext uri="{FF2B5EF4-FFF2-40B4-BE49-F238E27FC236}">
                <a16:creationId xmlns:a16="http://schemas.microsoft.com/office/drawing/2014/main" id="{22337281-4D8A-38F1-E748-E38096E1D0FE}"/>
              </a:ext>
            </a:extLst>
          </p:cNvPr>
          <p:cNvSpPr txBox="1">
            <a:spLocks noGrp="1"/>
          </p:cNvSpPr>
          <p:nvPr>
            <p:ph type="body" idx="2"/>
          </p:nvPr>
        </p:nvSpPr>
        <p:spPr>
          <a:xfrm>
            <a:off x="6372225" y="1220089"/>
            <a:ext cx="5497603"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73" name="Google Shape;173;g3250f227c3e_0_11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Atividade</a:t>
            </a:r>
            <a:r>
              <a:rPr lang="en-GB" sz="3200" dirty="0">
                <a:solidFill>
                  <a:schemeClr val="accent6"/>
                </a:solidFill>
              </a:rPr>
              <a:t> 1: </a:t>
            </a:r>
            <a:r>
              <a:rPr lang="en-GB" sz="3200" dirty="0" err="1">
                <a:solidFill>
                  <a:schemeClr val="accent6"/>
                </a:solidFill>
              </a:rPr>
              <a:t>Mostrar</a:t>
            </a:r>
            <a:r>
              <a:rPr lang="en-GB" sz="3200" dirty="0">
                <a:solidFill>
                  <a:schemeClr val="accent6"/>
                </a:solidFill>
              </a:rPr>
              <a:t> as </a:t>
            </a:r>
            <a:r>
              <a:rPr lang="en-GB" sz="3200" dirty="0" err="1">
                <a:solidFill>
                  <a:schemeClr val="accent6"/>
                </a:solidFill>
              </a:rPr>
              <a:t>mãos</a:t>
            </a:r>
            <a:endParaRPr dirty="0">
              <a:solidFill>
                <a:schemeClr val="accent5"/>
              </a:solidFill>
            </a:endParaRPr>
          </a:p>
        </p:txBody>
      </p:sp>
      <p:pic>
        <p:nvPicPr>
          <p:cNvPr id="174" name="Google Shape;174;g3250f227c3e_0_110" descr="Inteligência Artificial com preenchimento sólido"/>
          <p:cNvPicPr preferRelativeResize="0"/>
          <p:nvPr/>
        </p:nvPicPr>
        <p:blipFill rotWithShape="1">
          <a:blip r:embed="rId3">
            <a:alphaModFix/>
          </a:blip>
          <a:srcRect/>
          <a:stretch/>
        </p:blipFill>
        <p:spPr>
          <a:xfrm>
            <a:off x="7015913" y="1283214"/>
            <a:ext cx="914400" cy="914400"/>
          </a:xfrm>
          <a:prstGeom prst="rect">
            <a:avLst/>
          </a:prstGeom>
          <a:noFill/>
          <a:ln>
            <a:noFill/>
          </a:ln>
        </p:spPr>
      </p:pic>
      <p:sp>
        <p:nvSpPr>
          <p:cNvPr id="175" name="Google Shape;175;g3250f227c3e_0_110"/>
          <p:cNvSpPr txBox="1"/>
          <p:nvPr/>
        </p:nvSpPr>
        <p:spPr>
          <a:xfrm>
            <a:off x="6372225" y="2240713"/>
            <a:ext cx="5572147" cy="478383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pt-PT" sz="2000" b="1" i="0" u="none" strike="noStrike" cap="none" dirty="0">
                <a:solidFill>
                  <a:srgbClr val="636A6F"/>
                </a:solidFill>
                <a:latin typeface="Arial"/>
                <a:ea typeface="Arial"/>
                <a:cs typeface="Arial"/>
                <a:sym typeface="Arial"/>
              </a:rPr>
              <a:t>Após a conclusão desta atividade, será capaz de</a:t>
            </a:r>
            <a:r>
              <a:rPr lang="pt-PT" sz="2000" b="1" dirty="0">
                <a:solidFill>
                  <a:srgbClr val="636A6F"/>
                </a:solidFill>
              </a:rPr>
              <a:t>:</a:t>
            </a: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compreender o conceito de ligação social e o seu impacte no bem-estar, envolvimento e desempenho dos trabalhadores, num local de trabalho híbrido</a:t>
            </a:r>
          </a:p>
          <a:p>
            <a:pPr marL="285750" marR="0" lvl="0" indent="-285750" algn="l" rtl="0">
              <a:lnSpc>
                <a:spcPct val="107000"/>
              </a:lnSpc>
              <a:spcBef>
                <a:spcPts val="800"/>
              </a:spcBef>
              <a:spcAft>
                <a:spcPts val="0"/>
              </a:spcAft>
              <a:buClr>
                <a:srgbClr val="53BAAE"/>
              </a:buClr>
              <a:buSzPts val="1800"/>
              <a:buFont typeface="Arial"/>
              <a:buChar char="•"/>
            </a:pPr>
            <a:r>
              <a:rPr lang="pt-PT" sz="2000" i="1" dirty="0">
                <a:solidFill>
                  <a:srgbClr val="636A6F"/>
                </a:solidFill>
              </a:rPr>
              <a:t>identificar os desafios únicos que afetam a ligação social em ambientes híbridos</a:t>
            </a:r>
          </a:p>
          <a:p>
            <a:pPr marL="285750" marR="0" lvl="0" indent="-285750" algn="l" rtl="0">
              <a:lnSpc>
                <a:spcPct val="107000"/>
              </a:lnSpc>
              <a:spcBef>
                <a:spcPts val="800"/>
              </a:spcBef>
              <a:spcAft>
                <a:spcPts val="0"/>
              </a:spcAft>
              <a:buClr>
                <a:srgbClr val="53BAAE"/>
              </a:buClr>
              <a:buSzPts val="1800"/>
              <a:buFont typeface="Arial"/>
              <a:buChar char="•"/>
            </a:pPr>
            <a:r>
              <a:rPr lang="pt-PT" sz="2000" i="1" spc="-50" dirty="0">
                <a:solidFill>
                  <a:srgbClr val="636A6F"/>
                </a:solidFill>
              </a:rPr>
              <a:t>reconhecer o papel da liderança e da organização em geral, no desenvolvimento de um ambiente de trabalho inclusivo e interligado em todos os espaços físicos e virtuais</a:t>
            </a:r>
          </a:p>
          <a:p>
            <a:pPr marL="0" marR="0" lvl="0" indent="0" algn="l" rtl="0">
              <a:lnSpc>
                <a:spcPct val="107000"/>
              </a:lnSpc>
              <a:spcBef>
                <a:spcPts val="800"/>
              </a:spcBef>
              <a:spcAft>
                <a:spcPts val="0"/>
              </a:spcAft>
              <a:buNone/>
            </a:pPr>
            <a:endParaRPr lang="pt-PT" sz="2000" i="1" dirty="0">
              <a:solidFill>
                <a:srgbClr val="636A6F"/>
              </a:solidFill>
            </a:endParaRPr>
          </a:p>
        </p:txBody>
      </p:sp>
      <p:sp>
        <p:nvSpPr>
          <p:cNvPr id="176" name="Google Shape;176;g3250f227c3e_0_110"/>
          <p:cNvSpPr txBox="1">
            <a:spLocks noGrp="1"/>
          </p:cNvSpPr>
          <p:nvPr>
            <p:ph type="body" idx="1"/>
          </p:nvPr>
        </p:nvSpPr>
        <p:spPr>
          <a:xfrm>
            <a:off x="2031511" y="2976812"/>
            <a:ext cx="3788265" cy="1800225"/>
          </a:xfrm>
          <a:prstGeom prst="rect">
            <a:avLst/>
          </a:prstGeom>
          <a:noFill/>
          <a:ln>
            <a:noFill/>
          </a:ln>
        </p:spPr>
        <p:txBody>
          <a:bodyPr spcFirstLastPara="1" wrap="square" lIns="91425" tIns="45700" rIns="91425" bIns="45700" anchor="t" anchorCtr="0">
            <a:noAutofit/>
          </a:bodyPr>
          <a:lstStyle/>
          <a:p>
            <a:pPr marL="144463" lvl="4" indent="-30163">
              <a:lnSpc>
                <a:spcPct val="100000"/>
              </a:lnSpc>
              <a:spcBef>
                <a:spcPts val="1000"/>
              </a:spcBef>
              <a:buClr>
                <a:schemeClr val="dk2"/>
              </a:buClr>
              <a:buSzPts val="1800"/>
              <a:buNone/>
            </a:pPr>
            <a:r>
              <a:rPr lang="pt-PT" sz="2400" b="1" i="1" dirty="0">
                <a:solidFill>
                  <a:srgbClr val="868E93"/>
                </a:solidFill>
                <a:latin typeface="Open Sans Light"/>
                <a:cs typeface="Open Sans Light"/>
                <a:sym typeface="Open Sans Light"/>
              </a:rPr>
              <a:t>O objetivo desta atividade é refletir sobre o estado atual de conectividade da sua equipa</a:t>
            </a:r>
          </a:p>
        </p:txBody>
      </p:sp>
      <p:pic>
        <p:nvPicPr>
          <p:cNvPr id="177" name="Google Shape;177;g3250f227c3e_0_110"/>
          <p:cNvPicPr preferRelativeResize="0"/>
          <p:nvPr/>
        </p:nvPicPr>
        <p:blipFill rotWithShape="1">
          <a:blip r:embed="rId4">
            <a:alphaModFix/>
          </a:blip>
          <a:srcRect l="21300" t="23251" r="19598" b="22961"/>
          <a:stretch/>
        </p:blipFill>
        <p:spPr>
          <a:xfrm>
            <a:off x="149679" y="2770301"/>
            <a:ext cx="1974396" cy="180022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C5CDF6A2-0BCE-EEA8-B851-989F3E382660}"/>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43;p8">
            <a:extLst>
              <a:ext uri="{FF2B5EF4-FFF2-40B4-BE49-F238E27FC236}">
                <a16:creationId xmlns:a16="http://schemas.microsoft.com/office/drawing/2014/main" id="{F33DF5A8-6FDC-6882-F356-84584F4D0899}"/>
              </a:ext>
            </a:extLst>
          </p:cNvPr>
          <p:cNvSpPr txBox="1"/>
          <p:nvPr/>
        </p:nvSpPr>
        <p:spPr>
          <a:xfrm>
            <a:off x="8015938" y="1304751"/>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6544</Words>
  <Application>Microsoft Office PowerPoint</Application>
  <PresentationFormat>Ecrã Panorâmico</PresentationFormat>
  <Paragraphs>418</Paragraphs>
  <Slides>53</Slides>
  <Notes>53</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53</vt:i4>
      </vt:variant>
    </vt:vector>
  </HeadingPairs>
  <TitlesOfParts>
    <vt:vector size="57" baseType="lpstr">
      <vt:lpstr>Arial</vt:lpstr>
      <vt:lpstr>Open Sans Light</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Atividade 1: Mostrar as mãos</vt:lpstr>
      <vt:lpstr>Atividade 1: Mostrar as mãos</vt:lpstr>
      <vt:lpstr>Compreender a conexão social</vt:lpstr>
      <vt:lpstr>Apresentação do PowerPoint</vt:lpstr>
      <vt:lpstr>Apresentação do PowerPoint</vt:lpstr>
      <vt:lpstr>Apresentação do PowerPoint</vt:lpstr>
      <vt:lpstr>Apresentação do PowerPoint</vt:lpstr>
      <vt:lpstr>Apresentação do PowerPoint</vt:lpstr>
      <vt:lpstr>Atividade 2: Soluções de Brainstorming</vt:lpstr>
      <vt:lpstr>Atividade 2: Soluções de Brainstorming</vt:lpstr>
      <vt:lpstr>Atividade 2: Soluções de Brainstorming</vt:lpstr>
      <vt:lpstr>Atividade 2: Soluções de Brainstorming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Atividade 3: Recursos para reforçar a ligação social </vt:lpstr>
      <vt:lpstr>Atividade 3: Recursos para reforçar a ligação social </vt:lpstr>
      <vt:lpstr>Atividade 3: Recursos para reforçar a ligação social </vt:lpstr>
      <vt:lpstr>Atividade 3: Catálogo de Ferramentas Colaborativas</vt:lpstr>
      <vt:lpstr>Apresentação do PowerPoint</vt:lpstr>
      <vt:lpstr>Apresentação do PowerPoint</vt:lpstr>
      <vt:lpstr>Apresentação do PowerPoint</vt:lpstr>
      <vt:lpstr>Apresentação do PowerPoint</vt:lpstr>
      <vt:lpstr>Atividade: Cenário de dramatização</vt:lpstr>
      <vt:lpstr>Atividade: Cenário de dramatização</vt:lpstr>
      <vt:lpstr>Atividade: Cenário de dramatização</vt:lpstr>
      <vt:lpstr>Atividade: Cenário de dramatização</vt:lpstr>
      <vt:lpstr> A inclusão e a empatia, como pilares da conexão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asus</dc:creator>
  <cp:keywords>, docId:DCF224ED777AA7BA4A988BDCE71E14F1</cp:keywords>
  <cp:lastModifiedBy>GOMES Heitor</cp:lastModifiedBy>
  <cp:revision>3</cp:revision>
  <dcterms:created xsi:type="dcterms:W3CDTF">2022-05-19T03:08:28Z</dcterms:created>
  <dcterms:modified xsi:type="dcterms:W3CDTF">2025-07-24T16:12:35Z</dcterms:modified>
</cp:coreProperties>
</file>