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Lst>
  <p:sldSz cx="12192000" cy="6858000"/>
  <p:notesSz cx="6858000" cy="9144000"/>
  <p:embeddedFontLst>
    <p:embeddedFont>
      <p:font typeface="Noto Sans Symbols" panose="020B0604020202020204" charset="0"/>
      <p:regular r:id="rId34"/>
      <p:bold r:id="rId35"/>
    </p:embeddedFont>
    <p:embeddedFont>
      <p:font typeface="Open Sans" panose="020B0606030504020204" pitchFamily="34" charset="0"/>
      <p:regular r:id="rId36"/>
      <p:bold r:id="rId37"/>
      <p:italic r:id="rId38"/>
      <p:boldItalic r:id="rId39"/>
    </p:embeddedFont>
    <p:embeddedFont>
      <p:font typeface="Open Sans Light" panose="020B03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9" roundtripDataSignature="AMtx7mi6cfzh2QZyGxuMZGP0XYBZCLaW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E8BEE-67A0-4E11-9A08-DF1241A0A171}" v="16" dt="2025-07-23T21:48:24.589"/>
  </p1510:revLst>
</p1510:revInfo>
</file>

<file path=ppt/tableStyles.xml><?xml version="1.0" encoding="utf-8"?>
<a:tblStyleLst xmlns:a="http://schemas.openxmlformats.org/drawingml/2006/main" def="{31142AE3-642B-47BB-AE5D-06ED84706A9B}">
  <a:tblStyle styleId="{31142AE3-642B-47BB-AE5D-06ED84706A9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52" autoAdjust="0"/>
    <p:restoredTop sz="96238" autoAdjust="0"/>
  </p:normalViewPr>
  <p:slideViewPr>
    <p:cSldViewPr snapToGrid="0">
      <p:cViewPr>
        <p:scale>
          <a:sx n="50" d="100"/>
          <a:sy n="50" d="100"/>
        </p:scale>
        <p:origin x="3576" y="1320"/>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tor Gomes" userId="2080ab51390578fb" providerId="LiveId" clId="{406E8BEE-67A0-4E11-9A08-DF1241A0A171}"/>
    <pc:docChg chg="undo custSel modSld">
      <pc:chgData name="Heitor Gomes" userId="2080ab51390578fb" providerId="LiveId" clId="{406E8BEE-67A0-4E11-9A08-DF1241A0A171}" dt="2025-07-24T16:27:10.641" v="428" actId="20577"/>
      <pc:docMkLst>
        <pc:docMk/>
      </pc:docMkLst>
      <pc:sldChg chg="modSp mod">
        <pc:chgData name="Heitor Gomes" userId="2080ab51390578fb" providerId="LiveId" clId="{406E8BEE-67A0-4E11-9A08-DF1241A0A171}" dt="2025-07-23T21:24:20.195" v="369" actId="20577"/>
        <pc:sldMkLst>
          <pc:docMk/>
          <pc:sldMk cId="0" sldId="256"/>
        </pc:sldMkLst>
        <pc:spChg chg="mod">
          <ac:chgData name="Heitor Gomes" userId="2080ab51390578fb" providerId="LiveId" clId="{406E8BEE-67A0-4E11-9A08-DF1241A0A171}" dt="2025-07-23T21:24:20.195" v="369" actId="20577"/>
          <ac:spMkLst>
            <pc:docMk/>
            <pc:sldMk cId="0" sldId="256"/>
            <ac:spMk id="2" creationId="{B158DF67-EA43-3293-E9F6-98E6739D0F4A}"/>
          </ac:spMkLst>
        </pc:spChg>
      </pc:sldChg>
      <pc:sldChg chg="modSp mod">
        <pc:chgData name="Heitor Gomes" userId="2080ab51390578fb" providerId="LiveId" clId="{406E8BEE-67A0-4E11-9A08-DF1241A0A171}" dt="2025-07-23T20:37:08.998" v="137" actId="6549"/>
        <pc:sldMkLst>
          <pc:docMk/>
          <pc:sldMk cId="0" sldId="258"/>
        </pc:sldMkLst>
        <pc:spChg chg="mod">
          <ac:chgData name="Heitor Gomes" userId="2080ab51390578fb" providerId="LiveId" clId="{406E8BEE-67A0-4E11-9A08-DF1241A0A171}" dt="2025-07-23T20:29:57.883" v="5" actId="404"/>
          <ac:spMkLst>
            <pc:docMk/>
            <pc:sldMk cId="0" sldId="258"/>
            <ac:spMk id="3" creationId="{F69213F7-B821-C76F-2A3E-55E714E08E52}"/>
          </ac:spMkLst>
        </pc:spChg>
        <pc:spChg chg="mod">
          <ac:chgData name="Heitor Gomes" userId="2080ab51390578fb" providerId="LiveId" clId="{406E8BEE-67A0-4E11-9A08-DF1241A0A171}" dt="2025-07-23T20:30:53.628" v="47" actId="20577"/>
          <ac:spMkLst>
            <pc:docMk/>
            <pc:sldMk cId="0" sldId="258"/>
            <ac:spMk id="124" creationId="{00000000-0000-0000-0000-000000000000}"/>
          </ac:spMkLst>
        </pc:spChg>
        <pc:spChg chg="mod">
          <ac:chgData name="Heitor Gomes" userId="2080ab51390578fb" providerId="LiveId" clId="{406E8BEE-67A0-4E11-9A08-DF1241A0A171}" dt="2025-07-23T20:37:08.998" v="137" actId="6549"/>
          <ac:spMkLst>
            <pc:docMk/>
            <pc:sldMk cId="0" sldId="258"/>
            <ac:spMk id="125" creationId="{00000000-0000-0000-0000-000000000000}"/>
          </ac:spMkLst>
        </pc:spChg>
      </pc:sldChg>
      <pc:sldChg chg="modSp mod">
        <pc:chgData name="Heitor Gomes" userId="2080ab51390578fb" providerId="LiveId" clId="{406E8BEE-67A0-4E11-9A08-DF1241A0A171}" dt="2025-07-23T20:32:36.305" v="61" actId="120"/>
        <pc:sldMkLst>
          <pc:docMk/>
          <pc:sldMk cId="0" sldId="259"/>
        </pc:sldMkLst>
        <pc:spChg chg="mod">
          <ac:chgData name="Heitor Gomes" userId="2080ab51390578fb" providerId="LiveId" clId="{406E8BEE-67A0-4E11-9A08-DF1241A0A171}" dt="2025-07-23T20:32:36.305" v="61" actId="120"/>
          <ac:spMkLst>
            <pc:docMk/>
            <pc:sldMk cId="0" sldId="259"/>
            <ac:spMk id="131" creationId="{00000000-0000-0000-0000-000000000000}"/>
          </ac:spMkLst>
        </pc:spChg>
      </pc:sldChg>
      <pc:sldChg chg="modSp mod">
        <pc:chgData name="Heitor Gomes" userId="2080ab51390578fb" providerId="LiveId" clId="{406E8BEE-67A0-4E11-9A08-DF1241A0A171}" dt="2025-07-23T20:33:22.279" v="68" actId="120"/>
        <pc:sldMkLst>
          <pc:docMk/>
          <pc:sldMk cId="0" sldId="260"/>
        </pc:sldMkLst>
        <pc:spChg chg="mod">
          <ac:chgData name="Heitor Gomes" userId="2080ab51390578fb" providerId="LiveId" clId="{406E8BEE-67A0-4E11-9A08-DF1241A0A171}" dt="2025-07-23T20:33:22.279" v="68" actId="120"/>
          <ac:spMkLst>
            <pc:docMk/>
            <pc:sldMk cId="0" sldId="260"/>
            <ac:spMk id="137" creationId="{00000000-0000-0000-0000-000000000000}"/>
          </ac:spMkLst>
        </pc:spChg>
      </pc:sldChg>
      <pc:sldChg chg="modSp mod">
        <pc:chgData name="Heitor Gomes" userId="2080ab51390578fb" providerId="LiveId" clId="{406E8BEE-67A0-4E11-9A08-DF1241A0A171}" dt="2025-07-23T20:33:29.611" v="69" actId="108"/>
        <pc:sldMkLst>
          <pc:docMk/>
          <pc:sldMk cId="0" sldId="261"/>
        </pc:sldMkLst>
        <pc:spChg chg="mod">
          <ac:chgData name="Heitor Gomes" userId="2080ab51390578fb" providerId="LiveId" clId="{406E8BEE-67A0-4E11-9A08-DF1241A0A171}" dt="2025-07-23T20:33:29.611" v="69" actId="108"/>
          <ac:spMkLst>
            <pc:docMk/>
            <pc:sldMk cId="0" sldId="261"/>
            <ac:spMk id="4" creationId="{53DF5CC2-5CC8-9A3E-709B-436115ABC1AF}"/>
          </ac:spMkLst>
        </pc:spChg>
      </pc:sldChg>
      <pc:sldChg chg="addSp delSp modSp mod">
        <pc:chgData name="Heitor Gomes" userId="2080ab51390578fb" providerId="LiveId" clId="{406E8BEE-67A0-4E11-9A08-DF1241A0A171}" dt="2025-07-23T20:34:20.718" v="104" actId="20577"/>
        <pc:sldMkLst>
          <pc:docMk/>
          <pc:sldMk cId="0" sldId="262"/>
        </pc:sldMkLst>
        <pc:spChg chg="del">
          <ac:chgData name="Heitor Gomes" userId="2080ab51390578fb" providerId="LiveId" clId="{406E8BEE-67A0-4E11-9A08-DF1241A0A171}" dt="2025-07-23T20:34:13.527" v="87" actId="478"/>
          <ac:spMkLst>
            <pc:docMk/>
            <pc:sldMk cId="0" sldId="262"/>
            <ac:spMk id="3" creationId="{7BF248D6-095D-4F79-36BD-15972E7C444F}"/>
          </ac:spMkLst>
        </pc:spChg>
        <pc:spChg chg="add mod">
          <ac:chgData name="Heitor Gomes" userId="2080ab51390578fb" providerId="LiveId" clId="{406E8BEE-67A0-4E11-9A08-DF1241A0A171}" dt="2025-07-23T20:34:13.832" v="88"/>
          <ac:spMkLst>
            <pc:docMk/>
            <pc:sldMk cId="0" sldId="262"/>
            <ac:spMk id="4" creationId="{B3D6588D-4F71-89F5-D886-34E28BEFEEC7}"/>
          </ac:spMkLst>
        </pc:spChg>
        <pc:spChg chg="mod">
          <ac:chgData name="Heitor Gomes" userId="2080ab51390578fb" providerId="LiveId" clId="{406E8BEE-67A0-4E11-9A08-DF1241A0A171}" dt="2025-07-23T20:34:20.718" v="104" actId="20577"/>
          <ac:spMkLst>
            <pc:docMk/>
            <pc:sldMk cId="0" sldId="262"/>
            <ac:spMk id="154" creationId="{00000000-0000-0000-0000-000000000000}"/>
          </ac:spMkLst>
        </pc:spChg>
      </pc:sldChg>
      <pc:sldChg chg="addSp delSp modSp mod">
        <pc:chgData name="Heitor Gomes" userId="2080ab51390578fb" providerId="LiveId" clId="{406E8BEE-67A0-4E11-9A08-DF1241A0A171}" dt="2025-07-23T20:34:46.819" v="107" actId="120"/>
        <pc:sldMkLst>
          <pc:docMk/>
          <pc:sldMk cId="0" sldId="263"/>
        </pc:sldMkLst>
        <pc:spChg chg="del">
          <ac:chgData name="Heitor Gomes" userId="2080ab51390578fb" providerId="LiveId" clId="{406E8BEE-67A0-4E11-9A08-DF1241A0A171}" dt="2025-07-23T20:34:40.810" v="105" actId="478"/>
          <ac:spMkLst>
            <pc:docMk/>
            <pc:sldMk cId="0" sldId="263"/>
            <ac:spMk id="3" creationId="{A27AAEE5-5580-F50F-AE82-77B3EE36B278}"/>
          </ac:spMkLst>
        </pc:spChg>
        <pc:spChg chg="add mod">
          <ac:chgData name="Heitor Gomes" userId="2080ab51390578fb" providerId="LiveId" clId="{406E8BEE-67A0-4E11-9A08-DF1241A0A171}" dt="2025-07-23T20:34:41.130" v="106"/>
          <ac:spMkLst>
            <pc:docMk/>
            <pc:sldMk cId="0" sldId="263"/>
            <ac:spMk id="4" creationId="{6312818A-1F84-3580-2D87-A8AF5EEF8C7A}"/>
          </ac:spMkLst>
        </pc:spChg>
        <pc:spChg chg="mod">
          <ac:chgData name="Heitor Gomes" userId="2080ab51390578fb" providerId="LiveId" clId="{406E8BEE-67A0-4E11-9A08-DF1241A0A171}" dt="2025-07-23T20:34:46.819" v="107" actId="120"/>
          <ac:spMkLst>
            <pc:docMk/>
            <pc:sldMk cId="0" sldId="263"/>
            <ac:spMk id="163" creationId="{00000000-0000-0000-0000-000000000000}"/>
          </ac:spMkLst>
        </pc:spChg>
      </pc:sldChg>
      <pc:sldChg chg="modSp mod">
        <pc:chgData name="Heitor Gomes" userId="2080ab51390578fb" providerId="LiveId" clId="{406E8BEE-67A0-4E11-9A08-DF1241A0A171}" dt="2025-07-23T20:35:35.961" v="114" actId="207"/>
        <pc:sldMkLst>
          <pc:docMk/>
          <pc:sldMk cId="0" sldId="264"/>
        </pc:sldMkLst>
        <pc:spChg chg="mod">
          <ac:chgData name="Heitor Gomes" userId="2080ab51390578fb" providerId="LiveId" clId="{406E8BEE-67A0-4E11-9A08-DF1241A0A171}" dt="2025-07-23T20:35:09.657" v="112" actId="27636"/>
          <ac:spMkLst>
            <pc:docMk/>
            <pc:sldMk cId="0" sldId="264"/>
            <ac:spMk id="3" creationId="{149563CF-BFC4-6F06-4757-2AFB4DB851B4}"/>
          </ac:spMkLst>
        </pc:spChg>
        <pc:spChg chg="mod">
          <ac:chgData name="Heitor Gomes" userId="2080ab51390578fb" providerId="LiveId" clId="{406E8BEE-67A0-4E11-9A08-DF1241A0A171}" dt="2025-07-23T20:35:35.961" v="114" actId="207"/>
          <ac:spMkLst>
            <pc:docMk/>
            <pc:sldMk cId="0" sldId="264"/>
            <ac:spMk id="172" creationId="{00000000-0000-0000-0000-000000000000}"/>
          </ac:spMkLst>
        </pc:spChg>
      </pc:sldChg>
      <pc:sldChg chg="addSp delSp modSp mod">
        <pc:chgData name="Heitor Gomes" userId="2080ab51390578fb" providerId="LiveId" clId="{406E8BEE-67A0-4E11-9A08-DF1241A0A171}" dt="2025-07-24T16:26:06.854" v="422" actId="108"/>
        <pc:sldMkLst>
          <pc:docMk/>
          <pc:sldMk cId="0" sldId="265"/>
        </pc:sldMkLst>
        <pc:spChg chg="add mod">
          <ac:chgData name="Heitor Gomes" userId="2080ab51390578fb" providerId="LiveId" clId="{406E8BEE-67A0-4E11-9A08-DF1241A0A171}" dt="2025-07-23T20:35:48.870" v="116"/>
          <ac:spMkLst>
            <pc:docMk/>
            <pc:sldMk cId="0" sldId="265"/>
            <ac:spMk id="3" creationId="{10AB93A1-E5DE-612B-7756-2AE7478103B7}"/>
          </ac:spMkLst>
        </pc:spChg>
        <pc:spChg chg="del">
          <ac:chgData name="Heitor Gomes" userId="2080ab51390578fb" providerId="LiveId" clId="{406E8BEE-67A0-4E11-9A08-DF1241A0A171}" dt="2025-07-23T20:35:47.357" v="115" actId="478"/>
          <ac:spMkLst>
            <pc:docMk/>
            <pc:sldMk cId="0" sldId="265"/>
            <ac:spMk id="5" creationId="{073E71E9-6E27-56C5-7A39-17C79F1C786E}"/>
          </ac:spMkLst>
        </pc:spChg>
        <pc:spChg chg="mod">
          <ac:chgData name="Heitor Gomes" userId="2080ab51390578fb" providerId="LiveId" clId="{406E8BEE-67A0-4E11-9A08-DF1241A0A171}" dt="2025-07-24T16:26:06.854" v="422" actId="108"/>
          <ac:spMkLst>
            <pc:docMk/>
            <pc:sldMk cId="0" sldId="265"/>
            <ac:spMk id="182" creationId="{00000000-0000-0000-0000-000000000000}"/>
          </ac:spMkLst>
        </pc:spChg>
      </pc:sldChg>
      <pc:sldChg chg="addSp delSp modSp mod">
        <pc:chgData name="Heitor Gomes" userId="2080ab51390578fb" providerId="LiveId" clId="{406E8BEE-67A0-4E11-9A08-DF1241A0A171}" dt="2025-07-24T16:26:31.271" v="425" actId="2711"/>
        <pc:sldMkLst>
          <pc:docMk/>
          <pc:sldMk cId="0" sldId="266"/>
        </pc:sldMkLst>
        <pc:spChg chg="add mod">
          <ac:chgData name="Heitor Gomes" userId="2080ab51390578fb" providerId="LiveId" clId="{406E8BEE-67A0-4E11-9A08-DF1241A0A171}" dt="2025-07-23T20:36:34.633" v="130"/>
          <ac:spMkLst>
            <pc:docMk/>
            <pc:sldMk cId="0" sldId="266"/>
            <ac:spMk id="3" creationId="{3AED947E-17FD-9F03-BF02-A0E65A2A9367}"/>
          </ac:spMkLst>
        </pc:spChg>
        <pc:spChg chg="del">
          <ac:chgData name="Heitor Gomes" userId="2080ab51390578fb" providerId="LiveId" clId="{406E8BEE-67A0-4E11-9A08-DF1241A0A171}" dt="2025-07-23T20:36:34.370" v="129" actId="478"/>
          <ac:spMkLst>
            <pc:docMk/>
            <pc:sldMk cId="0" sldId="266"/>
            <ac:spMk id="5" creationId="{09D98C09-DE5E-2740-F663-A5A1BDF6E282}"/>
          </ac:spMkLst>
        </pc:spChg>
        <pc:spChg chg="mod">
          <ac:chgData name="Heitor Gomes" userId="2080ab51390578fb" providerId="LiveId" clId="{406E8BEE-67A0-4E11-9A08-DF1241A0A171}" dt="2025-07-24T16:26:25.341" v="424" actId="2711"/>
          <ac:spMkLst>
            <pc:docMk/>
            <pc:sldMk cId="0" sldId="266"/>
            <ac:spMk id="191" creationId="{00000000-0000-0000-0000-000000000000}"/>
          </ac:spMkLst>
        </pc:spChg>
        <pc:spChg chg="mod">
          <ac:chgData name="Heitor Gomes" userId="2080ab51390578fb" providerId="LiveId" clId="{406E8BEE-67A0-4E11-9A08-DF1241A0A171}" dt="2025-07-24T16:26:31.271" v="425" actId="2711"/>
          <ac:spMkLst>
            <pc:docMk/>
            <pc:sldMk cId="0" sldId="266"/>
            <ac:spMk id="192" creationId="{00000000-0000-0000-0000-000000000000}"/>
          </ac:spMkLst>
        </pc:spChg>
      </pc:sldChg>
      <pc:sldChg chg="modSp mod">
        <pc:chgData name="Heitor Gomes" userId="2080ab51390578fb" providerId="LiveId" clId="{406E8BEE-67A0-4E11-9A08-DF1241A0A171}" dt="2025-07-23T20:36:51.019" v="133" actId="6549"/>
        <pc:sldMkLst>
          <pc:docMk/>
          <pc:sldMk cId="0" sldId="267"/>
        </pc:sldMkLst>
        <pc:spChg chg="mod">
          <ac:chgData name="Heitor Gomes" userId="2080ab51390578fb" providerId="LiveId" clId="{406E8BEE-67A0-4E11-9A08-DF1241A0A171}" dt="2025-07-23T20:36:51.019" v="133" actId="6549"/>
          <ac:spMkLst>
            <pc:docMk/>
            <pc:sldMk cId="0" sldId="267"/>
            <ac:spMk id="200" creationId="{00000000-0000-0000-0000-000000000000}"/>
          </ac:spMkLst>
        </pc:spChg>
      </pc:sldChg>
      <pc:sldChg chg="modSp mod">
        <pc:chgData name="Heitor Gomes" userId="2080ab51390578fb" providerId="LiveId" clId="{406E8BEE-67A0-4E11-9A08-DF1241A0A171}" dt="2025-07-23T20:38:02.435" v="141" actId="120"/>
        <pc:sldMkLst>
          <pc:docMk/>
          <pc:sldMk cId="0" sldId="268"/>
        </pc:sldMkLst>
        <pc:spChg chg="mod">
          <ac:chgData name="Heitor Gomes" userId="2080ab51390578fb" providerId="LiveId" clId="{406E8BEE-67A0-4E11-9A08-DF1241A0A171}" dt="2025-07-23T20:37:28.644" v="140" actId="108"/>
          <ac:spMkLst>
            <pc:docMk/>
            <pc:sldMk cId="0" sldId="268"/>
            <ac:spMk id="3" creationId="{1A06310E-F021-D9F9-99C9-E0F665766649}"/>
          </ac:spMkLst>
        </pc:spChg>
        <pc:spChg chg="mod">
          <ac:chgData name="Heitor Gomes" userId="2080ab51390578fb" providerId="LiveId" clId="{406E8BEE-67A0-4E11-9A08-DF1241A0A171}" dt="2025-07-23T20:38:02.435" v="141" actId="120"/>
          <ac:spMkLst>
            <pc:docMk/>
            <pc:sldMk cId="0" sldId="268"/>
            <ac:spMk id="208" creationId="{00000000-0000-0000-0000-000000000000}"/>
          </ac:spMkLst>
        </pc:spChg>
      </pc:sldChg>
      <pc:sldChg chg="addSp delSp modSp mod">
        <pc:chgData name="Heitor Gomes" userId="2080ab51390578fb" providerId="LiveId" clId="{406E8BEE-67A0-4E11-9A08-DF1241A0A171}" dt="2025-07-23T20:38:23.435" v="143"/>
        <pc:sldMkLst>
          <pc:docMk/>
          <pc:sldMk cId="0" sldId="269"/>
        </pc:sldMkLst>
        <pc:spChg chg="del">
          <ac:chgData name="Heitor Gomes" userId="2080ab51390578fb" providerId="LiveId" clId="{406E8BEE-67A0-4E11-9A08-DF1241A0A171}" dt="2025-07-23T20:38:19.574" v="142" actId="478"/>
          <ac:spMkLst>
            <pc:docMk/>
            <pc:sldMk cId="0" sldId="269"/>
            <ac:spMk id="3" creationId="{C7FB5538-0938-BFE3-EE3A-D0A11B387054}"/>
          </ac:spMkLst>
        </pc:spChg>
        <pc:spChg chg="add mod">
          <ac:chgData name="Heitor Gomes" userId="2080ab51390578fb" providerId="LiveId" clId="{406E8BEE-67A0-4E11-9A08-DF1241A0A171}" dt="2025-07-23T20:38:23.435" v="143"/>
          <ac:spMkLst>
            <pc:docMk/>
            <pc:sldMk cId="0" sldId="269"/>
            <ac:spMk id="4" creationId="{7323CDC3-4D4F-1D40-62B4-A4B42B962DE5}"/>
          </ac:spMkLst>
        </pc:spChg>
      </pc:sldChg>
      <pc:sldChg chg="addSp delSp modSp mod">
        <pc:chgData name="Heitor Gomes" userId="2080ab51390578fb" providerId="LiveId" clId="{406E8BEE-67A0-4E11-9A08-DF1241A0A171}" dt="2025-07-23T20:39:06.972" v="147" actId="948"/>
        <pc:sldMkLst>
          <pc:docMk/>
          <pc:sldMk cId="0" sldId="270"/>
        </pc:sldMkLst>
        <pc:spChg chg="del">
          <ac:chgData name="Heitor Gomes" userId="2080ab51390578fb" providerId="LiveId" clId="{406E8BEE-67A0-4E11-9A08-DF1241A0A171}" dt="2025-07-23T20:38:33.112" v="144" actId="478"/>
          <ac:spMkLst>
            <pc:docMk/>
            <pc:sldMk cId="0" sldId="270"/>
            <ac:spMk id="3" creationId="{CD3A6A7B-4808-DE65-C1AE-D50BA7453D25}"/>
          </ac:spMkLst>
        </pc:spChg>
        <pc:spChg chg="add mod">
          <ac:chgData name="Heitor Gomes" userId="2080ab51390578fb" providerId="LiveId" clId="{406E8BEE-67A0-4E11-9A08-DF1241A0A171}" dt="2025-07-23T20:38:33.537" v="145"/>
          <ac:spMkLst>
            <pc:docMk/>
            <pc:sldMk cId="0" sldId="270"/>
            <ac:spMk id="4" creationId="{27E77EF0-74EA-402F-7A86-D8048E4C7F3E}"/>
          </ac:spMkLst>
        </pc:spChg>
        <pc:spChg chg="mod">
          <ac:chgData name="Heitor Gomes" userId="2080ab51390578fb" providerId="LiveId" clId="{406E8BEE-67A0-4E11-9A08-DF1241A0A171}" dt="2025-07-23T20:39:06.972" v="147" actId="948"/>
          <ac:spMkLst>
            <pc:docMk/>
            <pc:sldMk cId="0" sldId="270"/>
            <ac:spMk id="222" creationId="{00000000-0000-0000-0000-000000000000}"/>
          </ac:spMkLst>
        </pc:spChg>
      </pc:sldChg>
      <pc:sldChg chg="modSp mod">
        <pc:chgData name="Heitor Gomes" userId="2080ab51390578fb" providerId="LiveId" clId="{406E8BEE-67A0-4E11-9A08-DF1241A0A171}" dt="2025-07-23T20:39:44.154" v="152" actId="404"/>
        <pc:sldMkLst>
          <pc:docMk/>
          <pc:sldMk cId="0" sldId="271"/>
        </pc:sldMkLst>
        <pc:spChg chg="mod">
          <ac:chgData name="Heitor Gomes" userId="2080ab51390578fb" providerId="LiveId" clId="{406E8BEE-67A0-4E11-9A08-DF1241A0A171}" dt="2025-07-23T20:39:16.122" v="149" actId="404"/>
          <ac:spMkLst>
            <pc:docMk/>
            <pc:sldMk cId="0" sldId="271"/>
            <ac:spMk id="229" creationId="{00000000-0000-0000-0000-000000000000}"/>
          </ac:spMkLst>
        </pc:spChg>
        <pc:spChg chg="mod">
          <ac:chgData name="Heitor Gomes" userId="2080ab51390578fb" providerId="LiveId" clId="{406E8BEE-67A0-4E11-9A08-DF1241A0A171}" dt="2025-07-23T20:39:44.154" v="152" actId="404"/>
          <ac:spMkLst>
            <pc:docMk/>
            <pc:sldMk cId="0" sldId="271"/>
            <ac:spMk id="231" creationId="{00000000-0000-0000-0000-000000000000}"/>
          </ac:spMkLst>
        </pc:spChg>
      </pc:sldChg>
      <pc:sldChg chg="addSp delSp modSp mod">
        <pc:chgData name="Heitor Gomes" userId="2080ab51390578fb" providerId="LiveId" clId="{406E8BEE-67A0-4E11-9A08-DF1241A0A171}" dt="2025-07-23T20:40:34.266" v="172" actId="114"/>
        <pc:sldMkLst>
          <pc:docMk/>
          <pc:sldMk cId="0" sldId="272"/>
        </pc:sldMkLst>
        <pc:spChg chg="add mod">
          <ac:chgData name="Heitor Gomes" userId="2080ab51390578fb" providerId="LiveId" clId="{406E8BEE-67A0-4E11-9A08-DF1241A0A171}" dt="2025-07-23T20:39:53.479" v="154"/>
          <ac:spMkLst>
            <pc:docMk/>
            <pc:sldMk cId="0" sldId="272"/>
            <ac:spMk id="3" creationId="{A2519E56-DA83-358B-4922-A33AE30E6E68}"/>
          </ac:spMkLst>
        </pc:spChg>
        <pc:spChg chg="del">
          <ac:chgData name="Heitor Gomes" userId="2080ab51390578fb" providerId="LiveId" clId="{406E8BEE-67A0-4E11-9A08-DF1241A0A171}" dt="2025-07-23T20:39:49.626" v="153" actId="478"/>
          <ac:spMkLst>
            <pc:docMk/>
            <pc:sldMk cId="0" sldId="272"/>
            <ac:spMk id="5" creationId="{82D0826F-80CD-5643-2237-32A28BBC75C1}"/>
          </ac:spMkLst>
        </pc:spChg>
        <pc:spChg chg="mod">
          <ac:chgData name="Heitor Gomes" userId="2080ab51390578fb" providerId="LiveId" clId="{406E8BEE-67A0-4E11-9A08-DF1241A0A171}" dt="2025-07-23T20:40:34.266" v="172" actId="114"/>
          <ac:spMkLst>
            <pc:docMk/>
            <pc:sldMk cId="0" sldId="272"/>
            <ac:spMk id="241" creationId="{00000000-0000-0000-0000-000000000000}"/>
          </ac:spMkLst>
        </pc:spChg>
      </pc:sldChg>
      <pc:sldChg chg="addSp delSp modSp mod">
        <pc:chgData name="Heitor Gomes" userId="2080ab51390578fb" providerId="LiveId" clId="{406E8BEE-67A0-4E11-9A08-DF1241A0A171}" dt="2025-07-23T21:47:10.893" v="372" actId="2711"/>
        <pc:sldMkLst>
          <pc:docMk/>
          <pc:sldMk cId="0" sldId="273"/>
        </pc:sldMkLst>
        <pc:spChg chg="add del mod">
          <ac:chgData name="Heitor Gomes" userId="2080ab51390578fb" providerId="LiveId" clId="{406E8BEE-67A0-4E11-9A08-DF1241A0A171}" dt="2025-07-23T20:40:47.121" v="175" actId="478"/>
          <ac:spMkLst>
            <pc:docMk/>
            <pc:sldMk cId="0" sldId="273"/>
            <ac:spMk id="4" creationId="{664D6954-51C0-8E40-B8D8-1DAA67F2E520}"/>
          </ac:spMkLst>
        </pc:spChg>
        <pc:spChg chg="del">
          <ac:chgData name="Heitor Gomes" userId="2080ab51390578fb" providerId="LiveId" clId="{406E8BEE-67A0-4E11-9A08-DF1241A0A171}" dt="2025-07-23T20:40:44.284" v="174" actId="478"/>
          <ac:spMkLst>
            <pc:docMk/>
            <pc:sldMk cId="0" sldId="273"/>
            <ac:spMk id="5" creationId="{1D42B1F1-B5CA-74ED-1E3B-E981C4C725C9}"/>
          </ac:spMkLst>
        </pc:spChg>
        <pc:spChg chg="add mod">
          <ac:chgData name="Heitor Gomes" userId="2080ab51390578fb" providerId="LiveId" clId="{406E8BEE-67A0-4E11-9A08-DF1241A0A171}" dt="2025-07-23T20:40:47.499" v="176"/>
          <ac:spMkLst>
            <pc:docMk/>
            <pc:sldMk cId="0" sldId="273"/>
            <ac:spMk id="6" creationId="{008D6E34-8E7B-A23E-B4F4-A4380257684C}"/>
          </ac:spMkLst>
        </pc:spChg>
        <pc:spChg chg="mod">
          <ac:chgData name="Heitor Gomes" userId="2080ab51390578fb" providerId="LiveId" clId="{406E8BEE-67A0-4E11-9A08-DF1241A0A171}" dt="2025-07-23T21:47:03.590" v="371" actId="2711"/>
          <ac:spMkLst>
            <pc:docMk/>
            <pc:sldMk cId="0" sldId="273"/>
            <ac:spMk id="250" creationId="{00000000-0000-0000-0000-000000000000}"/>
          </ac:spMkLst>
        </pc:spChg>
        <pc:spChg chg="mod">
          <ac:chgData name="Heitor Gomes" userId="2080ab51390578fb" providerId="LiveId" clId="{406E8BEE-67A0-4E11-9A08-DF1241A0A171}" dt="2025-07-23T21:47:10.893" v="372" actId="2711"/>
          <ac:spMkLst>
            <pc:docMk/>
            <pc:sldMk cId="0" sldId="273"/>
            <ac:spMk id="251" creationId="{00000000-0000-0000-0000-000000000000}"/>
          </ac:spMkLst>
        </pc:spChg>
      </pc:sldChg>
      <pc:sldChg chg="modSp mod">
        <pc:chgData name="Heitor Gomes" userId="2080ab51390578fb" providerId="LiveId" clId="{406E8BEE-67A0-4E11-9A08-DF1241A0A171}" dt="2025-07-23T20:41:03.961" v="179" actId="120"/>
        <pc:sldMkLst>
          <pc:docMk/>
          <pc:sldMk cId="0" sldId="274"/>
        </pc:sldMkLst>
        <pc:spChg chg="mod">
          <ac:chgData name="Heitor Gomes" userId="2080ab51390578fb" providerId="LiveId" clId="{406E8BEE-67A0-4E11-9A08-DF1241A0A171}" dt="2025-07-23T20:41:03.961" v="179" actId="120"/>
          <ac:spMkLst>
            <pc:docMk/>
            <pc:sldMk cId="0" sldId="274"/>
            <ac:spMk id="258" creationId="{00000000-0000-0000-0000-000000000000}"/>
          </ac:spMkLst>
        </pc:spChg>
      </pc:sldChg>
      <pc:sldChg chg="modSp mod">
        <pc:chgData name="Heitor Gomes" userId="2080ab51390578fb" providerId="LiveId" clId="{406E8BEE-67A0-4E11-9A08-DF1241A0A171}" dt="2025-07-23T20:42:07.231" v="188" actId="255"/>
        <pc:sldMkLst>
          <pc:docMk/>
          <pc:sldMk cId="0" sldId="275"/>
        </pc:sldMkLst>
        <pc:spChg chg="mod">
          <ac:chgData name="Heitor Gomes" userId="2080ab51390578fb" providerId="LiveId" clId="{406E8BEE-67A0-4E11-9A08-DF1241A0A171}" dt="2025-07-23T20:41:21.323" v="180" actId="108"/>
          <ac:spMkLst>
            <pc:docMk/>
            <pc:sldMk cId="0" sldId="275"/>
            <ac:spMk id="3" creationId="{678CC223-D2C9-CC66-86C7-151AB927D9BA}"/>
          </ac:spMkLst>
        </pc:spChg>
        <pc:spChg chg="mod">
          <ac:chgData name="Heitor Gomes" userId="2080ab51390578fb" providerId="LiveId" clId="{406E8BEE-67A0-4E11-9A08-DF1241A0A171}" dt="2025-07-23T20:42:07.231" v="188" actId="255"/>
          <ac:spMkLst>
            <pc:docMk/>
            <pc:sldMk cId="0" sldId="275"/>
            <ac:spMk id="266" creationId="{00000000-0000-0000-0000-000000000000}"/>
          </ac:spMkLst>
        </pc:spChg>
      </pc:sldChg>
      <pc:sldChg chg="addSp delSp modSp mod">
        <pc:chgData name="Heitor Gomes" userId="2080ab51390578fb" providerId="LiveId" clId="{406E8BEE-67A0-4E11-9A08-DF1241A0A171}" dt="2025-07-23T20:42:32.212" v="193" actId="20577"/>
        <pc:sldMkLst>
          <pc:docMk/>
          <pc:sldMk cId="0" sldId="276"/>
        </pc:sldMkLst>
        <pc:spChg chg="add mod">
          <ac:chgData name="Heitor Gomes" userId="2080ab51390578fb" providerId="LiveId" clId="{406E8BEE-67A0-4E11-9A08-DF1241A0A171}" dt="2025-07-23T20:41:50.021" v="185"/>
          <ac:spMkLst>
            <pc:docMk/>
            <pc:sldMk cId="0" sldId="276"/>
            <ac:spMk id="3" creationId="{02A34390-96F1-E381-B8B1-4AEDDC43359C}"/>
          </ac:spMkLst>
        </pc:spChg>
        <pc:spChg chg="del">
          <ac:chgData name="Heitor Gomes" userId="2080ab51390578fb" providerId="LiveId" clId="{406E8BEE-67A0-4E11-9A08-DF1241A0A171}" dt="2025-07-23T20:41:49.116" v="184" actId="478"/>
          <ac:spMkLst>
            <pc:docMk/>
            <pc:sldMk cId="0" sldId="276"/>
            <ac:spMk id="6" creationId="{CF4410C1-8330-6C2E-A943-DCEE3022E8E3}"/>
          </ac:spMkLst>
        </pc:spChg>
        <pc:spChg chg="mod">
          <ac:chgData name="Heitor Gomes" userId="2080ab51390578fb" providerId="LiveId" clId="{406E8BEE-67A0-4E11-9A08-DF1241A0A171}" dt="2025-07-23T20:42:32.212" v="193" actId="20577"/>
          <ac:spMkLst>
            <pc:docMk/>
            <pc:sldMk cId="0" sldId="276"/>
            <ac:spMk id="273" creationId="{00000000-0000-0000-0000-000000000000}"/>
          </ac:spMkLst>
        </pc:spChg>
      </pc:sldChg>
      <pc:sldChg chg="addSp delSp modSp mod">
        <pc:chgData name="Heitor Gomes" userId="2080ab51390578fb" providerId="LiveId" clId="{406E8BEE-67A0-4E11-9A08-DF1241A0A171}" dt="2025-07-23T20:43:32.866" v="215" actId="20577"/>
        <pc:sldMkLst>
          <pc:docMk/>
          <pc:sldMk cId="0" sldId="277"/>
        </pc:sldMkLst>
        <pc:spChg chg="del">
          <ac:chgData name="Heitor Gomes" userId="2080ab51390578fb" providerId="LiveId" clId="{406E8BEE-67A0-4E11-9A08-DF1241A0A171}" dt="2025-07-23T20:42:37.993" v="194" actId="478"/>
          <ac:spMkLst>
            <pc:docMk/>
            <pc:sldMk cId="0" sldId="277"/>
            <ac:spMk id="3" creationId="{D1B9AA62-9C38-09BF-4CB6-B9C726B06042}"/>
          </ac:spMkLst>
        </pc:spChg>
        <pc:spChg chg="add mod">
          <ac:chgData name="Heitor Gomes" userId="2080ab51390578fb" providerId="LiveId" clId="{406E8BEE-67A0-4E11-9A08-DF1241A0A171}" dt="2025-07-23T20:42:38.712" v="195"/>
          <ac:spMkLst>
            <pc:docMk/>
            <pc:sldMk cId="0" sldId="277"/>
            <ac:spMk id="4" creationId="{037EDFD5-3B92-4B1D-0826-02B7025A084B}"/>
          </ac:spMkLst>
        </pc:spChg>
        <pc:spChg chg="mod">
          <ac:chgData name="Heitor Gomes" userId="2080ab51390578fb" providerId="LiveId" clId="{406E8BEE-67A0-4E11-9A08-DF1241A0A171}" dt="2025-07-23T20:43:32.866" v="215" actId="20577"/>
          <ac:spMkLst>
            <pc:docMk/>
            <pc:sldMk cId="0" sldId="277"/>
            <ac:spMk id="280" creationId="{00000000-0000-0000-0000-000000000000}"/>
          </ac:spMkLst>
        </pc:spChg>
      </pc:sldChg>
      <pc:sldChg chg="modSp mod">
        <pc:chgData name="Heitor Gomes" userId="2080ab51390578fb" providerId="LiveId" clId="{406E8BEE-67A0-4E11-9A08-DF1241A0A171}" dt="2025-07-23T20:44:19.298" v="256" actId="255"/>
        <pc:sldMkLst>
          <pc:docMk/>
          <pc:sldMk cId="0" sldId="278"/>
        </pc:sldMkLst>
        <pc:spChg chg="mod">
          <ac:chgData name="Heitor Gomes" userId="2080ab51390578fb" providerId="LiveId" clId="{406E8BEE-67A0-4E11-9A08-DF1241A0A171}" dt="2025-07-23T20:43:52.336" v="232" actId="1036"/>
          <ac:spMkLst>
            <pc:docMk/>
            <pc:sldMk cId="0" sldId="278"/>
            <ac:spMk id="287" creationId="{00000000-0000-0000-0000-000000000000}"/>
          </ac:spMkLst>
        </pc:spChg>
        <pc:spChg chg="mod">
          <ac:chgData name="Heitor Gomes" userId="2080ab51390578fb" providerId="LiveId" clId="{406E8BEE-67A0-4E11-9A08-DF1241A0A171}" dt="2025-07-23T20:44:19.298" v="256" actId="255"/>
          <ac:spMkLst>
            <pc:docMk/>
            <pc:sldMk cId="0" sldId="278"/>
            <ac:spMk id="289" creationId="{00000000-0000-0000-0000-000000000000}"/>
          </ac:spMkLst>
        </pc:spChg>
      </pc:sldChg>
      <pc:sldChg chg="addSp delSp modSp mod">
        <pc:chgData name="Heitor Gomes" userId="2080ab51390578fb" providerId="LiveId" clId="{406E8BEE-67A0-4E11-9A08-DF1241A0A171}" dt="2025-07-23T20:45:50.836" v="319" actId="1035"/>
        <pc:sldMkLst>
          <pc:docMk/>
          <pc:sldMk cId="0" sldId="279"/>
        </pc:sldMkLst>
        <pc:spChg chg="add mod">
          <ac:chgData name="Heitor Gomes" userId="2080ab51390578fb" providerId="LiveId" clId="{406E8BEE-67A0-4E11-9A08-DF1241A0A171}" dt="2025-07-23T20:44:24.412" v="258"/>
          <ac:spMkLst>
            <pc:docMk/>
            <pc:sldMk cId="0" sldId="279"/>
            <ac:spMk id="3" creationId="{2A8AB6F7-888D-7C3E-17C1-0AFD610CB9AA}"/>
          </ac:spMkLst>
        </pc:spChg>
        <pc:spChg chg="del">
          <ac:chgData name="Heitor Gomes" userId="2080ab51390578fb" providerId="LiveId" clId="{406E8BEE-67A0-4E11-9A08-DF1241A0A171}" dt="2025-07-23T20:44:23.463" v="257" actId="478"/>
          <ac:spMkLst>
            <pc:docMk/>
            <pc:sldMk cId="0" sldId="279"/>
            <ac:spMk id="5" creationId="{30C5DD4F-D4D9-2B0A-9663-D576B3A0B044}"/>
          </ac:spMkLst>
        </pc:spChg>
        <pc:spChg chg="mod">
          <ac:chgData name="Heitor Gomes" userId="2080ab51390578fb" providerId="LiveId" clId="{406E8BEE-67A0-4E11-9A08-DF1241A0A171}" dt="2025-07-23T20:45:50.836" v="319" actId="1035"/>
          <ac:spMkLst>
            <pc:docMk/>
            <pc:sldMk cId="0" sldId="279"/>
            <ac:spMk id="7" creationId="{9276484C-9A9E-9733-E4B3-34C4E5246617}"/>
          </ac:spMkLst>
        </pc:spChg>
        <pc:spChg chg="mod">
          <ac:chgData name="Heitor Gomes" userId="2080ab51390578fb" providerId="LiveId" clId="{406E8BEE-67A0-4E11-9A08-DF1241A0A171}" dt="2025-07-23T20:45:46.440" v="314" actId="14100"/>
          <ac:spMkLst>
            <pc:docMk/>
            <pc:sldMk cId="0" sldId="279"/>
            <ac:spMk id="299" creationId="{00000000-0000-0000-0000-000000000000}"/>
          </ac:spMkLst>
        </pc:spChg>
        <pc:picChg chg="mod">
          <ac:chgData name="Heitor Gomes" userId="2080ab51390578fb" providerId="LiveId" clId="{406E8BEE-67A0-4E11-9A08-DF1241A0A171}" dt="2025-07-23T20:45:50.836" v="319" actId="1035"/>
          <ac:picMkLst>
            <pc:docMk/>
            <pc:sldMk cId="0" sldId="279"/>
            <ac:picMk id="6" creationId="{5CC7154E-5FC7-03C2-1E98-7EBDC844D5FA}"/>
          </ac:picMkLst>
        </pc:picChg>
      </pc:sldChg>
      <pc:sldChg chg="addSp delSp modSp mod">
        <pc:chgData name="Heitor Gomes" userId="2080ab51390578fb" providerId="LiveId" clId="{406E8BEE-67A0-4E11-9A08-DF1241A0A171}" dt="2025-07-23T21:47:26.435" v="373" actId="113"/>
        <pc:sldMkLst>
          <pc:docMk/>
          <pc:sldMk cId="0" sldId="281"/>
        </pc:sldMkLst>
        <pc:spChg chg="add del mod">
          <ac:chgData name="Heitor Gomes" userId="2080ab51390578fb" providerId="LiveId" clId="{406E8BEE-67A0-4E11-9A08-DF1241A0A171}" dt="2025-07-23T20:45:58.926" v="321" actId="478"/>
          <ac:spMkLst>
            <pc:docMk/>
            <pc:sldMk cId="0" sldId="281"/>
            <ac:spMk id="4" creationId="{565C96F8-202B-36E2-8FE2-B0E1CF75F654}"/>
          </ac:spMkLst>
        </pc:spChg>
        <pc:spChg chg="add mod">
          <ac:chgData name="Heitor Gomes" userId="2080ab51390578fb" providerId="LiveId" clId="{406E8BEE-67A0-4E11-9A08-DF1241A0A171}" dt="2025-07-23T20:45:59.345" v="322"/>
          <ac:spMkLst>
            <pc:docMk/>
            <pc:sldMk cId="0" sldId="281"/>
            <ac:spMk id="5" creationId="{6A84A459-B828-FA17-230E-28417D83CE9F}"/>
          </ac:spMkLst>
        </pc:spChg>
        <pc:spChg chg="del">
          <ac:chgData name="Heitor Gomes" userId="2080ab51390578fb" providerId="LiveId" clId="{406E8BEE-67A0-4E11-9A08-DF1241A0A171}" dt="2025-07-23T20:45:55.809" v="320" actId="478"/>
          <ac:spMkLst>
            <pc:docMk/>
            <pc:sldMk cId="0" sldId="281"/>
            <ac:spMk id="314" creationId="{00000000-0000-0000-0000-000000000000}"/>
          </ac:spMkLst>
        </pc:spChg>
        <pc:spChg chg="mod">
          <ac:chgData name="Heitor Gomes" userId="2080ab51390578fb" providerId="LiveId" clId="{406E8BEE-67A0-4E11-9A08-DF1241A0A171}" dt="2025-07-23T20:46:08.890" v="324" actId="2711"/>
          <ac:spMkLst>
            <pc:docMk/>
            <pc:sldMk cId="0" sldId="281"/>
            <ac:spMk id="315" creationId="{00000000-0000-0000-0000-000000000000}"/>
          </ac:spMkLst>
        </pc:spChg>
        <pc:spChg chg="mod">
          <ac:chgData name="Heitor Gomes" userId="2080ab51390578fb" providerId="LiveId" clId="{406E8BEE-67A0-4E11-9A08-DF1241A0A171}" dt="2025-07-23T21:47:26.435" v="373" actId="113"/>
          <ac:spMkLst>
            <pc:docMk/>
            <pc:sldMk cId="0" sldId="281"/>
            <ac:spMk id="316" creationId="{00000000-0000-0000-0000-000000000000}"/>
          </ac:spMkLst>
        </pc:spChg>
      </pc:sldChg>
      <pc:sldChg chg="modSp mod">
        <pc:chgData name="Heitor Gomes" userId="2080ab51390578fb" providerId="LiveId" clId="{406E8BEE-67A0-4E11-9A08-DF1241A0A171}" dt="2025-07-23T20:46:28.510" v="326" actId="108"/>
        <pc:sldMkLst>
          <pc:docMk/>
          <pc:sldMk cId="0" sldId="282"/>
        </pc:sldMkLst>
        <pc:spChg chg="mod">
          <ac:chgData name="Heitor Gomes" userId="2080ab51390578fb" providerId="LiveId" clId="{406E8BEE-67A0-4E11-9A08-DF1241A0A171}" dt="2025-07-23T20:46:28.510" v="326" actId="108"/>
          <ac:spMkLst>
            <pc:docMk/>
            <pc:sldMk cId="0" sldId="282"/>
            <ac:spMk id="4" creationId="{009E8762-8D6B-AE80-C605-BE044F0A46A5}"/>
          </ac:spMkLst>
        </pc:spChg>
      </pc:sldChg>
      <pc:sldChg chg="modSp mod">
        <pc:chgData name="Heitor Gomes" userId="2080ab51390578fb" providerId="LiveId" clId="{406E8BEE-67A0-4E11-9A08-DF1241A0A171}" dt="2025-07-23T20:46:44.987" v="328" actId="120"/>
        <pc:sldMkLst>
          <pc:docMk/>
          <pc:sldMk cId="0" sldId="283"/>
        </pc:sldMkLst>
        <pc:spChg chg="mod">
          <ac:chgData name="Heitor Gomes" userId="2080ab51390578fb" providerId="LiveId" clId="{406E8BEE-67A0-4E11-9A08-DF1241A0A171}" dt="2025-07-23T20:46:40.952" v="327" actId="108"/>
          <ac:spMkLst>
            <pc:docMk/>
            <pc:sldMk cId="0" sldId="283"/>
            <ac:spMk id="3" creationId="{19FBCA42-DE39-0D1D-F375-1D9DEB892FEB}"/>
          </ac:spMkLst>
        </pc:spChg>
        <pc:spChg chg="mod">
          <ac:chgData name="Heitor Gomes" userId="2080ab51390578fb" providerId="LiveId" clId="{406E8BEE-67A0-4E11-9A08-DF1241A0A171}" dt="2025-07-23T20:46:44.987" v="328" actId="120"/>
          <ac:spMkLst>
            <pc:docMk/>
            <pc:sldMk cId="0" sldId="283"/>
            <ac:spMk id="331" creationId="{00000000-0000-0000-0000-000000000000}"/>
          </ac:spMkLst>
        </pc:spChg>
      </pc:sldChg>
      <pc:sldChg chg="modSp mod">
        <pc:chgData name="Heitor Gomes" userId="2080ab51390578fb" providerId="LiveId" clId="{406E8BEE-67A0-4E11-9A08-DF1241A0A171}" dt="2025-07-23T20:47:17.325" v="343" actId="6549"/>
        <pc:sldMkLst>
          <pc:docMk/>
          <pc:sldMk cId="0" sldId="284"/>
        </pc:sldMkLst>
        <pc:spChg chg="mod">
          <ac:chgData name="Heitor Gomes" userId="2080ab51390578fb" providerId="LiveId" clId="{406E8BEE-67A0-4E11-9A08-DF1241A0A171}" dt="2025-07-23T20:46:54.858" v="329" actId="120"/>
          <ac:spMkLst>
            <pc:docMk/>
            <pc:sldMk cId="0" sldId="284"/>
            <ac:spMk id="4" creationId="{8C022169-4B38-76A3-12D9-E2A9CFAA78A5}"/>
          </ac:spMkLst>
        </pc:spChg>
        <pc:spChg chg="mod">
          <ac:chgData name="Heitor Gomes" userId="2080ab51390578fb" providerId="LiveId" clId="{406E8BEE-67A0-4E11-9A08-DF1241A0A171}" dt="2025-07-23T20:47:17.325" v="343" actId="6549"/>
          <ac:spMkLst>
            <pc:docMk/>
            <pc:sldMk cId="0" sldId="284"/>
            <ac:spMk id="5" creationId="{13EE4B06-EE2D-EB30-7E63-4897C6B9596C}"/>
          </ac:spMkLst>
        </pc:spChg>
      </pc:sldChg>
      <pc:sldChg chg="modSp mod">
        <pc:chgData name="Heitor Gomes" userId="2080ab51390578fb" providerId="LiveId" clId="{406E8BEE-67A0-4E11-9A08-DF1241A0A171}" dt="2025-07-23T20:47:39.532" v="352" actId="20577"/>
        <pc:sldMkLst>
          <pc:docMk/>
          <pc:sldMk cId="0" sldId="285"/>
        </pc:sldMkLst>
        <pc:spChg chg="mod">
          <ac:chgData name="Heitor Gomes" userId="2080ab51390578fb" providerId="LiveId" clId="{406E8BEE-67A0-4E11-9A08-DF1241A0A171}" dt="2025-07-23T20:47:39.532" v="352" actId="20577"/>
          <ac:spMkLst>
            <pc:docMk/>
            <pc:sldMk cId="0" sldId="285"/>
            <ac:spMk id="4" creationId="{3DBB43AA-68BD-ED18-2700-F863F777B180}"/>
          </ac:spMkLst>
        </pc:spChg>
      </pc:sldChg>
      <pc:sldChg chg="delSp modSp mod">
        <pc:chgData name="Heitor Gomes" userId="2080ab51390578fb" providerId="LiveId" clId="{406E8BEE-67A0-4E11-9A08-DF1241A0A171}" dt="2025-07-24T16:27:10.641" v="428" actId="20577"/>
        <pc:sldMkLst>
          <pc:docMk/>
          <pc:sldMk cId="0" sldId="286"/>
        </pc:sldMkLst>
        <pc:spChg chg="mod">
          <ac:chgData name="Heitor Gomes" userId="2080ab51390578fb" providerId="LiveId" clId="{406E8BEE-67A0-4E11-9A08-DF1241A0A171}" dt="2025-07-24T16:27:10.641" v="428" actId="20577"/>
          <ac:spMkLst>
            <pc:docMk/>
            <pc:sldMk cId="0" sldId="286"/>
            <ac:spMk id="353" creationId="{00000000-0000-0000-0000-000000000000}"/>
          </ac:spMkLst>
        </pc:spChg>
        <pc:picChg chg="del">
          <ac:chgData name="Heitor Gomes" userId="2080ab51390578fb" providerId="LiveId" clId="{406E8BEE-67A0-4E11-9A08-DF1241A0A171}" dt="2025-07-23T20:48:26.633" v="364" actId="478"/>
          <ac:picMkLst>
            <pc:docMk/>
            <pc:sldMk cId="0" sldId="286"/>
            <ac:picMk id="35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GB" b="1"/>
              <a:t>Nota para o facilitador: Durante o debriefing, sublinhe a necessidade de flexibilidade e adaptabilidade na gestão de recursos.  Pense se os participantes identificaram aspectos como o trabalho em diferentes fusos horários, a integração num modo híbrido, a sensibilidade cultural e a utilização de uma língua comum na comunicação.</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88" name="Google Shape;1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fd5a3148a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0fd5a3148a_2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400"/>
              <a:buNone/>
            </a:pPr>
            <a:endParaRPr/>
          </a:p>
        </p:txBody>
      </p:sp>
      <p:sp>
        <p:nvSpPr>
          <p:cNvPr id="205" name="Google Shape;205;g30fd5a3148a_2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400"/>
              <a:buNone/>
            </a:pPr>
            <a:endParaRPr/>
          </a:p>
        </p:txBody>
      </p:sp>
      <p:sp>
        <p:nvSpPr>
          <p:cNvPr id="212" name="Google Shape;212;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400"/>
              <a:buNone/>
            </a:pPr>
            <a:endParaRPr/>
          </a:p>
        </p:txBody>
      </p:sp>
      <p:sp>
        <p:nvSpPr>
          <p:cNvPr id="219" name="Google Shape;219;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0fd5a3148a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30fd5a3148a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26" name="Google Shape;226;g30fd5a3148a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0fd5a3148a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30fd5a3148a_2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38" name="Google Shape;238;g30fd5a3148a_2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0fd5a3148a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0fd5a3148a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47" name="Google Shape;247;g30fd5a3148a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100" b="1">
                <a:latin typeface="Arial"/>
                <a:ea typeface="Arial"/>
                <a:cs typeface="Arial"/>
                <a:sym typeface="Arial"/>
              </a:rPr>
              <a:t>Introdução (1 minuto):</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"Estamos prestes a mergulhar no planeamento de acções para o trabalho híbrido, que consiste em encontrar a melhor forma de nos ligarmos e colaborarmos, independentemente de onde estivermos. Para nos aquecermos, vamos fazer uma atividade rápida chamada 'Ligações de colaboração híbrida'."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"Vamos utilizar uma combinação de acções físicas e virtuais para encontrar um terreno comum."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A atividade (5-7 minutos):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b="1">
                <a:latin typeface="Arial"/>
                <a:ea typeface="Arial"/>
                <a:cs typeface="Arial"/>
                <a:sym typeface="Arial"/>
              </a:rPr>
              <a:t>Ronda 1: "Ligação física"</a:t>
            </a:r>
            <a:endParaRPr sz="1100" b="1">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"Se estiveres na sala, levanta-te. Se estiver à distância, ligue a câmara. Agora, se alguma vez trabalhou num espaço de trabalho não tradicional (como um café, um parque ou o seu sofá), levante a mão (ou utilize a função levantar a mão). Se tem um animal de estimação que interrompeu uma reunião, acene. Se teve de se silenciar devido a ruído de fundo, faça um pequeno gesto de agitação."</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Peça às pessoas que partilhem uma resposta rápida de 1 a 2 palavras sobre o que sentiram durante essas experiências.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b="1">
                <a:latin typeface="Arial"/>
                <a:ea typeface="Arial"/>
                <a:cs typeface="Arial"/>
                <a:sym typeface="Arial"/>
              </a:rPr>
              <a:t>Segunda ronda: "Ligação virtual"</a:t>
            </a:r>
            <a:endParaRPr sz="1100" b="1">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"Agora, vamos experimentar algumas ligações virtuais. No chat, escreva uma palavra que descreva a sua configuração de trabalho híbrido ideal. Ou utilize um emoji que represente a sua ferramenta de trabalho remoto favorita. Agora, se já utilizou os botões de reação numa reunião hoje, dê-nos uma reação com o polegar para cima."</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Analise rapidamente o chat e assinale algumas respostas interessantes.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Análise (1-2 minutos):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Em que é que reparou? Como é que se sentiu ao ligar-se destas diferentes formas? Isto mostra-nos como as nossas experiências são diversas e como é importante sermos flexíveis e inclusivos nos nossos planos de trabalho híbridos. Vamos levar este espírito de ligação para a nossa sessão de planeamento de acções".</a:t>
            </a:r>
            <a:endParaRPr/>
          </a:p>
          <a:p>
            <a:pPr marL="0" lvl="0" indent="0" algn="l" rtl="0">
              <a:lnSpc>
                <a:spcPct val="100000"/>
              </a:lnSpc>
              <a:spcBef>
                <a:spcPts val="1200"/>
              </a:spcBef>
              <a:spcAft>
                <a:spcPts val="0"/>
              </a:spcAft>
              <a:buSzPts val="1400"/>
              <a:buNone/>
            </a:pPr>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Monitorizar e ajustar a utilização de recursos num ambiente de trabalho híbrido é crucial para maximizar a produtividade, a satisfação dos funcionários e a eficiência geral da empresa.</a:t>
            </a:r>
            <a:endParaRPr/>
          </a:p>
          <a:p>
            <a:pPr marL="0" lvl="0" indent="0" algn="l" rtl="0">
              <a:lnSpc>
                <a:spcPct val="100000"/>
              </a:lnSpc>
              <a:spcBef>
                <a:spcPts val="0"/>
              </a:spcBef>
              <a:spcAft>
                <a:spcPts val="0"/>
              </a:spcAft>
              <a:buSzPts val="1400"/>
              <a:buNone/>
            </a:pPr>
            <a:endParaRPr/>
          </a:p>
        </p:txBody>
      </p:sp>
      <p:sp>
        <p:nvSpPr>
          <p:cNvPr id="263" name="Google Shape;263;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84" name="Google Shape;284;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96" name="Google Shape;29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12" name="Google Shape;31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0fdf9ba9d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30fdf9ba9d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30fdf9ba9dd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248ff9d2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3248ff9d2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248ff9d29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248ff9d29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1200"/>
              </a:spcBef>
              <a:spcAft>
                <a:spcPts val="0"/>
              </a:spcAft>
              <a:buClr>
                <a:srgbClr val="000000"/>
              </a:buClr>
              <a:buSzPts val="1900"/>
              <a:buFont typeface="Arial"/>
              <a:buNone/>
            </a:pPr>
            <a:r>
              <a:rPr lang="en-GB" sz="1200" b="0" i="0" u="none" strike="noStrike" cap="none">
                <a:solidFill>
                  <a:schemeClr val="dk1"/>
                </a:solidFill>
                <a:latin typeface="Arial"/>
                <a:ea typeface="Arial"/>
                <a:cs typeface="Arial"/>
                <a:sym typeface="Arial"/>
              </a:rPr>
              <a:t>Este módulo ensina os participantes a desenvolver planos de ação práticos para integrar os recursos do projeto nas suas práticas diárias de trabalho híbrido, assegurando que os recursos são utilizados eficazmente e que os objectivos da equipa são atingidos, com o objetivo de criar planos acionáveis e orientados para os recursos que os ajudem a utilizar eficazmente os recursos do projeto nas suas rotinas de trabalho híbrido, aumentando a produtividade, a colaboração e o sucesso do projeto.</a:t>
            </a:r>
            <a:endParaRPr sz="1800" b="0" i="0" u="none" strike="noStrike" cap="none">
              <a:solidFill>
                <a:schemeClr val="dk1"/>
              </a:solidFill>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19" name="Google Shape;1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4701be13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34701be134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5" name="Google Shape;135;g34701be134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9"/>
        <p:cNvGrpSpPr/>
        <p:nvPr/>
      </p:nvGrpSpPr>
      <p:grpSpPr>
        <a:xfrm>
          <a:off x="0" y="0"/>
          <a:ext cx="0" cy="0"/>
          <a:chOff x="0" y="0"/>
          <a:chExt cx="0" cy="0"/>
        </a:xfrm>
      </p:grpSpPr>
      <p:sp>
        <p:nvSpPr>
          <p:cNvPr id="30" name="Google Shape;30;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31" name="Google Shape;31;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hisellabs.com/glossary/what-is-resource-allocation/" TargetMode="Externa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thedigitalprojectmanager.com/projects/pm-methodology/resource-allocation-methods-in-project-management/" TargetMode="External"/><Relationship Id="rId5" Type="http://schemas.openxmlformats.org/officeDocument/2006/relationships/hyperlink" Target="https://www.bighand.com/en-us/resources/case-studies/taylor-wessing-optimises-work-allocation-to-support-hybrid-working-and-career-development-with-resource-management/" TargetMode="External"/><Relationship Id="rId4" Type="http://schemas.openxmlformats.org/officeDocument/2006/relationships/hyperlink" Target="https://www.workast.com/blog/why-understanding-resource-allocation-helps-in-hybrid-work-models/" TargetMode="External"/><Relationship Id="rId9"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orbes.com/councils/forbesbusinesscouncil/2024/04/23/succeeding-in-the-new-normal-strategies-for-creating-an-effective-hybrid-work-model/" TargetMode="External"/><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robinpowered.com/blog/whats-a-modern-hybrid-workplace-strategy" TargetMode="External"/><Relationship Id="rId5" Type="http://schemas.openxmlformats.org/officeDocument/2006/relationships/hyperlink" Target="https://www.forbes.com/councils/forbeshumanresourcescouncil/2021/08/12/10-first-steps-to-creating-a-productive-hybrid-work-environment/" TargetMode="External"/><Relationship Id="rId4" Type="http://schemas.openxmlformats.org/officeDocument/2006/relationships/hyperlink" Target="https://www.cipd.org/uk/knowledge/guides/planning-hybrid-work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rmagazine.co.uk/content/features/make-hybrid-work-healthy-work/" TargetMode="External"/><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cadabra.studio/the-power-of-data-analytics-for-decision-making/" TargetMode="External"/><Relationship Id="rId5" Type="http://schemas.openxmlformats.org/officeDocument/2006/relationships/hyperlink" Target="https://workleap.com/blog/why-conducting-employee-feedback-analysis-is-so-important/" TargetMode="External"/><Relationship Id="rId4" Type="http://schemas.openxmlformats.org/officeDocument/2006/relationships/hyperlink" Target="https://www.hrmagazine.co.uk/content/comment/making-the-right-call-on-hybrid-work" TargetMode="External"/><Relationship Id="rId9"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freepik.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freepik.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stituteofdevelopment.e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hyperlink" Target="mailto:info@iodevelopment.eu"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4.jp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19"/>
          </a:xfrm>
          <a:prstGeom prst="rect">
            <a:avLst/>
          </a:prstGeom>
          <a:noFill/>
          <a:ln>
            <a:noFill/>
          </a:ln>
        </p:spPr>
      </p:pic>
      <p:sp>
        <p:nvSpPr>
          <p:cNvPr id="2" name="Google Shape;108;p1">
            <a:extLst>
              <a:ext uri="{FF2B5EF4-FFF2-40B4-BE49-F238E27FC236}">
                <a16:creationId xmlns:a16="http://schemas.microsoft.com/office/drawing/2014/main" id="{B158DF67-EA43-3293-E9F6-98E6739D0F4A}"/>
              </a:ext>
            </a:extLst>
          </p:cNvPr>
          <p:cNvSpPr txBox="1"/>
          <p:nvPr/>
        </p:nvSpPr>
        <p:spPr>
          <a:xfrm>
            <a:off x="764041" y="3930494"/>
            <a:ext cx="6594022"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PT" sz="3200" dirty="0">
                <a:solidFill>
                  <a:schemeClr val="dk1"/>
                </a:solidFill>
              </a:rPr>
              <a:t>Módulo 6</a:t>
            </a:r>
          </a:p>
          <a:p>
            <a:pPr marL="0" marR="0" lvl="0" indent="0" algn="l" rtl="0">
              <a:lnSpc>
                <a:spcPct val="100000"/>
              </a:lnSpc>
              <a:spcBef>
                <a:spcPts val="0"/>
              </a:spcBef>
              <a:spcAft>
                <a:spcPts val="0"/>
              </a:spcAft>
              <a:buClr>
                <a:srgbClr val="000000"/>
              </a:buClr>
              <a:buSzPts val="2000"/>
              <a:buFont typeface="Arial"/>
              <a:buNone/>
            </a:pPr>
            <a:r>
              <a:rPr lang="pt-PT" sz="3200" b="1" dirty="0">
                <a:solidFill>
                  <a:schemeClr val="dk1"/>
                </a:solidFill>
              </a:rPr>
              <a:t>Planeamento de ações: utilizar recursos do projeto nas práticas diárias de trabalho híbrido</a:t>
            </a:r>
          </a:p>
        </p:txBody>
      </p:sp>
      <p:sp>
        <p:nvSpPr>
          <p:cNvPr id="3" name="Google Shape;107;p1">
            <a:extLst>
              <a:ext uri="{FF2B5EF4-FFF2-40B4-BE49-F238E27FC236}">
                <a16:creationId xmlns:a16="http://schemas.microsoft.com/office/drawing/2014/main" id="{9A7C2C8E-A48C-26D0-54BF-B03BC26D6F16}"/>
              </a:ext>
            </a:extLst>
          </p:cNvPr>
          <p:cNvSpPr txBox="1"/>
          <p:nvPr/>
        </p:nvSpPr>
        <p:spPr>
          <a:xfrm>
            <a:off x="764041" y="1492781"/>
            <a:ext cx="4393175" cy="156962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pt-PT" sz="3200" dirty="0">
                <a:solidFill>
                  <a:schemeClr val="dk1"/>
                </a:solidFill>
              </a:rPr>
              <a:t>Programa de formação sobre trabalho remoto e híbrido</a:t>
            </a:r>
            <a:endParaRPr lang="pt-PT" sz="3200" b="1" i="0" u="none" strike="noStrike" cap="none" dirty="0">
              <a:solidFill>
                <a:schemeClr val="dk1"/>
              </a:solidFill>
              <a:latin typeface="Arial"/>
              <a:ea typeface="Arial"/>
              <a:cs typeface="Arial"/>
              <a:sym typeface="Arial"/>
            </a:endParaRPr>
          </a:p>
        </p:txBody>
      </p:sp>
      <p:pic>
        <p:nvPicPr>
          <p:cNvPr id="4" name="Imagem 3" descr="Uma imagem com texto, Tipo de letra, Azul elétrico, azul&#10;&#10;Descrição gerada automaticamente">
            <a:extLst>
              <a:ext uri="{FF2B5EF4-FFF2-40B4-BE49-F238E27FC236}">
                <a16:creationId xmlns:a16="http://schemas.microsoft.com/office/drawing/2014/main" id="{E7FF8169-BF9A-23EB-00FB-A24C1366F7E6}"/>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9"/>
          <p:cNvSpPr txBox="1">
            <a:spLocks noGrp="1"/>
          </p:cNvSpPr>
          <p:nvPr>
            <p:ph type="body" idx="1"/>
          </p:nvPr>
        </p:nvSpPr>
        <p:spPr>
          <a:xfrm>
            <a:off x="322171" y="1093017"/>
            <a:ext cx="11152073" cy="49851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869BD"/>
              </a:buClr>
              <a:buSzPts val="1800"/>
              <a:buNone/>
            </a:pPr>
            <a:r>
              <a:rPr lang="pt-PT" sz="2000" b="1" dirty="0">
                <a:solidFill>
                  <a:schemeClr val="accent6"/>
                </a:solidFill>
                <a:latin typeface="Arial"/>
                <a:cs typeface="Arial"/>
                <a:sym typeface="Arial"/>
              </a:rPr>
              <a:t>Cenário</a:t>
            </a:r>
            <a:endParaRPr lang="pt-PT" sz="2000" dirty="0">
              <a:solidFill>
                <a:schemeClr val="dk1"/>
              </a:solidFill>
              <a:latin typeface="Arial"/>
              <a:ea typeface="Arial"/>
              <a:cs typeface="Arial"/>
              <a:sym typeface="Arial"/>
            </a:endParaRPr>
          </a:p>
          <a:p>
            <a:pPr marL="0" lvl="0" indent="0" rtl="0">
              <a:lnSpc>
                <a:spcPct val="90000"/>
              </a:lnSpc>
              <a:spcBef>
                <a:spcPts val="0"/>
              </a:spcBef>
              <a:spcAft>
                <a:spcPts val="0"/>
              </a:spcAft>
              <a:buClr>
                <a:srgbClr val="9869BD"/>
              </a:buClr>
              <a:buSzPts val="1800"/>
              <a:buNone/>
            </a:pPr>
            <a:r>
              <a:rPr lang="pt-PT" sz="2000" dirty="0">
                <a:solidFill>
                  <a:schemeClr val="dk1"/>
                </a:solidFill>
                <a:latin typeface="Arial"/>
                <a:ea typeface="Arial"/>
                <a:cs typeface="Arial"/>
                <a:sym typeface="Arial"/>
              </a:rPr>
              <a:t>Foi designado, como Gestor de Projeto, para liderar uma equipa híbrida de cinco programadores de TI com diferentes níveis de experiência, que trabalham numa nova plataforma ao longo de dois anos.  Um dos membros da equipa é um recém-contratado local, outro é um estrangeiro que trabalha totalmente à distância, a partir de outro país, num fuso horário diferente, e os restantes membros da equipa trabalham alguns dias a partir de casa e outros no escritório.</a:t>
            </a:r>
            <a:endParaRPr lang="pt-PT" sz="2000" b="1" dirty="0">
              <a:solidFill>
                <a:schemeClr val="accent6"/>
              </a:solidFill>
              <a:latin typeface="Arial"/>
              <a:cs typeface="Arial"/>
              <a:sym typeface="Arial"/>
            </a:endParaRPr>
          </a:p>
          <a:p>
            <a:pPr marL="0" lvl="0" indent="0" rtl="0">
              <a:lnSpc>
                <a:spcPct val="90000"/>
              </a:lnSpc>
              <a:spcBef>
                <a:spcPts val="1200"/>
              </a:spcBef>
              <a:spcAft>
                <a:spcPts val="0"/>
              </a:spcAft>
              <a:buClr>
                <a:srgbClr val="9869BD"/>
              </a:buClr>
              <a:buSzPts val="1800"/>
              <a:buNone/>
            </a:pPr>
            <a:r>
              <a:rPr lang="pt-PT" sz="2000" b="1" dirty="0">
                <a:solidFill>
                  <a:schemeClr val="accent6"/>
                </a:solidFill>
                <a:latin typeface="Arial"/>
                <a:cs typeface="Arial"/>
                <a:sym typeface="Arial"/>
              </a:rPr>
              <a:t>PASSO 1</a:t>
            </a:r>
            <a:endParaRPr lang="pt-PT" sz="2000" dirty="0">
              <a:solidFill>
                <a:schemeClr val="dk1"/>
              </a:solidFill>
              <a:latin typeface="Arial"/>
              <a:ea typeface="Arial"/>
              <a:cs typeface="Arial"/>
              <a:sym typeface="Arial"/>
            </a:endParaRPr>
          </a:p>
          <a:p>
            <a:pPr marL="0" lvl="0" indent="0" rtl="0">
              <a:lnSpc>
                <a:spcPct val="90000"/>
              </a:lnSpc>
              <a:spcBef>
                <a:spcPts val="0"/>
              </a:spcBef>
              <a:spcAft>
                <a:spcPts val="0"/>
              </a:spcAft>
              <a:buClr>
                <a:srgbClr val="9869BD"/>
              </a:buClr>
              <a:buSzPts val="1800"/>
              <a:buNone/>
            </a:pPr>
            <a:r>
              <a:rPr lang="pt-PT" sz="2000" dirty="0">
                <a:solidFill>
                  <a:schemeClr val="dk1"/>
                </a:solidFill>
                <a:latin typeface="Arial"/>
                <a:cs typeface="Arial"/>
                <a:sym typeface="Arial"/>
              </a:rPr>
              <a:t>Nos grupos designados, refletindo sobre as informações apresentadas nos módulos anteriores e utilizando as informações disponíveis nos </a:t>
            </a:r>
            <a:r>
              <a:rPr lang="pt-PT" sz="2000" dirty="0">
                <a:solidFill>
                  <a:schemeClr val="dk1"/>
                </a:solidFill>
                <a:latin typeface="Arial"/>
                <a:cs typeface="Arial"/>
              </a:rPr>
              <a:t>“Recursos formativos sobre trabalho remoto e híbrido”</a:t>
            </a:r>
            <a:r>
              <a:rPr lang="pt-PT" sz="2000" dirty="0">
                <a:solidFill>
                  <a:schemeClr val="dk1"/>
                </a:solidFill>
                <a:latin typeface="Arial"/>
                <a:cs typeface="Arial"/>
                <a:sym typeface="Arial"/>
              </a:rPr>
              <a:t>, identificar os vários recursos disponíveis nos vossos contextos de trabalho híbrido (por exemplo, ferramentas digitais, funções dos membros da equipa, etc.) e enumerá-los.</a:t>
            </a:r>
          </a:p>
          <a:p>
            <a:pPr marL="0" indent="0">
              <a:spcBef>
                <a:spcPts val="1200"/>
              </a:spcBef>
              <a:buClr>
                <a:srgbClr val="9869BD"/>
              </a:buClr>
              <a:buNone/>
            </a:pPr>
            <a:r>
              <a:rPr lang="pt-PT" sz="2000" b="1" dirty="0">
                <a:solidFill>
                  <a:schemeClr val="accent6"/>
                </a:solidFill>
                <a:latin typeface="Arial"/>
                <a:cs typeface="Arial"/>
                <a:sym typeface="Arial"/>
              </a:rPr>
              <a:t>PASSO 2</a:t>
            </a:r>
            <a:endParaRPr lang="pt-PT" sz="2000" dirty="0">
              <a:solidFill>
                <a:schemeClr val="dk1"/>
              </a:solidFill>
              <a:latin typeface="Arial"/>
              <a:ea typeface="Arial"/>
              <a:cs typeface="Arial"/>
              <a:sym typeface="Arial"/>
            </a:endParaRPr>
          </a:p>
          <a:p>
            <a:pPr marL="0" lvl="0" indent="0" rtl="0">
              <a:lnSpc>
                <a:spcPct val="90000"/>
              </a:lnSpc>
              <a:spcBef>
                <a:spcPts val="0"/>
              </a:spcBef>
              <a:spcAft>
                <a:spcPts val="0"/>
              </a:spcAft>
              <a:buClr>
                <a:srgbClr val="9869BD"/>
              </a:buClr>
              <a:buSzPts val="1800"/>
              <a:buNone/>
            </a:pPr>
            <a:r>
              <a:rPr lang="pt-PT" sz="2000" dirty="0">
                <a:solidFill>
                  <a:schemeClr val="dk1"/>
                </a:solidFill>
                <a:latin typeface="Arial"/>
                <a:ea typeface="Arial"/>
                <a:cs typeface="Arial"/>
                <a:sym typeface="Arial"/>
              </a:rPr>
              <a:t>Cada grupo apresenta a sua lista e debate métodos para atribuir e gerir estes recursos de forma eficaz, para que a equipa possa trabalhar de forma produtiva.</a:t>
            </a:r>
          </a:p>
          <a:p>
            <a:pPr marL="0" lvl="0" indent="0">
              <a:spcBef>
                <a:spcPts val="1200"/>
              </a:spcBef>
              <a:buClr>
                <a:srgbClr val="9869BD"/>
              </a:buClr>
              <a:buNone/>
            </a:pPr>
            <a:r>
              <a:rPr lang="pt-PT" sz="2000" b="1" dirty="0">
                <a:solidFill>
                  <a:schemeClr val="accent6"/>
                </a:solidFill>
                <a:latin typeface="Arial"/>
                <a:cs typeface="Arial"/>
                <a:sym typeface="Arial"/>
              </a:rPr>
              <a:t>PASSO 3</a:t>
            </a:r>
            <a:endParaRPr lang="pt-PT" sz="2000" dirty="0">
              <a:solidFill>
                <a:schemeClr val="dk1"/>
              </a:solidFill>
              <a:latin typeface="Arial"/>
              <a:ea typeface="Arial"/>
              <a:cs typeface="Arial"/>
              <a:sym typeface="Arial"/>
            </a:endParaRPr>
          </a:p>
          <a:p>
            <a:pPr marL="0" lvl="0" indent="0" rtl="0">
              <a:lnSpc>
                <a:spcPct val="90000"/>
              </a:lnSpc>
              <a:spcBef>
                <a:spcPts val="0"/>
              </a:spcBef>
              <a:spcAft>
                <a:spcPts val="0"/>
              </a:spcAft>
              <a:buClr>
                <a:srgbClr val="9869BD"/>
              </a:buClr>
              <a:buSzPts val="1800"/>
              <a:buNone/>
            </a:pPr>
            <a:r>
              <a:rPr lang="pt-PT" sz="2000" dirty="0">
                <a:solidFill>
                  <a:schemeClr val="dk1"/>
                </a:solidFill>
                <a:latin typeface="Arial"/>
                <a:ea typeface="Arial"/>
                <a:cs typeface="Arial"/>
                <a:sym typeface="Arial"/>
              </a:rPr>
              <a:t>Refletir sobre o que foi apresentado e resumir os principais pontos que surgirem.</a:t>
            </a:r>
            <a:endParaRPr lang="pt-PT" sz="2000" b="1" i="0" u="none" strike="noStrike" cap="none" dirty="0">
              <a:solidFill>
                <a:srgbClr val="12501B"/>
              </a:solidFill>
              <a:latin typeface="Open Sans"/>
              <a:ea typeface="Open Sans"/>
              <a:cs typeface="Open Sans"/>
              <a:sym typeface="Open Sans"/>
            </a:endParaRPr>
          </a:p>
          <a:p>
            <a:pPr marL="228600" lvl="0" indent="-114300" algn="l" rtl="0">
              <a:lnSpc>
                <a:spcPct val="90000"/>
              </a:lnSpc>
              <a:spcBef>
                <a:spcPts val="1000"/>
              </a:spcBef>
              <a:spcAft>
                <a:spcPts val="0"/>
              </a:spcAft>
              <a:buClr>
                <a:srgbClr val="9869BD"/>
              </a:buClr>
              <a:buSzPts val="1800"/>
              <a:buNone/>
            </a:pPr>
            <a:endParaRPr lang="pt-PT" sz="2000" b="1" dirty="0">
              <a:solidFill>
                <a:srgbClr val="12501B"/>
              </a:solidFill>
              <a:latin typeface="Open Sans"/>
              <a:ea typeface="Open Sans"/>
              <a:cs typeface="Open Sans"/>
              <a:sym typeface="Open Sans"/>
            </a:endParaRPr>
          </a:p>
        </p:txBody>
      </p:sp>
      <p:pic>
        <p:nvPicPr>
          <p:cNvPr id="183" name="Google Shape;183;p9" descr="Ampulheta 90% com preenchimento sólido"/>
          <p:cNvPicPr preferRelativeResize="0">
            <a:picLocks noGrp="1"/>
          </p:cNvPicPr>
          <p:nvPr>
            <p:ph type="body" idx="2"/>
          </p:nvPr>
        </p:nvPicPr>
        <p:blipFill rotWithShape="1">
          <a:blip r:embed="rId3">
            <a:alphaModFix/>
          </a:blip>
          <a:srcRect/>
          <a:stretch/>
        </p:blipFill>
        <p:spPr>
          <a:xfrm>
            <a:off x="10383294" y="4865913"/>
            <a:ext cx="1808705" cy="1550757"/>
          </a:xfrm>
          <a:prstGeom prst="rect">
            <a:avLst/>
          </a:prstGeom>
          <a:noFill/>
          <a:ln>
            <a:noFill/>
          </a:ln>
        </p:spPr>
      </p:pic>
      <p:sp>
        <p:nvSpPr>
          <p:cNvPr id="184" name="Google Shape;184;p9"/>
          <p:cNvSpPr txBox="1"/>
          <p:nvPr/>
        </p:nvSpPr>
        <p:spPr>
          <a:xfrm>
            <a:off x="10640608" y="6233015"/>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accent6"/>
                </a:solidFill>
                <a:latin typeface="Open Sans Light"/>
                <a:ea typeface="Open Sans Light"/>
                <a:cs typeface="Open Sans Light"/>
                <a:sym typeface="Open Sans Light"/>
              </a:rPr>
              <a:t>00h:20m</a:t>
            </a:r>
            <a:endParaRPr sz="1600" b="1" i="0" u="none" strike="noStrike" cap="none" dirty="0">
              <a:solidFill>
                <a:schemeClr val="accent6"/>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1CCFAA10-3941-C8F6-B26C-772B931569A4}"/>
              </a:ext>
            </a:extLst>
          </p:cNvPr>
          <p:cNvPicPr>
            <a:picLocks noChangeAspect="1"/>
          </p:cNvPicPr>
          <p:nvPr/>
        </p:nvPicPr>
        <p:blipFill>
          <a:blip r:embed="rId4"/>
          <a:stretch>
            <a:fillRect/>
          </a:stretch>
        </p:blipFill>
        <p:spPr>
          <a:xfrm>
            <a:off x="322172" y="6194690"/>
            <a:ext cx="1845149" cy="330126"/>
          </a:xfrm>
          <a:prstGeom prst="rect">
            <a:avLst/>
          </a:prstGeom>
        </p:spPr>
      </p:pic>
      <p:sp>
        <p:nvSpPr>
          <p:cNvPr id="3" name="Google Shape;173;g3250f227c3e_0_110">
            <a:extLst>
              <a:ext uri="{FF2B5EF4-FFF2-40B4-BE49-F238E27FC236}">
                <a16:creationId xmlns:a16="http://schemas.microsoft.com/office/drawing/2014/main" id="{10AB93A1-E5DE-612B-7756-2AE7478103B7}"/>
              </a:ext>
            </a:extLst>
          </p:cNvPr>
          <p:cNvSpPr txBox="1">
            <a:spLocks/>
          </p:cNvSpPr>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en-GB" sz="3200" dirty="0" err="1">
                <a:solidFill>
                  <a:schemeClr val="accent6"/>
                </a:solidFill>
              </a:rPr>
              <a:t>Atividade</a:t>
            </a:r>
            <a:r>
              <a:rPr lang="en-GB" sz="3200" dirty="0">
                <a:solidFill>
                  <a:schemeClr val="accent6"/>
                </a:solidFill>
              </a:rPr>
              <a:t> 1: </a:t>
            </a:r>
            <a:r>
              <a:rPr lang="en-GB" sz="3200" dirty="0" err="1">
                <a:solidFill>
                  <a:schemeClr val="accent6"/>
                </a:solidFill>
              </a:rPr>
              <a:t>Afetação</a:t>
            </a:r>
            <a:r>
              <a:rPr lang="en-GB" sz="3200" dirty="0">
                <a:solidFill>
                  <a:schemeClr val="accent6"/>
                </a:solidFill>
              </a:rPr>
              <a:t> de </a:t>
            </a:r>
            <a:r>
              <a:rPr lang="en-GB" sz="3200" dirty="0" err="1">
                <a:solidFill>
                  <a:schemeClr val="accent6"/>
                </a:solidFill>
              </a:rPr>
              <a:t>recursos</a:t>
            </a:r>
            <a:r>
              <a:rPr lang="en-GB" sz="3200" dirty="0">
                <a:solidFill>
                  <a:schemeClr val="accent6"/>
                </a:solidFill>
              </a:rPr>
              <a:t> </a:t>
            </a:r>
            <a:r>
              <a:rPr lang="en-GB" sz="3200" dirty="0" err="1">
                <a:solidFill>
                  <a:schemeClr val="accent6"/>
                </a:solidFill>
              </a:rPr>
              <a:t>numa</a:t>
            </a:r>
            <a:r>
              <a:rPr lang="en-GB" sz="3200" dirty="0">
                <a:solidFill>
                  <a:schemeClr val="accent6"/>
                </a:solidFill>
              </a:rPr>
              <a:t> </a:t>
            </a:r>
            <a:r>
              <a:rPr lang="en-GB" sz="3200" dirty="0" err="1">
                <a:solidFill>
                  <a:schemeClr val="accent6"/>
                </a:solidFill>
              </a:rPr>
              <a:t>equipa</a:t>
            </a:r>
            <a:r>
              <a:rPr lang="en-GB" sz="3200" dirty="0">
                <a:solidFill>
                  <a:schemeClr val="accent6"/>
                </a:solidFill>
              </a:rPr>
              <a:t> </a:t>
            </a:r>
            <a:r>
              <a:rPr lang="en-GB" sz="3200" dirty="0" err="1">
                <a:solidFill>
                  <a:schemeClr val="accent6"/>
                </a:solidFill>
              </a:rPr>
              <a:t>híbrida</a:t>
            </a:r>
            <a:endParaRPr lang="en-GB" sz="3200" dirty="0">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10"/>
          <p:cNvSpPr txBox="1">
            <a:spLocks noGrp="1"/>
          </p:cNvSpPr>
          <p:nvPr>
            <p:ph type="body" idx="1"/>
          </p:nvPr>
        </p:nvSpPr>
        <p:spPr>
          <a:xfrm>
            <a:off x="97971" y="1462685"/>
            <a:ext cx="5910944" cy="4602214"/>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indent="0">
              <a:spcBef>
                <a:spcPts val="0"/>
              </a:spcBef>
              <a:buClr>
                <a:srgbClr val="12501B"/>
              </a:buClr>
              <a:buNone/>
            </a:pPr>
            <a:r>
              <a:rPr lang="pt-PT" sz="2000" b="1" cap="all" dirty="0">
                <a:solidFill>
                  <a:srgbClr val="12501B"/>
                </a:solidFill>
                <a:latin typeface="+mj-lt"/>
                <a:cs typeface="Arial"/>
                <a:sym typeface="Arial"/>
              </a:rPr>
              <a:t>RECURSOS </a:t>
            </a:r>
            <a:endParaRPr lang="pt-PT" sz="2000" b="1" cap="all" dirty="0">
              <a:solidFill>
                <a:srgbClr val="12501B"/>
              </a:solidFill>
              <a:latin typeface="+mj-lt"/>
              <a:cs typeface="Arial"/>
            </a:endParaRPr>
          </a:p>
          <a:p>
            <a:pPr marL="228600" lvl="0" indent="-114300" algn="l" rtl="0">
              <a:lnSpc>
                <a:spcPct val="90000"/>
              </a:lnSpc>
              <a:spcBef>
                <a:spcPts val="0"/>
              </a:spcBef>
              <a:spcAft>
                <a:spcPts val="0"/>
              </a:spcAft>
              <a:buClr>
                <a:srgbClr val="9869BD"/>
              </a:buClr>
              <a:buSzPts val="1800"/>
              <a:buNone/>
            </a:pPr>
            <a:endParaRPr lang="pt-PT" b="1" dirty="0">
              <a:solidFill>
                <a:srgbClr val="12501B"/>
              </a:solidFill>
              <a:latin typeface="+mj-lt"/>
              <a:ea typeface="Arial"/>
              <a:cs typeface="Arial"/>
              <a:sym typeface="Arial"/>
            </a:endParaRPr>
          </a:p>
          <a:p>
            <a:pPr marL="0" lvl="0" indent="0" algn="l" rtl="0">
              <a:lnSpc>
                <a:spcPct val="90000"/>
              </a:lnSpc>
              <a:spcBef>
                <a:spcPts val="0"/>
              </a:spcBef>
              <a:spcAft>
                <a:spcPts val="0"/>
              </a:spcAft>
              <a:buClr>
                <a:srgbClr val="9869BD"/>
              </a:buClr>
              <a:buSzPts val="1800"/>
              <a:buNone/>
            </a:pPr>
            <a:endParaRPr lang="pt-PT" u="sng" dirty="0">
              <a:solidFill>
                <a:schemeClr val="hlink"/>
              </a:solidFill>
              <a:latin typeface="+mj-lt"/>
              <a:hlinkClick r:id="rId3"/>
            </a:endParaRPr>
          </a:p>
          <a:p>
            <a:pPr marL="228600" lvl="0" indent="-228600" algn="l" rtl="0">
              <a:lnSpc>
                <a:spcPct val="90000"/>
              </a:lnSpc>
              <a:spcBef>
                <a:spcPts val="0"/>
              </a:spcBef>
              <a:spcAft>
                <a:spcPts val="0"/>
              </a:spcAft>
              <a:buClr>
                <a:srgbClr val="9869BD"/>
              </a:buClr>
              <a:buSzPts val="1800"/>
              <a:buChar char="•"/>
            </a:pPr>
            <a:r>
              <a:rPr lang="pt-PT" b="1" u="sng" dirty="0">
                <a:solidFill>
                  <a:schemeClr val="hlink"/>
                </a:solidFill>
                <a:latin typeface="+mj-lt"/>
                <a:hlinkClick r:id="rId3"/>
              </a:rPr>
              <a:t>asana.com/resources/resource-allocation</a:t>
            </a:r>
            <a:endParaRPr lang="pt-PT" b="1" dirty="0">
              <a:latin typeface="+mj-lt"/>
            </a:endParaRPr>
          </a:p>
          <a:p>
            <a:pPr marL="228600" lvl="0" indent="-114300" algn="l" rtl="0">
              <a:lnSpc>
                <a:spcPct val="90000"/>
              </a:lnSpc>
              <a:spcBef>
                <a:spcPts val="0"/>
              </a:spcBef>
              <a:spcAft>
                <a:spcPts val="0"/>
              </a:spcAft>
              <a:buClr>
                <a:srgbClr val="9869BD"/>
              </a:buClr>
              <a:buSzPts val="1800"/>
              <a:buNone/>
            </a:pPr>
            <a:endParaRPr lang="pt-PT" b="1" u="sng" dirty="0">
              <a:solidFill>
                <a:schemeClr val="hlink"/>
              </a:solidFill>
              <a:latin typeface="+mj-lt"/>
              <a:hlinkClick r:id="rId3"/>
            </a:endParaRPr>
          </a:p>
          <a:p>
            <a:pPr marL="228600" lvl="0" indent="-228600" algn="l" rtl="0">
              <a:lnSpc>
                <a:spcPct val="90000"/>
              </a:lnSpc>
              <a:spcBef>
                <a:spcPts val="0"/>
              </a:spcBef>
              <a:spcAft>
                <a:spcPts val="0"/>
              </a:spcAft>
              <a:buClr>
                <a:srgbClr val="9869BD"/>
              </a:buClr>
              <a:buSzPts val="1800"/>
              <a:buChar char="•"/>
            </a:pPr>
            <a:r>
              <a:rPr lang="pt-PT" b="1" u="sng" dirty="0">
                <a:solidFill>
                  <a:schemeClr val="hlink"/>
                </a:solidFill>
                <a:latin typeface="+mj-lt"/>
                <a:hlinkClick r:id="rId3"/>
              </a:rPr>
              <a:t>Alocação de recursos: Definição, métodos e exemplos | Glossário</a:t>
            </a:r>
            <a:endParaRPr lang="pt-PT" b="1" dirty="0">
              <a:latin typeface="+mj-lt"/>
            </a:endParaRPr>
          </a:p>
          <a:p>
            <a:pPr marL="228600" lvl="0" indent="-114300" algn="l" rtl="0">
              <a:lnSpc>
                <a:spcPct val="90000"/>
              </a:lnSpc>
              <a:spcBef>
                <a:spcPts val="0"/>
              </a:spcBef>
              <a:spcAft>
                <a:spcPts val="0"/>
              </a:spcAft>
              <a:buClr>
                <a:srgbClr val="9869BD"/>
              </a:buClr>
              <a:buSzPts val="1800"/>
              <a:buNone/>
            </a:pPr>
            <a:endParaRPr lang="pt-PT" b="1" u="sng" dirty="0">
              <a:solidFill>
                <a:schemeClr val="hlink"/>
              </a:solidFill>
              <a:latin typeface="+mj-lt"/>
              <a:hlinkClick r:id="rId4"/>
            </a:endParaRPr>
          </a:p>
          <a:p>
            <a:pPr marL="228600" lvl="0" indent="-228600" algn="l" rtl="0">
              <a:lnSpc>
                <a:spcPct val="90000"/>
              </a:lnSpc>
              <a:spcBef>
                <a:spcPts val="0"/>
              </a:spcBef>
              <a:spcAft>
                <a:spcPts val="0"/>
              </a:spcAft>
              <a:buClr>
                <a:srgbClr val="9869BD"/>
              </a:buClr>
              <a:buSzPts val="1800"/>
              <a:buChar char="•"/>
            </a:pPr>
            <a:r>
              <a:rPr lang="pt-PT" b="1" u="sng" dirty="0">
                <a:solidFill>
                  <a:schemeClr val="hlink"/>
                </a:solidFill>
                <a:latin typeface="+mj-lt"/>
                <a:hlinkClick r:id="rId4"/>
              </a:rPr>
              <a:t>www.workast.com/blog/why-understanding-resource-allocation-helps-in-hybrid-work-models/</a:t>
            </a:r>
            <a:endParaRPr lang="pt-PT" b="1" dirty="0">
              <a:latin typeface="+mj-lt"/>
            </a:endParaRPr>
          </a:p>
          <a:p>
            <a:pPr marL="228600" lvl="0" indent="-114300" algn="l" rtl="0">
              <a:lnSpc>
                <a:spcPct val="90000"/>
              </a:lnSpc>
              <a:spcBef>
                <a:spcPts val="0"/>
              </a:spcBef>
              <a:spcAft>
                <a:spcPts val="0"/>
              </a:spcAft>
              <a:buClr>
                <a:srgbClr val="9869BD"/>
              </a:buClr>
              <a:buSzPts val="1800"/>
              <a:buNone/>
            </a:pPr>
            <a:endParaRPr lang="pt-PT" b="1" dirty="0">
              <a:latin typeface="+mj-lt"/>
            </a:endParaRPr>
          </a:p>
          <a:p>
            <a:pPr marL="228600" lvl="0" indent="-228600" algn="l" rtl="0">
              <a:lnSpc>
                <a:spcPct val="90000"/>
              </a:lnSpc>
              <a:spcBef>
                <a:spcPts val="0"/>
              </a:spcBef>
              <a:spcAft>
                <a:spcPts val="0"/>
              </a:spcAft>
              <a:buClr>
                <a:srgbClr val="9869BD"/>
              </a:buClr>
              <a:buSzPts val="1800"/>
              <a:buChar char="•"/>
            </a:pPr>
            <a:r>
              <a:rPr lang="pt-PT" b="1" u="sng" dirty="0">
                <a:solidFill>
                  <a:schemeClr val="hlink"/>
                </a:solidFill>
                <a:latin typeface="+mj-lt"/>
                <a:hlinkClick r:id="rId5"/>
              </a:rPr>
              <a:t>www.bighand.com/en-us/resources/case-studies/taylor-wessing-optimises-work-allocation-to-support-hybrid-working-and-career-development-with-resource-management/</a:t>
            </a:r>
            <a:endParaRPr lang="pt-PT" b="1" dirty="0">
              <a:latin typeface="+mj-lt"/>
            </a:endParaRPr>
          </a:p>
          <a:p>
            <a:pPr marL="228600" lvl="0" indent="-114300" algn="l" rtl="0">
              <a:lnSpc>
                <a:spcPct val="90000"/>
              </a:lnSpc>
              <a:spcBef>
                <a:spcPts val="0"/>
              </a:spcBef>
              <a:spcAft>
                <a:spcPts val="0"/>
              </a:spcAft>
              <a:buClr>
                <a:srgbClr val="9869BD"/>
              </a:buClr>
              <a:buSzPts val="1800"/>
              <a:buNone/>
            </a:pPr>
            <a:endParaRPr lang="pt-PT" dirty="0"/>
          </a:p>
          <a:p>
            <a:pPr marL="228600" lvl="0" indent="-114300" algn="l" rtl="0">
              <a:lnSpc>
                <a:spcPct val="90000"/>
              </a:lnSpc>
              <a:spcBef>
                <a:spcPts val="1000"/>
              </a:spcBef>
              <a:spcAft>
                <a:spcPts val="0"/>
              </a:spcAft>
              <a:buClr>
                <a:srgbClr val="9869BD"/>
              </a:buClr>
              <a:buSzPts val="1800"/>
              <a:buNone/>
            </a:pPr>
            <a:endParaRPr lang="pt-PT"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pt-PT" b="1" dirty="0">
              <a:solidFill>
                <a:srgbClr val="12501B"/>
              </a:solidFill>
            </a:endParaRPr>
          </a:p>
        </p:txBody>
      </p:sp>
      <p:sp>
        <p:nvSpPr>
          <p:cNvPr id="192" name="Google Shape;192;p10"/>
          <p:cNvSpPr txBox="1">
            <a:spLocks noGrp="1"/>
          </p:cNvSpPr>
          <p:nvPr>
            <p:ph type="body" idx="2"/>
          </p:nvPr>
        </p:nvSpPr>
        <p:spPr>
          <a:xfrm>
            <a:off x="6131377" y="1462684"/>
            <a:ext cx="5910944" cy="4602215"/>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pt-PT" sz="2000" b="1" cap="all" dirty="0">
                <a:solidFill>
                  <a:srgbClr val="12501B"/>
                </a:solidFill>
                <a:latin typeface="+mj-lt"/>
                <a:ea typeface="Arial"/>
                <a:cs typeface="Arial"/>
                <a:sym typeface="Arial"/>
              </a:rPr>
              <a:t>Saiba mais! </a:t>
            </a:r>
            <a:endParaRPr lang="pt-PT" sz="2000" cap="all" dirty="0">
              <a:latin typeface="+mj-lt"/>
            </a:endParaRPr>
          </a:p>
          <a:p>
            <a:pPr marL="228600" lvl="0" indent="-114300" algn="l" rtl="0">
              <a:lnSpc>
                <a:spcPct val="90000"/>
              </a:lnSpc>
              <a:spcBef>
                <a:spcPts val="0"/>
              </a:spcBef>
              <a:spcAft>
                <a:spcPts val="0"/>
              </a:spcAft>
              <a:buClr>
                <a:srgbClr val="12501B"/>
              </a:buClr>
              <a:buSzPts val="1800"/>
              <a:buNone/>
            </a:pPr>
            <a:endParaRPr lang="pt-PT" dirty="0">
              <a:latin typeface="+mj-lt"/>
            </a:endParaRPr>
          </a:p>
          <a:p>
            <a:pPr marL="228600" lvl="0" indent="-228600" algn="l" rtl="0">
              <a:lnSpc>
                <a:spcPct val="90000"/>
              </a:lnSpc>
              <a:spcBef>
                <a:spcPts val="1000"/>
              </a:spcBef>
              <a:spcAft>
                <a:spcPts val="0"/>
              </a:spcAft>
              <a:buClr>
                <a:srgbClr val="868E93"/>
              </a:buClr>
              <a:buSzPts val="1800"/>
              <a:buChar char="•"/>
            </a:pPr>
            <a:r>
              <a:rPr lang="pt-PT" b="1" u="sng" dirty="0">
                <a:solidFill>
                  <a:schemeClr val="hlink"/>
                </a:solidFill>
                <a:latin typeface="+mj-lt"/>
                <a:hlinkClick r:id="rId6"/>
              </a:rPr>
              <a:t>4 melhores métodos de atribuição de recursos na gestão de projetos</a:t>
            </a:r>
            <a:endParaRPr lang="pt-PT" b="1" i="0" u="none" strike="noStrike" cap="none" dirty="0">
              <a:solidFill>
                <a:srgbClr val="868E93"/>
              </a:solidFill>
              <a:latin typeface="+mj-lt"/>
              <a:ea typeface="Arial"/>
              <a:cs typeface="Arial"/>
              <a:sym typeface="Arial"/>
            </a:endParaRPr>
          </a:p>
          <a:p>
            <a:pPr marL="228600" lvl="0" indent="-114300" algn="l" rtl="0">
              <a:lnSpc>
                <a:spcPct val="90000"/>
              </a:lnSpc>
              <a:spcBef>
                <a:spcPts val="1000"/>
              </a:spcBef>
              <a:spcAft>
                <a:spcPts val="0"/>
              </a:spcAft>
              <a:buClr>
                <a:schemeClr val="dk2"/>
              </a:buClr>
              <a:buSzPts val="1800"/>
              <a:buNone/>
            </a:pPr>
            <a:endParaRPr lang="pt-PT" dirty="0"/>
          </a:p>
        </p:txBody>
      </p:sp>
      <p:pic>
        <p:nvPicPr>
          <p:cNvPr id="193" name="Google Shape;193;p10"/>
          <p:cNvPicPr preferRelativeResize="0"/>
          <p:nvPr/>
        </p:nvPicPr>
        <p:blipFill rotWithShape="1">
          <a:blip r:embed="rId7">
            <a:alphaModFix/>
          </a:blip>
          <a:srcRect/>
          <a:stretch/>
        </p:blipFill>
        <p:spPr>
          <a:xfrm>
            <a:off x="8370541" y="6064899"/>
            <a:ext cx="2469094" cy="431940"/>
          </a:xfrm>
          <a:prstGeom prst="rect">
            <a:avLst/>
          </a:prstGeom>
          <a:noFill/>
          <a:ln>
            <a:noFill/>
          </a:ln>
        </p:spPr>
      </p:pic>
      <p:pic>
        <p:nvPicPr>
          <p:cNvPr id="194" name="Google Shape;194;p10"/>
          <p:cNvPicPr preferRelativeResize="0"/>
          <p:nvPr/>
        </p:nvPicPr>
        <p:blipFill rotWithShape="1">
          <a:blip r:embed="rId8">
            <a:alphaModFix/>
          </a:blip>
          <a:srcRect/>
          <a:stretch/>
        </p:blipFill>
        <p:spPr>
          <a:xfrm>
            <a:off x="7415726" y="2934552"/>
            <a:ext cx="2909775" cy="290977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98562AC1-26EF-AF93-F97B-D9A9581D669E}"/>
              </a:ext>
            </a:extLst>
          </p:cNvPr>
          <p:cNvPicPr>
            <a:picLocks noChangeAspect="1"/>
          </p:cNvPicPr>
          <p:nvPr/>
        </p:nvPicPr>
        <p:blipFill>
          <a:blip r:embed="rId9"/>
          <a:stretch>
            <a:fillRect/>
          </a:stretch>
        </p:blipFill>
        <p:spPr>
          <a:xfrm>
            <a:off x="322172" y="6194690"/>
            <a:ext cx="1845149" cy="330126"/>
          </a:xfrm>
          <a:prstGeom prst="rect">
            <a:avLst/>
          </a:prstGeom>
        </p:spPr>
      </p:pic>
      <p:sp>
        <p:nvSpPr>
          <p:cNvPr id="3" name="Google Shape;173;g3250f227c3e_0_110">
            <a:extLst>
              <a:ext uri="{FF2B5EF4-FFF2-40B4-BE49-F238E27FC236}">
                <a16:creationId xmlns:a16="http://schemas.microsoft.com/office/drawing/2014/main" id="{3AED947E-17FD-9F03-BF02-A0E65A2A9367}"/>
              </a:ext>
            </a:extLst>
          </p:cNvPr>
          <p:cNvSpPr txBox="1">
            <a:spLocks/>
          </p:cNvSpPr>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en-GB" sz="3200" dirty="0" err="1">
                <a:solidFill>
                  <a:schemeClr val="accent6"/>
                </a:solidFill>
              </a:rPr>
              <a:t>Atividade</a:t>
            </a:r>
            <a:r>
              <a:rPr lang="en-GB" sz="3200" dirty="0">
                <a:solidFill>
                  <a:schemeClr val="accent6"/>
                </a:solidFill>
              </a:rPr>
              <a:t> 1: </a:t>
            </a:r>
            <a:r>
              <a:rPr lang="en-GB" sz="3200" dirty="0" err="1">
                <a:solidFill>
                  <a:schemeClr val="accent6"/>
                </a:solidFill>
              </a:rPr>
              <a:t>Afetação</a:t>
            </a:r>
            <a:r>
              <a:rPr lang="en-GB" sz="3200" dirty="0">
                <a:solidFill>
                  <a:schemeClr val="accent6"/>
                </a:solidFill>
              </a:rPr>
              <a:t> de </a:t>
            </a:r>
            <a:r>
              <a:rPr lang="en-GB" sz="3200" dirty="0" err="1">
                <a:solidFill>
                  <a:schemeClr val="accent6"/>
                </a:solidFill>
              </a:rPr>
              <a:t>recursos</a:t>
            </a:r>
            <a:r>
              <a:rPr lang="en-GB" sz="3200" dirty="0">
                <a:solidFill>
                  <a:schemeClr val="accent6"/>
                </a:solidFill>
              </a:rPr>
              <a:t> </a:t>
            </a:r>
            <a:r>
              <a:rPr lang="en-GB" sz="3200" dirty="0" err="1">
                <a:solidFill>
                  <a:schemeClr val="accent6"/>
                </a:solidFill>
              </a:rPr>
              <a:t>numa</a:t>
            </a:r>
            <a:r>
              <a:rPr lang="en-GB" sz="3200" dirty="0">
                <a:solidFill>
                  <a:schemeClr val="accent6"/>
                </a:solidFill>
              </a:rPr>
              <a:t> </a:t>
            </a:r>
            <a:r>
              <a:rPr lang="en-GB" sz="3200" dirty="0" err="1">
                <a:solidFill>
                  <a:schemeClr val="accent6"/>
                </a:solidFill>
              </a:rPr>
              <a:t>equipa</a:t>
            </a:r>
            <a:r>
              <a:rPr lang="en-GB" sz="3200" dirty="0">
                <a:solidFill>
                  <a:schemeClr val="accent6"/>
                </a:solidFill>
              </a:rPr>
              <a:t> </a:t>
            </a:r>
            <a:r>
              <a:rPr lang="en-GB" sz="3200" dirty="0" err="1">
                <a:solidFill>
                  <a:schemeClr val="accent6"/>
                </a:solidFill>
              </a:rPr>
              <a:t>híbrida</a:t>
            </a:r>
            <a:endParaRPr lang="en-GB" sz="3200" dirty="0">
              <a:solidFill>
                <a:schemeClr val="accent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p:nvPr/>
        </p:nvSpPr>
        <p:spPr>
          <a:xfrm>
            <a:off x="4894162" y="2858825"/>
            <a:ext cx="6457010" cy="160019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5"/>
              </a:buClr>
              <a:buSzPts val="3600"/>
              <a:buFont typeface="Arial"/>
              <a:buNone/>
            </a:pPr>
            <a:r>
              <a:rPr lang="pt-PT" sz="3600" dirty="0">
                <a:solidFill>
                  <a:schemeClr val="accent5"/>
                </a:solidFill>
              </a:rPr>
              <a:t>Tópico 2</a:t>
            </a:r>
          </a:p>
          <a:p>
            <a:pPr marL="0" marR="0" lvl="0" indent="0" algn="just" rtl="0">
              <a:lnSpc>
                <a:spcPct val="90000"/>
              </a:lnSpc>
              <a:spcBef>
                <a:spcPts val="0"/>
              </a:spcBef>
              <a:spcAft>
                <a:spcPts val="0"/>
              </a:spcAft>
              <a:buClr>
                <a:schemeClr val="accent5"/>
              </a:buClr>
              <a:buSzPts val="3600"/>
              <a:buFont typeface="Arial"/>
              <a:buNone/>
            </a:pPr>
            <a:r>
              <a:rPr lang="pt-PT" sz="3600" b="1" dirty="0">
                <a:solidFill>
                  <a:schemeClr val="accent5"/>
                </a:solidFill>
              </a:rPr>
              <a:t>Desenvolvimento do plano de ação</a:t>
            </a:r>
          </a:p>
        </p:txBody>
      </p:sp>
      <p:pic>
        <p:nvPicPr>
          <p:cNvPr id="201" name="Google Shape;201;p18"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2C953E71-18F5-8CA9-1B47-60ABC3C15EBA}"/>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g30fd5a3148a_2_14"/>
          <p:cNvSpPr txBox="1">
            <a:spLocks noGrp="1"/>
          </p:cNvSpPr>
          <p:nvPr>
            <p:ph type="body" idx="1"/>
          </p:nvPr>
        </p:nvSpPr>
        <p:spPr>
          <a:xfrm>
            <a:off x="247650" y="987875"/>
            <a:ext cx="11788800" cy="5870100"/>
          </a:xfrm>
          <a:prstGeom prst="rect">
            <a:avLst/>
          </a:prstGeom>
          <a:noFill/>
          <a:ln>
            <a:noFill/>
          </a:ln>
        </p:spPr>
        <p:txBody>
          <a:bodyPr spcFirstLastPara="1" wrap="square" lIns="91425" tIns="45700" rIns="91425" bIns="45700" anchor="t" anchorCtr="0">
            <a:normAutofit/>
          </a:bodyPr>
          <a:lstStyle/>
          <a:p>
            <a:pPr marL="114300" lvl="0" indent="0" rtl="0">
              <a:lnSpc>
                <a:spcPct val="90000"/>
              </a:lnSpc>
              <a:spcBef>
                <a:spcPts val="1600"/>
              </a:spcBef>
              <a:spcAft>
                <a:spcPts val="600"/>
              </a:spcAft>
              <a:buSzPts val="1800"/>
              <a:buNone/>
            </a:pPr>
            <a:r>
              <a:rPr lang="pt-PT" sz="2400" dirty="0">
                <a:solidFill>
                  <a:schemeClr val="dk1"/>
                </a:solidFill>
                <a:latin typeface="Arial"/>
                <a:ea typeface="Arial"/>
                <a:cs typeface="Arial"/>
                <a:sym typeface="Arial"/>
              </a:rPr>
              <a:t>Ao delinear tarefas específicas e designar quem é responsável por cada uma delas, um plano de ação garante que todos os membros da equipa compreendem as suas funções e prazos, promovendo a </a:t>
            </a:r>
            <a:r>
              <a:rPr lang="pt-PT" sz="2400" b="1" dirty="0">
                <a:solidFill>
                  <a:schemeClr val="dk1"/>
                </a:solidFill>
                <a:latin typeface="Arial"/>
                <a:ea typeface="Arial"/>
                <a:cs typeface="Arial"/>
                <a:sym typeface="Arial"/>
              </a:rPr>
              <a:t>responsabilidade </a:t>
            </a:r>
            <a:r>
              <a:rPr lang="pt-PT" sz="2400" dirty="0">
                <a:solidFill>
                  <a:schemeClr val="dk1"/>
                </a:solidFill>
                <a:latin typeface="Arial"/>
                <a:ea typeface="Arial"/>
                <a:cs typeface="Arial"/>
                <a:sym typeface="Arial"/>
              </a:rPr>
              <a:t>e </a:t>
            </a:r>
            <a:r>
              <a:rPr lang="pt-PT" sz="2400" b="1" dirty="0">
                <a:solidFill>
                  <a:schemeClr val="dk1"/>
                </a:solidFill>
                <a:latin typeface="Arial"/>
                <a:ea typeface="Arial"/>
                <a:cs typeface="Arial"/>
                <a:sym typeface="Arial"/>
              </a:rPr>
              <a:t>a transparência</a:t>
            </a:r>
            <a:r>
              <a:rPr lang="pt-PT" sz="2400" dirty="0">
                <a:solidFill>
                  <a:schemeClr val="dk1"/>
                </a:solidFill>
                <a:latin typeface="Arial"/>
                <a:ea typeface="Arial"/>
                <a:cs typeface="Arial"/>
                <a:sym typeface="Arial"/>
              </a:rPr>
              <a:t>. </a:t>
            </a:r>
          </a:p>
          <a:p>
            <a:pPr marL="114300" lvl="0" indent="0" rtl="0">
              <a:lnSpc>
                <a:spcPct val="90000"/>
              </a:lnSpc>
              <a:spcBef>
                <a:spcPts val="1600"/>
              </a:spcBef>
              <a:spcAft>
                <a:spcPts val="600"/>
              </a:spcAft>
              <a:buSzPts val="1800"/>
              <a:buNone/>
            </a:pPr>
            <a:r>
              <a:rPr lang="pt-PT" sz="2400" dirty="0">
                <a:solidFill>
                  <a:schemeClr val="dk1"/>
                </a:solidFill>
                <a:latin typeface="Arial"/>
                <a:ea typeface="Arial"/>
                <a:cs typeface="Arial"/>
                <a:sym typeface="Arial"/>
              </a:rPr>
              <a:t>Esta clareza melhora a colaboração e a comunicação, uma vez que os membros da equipa podem facilmente </a:t>
            </a:r>
            <a:r>
              <a:rPr lang="pt-PT" sz="2400" b="1" dirty="0">
                <a:solidFill>
                  <a:schemeClr val="dk1"/>
                </a:solidFill>
                <a:latin typeface="Arial"/>
                <a:ea typeface="Arial"/>
                <a:cs typeface="Arial"/>
                <a:sym typeface="Arial"/>
              </a:rPr>
              <a:t>acompanhar o progresso </a:t>
            </a:r>
            <a:r>
              <a:rPr lang="pt-PT" sz="2400" dirty="0">
                <a:solidFill>
                  <a:schemeClr val="dk1"/>
                </a:solidFill>
                <a:latin typeface="Arial"/>
                <a:ea typeface="Arial"/>
                <a:cs typeface="Arial"/>
                <a:sym typeface="Arial"/>
              </a:rPr>
              <a:t>e </a:t>
            </a:r>
            <a:r>
              <a:rPr lang="pt-PT" sz="2400" b="1" dirty="0">
                <a:solidFill>
                  <a:schemeClr val="dk1"/>
                </a:solidFill>
                <a:latin typeface="Arial"/>
                <a:ea typeface="Arial"/>
                <a:cs typeface="Arial"/>
                <a:sym typeface="Arial"/>
              </a:rPr>
              <a:t>coordenar esforços</a:t>
            </a:r>
            <a:r>
              <a:rPr lang="pt-PT" sz="2400" dirty="0">
                <a:solidFill>
                  <a:schemeClr val="dk1"/>
                </a:solidFill>
                <a:latin typeface="Arial"/>
                <a:ea typeface="Arial"/>
                <a:cs typeface="Arial"/>
                <a:sym typeface="Arial"/>
              </a:rPr>
              <a:t>. </a:t>
            </a:r>
          </a:p>
          <a:p>
            <a:pPr marL="114300" lvl="0" indent="0" rtl="0">
              <a:lnSpc>
                <a:spcPct val="90000"/>
              </a:lnSpc>
              <a:spcBef>
                <a:spcPts val="1600"/>
              </a:spcBef>
              <a:spcAft>
                <a:spcPts val="600"/>
              </a:spcAft>
              <a:buSzPts val="1800"/>
              <a:buNone/>
            </a:pPr>
            <a:r>
              <a:rPr lang="pt-PT" sz="2400" dirty="0">
                <a:solidFill>
                  <a:schemeClr val="dk1"/>
                </a:solidFill>
                <a:latin typeface="Arial"/>
                <a:ea typeface="Arial"/>
                <a:cs typeface="Arial"/>
                <a:sym typeface="Arial"/>
              </a:rPr>
              <a:t>Além disso, ao atribuir estrategicamente recursos como tempo, ferramentas e pessoal, um plano de ação ajuda a </a:t>
            </a:r>
            <a:r>
              <a:rPr lang="pt-PT" sz="2400" b="1" dirty="0">
                <a:solidFill>
                  <a:schemeClr val="dk1"/>
                </a:solidFill>
                <a:latin typeface="Arial"/>
                <a:ea typeface="Arial"/>
                <a:cs typeface="Arial"/>
                <a:sym typeface="Arial"/>
              </a:rPr>
              <a:t>otimizar a utilização dos recursos</a:t>
            </a:r>
            <a:r>
              <a:rPr lang="pt-PT" sz="2400" dirty="0">
                <a:solidFill>
                  <a:schemeClr val="dk1"/>
                </a:solidFill>
                <a:latin typeface="Arial"/>
                <a:ea typeface="Arial"/>
                <a:cs typeface="Arial"/>
                <a:sym typeface="Arial"/>
              </a:rPr>
              <a:t>, reduzindo ineficiências e assegurando que tanto as equipas remotas como as equipas no escritório, têm o que necessitam para serem bem-sucedidas. </a:t>
            </a:r>
          </a:p>
          <a:p>
            <a:pPr marL="114300" lvl="0" indent="0" rtl="0">
              <a:lnSpc>
                <a:spcPct val="90000"/>
              </a:lnSpc>
              <a:spcBef>
                <a:spcPts val="1600"/>
              </a:spcBef>
              <a:spcAft>
                <a:spcPts val="600"/>
              </a:spcAft>
              <a:buSzPts val="1800"/>
              <a:buNone/>
            </a:pPr>
            <a:r>
              <a:rPr lang="pt-PT" sz="2400" dirty="0">
                <a:solidFill>
                  <a:schemeClr val="accent5"/>
                </a:solidFill>
                <a:latin typeface="Arial"/>
                <a:ea typeface="Arial"/>
                <a:cs typeface="Arial"/>
                <a:sym typeface="Arial"/>
              </a:rPr>
              <a:t>Em última análise, um plano de ação bem elaborado apoia um ambiente de trabalho </a:t>
            </a:r>
            <a:r>
              <a:rPr lang="pt-PT" sz="2400" spc="-30" dirty="0">
                <a:solidFill>
                  <a:schemeClr val="accent5"/>
                </a:solidFill>
                <a:latin typeface="Arial"/>
                <a:ea typeface="Arial"/>
                <a:cs typeface="Arial"/>
                <a:sym typeface="Arial"/>
              </a:rPr>
              <a:t>híbrido coeso e produtivo, permitindo às equipas atingir os seus objetivos com eficácia.</a:t>
            </a:r>
            <a:endParaRPr lang="pt-PT" sz="2400" spc="-30" dirty="0">
              <a:solidFill>
                <a:schemeClr val="accent5"/>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ED8B6C3C-42AA-BDEF-9A02-7F8108743121}"/>
              </a:ext>
            </a:extLst>
          </p:cNvPr>
          <p:cNvPicPr>
            <a:picLocks noChangeAspect="1"/>
          </p:cNvPicPr>
          <p:nvPr/>
        </p:nvPicPr>
        <p:blipFill>
          <a:blip r:embed="rId3"/>
          <a:stretch>
            <a:fillRect/>
          </a:stretch>
        </p:blipFill>
        <p:spPr>
          <a:xfrm>
            <a:off x="322172" y="6194690"/>
            <a:ext cx="1845149" cy="330126"/>
          </a:xfrm>
          <a:prstGeom prst="rect">
            <a:avLst/>
          </a:prstGeom>
        </p:spPr>
      </p:pic>
      <p:sp>
        <p:nvSpPr>
          <p:cNvPr id="3" name="Google Shape;116;p2">
            <a:extLst>
              <a:ext uri="{FF2B5EF4-FFF2-40B4-BE49-F238E27FC236}">
                <a16:creationId xmlns:a16="http://schemas.microsoft.com/office/drawing/2014/main" id="{1A06310E-F021-D9F9-99C9-E0F665766649}"/>
              </a:ext>
            </a:extLst>
          </p:cNvPr>
          <p:cNvSpPr txBox="1"/>
          <p:nvPr/>
        </p:nvSpPr>
        <p:spPr>
          <a:xfrm>
            <a:off x="1467660" y="246992"/>
            <a:ext cx="10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2: Desenvolvimento do plano de ação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txBox="1">
            <a:spLocks noGrp="1"/>
          </p:cNvSpPr>
          <p:nvPr>
            <p:ph type="body" idx="1"/>
          </p:nvPr>
        </p:nvSpPr>
        <p:spPr>
          <a:xfrm>
            <a:off x="460156" y="1417419"/>
            <a:ext cx="10764892" cy="4777271"/>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pt-PT" sz="2600" dirty="0">
                <a:latin typeface="Arial"/>
                <a:ea typeface="Arial"/>
                <a:cs typeface="Arial"/>
                <a:sym typeface="Arial"/>
              </a:rPr>
              <a:t>Um plano de ação bem definido deve incluir:</a:t>
            </a:r>
            <a:endParaRPr lang="pt-PT" sz="2000" dirty="0"/>
          </a:p>
          <a:p>
            <a:pPr marL="114300" lvl="0" indent="0" algn="l" rtl="0">
              <a:lnSpc>
                <a:spcPct val="90000"/>
              </a:lnSpc>
              <a:spcBef>
                <a:spcPts val="1000"/>
              </a:spcBef>
              <a:spcAft>
                <a:spcPts val="0"/>
              </a:spcAft>
              <a:buSzPts val="1800"/>
              <a:buNone/>
            </a:pPr>
            <a:endParaRPr lang="pt-PT" sz="2600" dirty="0">
              <a:latin typeface="Arial"/>
              <a:ea typeface="Arial"/>
              <a:cs typeface="Arial"/>
              <a:sym typeface="Arial"/>
            </a:endParaRPr>
          </a:p>
          <a:p>
            <a:pPr marL="457200" lvl="0" indent="-355600" algn="l" rtl="0">
              <a:lnSpc>
                <a:spcPct val="90000"/>
              </a:lnSpc>
              <a:spcBef>
                <a:spcPts val="1000"/>
              </a:spcBef>
              <a:spcAft>
                <a:spcPts val="0"/>
              </a:spcAft>
              <a:buSzPts val="2000"/>
              <a:buChar char="•"/>
            </a:pPr>
            <a:r>
              <a:rPr lang="pt-PT" sz="2600" dirty="0">
                <a:solidFill>
                  <a:schemeClr val="accent1"/>
                </a:solidFill>
                <a:latin typeface="Arial"/>
                <a:ea typeface="Arial"/>
                <a:cs typeface="Arial"/>
                <a:sym typeface="Arial"/>
              </a:rPr>
              <a:t>objetivos claros a alcançar</a:t>
            </a:r>
            <a:endParaRPr lang="pt-PT" sz="2000" dirty="0">
              <a:solidFill>
                <a:schemeClr val="accent1"/>
              </a:solidFill>
            </a:endParaRPr>
          </a:p>
          <a:p>
            <a:pPr marL="457200" lvl="0" indent="-355600" algn="l" rtl="0">
              <a:lnSpc>
                <a:spcPct val="90000"/>
              </a:lnSpc>
              <a:spcBef>
                <a:spcPts val="1000"/>
              </a:spcBef>
              <a:spcAft>
                <a:spcPts val="0"/>
              </a:spcAft>
              <a:buSzPts val="2000"/>
              <a:buChar char="•"/>
            </a:pPr>
            <a:r>
              <a:rPr lang="pt-PT" sz="2600" dirty="0">
                <a:solidFill>
                  <a:schemeClr val="accent6"/>
                </a:solidFill>
                <a:latin typeface="Arial"/>
                <a:ea typeface="Arial"/>
                <a:cs typeface="Arial"/>
                <a:sym typeface="Arial"/>
              </a:rPr>
              <a:t>etapas detalhadas a serem seguidas</a:t>
            </a:r>
            <a:endParaRPr lang="pt-PT" sz="2000" dirty="0">
              <a:solidFill>
                <a:schemeClr val="accent6"/>
              </a:solidFill>
            </a:endParaRPr>
          </a:p>
          <a:p>
            <a:pPr lvl="0" indent="-355600">
              <a:buSzPts val="2000"/>
            </a:pPr>
            <a:r>
              <a:rPr lang="pt-PT" sz="2600" dirty="0">
                <a:solidFill>
                  <a:srgbClr val="FFC000"/>
                </a:solidFill>
                <a:latin typeface="Arial"/>
                <a:ea typeface="Arial"/>
                <a:cs typeface="Arial"/>
                <a:sym typeface="Arial"/>
              </a:rPr>
              <a:t>funções e responsabilidades atribuídas (quem é responsável por fazer o quê)</a:t>
            </a:r>
            <a:endParaRPr lang="pt-PT" sz="2000" dirty="0">
              <a:solidFill>
                <a:srgbClr val="FFC000"/>
              </a:solidFill>
            </a:endParaRPr>
          </a:p>
          <a:p>
            <a:pPr marL="457200" lvl="0" indent="-355600" algn="l" rtl="0">
              <a:lnSpc>
                <a:spcPct val="90000"/>
              </a:lnSpc>
              <a:spcBef>
                <a:spcPts val="1000"/>
              </a:spcBef>
              <a:spcAft>
                <a:spcPts val="0"/>
              </a:spcAft>
              <a:buSzPts val="2000"/>
              <a:buChar char="•"/>
            </a:pPr>
            <a:r>
              <a:rPr lang="pt-PT" sz="2600" spc="-10" dirty="0">
                <a:latin typeface="Arial"/>
                <a:ea typeface="Arial"/>
                <a:cs typeface="Arial"/>
                <a:sym typeface="Arial"/>
              </a:rPr>
              <a:t>prazos definidos (tempo estimado de conclusão, etapas, datas-limite)</a:t>
            </a:r>
            <a:endParaRPr lang="pt-PT" sz="2000" spc="-10" dirty="0"/>
          </a:p>
          <a:p>
            <a:pPr marL="457200" lvl="0" indent="-355600" algn="l" rtl="0">
              <a:lnSpc>
                <a:spcPct val="90000"/>
              </a:lnSpc>
              <a:spcBef>
                <a:spcPts val="1000"/>
              </a:spcBef>
              <a:spcAft>
                <a:spcPts val="0"/>
              </a:spcAft>
              <a:buSzPts val="2000"/>
              <a:buChar char="•"/>
            </a:pPr>
            <a:r>
              <a:rPr lang="pt-PT" sz="2600" dirty="0">
                <a:solidFill>
                  <a:schemeClr val="accent5"/>
                </a:solidFill>
                <a:latin typeface="Arial"/>
                <a:ea typeface="Arial"/>
                <a:cs typeface="Arial"/>
                <a:sym typeface="Arial"/>
              </a:rPr>
              <a:t>identificação dos recursos necessários (por exemplo, tempo, ferramentas, infraestruturas, empregados) </a:t>
            </a:r>
            <a:endParaRPr lang="pt-PT" sz="2000" dirty="0">
              <a:solidFill>
                <a:schemeClr val="accent5"/>
              </a:solidFill>
            </a:endParaRPr>
          </a:p>
          <a:p>
            <a:pPr marL="457200" lvl="0" indent="-355600" algn="l" rtl="0">
              <a:lnSpc>
                <a:spcPct val="90000"/>
              </a:lnSpc>
              <a:spcBef>
                <a:spcPts val="1000"/>
              </a:spcBef>
              <a:spcAft>
                <a:spcPts val="0"/>
              </a:spcAft>
              <a:buSzPts val="2000"/>
              <a:buChar char="•"/>
            </a:pPr>
            <a:r>
              <a:rPr lang="pt-PT" sz="2600" dirty="0">
                <a:solidFill>
                  <a:schemeClr val="accent4"/>
                </a:solidFill>
                <a:latin typeface="Arial"/>
                <a:ea typeface="Arial"/>
                <a:cs typeface="Arial"/>
                <a:sym typeface="Arial"/>
              </a:rPr>
              <a:t>afetação clara dos recursos</a:t>
            </a:r>
            <a:endParaRPr lang="pt-PT" sz="2000" dirty="0">
              <a:solidFill>
                <a:schemeClr val="accent4"/>
              </a:solidFill>
            </a:endParaRPr>
          </a:p>
          <a:p>
            <a:pPr marL="114300" lvl="0" indent="0" algn="l" rtl="0">
              <a:lnSpc>
                <a:spcPct val="90000"/>
              </a:lnSpc>
              <a:spcBef>
                <a:spcPts val="1000"/>
              </a:spcBef>
              <a:spcAft>
                <a:spcPts val="0"/>
              </a:spcAft>
              <a:buSzPts val="1800"/>
              <a:buNone/>
            </a:pPr>
            <a:endParaRPr lang="pt-PT" sz="2600" dirty="0">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D4FB91A7-F49A-42F0-A179-71ED242402B4}"/>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116;p2">
            <a:extLst>
              <a:ext uri="{FF2B5EF4-FFF2-40B4-BE49-F238E27FC236}">
                <a16:creationId xmlns:a16="http://schemas.microsoft.com/office/drawing/2014/main" id="{7323CDC3-4D4F-1D40-62B4-A4B42B962DE5}"/>
              </a:ext>
            </a:extLst>
          </p:cNvPr>
          <p:cNvSpPr txBox="1"/>
          <p:nvPr/>
        </p:nvSpPr>
        <p:spPr>
          <a:xfrm>
            <a:off x="1467660" y="246992"/>
            <a:ext cx="10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2: Desenvolvimento do plano de ação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12"/>
          <p:cNvSpPr txBox="1">
            <a:spLocks noGrp="1"/>
          </p:cNvSpPr>
          <p:nvPr>
            <p:ph type="body" idx="1"/>
          </p:nvPr>
        </p:nvSpPr>
        <p:spPr>
          <a:xfrm>
            <a:off x="559500" y="1092033"/>
            <a:ext cx="11632500" cy="5102657"/>
          </a:xfrm>
          <a:prstGeom prst="rect">
            <a:avLst/>
          </a:prstGeom>
          <a:noFill/>
          <a:ln>
            <a:noFill/>
          </a:ln>
        </p:spPr>
        <p:txBody>
          <a:bodyPr spcFirstLastPara="1" wrap="square" lIns="91425" tIns="45700" rIns="91425" bIns="45700" anchor="t" anchorCtr="0">
            <a:noAutofit/>
          </a:bodyPr>
          <a:lstStyle/>
          <a:p>
            <a:pPr marL="114300" lvl="0" indent="0" rtl="0">
              <a:lnSpc>
                <a:spcPct val="100000"/>
              </a:lnSpc>
              <a:spcBef>
                <a:spcPts val="0"/>
              </a:spcBef>
              <a:spcAft>
                <a:spcPts val="0"/>
              </a:spcAft>
              <a:buSzPts val="1654"/>
              <a:buNone/>
            </a:pPr>
            <a:r>
              <a:rPr lang="pt-PT" sz="2200" b="1" dirty="0">
                <a:solidFill>
                  <a:schemeClr val="dk1"/>
                </a:solidFill>
                <a:latin typeface="+mn-lt"/>
                <a:ea typeface="Arial"/>
                <a:cs typeface="Arial"/>
                <a:sym typeface="Arial"/>
              </a:rPr>
              <a:t>Lista de verificação dos elementos necessários para um ambiente de trabalho híbrido inclusivo e bem-sucedido:</a:t>
            </a:r>
          </a:p>
          <a:p>
            <a:pPr marL="571500" lvl="0" indent="-460631" rtl="0">
              <a:lnSpc>
                <a:spcPct val="100000"/>
              </a:lnSpc>
              <a:spcBef>
                <a:spcPts val="0"/>
              </a:spcBef>
              <a:spcAft>
                <a:spcPts val="0"/>
              </a:spcAft>
              <a:buClr>
                <a:schemeClr val="dk1"/>
              </a:buClr>
              <a:buSzPts val="1854"/>
              <a:buFont typeface="Arial"/>
              <a:buAutoNum type="arabicPeriod"/>
            </a:pPr>
            <a:r>
              <a:rPr lang="pt-PT" sz="2200" dirty="0">
                <a:solidFill>
                  <a:schemeClr val="dk1"/>
                </a:solidFill>
                <a:latin typeface="+mn-lt"/>
                <a:ea typeface="Arial"/>
                <a:cs typeface="Arial"/>
                <a:sym typeface="Arial"/>
              </a:rPr>
              <a:t>Tem políticas claras em matéria de trabalho remoto/híbrido e de trabalho flexível?</a:t>
            </a:r>
            <a:endParaRPr lang="pt-PT" sz="2200" dirty="0">
              <a:solidFill>
                <a:schemeClr val="dk1"/>
              </a:solidFill>
              <a:latin typeface="+mn-lt"/>
            </a:endParaRPr>
          </a:p>
          <a:p>
            <a:pPr marL="571500" lvl="0" indent="-460631" rtl="0">
              <a:lnSpc>
                <a:spcPct val="100000"/>
              </a:lnSpc>
              <a:spcBef>
                <a:spcPts val="0"/>
              </a:spcBef>
              <a:spcAft>
                <a:spcPts val="0"/>
              </a:spcAft>
              <a:buClr>
                <a:schemeClr val="dk1"/>
              </a:buClr>
              <a:buSzPts val="1854"/>
              <a:buFont typeface="Arial"/>
              <a:buAutoNum type="arabicPeriod"/>
            </a:pPr>
            <a:r>
              <a:rPr lang="pt-PT" sz="2200" dirty="0">
                <a:solidFill>
                  <a:schemeClr val="dk1"/>
                </a:solidFill>
                <a:latin typeface="+mn-lt"/>
                <a:ea typeface="Arial"/>
                <a:cs typeface="Arial"/>
                <a:sym typeface="Arial"/>
              </a:rPr>
              <a:t>Dispõe da tecnologia e das infraestruturas necessárias para apoiar o trabalho híbrido?</a:t>
            </a:r>
            <a:endParaRPr lang="pt-PT" sz="2200" dirty="0">
              <a:solidFill>
                <a:schemeClr val="dk1"/>
              </a:solidFill>
              <a:latin typeface="+mn-lt"/>
            </a:endParaRPr>
          </a:p>
          <a:p>
            <a:pPr marL="571500" lvl="0" indent="-460631" rtl="0">
              <a:lnSpc>
                <a:spcPct val="100000"/>
              </a:lnSpc>
              <a:spcBef>
                <a:spcPts val="0"/>
              </a:spcBef>
              <a:spcAft>
                <a:spcPts val="0"/>
              </a:spcAft>
              <a:buClr>
                <a:schemeClr val="dk1"/>
              </a:buClr>
              <a:buSzPts val="1854"/>
              <a:buFont typeface="Arial"/>
              <a:buAutoNum type="arabicPeriod"/>
            </a:pPr>
            <a:r>
              <a:rPr lang="pt-PT" sz="2200" dirty="0">
                <a:solidFill>
                  <a:schemeClr val="dk1"/>
                </a:solidFill>
                <a:latin typeface="+mn-lt"/>
                <a:ea typeface="Arial"/>
                <a:cs typeface="Arial"/>
                <a:sym typeface="Arial"/>
              </a:rPr>
              <a:t>Tem processos de comunicação claros?</a:t>
            </a:r>
            <a:endParaRPr lang="pt-PT" sz="2200" dirty="0">
              <a:solidFill>
                <a:schemeClr val="dk1"/>
              </a:solidFill>
              <a:latin typeface="+mn-lt"/>
            </a:endParaRPr>
          </a:p>
          <a:p>
            <a:pPr marL="571500" lvl="0" indent="-460631" rtl="0">
              <a:lnSpc>
                <a:spcPct val="100000"/>
              </a:lnSpc>
              <a:spcBef>
                <a:spcPts val="0"/>
              </a:spcBef>
              <a:spcAft>
                <a:spcPts val="0"/>
              </a:spcAft>
              <a:buClr>
                <a:schemeClr val="dk1"/>
              </a:buClr>
              <a:buSzPts val="1854"/>
              <a:buFont typeface="Arial"/>
              <a:buAutoNum type="arabicPeriod"/>
            </a:pPr>
            <a:r>
              <a:rPr lang="pt-PT" sz="2200" spc="20" dirty="0">
                <a:solidFill>
                  <a:schemeClr val="dk1"/>
                </a:solidFill>
                <a:latin typeface="+mn-lt"/>
                <a:ea typeface="Arial"/>
                <a:cs typeface="Arial"/>
                <a:sym typeface="Arial"/>
              </a:rPr>
              <a:t>Dispõe das medidas de saúde e segurança adequadas para apoiar os trabalhadores híbridos?</a:t>
            </a:r>
            <a:endParaRPr lang="pt-PT" sz="2200" spc="20" dirty="0">
              <a:solidFill>
                <a:schemeClr val="dk1"/>
              </a:solidFill>
              <a:latin typeface="+mn-lt"/>
            </a:endParaRPr>
          </a:p>
          <a:p>
            <a:pPr marL="571500" lvl="0" indent="-460631" rtl="0">
              <a:lnSpc>
                <a:spcPct val="100000"/>
              </a:lnSpc>
              <a:spcBef>
                <a:spcPts val="0"/>
              </a:spcBef>
              <a:spcAft>
                <a:spcPts val="0"/>
              </a:spcAft>
              <a:buClr>
                <a:schemeClr val="dk1"/>
              </a:buClr>
              <a:buSzPts val="1854"/>
              <a:buFont typeface="Arial"/>
              <a:buAutoNum type="arabicPeriod"/>
            </a:pPr>
            <a:r>
              <a:rPr lang="pt-PT" sz="2200" dirty="0">
                <a:solidFill>
                  <a:schemeClr val="dk1"/>
                </a:solidFill>
                <a:latin typeface="+mn-lt"/>
                <a:ea typeface="Arial"/>
                <a:cs typeface="Arial"/>
                <a:sym typeface="Arial"/>
              </a:rPr>
              <a:t>A sua cultura organizacional promove a confiança e a responsabilização?</a:t>
            </a:r>
            <a:endParaRPr lang="pt-PT" sz="2200" dirty="0">
              <a:solidFill>
                <a:schemeClr val="dk1"/>
              </a:solidFill>
              <a:latin typeface="+mn-lt"/>
            </a:endParaRPr>
          </a:p>
          <a:p>
            <a:pPr marL="571500" lvl="0" indent="-460631" rtl="0">
              <a:lnSpc>
                <a:spcPct val="100000"/>
              </a:lnSpc>
              <a:spcBef>
                <a:spcPts val="0"/>
              </a:spcBef>
              <a:spcAft>
                <a:spcPts val="0"/>
              </a:spcAft>
              <a:buClr>
                <a:schemeClr val="dk1"/>
              </a:buClr>
              <a:buSzPts val="1854"/>
              <a:buFont typeface="Arial"/>
              <a:buAutoNum type="arabicPeriod"/>
            </a:pPr>
            <a:r>
              <a:rPr lang="pt-PT" sz="2200" dirty="0">
                <a:solidFill>
                  <a:schemeClr val="dk1"/>
                </a:solidFill>
                <a:latin typeface="+mn-lt"/>
                <a:ea typeface="Arial"/>
                <a:cs typeface="Arial"/>
                <a:sym typeface="Arial"/>
              </a:rPr>
              <a:t>A liderança apoia o bem-estar e o envolvimento dos trabalhadores?</a:t>
            </a:r>
            <a:endParaRPr lang="pt-PT" sz="2200" dirty="0">
              <a:solidFill>
                <a:schemeClr val="dk1"/>
              </a:solidFill>
              <a:latin typeface="+mn-lt"/>
            </a:endParaRPr>
          </a:p>
          <a:p>
            <a:pPr marL="571500" lvl="0" indent="-460631">
              <a:lnSpc>
                <a:spcPct val="100000"/>
              </a:lnSpc>
              <a:spcBef>
                <a:spcPts val="0"/>
              </a:spcBef>
              <a:buClr>
                <a:schemeClr val="dk1"/>
              </a:buClr>
              <a:buSzPts val="1854"/>
              <a:buFont typeface="Arial"/>
              <a:buAutoNum type="arabicPeriod"/>
            </a:pPr>
            <a:r>
              <a:rPr lang="pt-PT" sz="2200" dirty="0">
                <a:solidFill>
                  <a:schemeClr val="dk1"/>
                </a:solidFill>
                <a:latin typeface="+mn-lt"/>
                <a:ea typeface="Arial"/>
                <a:cs typeface="Arial"/>
                <a:sym typeface="Arial"/>
              </a:rPr>
              <a:t>As suas políticas de pessoal e os seus líderes apoiam a igualdade, a igualdade de oportunidades, a diversidade e a inclusão?</a:t>
            </a:r>
            <a:endParaRPr lang="pt-PT" sz="2200" dirty="0">
              <a:solidFill>
                <a:schemeClr val="dk1"/>
              </a:solidFill>
              <a:latin typeface="+mn-lt"/>
            </a:endParaRPr>
          </a:p>
          <a:p>
            <a:pPr marL="571500" lvl="0" indent="-460631" rtl="0">
              <a:lnSpc>
                <a:spcPct val="100000"/>
              </a:lnSpc>
              <a:spcBef>
                <a:spcPts val="0"/>
              </a:spcBef>
              <a:spcAft>
                <a:spcPts val="0"/>
              </a:spcAft>
              <a:buClr>
                <a:schemeClr val="dk1"/>
              </a:buClr>
              <a:buSzPts val="1854"/>
              <a:buFont typeface="Arial"/>
              <a:buAutoNum type="arabicPeriod"/>
            </a:pPr>
            <a:r>
              <a:rPr lang="pt-PT" sz="2200" dirty="0">
                <a:solidFill>
                  <a:schemeClr val="dk1"/>
                </a:solidFill>
                <a:latin typeface="+mn-lt"/>
                <a:ea typeface="Arial"/>
                <a:cs typeface="Arial"/>
                <a:sym typeface="Arial"/>
              </a:rPr>
              <a:t>Os seus recursos de trabalho são acessíveis a todos?</a:t>
            </a:r>
            <a:endParaRPr lang="pt-PT" sz="2200" dirty="0">
              <a:solidFill>
                <a:schemeClr val="dk1"/>
              </a:solidFill>
              <a:latin typeface="+mn-lt"/>
            </a:endParaRPr>
          </a:p>
          <a:p>
            <a:pPr marL="571500" lvl="0" indent="-460631" rtl="0">
              <a:lnSpc>
                <a:spcPct val="100000"/>
              </a:lnSpc>
              <a:spcBef>
                <a:spcPts val="0"/>
              </a:spcBef>
              <a:spcAft>
                <a:spcPts val="0"/>
              </a:spcAft>
              <a:buClr>
                <a:schemeClr val="dk1"/>
              </a:buClr>
              <a:buSzPts val="1854"/>
              <a:buFont typeface="Arial"/>
              <a:buAutoNum type="arabicPeriod"/>
            </a:pPr>
            <a:r>
              <a:rPr lang="pt-PT" sz="2200" dirty="0">
                <a:solidFill>
                  <a:schemeClr val="dk1"/>
                </a:solidFill>
                <a:latin typeface="+mn-lt"/>
                <a:ea typeface="Arial"/>
                <a:cs typeface="Arial"/>
                <a:sym typeface="Arial"/>
              </a:rPr>
              <a:t>Os objetivos, as funções, a finalidade, os processos, os valores e os processos da equipa híbrida são claros?</a:t>
            </a:r>
            <a:endParaRPr lang="pt-PT" sz="2200" dirty="0">
              <a:solidFill>
                <a:schemeClr val="dk1"/>
              </a:solidFill>
              <a:latin typeface="+mn-lt"/>
            </a:endParaRPr>
          </a:p>
          <a:p>
            <a:pPr marL="571500" lvl="0" indent="-460631" rtl="0">
              <a:lnSpc>
                <a:spcPct val="100000"/>
              </a:lnSpc>
              <a:spcBef>
                <a:spcPts val="0"/>
              </a:spcBef>
              <a:spcAft>
                <a:spcPts val="0"/>
              </a:spcAft>
              <a:buClr>
                <a:schemeClr val="dk1"/>
              </a:buClr>
              <a:buSzPts val="1854"/>
              <a:buFont typeface="Arial"/>
              <a:buAutoNum type="arabicPeriod"/>
            </a:pPr>
            <a:r>
              <a:rPr lang="pt-PT" sz="2200" dirty="0">
                <a:solidFill>
                  <a:schemeClr val="dk1"/>
                </a:solidFill>
                <a:latin typeface="+mn-lt"/>
                <a:ea typeface="Arial"/>
                <a:cs typeface="Arial"/>
                <a:sym typeface="Arial"/>
              </a:rPr>
              <a:t>As  reuniões híbridas são suficientes?</a:t>
            </a:r>
            <a:endParaRPr lang="pt-PT" sz="2200" dirty="0">
              <a:solidFill>
                <a:schemeClr val="dk1"/>
              </a:solidFill>
              <a:latin typeface="+mn-lt"/>
            </a:endParaRPr>
          </a:p>
          <a:p>
            <a:pPr marL="571500" lvl="0" indent="-342900" algn="l" rtl="0">
              <a:lnSpc>
                <a:spcPct val="70000"/>
              </a:lnSpc>
              <a:spcBef>
                <a:spcPts val="1000"/>
              </a:spcBef>
              <a:spcAft>
                <a:spcPts val="0"/>
              </a:spcAft>
              <a:buSzPts val="1654"/>
              <a:buFont typeface="Arial"/>
              <a:buNone/>
            </a:pPr>
            <a:endParaRPr lang="pt-PT" sz="2200" b="1" dirty="0">
              <a:latin typeface="+mn-lt"/>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5953281F-FBAD-446E-FDF7-B981135ACD1E}"/>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116;p2">
            <a:extLst>
              <a:ext uri="{FF2B5EF4-FFF2-40B4-BE49-F238E27FC236}">
                <a16:creationId xmlns:a16="http://schemas.microsoft.com/office/drawing/2014/main" id="{27E77EF0-74EA-402F-7A86-D8048E4C7F3E}"/>
              </a:ext>
            </a:extLst>
          </p:cNvPr>
          <p:cNvSpPr txBox="1"/>
          <p:nvPr/>
        </p:nvSpPr>
        <p:spPr>
          <a:xfrm>
            <a:off x="1467660" y="246992"/>
            <a:ext cx="10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2: Desenvolvimento do plano de ação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33" name="Google Shape;233;g30fd5a3148a_2_19"/>
          <p:cNvPicPr preferRelativeResize="0"/>
          <p:nvPr/>
        </p:nvPicPr>
        <p:blipFill rotWithShape="1">
          <a:blip r:embed="rId3">
            <a:alphaModFix/>
          </a:blip>
          <a:srcRect l="21298" t="23251" r="19602" b="22961"/>
          <a:stretch/>
        </p:blipFill>
        <p:spPr>
          <a:xfrm>
            <a:off x="149679" y="2476380"/>
            <a:ext cx="1974396" cy="1800225"/>
          </a:xfrm>
          <a:prstGeom prst="rect">
            <a:avLst/>
          </a:prstGeom>
          <a:noFill/>
          <a:ln>
            <a:noFill/>
          </a:ln>
        </p:spPr>
      </p:pic>
      <p:sp>
        <p:nvSpPr>
          <p:cNvPr id="228" name="Google Shape;228;g30fd5a3148a_2_19"/>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endParaRPr dirty="0"/>
          </a:p>
        </p:txBody>
      </p:sp>
      <p:sp>
        <p:nvSpPr>
          <p:cNvPr id="229" name="Google Shape;229;g30fd5a3148a_2_19"/>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a:buClr>
                <a:schemeClr val="accent6"/>
              </a:buClr>
              <a:buSzPts val="2400"/>
            </a:pPr>
            <a:r>
              <a:rPr lang="en-GB" sz="3200">
                <a:solidFill>
                  <a:schemeClr val="accent6"/>
                </a:solidFill>
              </a:rPr>
              <a:t>Atividade 2: Criar um plano de ação</a:t>
            </a:r>
            <a:endParaRPr sz="3200">
              <a:solidFill>
                <a:schemeClr val="accent6"/>
              </a:solidFill>
            </a:endParaRPr>
          </a:p>
        </p:txBody>
      </p:sp>
      <p:sp>
        <p:nvSpPr>
          <p:cNvPr id="231" name="Google Shape;231;g30fd5a3148a_2_19"/>
          <p:cNvSpPr txBox="1"/>
          <p:nvPr/>
        </p:nvSpPr>
        <p:spPr>
          <a:xfrm>
            <a:off x="6543675" y="2724085"/>
            <a:ext cx="5400600" cy="392000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800"/>
              <a:buFont typeface="Arial"/>
              <a:buNone/>
            </a:pPr>
            <a:r>
              <a:rPr lang="pt-PT" sz="2000" b="1" i="0" u="none" strike="noStrike" cap="none" dirty="0">
                <a:solidFill>
                  <a:schemeClr val="dk1"/>
                </a:solidFill>
                <a:latin typeface="Arial"/>
                <a:ea typeface="Arial"/>
                <a:cs typeface="Arial"/>
                <a:sym typeface="Arial"/>
              </a:rPr>
              <a:t>Após a conclusão desta atividade, será capaz de:</a:t>
            </a:r>
          </a:p>
          <a:p>
            <a:pPr marL="285750" marR="0" lvl="0" indent="-285750" algn="just" rtl="0">
              <a:lnSpc>
                <a:spcPct val="107000"/>
              </a:lnSpc>
              <a:spcBef>
                <a:spcPts val="800"/>
              </a:spcBef>
              <a:spcAft>
                <a:spcPts val="0"/>
              </a:spcAft>
              <a:buClr>
                <a:srgbClr val="53BAAE"/>
              </a:buClr>
              <a:buSzPts val="1800"/>
              <a:buFont typeface="Arial"/>
              <a:buChar char="•"/>
            </a:pPr>
            <a:r>
              <a:rPr lang="pt-PT" sz="2000" b="0" i="1" u="none" strike="noStrike" cap="none" dirty="0">
                <a:solidFill>
                  <a:schemeClr val="dk1"/>
                </a:solidFill>
                <a:latin typeface="Arial"/>
                <a:ea typeface="Arial"/>
                <a:cs typeface="Arial"/>
                <a:sym typeface="Arial"/>
              </a:rPr>
              <a:t>demonstrar como planos de ação bem definidos contribuem para as etapas do projeto, reduzem os estrangulamentos e melhoram a utilização dos recursos</a:t>
            </a:r>
            <a:endParaRPr lang="pt-PT" sz="2000" b="0" i="0" u="none" strike="noStrike" cap="none" dirty="0">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rgbClr val="53BAAE"/>
              </a:buClr>
              <a:buSzPts val="1800"/>
              <a:buFont typeface="Arial"/>
              <a:buChar char="•"/>
            </a:pPr>
            <a:r>
              <a:rPr lang="pt-PT" sz="2000" b="0" i="1" u="none" strike="noStrike" cap="none" dirty="0">
                <a:solidFill>
                  <a:schemeClr val="dk1"/>
                </a:solidFill>
                <a:latin typeface="Arial"/>
                <a:ea typeface="Arial"/>
                <a:cs typeface="Arial"/>
                <a:sym typeface="Arial"/>
              </a:rPr>
              <a:t>criar planos de ação específicos que descrevam como os recursos do projeto serão utilizados para realizar tarefas e objetivos, tanto em ambientes presenciais como remotos</a:t>
            </a:r>
            <a:endParaRPr lang="pt-PT" sz="2000" b="0" i="0" u="none" strike="noStrike" cap="none" dirty="0">
              <a:solidFill>
                <a:schemeClr val="dk1"/>
              </a:solidFill>
              <a:latin typeface="Arial"/>
              <a:ea typeface="Arial"/>
              <a:cs typeface="Arial"/>
              <a:sym typeface="Arial"/>
            </a:endParaRPr>
          </a:p>
        </p:txBody>
      </p:sp>
      <p:sp>
        <p:nvSpPr>
          <p:cNvPr id="232" name="Google Shape;232;g30fd5a3148a_2_19"/>
          <p:cNvSpPr txBox="1">
            <a:spLocks noGrp="1"/>
          </p:cNvSpPr>
          <p:nvPr>
            <p:ph type="body" idx="1"/>
          </p:nvPr>
        </p:nvSpPr>
        <p:spPr>
          <a:xfrm>
            <a:off x="1776267" y="1435792"/>
            <a:ext cx="4365183"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lang="pt-PT" sz="2400"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pt-PT" sz="2400" i="0" u="none" strike="noStrike" cap="none" dirty="0">
              <a:solidFill>
                <a:srgbClr val="868E93"/>
              </a:solidFill>
              <a:latin typeface="Open Sans Light"/>
              <a:ea typeface="Open Sans Light"/>
              <a:cs typeface="Open Sans Light"/>
              <a:sym typeface="Open Sans Light"/>
            </a:endParaRPr>
          </a:p>
          <a:p>
            <a:pPr marL="223838" indent="0">
              <a:buNone/>
            </a:pPr>
            <a:r>
              <a:rPr lang="pt-PT" sz="2400" b="1" i="1" dirty="0">
                <a:solidFill>
                  <a:schemeClr val="tx1">
                    <a:lumMod val="50000"/>
                    <a:lumOff val="50000"/>
                  </a:schemeClr>
                </a:solidFill>
                <a:sym typeface="Open Sans"/>
              </a:rPr>
              <a:t>O objetivo desta atividade é praticar o desenvolvimento de planos de ação para equipas híbridas e ambientes de trabalho híbridos.</a:t>
            </a:r>
            <a:endParaRPr lang="pt-PT" sz="2400" b="1" i="1" dirty="0">
              <a:solidFill>
                <a:schemeClr val="tx1">
                  <a:lumMod val="50000"/>
                  <a:lumOff val="50000"/>
                </a:schemeClr>
              </a:solidFill>
            </a:endParaRPr>
          </a:p>
          <a:p>
            <a:pPr marL="228600" lvl="0" indent="-114300" algn="l" rtl="0">
              <a:lnSpc>
                <a:spcPct val="90000"/>
              </a:lnSpc>
              <a:spcBef>
                <a:spcPts val="1000"/>
              </a:spcBef>
              <a:spcAft>
                <a:spcPts val="0"/>
              </a:spcAft>
              <a:buClr>
                <a:schemeClr val="dk2"/>
              </a:buClr>
              <a:buSzPts val="1800"/>
              <a:buNone/>
            </a:pPr>
            <a:endParaRPr lang="pt-PT" sz="2400" i="0" u="none" strike="noStrike" cap="none" dirty="0">
              <a:solidFill>
                <a:srgbClr val="868E93"/>
              </a:solidFill>
              <a:latin typeface="Open Sans Light"/>
              <a:ea typeface="Open Sans Light"/>
              <a:cs typeface="Open Sans Light"/>
              <a:sym typeface="Open Sans Light"/>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276243C1-DF26-3CB4-7C96-F0E5726C880C}"/>
              </a:ext>
            </a:extLst>
          </p:cNvPr>
          <p:cNvPicPr>
            <a:picLocks noChangeAspect="1"/>
          </p:cNvPicPr>
          <p:nvPr/>
        </p:nvPicPr>
        <p:blipFill>
          <a:blip r:embed="rId4"/>
          <a:stretch>
            <a:fillRect/>
          </a:stretch>
        </p:blipFill>
        <p:spPr>
          <a:xfrm>
            <a:off x="322172" y="6194690"/>
            <a:ext cx="1845149" cy="330126"/>
          </a:xfrm>
          <a:prstGeom prst="rect">
            <a:avLst/>
          </a:prstGeom>
        </p:spPr>
      </p:pic>
      <p:pic>
        <p:nvPicPr>
          <p:cNvPr id="4" name="Google Shape;171;p7" descr="Inteligência Artificial com preenchimento sólido">
            <a:extLst>
              <a:ext uri="{FF2B5EF4-FFF2-40B4-BE49-F238E27FC236}">
                <a16:creationId xmlns:a16="http://schemas.microsoft.com/office/drawing/2014/main" id="{29053182-3DFD-4A54-D807-BB62A29DB873}"/>
              </a:ext>
            </a:extLst>
          </p:cNvPr>
          <p:cNvPicPr preferRelativeResize="0"/>
          <p:nvPr/>
        </p:nvPicPr>
        <p:blipFill rotWithShape="1">
          <a:blip r:embed="rId5">
            <a:alphaModFix/>
          </a:blip>
          <a:srcRect/>
          <a:stretch/>
        </p:blipFill>
        <p:spPr>
          <a:xfrm>
            <a:off x="6661251" y="1471074"/>
            <a:ext cx="914400" cy="914400"/>
          </a:xfrm>
          <a:prstGeom prst="rect">
            <a:avLst/>
          </a:prstGeom>
          <a:noFill/>
          <a:ln>
            <a:noFill/>
          </a:ln>
        </p:spPr>
      </p:pic>
      <p:sp>
        <p:nvSpPr>
          <p:cNvPr id="5" name="Google Shape;143;p8">
            <a:extLst>
              <a:ext uri="{FF2B5EF4-FFF2-40B4-BE49-F238E27FC236}">
                <a16:creationId xmlns:a16="http://schemas.microsoft.com/office/drawing/2014/main" id="{A901D849-42E6-2EB2-BEF8-674A401FD01B}"/>
              </a:ext>
            </a:extLst>
          </p:cNvPr>
          <p:cNvSpPr txBox="1"/>
          <p:nvPr/>
        </p:nvSpPr>
        <p:spPr>
          <a:xfrm>
            <a:off x="8037201" y="1471074"/>
            <a:ext cx="312889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400" b="1" i="0" u="none" strike="noStrike" cap="none" dirty="0">
                <a:solidFill>
                  <a:srgbClr val="9868BD"/>
                </a:solidFill>
                <a:latin typeface="Arial"/>
                <a:ea typeface="Arial"/>
                <a:cs typeface="Arial"/>
                <a:sym typeface="Arial"/>
              </a:rPr>
              <a:t>Resultados da aprendizagem</a:t>
            </a:r>
            <a:endParaRPr lang="pt-PT" sz="2400" b="1" dirty="0">
              <a:solidFill>
                <a:srgbClr val="636A6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g30fd5a3148a_2_30"/>
          <p:cNvSpPr txBox="1">
            <a:spLocks noGrp="1"/>
          </p:cNvSpPr>
          <p:nvPr>
            <p:ph type="body" idx="1"/>
          </p:nvPr>
        </p:nvSpPr>
        <p:spPr>
          <a:xfrm>
            <a:off x="377900" y="1229700"/>
            <a:ext cx="11226600" cy="48486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9869BD"/>
              </a:buClr>
              <a:buSzPts val="2000"/>
              <a:buNone/>
            </a:pPr>
            <a:r>
              <a:rPr lang="pt-PT" sz="2000" dirty="0">
                <a:solidFill>
                  <a:schemeClr val="accent6"/>
                </a:solidFill>
                <a:latin typeface="+mn-lt"/>
                <a:ea typeface="Arial"/>
                <a:cs typeface="Arial"/>
                <a:sym typeface="Arial"/>
              </a:rPr>
              <a:t>Cenário</a:t>
            </a:r>
            <a:endParaRPr lang="pt-PT" sz="2000" dirty="0">
              <a:latin typeface="+mn-lt"/>
              <a:ea typeface="Open Sans"/>
              <a:cs typeface="Open Sans"/>
              <a:sym typeface="Open Sans"/>
            </a:endParaRPr>
          </a:p>
          <a:p>
            <a:pPr marL="0" lvl="0" indent="0" rtl="0">
              <a:lnSpc>
                <a:spcPct val="90000"/>
              </a:lnSpc>
              <a:spcBef>
                <a:spcPts val="0"/>
              </a:spcBef>
              <a:spcAft>
                <a:spcPts val="0"/>
              </a:spcAft>
              <a:buClr>
                <a:srgbClr val="9869BD"/>
              </a:buClr>
              <a:buSzPts val="2000"/>
              <a:buNone/>
            </a:pPr>
            <a:r>
              <a:rPr lang="pt-PT" sz="2000" dirty="0">
                <a:latin typeface="+mn-lt"/>
                <a:ea typeface="Open Sans"/>
                <a:cs typeface="Open Sans"/>
                <a:sym typeface="Open Sans"/>
              </a:rPr>
              <a:t>Com base no cenário e nos resultados da Atividade 1, e utilizando o modelo de Plano de Ação fornecido (folheto), cada participante é encarregue de criar um plano de ação para a sua recém-criada equipa de projeto. Os líderes da equipa devem delinear a forma como irão utilizar os recursos para realizar tarefas e objetivos de colaboração, em ambientes presenciais e remotos, mantendo o bem-estar dos colaboradores, o empenho e a moral da equipa, sem deixar que ninguém se sinta excluído.</a:t>
            </a:r>
          </a:p>
          <a:p>
            <a:pPr marL="0" lvl="0" indent="0" rtl="0">
              <a:lnSpc>
                <a:spcPct val="90000"/>
              </a:lnSpc>
              <a:spcBef>
                <a:spcPts val="0"/>
              </a:spcBef>
              <a:spcAft>
                <a:spcPts val="0"/>
              </a:spcAft>
              <a:buClr>
                <a:srgbClr val="9869BD"/>
              </a:buClr>
              <a:buSzPts val="2000"/>
              <a:buNone/>
            </a:pPr>
            <a:endParaRPr lang="pt-PT" sz="2000" dirty="0">
              <a:latin typeface="+mn-lt"/>
              <a:ea typeface="Open Sans"/>
              <a:cs typeface="Open Sans"/>
              <a:sym typeface="Open Sans"/>
            </a:endParaRPr>
          </a:p>
          <a:p>
            <a:pPr marL="0" indent="0">
              <a:spcBef>
                <a:spcPts val="0"/>
              </a:spcBef>
              <a:buClr>
                <a:srgbClr val="9869BD"/>
              </a:buClr>
              <a:buSzPts val="2000"/>
              <a:buNone/>
            </a:pPr>
            <a:r>
              <a:rPr lang="pt-PT" sz="2000" dirty="0">
                <a:solidFill>
                  <a:schemeClr val="accent6"/>
                </a:solidFill>
                <a:latin typeface="+mn-lt"/>
                <a:cs typeface="Arial"/>
                <a:sym typeface="Open Sans"/>
              </a:rPr>
              <a:t>PASSO 1</a:t>
            </a:r>
          </a:p>
          <a:p>
            <a:pPr marL="0" lvl="0" indent="0" rtl="0">
              <a:lnSpc>
                <a:spcPct val="90000"/>
              </a:lnSpc>
              <a:spcBef>
                <a:spcPts val="0"/>
              </a:spcBef>
              <a:spcAft>
                <a:spcPts val="0"/>
              </a:spcAft>
              <a:buClr>
                <a:srgbClr val="9869BD"/>
              </a:buClr>
              <a:buSzPts val="2000"/>
              <a:buNone/>
            </a:pPr>
            <a:r>
              <a:rPr lang="pt-PT" sz="2000" spc="-60" dirty="0">
                <a:latin typeface="+mn-lt"/>
                <a:ea typeface="Open Sans"/>
                <a:cs typeface="Open Sans"/>
                <a:sym typeface="Open Sans"/>
              </a:rPr>
              <a:t>Em pares designados, cada pessoa deve partilhar e apresentar o seu plano de ação e estratégia.</a:t>
            </a:r>
          </a:p>
          <a:p>
            <a:pPr marL="0" lvl="0" indent="0" rtl="0">
              <a:lnSpc>
                <a:spcPct val="90000"/>
              </a:lnSpc>
              <a:spcBef>
                <a:spcPts val="0"/>
              </a:spcBef>
              <a:spcAft>
                <a:spcPts val="0"/>
              </a:spcAft>
              <a:buClr>
                <a:srgbClr val="9869BD"/>
              </a:buClr>
              <a:buSzPts val="2000"/>
              <a:buNone/>
            </a:pPr>
            <a:endParaRPr lang="pt-PT" sz="2000" dirty="0">
              <a:latin typeface="+mn-lt"/>
              <a:ea typeface="Open Sans"/>
              <a:cs typeface="Open Sans"/>
              <a:sym typeface="Open Sans"/>
            </a:endParaRPr>
          </a:p>
          <a:p>
            <a:pPr marL="0" lvl="0" indent="0">
              <a:spcBef>
                <a:spcPts val="0"/>
              </a:spcBef>
              <a:buClr>
                <a:srgbClr val="9869BD"/>
              </a:buClr>
              <a:buSzPts val="2000"/>
              <a:buNone/>
            </a:pPr>
            <a:r>
              <a:rPr lang="pt-PT" sz="2000" dirty="0">
                <a:solidFill>
                  <a:schemeClr val="accent6"/>
                </a:solidFill>
                <a:latin typeface="+mn-lt"/>
                <a:cs typeface="Arial"/>
                <a:sym typeface="Open Sans"/>
              </a:rPr>
              <a:t>PASSO 2</a:t>
            </a:r>
          </a:p>
          <a:p>
            <a:pPr marL="0" lvl="0" indent="0" rtl="0">
              <a:lnSpc>
                <a:spcPct val="90000"/>
              </a:lnSpc>
              <a:spcBef>
                <a:spcPts val="0"/>
              </a:spcBef>
              <a:spcAft>
                <a:spcPts val="0"/>
              </a:spcAft>
              <a:buClr>
                <a:srgbClr val="9869BD"/>
              </a:buClr>
              <a:buSzPts val="2000"/>
              <a:buNone/>
            </a:pPr>
            <a:r>
              <a:rPr lang="pt-PT" sz="2000" dirty="0">
                <a:latin typeface="+mn-lt"/>
                <a:ea typeface="Open Sans"/>
                <a:cs typeface="Open Sans"/>
                <a:sym typeface="Open Sans"/>
              </a:rPr>
              <a:t>Cada pessoa deve dar </a:t>
            </a:r>
            <a:r>
              <a:rPr lang="pt-PT" sz="2000" i="1" dirty="0">
                <a:latin typeface="+mn-lt"/>
                <a:ea typeface="Open Sans"/>
                <a:cs typeface="Open Sans"/>
                <a:sym typeface="Open Sans"/>
              </a:rPr>
              <a:t>feedback </a:t>
            </a:r>
            <a:r>
              <a:rPr lang="pt-PT" sz="2000" dirty="0">
                <a:latin typeface="+mn-lt"/>
                <a:ea typeface="Open Sans"/>
                <a:cs typeface="Open Sans"/>
                <a:sym typeface="Open Sans"/>
              </a:rPr>
              <a:t>e sugestões de melhoria à outra.</a:t>
            </a:r>
          </a:p>
          <a:p>
            <a:pPr marL="0" lvl="0" indent="0" rtl="0">
              <a:lnSpc>
                <a:spcPct val="90000"/>
              </a:lnSpc>
              <a:spcBef>
                <a:spcPts val="0"/>
              </a:spcBef>
              <a:spcAft>
                <a:spcPts val="0"/>
              </a:spcAft>
              <a:buClr>
                <a:srgbClr val="9869BD"/>
              </a:buClr>
              <a:buSzPts val="2000"/>
              <a:buNone/>
            </a:pPr>
            <a:endParaRPr lang="pt-PT" sz="2000" dirty="0">
              <a:latin typeface="+mn-lt"/>
              <a:ea typeface="Open Sans"/>
              <a:cs typeface="Open Sans"/>
              <a:sym typeface="Open Sans"/>
            </a:endParaRPr>
          </a:p>
          <a:p>
            <a:pPr marL="0" indent="0">
              <a:spcBef>
                <a:spcPts val="0"/>
              </a:spcBef>
              <a:buClr>
                <a:srgbClr val="9869BD"/>
              </a:buClr>
              <a:buSzPts val="2000"/>
              <a:buNone/>
            </a:pPr>
            <a:r>
              <a:rPr lang="pt-PT" sz="2000" dirty="0">
                <a:solidFill>
                  <a:schemeClr val="accent6"/>
                </a:solidFill>
                <a:latin typeface="+mn-lt"/>
                <a:cs typeface="Arial"/>
                <a:sym typeface="Open Sans"/>
              </a:rPr>
              <a:t>PASSO 3</a:t>
            </a:r>
          </a:p>
          <a:p>
            <a:pPr marL="0" lvl="0" indent="0" rtl="0">
              <a:lnSpc>
                <a:spcPct val="90000"/>
              </a:lnSpc>
              <a:spcBef>
                <a:spcPts val="0"/>
              </a:spcBef>
              <a:spcAft>
                <a:spcPts val="0"/>
              </a:spcAft>
              <a:buClr>
                <a:srgbClr val="9869BD"/>
              </a:buClr>
              <a:buSzPts val="2000"/>
              <a:buNone/>
            </a:pPr>
            <a:r>
              <a:rPr lang="pt-PT" sz="2000" spc="-60" dirty="0">
                <a:latin typeface="+mn-lt"/>
                <a:ea typeface="Open Sans"/>
                <a:cs typeface="Open Sans"/>
                <a:sym typeface="Open Sans"/>
              </a:rPr>
              <a:t>Todos os participantes participam numa reunião de balanço, para debater o plano de ação ideal.</a:t>
            </a:r>
          </a:p>
          <a:p>
            <a:pPr marL="0" lvl="0" indent="0" algn="just" rtl="0">
              <a:lnSpc>
                <a:spcPct val="90000"/>
              </a:lnSpc>
              <a:spcBef>
                <a:spcPts val="0"/>
              </a:spcBef>
              <a:spcAft>
                <a:spcPts val="0"/>
              </a:spcAft>
              <a:buClr>
                <a:srgbClr val="9869BD"/>
              </a:buClr>
              <a:buSzPts val="2000"/>
              <a:buNone/>
            </a:pPr>
            <a:endParaRPr lang="pt-PT" sz="2000" dirty="0">
              <a:latin typeface="+mn-lt"/>
              <a:ea typeface="Open Sans"/>
              <a:cs typeface="Open Sans"/>
              <a:sym typeface="Open Sans"/>
            </a:endParaRPr>
          </a:p>
        </p:txBody>
      </p:sp>
      <p:pic>
        <p:nvPicPr>
          <p:cNvPr id="242" name="Google Shape;242;g30fd5a3148a_2_30" descr="Ampulheta 90% com preenchimento sólido"/>
          <p:cNvPicPr preferRelativeResize="0">
            <a:picLocks noGrp="1"/>
          </p:cNvPicPr>
          <p:nvPr>
            <p:ph type="body" idx="2"/>
          </p:nvPr>
        </p:nvPicPr>
        <p:blipFill rotWithShape="1">
          <a:blip r:embed="rId3">
            <a:alphaModFix/>
          </a:blip>
          <a:srcRect/>
          <a:stretch/>
        </p:blipFill>
        <p:spPr>
          <a:xfrm>
            <a:off x="10909738" y="4895268"/>
            <a:ext cx="1319400" cy="1319400"/>
          </a:xfrm>
          <a:prstGeom prst="rect">
            <a:avLst/>
          </a:prstGeom>
          <a:noFill/>
          <a:ln>
            <a:noFill/>
          </a:ln>
        </p:spPr>
      </p:pic>
      <p:sp>
        <p:nvSpPr>
          <p:cNvPr id="243" name="Google Shape;243;g30fd5a3148a_2_30"/>
          <p:cNvSpPr txBox="1"/>
          <p:nvPr/>
        </p:nvSpPr>
        <p:spPr>
          <a:xfrm>
            <a:off x="10965350" y="6186116"/>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accent6"/>
                </a:solidFill>
                <a:latin typeface="Open Sans Light"/>
                <a:ea typeface="Open Sans Light"/>
                <a:cs typeface="Open Sans Light"/>
                <a:sym typeface="Open Sans Light"/>
              </a:rPr>
              <a:t>00h:20m</a:t>
            </a:r>
            <a:endParaRPr sz="1600" b="1" i="0" u="none" strike="noStrike" cap="none" dirty="0">
              <a:solidFill>
                <a:schemeClr val="accent6"/>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8E3495C1-35AE-AFC7-4A0A-B5C5404AAE08}"/>
              </a:ext>
            </a:extLst>
          </p:cNvPr>
          <p:cNvPicPr>
            <a:picLocks noChangeAspect="1"/>
          </p:cNvPicPr>
          <p:nvPr/>
        </p:nvPicPr>
        <p:blipFill>
          <a:blip r:embed="rId4"/>
          <a:stretch>
            <a:fillRect/>
          </a:stretch>
        </p:blipFill>
        <p:spPr>
          <a:xfrm>
            <a:off x="322172" y="6194690"/>
            <a:ext cx="1845149" cy="330126"/>
          </a:xfrm>
          <a:prstGeom prst="rect">
            <a:avLst/>
          </a:prstGeom>
        </p:spPr>
      </p:pic>
      <p:sp>
        <p:nvSpPr>
          <p:cNvPr id="3" name="Google Shape;229;g30fd5a3148a_2_19">
            <a:extLst>
              <a:ext uri="{FF2B5EF4-FFF2-40B4-BE49-F238E27FC236}">
                <a16:creationId xmlns:a16="http://schemas.microsoft.com/office/drawing/2014/main" id="{A2519E56-DA83-358B-4922-A33AE30E6E68}"/>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a:buClr>
                <a:schemeClr val="accent6"/>
              </a:buClr>
              <a:buSzPts val="2400"/>
            </a:pPr>
            <a:r>
              <a:rPr lang="en-GB" sz="3200">
                <a:solidFill>
                  <a:schemeClr val="accent6"/>
                </a:solidFill>
              </a:rPr>
              <a:t>Atividade 2: Criar um plano de ação</a:t>
            </a:r>
            <a:endParaRPr sz="3200">
              <a:solidFill>
                <a:schemeClr val="accent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g30fd5a3148a_2_39"/>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800"/>
              <a:buNone/>
            </a:pPr>
            <a:r>
              <a:rPr lang="pt-PT" sz="2000" b="1" dirty="0">
                <a:solidFill>
                  <a:srgbClr val="12501B"/>
                </a:solidFill>
                <a:latin typeface="Arial"/>
                <a:ea typeface="Arial"/>
                <a:cs typeface="Arial"/>
                <a:sym typeface="Arial"/>
              </a:rPr>
              <a:t>RECURSOS </a:t>
            </a:r>
            <a:endParaRPr lang="pt-PT" sz="2000" b="1" dirty="0">
              <a:latin typeface="Open Sans"/>
              <a:ea typeface="Open Sans"/>
              <a:cs typeface="Open Sans"/>
              <a:sym typeface="Open Sans"/>
            </a:endParaRPr>
          </a:p>
          <a:p>
            <a:pPr marL="228600" lvl="0" indent="-114300" algn="just" rtl="0">
              <a:lnSpc>
                <a:spcPct val="90000"/>
              </a:lnSpc>
              <a:spcBef>
                <a:spcPts val="1000"/>
              </a:spcBef>
              <a:spcAft>
                <a:spcPts val="0"/>
              </a:spcAft>
              <a:buClr>
                <a:srgbClr val="9869BD"/>
              </a:buClr>
              <a:buSzPts val="1800"/>
              <a:buNone/>
            </a:pPr>
            <a:endParaRPr lang="pt-PT" sz="1900" b="1" u="sng" dirty="0">
              <a:solidFill>
                <a:schemeClr val="hlink"/>
              </a:solidFill>
              <a:latin typeface="Open Sans"/>
              <a:ea typeface="Open Sans"/>
              <a:cs typeface="Open Sans"/>
              <a:sym typeface="Open Sans"/>
              <a:hlinkClick r:id="rId3"/>
            </a:endParaRPr>
          </a:p>
          <a:p>
            <a:pPr marL="228600" lvl="0" indent="-228600" algn="just" rtl="0">
              <a:lnSpc>
                <a:spcPct val="90000"/>
              </a:lnSpc>
              <a:spcBef>
                <a:spcPts val="1000"/>
              </a:spcBef>
              <a:spcAft>
                <a:spcPts val="0"/>
              </a:spcAft>
              <a:buClr>
                <a:srgbClr val="9869BD"/>
              </a:buClr>
              <a:buSzPts val="1900"/>
              <a:buChar char="•"/>
            </a:pPr>
            <a:r>
              <a:rPr lang="pt-PT" sz="1900" u="sng" dirty="0">
                <a:solidFill>
                  <a:schemeClr val="hlink"/>
                </a:solidFill>
                <a:latin typeface="+mj-lt"/>
                <a:ea typeface="Open Sans"/>
                <a:cs typeface="Open Sans"/>
                <a:sym typeface="Open Sans"/>
                <a:hlinkClick r:id="rId4"/>
              </a:rPr>
              <a:t>Trabalho híbrido: Orientações para profissionais de recursos humanos | CIPD</a:t>
            </a:r>
            <a:endParaRPr lang="pt-PT" sz="1900" u="sng" dirty="0">
              <a:solidFill>
                <a:schemeClr val="hlink"/>
              </a:solidFill>
              <a:latin typeface="+mj-lt"/>
              <a:ea typeface="Open Sans"/>
              <a:cs typeface="Open Sans"/>
              <a:sym typeface="Open Sans"/>
              <a:hlinkClick r:id="rId5"/>
            </a:endParaRPr>
          </a:p>
          <a:p>
            <a:pPr marL="228600" lvl="0" indent="-228600" algn="just" rtl="0">
              <a:lnSpc>
                <a:spcPct val="90000"/>
              </a:lnSpc>
              <a:spcBef>
                <a:spcPts val="1000"/>
              </a:spcBef>
              <a:spcAft>
                <a:spcPts val="0"/>
              </a:spcAft>
              <a:buClr>
                <a:srgbClr val="9869BD"/>
              </a:buClr>
              <a:buSzPts val="1900"/>
              <a:buChar char="•"/>
            </a:pPr>
            <a:r>
              <a:rPr lang="pt-PT" sz="1900" u="sng" dirty="0">
                <a:solidFill>
                  <a:schemeClr val="hlink"/>
                </a:solidFill>
                <a:latin typeface="+mj-lt"/>
                <a:ea typeface="Open Sans"/>
                <a:cs typeface="Open Sans"/>
                <a:sym typeface="Open Sans"/>
                <a:hlinkClick r:id="rId5"/>
              </a:rPr>
              <a:t>10 primeiros passos para criar um ambiente de trabalho híbrido produtivo</a:t>
            </a:r>
            <a:endParaRPr lang="pt-PT" sz="1900" u="sng" dirty="0">
              <a:solidFill>
                <a:schemeClr val="hlink"/>
              </a:solidFill>
              <a:latin typeface="+mj-lt"/>
              <a:ea typeface="Open Sans"/>
              <a:cs typeface="Open Sans"/>
              <a:sym typeface="Open Sans"/>
              <a:hlinkClick r:id="rId3"/>
            </a:endParaRPr>
          </a:p>
          <a:p>
            <a:pPr marL="228600" lvl="0" indent="-228600" algn="just" rtl="0">
              <a:lnSpc>
                <a:spcPct val="90000"/>
              </a:lnSpc>
              <a:spcBef>
                <a:spcPts val="1000"/>
              </a:spcBef>
              <a:spcAft>
                <a:spcPts val="0"/>
              </a:spcAft>
              <a:buClr>
                <a:srgbClr val="9869BD"/>
              </a:buClr>
              <a:buSzPts val="1900"/>
              <a:buChar char="•"/>
            </a:pPr>
            <a:r>
              <a:rPr lang="pt-PT" sz="1900" u="sng" dirty="0">
                <a:solidFill>
                  <a:schemeClr val="hlink"/>
                </a:solidFill>
                <a:latin typeface="+mj-lt"/>
                <a:ea typeface="Open Sans"/>
                <a:cs typeface="Open Sans"/>
                <a:sym typeface="Open Sans"/>
                <a:hlinkClick r:id="rId3"/>
              </a:rPr>
              <a:t>6 maneiras de criar um modelo de trabalho híbrido bem-sucedido</a:t>
            </a:r>
            <a:endParaRPr lang="pt-PT" sz="1900" dirty="0">
              <a:latin typeface="+mj-lt"/>
              <a:ea typeface="Open Sans"/>
              <a:cs typeface="Open Sans"/>
              <a:sym typeface="Open Sans"/>
            </a:endParaRPr>
          </a:p>
          <a:p>
            <a:pPr marL="228600" lvl="0" indent="-114300" algn="just" rtl="0">
              <a:lnSpc>
                <a:spcPct val="90000"/>
              </a:lnSpc>
              <a:spcBef>
                <a:spcPts val="1000"/>
              </a:spcBef>
              <a:spcAft>
                <a:spcPts val="0"/>
              </a:spcAft>
              <a:buClr>
                <a:srgbClr val="9869BD"/>
              </a:buClr>
              <a:buSzPts val="1800"/>
              <a:buNone/>
            </a:pPr>
            <a:endParaRPr lang="pt-PT" sz="1900" b="1" i="0" u="none" strike="noStrike" cap="none" dirty="0">
              <a:solidFill>
                <a:srgbClr val="868E93"/>
              </a:solidFill>
              <a:latin typeface="Open Sans"/>
              <a:ea typeface="Open Sans"/>
              <a:cs typeface="Open Sans"/>
              <a:sym typeface="Open Sans"/>
            </a:endParaRPr>
          </a:p>
          <a:p>
            <a:pPr marL="228600" lvl="0" indent="-114300" algn="just" rtl="0">
              <a:lnSpc>
                <a:spcPct val="90000"/>
              </a:lnSpc>
              <a:spcBef>
                <a:spcPts val="1000"/>
              </a:spcBef>
              <a:spcAft>
                <a:spcPts val="0"/>
              </a:spcAft>
              <a:buClr>
                <a:srgbClr val="9869BD"/>
              </a:buClr>
              <a:buSzPts val="1800"/>
              <a:buNone/>
            </a:pPr>
            <a:endParaRPr lang="pt-PT" sz="1900" b="1" dirty="0">
              <a:solidFill>
                <a:srgbClr val="12501B"/>
              </a:solidFill>
              <a:latin typeface="Open Sans"/>
              <a:ea typeface="Open Sans"/>
              <a:cs typeface="Open Sans"/>
              <a:sym typeface="Open Sans"/>
            </a:endParaRPr>
          </a:p>
        </p:txBody>
      </p:sp>
      <p:sp>
        <p:nvSpPr>
          <p:cNvPr id="251" name="Google Shape;251;g30fd5a3148a_2_39"/>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800"/>
              <a:buNone/>
            </a:pPr>
            <a:r>
              <a:rPr lang="pt-PT" sz="2000" b="1" cap="all" dirty="0">
                <a:solidFill>
                  <a:srgbClr val="12501B"/>
                </a:solidFill>
                <a:latin typeface="Arial"/>
                <a:ea typeface="Arial"/>
                <a:cs typeface="Arial"/>
                <a:sym typeface="Arial"/>
              </a:rPr>
              <a:t>Saiba mais! </a:t>
            </a:r>
            <a:endParaRPr lang="pt-PT" sz="2000" b="1" cap="all" dirty="0">
              <a:latin typeface="Open Sans"/>
              <a:ea typeface="Open Sans"/>
              <a:cs typeface="Open Sans"/>
              <a:sym typeface="Open Sans"/>
            </a:endParaRPr>
          </a:p>
          <a:p>
            <a:pPr marL="0" lvl="0" indent="0" algn="just" rtl="0">
              <a:lnSpc>
                <a:spcPct val="90000"/>
              </a:lnSpc>
              <a:spcBef>
                <a:spcPts val="1000"/>
              </a:spcBef>
              <a:spcAft>
                <a:spcPts val="0"/>
              </a:spcAft>
              <a:buClr>
                <a:schemeClr val="dk2"/>
              </a:buClr>
              <a:buSzPts val="1800"/>
              <a:buNone/>
            </a:pPr>
            <a:endParaRPr lang="pt-PT" sz="1900" b="1" u="sng" dirty="0">
              <a:solidFill>
                <a:schemeClr val="hlink"/>
              </a:solidFill>
              <a:latin typeface="Open Sans"/>
              <a:ea typeface="Open Sans"/>
              <a:cs typeface="Open Sans"/>
              <a:sym typeface="Open Sans"/>
              <a:hlinkClick r:id="rId6"/>
            </a:endParaRPr>
          </a:p>
          <a:p>
            <a:pPr marL="457200" lvl="0" indent="-349250" algn="just" rtl="0">
              <a:lnSpc>
                <a:spcPct val="90000"/>
              </a:lnSpc>
              <a:spcBef>
                <a:spcPts val="1000"/>
              </a:spcBef>
              <a:spcAft>
                <a:spcPts val="0"/>
              </a:spcAft>
              <a:buClr>
                <a:schemeClr val="dk2"/>
              </a:buClr>
              <a:buSzPts val="1900"/>
              <a:buChar char="•"/>
            </a:pPr>
            <a:r>
              <a:rPr lang="pt-PT" sz="1900" u="sng" dirty="0">
                <a:solidFill>
                  <a:schemeClr val="hlink"/>
                </a:solidFill>
                <a:latin typeface="+mj-lt"/>
                <a:ea typeface="Open Sans"/>
                <a:cs typeface="Open Sans"/>
                <a:sym typeface="Open Sans"/>
                <a:hlinkClick r:id="rId6"/>
              </a:rPr>
              <a:t>O que é uma estratégia de local de trabalho híbrido moderno? (e como criá-la) | Robin</a:t>
            </a:r>
            <a:endParaRPr lang="pt-PT" sz="1900" dirty="0">
              <a:latin typeface="+mj-lt"/>
              <a:ea typeface="Open Sans"/>
              <a:cs typeface="Open Sans"/>
              <a:sym typeface="Open Sans"/>
            </a:endParaRPr>
          </a:p>
        </p:txBody>
      </p:sp>
      <p:pic>
        <p:nvPicPr>
          <p:cNvPr id="252" name="Google Shape;252;g30fd5a3148a_2_39"/>
          <p:cNvPicPr preferRelativeResize="0"/>
          <p:nvPr/>
        </p:nvPicPr>
        <p:blipFill rotWithShape="1">
          <a:blip r:embed="rId7">
            <a:alphaModFix/>
          </a:blip>
          <a:srcRect/>
          <a:stretch/>
        </p:blipFill>
        <p:spPr>
          <a:xfrm>
            <a:off x="6850175" y="2995935"/>
            <a:ext cx="4754450" cy="2897939"/>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1655A9DD-0410-BCC8-E159-32984CAA0C8B}"/>
              </a:ext>
            </a:extLst>
          </p:cNvPr>
          <p:cNvPicPr>
            <a:picLocks noChangeAspect="1"/>
          </p:cNvPicPr>
          <p:nvPr/>
        </p:nvPicPr>
        <p:blipFill>
          <a:blip r:embed="rId8"/>
          <a:stretch>
            <a:fillRect/>
          </a:stretch>
        </p:blipFill>
        <p:spPr>
          <a:xfrm>
            <a:off x="322172" y="6194690"/>
            <a:ext cx="1845149" cy="330126"/>
          </a:xfrm>
          <a:prstGeom prst="rect">
            <a:avLst/>
          </a:prstGeom>
        </p:spPr>
      </p:pic>
      <p:sp>
        <p:nvSpPr>
          <p:cNvPr id="6" name="Google Shape;229;g30fd5a3148a_2_19">
            <a:extLst>
              <a:ext uri="{FF2B5EF4-FFF2-40B4-BE49-F238E27FC236}">
                <a16:creationId xmlns:a16="http://schemas.microsoft.com/office/drawing/2014/main" id="{008D6E34-8E7B-A23E-B4F4-A4380257684C}"/>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a:buClr>
                <a:schemeClr val="accent6"/>
              </a:buClr>
              <a:buSzPts val="2400"/>
            </a:pPr>
            <a:r>
              <a:rPr lang="en-GB" sz="3200">
                <a:solidFill>
                  <a:schemeClr val="accent6"/>
                </a:solidFill>
              </a:rPr>
              <a:t>Atividade 2: Criar um plano de ação</a:t>
            </a:r>
            <a:endParaRPr sz="3200">
              <a:solidFill>
                <a:schemeClr val="accent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p:nvPr/>
        </p:nvSpPr>
        <p:spPr>
          <a:xfrm>
            <a:off x="4894162" y="2858825"/>
            <a:ext cx="6457010" cy="160019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5"/>
              </a:buClr>
              <a:buSzPts val="3600"/>
              <a:buFont typeface="Arial"/>
              <a:buNone/>
            </a:pPr>
            <a:r>
              <a:rPr lang="pt-PT" sz="3600" dirty="0">
                <a:solidFill>
                  <a:schemeClr val="accent5"/>
                </a:solidFill>
              </a:rPr>
              <a:t>Tópico 3</a:t>
            </a:r>
          </a:p>
          <a:p>
            <a:pPr marL="0" marR="0" lvl="0" indent="0" rtl="0">
              <a:lnSpc>
                <a:spcPct val="90000"/>
              </a:lnSpc>
              <a:spcBef>
                <a:spcPts val="0"/>
              </a:spcBef>
              <a:spcAft>
                <a:spcPts val="0"/>
              </a:spcAft>
              <a:buClr>
                <a:schemeClr val="accent5"/>
              </a:buClr>
              <a:buSzPts val="3600"/>
              <a:buFont typeface="Arial"/>
              <a:buNone/>
            </a:pPr>
            <a:r>
              <a:rPr lang="pt-PT" sz="3600" b="1" i="0" u="none" strike="noStrike" cap="none" dirty="0">
                <a:solidFill>
                  <a:schemeClr val="accent5"/>
                </a:solidFill>
                <a:latin typeface="Arial"/>
                <a:ea typeface="Arial"/>
                <a:cs typeface="Arial"/>
                <a:sym typeface="Arial"/>
              </a:rPr>
              <a:t>Monitorização e ajuste da utilização de recursos</a:t>
            </a:r>
            <a:endParaRPr lang="pt-PT" sz="3600" b="1" i="0" u="none" strike="noStrike" cap="none" dirty="0">
              <a:solidFill>
                <a:srgbClr val="000000"/>
              </a:solidFill>
              <a:latin typeface="Arial"/>
              <a:ea typeface="Arial"/>
              <a:cs typeface="Arial"/>
              <a:sym typeface="Arial"/>
            </a:endParaRPr>
          </a:p>
        </p:txBody>
      </p:sp>
      <p:pic>
        <p:nvPicPr>
          <p:cNvPr id="259" name="Google Shape;259;p20"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D96C2D9E-53D1-2707-0776-E2F72AD1A2BF}"/>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p:nvPr/>
        </p:nvSpPr>
        <p:spPr>
          <a:xfrm>
            <a:off x="4894149" y="2858825"/>
            <a:ext cx="7119300" cy="1600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5"/>
              </a:buClr>
              <a:buSzPts val="3600"/>
              <a:buFont typeface="Arial"/>
              <a:buNone/>
            </a:pPr>
            <a:r>
              <a:rPr lang="en-GB" sz="3600" b="1" dirty="0" err="1">
                <a:solidFill>
                  <a:schemeClr val="accent4"/>
                </a:solidFill>
              </a:rPr>
              <a:t>Energizador</a:t>
            </a:r>
            <a:endParaRPr sz="3600" b="1" dirty="0">
              <a:solidFill>
                <a:schemeClr val="accent4"/>
              </a:solidFill>
            </a:endParaRPr>
          </a:p>
          <a:p>
            <a:pPr marL="0" marR="0" lvl="0" indent="0" algn="just" rtl="0">
              <a:lnSpc>
                <a:spcPct val="90000"/>
              </a:lnSpc>
              <a:spcBef>
                <a:spcPts val="0"/>
              </a:spcBef>
              <a:spcAft>
                <a:spcPts val="0"/>
              </a:spcAft>
              <a:buClr>
                <a:schemeClr val="accent5"/>
              </a:buClr>
              <a:buSzPts val="3600"/>
              <a:buFont typeface="Arial"/>
              <a:buNone/>
            </a:pPr>
            <a:endParaRPr sz="3600" b="1" dirty="0">
              <a:solidFill>
                <a:schemeClr val="accent4"/>
              </a:solidFill>
            </a:endParaRPr>
          </a:p>
          <a:p>
            <a:pPr marL="0" lvl="0" indent="0" algn="l" rtl="0">
              <a:lnSpc>
                <a:spcPct val="115000"/>
              </a:lnSpc>
              <a:spcBef>
                <a:spcPts val="1200"/>
              </a:spcBef>
              <a:spcAft>
                <a:spcPts val="0"/>
              </a:spcAft>
              <a:buNone/>
            </a:pPr>
            <a:r>
              <a:rPr lang="en-GB" sz="3200" b="1" dirty="0" err="1">
                <a:solidFill>
                  <a:srgbClr val="9868BD"/>
                </a:solidFill>
              </a:rPr>
              <a:t>Ligações</a:t>
            </a:r>
            <a:r>
              <a:rPr lang="en-GB" sz="3200" b="1" dirty="0">
                <a:solidFill>
                  <a:srgbClr val="9868BD"/>
                </a:solidFill>
              </a:rPr>
              <a:t> de </a:t>
            </a:r>
            <a:r>
              <a:rPr lang="en-GB" sz="3200" b="1" dirty="0" err="1">
                <a:solidFill>
                  <a:srgbClr val="9868BD"/>
                </a:solidFill>
              </a:rPr>
              <a:t>colaboração</a:t>
            </a:r>
            <a:r>
              <a:rPr lang="en-GB" sz="3200" b="1" dirty="0">
                <a:solidFill>
                  <a:srgbClr val="9868BD"/>
                </a:solidFill>
              </a:rPr>
              <a:t> </a:t>
            </a:r>
            <a:r>
              <a:rPr lang="en-GB" sz="3200" b="1" dirty="0" err="1">
                <a:solidFill>
                  <a:srgbClr val="9868BD"/>
                </a:solidFill>
              </a:rPr>
              <a:t>híbrida</a:t>
            </a:r>
            <a:endParaRPr sz="3200" b="1" dirty="0">
              <a:solidFill>
                <a:srgbClr val="9868BD"/>
              </a:solidFill>
            </a:endParaRPr>
          </a:p>
          <a:p>
            <a:pPr marL="0" marR="0" lvl="0" indent="0" algn="just" rtl="0">
              <a:lnSpc>
                <a:spcPct val="90000"/>
              </a:lnSpc>
              <a:spcBef>
                <a:spcPts val="1200"/>
              </a:spcBef>
              <a:spcAft>
                <a:spcPts val="0"/>
              </a:spcAft>
              <a:buClr>
                <a:schemeClr val="accent5"/>
              </a:buClr>
              <a:buSzPts val="3600"/>
              <a:buFont typeface="Arial"/>
              <a:buNone/>
            </a:pPr>
            <a:endParaRPr sz="3600" b="1" dirty="0">
              <a:solidFill>
                <a:schemeClr val="accent4"/>
              </a:solidFill>
            </a:endParaRPr>
          </a:p>
          <a:p>
            <a:pPr marL="0" marR="0" lvl="0" indent="0" algn="just" rtl="0">
              <a:lnSpc>
                <a:spcPct val="90000"/>
              </a:lnSpc>
              <a:spcBef>
                <a:spcPts val="0"/>
              </a:spcBef>
              <a:spcAft>
                <a:spcPts val="0"/>
              </a:spcAft>
              <a:buClr>
                <a:schemeClr val="accent5"/>
              </a:buClr>
              <a:buSzPts val="3600"/>
              <a:buFont typeface="Arial"/>
              <a:buNone/>
            </a:pPr>
            <a:br>
              <a:rPr lang="en-GB" sz="3600" b="0" i="0" u="none" strike="noStrike" cap="none" dirty="0">
                <a:solidFill>
                  <a:schemeClr val="accent5"/>
                </a:solidFill>
                <a:latin typeface="Arial"/>
                <a:ea typeface="Arial"/>
                <a:cs typeface="Arial"/>
                <a:sym typeface="Arial"/>
              </a:rPr>
            </a:br>
            <a:endParaRPr sz="1400" b="1" i="0" u="none" strike="noStrike" cap="none" dirty="0">
              <a:solidFill>
                <a:srgbClr val="000000"/>
              </a:solidFill>
              <a:latin typeface="Arial"/>
              <a:ea typeface="Arial"/>
              <a:cs typeface="Arial"/>
              <a:sym typeface="Arial"/>
            </a:endParaRPr>
          </a:p>
        </p:txBody>
      </p:sp>
      <p:pic>
        <p:nvPicPr>
          <p:cNvPr id="115" name="Google Shape;115;p5"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2F738D16-E134-7C87-9D0B-7E6FEEFDD2BB}"/>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13"/>
          <p:cNvSpPr txBox="1"/>
          <p:nvPr/>
        </p:nvSpPr>
        <p:spPr>
          <a:xfrm>
            <a:off x="533728" y="1404087"/>
            <a:ext cx="11395513" cy="5234152"/>
          </a:xfrm>
          <a:prstGeom prst="rect">
            <a:avLst/>
          </a:prstGeom>
          <a:noFill/>
          <a:ln>
            <a:noFill/>
          </a:ln>
        </p:spPr>
        <p:txBody>
          <a:bodyPr spcFirstLastPara="1" wrap="square" lIns="91425" tIns="45700" rIns="91425" bIns="45700" anchor="t" anchorCtr="0">
            <a:normAutofit fontScale="32500" lnSpcReduction="20000"/>
          </a:bodyPr>
          <a:lstStyle/>
          <a:p>
            <a:pPr marL="114300" marR="0" lvl="0" indent="0" rtl="0">
              <a:lnSpc>
                <a:spcPct val="100000"/>
              </a:lnSpc>
              <a:spcBef>
                <a:spcPts val="0"/>
              </a:spcBef>
              <a:spcAft>
                <a:spcPts val="0"/>
              </a:spcAft>
              <a:buClr>
                <a:srgbClr val="000000"/>
              </a:buClr>
              <a:buSzPct val="100000"/>
              <a:buFont typeface="Arial"/>
              <a:buNone/>
            </a:pPr>
            <a:r>
              <a:rPr lang="pt-PT" sz="7400" b="1" i="0" u="none" strike="noStrike" cap="none" dirty="0">
                <a:solidFill>
                  <a:srgbClr val="000000"/>
                </a:solidFill>
                <a:latin typeface="Arial"/>
                <a:ea typeface="Arial"/>
                <a:cs typeface="Arial"/>
                <a:sym typeface="Arial"/>
              </a:rPr>
              <a:t>Principais benefícios da monitorização e ajuste da utilização de recursos no trabalho híbrido</a:t>
            </a:r>
            <a:endParaRPr lang="pt-PT" sz="7400" dirty="0"/>
          </a:p>
          <a:p>
            <a:pPr marL="114300" marR="0" lvl="0" indent="0" rtl="0">
              <a:lnSpc>
                <a:spcPct val="100000"/>
              </a:lnSpc>
              <a:spcBef>
                <a:spcPts val="0"/>
              </a:spcBef>
              <a:spcAft>
                <a:spcPts val="0"/>
              </a:spcAft>
              <a:buClr>
                <a:srgbClr val="000000"/>
              </a:buClr>
              <a:buSzPct val="100000"/>
              <a:buFont typeface="Arial"/>
              <a:buNone/>
            </a:pPr>
            <a:endParaRPr lang="pt-PT" sz="7400" b="1" i="0" u="none" strike="noStrike" cap="none" dirty="0">
              <a:solidFill>
                <a:srgbClr val="000000"/>
              </a:solidFill>
              <a:latin typeface="Arial"/>
              <a:ea typeface="Arial"/>
              <a:cs typeface="Arial"/>
              <a:sym typeface="Arial"/>
            </a:endParaRPr>
          </a:p>
          <a:p>
            <a:pPr marL="114300" marR="0" lvl="0" indent="0" rtl="0">
              <a:lnSpc>
                <a:spcPct val="100000"/>
              </a:lnSpc>
              <a:spcBef>
                <a:spcPts val="0"/>
              </a:spcBef>
              <a:spcAft>
                <a:spcPts val="0"/>
              </a:spcAft>
              <a:buClr>
                <a:srgbClr val="000000"/>
              </a:buClr>
              <a:buSzPct val="100000"/>
              <a:buFont typeface="Arial"/>
              <a:buNone/>
            </a:pPr>
            <a:r>
              <a:rPr lang="pt-PT" sz="7400" b="1" i="0" u="none" strike="noStrike" cap="none" dirty="0">
                <a:solidFill>
                  <a:srgbClr val="D86CCC"/>
                </a:solidFill>
                <a:latin typeface="Arial"/>
                <a:ea typeface="Arial"/>
                <a:cs typeface="Arial"/>
                <a:sym typeface="Arial"/>
              </a:rPr>
              <a:t>1. Alocação otimizada de recursos</a:t>
            </a:r>
            <a:endParaRPr lang="pt-PT" sz="7400" b="0" i="0" u="none" strike="noStrike" cap="none" dirty="0">
              <a:solidFill>
                <a:srgbClr val="000000"/>
              </a:solidFill>
              <a:latin typeface="Arial"/>
              <a:ea typeface="Arial"/>
              <a:cs typeface="Arial"/>
              <a:sym typeface="Arial"/>
            </a:endParaRPr>
          </a:p>
          <a:p>
            <a:pPr marL="577850" marR="0" lvl="0" indent="-144463" rtl="0">
              <a:lnSpc>
                <a:spcPct val="100000"/>
              </a:lnSpc>
              <a:spcBef>
                <a:spcPts val="800"/>
              </a:spcBef>
              <a:spcAft>
                <a:spcPts val="0"/>
              </a:spcAft>
              <a:buClr>
                <a:srgbClr val="000000"/>
              </a:buClr>
              <a:buSzPct val="100000"/>
              <a:buFont typeface="Arial"/>
              <a:buChar char="•"/>
            </a:pPr>
            <a:r>
              <a:rPr lang="pt-PT" sz="7400" b="1" i="0" u="none" strike="noStrike" cap="none" spc="-90" dirty="0">
                <a:solidFill>
                  <a:srgbClr val="000000"/>
                </a:solidFill>
                <a:latin typeface="Arial"/>
                <a:ea typeface="Arial"/>
                <a:cs typeface="Arial"/>
                <a:sym typeface="Arial"/>
              </a:rPr>
              <a:t>Identificação de recursos subutilizados: </a:t>
            </a:r>
            <a:r>
              <a:rPr lang="pt-PT" sz="7400" b="0" i="0" u="none" strike="noStrike" cap="none" spc="-90" dirty="0">
                <a:solidFill>
                  <a:srgbClr val="000000"/>
                </a:solidFill>
                <a:latin typeface="Arial"/>
                <a:ea typeface="Arial"/>
                <a:cs typeface="Arial"/>
                <a:sym typeface="Arial"/>
              </a:rPr>
              <a:t>ao monitorizar a utilização dos </a:t>
            </a:r>
            <a:r>
              <a:rPr lang="pt-PT" sz="7400" spc="-90" dirty="0"/>
              <a:t>recursos, </a:t>
            </a:r>
            <a:r>
              <a:rPr lang="pt-PT" sz="7400" dirty="0"/>
              <a:t>é possível identificar as áreas onde não estão a ser totalmente utilizados.</a:t>
            </a:r>
          </a:p>
          <a:p>
            <a:pPr marL="577850" lvl="0" indent="-144463">
              <a:spcBef>
                <a:spcPts val="800"/>
              </a:spcBef>
              <a:buSzPct val="100000"/>
              <a:buFont typeface="Arial"/>
              <a:buChar char="•"/>
            </a:pPr>
            <a:r>
              <a:rPr lang="pt-PT" sz="7400" b="1" i="0" u="none" strike="noStrike" cap="none" dirty="0">
                <a:solidFill>
                  <a:srgbClr val="000000"/>
                </a:solidFill>
                <a:latin typeface="Arial"/>
                <a:ea typeface="Arial"/>
                <a:cs typeface="Arial"/>
                <a:sym typeface="Arial"/>
              </a:rPr>
              <a:t>A </a:t>
            </a:r>
            <a:r>
              <a:rPr lang="pt-PT" sz="7400" b="1" i="0" u="none" strike="noStrike" cap="none" dirty="0" err="1">
                <a:solidFill>
                  <a:srgbClr val="000000"/>
                </a:solidFill>
                <a:latin typeface="Arial"/>
                <a:ea typeface="Arial"/>
                <a:cs typeface="Arial"/>
                <a:sym typeface="Arial"/>
              </a:rPr>
              <a:t>reafetação</a:t>
            </a:r>
            <a:r>
              <a:rPr lang="pt-PT" sz="7400" b="1" i="0" u="none" strike="noStrike" cap="none" dirty="0">
                <a:solidFill>
                  <a:srgbClr val="000000"/>
                </a:solidFill>
                <a:latin typeface="Arial"/>
                <a:ea typeface="Arial"/>
                <a:cs typeface="Arial"/>
                <a:sym typeface="Arial"/>
              </a:rPr>
              <a:t> de recursos </a:t>
            </a:r>
            <a:r>
              <a:rPr lang="pt-PT" sz="7400" b="0" i="0" u="none" strike="noStrike" cap="none" dirty="0">
                <a:solidFill>
                  <a:srgbClr val="000000"/>
                </a:solidFill>
                <a:latin typeface="Arial"/>
                <a:ea typeface="Arial"/>
                <a:cs typeface="Arial"/>
                <a:sym typeface="Arial"/>
              </a:rPr>
              <a:t>permite a sua redistribuição para </a:t>
            </a:r>
            <a:r>
              <a:rPr lang="pt-PT" sz="7400" dirty="0"/>
              <a:t>projetos prioritários ou </a:t>
            </a:r>
            <a:r>
              <a:rPr lang="pt-PT" sz="7400" b="0" i="0" u="none" strike="noStrike" cap="none" dirty="0">
                <a:solidFill>
                  <a:srgbClr val="000000"/>
                </a:solidFill>
                <a:latin typeface="Arial"/>
                <a:ea typeface="Arial"/>
                <a:cs typeface="Arial"/>
                <a:sym typeface="Arial"/>
              </a:rPr>
              <a:t>equipas que necessitem de apoio adicional.</a:t>
            </a:r>
          </a:p>
          <a:p>
            <a:pPr marL="114300" marR="0" lvl="0" indent="0" rtl="0">
              <a:lnSpc>
                <a:spcPct val="100000"/>
              </a:lnSpc>
              <a:spcBef>
                <a:spcPts val="0"/>
              </a:spcBef>
              <a:spcAft>
                <a:spcPts val="0"/>
              </a:spcAft>
              <a:buClr>
                <a:srgbClr val="000000"/>
              </a:buClr>
              <a:buSzPct val="100000"/>
              <a:buFont typeface="Arial"/>
              <a:buNone/>
            </a:pPr>
            <a:endParaRPr lang="pt-PT" sz="7400" b="1" i="0" u="none" strike="noStrike" cap="none" dirty="0">
              <a:solidFill>
                <a:srgbClr val="000000"/>
              </a:solidFill>
              <a:latin typeface="Arial"/>
              <a:ea typeface="Arial"/>
              <a:cs typeface="Arial"/>
              <a:sym typeface="Arial"/>
            </a:endParaRPr>
          </a:p>
          <a:p>
            <a:pPr marL="114300" marR="0" lvl="0" indent="0" rtl="0">
              <a:lnSpc>
                <a:spcPct val="100000"/>
              </a:lnSpc>
              <a:spcBef>
                <a:spcPts val="0"/>
              </a:spcBef>
              <a:spcAft>
                <a:spcPts val="0"/>
              </a:spcAft>
              <a:buClr>
                <a:srgbClr val="000000"/>
              </a:buClr>
              <a:buSzPct val="100000"/>
              <a:buFont typeface="Arial"/>
              <a:buNone/>
            </a:pPr>
            <a:r>
              <a:rPr lang="pt-PT" sz="7400" b="1" i="0" u="none" strike="noStrike" cap="none" dirty="0">
                <a:solidFill>
                  <a:srgbClr val="D86CCC"/>
                </a:solidFill>
                <a:latin typeface="Arial"/>
                <a:ea typeface="Arial"/>
                <a:cs typeface="Arial"/>
                <a:sym typeface="Arial"/>
              </a:rPr>
              <a:t>2. Melhoria da produtividade: </a:t>
            </a:r>
            <a:endParaRPr lang="pt-PT" sz="7400" b="0" i="0" u="none" strike="noStrike" cap="none" dirty="0">
              <a:solidFill>
                <a:srgbClr val="000000"/>
              </a:solidFill>
              <a:latin typeface="Arial"/>
              <a:ea typeface="Arial"/>
              <a:cs typeface="Arial"/>
              <a:sym typeface="Arial"/>
            </a:endParaRPr>
          </a:p>
          <a:p>
            <a:pPr marL="577850" marR="0" lvl="0" indent="-144463" rtl="0">
              <a:lnSpc>
                <a:spcPct val="100000"/>
              </a:lnSpc>
              <a:spcBef>
                <a:spcPts val="800"/>
              </a:spcBef>
              <a:spcAft>
                <a:spcPts val="0"/>
              </a:spcAft>
              <a:buClr>
                <a:srgbClr val="000000"/>
              </a:buClr>
              <a:buSzPct val="100000"/>
              <a:buFont typeface="Arial"/>
              <a:buChar char="•"/>
            </a:pPr>
            <a:r>
              <a:rPr lang="pt-PT" sz="7400" b="1" i="0" u="none" strike="noStrike" cap="none" dirty="0">
                <a:solidFill>
                  <a:srgbClr val="000000"/>
                </a:solidFill>
                <a:latin typeface="Arial"/>
                <a:ea typeface="Arial"/>
                <a:cs typeface="Arial"/>
                <a:sym typeface="Arial"/>
              </a:rPr>
              <a:t>Eficiência melhorada: </a:t>
            </a:r>
            <a:r>
              <a:rPr lang="pt-PT" sz="7400" b="0" i="0" u="none" strike="noStrike" cap="none" dirty="0">
                <a:solidFill>
                  <a:srgbClr val="000000"/>
                </a:solidFill>
                <a:latin typeface="Arial"/>
                <a:ea typeface="Arial"/>
                <a:cs typeface="Arial"/>
                <a:sym typeface="Arial"/>
              </a:rPr>
              <a:t>ao monitorizar a utilização de recursos, podem ser identificados estrangulamentos e ineficiências nos fluxos de trabalho.   </a:t>
            </a:r>
          </a:p>
          <a:p>
            <a:pPr marL="577850" marR="0" lvl="0" indent="-144463" rtl="0">
              <a:lnSpc>
                <a:spcPct val="100000"/>
              </a:lnSpc>
              <a:spcBef>
                <a:spcPts val="800"/>
              </a:spcBef>
              <a:spcAft>
                <a:spcPts val="0"/>
              </a:spcAft>
              <a:buClr>
                <a:srgbClr val="000000"/>
              </a:buClr>
              <a:buSzPct val="100000"/>
              <a:buFont typeface="Arial"/>
              <a:buChar char="•"/>
            </a:pPr>
            <a:r>
              <a:rPr lang="pt-PT" sz="7400" b="1" i="0" u="none" strike="noStrike" cap="none" spc="-20" dirty="0">
                <a:solidFill>
                  <a:srgbClr val="000000"/>
                </a:solidFill>
                <a:latin typeface="Arial"/>
                <a:ea typeface="Arial"/>
                <a:cs typeface="Arial"/>
                <a:sym typeface="Arial"/>
              </a:rPr>
              <a:t>Distribuição otimizada do volume de trabalho: </a:t>
            </a:r>
            <a:r>
              <a:rPr lang="pt-PT" sz="7400" b="0" i="0" u="none" strike="noStrike" cap="none" spc="-20" dirty="0">
                <a:solidFill>
                  <a:srgbClr val="000000"/>
                </a:solidFill>
                <a:latin typeface="Arial"/>
                <a:ea typeface="Arial"/>
                <a:cs typeface="Arial"/>
                <a:sym typeface="Arial"/>
              </a:rPr>
              <a:t>para garantir uma distribuição justa e eficiente da carga de trabalho entre os membros da equipa.   </a:t>
            </a:r>
          </a:p>
          <a:p>
            <a:pPr marL="114300" marR="0" lvl="0" indent="0" rtl="0">
              <a:lnSpc>
                <a:spcPct val="100000"/>
              </a:lnSpc>
              <a:spcBef>
                <a:spcPts val="0"/>
              </a:spcBef>
              <a:spcAft>
                <a:spcPts val="0"/>
              </a:spcAft>
              <a:buClr>
                <a:srgbClr val="000000"/>
              </a:buClr>
              <a:buSzPct val="100000"/>
              <a:buFont typeface="Arial"/>
              <a:buNone/>
            </a:pPr>
            <a:endParaRPr lang="pt-PT" sz="7400" b="0" i="0" u="none" strike="noStrike" cap="none" dirty="0">
              <a:solidFill>
                <a:srgbClr val="000000"/>
              </a:solidFill>
              <a:latin typeface="Arial"/>
              <a:ea typeface="Arial"/>
              <a:cs typeface="Arial"/>
              <a:sym typeface="Arial"/>
            </a:endParaRPr>
          </a:p>
          <a:p>
            <a:pPr marL="114300" marR="0" lvl="0" indent="0" algn="l" rtl="0">
              <a:lnSpc>
                <a:spcPct val="100000"/>
              </a:lnSpc>
              <a:spcBef>
                <a:spcPts val="0"/>
              </a:spcBef>
              <a:spcAft>
                <a:spcPts val="0"/>
              </a:spcAft>
              <a:buClr>
                <a:srgbClr val="000000"/>
              </a:buClr>
              <a:buSzPct val="100000"/>
              <a:buFont typeface="Arial"/>
              <a:buNone/>
            </a:pPr>
            <a:endParaRPr lang="pt-PT" sz="2000" b="1" i="0" u="none" strike="noStrike" cap="none" dirty="0">
              <a:solidFill>
                <a:srgbClr val="000000"/>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2946438D-A40A-B069-6BE4-A06AA25DFFB3}"/>
              </a:ext>
            </a:extLst>
          </p:cNvPr>
          <p:cNvPicPr>
            <a:picLocks noChangeAspect="1"/>
          </p:cNvPicPr>
          <p:nvPr/>
        </p:nvPicPr>
        <p:blipFill>
          <a:blip r:embed="rId3"/>
          <a:stretch>
            <a:fillRect/>
          </a:stretch>
        </p:blipFill>
        <p:spPr>
          <a:xfrm>
            <a:off x="322172" y="6194690"/>
            <a:ext cx="1845149" cy="330126"/>
          </a:xfrm>
          <a:prstGeom prst="rect">
            <a:avLst/>
          </a:prstGeom>
        </p:spPr>
      </p:pic>
      <p:sp>
        <p:nvSpPr>
          <p:cNvPr id="3" name="Google Shape;116;p2">
            <a:extLst>
              <a:ext uri="{FF2B5EF4-FFF2-40B4-BE49-F238E27FC236}">
                <a16:creationId xmlns:a16="http://schemas.microsoft.com/office/drawing/2014/main" id="{678CC223-D2C9-CC66-86C7-151AB927D9BA}"/>
              </a:ext>
            </a:extLst>
          </p:cNvPr>
          <p:cNvSpPr txBox="1"/>
          <p:nvPr/>
        </p:nvSpPr>
        <p:spPr>
          <a:xfrm>
            <a:off x="1257301" y="246992"/>
            <a:ext cx="1088349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3: Monitorização e ajuste da utilização de recursos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9"/>
          <p:cNvSpPr txBox="1"/>
          <p:nvPr/>
        </p:nvSpPr>
        <p:spPr>
          <a:xfrm>
            <a:off x="533728" y="1390232"/>
            <a:ext cx="11395513" cy="5234152"/>
          </a:xfrm>
          <a:prstGeom prst="rect">
            <a:avLst/>
          </a:prstGeom>
          <a:noFill/>
          <a:ln>
            <a:noFill/>
          </a:ln>
        </p:spPr>
        <p:txBody>
          <a:bodyPr spcFirstLastPara="1" wrap="square" lIns="91425" tIns="45700" rIns="91425" bIns="45700" anchor="t" anchorCtr="0">
            <a:normAutofit fontScale="32500" lnSpcReduction="20000"/>
          </a:bodyPr>
          <a:lstStyle/>
          <a:p>
            <a:pPr marL="114300" marR="0" lvl="0" indent="0" rtl="0">
              <a:lnSpc>
                <a:spcPct val="100000"/>
              </a:lnSpc>
              <a:spcBef>
                <a:spcPts val="0"/>
              </a:spcBef>
              <a:spcAft>
                <a:spcPts val="0"/>
              </a:spcAft>
              <a:buClr>
                <a:srgbClr val="000000"/>
              </a:buClr>
              <a:buSzPct val="100000"/>
              <a:buFont typeface="Arial"/>
              <a:buNone/>
            </a:pPr>
            <a:r>
              <a:rPr lang="pt-PT" sz="7400" b="1" i="0" u="none" strike="noStrike" cap="none" dirty="0">
                <a:solidFill>
                  <a:srgbClr val="000000"/>
                </a:solidFill>
                <a:latin typeface="Arial"/>
                <a:ea typeface="Arial"/>
                <a:cs typeface="Arial"/>
                <a:sym typeface="Arial"/>
              </a:rPr>
              <a:t>Principais benefícios da monitorização e ajuste da utilização de recursos no trabalho híbrido</a:t>
            </a:r>
          </a:p>
          <a:p>
            <a:pPr marL="114300" marR="0" lvl="0" indent="0" rtl="0">
              <a:lnSpc>
                <a:spcPct val="100000"/>
              </a:lnSpc>
              <a:spcBef>
                <a:spcPts val="0"/>
              </a:spcBef>
              <a:spcAft>
                <a:spcPts val="0"/>
              </a:spcAft>
              <a:buClr>
                <a:srgbClr val="000000"/>
              </a:buClr>
              <a:buSzPct val="100000"/>
              <a:buFont typeface="Arial"/>
              <a:buNone/>
            </a:pPr>
            <a:endParaRPr lang="pt-PT" sz="4500" b="1" i="0" u="none" strike="noStrike" cap="none" dirty="0">
              <a:solidFill>
                <a:srgbClr val="000000"/>
              </a:solidFill>
              <a:latin typeface="Arial"/>
              <a:ea typeface="Arial"/>
              <a:cs typeface="Arial"/>
              <a:sym typeface="Arial"/>
            </a:endParaRPr>
          </a:p>
          <a:p>
            <a:pPr marL="114300" marR="0" lvl="0" indent="0" rtl="0">
              <a:lnSpc>
                <a:spcPct val="100000"/>
              </a:lnSpc>
              <a:spcBef>
                <a:spcPts val="0"/>
              </a:spcBef>
              <a:spcAft>
                <a:spcPts val="0"/>
              </a:spcAft>
              <a:buClr>
                <a:srgbClr val="000000"/>
              </a:buClr>
              <a:buSzPct val="100000"/>
              <a:buFont typeface="Arial"/>
              <a:buNone/>
            </a:pPr>
            <a:endParaRPr lang="pt-PT" sz="7200" b="0" i="0" u="none" strike="noStrike" cap="none" dirty="0">
              <a:solidFill>
                <a:srgbClr val="000000"/>
              </a:solidFill>
              <a:latin typeface="Arial"/>
              <a:ea typeface="Arial"/>
              <a:cs typeface="Arial"/>
              <a:sym typeface="Arial"/>
            </a:endParaRPr>
          </a:p>
          <a:p>
            <a:pPr marL="114300" marR="0" lvl="0" indent="0" rtl="0">
              <a:lnSpc>
                <a:spcPct val="100000"/>
              </a:lnSpc>
              <a:spcBef>
                <a:spcPts val="0"/>
              </a:spcBef>
              <a:spcAft>
                <a:spcPts val="0"/>
              </a:spcAft>
              <a:buClr>
                <a:srgbClr val="000000"/>
              </a:buClr>
              <a:buSzPct val="100000"/>
              <a:buFont typeface="Arial"/>
              <a:buNone/>
            </a:pPr>
            <a:r>
              <a:rPr lang="pt-PT" sz="7400" b="1" dirty="0">
                <a:solidFill>
                  <a:srgbClr val="D86CCC"/>
                </a:solidFill>
              </a:rPr>
              <a:t>3. Aumento da satisfação</a:t>
            </a:r>
            <a:r>
              <a:rPr lang="pt-PT" sz="7200" b="1" i="0" u="none" strike="noStrike" cap="none" dirty="0">
                <a:solidFill>
                  <a:srgbClr val="D86CCC"/>
                </a:solidFill>
                <a:latin typeface="Arial"/>
                <a:ea typeface="Arial"/>
                <a:cs typeface="Arial"/>
                <a:sym typeface="Arial"/>
              </a:rPr>
              <a:t> dos trabalhadores: </a:t>
            </a:r>
            <a:endParaRPr lang="pt-PT" sz="1400" b="0" i="0" u="none" strike="noStrike" cap="none" dirty="0">
              <a:solidFill>
                <a:srgbClr val="000000"/>
              </a:solidFill>
              <a:latin typeface="Arial"/>
              <a:ea typeface="Arial"/>
              <a:cs typeface="Arial"/>
              <a:sym typeface="Arial"/>
            </a:endParaRPr>
          </a:p>
          <a:p>
            <a:pPr marL="577850" indent="-144463">
              <a:spcBef>
                <a:spcPts val="800"/>
              </a:spcBef>
              <a:buSzPct val="100000"/>
              <a:buFont typeface="Arial"/>
              <a:buChar char="•"/>
            </a:pPr>
            <a:r>
              <a:rPr lang="pt-PT" sz="7400" b="1" dirty="0"/>
              <a:t>Redução do esgotamento: </a:t>
            </a:r>
            <a:r>
              <a:rPr lang="pt-PT" sz="7400" dirty="0"/>
              <a:t>o acompanhamento do volume de trabalho pode prevenir que os trabalhadores fiquem sobrecarregados e entrem em exaustão.  </a:t>
            </a:r>
          </a:p>
          <a:p>
            <a:pPr marL="577850" indent="-144463">
              <a:spcBef>
                <a:spcPts val="800"/>
              </a:spcBef>
              <a:buSzPct val="100000"/>
              <a:buFont typeface="Arial"/>
              <a:buChar char="•"/>
            </a:pPr>
            <a:r>
              <a:rPr lang="pt-PT" sz="7400" b="1" dirty="0"/>
              <a:t>Maior flexibilidade: </a:t>
            </a:r>
            <a:r>
              <a:rPr lang="pt-PT" sz="7400" dirty="0"/>
              <a:t>através da otimização da afetação de recursos, os </a:t>
            </a:r>
            <a:r>
              <a:rPr lang="pt-PT" sz="7400" spc="30" dirty="0"/>
              <a:t>trabalhadores podem beneficiar de uma maior flexibilidade nos seus modelos de trabalho.   </a:t>
            </a:r>
          </a:p>
          <a:p>
            <a:pPr marL="114300" marR="0" lvl="0" indent="0" rtl="0">
              <a:lnSpc>
                <a:spcPct val="100000"/>
              </a:lnSpc>
              <a:spcBef>
                <a:spcPts val="0"/>
              </a:spcBef>
              <a:spcAft>
                <a:spcPts val="0"/>
              </a:spcAft>
              <a:buClr>
                <a:srgbClr val="000000"/>
              </a:buClr>
              <a:buSzPct val="100000"/>
              <a:buFont typeface="Arial"/>
              <a:buNone/>
            </a:pPr>
            <a:endParaRPr lang="pt-PT" sz="7200" b="1" i="0" u="none" strike="noStrike" cap="none" dirty="0">
              <a:solidFill>
                <a:srgbClr val="000000"/>
              </a:solidFill>
              <a:latin typeface="Arial"/>
              <a:ea typeface="Arial"/>
              <a:cs typeface="Arial"/>
              <a:sym typeface="Arial"/>
            </a:endParaRPr>
          </a:p>
          <a:p>
            <a:pPr marL="114300" marR="0" lvl="0" indent="0" rtl="0">
              <a:lnSpc>
                <a:spcPct val="100000"/>
              </a:lnSpc>
              <a:spcBef>
                <a:spcPts val="0"/>
              </a:spcBef>
              <a:spcAft>
                <a:spcPts val="0"/>
              </a:spcAft>
              <a:buClr>
                <a:srgbClr val="000000"/>
              </a:buClr>
              <a:buSzPct val="100000"/>
              <a:buFont typeface="Arial"/>
              <a:buNone/>
            </a:pPr>
            <a:r>
              <a:rPr lang="pt-PT" sz="7400" b="1" dirty="0">
                <a:solidFill>
                  <a:srgbClr val="D86CCC"/>
                </a:solidFill>
              </a:rPr>
              <a:t>4. Redução de custos:</a:t>
            </a:r>
            <a:r>
              <a:rPr lang="pt-PT" sz="7200" b="1" i="0" u="none" strike="noStrike" cap="none" dirty="0">
                <a:solidFill>
                  <a:srgbClr val="D86CCC"/>
                </a:solidFill>
                <a:latin typeface="Arial"/>
                <a:ea typeface="Arial"/>
                <a:cs typeface="Arial"/>
                <a:sym typeface="Arial"/>
              </a:rPr>
              <a:t> </a:t>
            </a:r>
            <a:endParaRPr lang="pt-PT" sz="1400" b="0" i="0" u="none" strike="noStrike" cap="none" dirty="0">
              <a:solidFill>
                <a:srgbClr val="000000"/>
              </a:solidFill>
              <a:latin typeface="Arial"/>
              <a:ea typeface="Arial"/>
              <a:cs typeface="Arial"/>
              <a:sym typeface="Arial"/>
            </a:endParaRPr>
          </a:p>
          <a:p>
            <a:pPr marL="577850" lvl="0" indent="-144463">
              <a:spcBef>
                <a:spcPts val="800"/>
              </a:spcBef>
              <a:buSzPct val="100000"/>
              <a:buFont typeface="Arial"/>
              <a:buChar char="•"/>
            </a:pPr>
            <a:r>
              <a:rPr lang="pt-PT" sz="7400" b="1" dirty="0"/>
              <a:t>Redução dos custos operacionais: </a:t>
            </a:r>
            <a:r>
              <a:rPr lang="pt-PT" sz="7400" dirty="0"/>
              <a:t>ao identificar e eliminar a utilização desnecessária de recursos, os custos operacionais podem ser reduzidos.</a:t>
            </a:r>
          </a:p>
          <a:p>
            <a:pPr marL="114300" marR="0" lvl="0" indent="0" algn="l" rtl="0">
              <a:lnSpc>
                <a:spcPct val="100000"/>
              </a:lnSpc>
              <a:spcBef>
                <a:spcPts val="0"/>
              </a:spcBef>
              <a:spcAft>
                <a:spcPts val="0"/>
              </a:spcAft>
              <a:buClr>
                <a:srgbClr val="000000"/>
              </a:buClr>
              <a:buSzPct val="100000"/>
              <a:buFont typeface="Arial"/>
              <a:buNone/>
            </a:pPr>
            <a:endParaRPr lang="pt-PT" sz="2000" b="1" i="0" u="none" strike="noStrike" cap="none" dirty="0">
              <a:solidFill>
                <a:srgbClr val="000000"/>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6A697B2A-8073-8DFC-FA61-CA85B481FECD}"/>
              </a:ext>
            </a:extLst>
          </p:cNvPr>
          <p:cNvPicPr>
            <a:picLocks noChangeAspect="1"/>
          </p:cNvPicPr>
          <p:nvPr/>
        </p:nvPicPr>
        <p:blipFill>
          <a:blip r:embed="rId3"/>
          <a:stretch>
            <a:fillRect/>
          </a:stretch>
        </p:blipFill>
        <p:spPr>
          <a:xfrm>
            <a:off x="322172" y="6194690"/>
            <a:ext cx="1845149" cy="330126"/>
          </a:xfrm>
          <a:prstGeom prst="rect">
            <a:avLst/>
          </a:prstGeom>
        </p:spPr>
      </p:pic>
      <p:sp>
        <p:nvSpPr>
          <p:cNvPr id="3" name="Google Shape;116;p2">
            <a:extLst>
              <a:ext uri="{FF2B5EF4-FFF2-40B4-BE49-F238E27FC236}">
                <a16:creationId xmlns:a16="http://schemas.microsoft.com/office/drawing/2014/main" id="{02A34390-96F1-E381-B8B1-4AEDDC43359C}"/>
              </a:ext>
            </a:extLst>
          </p:cNvPr>
          <p:cNvSpPr txBox="1"/>
          <p:nvPr/>
        </p:nvSpPr>
        <p:spPr>
          <a:xfrm>
            <a:off x="1257301" y="246992"/>
            <a:ext cx="1088349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3: Monitorização e ajuste da utilização de recursos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14"/>
          <p:cNvSpPr txBox="1"/>
          <p:nvPr/>
        </p:nvSpPr>
        <p:spPr>
          <a:xfrm>
            <a:off x="554748" y="1269064"/>
            <a:ext cx="11395513" cy="4595710"/>
          </a:xfrm>
          <a:prstGeom prst="rect">
            <a:avLst/>
          </a:prstGeom>
          <a:noFill/>
          <a:ln>
            <a:noFill/>
          </a:ln>
        </p:spPr>
        <p:txBody>
          <a:bodyPr spcFirstLastPara="1" wrap="square" lIns="91425" tIns="45700" rIns="91425" bIns="45700" anchor="t" anchorCtr="0">
            <a:noAutofit/>
          </a:bodyPr>
          <a:lstStyle/>
          <a:p>
            <a:pPr marL="114300" marR="0" lvl="0" indent="0" algn="just" rtl="0">
              <a:lnSpc>
                <a:spcPct val="100000"/>
              </a:lnSpc>
              <a:spcBef>
                <a:spcPts val="0"/>
              </a:spcBef>
              <a:spcAft>
                <a:spcPts val="0"/>
              </a:spcAft>
              <a:buClr>
                <a:srgbClr val="000000"/>
              </a:buClr>
              <a:buSzPct val="100000"/>
              <a:buFont typeface="Arial"/>
              <a:buNone/>
            </a:pPr>
            <a:r>
              <a:rPr lang="pt-PT" sz="2400" b="1" i="0" u="none" strike="noStrike" cap="none" dirty="0">
                <a:solidFill>
                  <a:srgbClr val="000000"/>
                </a:solidFill>
                <a:latin typeface="Arial"/>
                <a:ea typeface="Arial"/>
                <a:cs typeface="Arial"/>
                <a:sym typeface="Arial"/>
              </a:rPr>
              <a:t>Métodos para monitorizar e ajustar a utilização de recursos</a:t>
            </a:r>
          </a:p>
          <a:p>
            <a:pPr marL="457200" marR="0" lvl="0" indent="-342900" algn="just" rtl="0">
              <a:lnSpc>
                <a:spcPct val="100000"/>
              </a:lnSpc>
              <a:spcBef>
                <a:spcPts val="0"/>
              </a:spcBef>
              <a:spcAft>
                <a:spcPts val="0"/>
              </a:spcAft>
              <a:buClr>
                <a:srgbClr val="000000"/>
              </a:buClr>
              <a:buSzPct val="100000"/>
              <a:buFont typeface="Arial"/>
              <a:buChar char="•"/>
            </a:pPr>
            <a:r>
              <a:rPr lang="pt-PT" sz="2100" b="1" i="0" u="none" strike="noStrike" cap="none" dirty="0">
                <a:solidFill>
                  <a:srgbClr val="9868BD"/>
                </a:solidFill>
                <a:latin typeface="Arial"/>
                <a:ea typeface="Arial"/>
                <a:cs typeface="Arial"/>
                <a:sym typeface="Arial"/>
              </a:rPr>
              <a:t>Ferramentas de gestão de projetos: </a:t>
            </a:r>
            <a:r>
              <a:rPr lang="pt-PT" sz="2100" b="0" i="0" u="none" strike="noStrike" cap="none" dirty="0">
                <a:solidFill>
                  <a:srgbClr val="000000"/>
                </a:solidFill>
                <a:latin typeface="Arial"/>
                <a:ea typeface="Arial"/>
                <a:cs typeface="Arial"/>
                <a:sym typeface="Arial"/>
              </a:rPr>
              <a:t>utilizar ferramentas de gestão de projetos como ASANA, </a:t>
            </a:r>
            <a:r>
              <a:rPr lang="pt-PT" sz="2100" b="0" i="0" u="none" strike="noStrike" cap="none" dirty="0" err="1">
                <a:solidFill>
                  <a:srgbClr val="000000"/>
                </a:solidFill>
                <a:latin typeface="Arial"/>
                <a:ea typeface="Arial"/>
                <a:cs typeface="Arial"/>
                <a:sym typeface="Arial"/>
              </a:rPr>
              <a:t>Trello</a:t>
            </a:r>
            <a:r>
              <a:rPr lang="pt-PT" sz="2100" b="0" i="0" u="none" strike="noStrike" cap="none" dirty="0">
                <a:solidFill>
                  <a:srgbClr val="000000"/>
                </a:solidFill>
                <a:latin typeface="Arial"/>
                <a:ea typeface="Arial"/>
                <a:cs typeface="Arial"/>
                <a:sym typeface="Arial"/>
              </a:rPr>
              <a:t> ou </a:t>
            </a:r>
            <a:r>
              <a:rPr lang="pt-PT" sz="2100" b="0" i="0" u="none" strike="noStrike" cap="none" dirty="0" err="1">
                <a:solidFill>
                  <a:srgbClr val="000000"/>
                </a:solidFill>
                <a:latin typeface="Arial"/>
                <a:ea typeface="Arial"/>
                <a:cs typeface="Arial"/>
                <a:sym typeface="Arial"/>
              </a:rPr>
              <a:t>TeamWork</a:t>
            </a:r>
            <a:r>
              <a:rPr lang="pt-PT" sz="2100" b="0" i="0" u="none" strike="noStrike" cap="none" dirty="0">
                <a:solidFill>
                  <a:srgbClr val="000000"/>
                </a:solidFill>
                <a:latin typeface="Arial"/>
                <a:ea typeface="Arial"/>
                <a:cs typeface="Arial"/>
                <a:sym typeface="Arial"/>
              </a:rPr>
              <a:t>, para acompanhar o progresso do projeto, a atribuição de recursos e a atribuição de tarefas.  </a:t>
            </a:r>
          </a:p>
          <a:p>
            <a:pPr marL="457200" marR="0" lvl="0" indent="-342900" algn="just" rtl="0">
              <a:lnSpc>
                <a:spcPct val="100000"/>
              </a:lnSpc>
              <a:spcBef>
                <a:spcPts val="0"/>
              </a:spcBef>
              <a:spcAft>
                <a:spcPts val="0"/>
              </a:spcAft>
              <a:buClr>
                <a:srgbClr val="000000"/>
              </a:buClr>
              <a:buSzPct val="100000"/>
              <a:buFont typeface="Arial"/>
              <a:buChar char="•"/>
            </a:pPr>
            <a:r>
              <a:rPr lang="pt-PT" sz="2100" b="1" i="0" u="none" strike="noStrike" cap="none" dirty="0">
                <a:solidFill>
                  <a:srgbClr val="9868BD"/>
                </a:solidFill>
                <a:latin typeface="Arial"/>
                <a:ea typeface="Arial"/>
                <a:cs typeface="Arial"/>
                <a:sym typeface="Arial"/>
              </a:rPr>
              <a:t>Software de controlo de tempo: </a:t>
            </a:r>
            <a:r>
              <a:rPr lang="pt-PT" sz="2100" dirty="0"/>
              <a:t>i</a:t>
            </a:r>
            <a:r>
              <a:rPr lang="pt-PT" sz="2100" b="0" i="0" u="none" strike="noStrike" cap="none" dirty="0">
                <a:solidFill>
                  <a:srgbClr val="000000"/>
                </a:solidFill>
                <a:latin typeface="Arial"/>
                <a:ea typeface="Arial"/>
                <a:cs typeface="Arial"/>
                <a:sym typeface="Arial"/>
              </a:rPr>
              <a:t>mplementar um software de controlo de tempo para monitorizar como os trabalhadores gastam o seu tempo, em diferentes tarefas e projetos, e estimar os esforços.</a:t>
            </a:r>
          </a:p>
          <a:p>
            <a:pPr marL="457200" marR="0" lvl="0" indent="-342900" algn="just" rtl="0">
              <a:lnSpc>
                <a:spcPct val="100000"/>
              </a:lnSpc>
              <a:spcBef>
                <a:spcPts val="0"/>
              </a:spcBef>
              <a:spcAft>
                <a:spcPts val="0"/>
              </a:spcAft>
              <a:buClr>
                <a:srgbClr val="000000"/>
              </a:buClr>
              <a:buSzPct val="100000"/>
              <a:buFont typeface="Arial"/>
              <a:buChar char="•"/>
            </a:pPr>
            <a:r>
              <a:rPr lang="pt-PT" sz="2100" b="1" i="0" u="none" strike="noStrike" cap="none" dirty="0">
                <a:solidFill>
                  <a:srgbClr val="9868BD"/>
                </a:solidFill>
                <a:latin typeface="Arial"/>
                <a:ea typeface="Arial"/>
                <a:cs typeface="Arial"/>
                <a:sym typeface="Arial"/>
              </a:rPr>
              <a:t>Inquéritos e</a:t>
            </a:r>
            <a:r>
              <a:rPr lang="pt-PT" sz="2100" b="1" i="1" u="none" strike="noStrike" cap="none" dirty="0">
                <a:solidFill>
                  <a:srgbClr val="9868BD"/>
                </a:solidFill>
                <a:latin typeface="Arial"/>
                <a:ea typeface="Arial"/>
                <a:cs typeface="Arial"/>
                <a:sym typeface="Arial"/>
              </a:rPr>
              <a:t> feedback </a:t>
            </a:r>
            <a:r>
              <a:rPr lang="pt-PT" sz="2100" b="1" i="0" u="none" strike="noStrike" cap="none" dirty="0">
                <a:solidFill>
                  <a:srgbClr val="9868BD"/>
                </a:solidFill>
                <a:latin typeface="Arial"/>
                <a:ea typeface="Arial"/>
                <a:cs typeface="Arial"/>
                <a:sym typeface="Arial"/>
              </a:rPr>
              <a:t>dos funcionários: </a:t>
            </a:r>
            <a:r>
              <a:rPr lang="pt-PT" sz="2100" dirty="0"/>
              <a:t>r</a:t>
            </a:r>
            <a:r>
              <a:rPr lang="pt-PT" sz="2100" b="0" i="0" u="none" strike="noStrike" cap="none" dirty="0">
                <a:solidFill>
                  <a:srgbClr val="000000"/>
                </a:solidFill>
                <a:latin typeface="Arial"/>
                <a:ea typeface="Arial"/>
                <a:cs typeface="Arial"/>
                <a:sym typeface="Arial"/>
              </a:rPr>
              <a:t>ecolher regularmente o </a:t>
            </a:r>
            <a:r>
              <a:rPr lang="pt-PT" sz="2100" b="0" i="1" u="none" strike="noStrike" cap="none" dirty="0">
                <a:solidFill>
                  <a:srgbClr val="000000"/>
                </a:solidFill>
                <a:latin typeface="Arial"/>
                <a:ea typeface="Arial"/>
                <a:cs typeface="Arial"/>
                <a:sym typeface="Arial"/>
              </a:rPr>
              <a:t>feedback</a:t>
            </a:r>
            <a:r>
              <a:rPr lang="pt-PT" sz="2100" b="0" i="0" u="none" strike="noStrike" cap="none" dirty="0">
                <a:solidFill>
                  <a:srgbClr val="000000"/>
                </a:solidFill>
                <a:latin typeface="Arial"/>
                <a:ea typeface="Arial"/>
                <a:cs typeface="Arial"/>
                <a:sym typeface="Arial"/>
              </a:rPr>
              <a:t> dos trabalhadores para compreender a sua carga de trabalho, desafios, preferências e necessidades de recursos, num ambiente de trabalho híbrido. </a:t>
            </a:r>
          </a:p>
          <a:p>
            <a:pPr marL="457200" lvl="0" indent="-342900" algn="just">
              <a:buSzPct val="100000"/>
              <a:buFont typeface="Arial"/>
              <a:buChar char="•"/>
            </a:pPr>
            <a:r>
              <a:rPr lang="pt-PT" sz="2100" b="1" dirty="0">
                <a:solidFill>
                  <a:srgbClr val="9868BD"/>
                </a:solidFill>
              </a:rPr>
              <a:t>Reuniões regulares e </a:t>
            </a:r>
            <a:r>
              <a:rPr lang="pt-PT" sz="2100" b="1" i="1" dirty="0">
                <a:solidFill>
                  <a:srgbClr val="9868BD"/>
                </a:solidFill>
              </a:rPr>
              <a:t>check-ins</a:t>
            </a:r>
            <a:r>
              <a:rPr lang="pt-PT" sz="2100" b="1" dirty="0">
                <a:solidFill>
                  <a:srgbClr val="9868BD"/>
                </a:solidFill>
              </a:rPr>
              <a:t>: </a:t>
            </a:r>
            <a:r>
              <a:rPr lang="pt-PT" sz="2100" dirty="0"/>
              <a:t>r</a:t>
            </a:r>
            <a:r>
              <a:rPr lang="pt-PT" sz="2100" b="0" i="0" u="none" strike="noStrike" cap="none" dirty="0">
                <a:solidFill>
                  <a:srgbClr val="000000"/>
                </a:solidFill>
                <a:latin typeface="Arial"/>
                <a:ea typeface="Arial"/>
                <a:cs typeface="Arial"/>
                <a:sym typeface="Arial"/>
              </a:rPr>
              <a:t>ealizar </a:t>
            </a:r>
            <a:r>
              <a:rPr lang="pt-PT" sz="2100" b="0" i="1" u="none" strike="noStrike" cap="none" dirty="0">
                <a:solidFill>
                  <a:srgbClr val="000000"/>
                </a:solidFill>
                <a:latin typeface="Arial"/>
                <a:ea typeface="Arial"/>
                <a:cs typeface="Arial"/>
                <a:sym typeface="Arial"/>
              </a:rPr>
              <a:t>check-ins</a:t>
            </a:r>
            <a:r>
              <a:rPr lang="pt-PT" sz="2100" b="0" i="0" u="none" strike="noStrike" cap="none" dirty="0">
                <a:solidFill>
                  <a:srgbClr val="000000"/>
                </a:solidFill>
                <a:latin typeface="Arial"/>
                <a:ea typeface="Arial"/>
                <a:cs typeface="Arial"/>
                <a:sym typeface="Arial"/>
              </a:rPr>
              <a:t> e reuniões de </a:t>
            </a:r>
            <a:r>
              <a:rPr lang="pt-PT" sz="2100" dirty="0"/>
              <a:t>equipa regulares, para </a:t>
            </a:r>
            <a:r>
              <a:rPr lang="pt-PT" sz="2100" b="0" i="0" u="none" strike="noStrike" cap="none" dirty="0">
                <a:solidFill>
                  <a:srgbClr val="000000"/>
                </a:solidFill>
                <a:latin typeface="Arial"/>
                <a:ea typeface="Arial"/>
                <a:cs typeface="Arial"/>
                <a:sym typeface="Arial"/>
              </a:rPr>
              <a:t>debater a atribuição de recursos, as prioridades do projeto e quaisquer questões que possam surgir. </a:t>
            </a:r>
          </a:p>
          <a:p>
            <a:pPr marL="457200" marR="0" lvl="0" indent="-342900" algn="just" rtl="0">
              <a:lnSpc>
                <a:spcPct val="100000"/>
              </a:lnSpc>
              <a:spcBef>
                <a:spcPts val="0"/>
              </a:spcBef>
              <a:spcAft>
                <a:spcPts val="0"/>
              </a:spcAft>
              <a:buClr>
                <a:srgbClr val="000000"/>
              </a:buClr>
              <a:buSzPct val="100000"/>
              <a:buFont typeface="Arial"/>
              <a:buChar char="•"/>
            </a:pPr>
            <a:r>
              <a:rPr lang="pt-PT" sz="2100" b="1" i="0" u="none" strike="noStrike" cap="none" dirty="0">
                <a:solidFill>
                  <a:srgbClr val="9868BD"/>
                </a:solidFill>
                <a:latin typeface="Arial"/>
                <a:ea typeface="Arial"/>
                <a:cs typeface="Arial"/>
                <a:sym typeface="Arial"/>
              </a:rPr>
              <a:t>Análise de dados: </a:t>
            </a:r>
            <a:r>
              <a:rPr lang="pt-PT" sz="2100" b="0" i="0" u="none" strike="noStrike" cap="none" dirty="0">
                <a:solidFill>
                  <a:srgbClr val="000000"/>
                </a:solidFill>
                <a:latin typeface="Arial"/>
                <a:ea typeface="Arial"/>
                <a:cs typeface="Arial"/>
                <a:sym typeface="Arial"/>
              </a:rPr>
              <a:t>utilizar ferramentas de análise de dados para examinar padrões de utilização de recursos, identificar tendências e tomar decisões informadas.</a:t>
            </a:r>
          </a:p>
          <a:p>
            <a:pPr marL="571500" marR="0" lvl="0" indent="-316230" algn="l" rtl="0">
              <a:lnSpc>
                <a:spcPct val="100000"/>
              </a:lnSpc>
              <a:spcBef>
                <a:spcPts val="0"/>
              </a:spcBef>
              <a:spcAft>
                <a:spcPts val="0"/>
              </a:spcAft>
              <a:buClr>
                <a:srgbClr val="000000"/>
              </a:buClr>
              <a:buSzPct val="100000"/>
              <a:buFont typeface="Arial"/>
              <a:buNone/>
            </a:pPr>
            <a:endParaRPr lang="pt-PT" sz="2400" b="1" i="0" u="none" strike="noStrike" cap="none" dirty="0">
              <a:solidFill>
                <a:srgbClr val="000000"/>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B4453CA2-22DE-8762-D29F-964878F5191D}"/>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116;p2">
            <a:extLst>
              <a:ext uri="{FF2B5EF4-FFF2-40B4-BE49-F238E27FC236}">
                <a16:creationId xmlns:a16="http://schemas.microsoft.com/office/drawing/2014/main" id="{037EDFD5-3B92-4B1D-0826-02B7025A084B}"/>
              </a:ext>
            </a:extLst>
          </p:cNvPr>
          <p:cNvSpPr txBox="1"/>
          <p:nvPr/>
        </p:nvSpPr>
        <p:spPr>
          <a:xfrm>
            <a:off x="1257301" y="246992"/>
            <a:ext cx="1088349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3: Monitorização e ajuste da utilização de recursos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5"/>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lang="pt-PT" dirty="0"/>
          </a:p>
          <a:p>
            <a:pPr marL="228600" lvl="0" indent="-114300" algn="l" rtl="0">
              <a:lnSpc>
                <a:spcPct val="90000"/>
              </a:lnSpc>
              <a:spcBef>
                <a:spcPts val="1000"/>
              </a:spcBef>
              <a:spcAft>
                <a:spcPts val="0"/>
              </a:spcAft>
              <a:buClr>
                <a:schemeClr val="dk2"/>
              </a:buClr>
              <a:buSzPts val="1800"/>
              <a:buNone/>
            </a:pPr>
            <a:endParaRPr lang="pt-PT" dirty="0"/>
          </a:p>
          <a:p>
            <a:pPr marL="0" lvl="0" indent="0" algn="l" rtl="0">
              <a:lnSpc>
                <a:spcPct val="90000"/>
              </a:lnSpc>
              <a:spcBef>
                <a:spcPts val="1000"/>
              </a:spcBef>
              <a:spcAft>
                <a:spcPts val="0"/>
              </a:spcAft>
              <a:buClr>
                <a:schemeClr val="dk2"/>
              </a:buClr>
              <a:buSzPts val="1800"/>
              <a:buNone/>
            </a:pPr>
            <a:r>
              <a:rPr lang="pt-PT" dirty="0"/>
              <a:t> </a:t>
            </a:r>
          </a:p>
        </p:txBody>
      </p:sp>
      <p:sp>
        <p:nvSpPr>
          <p:cNvPr id="287" name="Google Shape;287;p15"/>
          <p:cNvSpPr txBox="1">
            <a:spLocks noGrp="1"/>
          </p:cNvSpPr>
          <p:nvPr>
            <p:ph type="title"/>
          </p:nvPr>
        </p:nvSpPr>
        <p:spPr>
          <a:xfrm>
            <a:off x="1469572" y="407371"/>
            <a:ext cx="10474800" cy="71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2400"/>
              <a:buFont typeface="Arial"/>
              <a:buNone/>
            </a:pPr>
            <a:r>
              <a:rPr lang="en-GB" sz="3200" dirty="0" err="1">
                <a:solidFill>
                  <a:schemeClr val="accent6"/>
                </a:solidFill>
              </a:rPr>
              <a:t>Atividade</a:t>
            </a:r>
            <a:r>
              <a:rPr lang="en-GB" sz="3200" dirty="0">
                <a:solidFill>
                  <a:schemeClr val="accent6"/>
                </a:solidFill>
              </a:rPr>
              <a:t> 3: </a:t>
            </a:r>
            <a:r>
              <a:rPr lang="en-GB" sz="3200" dirty="0" err="1">
                <a:solidFill>
                  <a:schemeClr val="accent6"/>
                </a:solidFill>
              </a:rPr>
              <a:t>Monitorizar</a:t>
            </a:r>
            <a:r>
              <a:rPr lang="en-GB" sz="3200" dirty="0">
                <a:solidFill>
                  <a:schemeClr val="accent6"/>
                </a:solidFill>
              </a:rPr>
              <a:t> e </a:t>
            </a:r>
            <a:r>
              <a:rPr lang="en-GB" sz="3200" dirty="0" err="1">
                <a:solidFill>
                  <a:schemeClr val="accent6"/>
                </a:solidFill>
              </a:rPr>
              <a:t>ajustar</a:t>
            </a:r>
            <a:r>
              <a:rPr lang="en-GB" sz="3200" dirty="0">
                <a:solidFill>
                  <a:schemeClr val="accent6"/>
                </a:solidFill>
              </a:rPr>
              <a:t> o </a:t>
            </a:r>
            <a:r>
              <a:rPr lang="en-GB" sz="3200" dirty="0" err="1">
                <a:solidFill>
                  <a:schemeClr val="accent6"/>
                </a:solidFill>
              </a:rPr>
              <a:t>seu</a:t>
            </a:r>
            <a:r>
              <a:rPr lang="en-GB" sz="3200" dirty="0">
                <a:solidFill>
                  <a:schemeClr val="accent6"/>
                </a:solidFill>
              </a:rPr>
              <a:t> </a:t>
            </a:r>
            <a:r>
              <a:rPr lang="en-GB" sz="3200" dirty="0" err="1">
                <a:solidFill>
                  <a:schemeClr val="accent6"/>
                </a:solidFill>
              </a:rPr>
              <a:t>plano</a:t>
            </a:r>
            <a:r>
              <a:rPr lang="en-GB" sz="3200" dirty="0">
                <a:solidFill>
                  <a:schemeClr val="accent6"/>
                </a:solidFill>
              </a:rPr>
              <a:t> de </a:t>
            </a:r>
            <a:r>
              <a:rPr lang="en-GB" sz="3200" dirty="0" err="1">
                <a:solidFill>
                  <a:schemeClr val="accent6"/>
                </a:solidFill>
              </a:rPr>
              <a:t>ação</a:t>
            </a:r>
            <a:r>
              <a:rPr lang="en-GB" sz="3200" dirty="0">
                <a:solidFill>
                  <a:schemeClr val="accent6"/>
                </a:solidFill>
              </a:rPr>
              <a:t> para o </a:t>
            </a:r>
            <a:r>
              <a:rPr lang="en-GB" sz="3200" dirty="0" err="1">
                <a:solidFill>
                  <a:schemeClr val="accent6"/>
                </a:solidFill>
              </a:rPr>
              <a:t>sucesso</a:t>
            </a:r>
            <a:endParaRPr sz="3200" dirty="0">
              <a:solidFill>
                <a:schemeClr val="accent5"/>
              </a:solidFill>
            </a:endParaRPr>
          </a:p>
        </p:txBody>
      </p:sp>
      <p:sp>
        <p:nvSpPr>
          <p:cNvPr id="289" name="Google Shape;289;p15"/>
          <p:cNvSpPr txBox="1"/>
          <p:nvPr/>
        </p:nvSpPr>
        <p:spPr>
          <a:xfrm>
            <a:off x="6543675" y="2384879"/>
            <a:ext cx="5400600" cy="415417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rgbClr val="000000"/>
              </a:buClr>
              <a:buSzPts val="1800"/>
              <a:buFont typeface="Arial"/>
              <a:buNone/>
            </a:pPr>
            <a:r>
              <a:rPr lang="pt-PT" sz="1900" b="1" i="0" u="none" strike="noStrike" cap="none" dirty="0">
                <a:solidFill>
                  <a:schemeClr val="dk1"/>
                </a:solidFill>
                <a:latin typeface="Arial"/>
                <a:ea typeface="Arial"/>
                <a:cs typeface="Arial"/>
                <a:sym typeface="Arial"/>
              </a:rPr>
              <a:t>Após a conclusão desta atividade, será capaz de:</a:t>
            </a:r>
            <a:endParaRPr lang="pt-PT" sz="1900" b="0" i="0" u="none" strike="noStrike" cap="none" dirty="0">
              <a:solidFill>
                <a:schemeClr val="dk1"/>
              </a:solidFill>
              <a:latin typeface="Arial"/>
              <a:ea typeface="Arial"/>
              <a:cs typeface="Arial"/>
              <a:sym typeface="Arial"/>
            </a:endParaRPr>
          </a:p>
          <a:p>
            <a:pPr marL="285750" marR="0" lvl="0" indent="-285750" rtl="0">
              <a:lnSpc>
                <a:spcPct val="107000"/>
              </a:lnSpc>
              <a:spcBef>
                <a:spcPts val="800"/>
              </a:spcBef>
              <a:spcAft>
                <a:spcPts val="0"/>
              </a:spcAft>
              <a:buClr>
                <a:srgbClr val="53BAAE"/>
              </a:buClr>
              <a:buSzPts val="1800"/>
              <a:buFont typeface="Arial"/>
              <a:buChar char="•"/>
            </a:pPr>
            <a:r>
              <a:rPr lang="pt-PT" sz="1900" b="0" i="1" u="none" strike="noStrike" cap="none" dirty="0">
                <a:solidFill>
                  <a:schemeClr val="dk1"/>
                </a:solidFill>
                <a:latin typeface="Arial"/>
                <a:ea typeface="Arial"/>
                <a:cs typeface="Arial"/>
                <a:sym typeface="Arial"/>
              </a:rPr>
              <a:t>avaliar a importância da alocação cuidadosa de recursos e do planeamento para atingir os objetivos do projeto em ambientes híbridos</a:t>
            </a:r>
            <a:endParaRPr lang="pt-PT" sz="1900" b="0" i="0" u="none" strike="noStrike" cap="none" dirty="0">
              <a:solidFill>
                <a:schemeClr val="dk1"/>
              </a:solidFill>
              <a:latin typeface="Arial"/>
              <a:ea typeface="Arial"/>
              <a:cs typeface="Arial"/>
              <a:sym typeface="Arial"/>
            </a:endParaRPr>
          </a:p>
          <a:p>
            <a:pPr marL="285750" marR="0" lvl="0" indent="-285750" rtl="0">
              <a:lnSpc>
                <a:spcPct val="107000"/>
              </a:lnSpc>
              <a:spcBef>
                <a:spcPts val="800"/>
              </a:spcBef>
              <a:spcAft>
                <a:spcPts val="0"/>
              </a:spcAft>
              <a:buClr>
                <a:srgbClr val="53BAAE"/>
              </a:buClr>
              <a:buSzPts val="1800"/>
              <a:buFont typeface="Arial"/>
              <a:buChar char="•"/>
            </a:pPr>
            <a:r>
              <a:rPr lang="pt-PT" sz="1900" b="0" i="1" u="none" strike="noStrike" cap="none" dirty="0">
                <a:solidFill>
                  <a:schemeClr val="dk1"/>
                </a:solidFill>
                <a:latin typeface="Arial"/>
                <a:ea typeface="Arial"/>
                <a:cs typeface="Arial"/>
                <a:sym typeface="Arial"/>
              </a:rPr>
              <a:t>criar um sentido de apropriação e responsabilidade pela gestão dos recursos</a:t>
            </a:r>
            <a:endParaRPr lang="pt-PT" sz="1900" b="0" i="0" u="none" strike="noStrike" cap="none" dirty="0">
              <a:solidFill>
                <a:schemeClr val="dk1"/>
              </a:solidFill>
              <a:latin typeface="Arial"/>
              <a:ea typeface="Arial"/>
              <a:cs typeface="Arial"/>
              <a:sym typeface="Arial"/>
            </a:endParaRPr>
          </a:p>
          <a:p>
            <a:pPr marL="285750" marR="0" lvl="0" indent="-285750" rtl="0">
              <a:lnSpc>
                <a:spcPct val="107000"/>
              </a:lnSpc>
              <a:spcBef>
                <a:spcPts val="800"/>
              </a:spcBef>
              <a:spcAft>
                <a:spcPts val="0"/>
              </a:spcAft>
              <a:buClr>
                <a:srgbClr val="53BAAE"/>
              </a:buClr>
              <a:buSzPts val="1800"/>
              <a:buFont typeface="Arial"/>
              <a:buChar char="•"/>
            </a:pPr>
            <a:r>
              <a:rPr lang="pt-PT" sz="1900" b="0" i="1" u="none" strike="noStrike" cap="none" dirty="0">
                <a:solidFill>
                  <a:schemeClr val="dk1"/>
                </a:solidFill>
                <a:latin typeface="Arial"/>
                <a:ea typeface="Arial"/>
                <a:cs typeface="Arial"/>
                <a:sym typeface="Arial"/>
              </a:rPr>
              <a:t>implementar um processo de acompanhamento da utilização dos recursos, identificar ineficiências e efetuar ajustamentos na implementação do trabalho híbrido</a:t>
            </a:r>
            <a:endParaRPr lang="pt-PT" sz="1900" b="0" i="0" u="none" strike="noStrike" cap="none" dirty="0">
              <a:solidFill>
                <a:schemeClr val="dk1"/>
              </a:solidFill>
              <a:latin typeface="Noto Sans Symbols"/>
              <a:ea typeface="Noto Sans Symbols"/>
              <a:cs typeface="Noto Sans Symbols"/>
              <a:sym typeface="Noto Sans Symbols"/>
            </a:endParaRPr>
          </a:p>
        </p:txBody>
      </p:sp>
      <p:sp>
        <p:nvSpPr>
          <p:cNvPr id="290" name="Google Shape;290;p15"/>
          <p:cNvSpPr txBox="1">
            <a:spLocks noGrp="1"/>
          </p:cNvSpPr>
          <p:nvPr>
            <p:ph type="body" idx="1"/>
          </p:nvPr>
        </p:nvSpPr>
        <p:spPr>
          <a:xfrm>
            <a:off x="1649185" y="1488293"/>
            <a:ext cx="4411401" cy="3881400"/>
          </a:xfrm>
          <a:prstGeom prst="rect">
            <a:avLst/>
          </a:prstGeom>
          <a:noFill/>
          <a:ln>
            <a:noFill/>
          </a:ln>
        </p:spPr>
        <p:txBody>
          <a:bodyPr spcFirstLastPara="1" wrap="square" lIns="91425" tIns="45700" rIns="91425" bIns="45700" anchor="t" anchorCtr="0">
            <a:normAutofit/>
          </a:bodyPr>
          <a:lstStyle/>
          <a:p>
            <a:pPr marL="0" indent="0">
              <a:spcBef>
                <a:spcPts val="0"/>
              </a:spcBef>
              <a:buNone/>
            </a:pPr>
            <a:endParaRPr lang="pt-PT" sz="2400" dirty="0">
              <a:solidFill>
                <a:srgbClr val="868E93"/>
              </a:solidFill>
            </a:endParaRPr>
          </a:p>
          <a:p>
            <a:pPr marL="223838" indent="0">
              <a:buNone/>
            </a:pPr>
            <a:endParaRPr lang="pt-PT" sz="2400" b="1" i="1" dirty="0">
              <a:solidFill>
                <a:schemeClr val="tx1">
                  <a:lumMod val="50000"/>
                  <a:lumOff val="50000"/>
                </a:schemeClr>
              </a:solidFill>
            </a:endParaRPr>
          </a:p>
          <a:p>
            <a:pPr marL="223838" lvl="4" indent="0">
              <a:spcBef>
                <a:spcPts val="1000"/>
              </a:spcBef>
              <a:buClr>
                <a:schemeClr val="dk2"/>
              </a:buClr>
              <a:buSzPts val="1800"/>
              <a:buNone/>
            </a:pPr>
            <a:r>
              <a:rPr lang="pt-PT" sz="2400" b="1" i="1" dirty="0">
                <a:solidFill>
                  <a:schemeClr val="tx1">
                    <a:lumMod val="50000"/>
                    <a:lumOff val="50000"/>
                  </a:schemeClr>
                </a:solidFill>
                <a:latin typeface="Open Sans Light"/>
                <a:cs typeface="Open Sans Light"/>
                <a:sym typeface="Open Sans"/>
              </a:rPr>
              <a:t>O objetivo desta atividade é avaliar a afetação dos recursos de um projeto e propor ajustamentos para a sua otimização.</a:t>
            </a:r>
            <a:endParaRPr lang="pt-PT" sz="2400" b="1" i="1" dirty="0">
              <a:solidFill>
                <a:schemeClr val="tx1">
                  <a:lumMod val="50000"/>
                  <a:lumOff val="50000"/>
                </a:schemeClr>
              </a:solidFill>
              <a:latin typeface="Open Sans Light"/>
              <a:cs typeface="Open Sans Light"/>
              <a:sym typeface="Open Sans Light"/>
            </a:endParaRPr>
          </a:p>
        </p:txBody>
      </p:sp>
      <p:pic>
        <p:nvPicPr>
          <p:cNvPr id="291" name="Google Shape;291;p15"/>
          <p:cNvPicPr preferRelativeResize="0"/>
          <p:nvPr/>
        </p:nvPicPr>
        <p:blipFill rotWithShape="1">
          <a:blip r:embed="rId3">
            <a:alphaModFix/>
          </a:blip>
          <a:srcRect l="21298" t="23251" r="19602" b="22961"/>
          <a:stretch/>
        </p:blipFill>
        <p:spPr>
          <a:xfrm>
            <a:off x="0" y="2365848"/>
            <a:ext cx="1974396" cy="180022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EA367768-FDF8-BF67-5CCA-5478E284CEA3}"/>
              </a:ext>
            </a:extLst>
          </p:cNvPr>
          <p:cNvPicPr>
            <a:picLocks noChangeAspect="1"/>
          </p:cNvPicPr>
          <p:nvPr/>
        </p:nvPicPr>
        <p:blipFill>
          <a:blip r:embed="rId4"/>
          <a:stretch>
            <a:fillRect/>
          </a:stretch>
        </p:blipFill>
        <p:spPr>
          <a:xfrm>
            <a:off x="322172" y="6194690"/>
            <a:ext cx="1845149" cy="330126"/>
          </a:xfrm>
          <a:prstGeom prst="rect">
            <a:avLst/>
          </a:prstGeom>
        </p:spPr>
      </p:pic>
      <p:pic>
        <p:nvPicPr>
          <p:cNvPr id="3" name="Google Shape;171;p7" descr="Inteligência Artificial com preenchimento sólido">
            <a:extLst>
              <a:ext uri="{FF2B5EF4-FFF2-40B4-BE49-F238E27FC236}">
                <a16:creationId xmlns:a16="http://schemas.microsoft.com/office/drawing/2014/main" id="{C2944A61-6A33-5EC5-B6DE-76D39DA960E6}"/>
              </a:ext>
            </a:extLst>
          </p:cNvPr>
          <p:cNvPicPr preferRelativeResize="0"/>
          <p:nvPr/>
        </p:nvPicPr>
        <p:blipFill rotWithShape="1">
          <a:blip r:embed="rId5">
            <a:alphaModFix/>
          </a:blip>
          <a:srcRect/>
          <a:stretch/>
        </p:blipFill>
        <p:spPr>
          <a:xfrm>
            <a:off x="6938840" y="1471074"/>
            <a:ext cx="914400" cy="914400"/>
          </a:xfrm>
          <a:prstGeom prst="rect">
            <a:avLst/>
          </a:prstGeom>
          <a:noFill/>
          <a:ln>
            <a:noFill/>
          </a:ln>
        </p:spPr>
      </p:pic>
      <p:sp>
        <p:nvSpPr>
          <p:cNvPr id="4" name="Google Shape;143;p8">
            <a:extLst>
              <a:ext uri="{FF2B5EF4-FFF2-40B4-BE49-F238E27FC236}">
                <a16:creationId xmlns:a16="http://schemas.microsoft.com/office/drawing/2014/main" id="{A61AA440-4D59-0452-338F-703CB71E1EB5}"/>
              </a:ext>
            </a:extLst>
          </p:cNvPr>
          <p:cNvSpPr txBox="1"/>
          <p:nvPr/>
        </p:nvSpPr>
        <p:spPr>
          <a:xfrm>
            <a:off x="8314790" y="1471074"/>
            <a:ext cx="312889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400" b="1" i="0" u="none" strike="noStrike" cap="none" dirty="0">
                <a:solidFill>
                  <a:srgbClr val="9868BD"/>
                </a:solidFill>
                <a:latin typeface="Arial"/>
                <a:ea typeface="Arial"/>
                <a:cs typeface="Arial"/>
                <a:sym typeface="Arial"/>
              </a:rPr>
              <a:t>Resultados da aprendizagem</a:t>
            </a:r>
            <a:endParaRPr lang="pt-PT" sz="2400" b="1" dirty="0">
              <a:solidFill>
                <a:srgbClr val="636A6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16"/>
          <p:cNvSpPr txBox="1">
            <a:spLocks noGrp="1"/>
          </p:cNvSpPr>
          <p:nvPr>
            <p:ph type="body" idx="1"/>
          </p:nvPr>
        </p:nvSpPr>
        <p:spPr>
          <a:xfrm>
            <a:off x="336795" y="1268361"/>
            <a:ext cx="11580549" cy="4822723"/>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Autofit/>
          </a:bodyPr>
          <a:lstStyle/>
          <a:p>
            <a:pPr marL="12066" lvl="0" indent="0" algn="just" rtl="0">
              <a:lnSpc>
                <a:spcPct val="90000"/>
              </a:lnSpc>
              <a:spcBef>
                <a:spcPts val="0"/>
              </a:spcBef>
              <a:spcAft>
                <a:spcPts val="0"/>
              </a:spcAft>
              <a:buClr>
                <a:srgbClr val="9869BD"/>
              </a:buClr>
              <a:buSzPts val="2300"/>
              <a:buNone/>
            </a:pPr>
            <a:r>
              <a:rPr lang="pt-PT" sz="1900" b="1" dirty="0">
                <a:solidFill>
                  <a:schemeClr val="accent6"/>
                </a:solidFill>
                <a:latin typeface="+mn-lt"/>
                <a:ea typeface="Arial"/>
                <a:cs typeface="Arial"/>
                <a:sym typeface="Arial"/>
              </a:rPr>
              <a:t>Cenário</a:t>
            </a:r>
            <a:endParaRPr lang="pt-PT" sz="1900" dirty="0">
              <a:effectLst/>
              <a:latin typeface="+mn-lt"/>
              <a:ea typeface="Times New Roman" panose="02020603050405020304" pitchFamily="18" charset="0"/>
            </a:endParaRPr>
          </a:p>
          <a:p>
            <a:pPr marL="0" indent="0">
              <a:spcBef>
                <a:spcPts val="0"/>
              </a:spcBef>
              <a:buNone/>
            </a:pPr>
            <a:r>
              <a:rPr lang="pt-PT" sz="1900" dirty="0">
                <a:solidFill>
                  <a:srgbClr val="000000"/>
                </a:solidFill>
                <a:effectLst/>
                <a:latin typeface="+mn-lt"/>
                <a:ea typeface="Times New Roman" panose="02020603050405020304" pitchFamily="18" charset="0"/>
              </a:rPr>
              <a:t>Aplicou o seu plano de ação, desenvolvido nas atividades 1 e 2. Utilizando a ferramenta de gestão de projetos da sua escolha e tendo monitorizado o desempenho dos membros da equipa durante três meses, notou diferentes níveis de produtividade, que estão a afetar os prazos do projeto. Quer apoiar os membros da sua equipa e, por isso, pede-lhes </a:t>
            </a:r>
            <a:r>
              <a:rPr lang="pt-PT" sz="1900" i="1" dirty="0">
                <a:solidFill>
                  <a:srgbClr val="000000"/>
                </a:solidFill>
                <a:effectLst/>
                <a:latin typeface="+mn-lt"/>
                <a:ea typeface="Times New Roman" panose="02020603050405020304" pitchFamily="18" charset="0"/>
              </a:rPr>
              <a:t>feedback</a:t>
            </a:r>
            <a:r>
              <a:rPr lang="pt-PT" sz="1900" dirty="0">
                <a:solidFill>
                  <a:srgbClr val="000000"/>
                </a:solidFill>
                <a:effectLst/>
                <a:latin typeface="+mn-lt"/>
                <a:ea typeface="Times New Roman" panose="02020603050405020304" pitchFamily="18" charset="0"/>
              </a:rPr>
              <a:t>, individualmente, para identificar a(s) causa(s) principal(</a:t>
            </a:r>
            <a:r>
              <a:rPr lang="pt-PT" sz="1900" dirty="0" err="1">
                <a:solidFill>
                  <a:srgbClr val="000000"/>
                </a:solidFill>
                <a:effectLst/>
                <a:latin typeface="+mn-lt"/>
                <a:ea typeface="Times New Roman" panose="02020603050405020304" pitchFamily="18" charset="0"/>
              </a:rPr>
              <a:t>is</a:t>
            </a:r>
            <a:r>
              <a:rPr lang="pt-PT" sz="1900" dirty="0">
                <a:solidFill>
                  <a:srgbClr val="000000"/>
                </a:solidFill>
                <a:effectLst/>
                <a:latin typeface="+mn-lt"/>
                <a:ea typeface="Times New Roman" panose="02020603050405020304" pitchFamily="18" charset="0"/>
              </a:rPr>
              <a:t>) das discrepâncias. </a:t>
            </a:r>
            <a:r>
              <a:rPr lang="en-US" sz="1900" dirty="0" err="1">
                <a:solidFill>
                  <a:srgbClr val="000000"/>
                </a:solidFill>
                <a:effectLst/>
                <a:latin typeface="+mn-lt"/>
                <a:ea typeface="Times New Roman" panose="02020603050405020304" pitchFamily="18" charset="0"/>
              </a:rPr>
              <a:t>Apercebe</a:t>
            </a:r>
            <a:r>
              <a:rPr lang="en-US" sz="1900" dirty="0">
                <a:solidFill>
                  <a:srgbClr val="000000"/>
                </a:solidFill>
                <a:effectLst/>
                <a:latin typeface="+mn-lt"/>
                <a:ea typeface="Times New Roman" panose="02020603050405020304" pitchFamily="18" charset="0"/>
              </a:rPr>
              <a:t>-se do </a:t>
            </a:r>
            <a:r>
              <a:rPr lang="en-US" sz="1900" dirty="0" err="1">
                <a:solidFill>
                  <a:srgbClr val="000000"/>
                </a:solidFill>
                <a:effectLst/>
                <a:latin typeface="+mn-lt"/>
                <a:ea typeface="Times New Roman" panose="02020603050405020304" pitchFamily="18" charset="0"/>
              </a:rPr>
              <a:t>seguinte</a:t>
            </a:r>
            <a:r>
              <a:rPr lang="en-US" sz="1900" dirty="0">
                <a:solidFill>
                  <a:srgbClr val="000000"/>
                </a:solidFill>
                <a:effectLst/>
                <a:latin typeface="+mn-lt"/>
                <a:ea typeface="Times New Roman" panose="02020603050405020304" pitchFamily="18" charset="0"/>
              </a:rPr>
              <a:t>:</a:t>
            </a:r>
            <a:endParaRPr lang="pt-PT" sz="1900" dirty="0">
              <a:effectLst/>
              <a:latin typeface="+mn-lt"/>
              <a:ea typeface="Times New Roman" panose="02020603050405020304" pitchFamily="18" charset="0"/>
            </a:endParaRPr>
          </a:p>
          <a:p>
            <a:pPr marL="342900" lvl="0" indent="-342900" fontAlgn="base">
              <a:spcBef>
                <a:spcPts val="0"/>
              </a:spcBef>
              <a:buSzPts val="1000"/>
              <a:buFont typeface="Symbol" pitchFamily="2" charset="2"/>
              <a:buChar char=""/>
              <a:tabLst>
                <a:tab pos="457200" algn="l"/>
              </a:tabLst>
            </a:pPr>
            <a:r>
              <a:rPr lang="pt-PT" sz="1900" spc="-70" dirty="0">
                <a:solidFill>
                  <a:srgbClr val="000000"/>
                </a:solidFill>
                <a:latin typeface="+mn-lt"/>
                <a:ea typeface="Times New Roman" panose="02020603050405020304" pitchFamily="18" charset="0"/>
              </a:rPr>
              <a:t>dois</a:t>
            </a:r>
            <a:r>
              <a:rPr lang="pt-PT" sz="1900" spc="-70" dirty="0">
                <a:solidFill>
                  <a:srgbClr val="000000"/>
                </a:solidFill>
                <a:effectLst/>
                <a:latin typeface="+mn-lt"/>
                <a:ea typeface="Times New Roman" panose="02020603050405020304" pitchFamily="18" charset="0"/>
              </a:rPr>
              <a:t> membros da equipa sentem-se isolados do resto da equipa e não se sentem à vontade para pedir apoio</a:t>
            </a:r>
            <a:endParaRPr lang="pt-PT" sz="1900" spc="-70" dirty="0">
              <a:effectLst/>
              <a:latin typeface="+mn-lt"/>
              <a:ea typeface="Times New Roman" panose="02020603050405020304" pitchFamily="18" charset="0"/>
            </a:endParaRPr>
          </a:p>
          <a:p>
            <a:pPr marL="342900" lvl="0" indent="-342900" fontAlgn="base">
              <a:spcBef>
                <a:spcPts val="0"/>
              </a:spcBef>
              <a:buSzPts val="1000"/>
              <a:buFont typeface="Symbol" pitchFamily="2" charset="2"/>
              <a:buChar char=""/>
              <a:tabLst>
                <a:tab pos="457200" algn="l"/>
              </a:tabLst>
            </a:pPr>
            <a:r>
              <a:rPr lang="pt-PT" sz="1900" dirty="0">
                <a:solidFill>
                  <a:srgbClr val="000000"/>
                </a:solidFill>
                <a:effectLst/>
                <a:latin typeface="+mn-lt"/>
                <a:ea typeface="Times New Roman" panose="02020603050405020304" pitchFamily="18" charset="0"/>
              </a:rPr>
              <a:t>o membro mais experiente da sua equipa não partilha proativamente conhecimentos com os outros, especialmente com o novo membro.</a:t>
            </a:r>
            <a:endParaRPr lang="pt-PT" sz="1900" dirty="0">
              <a:effectLst/>
              <a:latin typeface="+mn-lt"/>
              <a:ea typeface="Times New Roman" panose="02020603050405020304" pitchFamily="18" charset="0"/>
            </a:endParaRPr>
          </a:p>
          <a:p>
            <a:pPr marL="342900" lvl="0" indent="-342900" fontAlgn="base">
              <a:spcBef>
                <a:spcPts val="0"/>
              </a:spcBef>
              <a:buSzPts val="1000"/>
              <a:buFont typeface="Symbol" pitchFamily="2" charset="2"/>
              <a:buChar char=""/>
              <a:tabLst>
                <a:tab pos="457200" algn="l"/>
              </a:tabLst>
            </a:pPr>
            <a:r>
              <a:rPr lang="pt-PT" sz="1900" dirty="0">
                <a:solidFill>
                  <a:srgbClr val="000000"/>
                </a:solidFill>
                <a:latin typeface="+mn-lt"/>
                <a:ea typeface="Times New Roman" panose="02020603050405020304" pitchFamily="18" charset="0"/>
              </a:rPr>
              <a:t>o</a:t>
            </a:r>
            <a:r>
              <a:rPr lang="pt-PT" sz="1900" dirty="0">
                <a:solidFill>
                  <a:srgbClr val="000000"/>
                </a:solidFill>
                <a:effectLst/>
                <a:latin typeface="+mn-lt"/>
                <a:ea typeface="Times New Roman" panose="02020603050405020304" pitchFamily="18" charset="0"/>
              </a:rPr>
              <a:t> membro da sua equipa remota está a passar por um grave problema de saúde e acaba de o informar que precisa de ter consultas médicas regulares que, muitas vezes, entram em conflito com as reuniões de equipa online.</a:t>
            </a:r>
            <a:endParaRPr lang="pt-PT" sz="1900" dirty="0">
              <a:effectLst/>
              <a:latin typeface="+mn-lt"/>
              <a:ea typeface="Times New Roman" panose="02020603050405020304" pitchFamily="18" charset="0"/>
            </a:endParaRPr>
          </a:p>
          <a:p>
            <a:pPr marL="114300" indent="0">
              <a:lnSpc>
                <a:spcPct val="115000"/>
              </a:lnSpc>
              <a:spcBef>
                <a:spcPts val="400"/>
              </a:spcBef>
              <a:buNone/>
            </a:pPr>
            <a:r>
              <a:rPr lang="pt-PT" sz="1900" b="1" kern="100" dirty="0">
                <a:solidFill>
                  <a:srgbClr val="388600"/>
                </a:solidFill>
                <a:effectLst/>
                <a:latin typeface="+mn-lt"/>
                <a:ea typeface="Calibri" panose="020F0502020204030204" pitchFamily="34" charset="0"/>
                <a:cs typeface="Times New Roman" panose="02020603050405020304" pitchFamily="18" charset="0"/>
              </a:rPr>
              <a:t>PASSO 1</a:t>
            </a:r>
            <a:endParaRPr lang="pt-PT" sz="1900" b="1" kern="100" dirty="0">
              <a:solidFill>
                <a:srgbClr val="388600"/>
              </a:solidFill>
              <a:latin typeface="+mn-lt"/>
              <a:ea typeface="Calibri" panose="020F0502020204030204" pitchFamily="34" charset="0"/>
              <a:cs typeface="Times New Roman" panose="02020603050405020304" pitchFamily="18" charset="0"/>
            </a:endParaRPr>
          </a:p>
          <a:p>
            <a:pPr marL="114300" indent="0">
              <a:lnSpc>
                <a:spcPct val="100000"/>
              </a:lnSpc>
              <a:spcBef>
                <a:spcPts val="0"/>
              </a:spcBef>
              <a:buNone/>
            </a:pPr>
            <a:r>
              <a:rPr lang="pt-PT" sz="1900" kern="100" dirty="0">
                <a:effectLst/>
                <a:latin typeface="+mn-lt"/>
                <a:ea typeface="Calibri" panose="020F0502020204030204" pitchFamily="34" charset="0"/>
                <a:cs typeface="Times New Roman" panose="02020603050405020304" pitchFamily="18" charset="0"/>
              </a:rPr>
              <a:t>O que vai fazer para corrigir a situação e evitar o incumprimento dos prazos do projeto? </a:t>
            </a:r>
          </a:p>
          <a:p>
            <a:pPr marL="114300" indent="0">
              <a:lnSpc>
                <a:spcPct val="100000"/>
              </a:lnSpc>
              <a:spcBef>
                <a:spcPts val="0"/>
              </a:spcBef>
              <a:buNone/>
            </a:pPr>
            <a:r>
              <a:rPr lang="pt-PT" sz="1900" kern="100" dirty="0">
                <a:latin typeface="+mn-lt"/>
                <a:cs typeface="Times New Roman" panose="02020603050405020304" pitchFamily="18" charset="0"/>
              </a:rPr>
              <a:t>Anotar as suas próximas ações e atualize o seu plano de ação atual.</a:t>
            </a:r>
          </a:p>
          <a:p>
            <a:pPr marL="114300" indent="0">
              <a:lnSpc>
                <a:spcPct val="115000"/>
              </a:lnSpc>
              <a:spcBef>
                <a:spcPts val="400"/>
              </a:spcBef>
              <a:buNone/>
            </a:pPr>
            <a:r>
              <a:rPr lang="pt-PT" sz="1900" b="1" kern="100" dirty="0">
                <a:solidFill>
                  <a:srgbClr val="388600"/>
                </a:solidFill>
                <a:effectLst/>
                <a:latin typeface="+mn-lt"/>
                <a:ea typeface="Calibri" panose="020F0502020204030204" pitchFamily="34" charset="0"/>
                <a:cs typeface="Times New Roman" panose="02020603050405020304" pitchFamily="18" charset="0"/>
              </a:rPr>
              <a:t>PASSO 2</a:t>
            </a:r>
            <a:endParaRPr lang="pt-PT" sz="1900" b="1" kern="100" dirty="0">
              <a:solidFill>
                <a:srgbClr val="388600"/>
              </a:solidFill>
              <a:latin typeface="+mn-lt"/>
              <a:ea typeface="Calibri" panose="020F0502020204030204" pitchFamily="34" charset="0"/>
              <a:cs typeface="Times New Roman" panose="02020603050405020304" pitchFamily="18" charset="0"/>
            </a:endParaRPr>
          </a:p>
          <a:p>
            <a:pPr marL="114300" indent="0">
              <a:lnSpc>
                <a:spcPct val="100000"/>
              </a:lnSpc>
              <a:spcBef>
                <a:spcPts val="0"/>
              </a:spcBef>
              <a:buNone/>
            </a:pPr>
            <a:r>
              <a:rPr lang="pt-PT" sz="1900" kern="100" dirty="0">
                <a:effectLst/>
                <a:latin typeface="+mn-lt"/>
                <a:ea typeface="Calibri" panose="020F0502020204030204" pitchFamily="34" charset="0"/>
                <a:cs typeface="Times New Roman" panose="02020603050405020304" pitchFamily="18" charset="0"/>
              </a:rPr>
              <a:t>Apresentar o seu plano de ação ajustado e debatê-lo com o grupo.</a:t>
            </a:r>
          </a:p>
          <a:p>
            <a:pPr marL="285750" lvl="0" indent="-273685" algn="just" rtl="0">
              <a:lnSpc>
                <a:spcPct val="90000"/>
              </a:lnSpc>
              <a:spcBef>
                <a:spcPts val="1000"/>
              </a:spcBef>
              <a:spcAft>
                <a:spcPts val="0"/>
              </a:spcAft>
              <a:buClr>
                <a:srgbClr val="9869BD"/>
              </a:buClr>
              <a:buSzPts val="2200"/>
              <a:buChar char="-"/>
            </a:pPr>
            <a:r>
              <a:rPr lang="pt-PT" sz="1900" dirty="0">
                <a:solidFill>
                  <a:schemeClr val="dk1"/>
                </a:solidFill>
                <a:latin typeface="+mn-lt"/>
                <a:ea typeface="Arial"/>
                <a:cs typeface="Arial"/>
                <a:sym typeface="Arial"/>
              </a:rPr>
              <a:t>.</a:t>
            </a:r>
            <a:endParaRPr lang="pt-PT" sz="1900" b="1" dirty="0">
              <a:solidFill>
                <a:srgbClr val="7F7F7F"/>
              </a:solidFill>
              <a:latin typeface="+mn-lt"/>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lang="pt-PT" sz="1900" dirty="0">
              <a:solidFill>
                <a:srgbClr val="12501B"/>
              </a:solidFill>
              <a:latin typeface="+mn-lt"/>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lang="pt-PT" sz="1900" i="0" u="none" strike="noStrike" cap="none" dirty="0">
              <a:solidFill>
                <a:srgbClr val="12501B"/>
              </a:solidFill>
              <a:latin typeface="+mn-l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pt-PT" sz="1900" b="1" dirty="0">
              <a:solidFill>
                <a:srgbClr val="12501B"/>
              </a:solidFill>
              <a:latin typeface="+mn-lt"/>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50AC06FD-497F-6B8D-EEBC-848EB6AC9243}"/>
              </a:ext>
            </a:extLst>
          </p:cNvPr>
          <p:cNvPicPr>
            <a:picLocks noChangeAspect="1"/>
          </p:cNvPicPr>
          <p:nvPr/>
        </p:nvPicPr>
        <p:blipFill>
          <a:blip r:embed="rId3"/>
          <a:stretch>
            <a:fillRect/>
          </a:stretch>
        </p:blipFill>
        <p:spPr>
          <a:xfrm>
            <a:off x="322172" y="6194690"/>
            <a:ext cx="1845149" cy="330126"/>
          </a:xfrm>
          <a:prstGeom prst="rect">
            <a:avLst/>
          </a:prstGeom>
        </p:spPr>
      </p:pic>
      <p:pic>
        <p:nvPicPr>
          <p:cNvPr id="6" name="Google Shape;307;p40" descr="Ampulheta 90% com preenchimento sólido">
            <a:extLst>
              <a:ext uri="{FF2B5EF4-FFF2-40B4-BE49-F238E27FC236}">
                <a16:creationId xmlns:a16="http://schemas.microsoft.com/office/drawing/2014/main" id="{5CC7154E-5FC7-03C2-1E98-7EBDC844D5FA}"/>
              </a:ext>
            </a:extLst>
          </p:cNvPr>
          <p:cNvPicPr preferRelativeResize="0">
            <a:picLocks noGrp="1"/>
          </p:cNvPicPr>
          <p:nvPr>
            <p:ph type="body" idx="2"/>
          </p:nvPr>
        </p:nvPicPr>
        <p:blipFill rotWithShape="1">
          <a:blip r:embed="rId4">
            <a:alphaModFix/>
          </a:blip>
          <a:srcRect/>
          <a:stretch/>
        </p:blipFill>
        <p:spPr>
          <a:xfrm>
            <a:off x="10410374" y="3991035"/>
            <a:ext cx="1781626" cy="1843940"/>
          </a:xfrm>
          <a:prstGeom prst="rect">
            <a:avLst/>
          </a:prstGeom>
          <a:noFill/>
          <a:ln>
            <a:noFill/>
          </a:ln>
        </p:spPr>
      </p:pic>
      <p:sp>
        <p:nvSpPr>
          <p:cNvPr id="7" name="Google Shape;308;p40">
            <a:extLst>
              <a:ext uri="{FF2B5EF4-FFF2-40B4-BE49-F238E27FC236}">
                <a16:creationId xmlns:a16="http://schemas.microsoft.com/office/drawing/2014/main" id="{9276484C-9A9E-9733-E4B3-34C4E5246617}"/>
              </a:ext>
            </a:extLst>
          </p:cNvPr>
          <p:cNvSpPr txBox="1"/>
          <p:nvPr/>
        </p:nvSpPr>
        <p:spPr>
          <a:xfrm>
            <a:off x="10678637" y="5762856"/>
            <a:ext cx="125333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000" b="1" i="0" u="none" strike="noStrike" cap="none" dirty="0">
                <a:solidFill>
                  <a:schemeClr val="accent6"/>
                </a:solidFill>
                <a:latin typeface="Open Sans Light"/>
                <a:ea typeface="Open Sans Light"/>
                <a:cs typeface="Open Sans Light"/>
                <a:sym typeface="Open Sans Light"/>
              </a:rPr>
              <a:t>00h:15m</a:t>
            </a:r>
            <a:endParaRPr sz="2000" b="1" i="0" u="none" strike="noStrike" cap="none" dirty="0">
              <a:solidFill>
                <a:schemeClr val="accent6"/>
              </a:solidFill>
              <a:latin typeface="Arial"/>
              <a:ea typeface="Arial"/>
              <a:cs typeface="Arial"/>
              <a:sym typeface="Arial"/>
            </a:endParaRPr>
          </a:p>
        </p:txBody>
      </p:sp>
      <p:sp>
        <p:nvSpPr>
          <p:cNvPr id="3" name="Google Shape;287;p15">
            <a:extLst>
              <a:ext uri="{FF2B5EF4-FFF2-40B4-BE49-F238E27FC236}">
                <a16:creationId xmlns:a16="http://schemas.microsoft.com/office/drawing/2014/main" id="{2A8AB6F7-888D-7C3E-17C1-0AFD610CB9AA}"/>
              </a:ext>
            </a:extLst>
          </p:cNvPr>
          <p:cNvSpPr txBox="1">
            <a:spLocks noGrp="1"/>
          </p:cNvSpPr>
          <p:nvPr>
            <p:ph type="title"/>
          </p:nvPr>
        </p:nvSpPr>
        <p:spPr>
          <a:xfrm>
            <a:off x="1469572" y="407371"/>
            <a:ext cx="10474800" cy="71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2400"/>
              <a:buFont typeface="Arial"/>
              <a:buNone/>
            </a:pPr>
            <a:r>
              <a:rPr lang="en-GB" sz="3200" dirty="0" err="1">
                <a:solidFill>
                  <a:schemeClr val="accent6"/>
                </a:solidFill>
              </a:rPr>
              <a:t>Atividade</a:t>
            </a:r>
            <a:r>
              <a:rPr lang="en-GB" sz="3200" dirty="0">
                <a:solidFill>
                  <a:schemeClr val="accent6"/>
                </a:solidFill>
              </a:rPr>
              <a:t> 3: </a:t>
            </a:r>
            <a:r>
              <a:rPr lang="en-GB" sz="3200" dirty="0" err="1">
                <a:solidFill>
                  <a:schemeClr val="accent6"/>
                </a:solidFill>
              </a:rPr>
              <a:t>Monitorizar</a:t>
            </a:r>
            <a:r>
              <a:rPr lang="en-GB" sz="3200" dirty="0">
                <a:solidFill>
                  <a:schemeClr val="accent6"/>
                </a:solidFill>
              </a:rPr>
              <a:t> e </a:t>
            </a:r>
            <a:r>
              <a:rPr lang="en-GB" sz="3200" dirty="0" err="1">
                <a:solidFill>
                  <a:schemeClr val="accent6"/>
                </a:solidFill>
              </a:rPr>
              <a:t>ajustar</a:t>
            </a:r>
            <a:r>
              <a:rPr lang="en-GB" sz="3200" dirty="0">
                <a:solidFill>
                  <a:schemeClr val="accent6"/>
                </a:solidFill>
              </a:rPr>
              <a:t> o </a:t>
            </a:r>
            <a:r>
              <a:rPr lang="en-GB" sz="3200" dirty="0" err="1">
                <a:solidFill>
                  <a:schemeClr val="accent6"/>
                </a:solidFill>
              </a:rPr>
              <a:t>seu</a:t>
            </a:r>
            <a:r>
              <a:rPr lang="en-GB" sz="3200" dirty="0">
                <a:solidFill>
                  <a:schemeClr val="accent6"/>
                </a:solidFill>
              </a:rPr>
              <a:t> </a:t>
            </a:r>
            <a:r>
              <a:rPr lang="en-GB" sz="3200" dirty="0" err="1">
                <a:solidFill>
                  <a:schemeClr val="accent6"/>
                </a:solidFill>
              </a:rPr>
              <a:t>plano</a:t>
            </a:r>
            <a:r>
              <a:rPr lang="en-GB" sz="3200" dirty="0">
                <a:solidFill>
                  <a:schemeClr val="accent6"/>
                </a:solidFill>
              </a:rPr>
              <a:t> de </a:t>
            </a:r>
            <a:r>
              <a:rPr lang="en-GB" sz="3200" dirty="0" err="1">
                <a:solidFill>
                  <a:schemeClr val="accent6"/>
                </a:solidFill>
              </a:rPr>
              <a:t>ação</a:t>
            </a:r>
            <a:r>
              <a:rPr lang="en-GB" sz="3200" dirty="0">
                <a:solidFill>
                  <a:schemeClr val="accent6"/>
                </a:solidFill>
              </a:rPr>
              <a:t> para o </a:t>
            </a:r>
            <a:r>
              <a:rPr lang="en-GB" sz="3200" dirty="0" err="1">
                <a:solidFill>
                  <a:schemeClr val="accent6"/>
                </a:solidFill>
              </a:rPr>
              <a:t>sucesso</a:t>
            </a:r>
            <a:endParaRPr sz="3200" dirty="0">
              <a:solidFill>
                <a:schemeClr val="accent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17"/>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pt-PT" sz="1900" b="1" dirty="0">
                <a:solidFill>
                  <a:srgbClr val="12501B"/>
                </a:solidFill>
                <a:latin typeface="Arial"/>
                <a:ea typeface="Arial"/>
                <a:cs typeface="Arial"/>
                <a:sym typeface="Arial"/>
              </a:rPr>
              <a:t>RECURSOS </a:t>
            </a:r>
            <a:endParaRPr lang="pt-PT" sz="1900" b="1" dirty="0">
              <a:latin typeface="Open Sans"/>
              <a:ea typeface="Open Sans"/>
              <a:cs typeface="Open Sans"/>
              <a:sym typeface="Open Sans"/>
            </a:endParaRPr>
          </a:p>
          <a:p>
            <a:pPr marL="0" lvl="0" indent="0" algn="l" rtl="0">
              <a:lnSpc>
                <a:spcPct val="90000"/>
              </a:lnSpc>
              <a:spcBef>
                <a:spcPts val="0"/>
              </a:spcBef>
              <a:spcAft>
                <a:spcPts val="0"/>
              </a:spcAft>
              <a:buClr>
                <a:srgbClr val="9869BD"/>
              </a:buClr>
              <a:buSzPts val="1800"/>
              <a:buNone/>
            </a:pPr>
            <a:endParaRPr lang="pt-PT" sz="1900" b="1" dirty="0">
              <a:latin typeface="Open Sans"/>
              <a:ea typeface="Open Sans"/>
              <a:cs typeface="Open Sans"/>
              <a:sym typeface="Open Sans"/>
            </a:endParaRPr>
          </a:p>
          <a:p>
            <a:pPr marL="228600" lvl="0" indent="-228600" algn="l" rtl="0">
              <a:lnSpc>
                <a:spcPct val="90000"/>
              </a:lnSpc>
              <a:spcBef>
                <a:spcPts val="1000"/>
              </a:spcBef>
              <a:spcAft>
                <a:spcPts val="0"/>
              </a:spcAft>
              <a:buClr>
                <a:srgbClr val="9869BD"/>
              </a:buClr>
              <a:buSzPts val="1900"/>
              <a:buChar char="•"/>
            </a:pPr>
            <a:r>
              <a:rPr lang="pt-PT" sz="1900" i="0" u="sng" strike="noStrike" cap="none" dirty="0">
                <a:solidFill>
                  <a:srgbClr val="0070C0"/>
                </a:solidFill>
                <a:latin typeface="+mj-lt"/>
                <a:ea typeface="Arial"/>
                <a:cs typeface="Arial"/>
                <a:sym typeface="Arial"/>
                <a:hlinkClick r:id="rId3">
                  <a:extLst>
                    <a:ext uri="{A12FA001-AC4F-418D-AE19-62706E023703}">
                      <ahyp:hlinkClr xmlns:ahyp="http://schemas.microsoft.com/office/drawing/2018/hyperlinkcolor" val="tx"/>
                    </a:ext>
                  </a:extLst>
                </a:hlinkClick>
              </a:rPr>
              <a:t>www.hrmagazine.co.uk/content/features/make-hybrid-work-healthy-work/</a:t>
            </a:r>
            <a:endParaRPr lang="pt-PT" sz="1900" dirty="0">
              <a:solidFill>
                <a:srgbClr val="0070C0"/>
              </a:solidFill>
              <a:latin typeface="+mj-lt"/>
              <a:ea typeface="Arial"/>
              <a:cs typeface="Arial"/>
              <a:sym typeface="Arial"/>
            </a:endParaRPr>
          </a:p>
          <a:p>
            <a:pPr marL="228600" lvl="0" indent="-228600" algn="l" rtl="0">
              <a:lnSpc>
                <a:spcPct val="90000"/>
              </a:lnSpc>
              <a:spcBef>
                <a:spcPts val="1000"/>
              </a:spcBef>
              <a:spcAft>
                <a:spcPts val="0"/>
              </a:spcAft>
              <a:buClr>
                <a:srgbClr val="9869BD"/>
              </a:buClr>
              <a:buSzPts val="1900"/>
              <a:buChar char="•"/>
            </a:pPr>
            <a:r>
              <a:rPr lang="pt-PT" sz="1900" dirty="0" err="1">
                <a:solidFill>
                  <a:srgbClr val="0070C0"/>
                </a:solidFill>
                <a:latin typeface="+mj-lt"/>
                <a:ea typeface="Open Sans"/>
                <a:cs typeface="Open Sans"/>
                <a:sym typeface="Open Sans"/>
              </a:rPr>
              <a:t>www.workstatus.io</a:t>
            </a:r>
            <a:r>
              <a:rPr lang="pt-PT" sz="1900" dirty="0">
                <a:solidFill>
                  <a:srgbClr val="0070C0"/>
                </a:solidFill>
                <a:latin typeface="+mj-lt"/>
                <a:ea typeface="Open Sans"/>
                <a:cs typeface="Open Sans"/>
                <a:sym typeface="Open Sans"/>
              </a:rPr>
              <a:t>/blog/</a:t>
            </a:r>
            <a:r>
              <a:rPr lang="pt-PT" sz="1900" dirty="0" err="1">
                <a:solidFill>
                  <a:srgbClr val="0070C0"/>
                </a:solidFill>
                <a:latin typeface="+mj-lt"/>
                <a:ea typeface="Open Sans"/>
                <a:cs typeface="Open Sans"/>
                <a:sym typeface="Open Sans"/>
              </a:rPr>
              <a:t>project</a:t>
            </a:r>
            <a:r>
              <a:rPr lang="pt-PT" sz="1900" dirty="0">
                <a:solidFill>
                  <a:srgbClr val="0070C0"/>
                </a:solidFill>
                <a:latin typeface="+mj-lt"/>
                <a:ea typeface="Open Sans"/>
                <a:cs typeface="Open Sans"/>
                <a:sym typeface="Open Sans"/>
              </a:rPr>
              <a:t>-management/</a:t>
            </a:r>
            <a:r>
              <a:rPr lang="pt-PT" sz="1900" dirty="0" err="1">
                <a:solidFill>
                  <a:srgbClr val="0070C0"/>
                </a:solidFill>
                <a:latin typeface="+mj-lt"/>
                <a:ea typeface="Open Sans"/>
                <a:cs typeface="Open Sans"/>
                <a:sym typeface="Open Sans"/>
              </a:rPr>
              <a:t>keep</a:t>
            </a:r>
            <a:r>
              <a:rPr lang="pt-PT" sz="1900" dirty="0">
                <a:solidFill>
                  <a:srgbClr val="0070C0"/>
                </a:solidFill>
                <a:latin typeface="+mj-lt"/>
                <a:ea typeface="Open Sans"/>
                <a:cs typeface="Open Sans"/>
                <a:sym typeface="Open Sans"/>
              </a:rPr>
              <a:t>-</a:t>
            </a:r>
            <a:r>
              <a:rPr lang="pt-PT" sz="1900" dirty="0" err="1">
                <a:solidFill>
                  <a:srgbClr val="0070C0"/>
                </a:solidFill>
                <a:latin typeface="+mj-lt"/>
                <a:ea typeface="Open Sans"/>
                <a:cs typeface="Open Sans"/>
                <a:sym typeface="Open Sans"/>
              </a:rPr>
              <a:t>track</a:t>
            </a:r>
            <a:r>
              <a:rPr lang="pt-PT" sz="1900" dirty="0">
                <a:solidFill>
                  <a:srgbClr val="0070C0"/>
                </a:solidFill>
                <a:latin typeface="+mj-lt"/>
                <a:ea typeface="Open Sans"/>
                <a:cs typeface="Open Sans"/>
                <a:sym typeface="Open Sans"/>
              </a:rPr>
              <a:t>-</a:t>
            </a:r>
            <a:r>
              <a:rPr lang="pt-PT" sz="1900" dirty="0" err="1">
                <a:solidFill>
                  <a:srgbClr val="0070C0"/>
                </a:solidFill>
                <a:latin typeface="+mj-lt"/>
                <a:ea typeface="Open Sans"/>
                <a:cs typeface="Open Sans"/>
                <a:sym typeface="Open Sans"/>
              </a:rPr>
              <a:t>of</a:t>
            </a:r>
            <a:r>
              <a:rPr lang="pt-PT" sz="1900" dirty="0">
                <a:solidFill>
                  <a:srgbClr val="0070C0"/>
                </a:solidFill>
                <a:latin typeface="+mj-lt"/>
                <a:ea typeface="Open Sans"/>
                <a:cs typeface="Open Sans"/>
                <a:sym typeface="Open Sans"/>
              </a:rPr>
              <a:t>-time-</a:t>
            </a:r>
            <a:r>
              <a:rPr lang="pt-PT" sz="1900" dirty="0" err="1">
                <a:solidFill>
                  <a:srgbClr val="0070C0"/>
                </a:solidFill>
                <a:latin typeface="+mj-lt"/>
                <a:ea typeface="Open Sans"/>
                <a:cs typeface="Open Sans"/>
                <a:sym typeface="Open Sans"/>
              </a:rPr>
              <a:t>spent</a:t>
            </a:r>
            <a:r>
              <a:rPr lang="pt-PT" sz="1900" dirty="0">
                <a:solidFill>
                  <a:srgbClr val="0070C0"/>
                </a:solidFill>
                <a:latin typeface="+mj-lt"/>
                <a:ea typeface="Open Sans"/>
                <a:cs typeface="Open Sans"/>
                <a:sym typeface="Open Sans"/>
              </a:rPr>
              <a:t>-</a:t>
            </a:r>
            <a:r>
              <a:rPr lang="pt-PT" sz="1900" dirty="0" err="1">
                <a:solidFill>
                  <a:srgbClr val="0070C0"/>
                </a:solidFill>
                <a:latin typeface="+mj-lt"/>
                <a:ea typeface="Open Sans"/>
                <a:cs typeface="Open Sans"/>
                <a:sym typeface="Open Sans"/>
              </a:rPr>
              <a:t>on-projects</a:t>
            </a:r>
            <a:r>
              <a:rPr lang="pt-PT" sz="1900" dirty="0">
                <a:solidFill>
                  <a:srgbClr val="0070C0"/>
                </a:solidFill>
                <a:latin typeface="+mj-lt"/>
                <a:ea typeface="Open Sans"/>
                <a:cs typeface="Open Sans"/>
                <a:sym typeface="Open Sans"/>
              </a:rPr>
              <a:t>/#:~:</a:t>
            </a:r>
            <a:r>
              <a:rPr lang="pt-PT" sz="1900" dirty="0" err="1">
                <a:solidFill>
                  <a:srgbClr val="0070C0"/>
                </a:solidFill>
                <a:latin typeface="+mj-lt"/>
                <a:ea typeface="Open Sans"/>
                <a:cs typeface="Open Sans"/>
                <a:sym typeface="Open Sans"/>
              </a:rPr>
              <a:t>text</a:t>
            </a:r>
            <a:r>
              <a:rPr lang="pt-PT" sz="1900" dirty="0">
                <a:solidFill>
                  <a:srgbClr val="0070C0"/>
                </a:solidFill>
                <a:latin typeface="+mj-lt"/>
                <a:ea typeface="Open Sans"/>
                <a:cs typeface="Open Sans"/>
                <a:sym typeface="Open Sans"/>
              </a:rPr>
              <a:t>=By%20taking%20advantage%20of%20time,much%20time%20spent%20on%20projects. </a:t>
            </a:r>
            <a:endParaRPr lang="pt-PT" sz="1900" dirty="0">
              <a:solidFill>
                <a:srgbClr val="0070C0"/>
              </a:solidFill>
              <a:latin typeface="+mj-lt"/>
              <a:ea typeface="Arial"/>
              <a:cs typeface="Arial"/>
              <a:sym typeface="Arial"/>
            </a:endParaRPr>
          </a:p>
          <a:p>
            <a:pPr marL="228600" lvl="0" indent="-228600" algn="l" rtl="0">
              <a:lnSpc>
                <a:spcPct val="90000"/>
              </a:lnSpc>
              <a:spcBef>
                <a:spcPts val="1000"/>
              </a:spcBef>
              <a:spcAft>
                <a:spcPts val="0"/>
              </a:spcAft>
              <a:buClr>
                <a:srgbClr val="9869BD"/>
              </a:buClr>
              <a:buSzPts val="1900"/>
              <a:buChar char="•"/>
            </a:pPr>
            <a:r>
              <a:rPr lang="pt-PT" sz="1900" i="0" u="sng" strike="noStrike" cap="none" dirty="0">
                <a:solidFill>
                  <a:srgbClr val="0070C0"/>
                </a:solidFill>
                <a:latin typeface="+mj-lt"/>
                <a:ea typeface="Arial"/>
                <a:cs typeface="Arial"/>
                <a:sym typeface="Arial"/>
                <a:hlinkClick r:id="rId4">
                  <a:extLst>
                    <a:ext uri="{A12FA001-AC4F-418D-AE19-62706E023703}">
                      <ahyp:hlinkClr xmlns:ahyp="http://schemas.microsoft.com/office/drawing/2018/hyperlinkcolor" val="tx"/>
                    </a:ext>
                  </a:extLst>
                </a:hlinkClick>
              </a:rPr>
              <a:t>www.hrmagazine.co.uk/content/comment/making-the-right-call-on-hybrid-work</a:t>
            </a:r>
            <a:endParaRPr lang="pt-PT" sz="1900" i="0" u="none" strike="noStrike" cap="none" dirty="0">
              <a:solidFill>
                <a:srgbClr val="0070C0"/>
              </a:solidFill>
              <a:latin typeface="+mj-lt"/>
              <a:ea typeface="Arial"/>
              <a:cs typeface="Arial"/>
              <a:sym typeface="Arial"/>
            </a:endParaRPr>
          </a:p>
          <a:p>
            <a:pPr marL="228600" lvl="0" indent="-228600" algn="l" rtl="0">
              <a:lnSpc>
                <a:spcPct val="90000"/>
              </a:lnSpc>
              <a:spcBef>
                <a:spcPts val="1000"/>
              </a:spcBef>
              <a:spcAft>
                <a:spcPts val="0"/>
              </a:spcAft>
              <a:buClr>
                <a:srgbClr val="9869BD"/>
              </a:buClr>
              <a:buSzPts val="1900"/>
              <a:buChar char="•"/>
            </a:pPr>
            <a:r>
              <a:rPr lang="pt-PT" sz="1900" i="0" u="sng" strike="noStrike" cap="none" dirty="0">
                <a:solidFill>
                  <a:srgbClr val="0070C0"/>
                </a:solidFill>
                <a:latin typeface="+mj-lt"/>
                <a:ea typeface="Arial"/>
                <a:cs typeface="Arial"/>
                <a:sym typeface="Arial"/>
                <a:hlinkClick r:id="rId5">
                  <a:extLst>
                    <a:ext uri="{A12FA001-AC4F-418D-AE19-62706E023703}">
                      <ahyp:hlinkClr xmlns:ahyp="http://schemas.microsoft.com/office/drawing/2018/hyperlinkcolor" val="tx"/>
                    </a:ext>
                  </a:extLst>
                </a:hlinkClick>
              </a:rPr>
              <a:t>workleap.com/blog/why-conducting-employee-feedback-analysis-is-so-important/</a:t>
            </a:r>
            <a:endParaRPr lang="pt-PT" sz="1900" i="0" u="none" strike="noStrike" cap="none" dirty="0">
              <a:solidFill>
                <a:srgbClr val="0070C0"/>
              </a:solidFill>
              <a:latin typeface="+mj-lt"/>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lang="pt-PT" i="0" u="none" strike="noStrike" cap="none"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lang="pt-PT"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lang="pt-PT"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pt-PT" b="1" dirty="0">
              <a:solidFill>
                <a:srgbClr val="12501B"/>
              </a:solidFill>
            </a:endParaRPr>
          </a:p>
        </p:txBody>
      </p:sp>
      <p:sp>
        <p:nvSpPr>
          <p:cNvPr id="316" name="Google Shape;316;p17"/>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800"/>
              <a:buNone/>
            </a:pPr>
            <a:r>
              <a:rPr lang="pt-PT" sz="2000" b="1" cap="all" dirty="0">
                <a:solidFill>
                  <a:srgbClr val="12501B"/>
                </a:solidFill>
                <a:latin typeface="+mj-lt"/>
                <a:ea typeface="Arial"/>
                <a:cs typeface="Arial"/>
                <a:sym typeface="Arial"/>
              </a:rPr>
              <a:t>Saiba mais! </a:t>
            </a:r>
            <a:endParaRPr lang="pt-PT" sz="2000" b="1" cap="all" dirty="0">
              <a:latin typeface="+mj-lt"/>
              <a:ea typeface="Open Sans"/>
              <a:cs typeface="Open Sans"/>
              <a:sym typeface="Open Sans"/>
            </a:endParaRPr>
          </a:p>
          <a:p>
            <a:pPr marL="228600" lvl="0" indent="-114300" algn="just" rtl="0">
              <a:lnSpc>
                <a:spcPct val="90000"/>
              </a:lnSpc>
              <a:spcBef>
                <a:spcPts val="1000"/>
              </a:spcBef>
              <a:spcAft>
                <a:spcPts val="0"/>
              </a:spcAft>
              <a:buClr>
                <a:schemeClr val="dk2"/>
              </a:buClr>
              <a:buSzPts val="1800"/>
              <a:buNone/>
            </a:pPr>
            <a:endParaRPr lang="pt-PT" sz="2000" b="1" dirty="0">
              <a:latin typeface="+mj-lt"/>
              <a:ea typeface="Open Sans"/>
              <a:cs typeface="Open Sans"/>
              <a:sym typeface="Open Sans"/>
            </a:endParaRPr>
          </a:p>
          <a:p>
            <a:pPr marL="457200" lvl="0" indent="-355600" algn="just" rtl="0">
              <a:lnSpc>
                <a:spcPct val="90000"/>
              </a:lnSpc>
              <a:spcBef>
                <a:spcPts val="1000"/>
              </a:spcBef>
              <a:spcAft>
                <a:spcPts val="0"/>
              </a:spcAft>
              <a:buClr>
                <a:schemeClr val="dk2"/>
              </a:buClr>
              <a:buSzPts val="2000"/>
              <a:buChar char="•"/>
            </a:pPr>
            <a:r>
              <a:rPr lang="pt-PT" sz="2000" u="sng" dirty="0">
                <a:solidFill>
                  <a:schemeClr val="hlink"/>
                </a:solidFill>
                <a:latin typeface="+mj-lt"/>
                <a:ea typeface="Open Sans"/>
                <a:cs typeface="Open Sans"/>
                <a:sym typeface="Open Sans"/>
                <a:hlinkClick r:id="rId6"/>
              </a:rPr>
              <a:t>cadabra.studio/the-power-of-data-analytics-for-decision-making/ </a:t>
            </a:r>
            <a:endParaRPr lang="pt-PT" sz="2000" dirty="0">
              <a:latin typeface="+mj-lt"/>
              <a:ea typeface="Open Sans"/>
              <a:cs typeface="Open Sans"/>
              <a:sym typeface="Open Sans"/>
            </a:endParaRPr>
          </a:p>
        </p:txBody>
      </p:sp>
      <p:pic>
        <p:nvPicPr>
          <p:cNvPr id="317" name="Google Shape;317;p17"/>
          <p:cNvPicPr preferRelativeResize="0"/>
          <p:nvPr/>
        </p:nvPicPr>
        <p:blipFill rotWithShape="1">
          <a:blip r:embed="rId7">
            <a:alphaModFix/>
          </a:blip>
          <a:srcRect/>
          <a:stretch/>
        </p:blipFill>
        <p:spPr>
          <a:xfrm>
            <a:off x="7494911" y="3239814"/>
            <a:ext cx="4547366" cy="2731325"/>
          </a:xfrm>
          <a:prstGeom prst="rect">
            <a:avLst/>
          </a:prstGeom>
          <a:noFill/>
          <a:ln>
            <a:noFill/>
          </a:ln>
        </p:spPr>
      </p:pic>
      <p:pic>
        <p:nvPicPr>
          <p:cNvPr id="318" name="Google Shape;318;p17"/>
          <p:cNvPicPr preferRelativeResize="0"/>
          <p:nvPr/>
        </p:nvPicPr>
        <p:blipFill rotWithShape="1">
          <a:blip r:embed="rId8">
            <a:alphaModFix/>
          </a:blip>
          <a:srcRect/>
          <a:stretch/>
        </p:blipFill>
        <p:spPr>
          <a:xfrm>
            <a:off x="9353374" y="5733921"/>
            <a:ext cx="2469094" cy="37798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0A596416-3211-3EDC-E02F-BA1FA4033448}"/>
              </a:ext>
            </a:extLst>
          </p:cNvPr>
          <p:cNvPicPr>
            <a:picLocks noChangeAspect="1"/>
          </p:cNvPicPr>
          <p:nvPr/>
        </p:nvPicPr>
        <p:blipFill>
          <a:blip r:embed="rId9"/>
          <a:stretch>
            <a:fillRect/>
          </a:stretch>
        </p:blipFill>
        <p:spPr>
          <a:xfrm>
            <a:off x="322172" y="6194690"/>
            <a:ext cx="1845149" cy="330126"/>
          </a:xfrm>
          <a:prstGeom prst="rect">
            <a:avLst/>
          </a:prstGeom>
        </p:spPr>
      </p:pic>
      <p:sp>
        <p:nvSpPr>
          <p:cNvPr id="5" name="Google Shape;287;p15">
            <a:extLst>
              <a:ext uri="{FF2B5EF4-FFF2-40B4-BE49-F238E27FC236}">
                <a16:creationId xmlns:a16="http://schemas.microsoft.com/office/drawing/2014/main" id="{6A84A459-B828-FA17-230E-28417D83CE9F}"/>
              </a:ext>
            </a:extLst>
          </p:cNvPr>
          <p:cNvSpPr txBox="1">
            <a:spLocks noGrp="1"/>
          </p:cNvSpPr>
          <p:nvPr>
            <p:ph type="title"/>
          </p:nvPr>
        </p:nvSpPr>
        <p:spPr>
          <a:xfrm>
            <a:off x="1469572" y="407371"/>
            <a:ext cx="10474800" cy="71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2400"/>
              <a:buFont typeface="Arial"/>
              <a:buNone/>
            </a:pPr>
            <a:r>
              <a:rPr lang="en-GB" sz="3200" dirty="0" err="1">
                <a:solidFill>
                  <a:schemeClr val="accent6"/>
                </a:solidFill>
              </a:rPr>
              <a:t>Atividade</a:t>
            </a:r>
            <a:r>
              <a:rPr lang="en-GB" sz="3200" dirty="0">
                <a:solidFill>
                  <a:schemeClr val="accent6"/>
                </a:solidFill>
              </a:rPr>
              <a:t> 3: </a:t>
            </a:r>
            <a:r>
              <a:rPr lang="en-GB" sz="3200" dirty="0" err="1">
                <a:solidFill>
                  <a:schemeClr val="accent6"/>
                </a:solidFill>
              </a:rPr>
              <a:t>Monitorizar</a:t>
            </a:r>
            <a:r>
              <a:rPr lang="en-GB" sz="3200" dirty="0">
                <a:solidFill>
                  <a:schemeClr val="accent6"/>
                </a:solidFill>
              </a:rPr>
              <a:t> e </a:t>
            </a:r>
            <a:r>
              <a:rPr lang="en-GB" sz="3200" dirty="0" err="1">
                <a:solidFill>
                  <a:schemeClr val="accent6"/>
                </a:solidFill>
              </a:rPr>
              <a:t>ajustar</a:t>
            </a:r>
            <a:r>
              <a:rPr lang="en-GB" sz="3200" dirty="0">
                <a:solidFill>
                  <a:schemeClr val="accent6"/>
                </a:solidFill>
              </a:rPr>
              <a:t> o </a:t>
            </a:r>
            <a:r>
              <a:rPr lang="en-GB" sz="3200" dirty="0" err="1">
                <a:solidFill>
                  <a:schemeClr val="accent6"/>
                </a:solidFill>
              </a:rPr>
              <a:t>seu</a:t>
            </a:r>
            <a:r>
              <a:rPr lang="en-GB" sz="3200" dirty="0">
                <a:solidFill>
                  <a:schemeClr val="accent6"/>
                </a:solidFill>
              </a:rPr>
              <a:t> </a:t>
            </a:r>
            <a:r>
              <a:rPr lang="en-GB" sz="3200" dirty="0" err="1">
                <a:solidFill>
                  <a:schemeClr val="accent6"/>
                </a:solidFill>
              </a:rPr>
              <a:t>plano</a:t>
            </a:r>
            <a:r>
              <a:rPr lang="en-GB" sz="3200" dirty="0">
                <a:solidFill>
                  <a:schemeClr val="accent6"/>
                </a:solidFill>
              </a:rPr>
              <a:t> de </a:t>
            </a:r>
            <a:r>
              <a:rPr lang="en-GB" sz="3200" dirty="0" err="1">
                <a:solidFill>
                  <a:schemeClr val="accent6"/>
                </a:solidFill>
              </a:rPr>
              <a:t>ação</a:t>
            </a:r>
            <a:r>
              <a:rPr lang="en-GB" sz="3200" dirty="0">
                <a:solidFill>
                  <a:schemeClr val="accent6"/>
                </a:solidFill>
              </a:rPr>
              <a:t> para o </a:t>
            </a:r>
            <a:r>
              <a:rPr lang="en-GB" sz="3200" dirty="0" err="1">
                <a:solidFill>
                  <a:schemeClr val="accent6"/>
                </a:solidFill>
              </a:rPr>
              <a:t>sucesso</a:t>
            </a:r>
            <a:endParaRPr sz="3200" dirty="0">
              <a:solidFill>
                <a:schemeClr val="accent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5" name="Google Shape;325;g30fdf9ba9dd_1_0"/>
          <p:cNvPicPr preferRelativeResize="0"/>
          <p:nvPr/>
        </p:nvPicPr>
        <p:blipFill rotWithShape="1">
          <a:blip r:embed="rId3">
            <a:alphaModFix/>
          </a:blip>
          <a:srcRect/>
          <a:stretch/>
        </p:blipFill>
        <p:spPr>
          <a:xfrm>
            <a:off x="135925" y="1441425"/>
            <a:ext cx="5482650" cy="376837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DB2C5C46-86AC-2190-1711-8BE109CA3DA8}"/>
              </a:ext>
            </a:extLst>
          </p:cNvPr>
          <p:cNvPicPr>
            <a:picLocks noChangeAspect="1"/>
          </p:cNvPicPr>
          <p:nvPr/>
        </p:nvPicPr>
        <p:blipFill>
          <a:blip r:embed="rId4"/>
          <a:stretch>
            <a:fillRect/>
          </a:stretch>
        </p:blipFill>
        <p:spPr>
          <a:xfrm>
            <a:off x="322172" y="6194690"/>
            <a:ext cx="1845149" cy="330126"/>
          </a:xfrm>
          <a:prstGeom prst="rect">
            <a:avLst/>
          </a:prstGeom>
        </p:spPr>
      </p:pic>
      <p:sp>
        <p:nvSpPr>
          <p:cNvPr id="3" name="Google Shape;215;p11">
            <a:extLst>
              <a:ext uri="{FF2B5EF4-FFF2-40B4-BE49-F238E27FC236}">
                <a16:creationId xmlns:a16="http://schemas.microsoft.com/office/drawing/2014/main" id="{310F8A73-FDC5-CD5F-624B-4249F142A9E2}"/>
              </a:ext>
            </a:extLst>
          </p:cNvPr>
          <p:cNvSpPr txBox="1">
            <a:spLocks noGrp="1"/>
          </p:cNvSpPr>
          <p:nvPr>
            <p:ph type="body" idx="1"/>
          </p:nvPr>
        </p:nvSpPr>
        <p:spPr>
          <a:xfrm>
            <a:off x="5604372" y="1055108"/>
            <a:ext cx="6449604" cy="5345692"/>
          </a:xfrm>
          <a:prstGeom prst="rect">
            <a:avLst/>
          </a:prstGeom>
          <a:noFill/>
          <a:ln>
            <a:noFill/>
          </a:ln>
        </p:spPr>
        <p:txBody>
          <a:bodyPr spcFirstLastPara="1" wrap="square" lIns="91425" tIns="45700" rIns="91425" bIns="45700" anchor="t" anchorCtr="0">
            <a:noAutofit/>
          </a:bodyPr>
          <a:lstStyle/>
          <a:p>
            <a:pPr marL="411163" indent="-309563">
              <a:lnSpc>
                <a:spcPct val="120000"/>
              </a:lnSpc>
              <a:spcBef>
                <a:spcPts val="600"/>
              </a:spcBef>
              <a:spcAft>
                <a:spcPts val="600"/>
              </a:spcAft>
              <a:buClr>
                <a:schemeClr val="accent1">
                  <a:lumMod val="60000"/>
                  <a:lumOff val="40000"/>
                </a:schemeClr>
              </a:buClr>
              <a:buSzPts val="2000"/>
            </a:pPr>
            <a:r>
              <a:rPr lang="pt-PT" sz="2200" dirty="0">
                <a:solidFill>
                  <a:schemeClr val="accent5"/>
                </a:solidFill>
                <a:latin typeface="Arial"/>
                <a:ea typeface="Arial"/>
                <a:cs typeface="Arial"/>
                <a:sym typeface="Arial"/>
              </a:rPr>
              <a:t>Que ferramentas digitais e outras estão disponíveis para garantir um ambiente de trabalho híbrido inclusivo?</a:t>
            </a:r>
          </a:p>
          <a:p>
            <a:pPr marL="411163" indent="-309563">
              <a:lnSpc>
                <a:spcPct val="120000"/>
              </a:lnSpc>
              <a:spcBef>
                <a:spcPts val="600"/>
              </a:spcBef>
              <a:spcAft>
                <a:spcPts val="600"/>
              </a:spcAft>
              <a:buClr>
                <a:schemeClr val="accent1">
                  <a:lumMod val="60000"/>
                  <a:lumOff val="40000"/>
                </a:schemeClr>
              </a:buClr>
              <a:buSzPts val="2000"/>
            </a:pPr>
            <a:r>
              <a:rPr lang="pt-PT" sz="2200" dirty="0">
                <a:solidFill>
                  <a:schemeClr val="accent5"/>
                </a:solidFill>
                <a:latin typeface="Arial"/>
                <a:ea typeface="Arial"/>
                <a:cs typeface="Arial"/>
                <a:sym typeface="Arial"/>
              </a:rPr>
              <a:t>Como podemos garantir a poupança de tempo num ambiente híbrido?</a:t>
            </a:r>
          </a:p>
          <a:p>
            <a:pPr marL="411163" indent="-309563">
              <a:lnSpc>
                <a:spcPct val="120000"/>
              </a:lnSpc>
              <a:spcBef>
                <a:spcPts val="600"/>
              </a:spcBef>
              <a:spcAft>
                <a:spcPts val="600"/>
              </a:spcAft>
              <a:buClr>
                <a:schemeClr val="accent1">
                  <a:lumMod val="60000"/>
                  <a:lumOff val="40000"/>
                </a:schemeClr>
              </a:buClr>
              <a:buSzPts val="2000"/>
            </a:pPr>
            <a:r>
              <a:rPr lang="pt-PT" sz="2200" spc="-30" dirty="0">
                <a:solidFill>
                  <a:schemeClr val="accent5"/>
                </a:solidFill>
                <a:latin typeface="Arial"/>
                <a:ea typeface="Arial"/>
                <a:cs typeface="Arial"/>
                <a:sym typeface="Arial"/>
              </a:rPr>
              <a:t>As funções da equipa diferem significativamente </a:t>
            </a:r>
            <a:r>
              <a:rPr lang="pt-PT" sz="2200" dirty="0">
                <a:solidFill>
                  <a:schemeClr val="accent5"/>
                </a:solidFill>
                <a:latin typeface="Arial"/>
                <a:ea typeface="Arial"/>
                <a:cs typeface="Arial"/>
                <a:sym typeface="Arial"/>
              </a:rPr>
              <a:t>em ambientes de trabalho híbridos?</a:t>
            </a:r>
          </a:p>
          <a:p>
            <a:pPr marL="411163" indent="-309563">
              <a:lnSpc>
                <a:spcPct val="120000"/>
              </a:lnSpc>
              <a:spcBef>
                <a:spcPts val="600"/>
              </a:spcBef>
              <a:spcAft>
                <a:spcPts val="600"/>
              </a:spcAft>
              <a:buClr>
                <a:schemeClr val="accent1">
                  <a:lumMod val="60000"/>
                  <a:lumOff val="40000"/>
                </a:schemeClr>
              </a:buClr>
              <a:buSzPts val="2000"/>
            </a:pPr>
            <a:r>
              <a:rPr lang="pt-PT" sz="2200" spc="-30" dirty="0">
                <a:solidFill>
                  <a:schemeClr val="accent5"/>
                </a:solidFill>
                <a:latin typeface="Arial"/>
                <a:ea typeface="Arial"/>
                <a:cs typeface="Arial"/>
                <a:sym typeface="Arial"/>
              </a:rPr>
              <a:t>Quais são as implicações, em termos de custos, </a:t>
            </a:r>
            <a:r>
              <a:rPr lang="pt-PT" sz="2200" dirty="0">
                <a:solidFill>
                  <a:schemeClr val="accent5"/>
                </a:solidFill>
                <a:latin typeface="Arial"/>
                <a:ea typeface="Arial"/>
                <a:cs typeface="Arial"/>
                <a:sym typeface="Arial"/>
              </a:rPr>
              <a:t>do trabalho a partir de casa ou do escritório?</a:t>
            </a:r>
          </a:p>
          <a:p>
            <a:pPr marL="411163" indent="-309563">
              <a:lnSpc>
                <a:spcPct val="120000"/>
              </a:lnSpc>
              <a:spcBef>
                <a:spcPts val="600"/>
              </a:spcBef>
              <a:spcAft>
                <a:spcPts val="600"/>
              </a:spcAft>
              <a:buClr>
                <a:schemeClr val="accent1">
                  <a:lumMod val="60000"/>
                  <a:lumOff val="40000"/>
                </a:schemeClr>
              </a:buClr>
              <a:buSzPts val="2000"/>
            </a:pPr>
            <a:r>
              <a:rPr lang="pt-PT" sz="2200" dirty="0">
                <a:solidFill>
                  <a:schemeClr val="accent5"/>
                </a:solidFill>
                <a:latin typeface="Arial"/>
                <a:ea typeface="Arial"/>
                <a:cs typeface="Arial"/>
                <a:sym typeface="Arial"/>
              </a:rPr>
              <a:t>O que poderá constituir um desafio à inclusão social dos trabalhadores à distância?</a:t>
            </a:r>
          </a:p>
          <a:p>
            <a:pPr marL="101600" lvl="0" indent="0" algn="l" rtl="0">
              <a:lnSpc>
                <a:spcPct val="90000"/>
              </a:lnSpc>
              <a:spcBef>
                <a:spcPts val="1000"/>
              </a:spcBef>
              <a:spcAft>
                <a:spcPts val="0"/>
              </a:spcAft>
              <a:buSzPts val="2000"/>
              <a:buNone/>
            </a:pPr>
            <a:endParaRPr lang="pt-PT" sz="2200" dirty="0">
              <a:solidFill>
                <a:schemeClr val="accent5"/>
              </a:solidFill>
              <a:latin typeface="Arial"/>
              <a:ea typeface="Arial"/>
              <a:cs typeface="Arial"/>
              <a:sym typeface="Arial"/>
            </a:endParaRPr>
          </a:p>
          <a:p>
            <a:pPr marL="114300" lvl="0" indent="0" algn="l" rtl="0">
              <a:lnSpc>
                <a:spcPct val="90000"/>
              </a:lnSpc>
              <a:spcBef>
                <a:spcPts val="1000"/>
              </a:spcBef>
              <a:spcAft>
                <a:spcPts val="0"/>
              </a:spcAft>
              <a:buSzPts val="1800"/>
              <a:buNone/>
            </a:pPr>
            <a:endParaRPr lang="pt-PT" sz="2200" dirty="0">
              <a:latin typeface="Arial"/>
              <a:ea typeface="Arial"/>
              <a:cs typeface="Arial"/>
              <a:sym typeface="Arial"/>
            </a:endParaRPr>
          </a:p>
        </p:txBody>
      </p:sp>
      <p:sp>
        <p:nvSpPr>
          <p:cNvPr id="4" name="Google Shape;116;p2">
            <a:extLst>
              <a:ext uri="{FF2B5EF4-FFF2-40B4-BE49-F238E27FC236}">
                <a16:creationId xmlns:a16="http://schemas.microsoft.com/office/drawing/2014/main" id="{009E8762-8D6B-AE80-C605-BE044F0A46A5}"/>
              </a:ext>
            </a:extLst>
          </p:cNvPr>
          <p:cNvSpPr txBox="1"/>
          <p:nvPr/>
        </p:nvSpPr>
        <p:spPr>
          <a:xfrm>
            <a:off x="1467660" y="246992"/>
            <a:ext cx="10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Questões para reflexão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g3248ff9d290_0_0"/>
          <p:cNvPicPr preferRelativeResize="0">
            <a:picLocks noGrp="1"/>
          </p:cNvPicPr>
          <p:nvPr>
            <p:ph type="pic" idx="2"/>
          </p:nvPr>
        </p:nvPicPr>
        <p:blipFill rotWithShape="1">
          <a:blip r:embed="rId3">
            <a:alphaModFix/>
          </a:blip>
          <a:srcRect l="6370" t="7525" r="9141" b="5374"/>
          <a:stretch/>
        </p:blipFill>
        <p:spPr>
          <a:xfrm>
            <a:off x="7034400" y="-50162"/>
            <a:ext cx="5157602" cy="3718261"/>
          </a:xfrm>
          <a:prstGeom prst="rect">
            <a:avLst/>
          </a:prstGeom>
          <a:solidFill>
            <a:schemeClr val="lt1"/>
          </a:solidFill>
          <a:ln>
            <a:noFill/>
          </a:ln>
        </p:spPr>
      </p:pic>
      <p:sp>
        <p:nvSpPr>
          <p:cNvPr id="331" name="Google Shape;331;g3248ff9d290_0_0"/>
          <p:cNvSpPr txBox="1"/>
          <p:nvPr/>
        </p:nvSpPr>
        <p:spPr>
          <a:xfrm>
            <a:off x="544148" y="1083653"/>
            <a:ext cx="7039800" cy="52761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100"/>
              <a:buFont typeface="Arial"/>
              <a:buNone/>
            </a:pPr>
            <a:r>
              <a:rPr lang="pt-PT" sz="2400" b="1" i="0" u="none" strike="noStrike" cap="none" dirty="0">
                <a:solidFill>
                  <a:schemeClr val="dk1"/>
                </a:solidFill>
                <a:latin typeface="Calibri"/>
                <a:ea typeface="Calibri"/>
                <a:cs typeface="Calibri"/>
                <a:sym typeface="Calibri"/>
              </a:rPr>
              <a:t>1. “A afetação de recursos não afeta a tomada de decisões.” Esta afirmação é verdadeira ou falsa? </a:t>
            </a:r>
          </a:p>
          <a:p>
            <a:pPr marL="360363" marR="0" lvl="0" rtl="0">
              <a:lnSpc>
                <a:spcPct val="100000"/>
              </a:lnSpc>
              <a:spcBef>
                <a:spcPts val="0"/>
              </a:spcBef>
              <a:spcAft>
                <a:spcPts val="0"/>
              </a:spcAft>
              <a:buClr>
                <a:schemeClr val="dk1"/>
              </a:buClr>
              <a:buSzPts val="1100"/>
              <a:buFont typeface="Arial"/>
              <a:buNone/>
            </a:pPr>
            <a:r>
              <a:rPr lang="pt-PT" sz="2400" i="0" u="none" strike="noStrike" cap="none" dirty="0">
                <a:solidFill>
                  <a:schemeClr val="dk1"/>
                </a:solidFill>
                <a:latin typeface="Calibri"/>
                <a:ea typeface="Calibri"/>
                <a:cs typeface="Calibri"/>
                <a:sym typeface="Calibri"/>
              </a:rPr>
              <a:t>A) Verdadeira</a:t>
            </a:r>
          </a:p>
          <a:p>
            <a:pPr marL="360363" marR="0" lvl="0" rtl="0">
              <a:lnSpc>
                <a:spcPct val="100000"/>
              </a:lnSpc>
              <a:spcBef>
                <a:spcPts val="0"/>
              </a:spcBef>
              <a:spcAft>
                <a:spcPts val="0"/>
              </a:spcAft>
              <a:buClr>
                <a:schemeClr val="dk1"/>
              </a:buClr>
              <a:buSzPts val="1100"/>
              <a:buFont typeface="Arial"/>
              <a:buNone/>
            </a:pPr>
            <a:r>
              <a:rPr lang="pt-PT" sz="2400" i="0" u="none" strike="noStrike" cap="none" dirty="0">
                <a:solidFill>
                  <a:schemeClr val="dk1"/>
                </a:solidFill>
                <a:latin typeface="Calibri"/>
                <a:ea typeface="Calibri"/>
                <a:cs typeface="Calibri"/>
                <a:sym typeface="Calibri"/>
              </a:rPr>
              <a:t>B) Falsa</a:t>
            </a:r>
            <a:endParaRPr lang="pt-PT" sz="24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chemeClr val="dk1"/>
              </a:buClr>
              <a:buSzPts val="1100"/>
              <a:buFont typeface="Arial"/>
              <a:buNone/>
            </a:pPr>
            <a:endParaRPr lang="pt-PT" sz="24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chemeClr val="dk1"/>
              </a:buClr>
              <a:buSzPts val="1100"/>
              <a:buFont typeface="Arial"/>
              <a:buNone/>
            </a:pPr>
            <a:r>
              <a:rPr lang="pt-PT" sz="2400" b="1" i="0" u="none" strike="noStrike" cap="none" dirty="0">
                <a:solidFill>
                  <a:schemeClr val="dk1"/>
                </a:solidFill>
                <a:latin typeface="Calibri"/>
                <a:ea typeface="Calibri"/>
                <a:cs typeface="Calibri"/>
                <a:sym typeface="Calibri"/>
              </a:rPr>
              <a:t>2. Assinale/escolha quais das seguintes políticas NÃO são importantes para a implementação de um ambiente de trabalho híbrido bem-sucedido (escolha tantas quantas as aplicáveis)</a:t>
            </a:r>
          </a:p>
          <a:p>
            <a:pPr marL="360363">
              <a:buClr>
                <a:schemeClr val="dk1"/>
              </a:buClr>
              <a:buSzPts val="1100"/>
            </a:pPr>
            <a:r>
              <a:rPr lang="pt-PT" sz="2400" dirty="0">
                <a:solidFill>
                  <a:schemeClr val="dk1"/>
                </a:solidFill>
                <a:latin typeface="Calibri"/>
                <a:cs typeface="Calibri"/>
                <a:sym typeface="Calibri"/>
              </a:rPr>
              <a:t>A) Política de comunicação clara</a:t>
            </a:r>
          </a:p>
          <a:p>
            <a:pPr marL="360363">
              <a:buClr>
                <a:schemeClr val="dk1"/>
              </a:buClr>
              <a:buSzPts val="1100"/>
            </a:pPr>
            <a:r>
              <a:rPr lang="pt-PT" sz="2400" dirty="0">
                <a:solidFill>
                  <a:schemeClr val="dk1"/>
                </a:solidFill>
                <a:latin typeface="Calibri"/>
                <a:cs typeface="Calibri"/>
                <a:sym typeface="Calibri"/>
              </a:rPr>
              <a:t>B) Política de horários de trabalho flexíveis</a:t>
            </a:r>
          </a:p>
          <a:p>
            <a:pPr marL="360363">
              <a:buClr>
                <a:schemeClr val="dk1"/>
              </a:buClr>
              <a:buSzPts val="1100"/>
            </a:pPr>
            <a:r>
              <a:rPr lang="pt-PT" sz="2400" dirty="0">
                <a:solidFill>
                  <a:schemeClr val="dk1"/>
                </a:solidFill>
                <a:latin typeface="Calibri"/>
                <a:cs typeface="Calibri"/>
                <a:sym typeface="Calibri"/>
              </a:rPr>
              <a:t>C) Política de apoio a tecnologia e TI</a:t>
            </a:r>
          </a:p>
          <a:p>
            <a:pPr marL="360363">
              <a:buClr>
                <a:schemeClr val="dk1"/>
              </a:buClr>
              <a:buSzPts val="1100"/>
            </a:pPr>
            <a:r>
              <a:rPr lang="pt-PT" sz="2400" dirty="0">
                <a:solidFill>
                  <a:schemeClr val="dk1"/>
                </a:solidFill>
                <a:latin typeface="Calibri"/>
                <a:cs typeface="Calibri"/>
                <a:sym typeface="Calibri"/>
              </a:rPr>
              <a:t>D) Política rigorosa de assiduidade no escritório</a:t>
            </a:r>
            <a:endParaRPr lang="pt-PT" sz="2400" b="0" i="0" u="none" strike="noStrike" cap="none" dirty="0">
              <a:solidFill>
                <a:schemeClr val="dk1"/>
              </a:solidFill>
              <a:latin typeface="Calibri"/>
              <a:ea typeface="Calibri"/>
              <a:cs typeface="Calibri"/>
              <a:sym typeface="Calibri"/>
            </a:endParaRPr>
          </a:p>
          <a:p>
            <a:pPr marL="0" marR="0" lvl="0" indent="0" rtl="0">
              <a:lnSpc>
                <a:spcPct val="107916"/>
              </a:lnSpc>
              <a:spcBef>
                <a:spcPts val="1200"/>
              </a:spcBef>
              <a:spcAft>
                <a:spcPts val="0"/>
              </a:spcAft>
              <a:buClr>
                <a:schemeClr val="dk1"/>
              </a:buClr>
              <a:buSzPts val="1100"/>
              <a:buFont typeface="Arial"/>
              <a:buNone/>
            </a:pPr>
            <a:endParaRPr lang="pt-PT" sz="2400" b="0"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rgbClr val="000000"/>
              </a:buClr>
              <a:buSzPts val="2800"/>
              <a:buFont typeface="Arial"/>
              <a:buNone/>
            </a:pPr>
            <a:endParaRPr lang="pt-PT" sz="2400" b="1" i="0" u="none" strike="noStrike" cap="none" dirty="0">
              <a:solidFill>
                <a:srgbClr val="7030A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endParaRPr lang="pt-PT" sz="2400" b="0" i="0" u="none" strike="noStrike" cap="none" dirty="0">
              <a:solidFill>
                <a:srgbClr val="000000"/>
              </a:solidFill>
              <a:latin typeface="Arial"/>
              <a:ea typeface="Arial"/>
              <a:cs typeface="Arial"/>
              <a:sym typeface="Arial"/>
            </a:endParaRPr>
          </a:p>
        </p:txBody>
      </p:sp>
      <p:sp>
        <p:nvSpPr>
          <p:cNvPr id="332" name="Google Shape;332;g3248ff9d290_0_0"/>
          <p:cNvSpPr txBox="1"/>
          <p:nvPr/>
        </p:nvSpPr>
        <p:spPr>
          <a:xfrm>
            <a:off x="9554627" y="3668112"/>
            <a:ext cx="2451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Desenhado por </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400" b="0" i="0" u="none" strike="noStrike" cap="none">
              <a:solidFill>
                <a:srgbClr val="000000"/>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E7AE4AFF-8AC1-6CAA-A1CC-90801ECE6592}"/>
              </a:ext>
            </a:extLst>
          </p:cNvPr>
          <p:cNvPicPr>
            <a:picLocks noChangeAspect="1"/>
          </p:cNvPicPr>
          <p:nvPr/>
        </p:nvPicPr>
        <p:blipFill>
          <a:blip r:embed="rId5"/>
          <a:stretch>
            <a:fillRect/>
          </a:stretch>
        </p:blipFill>
        <p:spPr>
          <a:xfrm>
            <a:off x="322172" y="6194690"/>
            <a:ext cx="1845149" cy="330126"/>
          </a:xfrm>
          <a:prstGeom prst="rect">
            <a:avLst/>
          </a:prstGeom>
        </p:spPr>
      </p:pic>
      <p:sp>
        <p:nvSpPr>
          <p:cNvPr id="3" name="Google Shape;116;p2">
            <a:extLst>
              <a:ext uri="{FF2B5EF4-FFF2-40B4-BE49-F238E27FC236}">
                <a16:creationId xmlns:a16="http://schemas.microsoft.com/office/drawing/2014/main" id="{19FBCA42-DE39-0D1D-F375-1D9DEB892FEB}"/>
              </a:ext>
            </a:extLst>
          </p:cNvPr>
          <p:cNvSpPr txBox="1"/>
          <p:nvPr/>
        </p:nvSpPr>
        <p:spPr>
          <a:xfrm>
            <a:off x="1467660" y="246992"/>
            <a:ext cx="10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Avaliação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g3248ff9d290_0_6"/>
          <p:cNvPicPr preferRelativeResize="0">
            <a:picLocks noGrp="1"/>
          </p:cNvPicPr>
          <p:nvPr>
            <p:ph type="pic" idx="2"/>
          </p:nvPr>
        </p:nvPicPr>
        <p:blipFill rotWithShape="1">
          <a:blip r:embed="rId3">
            <a:alphaModFix/>
          </a:blip>
          <a:srcRect l="6370" t="7525" r="9141" b="5374"/>
          <a:stretch/>
        </p:blipFill>
        <p:spPr>
          <a:xfrm>
            <a:off x="7034400" y="-50162"/>
            <a:ext cx="5157602" cy="3718261"/>
          </a:xfrm>
          <a:prstGeom prst="rect">
            <a:avLst/>
          </a:prstGeom>
          <a:solidFill>
            <a:schemeClr val="lt1"/>
          </a:solidFill>
          <a:ln>
            <a:noFill/>
          </a:ln>
        </p:spPr>
      </p:pic>
      <p:sp>
        <p:nvSpPr>
          <p:cNvPr id="339" name="Google Shape;339;g3248ff9d290_0_6"/>
          <p:cNvSpPr txBox="1"/>
          <p:nvPr/>
        </p:nvSpPr>
        <p:spPr>
          <a:xfrm>
            <a:off x="9554627" y="3668112"/>
            <a:ext cx="2451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Desenhado por </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400" b="0" i="0" u="none" strike="noStrike" cap="none">
              <a:solidFill>
                <a:srgbClr val="000000"/>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8EA48F37-4799-D774-CC2E-87B7D1E4E6D0}"/>
              </a:ext>
            </a:extLst>
          </p:cNvPr>
          <p:cNvPicPr>
            <a:picLocks noChangeAspect="1"/>
          </p:cNvPicPr>
          <p:nvPr/>
        </p:nvPicPr>
        <p:blipFill>
          <a:blip r:embed="rId5"/>
          <a:stretch>
            <a:fillRect/>
          </a:stretch>
        </p:blipFill>
        <p:spPr>
          <a:xfrm>
            <a:off x="322172" y="6194690"/>
            <a:ext cx="1845149" cy="330126"/>
          </a:xfrm>
          <a:prstGeom prst="rect">
            <a:avLst/>
          </a:prstGeom>
        </p:spPr>
      </p:pic>
      <p:sp>
        <p:nvSpPr>
          <p:cNvPr id="3" name="Google Shape;116;p2">
            <a:extLst>
              <a:ext uri="{FF2B5EF4-FFF2-40B4-BE49-F238E27FC236}">
                <a16:creationId xmlns:a16="http://schemas.microsoft.com/office/drawing/2014/main" id="{C64420E7-C898-879E-ECB1-9885AAA1B108}"/>
              </a:ext>
            </a:extLst>
          </p:cNvPr>
          <p:cNvSpPr txBox="1"/>
          <p:nvPr/>
        </p:nvSpPr>
        <p:spPr>
          <a:xfrm>
            <a:off x="1467660" y="246992"/>
            <a:ext cx="1000014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600" dirty="0">
                <a:solidFill>
                  <a:schemeClr val="accent5"/>
                </a:solidFill>
                <a:latin typeface="Arial"/>
                <a:ea typeface="Arial"/>
                <a:cs typeface="Arial"/>
                <a:sym typeface="Arial"/>
              </a:rPr>
              <a:t>Avaliação</a:t>
            </a:r>
          </a:p>
        </p:txBody>
      </p:sp>
      <p:sp>
        <p:nvSpPr>
          <p:cNvPr id="4" name="Google Shape;331;g3248ff9d290_0_0">
            <a:extLst>
              <a:ext uri="{FF2B5EF4-FFF2-40B4-BE49-F238E27FC236}">
                <a16:creationId xmlns:a16="http://schemas.microsoft.com/office/drawing/2014/main" id="{8C022169-4B38-76A3-12D9-E2A9CFAA78A5}"/>
              </a:ext>
            </a:extLst>
          </p:cNvPr>
          <p:cNvSpPr txBox="1"/>
          <p:nvPr/>
        </p:nvSpPr>
        <p:spPr>
          <a:xfrm>
            <a:off x="544148" y="1083653"/>
            <a:ext cx="7039800" cy="52761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100"/>
              <a:buFont typeface="Arial"/>
              <a:buNone/>
            </a:pPr>
            <a:r>
              <a:rPr lang="pt-PT" sz="2400" b="1" i="0" u="none" strike="noStrike" cap="none" dirty="0">
                <a:solidFill>
                  <a:schemeClr val="dk1"/>
                </a:solidFill>
                <a:latin typeface="Calibri"/>
                <a:ea typeface="Calibri"/>
                <a:cs typeface="Calibri"/>
                <a:sym typeface="Calibri"/>
              </a:rPr>
              <a:t>3. É necessário atribuir funções e responsabilidades aos membros da equipa que trabalham em ambientes híbridos? </a:t>
            </a:r>
          </a:p>
          <a:p>
            <a:pPr marL="360363" indent="0">
              <a:buClr>
                <a:schemeClr val="dk1"/>
              </a:buClr>
              <a:buSzPts val="1100"/>
            </a:pPr>
            <a:r>
              <a:rPr lang="pt-PT" sz="2400" dirty="0">
                <a:solidFill>
                  <a:schemeClr val="dk1"/>
                </a:solidFill>
                <a:latin typeface="Calibri"/>
                <a:cs typeface="Calibri"/>
                <a:sym typeface="Calibri"/>
              </a:rPr>
              <a:t>A) Sim</a:t>
            </a:r>
          </a:p>
          <a:p>
            <a:pPr marL="360363" marR="0" lvl="0" rtl="0">
              <a:lnSpc>
                <a:spcPct val="100000"/>
              </a:lnSpc>
              <a:spcBef>
                <a:spcPts val="0"/>
              </a:spcBef>
              <a:spcAft>
                <a:spcPts val="0"/>
              </a:spcAft>
              <a:buClr>
                <a:schemeClr val="dk1"/>
              </a:buClr>
              <a:buSzPts val="1100"/>
              <a:buFont typeface="Arial"/>
              <a:buNone/>
            </a:pPr>
            <a:r>
              <a:rPr lang="pt-PT" sz="2400" i="0" u="none" strike="noStrike" cap="none" dirty="0">
                <a:solidFill>
                  <a:schemeClr val="dk1"/>
                </a:solidFill>
                <a:latin typeface="Calibri"/>
                <a:ea typeface="Calibri"/>
                <a:cs typeface="Calibri"/>
                <a:sym typeface="Calibri"/>
              </a:rPr>
              <a:t>B) Não</a:t>
            </a:r>
            <a:endParaRPr lang="pt-PT" sz="24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chemeClr val="dk1"/>
              </a:buClr>
              <a:buSzPts val="1100"/>
              <a:buFont typeface="Arial"/>
              <a:buNone/>
            </a:pPr>
            <a:endParaRPr lang="pt-PT" sz="24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chemeClr val="dk1"/>
              </a:buClr>
              <a:buSzPts val="1100"/>
              <a:buFont typeface="Arial"/>
              <a:buNone/>
            </a:pPr>
            <a:r>
              <a:rPr lang="pt-PT" sz="2400" b="1" i="0" u="none" strike="noStrike" cap="none" dirty="0">
                <a:solidFill>
                  <a:schemeClr val="dk1"/>
                </a:solidFill>
                <a:latin typeface="Calibri"/>
                <a:ea typeface="Calibri"/>
                <a:cs typeface="Calibri"/>
                <a:sym typeface="Calibri"/>
              </a:rPr>
              <a:t>4. Quais são os principais benefícios da monitorização e do ajuste da utilização de recursos no trabalho híbrido? (escolha tantos quantos os aplicáveis)</a:t>
            </a:r>
          </a:p>
        </p:txBody>
      </p:sp>
      <p:sp>
        <p:nvSpPr>
          <p:cNvPr id="5" name="Google Shape;331;g3248ff9d290_0_0">
            <a:extLst>
              <a:ext uri="{FF2B5EF4-FFF2-40B4-BE49-F238E27FC236}">
                <a16:creationId xmlns:a16="http://schemas.microsoft.com/office/drawing/2014/main" id="{13EE4B06-EE2D-EB30-7E63-4897C6B9596C}"/>
              </a:ext>
            </a:extLst>
          </p:cNvPr>
          <p:cNvSpPr txBox="1"/>
          <p:nvPr/>
        </p:nvSpPr>
        <p:spPr>
          <a:xfrm>
            <a:off x="544148" y="4388649"/>
            <a:ext cx="11325680" cy="5276100"/>
          </a:xfrm>
          <a:prstGeom prst="rect">
            <a:avLst/>
          </a:prstGeom>
          <a:noFill/>
          <a:ln>
            <a:noFill/>
          </a:ln>
        </p:spPr>
        <p:txBody>
          <a:bodyPr spcFirstLastPara="1" wrap="square" lIns="91425" tIns="45700" rIns="91425" bIns="45700" anchor="t" anchorCtr="0">
            <a:noAutofit/>
          </a:bodyPr>
          <a:lstStyle/>
          <a:p>
            <a:pPr marL="360363" lvl="0" indent="0">
              <a:buClr>
                <a:schemeClr val="dk1"/>
              </a:buClr>
              <a:buSzPts val="1100"/>
              <a:buFont typeface="Arial"/>
              <a:buNone/>
            </a:pPr>
            <a:r>
              <a:rPr lang="pt-PT" sz="2400" dirty="0">
                <a:solidFill>
                  <a:schemeClr val="dk1"/>
                </a:solidFill>
                <a:latin typeface="Calibri"/>
                <a:cs typeface="Calibri"/>
                <a:sym typeface="Calibri"/>
              </a:rPr>
              <a:t>A) Melhoria da produtividade e da eficiência</a:t>
            </a:r>
          </a:p>
          <a:p>
            <a:pPr marL="360363" lvl="0" indent="0">
              <a:buClr>
                <a:schemeClr val="dk1"/>
              </a:buClr>
              <a:buSzPts val="1100"/>
              <a:buFont typeface="Arial"/>
              <a:buNone/>
            </a:pPr>
            <a:r>
              <a:rPr lang="pt-PT" sz="2400" dirty="0">
                <a:solidFill>
                  <a:schemeClr val="dk1"/>
                </a:solidFill>
                <a:latin typeface="Calibri"/>
                <a:cs typeface="Calibri"/>
                <a:sym typeface="Calibri"/>
              </a:rPr>
              <a:t>B) Melhor alinhamento entre as equipas remotas e as equipas no local de trabalho</a:t>
            </a:r>
          </a:p>
          <a:p>
            <a:pPr marL="360363" lvl="0" indent="0">
              <a:buClr>
                <a:schemeClr val="dk1"/>
              </a:buClr>
              <a:buSzPts val="1100"/>
              <a:buFont typeface="Arial"/>
              <a:buNone/>
            </a:pPr>
            <a:r>
              <a:rPr lang="pt-PT" sz="2400" dirty="0">
                <a:solidFill>
                  <a:schemeClr val="dk1"/>
                </a:solidFill>
                <a:latin typeface="Calibri"/>
                <a:cs typeface="Calibri"/>
                <a:sym typeface="Calibri"/>
              </a:rPr>
              <a:t>C) Capacidade de identificar rapidamente recursos subutilizados</a:t>
            </a:r>
          </a:p>
          <a:p>
            <a:pPr marL="360363" lvl="0" indent="0">
              <a:buClr>
                <a:schemeClr val="dk1"/>
              </a:buClr>
              <a:buSzPts val="1100"/>
              <a:buFont typeface="Arial"/>
              <a:buNone/>
            </a:pPr>
            <a:r>
              <a:rPr lang="pt-PT" sz="2400" dirty="0">
                <a:solidFill>
                  <a:schemeClr val="dk1"/>
                </a:solidFill>
                <a:latin typeface="Calibri"/>
                <a:cs typeface="Calibri"/>
                <a:sym typeface="Calibri"/>
              </a:rPr>
              <a:t>D) Maior satisfação e envolvimento dos trabalhadores</a:t>
            </a:r>
          </a:p>
          <a:p>
            <a:pPr marL="360363" lvl="0" indent="0">
              <a:buClr>
                <a:schemeClr val="dk1"/>
              </a:buClr>
              <a:buSzPts val="1100"/>
              <a:buFont typeface="Arial"/>
              <a:buNone/>
            </a:pPr>
            <a:r>
              <a:rPr lang="pt-PT" sz="2400" dirty="0">
                <a:solidFill>
                  <a:schemeClr val="dk1"/>
                </a:solidFill>
                <a:latin typeface="Calibri"/>
                <a:cs typeface="Calibri"/>
                <a:sym typeface="Calibri"/>
              </a:rPr>
              <a:t>E) Todas as opções anteriores</a:t>
            </a:r>
          </a:p>
          <a:p>
            <a:pPr marL="360363" lvl="0" indent="0" algn="just">
              <a:buClr>
                <a:schemeClr val="dk1"/>
              </a:buClr>
              <a:buSzPts val="1100"/>
              <a:buFont typeface="Arial"/>
              <a:buNone/>
            </a:pPr>
            <a:endParaRPr lang="pt-PT" sz="2400" dirty="0">
              <a:solidFill>
                <a:schemeClr val="dk1"/>
              </a:solidFill>
              <a:latin typeface="Calibri"/>
              <a:cs typeface="Calibri"/>
              <a:sym typeface="Calibri"/>
            </a:endParaRPr>
          </a:p>
          <a:p>
            <a:pPr marL="0" marR="0" lvl="0" indent="0" algn="just" rtl="0">
              <a:lnSpc>
                <a:spcPct val="107916"/>
              </a:lnSpc>
              <a:spcBef>
                <a:spcPts val="1200"/>
              </a:spcBef>
              <a:spcAft>
                <a:spcPts val="0"/>
              </a:spcAft>
              <a:buClr>
                <a:schemeClr val="dk1"/>
              </a:buClr>
              <a:buSzPts val="1100"/>
              <a:buFont typeface="Arial"/>
              <a:buNone/>
            </a:pPr>
            <a:endParaRPr lang="pt-PT" sz="2400" b="0"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rgbClr val="000000"/>
              </a:buClr>
              <a:buSzPts val="2800"/>
              <a:buFont typeface="Arial"/>
              <a:buNone/>
            </a:pPr>
            <a:endParaRPr lang="pt-PT" sz="2400" b="1" i="0" u="none" strike="noStrike" cap="none" dirty="0">
              <a:solidFill>
                <a:srgbClr val="7030A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endParaRPr lang="pt-PT"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1"/>
          <p:cNvPicPr preferRelativeResize="0">
            <a:picLocks noGrp="1"/>
          </p:cNvPicPr>
          <p:nvPr>
            <p:ph type="pic" idx="2"/>
          </p:nvPr>
        </p:nvPicPr>
        <p:blipFill rotWithShape="1">
          <a:blip r:embed="rId3">
            <a:alphaModFix/>
          </a:blip>
          <a:srcRect l="6370" t="7525" r="9141" b="5374"/>
          <a:stretch/>
        </p:blipFill>
        <p:spPr>
          <a:xfrm>
            <a:off x="7034400" y="-50162"/>
            <a:ext cx="5157602" cy="3718261"/>
          </a:xfrm>
          <a:prstGeom prst="rect">
            <a:avLst/>
          </a:prstGeom>
          <a:solidFill>
            <a:schemeClr val="lt1"/>
          </a:solidFill>
          <a:ln>
            <a:noFill/>
          </a:ln>
        </p:spPr>
      </p:pic>
      <p:sp>
        <p:nvSpPr>
          <p:cNvPr id="346" name="Google Shape;346;p41"/>
          <p:cNvSpPr txBox="1"/>
          <p:nvPr/>
        </p:nvSpPr>
        <p:spPr>
          <a:xfrm>
            <a:off x="9554627" y="3668112"/>
            <a:ext cx="2451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Desenhado por </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400" b="0" i="0" u="none" strike="noStrike" cap="none">
              <a:solidFill>
                <a:srgbClr val="000000"/>
              </a:solidFill>
              <a:latin typeface="Arial"/>
              <a:ea typeface="Arial"/>
              <a:cs typeface="Arial"/>
              <a:sym typeface="Aria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78BCBF95-D0A0-A512-D320-8A1FBFC13B08}"/>
              </a:ext>
            </a:extLst>
          </p:cNvPr>
          <p:cNvPicPr>
            <a:picLocks noChangeAspect="1"/>
          </p:cNvPicPr>
          <p:nvPr/>
        </p:nvPicPr>
        <p:blipFill>
          <a:blip r:embed="rId5"/>
          <a:stretch>
            <a:fillRect/>
          </a:stretch>
        </p:blipFill>
        <p:spPr>
          <a:xfrm>
            <a:off x="322172" y="6194690"/>
            <a:ext cx="1845149" cy="330126"/>
          </a:xfrm>
          <a:prstGeom prst="rect">
            <a:avLst/>
          </a:prstGeom>
        </p:spPr>
      </p:pic>
      <p:sp>
        <p:nvSpPr>
          <p:cNvPr id="3" name="Google Shape;116;p2">
            <a:extLst>
              <a:ext uri="{FF2B5EF4-FFF2-40B4-BE49-F238E27FC236}">
                <a16:creationId xmlns:a16="http://schemas.microsoft.com/office/drawing/2014/main" id="{E27FEC9E-D5A5-D341-6451-C2A08AB81B44}"/>
              </a:ext>
            </a:extLst>
          </p:cNvPr>
          <p:cNvSpPr txBox="1"/>
          <p:nvPr/>
        </p:nvSpPr>
        <p:spPr>
          <a:xfrm>
            <a:off x="1467660" y="246992"/>
            <a:ext cx="1000014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600" dirty="0">
                <a:solidFill>
                  <a:schemeClr val="accent5"/>
                </a:solidFill>
                <a:latin typeface="Arial"/>
                <a:ea typeface="Arial"/>
                <a:cs typeface="Arial"/>
                <a:sym typeface="Arial"/>
              </a:rPr>
              <a:t>Avaliação</a:t>
            </a:r>
          </a:p>
        </p:txBody>
      </p:sp>
      <p:sp>
        <p:nvSpPr>
          <p:cNvPr id="4" name="Google Shape;331;g3248ff9d290_0_0">
            <a:extLst>
              <a:ext uri="{FF2B5EF4-FFF2-40B4-BE49-F238E27FC236}">
                <a16:creationId xmlns:a16="http://schemas.microsoft.com/office/drawing/2014/main" id="{3DBB43AA-68BD-ED18-2700-F863F777B180}"/>
              </a:ext>
            </a:extLst>
          </p:cNvPr>
          <p:cNvSpPr txBox="1"/>
          <p:nvPr/>
        </p:nvSpPr>
        <p:spPr>
          <a:xfrm>
            <a:off x="544148" y="1083653"/>
            <a:ext cx="6771052" cy="52761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100"/>
              <a:buFont typeface="Arial"/>
              <a:buNone/>
            </a:pPr>
            <a:r>
              <a:rPr lang="pt-PT" sz="2400" b="1" i="0" u="none" strike="noStrike" cap="none" dirty="0">
                <a:solidFill>
                  <a:schemeClr val="dk1"/>
                </a:solidFill>
                <a:latin typeface="Calibri"/>
                <a:ea typeface="Calibri"/>
                <a:cs typeface="Calibri"/>
                <a:sym typeface="Calibri"/>
              </a:rPr>
              <a:t>5. Quais os métodos que podem ser utilizados para monitorizar o seu plano de ação para a implementação de um ambiente de trabalho híbrido?</a:t>
            </a:r>
            <a:endParaRPr lang="pt-PT" sz="2400" b="1" dirty="0">
              <a:solidFill>
                <a:schemeClr val="dk1"/>
              </a:solidFill>
              <a:latin typeface="Calibri"/>
              <a:cs typeface="Calibri"/>
              <a:sym typeface="Calibri"/>
            </a:endParaRPr>
          </a:p>
          <a:p>
            <a:pPr marL="722313" lvl="0" indent="-361950">
              <a:buClr>
                <a:schemeClr val="dk1"/>
              </a:buClr>
              <a:buSzPts val="1100"/>
              <a:buFont typeface="Arial"/>
              <a:buNone/>
            </a:pPr>
            <a:r>
              <a:rPr lang="pt-PT" sz="2400" dirty="0">
                <a:solidFill>
                  <a:schemeClr val="dk1"/>
                </a:solidFill>
                <a:latin typeface="Calibri"/>
                <a:cs typeface="Calibri"/>
                <a:sym typeface="Calibri"/>
              </a:rPr>
              <a:t>A)	Inquéritos regulares aos trabalhadores, obtendo um</a:t>
            </a:r>
            <a:r>
              <a:rPr lang="pt-PT" sz="2400" i="1" dirty="0">
                <a:solidFill>
                  <a:schemeClr val="dk1"/>
                </a:solidFill>
                <a:latin typeface="Calibri"/>
                <a:cs typeface="Calibri"/>
                <a:sym typeface="Calibri"/>
              </a:rPr>
              <a:t> feedback </a:t>
            </a:r>
            <a:r>
              <a:rPr lang="pt-PT" sz="2400" dirty="0">
                <a:solidFill>
                  <a:schemeClr val="dk1"/>
                </a:solidFill>
                <a:latin typeface="Calibri"/>
                <a:cs typeface="Calibri"/>
                <a:sym typeface="Calibri"/>
              </a:rPr>
              <a:t>direto</a:t>
            </a:r>
          </a:p>
          <a:p>
            <a:pPr marL="722313" lvl="0" indent="-361950">
              <a:buClr>
                <a:schemeClr val="dk1"/>
              </a:buClr>
              <a:buSzPts val="1100"/>
              <a:buFont typeface="Arial"/>
              <a:buNone/>
            </a:pPr>
            <a:r>
              <a:rPr lang="pt-PT" sz="2400" dirty="0">
                <a:solidFill>
                  <a:schemeClr val="dk1"/>
                </a:solidFill>
                <a:latin typeface="Calibri"/>
                <a:cs typeface="Calibri"/>
                <a:sym typeface="Calibri"/>
              </a:rPr>
              <a:t>B)	Utilizar ferramentas de gestão de projetos e painéis de controlo</a:t>
            </a:r>
          </a:p>
          <a:p>
            <a:pPr marL="722313" lvl="0" indent="-361950">
              <a:buClr>
                <a:schemeClr val="dk1"/>
              </a:buClr>
              <a:buSzPts val="1100"/>
              <a:buFont typeface="Arial"/>
              <a:buNone/>
            </a:pPr>
            <a:r>
              <a:rPr lang="pt-PT" sz="2400" dirty="0">
                <a:solidFill>
                  <a:schemeClr val="dk1"/>
                </a:solidFill>
                <a:latin typeface="Calibri"/>
                <a:cs typeface="Calibri"/>
                <a:sym typeface="Calibri"/>
              </a:rPr>
              <a:t>C) Controlo da assiduidade no local de trabalho </a:t>
            </a:r>
          </a:p>
          <a:p>
            <a:pPr marL="722313" lvl="0" indent="-361950">
              <a:buClr>
                <a:schemeClr val="dk1"/>
              </a:buClr>
              <a:buSzPts val="1100"/>
              <a:buFont typeface="Arial"/>
              <a:buNone/>
            </a:pPr>
            <a:r>
              <a:rPr lang="pt-PT" sz="2400" dirty="0">
                <a:solidFill>
                  <a:schemeClr val="dk1"/>
                </a:solidFill>
                <a:latin typeface="Calibri"/>
                <a:cs typeface="Calibri"/>
                <a:sym typeface="Calibri"/>
              </a:rPr>
              <a:t>D) Todas as opções anteriores</a:t>
            </a:r>
          </a:p>
          <a:p>
            <a:pPr marL="360363" lvl="0" indent="0" algn="just">
              <a:buClr>
                <a:schemeClr val="dk1"/>
              </a:buClr>
              <a:buSzPts val="1100"/>
              <a:buFont typeface="Arial"/>
              <a:buNone/>
            </a:pPr>
            <a:endParaRPr lang="pt-PT" sz="2400" dirty="0">
              <a:solidFill>
                <a:schemeClr val="dk1"/>
              </a:solidFill>
              <a:latin typeface="Calibri"/>
              <a:cs typeface="Calibri"/>
              <a:sym typeface="Calibri"/>
            </a:endParaRPr>
          </a:p>
          <a:p>
            <a:pPr marL="0" marR="0" lvl="0" indent="0" algn="just" rtl="0">
              <a:lnSpc>
                <a:spcPct val="107916"/>
              </a:lnSpc>
              <a:spcBef>
                <a:spcPts val="1200"/>
              </a:spcBef>
              <a:spcAft>
                <a:spcPts val="0"/>
              </a:spcAft>
              <a:buClr>
                <a:schemeClr val="dk1"/>
              </a:buClr>
              <a:buSzPts val="1100"/>
              <a:buFont typeface="Arial"/>
              <a:buNone/>
            </a:pPr>
            <a:endParaRPr lang="pt-PT" sz="2400" b="0"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rgbClr val="000000"/>
              </a:buClr>
              <a:buSzPts val="2800"/>
              <a:buFont typeface="Arial"/>
              <a:buNone/>
            </a:pPr>
            <a:endParaRPr lang="pt-PT" sz="2400" b="1" i="0" u="none" strike="noStrike" cap="none" dirty="0">
              <a:solidFill>
                <a:srgbClr val="7030A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endParaRPr lang="pt-PT"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i="0" u="none" strike="noStrike" cap="none">
              <a:solidFill>
                <a:schemeClr val="dk1"/>
              </a:solidFill>
              <a:latin typeface="Arial"/>
              <a:ea typeface="Arial"/>
              <a:cs typeface="Arial"/>
              <a:sym typeface="Arial"/>
            </a:endParaRPr>
          </a:p>
        </p:txBody>
      </p:sp>
      <p:sp>
        <p:nvSpPr>
          <p:cNvPr id="124" name="Google Shape;124;p2"/>
          <p:cNvSpPr txBox="1"/>
          <p:nvPr/>
        </p:nvSpPr>
        <p:spPr>
          <a:xfrm>
            <a:off x="630474" y="1099047"/>
            <a:ext cx="9378940" cy="3061662"/>
          </a:xfrm>
          <a:prstGeom prst="rect">
            <a:avLst/>
          </a:prstGeom>
          <a:noFill/>
          <a:ln>
            <a:noFill/>
          </a:ln>
        </p:spPr>
        <p:txBody>
          <a:bodyPr spcFirstLastPara="1" wrap="square" lIns="91425" tIns="45700" rIns="91425" bIns="45700" anchor="t" anchorCtr="0">
            <a:noAutofit/>
          </a:bodyPr>
          <a:lstStyle/>
          <a:p>
            <a:pPr marR="0" lvl="0" algn="just" rtl="0">
              <a:lnSpc>
                <a:spcPct val="107000"/>
              </a:lnSpc>
              <a:spcAft>
                <a:spcPts val="600"/>
              </a:spcAft>
              <a:buClr>
                <a:srgbClr val="000000"/>
              </a:buClr>
              <a:buSzPts val="1900"/>
            </a:pPr>
            <a:r>
              <a:rPr lang="pt-PT" sz="2000" b="0" i="0" u="none" strike="noStrike" cap="none" dirty="0">
                <a:solidFill>
                  <a:srgbClr val="636A6F"/>
                </a:solidFill>
                <a:latin typeface="Arial"/>
                <a:ea typeface="Arial"/>
                <a:cs typeface="Arial"/>
                <a:sym typeface="Arial"/>
              </a:rPr>
              <a:t>O </a:t>
            </a:r>
            <a:r>
              <a:rPr lang="pt-PT" sz="2000" b="1" i="0" u="none" strike="noStrike" cap="none" dirty="0">
                <a:solidFill>
                  <a:srgbClr val="636A6F"/>
                </a:solidFill>
                <a:latin typeface="Arial"/>
                <a:ea typeface="Arial"/>
                <a:cs typeface="Arial"/>
                <a:sym typeface="Arial"/>
              </a:rPr>
              <a:t>Módulo 6</a:t>
            </a:r>
            <a:r>
              <a:rPr lang="pt-PT" sz="2000" b="0" i="0" u="none" strike="noStrike" cap="none" dirty="0">
                <a:solidFill>
                  <a:srgbClr val="636A6F"/>
                </a:solidFill>
                <a:latin typeface="Arial"/>
                <a:ea typeface="Arial"/>
                <a:cs typeface="Arial"/>
                <a:sym typeface="Arial"/>
              </a:rPr>
              <a:t> visa d</a:t>
            </a:r>
            <a:r>
              <a:rPr lang="pt-PT" sz="2000" dirty="0">
                <a:solidFill>
                  <a:srgbClr val="636A6F"/>
                </a:solidFill>
              </a:rPr>
              <a:t>esenvolver planos de ação práticos e orientados para os recursos, promover uma utilização eficaz dos recursos, aumentar a produtividade, a colaboração e o sucesso do projeto e cumprir os objetivos da equipa híbrida.</a:t>
            </a:r>
          </a:p>
        </p:txBody>
      </p:sp>
      <p:sp>
        <p:nvSpPr>
          <p:cNvPr id="125" name="Google Shape;125;p2"/>
          <p:cNvSpPr txBox="1"/>
          <p:nvPr/>
        </p:nvSpPr>
        <p:spPr>
          <a:xfrm>
            <a:off x="630474" y="2943633"/>
            <a:ext cx="937894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pt-PT" sz="2000" i="0" u="none" strike="noStrike" cap="none" dirty="0">
                <a:solidFill>
                  <a:srgbClr val="636A6F"/>
                </a:solidFill>
                <a:latin typeface="Arial"/>
                <a:ea typeface="Arial"/>
                <a:cs typeface="Arial"/>
                <a:sym typeface="Arial"/>
              </a:rPr>
              <a:t>Este módulo está dividido nos seguintes tópicos:</a:t>
            </a:r>
            <a:endParaRPr lang="pt-PT" sz="2000" dirty="0"/>
          </a:p>
          <a:p>
            <a:pPr marR="0" lvl="0" algn="l" rtl="0">
              <a:spcBef>
                <a:spcPts val="0"/>
              </a:spcBef>
              <a:spcAft>
                <a:spcPts val="0"/>
              </a:spcAft>
              <a:buClr>
                <a:srgbClr val="000000"/>
              </a:buClr>
              <a:buSzPts val="1900"/>
            </a:pPr>
            <a:r>
              <a:rPr lang="pt-PT" sz="2000" b="1" i="0" u="none" strike="noStrike" cap="none" dirty="0">
                <a:solidFill>
                  <a:schemeClr val="accent5"/>
                </a:solidFill>
                <a:latin typeface="Arial"/>
                <a:ea typeface="Arial"/>
                <a:cs typeface="Arial"/>
                <a:sym typeface="Arial"/>
              </a:rPr>
              <a:t>Tópico 1. </a:t>
            </a:r>
            <a:r>
              <a:rPr lang="pt-PT" sz="2000" b="1" dirty="0">
                <a:solidFill>
                  <a:schemeClr val="accent5"/>
                </a:solidFill>
              </a:rPr>
              <a:t>Identificação e afetação de recursos</a:t>
            </a:r>
          </a:p>
          <a:p>
            <a:pPr marR="0" lvl="0" algn="l" rtl="0">
              <a:spcBef>
                <a:spcPts val="0"/>
              </a:spcBef>
              <a:spcAft>
                <a:spcPts val="0"/>
              </a:spcAft>
              <a:buClr>
                <a:srgbClr val="000000"/>
              </a:buClr>
              <a:buSzPts val="1900"/>
            </a:pPr>
            <a:r>
              <a:rPr lang="pt-PT" sz="2000" b="1" i="0" u="none" strike="noStrike" cap="none" dirty="0">
                <a:solidFill>
                  <a:schemeClr val="accent5"/>
                </a:solidFill>
                <a:latin typeface="Arial"/>
                <a:ea typeface="Arial"/>
                <a:cs typeface="Arial"/>
                <a:sym typeface="Arial"/>
              </a:rPr>
              <a:t>Tópico 2. </a:t>
            </a:r>
            <a:r>
              <a:rPr lang="pt-PT" sz="2000" b="1" dirty="0">
                <a:solidFill>
                  <a:schemeClr val="accent5"/>
                </a:solidFill>
              </a:rPr>
              <a:t>Desenvolvimento do plano de ação</a:t>
            </a:r>
          </a:p>
          <a:p>
            <a:pPr marR="0" lvl="0" algn="l" rtl="0">
              <a:spcBef>
                <a:spcPts val="0"/>
              </a:spcBef>
              <a:spcAft>
                <a:spcPts val="0"/>
              </a:spcAft>
              <a:buClr>
                <a:srgbClr val="000000"/>
              </a:buClr>
              <a:buSzPts val="1900"/>
            </a:pPr>
            <a:r>
              <a:rPr lang="pt-PT" sz="2000" b="1" i="0" u="none" strike="noStrike" cap="none" dirty="0">
                <a:solidFill>
                  <a:schemeClr val="accent5"/>
                </a:solidFill>
                <a:latin typeface="Arial"/>
                <a:ea typeface="Arial"/>
                <a:cs typeface="Arial"/>
                <a:sym typeface="Arial"/>
              </a:rPr>
              <a:t>Tópico 3. </a:t>
            </a:r>
            <a:r>
              <a:rPr lang="pt-PT" sz="2000" b="1" dirty="0">
                <a:solidFill>
                  <a:schemeClr val="accent5"/>
                </a:solidFill>
              </a:rPr>
              <a:t>Monitorização e ajuste da utilização de recursos</a:t>
            </a:r>
          </a:p>
        </p:txBody>
      </p:sp>
      <p:pic>
        <p:nvPicPr>
          <p:cNvPr id="2" name="Imagem 1" descr="Uma imagem com texto, Tipo de letra, Azul elétrico, azul&#10;&#10;Descrição gerada automaticamente">
            <a:extLst>
              <a:ext uri="{FF2B5EF4-FFF2-40B4-BE49-F238E27FC236}">
                <a16:creationId xmlns:a16="http://schemas.microsoft.com/office/drawing/2014/main" id="{22E8F636-695B-B3A7-02A1-0CBE3CC00CF2}"/>
              </a:ext>
            </a:extLst>
          </p:cNvPr>
          <p:cNvPicPr>
            <a:picLocks noChangeAspect="1"/>
          </p:cNvPicPr>
          <p:nvPr/>
        </p:nvPicPr>
        <p:blipFill>
          <a:blip r:embed="rId3"/>
          <a:stretch>
            <a:fillRect/>
          </a:stretch>
        </p:blipFill>
        <p:spPr>
          <a:xfrm>
            <a:off x="322172" y="6211019"/>
            <a:ext cx="1845149" cy="330126"/>
          </a:xfrm>
          <a:prstGeom prst="rect">
            <a:avLst/>
          </a:prstGeom>
        </p:spPr>
      </p:pic>
      <p:sp>
        <p:nvSpPr>
          <p:cNvPr id="3" name="Google Shape;116;p2">
            <a:extLst>
              <a:ext uri="{FF2B5EF4-FFF2-40B4-BE49-F238E27FC236}">
                <a16:creationId xmlns:a16="http://schemas.microsoft.com/office/drawing/2014/main" id="{F69213F7-B821-C76F-2A3E-55E714E08E52}"/>
              </a:ext>
            </a:extLst>
          </p:cNvPr>
          <p:cNvSpPr txBox="1"/>
          <p:nvPr/>
        </p:nvSpPr>
        <p:spPr>
          <a:xfrm>
            <a:off x="1467660" y="246992"/>
            <a:ext cx="721877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5"/>
                </a:solidFill>
                <a:latin typeface="Arial"/>
                <a:ea typeface="Arial"/>
                <a:cs typeface="Arial"/>
                <a:sym typeface="Arial"/>
              </a:rPr>
              <a:t>Objetivo e descrição do módulo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353" name="Google Shape;353;p19"/>
          <p:cNvSpPr txBox="1"/>
          <p:nvPr/>
        </p:nvSpPr>
        <p:spPr>
          <a:xfrm>
            <a:off x="3412450" y="1735800"/>
            <a:ext cx="8253300" cy="24313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dirty="0">
                <a:solidFill>
                  <a:schemeClr val="accent5"/>
                </a:solidFill>
              </a:rPr>
              <a:t>Institute of Development, Chipre</a:t>
            </a:r>
            <a:endParaRPr sz="3600" dirty="0">
              <a:solidFill>
                <a:schemeClr val="accent5"/>
              </a:solidFil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dirty="0">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dirty="0">
                <a:solidFill>
                  <a:srgbClr val="93D4CC"/>
                </a:solidFill>
                <a:hlinkClick r:id="rId3">
                  <a:extLst>
                    <a:ext uri="{A12FA001-AC4F-418D-AE19-62706E023703}">
                      <ahyp:hlinkClr xmlns:ahyp="http://schemas.microsoft.com/office/drawing/2018/hyperlinkcolor" val="tx"/>
                    </a:ext>
                  </a:extLst>
                </a:hlinkClick>
              </a:rPr>
              <a:t>www.instituteofdevelopment.eu</a:t>
            </a:r>
            <a:r>
              <a:rPr lang="en-GB" sz="4000" dirty="0">
                <a:solidFill>
                  <a:srgbClr val="93D4CC"/>
                </a:solidFill>
              </a:rPr>
              <a:t>    </a:t>
            </a:r>
            <a:br>
              <a:rPr lang="en-GB" sz="4000" dirty="0">
                <a:solidFill>
                  <a:srgbClr val="93D4CC"/>
                </a:solidFill>
              </a:rPr>
            </a:br>
            <a:r>
              <a:rPr lang="en-GB" sz="4000" dirty="0">
                <a:solidFill>
                  <a:srgbClr val="93D4CC"/>
                </a:solidFill>
                <a:hlinkClick r:id="rId4">
                  <a:extLst>
                    <a:ext uri="{A12FA001-AC4F-418D-AE19-62706E023703}">
                      <ahyp:hlinkClr xmlns:ahyp="http://schemas.microsoft.com/office/drawing/2018/hyperlinkcolor" val="tx"/>
                    </a:ext>
                  </a:extLst>
                </a:hlinkClick>
              </a:rPr>
              <a:t>info@iodevelopment.eu</a:t>
            </a:r>
            <a:r>
              <a:rPr lang="en-GB" sz="4000" dirty="0">
                <a:solidFill>
                  <a:srgbClr val="93D4CC"/>
                </a:solidFill>
              </a:rPr>
              <a:t>    </a:t>
            </a:r>
            <a:endParaRPr sz="4000" dirty="0">
              <a:solidFill>
                <a:srgbClr val="93D4CC"/>
              </a:solidFill>
            </a:endParaRPr>
          </a:p>
        </p:txBody>
      </p:sp>
      <p:pic>
        <p:nvPicPr>
          <p:cNvPr id="354" name="Google Shape;354;p19" descr="A logo with a black background&#10;&#10;Description automatically generated"/>
          <p:cNvPicPr preferRelativeResize="0"/>
          <p:nvPr/>
        </p:nvPicPr>
        <p:blipFill rotWithShape="1">
          <a:blip r:embed="rId5">
            <a:alphaModFix/>
          </a:blip>
          <a:srcRect/>
          <a:stretch/>
        </p:blipFill>
        <p:spPr>
          <a:xfrm>
            <a:off x="322172" y="1657016"/>
            <a:ext cx="3381812" cy="2985434"/>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44C697FA-9237-C150-9CDD-3DE7624ECEFD}"/>
              </a:ext>
            </a:extLst>
          </p:cNvPr>
          <p:cNvPicPr>
            <a:picLocks noChangeAspect="1"/>
          </p:cNvPicPr>
          <p:nvPr/>
        </p:nvPicPr>
        <p:blipFill>
          <a:blip r:embed="rId6"/>
          <a:stretch>
            <a:fillRect/>
          </a:stretch>
        </p:blipFill>
        <p:spPr>
          <a:xfrm>
            <a:off x="322172" y="6194690"/>
            <a:ext cx="1845149" cy="33012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2" name="Google Shape;362;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363" name="Google Shape;363;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364" name="Google Shape;364;p21" descr="A logo with text on it&#10;&#10;Description automatically generated"/>
          <p:cNvPicPr preferRelativeResize="0"/>
          <p:nvPr/>
        </p:nvPicPr>
        <p:blipFill rotWithShape="1">
          <a:blip r:embed="rId5">
            <a:alphaModFix/>
          </a:blip>
          <a:srcRect/>
          <a:stretch/>
        </p:blipFill>
        <p:spPr>
          <a:xfrm>
            <a:off x="2238936" y="4659868"/>
            <a:ext cx="927150" cy="397350"/>
          </a:xfrm>
          <a:prstGeom prst="rect">
            <a:avLst/>
          </a:prstGeom>
          <a:noFill/>
          <a:ln>
            <a:noFill/>
          </a:ln>
        </p:spPr>
      </p:pic>
      <p:pic>
        <p:nvPicPr>
          <p:cNvPr id="365" name="Google Shape;365;p21" descr="A blue and orange logo&#10;&#10;Description automatically generated"/>
          <p:cNvPicPr preferRelativeResize="0"/>
          <p:nvPr/>
        </p:nvPicPr>
        <p:blipFill rotWithShape="1">
          <a:blip r:embed="rId6">
            <a:alphaModFix/>
          </a:blip>
          <a:srcRect/>
          <a:stretch/>
        </p:blipFill>
        <p:spPr>
          <a:xfrm>
            <a:off x="3560875" y="4602520"/>
            <a:ext cx="1039008" cy="489552"/>
          </a:xfrm>
          <a:prstGeom prst="rect">
            <a:avLst/>
          </a:prstGeom>
          <a:noFill/>
          <a:ln>
            <a:noFill/>
          </a:ln>
        </p:spPr>
      </p:pic>
      <p:pic>
        <p:nvPicPr>
          <p:cNvPr id="366" name="Google Shape;366;p21" descr="A blue triangle with black text&#10;&#10;Description automatically generated"/>
          <p:cNvPicPr preferRelativeResize="0"/>
          <p:nvPr/>
        </p:nvPicPr>
        <p:blipFill rotWithShape="1">
          <a:blip r:embed="rId7">
            <a:alphaModFix/>
          </a:blip>
          <a:srcRect/>
          <a:stretch/>
        </p:blipFill>
        <p:spPr>
          <a:xfrm>
            <a:off x="6927702" y="4459474"/>
            <a:ext cx="706268" cy="706268"/>
          </a:xfrm>
          <a:prstGeom prst="rect">
            <a:avLst/>
          </a:prstGeom>
          <a:noFill/>
          <a:ln>
            <a:noFill/>
          </a:ln>
        </p:spPr>
      </p:pic>
      <p:pic>
        <p:nvPicPr>
          <p:cNvPr id="367" name="Google Shape;367;p21" descr="A black background with a black square&#10;&#10;Description automatically generated with medium confidence"/>
          <p:cNvPicPr preferRelativeResize="0"/>
          <p:nvPr/>
        </p:nvPicPr>
        <p:blipFill rotWithShape="1">
          <a:blip r:embed="rId8">
            <a:alphaModFix/>
          </a:blip>
          <a:srcRect/>
          <a:stretch/>
        </p:blipFill>
        <p:spPr>
          <a:xfrm>
            <a:off x="8172822" y="4565572"/>
            <a:ext cx="1534390" cy="494073"/>
          </a:xfrm>
          <a:prstGeom prst="rect">
            <a:avLst/>
          </a:prstGeom>
          <a:noFill/>
          <a:ln>
            <a:noFill/>
          </a:ln>
        </p:spPr>
      </p:pic>
      <p:pic>
        <p:nvPicPr>
          <p:cNvPr id="368" name="Google Shape;368;p21" descr="A logo with blue and red lines&#10;&#10;Description automatically generated"/>
          <p:cNvPicPr preferRelativeResize="0"/>
          <p:nvPr/>
        </p:nvPicPr>
        <p:blipFill rotWithShape="1">
          <a:blip r:embed="rId9">
            <a:alphaModFix/>
          </a:blip>
          <a:srcRect/>
          <a:stretch/>
        </p:blipFill>
        <p:spPr>
          <a:xfrm>
            <a:off x="950251" y="4679419"/>
            <a:ext cx="928419" cy="425989"/>
          </a:xfrm>
          <a:prstGeom prst="rect">
            <a:avLst/>
          </a:prstGeom>
          <a:noFill/>
          <a:ln>
            <a:noFill/>
          </a:ln>
        </p:spPr>
      </p:pic>
      <p:pic>
        <p:nvPicPr>
          <p:cNvPr id="371" name="Google Shape;371;p21" descr="A black background with orange and green text&#10;&#10;Description automatically generated"/>
          <p:cNvPicPr preferRelativeResize="0"/>
          <p:nvPr/>
        </p:nvPicPr>
        <p:blipFill rotWithShape="1">
          <a:blip r:embed="rId10">
            <a:alphaModFix/>
          </a:blip>
          <a:srcRect/>
          <a:stretch/>
        </p:blipFill>
        <p:spPr>
          <a:xfrm>
            <a:off x="5138735" y="4615208"/>
            <a:ext cx="1164813" cy="415724"/>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79FF6F77-EDD6-B8DC-8E57-8B7F9625D2B5}"/>
              </a:ext>
            </a:extLst>
          </p:cNvPr>
          <p:cNvPicPr>
            <a:picLocks noChangeAspect="1"/>
          </p:cNvPicPr>
          <p:nvPr/>
        </p:nvPicPr>
        <p:blipFill>
          <a:blip r:embed="rId11"/>
          <a:stretch>
            <a:fillRect/>
          </a:stretch>
        </p:blipFill>
        <p:spPr>
          <a:xfrm>
            <a:off x="861019" y="5740896"/>
            <a:ext cx="2829976" cy="506327"/>
          </a:xfrm>
          <a:prstGeom prst="rect">
            <a:avLst/>
          </a:prstGeom>
        </p:spPr>
      </p:pic>
      <p:graphicFrame>
        <p:nvGraphicFramePr>
          <p:cNvPr id="4" name="Google Shape;227;p21">
            <a:extLst>
              <a:ext uri="{FF2B5EF4-FFF2-40B4-BE49-F238E27FC236}">
                <a16:creationId xmlns:a16="http://schemas.microsoft.com/office/drawing/2014/main" id="{71207CB1-2AD5-23F5-E19B-677F6A56250A}"/>
              </a:ext>
            </a:extLst>
          </p:cNvPr>
          <p:cNvGraphicFramePr/>
          <p:nvPr>
            <p:extLst>
              <p:ext uri="{D42A27DB-BD31-4B8C-83A1-F6EECF244321}">
                <p14:modId xmlns:p14="http://schemas.microsoft.com/office/powerpoint/2010/main" val="3009485285"/>
              </p:ext>
            </p:extLst>
          </p:nvPr>
        </p:nvGraphicFramePr>
        <p:xfrm>
          <a:off x="3974471" y="5740397"/>
          <a:ext cx="7461793" cy="522800"/>
        </p:xfrm>
        <a:graphic>
          <a:graphicData uri="http://schemas.openxmlformats.org/drawingml/2006/table">
            <a:tbl>
              <a:tblPr>
                <a:noFill/>
              </a:tblPr>
              <a:tblGrid>
                <a:gridCol w="7461793">
                  <a:extLst>
                    <a:ext uri="{9D8B030D-6E8A-4147-A177-3AD203B41FA5}">
                      <a16:colId xmlns:a16="http://schemas.microsoft.com/office/drawing/2014/main" val="20000"/>
                    </a:ext>
                  </a:extLst>
                </a:gridCol>
              </a:tblGrid>
              <a:tr h="522800">
                <a:tc>
                  <a:txBody>
                    <a:bodyPr/>
                    <a:lstStyle/>
                    <a:p>
                      <a:pPr marL="0" marR="0" lvl="0" indent="0" algn="just" rtl="0">
                        <a:spcBef>
                          <a:spcPts val="0"/>
                        </a:spcBef>
                        <a:spcAft>
                          <a:spcPts val="0"/>
                        </a:spcAft>
                        <a:buNone/>
                      </a:pPr>
                      <a:r>
                        <a:rPr lang="pt-PT" sz="800" u="none" strike="noStrike" cap="none" noProof="0" dirty="0">
                          <a:solidFill>
                            <a:schemeClr val="dk1"/>
                          </a:solidFill>
                          <a:latin typeface="Arial"/>
                          <a:ea typeface="Arial"/>
                          <a:cs typeface="Arial"/>
                          <a:sym typeface="Arial"/>
                        </a:rPr>
                        <a:t>Financiado pela União Europeia. Os pontos de vista e as opiniões expressas são as do(s) autor(</a:t>
                      </a:r>
                      <a:r>
                        <a:rPr lang="pt-PT" sz="800" u="none" strike="noStrike" cap="none" noProof="0" dirty="0" err="1">
                          <a:solidFill>
                            <a:schemeClr val="dk1"/>
                          </a:solidFill>
                          <a:latin typeface="Arial"/>
                          <a:ea typeface="Arial"/>
                          <a:cs typeface="Arial"/>
                          <a:sym typeface="Arial"/>
                        </a:rPr>
                        <a:t>es</a:t>
                      </a:r>
                      <a:r>
                        <a:rPr lang="pt-PT" sz="800" u="none" strike="noStrike" cap="none" noProof="0" dirty="0">
                          <a:solidFill>
                            <a:schemeClr val="dk1"/>
                          </a:solidFill>
                          <a:latin typeface="Arial"/>
                          <a:ea typeface="Arial"/>
                          <a:cs typeface="Arial"/>
                          <a:sym typeface="Arial"/>
                        </a:rPr>
                        <a:t>) e não refletem necessariamente a posição da União Europeia ou da Agência de Execução Europeia da Educação e da Cultura (EACEA). Nem a União Europeia nem a EACEA podem ser tidos como responsáveis por essas opiniões. Projeto número: </a:t>
                      </a:r>
                      <a:r>
                        <a:rPr lang="en-GB" sz="800" dirty="0">
                          <a:solidFill>
                            <a:schemeClr val="dk1"/>
                          </a:solidFill>
                          <a:latin typeface="Arial"/>
                          <a:ea typeface="Arial"/>
                          <a:cs typeface="Arial"/>
                          <a:sym typeface="Arial"/>
                        </a:rPr>
                        <a:t> 2023-1-BG01-KA220-VET-000153460</a:t>
                      </a:r>
                      <a:endParaRPr sz="800" dirty="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p:cNvPicPr preferRelativeResize="0">
            <a:picLocks noGrp="1"/>
          </p:cNvPicPr>
          <p:nvPr>
            <p:ph type="pic" idx="2"/>
          </p:nvPr>
        </p:nvPicPr>
        <p:blipFill rotWithShape="1">
          <a:blip r:embed="rId3">
            <a:alphaModFix/>
          </a:blip>
          <a:srcRect t="14737" b="14737"/>
          <a:stretch/>
        </p:blipFill>
        <p:spPr>
          <a:xfrm>
            <a:off x="400050" y="1519238"/>
            <a:ext cx="4114800" cy="4114800"/>
          </a:xfrm>
          <a:prstGeom prst="roundRect">
            <a:avLst>
              <a:gd name="adj" fmla="val 16203"/>
            </a:avLst>
          </a:prstGeom>
          <a:solidFill>
            <a:schemeClr val="lt1"/>
          </a:solidFill>
          <a:ln>
            <a:noFill/>
          </a:ln>
        </p:spPr>
      </p:pic>
      <p:sp>
        <p:nvSpPr>
          <p:cNvPr id="131" name="Google Shape;131;p4"/>
          <p:cNvSpPr txBox="1">
            <a:spLocks noGrp="1"/>
          </p:cNvSpPr>
          <p:nvPr>
            <p:ph type="body" idx="4294967295"/>
          </p:nvPr>
        </p:nvSpPr>
        <p:spPr>
          <a:xfrm>
            <a:off x="5283326" y="1519253"/>
            <a:ext cx="6400500" cy="4353000"/>
          </a:xfrm>
          <a:prstGeom prst="rect">
            <a:avLst/>
          </a:prstGeom>
          <a:noFill/>
          <a:ln>
            <a:noFill/>
          </a:ln>
        </p:spPr>
        <p:txBody>
          <a:bodyPr spcFirstLastPara="1" wrap="square" lIns="91425" tIns="45700" rIns="91425" bIns="45700" anchor="t" anchorCtr="0">
            <a:noAutofit/>
          </a:bodyPr>
          <a:lstStyle/>
          <a:p>
            <a:pPr marL="0" lvl="0" indent="0" rtl="0">
              <a:lnSpc>
                <a:spcPct val="107000"/>
              </a:lnSpc>
              <a:spcBef>
                <a:spcPts val="2200"/>
              </a:spcBef>
              <a:spcAft>
                <a:spcPts val="0"/>
              </a:spcAft>
              <a:buSzPct val="52573"/>
              <a:buNone/>
            </a:pPr>
            <a:r>
              <a:rPr lang="pt-PT" sz="2400" dirty="0">
                <a:solidFill>
                  <a:schemeClr val="dk1"/>
                </a:solidFill>
                <a:latin typeface="Arial"/>
                <a:ea typeface="Arial"/>
                <a:cs typeface="Arial"/>
                <a:sym typeface="Arial"/>
              </a:rPr>
              <a:t>O </a:t>
            </a:r>
            <a:r>
              <a:rPr lang="pt-PT" sz="2400" i="1" dirty="0">
                <a:solidFill>
                  <a:schemeClr val="dk1"/>
                </a:solidFill>
                <a:latin typeface="Arial"/>
                <a:ea typeface="Arial"/>
                <a:cs typeface="Arial"/>
                <a:sym typeface="Arial"/>
              </a:rPr>
              <a:t>kit</a:t>
            </a:r>
            <a:r>
              <a:rPr lang="pt-PT" sz="2400" dirty="0">
                <a:solidFill>
                  <a:schemeClr val="dk1"/>
                </a:solidFill>
                <a:latin typeface="Arial"/>
                <a:ea typeface="Arial"/>
                <a:cs typeface="Arial"/>
                <a:sym typeface="Arial"/>
              </a:rPr>
              <a:t> de ferramentas STAY CONNECTED e os módulos de formação anteriores abordaram os fatores de sucesso do trabalho híbrido e das equipas híbridas.</a:t>
            </a:r>
            <a:endParaRPr lang="pt-PT" sz="2400" dirty="0">
              <a:solidFill>
                <a:schemeClr val="dk1"/>
              </a:solidFill>
            </a:endParaRPr>
          </a:p>
          <a:p>
            <a:pPr marL="0" lvl="0" indent="0" rtl="0">
              <a:lnSpc>
                <a:spcPct val="107000"/>
              </a:lnSpc>
              <a:spcBef>
                <a:spcPts val="2200"/>
              </a:spcBef>
              <a:spcAft>
                <a:spcPts val="0"/>
              </a:spcAft>
              <a:buSzPct val="52573"/>
              <a:buNone/>
            </a:pPr>
            <a:r>
              <a:rPr lang="pt-PT" sz="2400" dirty="0">
                <a:solidFill>
                  <a:schemeClr val="dk1"/>
                </a:solidFill>
                <a:latin typeface="Arial"/>
                <a:ea typeface="Arial"/>
                <a:cs typeface="Arial"/>
                <a:sym typeface="Arial"/>
              </a:rPr>
              <a:t>Num ambiente de trabalho híbrido, é fundamental saber utilizar eficazmente os recursos de projeto disponíveis (tais como o tempo, as pessoas, as ferramentas e o orçamento) para apoiar os processos de trabalho diários e os objetivos do projeto.</a:t>
            </a:r>
            <a:endParaRPr lang="pt-PT" sz="2400" u="none" strike="noStrike" dirty="0">
              <a:solidFill>
                <a:srgbClr val="002060"/>
              </a:solidFill>
              <a:latin typeface="Calibri"/>
              <a:ea typeface="Calibri"/>
              <a:cs typeface="Calibri"/>
              <a:sym typeface="Calibri"/>
            </a:endParaRPr>
          </a:p>
          <a:p>
            <a:pPr marL="0" lvl="0" indent="0" rtl="0">
              <a:lnSpc>
                <a:spcPct val="107000"/>
              </a:lnSpc>
              <a:spcBef>
                <a:spcPts val="2200"/>
              </a:spcBef>
              <a:spcAft>
                <a:spcPts val="0"/>
              </a:spcAft>
              <a:buSzPct val="168168"/>
              <a:buNone/>
            </a:pPr>
            <a:endParaRPr lang="pt-PT" sz="2400" dirty="0">
              <a:solidFill>
                <a:srgbClr val="002060"/>
              </a:solidFill>
              <a:latin typeface="Calibri"/>
              <a:ea typeface="Calibri"/>
              <a:cs typeface="Calibri"/>
              <a:sym typeface="Calibri"/>
            </a:endParaRPr>
          </a:p>
          <a:p>
            <a:pPr marL="0" lvl="0" indent="0" algn="l" rtl="0">
              <a:lnSpc>
                <a:spcPct val="107000"/>
              </a:lnSpc>
              <a:spcBef>
                <a:spcPts val="2200"/>
              </a:spcBef>
              <a:spcAft>
                <a:spcPts val="0"/>
              </a:spcAft>
              <a:buSzPct val="168168"/>
              <a:buNone/>
            </a:pPr>
            <a:endParaRPr lang="pt-PT" sz="2400" u="none" strike="noStrike" dirty="0">
              <a:solidFill>
                <a:srgbClr val="002060"/>
              </a:solidFill>
              <a:latin typeface="Calibri"/>
              <a:ea typeface="Calibri"/>
              <a:cs typeface="Calibri"/>
              <a:sym typeface="Calibri"/>
            </a:endParaRPr>
          </a:p>
          <a:p>
            <a:pPr marL="114300" lvl="0" indent="0" algn="l" rtl="0">
              <a:lnSpc>
                <a:spcPct val="90000"/>
              </a:lnSpc>
              <a:spcBef>
                <a:spcPts val="2200"/>
              </a:spcBef>
              <a:spcAft>
                <a:spcPts val="0"/>
              </a:spcAft>
              <a:buSzPct val="108108"/>
              <a:buNone/>
            </a:pPr>
            <a:endParaRPr lang="pt-PT" sz="2400" dirty="0"/>
          </a:p>
        </p:txBody>
      </p:sp>
      <p:pic>
        <p:nvPicPr>
          <p:cNvPr id="2" name="Imagem 1" descr="Uma imagem com texto, Tipo de letra, Azul elétrico, azul&#10;&#10;Descrição gerada automaticamente">
            <a:extLst>
              <a:ext uri="{FF2B5EF4-FFF2-40B4-BE49-F238E27FC236}">
                <a16:creationId xmlns:a16="http://schemas.microsoft.com/office/drawing/2014/main" id="{051F06A6-32C3-52AD-1C6B-6B23C245CF07}"/>
              </a:ext>
            </a:extLst>
          </p:cNvPr>
          <p:cNvPicPr>
            <a:picLocks noChangeAspect="1"/>
          </p:cNvPicPr>
          <p:nvPr/>
        </p:nvPicPr>
        <p:blipFill>
          <a:blip r:embed="rId4"/>
          <a:stretch>
            <a:fillRect/>
          </a:stretch>
        </p:blipFill>
        <p:spPr>
          <a:xfrm>
            <a:off x="322172" y="6194690"/>
            <a:ext cx="1845149" cy="330126"/>
          </a:xfrm>
          <a:prstGeom prst="rect">
            <a:avLst/>
          </a:prstGeom>
        </p:spPr>
      </p:pic>
      <p:sp>
        <p:nvSpPr>
          <p:cNvPr id="3" name="CaixaDeTexto 2">
            <a:extLst>
              <a:ext uri="{FF2B5EF4-FFF2-40B4-BE49-F238E27FC236}">
                <a16:creationId xmlns:a16="http://schemas.microsoft.com/office/drawing/2014/main" id="{DC5EF77D-F2AE-4330-6754-29E31126489D}"/>
              </a:ext>
            </a:extLst>
          </p:cNvPr>
          <p:cNvSpPr txBox="1"/>
          <p:nvPr/>
        </p:nvSpPr>
        <p:spPr>
          <a:xfrm>
            <a:off x="749265" y="1910443"/>
            <a:ext cx="2841172" cy="1569660"/>
          </a:xfrm>
          <a:prstGeom prst="rect">
            <a:avLst/>
          </a:prstGeom>
          <a:solidFill>
            <a:srgbClr val="9E57A9"/>
          </a:solidFill>
        </p:spPr>
        <p:txBody>
          <a:bodyPr wrap="square" rtlCol="0">
            <a:spAutoFit/>
          </a:bodyPr>
          <a:lstStyle/>
          <a:p>
            <a:r>
              <a:rPr lang="pt-PT" sz="2400" b="1" dirty="0">
                <a:solidFill>
                  <a:schemeClr val="bg1"/>
                </a:solidFill>
              </a:rPr>
              <a:t>Recursos formativos sobre trabalho remoto e híbrido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4701be1344_0_0"/>
          <p:cNvSpPr txBox="1"/>
          <p:nvPr/>
        </p:nvSpPr>
        <p:spPr>
          <a:xfrm>
            <a:off x="4894162" y="2858824"/>
            <a:ext cx="7121626" cy="206289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5"/>
              </a:buClr>
              <a:buSzPts val="3600"/>
              <a:buFont typeface="Arial"/>
              <a:buNone/>
            </a:pPr>
            <a:r>
              <a:rPr lang="pt-PT" sz="3600" dirty="0">
                <a:solidFill>
                  <a:schemeClr val="accent5"/>
                </a:solidFill>
              </a:rPr>
              <a:t>Tópico 1</a:t>
            </a:r>
          </a:p>
          <a:p>
            <a:pPr marL="0" marR="0" lvl="0" indent="0" rtl="0">
              <a:lnSpc>
                <a:spcPct val="90000"/>
              </a:lnSpc>
              <a:spcBef>
                <a:spcPts val="0"/>
              </a:spcBef>
              <a:spcAft>
                <a:spcPts val="0"/>
              </a:spcAft>
              <a:buClr>
                <a:schemeClr val="accent5"/>
              </a:buClr>
              <a:buSzPts val="3600"/>
              <a:buFont typeface="Arial"/>
              <a:buNone/>
            </a:pPr>
            <a:r>
              <a:rPr lang="pt-PT" sz="3600" b="1" dirty="0">
                <a:solidFill>
                  <a:schemeClr val="accent5"/>
                </a:solidFill>
              </a:rPr>
              <a:t>Identificação e afetação de recursos</a:t>
            </a:r>
          </a:p>
        </p:txBody>
      </p:sp>
      <p:pic>
        <p:nvPicPr>
          <p:cNvPr id="138" name="Google Shape;138;g34701be1344_0_0"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DE42FB23-5526-2528-A253-330DF0C463E0}"/>
              </a:ext>
            </a:extLst>
          </p:cNvPr>
          <p:cNvPicPr>
            <a:picLocks noChangeAspect="1"/>
          </p:cNvPicPr>
          <p:nvPr/>
        </p:nvPicPr>
        <p:blipFill>
          <a:blip r:embed="rId4"/>
          <a:stretch>
            <a:fillRect/>
          </a:stretch>
        </p:blipFill>
        <p:spPr>
          <a:xfrm>
            <a:off x="322172" y="6194690"/>
            <a:ext cx="1845149" cy="3301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p8"/>
          <p:cNvPicPr preferRelativeResize="0"/>
          <p:nvPr/>
        </p:nvPicPr>
        <p:blipFill rotWithShape="1">
          <a:blip r:embed="rId3">
            <a:alphaModFix/>
          </a:blip>
          <a:srcRect/>
          <a:stretch/>
        </p:blipFill>
        <p:spPr>
          <a:xfrm>
            <a:off x="5737993" y="1250731"/>
            <a:ext cx="5962650" cy="3971925"/>
          </a:xfrm>
          <a:prstGeom prst="rect">
            <a:avLst/>
          </a:prstGeom>
          <a:noFill/>
          <a:ln>
            <a:noFill/>
          </a:ln>
        </p:spPr>
      </p:pic>
      <p:sp>
        <p:nvSpPr>
          <p:cNvPr id="145" name="Google Shape;145;p8"/>
          <p:cNvSpPr txBox="1">
            <a:spLocks noGrp="1"/>
          </p:cNvSpPr>
          <p:nvPr>
            <p:ph type="body" idx="1"/>
          </p:nvPr>
        </p:nvSpPr>
        <p:spPr>
          <a:xfrm>
            <a:off x="491357" y="1860798"/>
            <a:ext cx="10807264" cy="3746471"/>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pt-PT" sz="2400" i="1" dirty="0">
                <a:solidFill>
                  <a:srgbClr val="28303D"/>
                </a:solidFill>
                <a:latin typeface="Arial"/>
                <a:ea typeface="Arial"/>
                <a:cs typeface="Arial"/>
                <a:sym typeface="Arial"/>
              </a:rPr>
              <a:t>As suas vantagens incluem:</a:t>
            </a:r>
            <a:endParaRPr lang="pt-PT" sz="2400" dirty="0"/>
          </a:p>
          <a:p>
            <a:pPr marL="114300" lvl="0" indent="0" algn="l" rtl="0">
              <a:lnSpc>
                <a:spcPct val="90000"/>
              </a:lnSpc>
              <a:spcBef>
                <a:spcPts val="1000"/>
              </a:spcBef>
              <a:spcAft>
                <a:spcPts val="0"/>
              </a:spcAft>
              <a:buSzPts val="1800"/>
              <a:buNone/>
            </a:pPr>
            <a:endParaRPr lang="pt-PT" sz="2400" i="1" dirty="0">
              <a:solidFill>
                <a:srgbClr val="28303D"/>
              </a:solidFill>
              <a:latin typeface="Arial"/>
              <a:ea typeface="Arial"/>
              <a:cs typeface="Arial"/>
              <a:sym typeface="Arial"/>
            </a:endParaRPr>
          </a:p>
          <a:p>
            <a:pPr marL="114300" lvl="0" indent="0" algn="l" rtl="0">
              <a:lnSpc>
                <a:spcPct val="90000"/>
              </a:lnSpc>
              <a:spcBef>
                <a:spcPts val="1000"/>
              </a:spcBef>
              <a:spcAft>
                <a:spcPts val="0"/>
              </a:spcAft>
              <a:buSzPts val="1800"/>
              <a:buNone/>
            </a:pPr>
            <a:endParaRPr lang="pt-PT" sz="2400" i="1" dirty="0">
              <a:solidFill>
                <a:srgbClr val="28303D"/>
              </a:solidFill>
              <a:latin typeface="Arial"/>
              <a:ea typeface="Arial"/>
              <a:cs typeface="Arial"/>
              <a:sym typeface="Arial"/>
            </a:endParaRPr>
          </a:p>
          <a:p>
            <a:pPr marL="914400" lvl="1" indent="-368300" algn="l" rtl="0">
              <a:lnSpc>
                <a:spcPct val="90000"/>
              </a:lnSpc>
              <a:spcBef>
                <a:spcPts val="500"/>
              </a:spcBef>
              <a:spcAft>
                <a:spcPts val="0"/>
              </a:spcAft>
              <a:buSzPts val="2200"/>
              <a:buChar char="•"/>
            </a:pPr>
            <a:r>
              <a:rPr lang="pt-PT" sz="2400" dirty="0">
                <a:solidFill>
                  <a:schemeClr val="accent4"/>
                </a:solidFill>
                <a:latin typeface="Arial"/>
                <a:ea typeface="Arial"/>
                <a:cs typeface="Arial"/>
                <a:sym typeface="Arial"/>
              </a:rPr>
              <a:t>Produtividade </a:t>
            </a:r>
            <a:r>
              <a:rPr lang="pt-PT" sz="2400" dirty="0">
                <a:solidFill>
                  <a:schemeClr val="accent4"/>
                </a:solidFill>
              </a:rPr>
              <a:t>otimizada</a:t>
            </a:r>
          </a:p>
          <a:p>
            <a:pPr marL="914400" lvl="1" indent="-368300" algn="l" rtl="0">
              <a:lnSpc>
                <a:spcPct val="90000"/>
              </a:lnSpc>
              <a:spcBef>
                <a:spcPts val="500"/>
              </a:spcBef>
              <a:spcAft>
                <a:spcPts val="0"/>
              </a:spcAft>
              <a:buSzPts val="2200"/>
              <a:buChar char="•"/>
            </a:pPr>
            <a:r>
              <a:rPr lang="pt-PT" sz="2400" dirty="0">
                <a:solidFill>
                  <a:schemeClr val="accent5"/>
                </a:solidFill>
                <a:latin typeface="Arial"/>
                <a:ea typeface="Arial"/>
                <a:cs typeface="Arial"/>
                <a:sym typeface="Arial"/>
              </a:rPr>
              <a:t>Priorização </a:t>
            </a:r>
            <a:r>
              <a:rPr lang="pt-PT" sz="2400" dirty="0">
                <a:solidFill>
                  <a:schemeClr val="accent5"/>
                </a:solidFill>
              </a:rPr>
              <a:t>d</a:t>
            </a:r>
            <a:r>
              <a:rPr lang="pt-PT" sz="2400" dirty="0">
                <a:solidFill>
                  <a:schemeClr val="accent5"/>
                </a:solidFill>
                <a:latin typeface="Arial"/>
                <a:ea typeface="Arial"/>
                <a:cs typeface="Arial"/>
                <a:sym typeface="Arial"/>
              </a:rPr>
              <a:t>o trabalho</a:t>
            </a:r>
            <a:endParaRPr lang="pt-PT" sz="2400" dirty="0">
              <a:solidFill>
                <a:schemeClr val="accent5"/>
              </a:solidFill>
            </a:endParaRPr>
          </a:p>
          <a:p>
            <a:pPr marL="914400" lvl="1" indent="-368300" algn="just" rtl="0">
              <a:lnSpc>
                <a:spcPct val="90000"/>
              </a:lnSpc>
              <a:spcBef>
                <a:spcPts val="500"/>
              </a:spcBef>
              <a:spcAft>
                <a:spcPts val="0"/>
              </a:spcAft>
              <a:buSzPts val="2200"/>
              <a:buChar char="•"/>
            </a:pPr>
            <a:r>
              <a:rPr lang="pt-PT" sz="2400" dirty="0">
                <a:solidFill>
                  <a:srgbClr val="FFC000"/>
                </a:solidFill>
                <a:latin typeface="Arial"/>
                <a:ea typeface="Arial"/>
                <a:cs typeface="Arial"/>
                <a:sym typeface="Arial"/>
              </a:rPr>
              <a:t>Gestão de riscos</a:t>
            </a:r>
            <a:endParaRPr lang="pt-PT" sz="2400" dirty="0">
              <a:solidFill>
                <a:srgbClr val="FFC000"/>
              </a:solidFill>
            </a:endParaRPr>
          </a:p>
          <a:p>
            <a:pPr marL="914400" lvl="1" indent="-368300" algn="l" rtl="0">
              <a:lnSpc>
                <a:spcPct val="90000"/>
              </a:lnSpc>
              <a:spcBef>
                <a:spcPts val="500"/>
              </a:spcBef>
              <a:spcAft>
                <a:spcPts val="0"/>
              </a:spcAft>
              <a:buSzPts val="2200"/>
              <a:buChar char="•"/>
            </a:pPr>
            <a:r>
              <a:rPr lang="pt-PT" sz="2400" dirty="0">
                <a:solidFill>
                  <a:schemeClr val="accent6"/>
                </a:solidFill>
                <a:latin typeface="Arial"/>
                <a:ea typeface="Arial"/>
                <a:cs typeface="Arial"/>
                <a:sym typeface="Arial"/>
              </a:rPr>
              <a:t>Melhoria na tomada de decisões</a:t>
            </a:r>
            <a:endParaRPr lang="pt-PT" sz="2400" dirty="0">
              <a:solidFill>
                <a:schemeClr val="accent6"/>
              </a:solidFill>
            </a:endParaRPr>
          </a:p>
          <a:p>
            <a:pPr marL="914400" lvl="1" indent="-368300" algn="l" rtl="0">
              <a:lnSpc>
                <a:spcPct val="90000"/>
              </a:lnSpc>
              <a:spcBef>
                <a:spcPts val="500"/>
              </a:spcBef>
              <a:spcAft>
                <a:spcPts val="0"/>
              </a:spcAft>
              <a:buSzPts val="2200"/>
              <a:buChar char="•"/>
            </a:pPr>
            <a:r>
              <a:rPr lang="pt-PT" sz="2400" dirty="0">
                <a:solidFill>
                  <a:schemeClr val="accent1"/>
                </a:solidFill>
                <a:latin typeface="Arial"/>
                <a:ea typeface="Arial"/>
                <a:cs typeface="Arial"/>
                <a:sym typeface="Arial"/>
              </a:rPr>
              <a:t>Promoção do crescimento e da inovação</a:t>
            </a:r>
            <a:endParaRPr lang="pt-PT" sz="2400" dirty="0">
              <a:solidFill>
                <a:schemeClr val="accent1"/>
              </a:solidFill>
            </a:endParaRPr>
          </a:p>
        </p:txBody>
      </p:sp>
      <p:pic>
        <p:nvPicPr>
          <p:cNvPr id="147" name="Google Shape;147;p8"/>
          <p:cNvPicPr preferRelativeResize="0"/>
          <p:nvPr/>
        </p:nvPicPr>
        <p:blipFill rotWithShape="1">
          <a:blip r:embed="rId4">
            <a:alphaModFix/>
          </a:blip>
          <a:srcRect/>
          <a:stretch/>
        </p:blipFill>
        <p:spPr>
          <a:xfrm>
            <a:off x="8924120" y="4997202"/>
            <a:ext cx="2469094" cy="37798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E851DA8D-B5F0-BE46-3CE7-5E86A5B279B9}"/>
              </a:ext>
            </a:extLst>
          </p:cNvPr>
          <p:cNvPicPr>
            <a:picLocks noChangeAspect="1"/>
          </p:cNvPicPr>
          <p:nvPr/>
        </p:nvPicPr>
        <p:blipFill>
          <a:blip r:embed="rId5"/>
          <a:stretch>
            <a:fillRect/>
          </a:stretch>
        </p:blipFill>
        <p:spPr>
          <a:xfrm>
            <a:off x="322172" y="6194690"/>
            <a:ext cx="1845149" cy="330126"/>
          </a:xfrm>
          <a:prstGeom prst="rect">
            <a:avLst/>
          </a:prstGeom>
        </p:spPr>
      </p:pic>
      <p:sp>
        <p:nvSpPr>
          <p:cNvPr id="4" name="Google Shape;116;p2">
            <a:extLst>
              <a:ext uri="{FF2B5EF4-FFF2-40B4-BE49-F238E27FC236}">
                <a16:creationId xmlns:a16="http://schemas.microsoft.com/office/drawing/2014/main" id="{53DF5CC2-5CC8-9A3E-709B-436115ABC1AF}"/>
              </a:ext>
            </a:extLst>
          </p:cNvPr>
          <p:cNvSpPr txBox="1"/>
          <p:nvPr/>
        </p:nvSpPr>
        <p:spPr>
          <a:xfrm>
            <a:off x="1467660" y="246992"/>
            <a:ext cx="10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1: Identificação e afetação de recursos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g30fd5a3148a_2_0"/>
          <p:cNvSpPr txBox="1">
            <a:spLocks noGrp="1"/>
          </p:cNvSpPr>
          <p:nvPr>
            <p:ph type="body" idx="1"/>
          </p:nvPr>
        </p:nvSpPr>
        <p:spPr>
          <a:xfrm>
            <a:off x="535709" y="1487055"/>
            <a:ext cx="10700462" cy="5266240"/>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r>
              <a:rPr lang="pt-PT" sz="2400" b="0" i="1" dirty="0">
                <a:solidFill>
                  <a:schemeClr val="dk1"/>
                </a:solidFill>
                <a:latin typeface="Arial"/>
                <a:ea typeface="Arial"/>
                <a:cs typeface="Arial"/>
                <a:sym typeface="Arial"/>
              </a:rPr>
              <a:t>A afetação de recursos </a:t>
            </a:r>
            <a:r>
              <a:rPr lang="pt-PT" sz="2400" i="1" dirty="0">
                <a:solidFill>
                  <a:schemeClr val="dk1"/>
                </a:solidFill>
                <a:latin typeface="Arial"/>
                <a:ea typeface="Arial"/>
                <a:cs typeface="Arial"/>
                <a:sym typeface="Arial"/>
              </a:rPr>
              <a:t>corresponde à</a:t>
            </a:r>
            <a:r>
              <a:rPr lang="pt-PT" sz="2400" b="0" i="1" dirty="0">
                <a:solidFill>
                  <a:schemeClr val="dk1"/>
                </a:solidFill>
                <a:latin typeface="Arial"/>
                <a:ea typeface="Arial"/>
                <a:cs typeface="Arial"/>
                <a:sym typeface="Arial"/>
              </a:rPr>
              <a:t> </a:t>
            </a:r>
            <a:r>
              <a:rPr lang="pt-PT" sz="2400" b="1" i="1" dirty="0">
                <a:solidFill>
                  <a:schemeClr val="dk1"/>
                </a:solidFill>
                <a:latin typeface="Arial"/>
                <a:ea typeface="Arial"/>
                <a:cs typeface="Arial"/>
                <a:sym typeface="Arial"/>
              </a:rPr>
              <a:t>atribuição </a:t>
            </a:r>
            <a:r>
              <a:rPr lang="pt-PT" sz="2400" b="0" i="1" dirty="0">
                <a:solidFill>
                  <a:schemeClr val="dk1"/>
                </a:solidFill>
                <a:latin typeface="Arial"/>
                <a:ea typeface="Arial"/>
                <a:cs typeface="Arial"/>
                <a:sym typeface="Arial"/>
              </a:rPr>
              <a:t>e </a:t>
            </a:r>
            <a:r>
              <a:rPr lang="pt-PT" sz="2400" b="1" i="1" dirty="0">
                <a:solidFill>
                  <a:schemeClr val="dk1"/>
                </a:solidFill>
                <a:latin typeface="Arial"/>
                <a:ea typeface="Arial"/>
                <a:cs typeface="Arial"/>
                <a:sym typeface="Arial"/>
              </a:rPr>
              <a:t>distribuição </a:t>
            </a:r>
            <a:r>
              <a:rPr lang="pt-PT" sz="2400" b="0" i="1" dirty="0">
                <a:solidFill>
                  <a:schemeClr val="dk1"/>
                </a:solidFill>
                <a:latin typeface="Arial"/>
                <a:ea typeface="Arial"/>
                <a:cs typeface="Arial"/>
                <a:sym typeface="Arial"/>
              </a:rPr>
              <a:t>dos </a:t>
            </a:r>
            <a:r>
              <a:rPr lang="pt-PT" sz="2400" b="1" i="1" dirty="0">
                <a:solidFill>
                  <a:schemeClr val="dk1"/>
                </a:solidFill>
                <a:latin typeface="Arial"/>
                <a:ea typeface="Arial"/>
                <a:cs typeface="Arial"/>
                <a:sym typeface="Arial"/>
              </a:rPr>
              <a:t>recursos disponíveis</a:t>
            </a:r>
            <a:r>
              <a:rPr lang="pt-PT" sz="2400" b="0" i="1" dirty="0">
                <a:solidFill>
                  <a:schemeClr val="dk1"/>
                </a:solidFill>
                <a:latin typeface="Arial"/>
                <a:ea typeface="Arial"/>
                <a:cs typeface="Arial"/>
                <a:sym typeface="Arial"/>
              </a:rPr>
              <a:t>, tais como:</a:t>
            </a:r>
            <a:endParaRPr lang="pt-PT" sz="2400" dirty="0"/>
          </a:p>
          <a:p>
            <a:pPr marL="771525" lvl="0" indent="-338138" algn="just" rtl="0">
              <a:lnSpc>
                <a:spcPct val="100000"/>
              </a:lnSpc>
              <a:spcBef>
                <a:spcPts val="0"/>
              </a:spcBef>
              <a:spcAft>
                <a:spcPts val="0"/>
              </a:spcAft>
              <a:buSzPts val="1800"/>
              <a:buChar char="•"/>
            </a:pPr>
            <a:r>
              <a:rPr lang="pt-PT" sz="2400" b="0" i="1" dirty="0">
                <a:solidFill>
                  <a:schemeClr val="dk1"/>
                </a:solidFill>
                <a:latin typeface="Arial"/>
                <a:ea typeface="Arial"/>
                <a:cs typeface="Arial"/>
                <a:sym typeface="Arial"/>
              </a:rPr>
              <a:t>capital financeiro</a:t>
            </a:r>
            <a:endParaRPr lang="pt-PT" sz="2400" dirty="0"/>
          </a:p>
          <a:p>
            <a:pPr marL="771525" lvl="0" indent="-338138" algn="just" rtl="0">
              <a:lnSpc>
                <a:spcPct val="100000"/>
              </a:lnSpc>
              <a:spcBef>
                <a:spcPts val="0"/>
              </a:spcBef>
              <a:spcAft>
                <a:spcPts val="0"/>
              </a:spcAft>
              <a:buSzPts val="1800"/>
              <a:buChar char="•"/>
            </a:pPr>
            <a:r>
              <a:rPr lang="pt-PT" sz="2400" b="0" i="1" dirty="0">
                <a:solidFill>
                  <a:schemeClr val="dk1"/>
                </a:solidFill>
                <a:latin typeface="Arial"/>
                <a:ea typeface="Arial"/>
                <a:cs typeface="Arial"/>
                <a:sym typeface="Arial"/>
              </a:rPr>
              <a:t>força de trabalho </a:t>
            </a:r>
            <a:endParaRPr lang="pt-PT" sz="2400" dirty="0"/>
          </a:p>
          <a:p>
            <a:pPr marL="771525" lvl="0" indent="-338138" algn="just" rtl="0">
              <a:lnSpc>
                <a:spcPct val="100000"/>
              </a:lnSpc>
              <a:spcBef>
                <a:spcPts val="0"/>
              </a:spcBef>
              <a:spcAft>
                <a:spcPts val="0"/>
              </a:spcAft>
              <a:buSzPts val="1800"/>
              <a:buChar char="•"/>
            </a:pPr>
            <a:r>
              <a:rPr lang="pt-PT" sz="2400" b="0" i="1" dirty="0">
                <a:solidFill>
                  <a:schemeClr val="dk1"/>
                </a:solidFill>
                <a:latin typeface="Arial"/>
                <a:ea typeface="Arial"/>
                <a:cs typeface="Arial"/>
                <a:sym typeface="Arial"/>
              </a:rPr>
              <a:t>equipamento </a:t>
            </a:r>
            <a:r>
              <a:rPr lang="pt-PT" sz="2400" b="0" dirty="0">
                <a:solidFill>
                  <a:schemeClr val="dk1"/>
                </a:solidFill>
                <a:latin typeface="Arial"/>
                <a:ea typeface="Arial"/>
                <a:cs typeface="Arial"/>
                <a:sym typeface="Arial"/>
              </a:rPr>
              <a:t>e</a:t>
            </a:r>
            <a:r>
              <a:rPr lang="pt-PT" sz="2400" b="0" i="1" dirty="0">
                <a:solidFill>
                  <a:schemeClr val="dk1"/>
                </a:solidFill>
                <a:latin typeface="Arial"/>
                <a:ea typeface="Arial"/>
                <a:cs typeface="Arial"/>
                <a:sym typeface="Arial"/>
              </a:rPr>
              <a:t> </a:t>
            </a:r>
            <a:endParaRPr lang="pt-PT" sz="2400" dirty="0"/>
          </a:p>
          <a:p>
            <a:pPr marL="771525" lvl="0" indent="-338138" algn="just" rtl="0">
              <a:lnSpc>
                <a:spcPct val="100000"/>
              </a:lnSpc>
              <a:spcBef>
                <a:spcPts val="0"/>
              </a:spcBef>
              <a:spcAft>
                <a:spcPts val="0"/>
              </a:spcAft>
              <a:buSzPts val="1800"/>
              <a:buChar char="•"/>
            </a:pPr>
            <a:r>
              <a:rPr lang="pt-PT" sz="2400" b="0" i="1" dirty="0">
                <a:solidFill>
                  <a:schemeClr val="dk1"/>
                </a:solidFill>
                <a:latin typeface="Arial"/>
                <a:ea typeface="Arial"/>
                <a:cs typeface="Arial"/>
                <a:sym typeface="Arial"/>
              </a:rPr>
              <a:t>tempo </a:t>
            </a:r>
            <a:endParaRPr lang="pt-PT" sz="2400" dirty="0"/>
          </a:p>
          <a:p>
            <a:pPr marL="114300" lvl="0" indent="0" algn="just" rtl="0">
              <a:lnSpc>
                <a:spcPct val="90000"/>
              </a:lnSpc>
              <a:spcBef>
                <a:spcPts val="1000"/>
              </a:spcBef>
              <a:spcAft>
                <a:spcPts val="0"/>
              </a:spcAft>
              <a:buSzPts val="1800"/>
              <a:buNone/>
            </a:pPr>
            <a:r>
              <a:rPr lang="pt-PT" sz="2400" b="0" i="1" dirty="0">
                <a:solidFill>
                  <a:schemeClr val="dk1"/>
                </a:solidFill>
                <a:latin typeface="Arial"/>
                <a:ea typeface="Arial"/>
                <a:cs typeface="Arial"/>
                <a:sym typeface="Arial"/>
              </a:rPr>
              <a:t>entre diferentes atividades, projetos ou departamentos de uma organização.</a:t>
            </a:r>
            <a:endParaRPr lang="pt-PT" sz="2400" dirty="0">
              <a:solidFill>
                <a:schemeClr val="dk1"/>
              </a:solidFill>
            </a:endParaRPr>
          </a:p>
          <a:p>
            <a:pPr marL="114300" lvl="0" indent="0" algn="just" rtl="0">
              <a:lnSpc>
                <a:spcPct val="90000"/>
              </a:lnSpc>
              <a:spcBef>
                <a:spcPts val="1000"/>
              </a:spcBef>
              <a:spcAft>
                <a:spcPts val="0"/>
              </a:spcAft>
              <a:buSzPts val="1800"/>
              <a:buNone/>
            </a:pPr>
            <a:endParaRPr lang="pt-PT" sz="2400" i="1" dirty="0">
              <a:solidFill>
                <a:srgbClr val="28303D"/>
              </a:solidFill>
              <a:latin typeface="Arial"/>
              <a:ea typeface="Arial"/>
              <a:cs typeface="Arial"/>
              <a:sym typeface="Arial"/>
            </a:endParaRPr>
          </a:p>
          <a:p>
            <a:pPr marL="114300" lvl="0" indent="0" algn="l" rtl="0">
              <a:lnSpc>
                <a:spcPct val="90000"/>
              </a:lnSpc>
              <a:spcBef>
                <a:spcPts val="1000"/>
              </a:spcBef>
              <a:spcAft>
                <a:spcPts val="0"/>
              </a:spcAft>
              <a:buSzPts val="1800"/>
              <a:buNone/>
            </a:pPr>
            <a:endParaRPr lang="pt-PT" sz="2400" dirty="0"/>
          </a:p>
        </p:txBody>
      </p:sp>
      <p:pic>
        <p:nvPicPr>
          <p:cNvPr id="155" name="Google Shape;155;g30fd5a3148a_2_0"/>
          <p:cNvPicPr preferRelativeResize="0"/>
          <p:nvPr/>
        </p:nvPicPr>
        <p:blipFill rotWithShape="1">
          <a:blip r:embed="rId3">
            <a:alphaModFix/>
          </a:blip>
          <a:srcRect l="5807" t="6268" r="6811"/>
          <a:stretch/>
        </p:blipFill>
        <p:spPr>
          <a:xfrm>
            <a:off x="2207491" y="4525818"/>
            <a:ext cx="3648185" cy="2332182"/>
          </a:xfrm>
          <a:prstGeom prst="rect">
            <a:avLst/>
          </a:prstGeom>
          <a:noFill/>
          <a:ln>
            <a:noFill/>
          </a:ln>
        </p:spPr>
      </p:pic>
      <p:pic>
        <p:nvPicPr>
          <p:cNvPr id="156" name="Google Shape;156;g30fd5a3148a_2_0"/>
          <p:cNvPicPr preferRelativeResize="0"/>
          <p:nvPr/>
        </p:nvPicPr>
        <p:blipFill rotWithShape="1">
          <a:blip r:embed="rId4">
            <a:alphaModFix/>
          </a:blip>
          <a:srcRect/>
          <a:stretch/>
        </p:blipFill>
        <p:spPr>
          <a:xfrm>
            <a:off x="5113089" y="6564302"/>
            <a:ext cx="2469094" cy="377985"/>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34E8FEF7-6C4C-800C-B20D-03825FDD0BF7}"/>
              </a:ext>
            </a:extLst>
          </p:cNvPr>
          <p:cNvPicPr>
            <a:picLocks noChangeAspect="1"/>
          </p:cNvPicPr>
          <p:nvPr/>
        </p:nvPicPr>
        <p:blipFill>
          <a:blip r:embed="rId5"/>
          <a:stretch>
            <a:fillRect/>
          </a:stretch>
        </p:blipFill>
        <p:spPr>
          <a:xfrm>
            <a:off x="322172" y="6194690"/>
            <a:ext cx="1845149" cy="330126"/>
          </a:xfrm>
          <a:prstGeom prst="rect">
            <a:avLst/>
          </a:prstGeom>
        </p:spPr>
      </p:pic>
      <p:sp>
        <p:nvSpPr>
          <p:cNvPr id="4" name="Google Shape;116;p2">
            <a:extLst>
              <a:ext uri="{FF2B5EF4-FFF2-40B4-BE49-F238E27FC236}">
                <a16:creationId xmlns:a16="http://schemas.microsoft.com/office/drawing/2014/main" id="{B3D6588D-4F71-89F5-D886-34E28BEFEEC7}"/>
              </a:ext>
            </a:extLst>
          </p:cNvPr>
          <p:cNvSpPr txBox="1"/>
          <p:nvPr/>
        </p:nvSpPr>
        <p:spPr>
          <a:xfrm>
            <a:off x="1467660" y="246992"/>
            <a:ext cx="10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1: Identificação e afetação de recursos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6"/>
          <p:cNvSpPr txBox="1">
            <a:spLocks noGrp="1"/>
          </p:cNvSpPr>
          <p:nvPr>
            <p:ph type="body" idx="1"/>
          </p:nvPr>
        </p:nvSpPr>
        <p:spPr>
          <a:xfrm>
            <a:off x="685963" y="1313679"/>
            <a:ext cx="11148685" cy="5308599"/>
          </a:xfrm>
          <a:prstGeom prst="rect">
            <a:avLst/>
          </a:prstGeom>
          <a:noFill/>
          <a:ln>
            <a:noFill/>
          </a:ln>
        </p:spPr>
        <p:txBody>
          <a:bodyPr spcFirstLastPara="1" wrap="square" lIns="91425" tIns="45700" rIns="91425" bIns="45700" anchor="t" anchorCtr="0">
            <a:normAutofit/>
          </a:bodyPr>
          <a:lstStyle/>
          <a:p>
            <a:pPr marL="114300" lvl="0" indent="0" rtl="0">
              <a:lnSpc>
                <a:spcPct val="90000"/>
              </a:lnSpc>
              <a:spcBef>
                <a:spcPts val="1000"/>
              </a:spcBef>
              <a:spcAft>
                <a:spcPts val="0"/>
              </a:spcAft>
              <a:buSzPts val="1800"/>
              <a:buNone/>
            </a:pPr>
            <a:r>
              <a:rPr lang="pt-PT" sz="2400" dirty="0">
                <a:solidFill>
                  <a:schemeClr val="dk1"/>
                </a:solidFill>
                <a:latin typeface="Arial"/>
                <a:ea typeface="Arial"/>
                <a:cs typeface="Arial"/>
                <a:sym typeface="Arial"/>
              </a:rPr>
              <a:t>A atribuição eficaz de recursos em ambientes de trabalho híbridos é fundamental para </a:t>
            </a:r>
            <a:r>
              <a:rPr lang="pt-PT" sz="2400" b="1" dirty="0">
                <a:solidFill>
                  <a:schemeClr val="accent5"/>
                </a:solidFill>
                <a:latin typeface="Arial"/>
                <a:ea typeface="Arial"/>
                <a:cs typeface="Arial"/>
                <a:sym typeface="Arial"/>
              </a:rPr>
              <a:t>maximizar a produtividade </a:t>
            </a:r>
            <a:r>
              <a:rPr lang="pt-PT" sz="2400" dirty="0">
                <a:solidFill>
                  <a:schemeClr val="dk1"/>
                </a:solidFill>
                <a:latin typeface="Arial"/>
                <a:ea typeface="Arial"/>
                <a:cs typeface="Arial"/>
                <a:sym typeface="Arial"/>
              </a:rPr>
              <a:t>e </a:t>
            </a:r>
            <a:r>
              <a:rPr lang="pt-PT" sz="2400" b="1" dirty="0">
                <a:solidFill>
                  <a:schemeClr val="accent5"/>
                </a:solidFill>
                <a:latin typeface="Arial"/>
                <a:ea typeface="Arial"/>
                <a:cs typeface="Arial"/>
                <a:sym typeface="Arial"/>
              </a:rPr>
              <a:t>garantir uma colaboração perfeita </a:t>
            </a:r>
            <a:r>
              <a:rPr lang="pt-PT" sz="2400" dirty="0">
                <a:solidFill>
                  <a:schemeClr val="dk1"/>
                </a:solidFill>
                <a:latin typeface="Arial"/>
                <a:ea typeface="Arial"/>
                <a:cs typeface="Arial"/>
                <a:sym typeface="Arial"/>
              </a:rPr>
              <a:t>entre as equipas remotas e as equipas no escritório. </a:t>
            </a:r>
          </a:p>
          <a:p>
            <a:pPr marL="114300" lvl="0" indent="0" rtl="0">
              <a:lnSpc>
                <a:spcPct val="90000"/>
              </a:lnSpc>
              <a:spcBef>
                <a:spcPts val="2200"/>
              </a:spcBef>
              <a:spcAft>
                <a:spcPts val="0"/>
              </a:spcAft>
              <a:buSzPts val="1800"/>
              <a:buNone/>
            </a:pPr>
            <a:r>
              <a:rPr lang="pt-PT" sz="2400" spc="-20" dirty="0">
                <a:solidFill>
                  <a:schemeClr val="dk1"/>
                </a:solidFill>
                <a:latin typeface="Arial"/>
                <a:ea typeface="Arial"/>
                <a:cs typeface="Arial"/>
                <a:sym typeface="Arial"/>
              </a:rPr>
              <a:t>A </a:t>
            </a:r>
            <a:r>
              <a:rPr lang="pt-PT" sz="2400" spc="-20" dirty="0">
                <a:solidFill>
                  <a:schemeClr val="dk1"/>
                </a:solidFill>
                <a:latin typeface="Arial"/>
                <a:cs typeface="Arial"/>
                <a:sym typeface="Arial"/>
              </a:rPr>
              <a:t>distribuição</a:t>
            </a:r>
            <a:r>
              <a:rPr lang="pt-PT" sz="2400" spc="-20" dirty="0">
                <a:solidFill>
                  <a:schemeClr val="dk1"/>
                </a:solidFill>
                <a:latin typeface="Arial"/>
                <a:ea typeface="Arial"/>
                <a:cs typeface="Arial"/>
                <a:sym typeface="Arial"/>
              </a:rPr>
              <a:t> estratégica de recursos, tais como o tempo, as ferramentas, o orçamento e o pessoal, pode responder aos desafios únicos do trabalho híbrido nas organizações, reduzir os estrangulamentos e </a:t>
            </a:r>
            <a:r>
              <a:rPr lang="pt-PT" sz="2400" b="1" spc="-20" dirty="0">
                <a:solidFill>
                  <a:schemeClr val="accent1"/>
                </a:solidFill>
                <a:latin typeface="Arial"/>
                <a:ea typeface="Arial"/>
                <a:cs typeface="Arial"/>
                <a:sym typeface="Arial"/>
              </a:rPr>
              <a:t>aumentar a eficiência global</a:t>
            </a:r>
            <a:r>
              <a:rPr lang="pt-PT" sz="2400" spc="-20" dirty="0">
                <a:solidFill>
                  <a:schemeClr val="dk1"/>
                </a:solidFill>
                <a:latin typeface="Arial"/>
                <a:ea typeface="Arial"/>
                <a:cs typeface="Arial"/>
                <a:sym typeface="Arial"/>
              </a:rPr>
              <a:t>. </a:t>
            </a:r>
          </a:p>
          <a:p>
            <a:pPr marL="114300" lvl="0" indent="0" rtl="0">
              <a:lnSpc>
                <a:spcPct val="90000"/>
              </a:lnSpc>
              <a:spcBef>
                <a:spcPts val="1600"/>
              </a:spcBef>
              <a:spcAft>
                <a:spcPts val="0"/>
              </a:spcAft>
              <a:buSzPts val="1800"/>
              <a:buNone/>
            </a:pPr>
            <a:r>
              <a:rPr lang="pt-PT" sz="2400" dirty="0">
                <a:solidFill>
                  <a:schemeClr val="dk1"/>
                </a:solidFill>
                <a:latin typeface="Arial"/>
                <a:ea typeface="Arial"/>
                <a:cs typeface="Arial"/>
                <a:sym typeface="Arial"/>
              </a:rPr>
              <a:t>A </a:t>
            </a:r>
            <a:r>
              <a:rPr lang="pt-PT" sz="2400" dirty="0">
                <a:solidFill>
                  <a:schemeClr val="dk1"/>
                </a:solidFill>
                <a:latin typeface="Arial"/>
                <a:cs typeface="Arial"/>
                <a:sym typeface="Arial"/>
              </a:rPr>
              <a:t>atribuição</a:t>
            </a:r>
            <a:r>
              <a:rPr lang="pt-PT" sz="2400" dirty="0">
                <a:solidFill>
                  <a:schemeClr val="dk1"/>
                </a:solidFill>
                <a:latin typeface="Arial"/>
                <a:ea typeface="Arial"/>
                <a:cs typeface="Arial"/>
                <a:sym typeface="Arial"/>
              </a:rPr>
              <a:t> adequada de recursos </a:t>
            </a:r>
            <a:r>
              <a:rPr lang="pt-PT" sz="2400" b="1" dirty="0">
                <a:solidFill>
                  <a:schemeClr val="accent5"/>
                </a:solidFill>
                <a:latin typeface="Arial"/>
                <a:ea typeface="Arial"/>
                <a:cs typeface="Arial"/>
                <a:sym typeface="Arial"/>
              </a:rPr>
              <a:t>promove um sentimento de equidade </a:t>
            </a:r>
            <a:r>
              <a:rPr lang="pt-PT" sz="2400" dirty="0">
                <a:solidFill>
                  <a:schemeClr val="dk1"/>
                </a:solidFill>
                <a:latin typeface="Arial"/>
                <a:ea typeface="Arial"/>
                <a:cs typeface="Arial"/>
                <a:sym typeface="Arial"/>
              </a:rPr>
              <a:t>e </a:t>
            </a:r>
            <a:r>
              <a:rPr lang="pt-PT" sz="2400" spc="-30" dirty="0">
                <a:solidFill>
                  <a:schemeClr val="dk1"/>
                </a:solidFill>
                <a:latin typeface="Arial"/>
                <a:ea typeface="Arial"/>
                <a:cs typeface="Arial"/>
                <a:sym typeface="Arial"/>
              </a:rPr>
              <a:t>apoio entre os membros da equipa, permitindo-lhes desempenhar as suas funções de forma eficaz e contribuir para a concretização dos objetivos do projeto. </a:t>
            </a:r>
          </a:p>
          <a:p>
            <a:pPr marL="114300" lvl="0" indent="0" rtl="0">
              <a:lnSpc>
                <a:spcPct val="90000"/>
              </a:lnSpc>
              <a:spcBef>
                <a:spcPts val="1600"/>
              </a:spcBef>
              <a:spcAft>
                <a:spcPts val="600"/>
              </a:spcAft>
              <a:buSzPts val="1800"/>
              <a:buNone/>
            </a:pPr>
            <a:r>
              <a:rPr lang="pt-PT" sz="2400" dirty="0">
                <a:solidFill>
                  <a:schemeClr val="dk1"/>
                </a:solidFill>
                <a:latin typeface="Arial"/>
                <a:ea typeface="Arial"/>
                <a:cs typeface="Arial"/>
                <a:sym typeface="Arial"/>
              </a:rPr>
              <a:t>Em última análise, ajuda a criar um ambiente de trabalho equilibrado e adaptável, capaz de </a:t>
            </a:r>
            <a:r>
              <a:rPr lang="pt-PT" sz="2400" b="1" dirty="0">
                <a:solidFill>
                  <a:schemeClr val="accent1"/>
                </a:solidFill>
                <a:latin typeface="Arial"/>
                <a:ea typeface="Arial"/>
                <a:cs typeface="Arial"/>
                <a:sym typeface="Arial"/>
              </a:rPr>
              <a:t>responder à evolução das exigências e oportunidades</a:t>
            </a:r>
            <a:r>
              <a:rPr lang="pt-PT" sz="2400" dirty="0">
                <a:solidFill>
                  <a:schemeClr val="dk1"/>
                </a:solidFill>
                <a:latin typeface="Arial"/>
                <a:ea typeface="Arial"/>
                <a:cs typeface="Arial"/>
                <a:sym typeface="Arial"/>
              </a:rPr>
              <a:t>.</a:t>
            </a:r>
            <a:endParaRPr lang="pt-PT" sz="2400" dirty="0">
              <a:solidFill>
                <a:schemeClr val="dk1"/>
              </a:solidFill>
            </a:endParaRPr>
          </a:p>
        </p:txBody>
      </p:sp>
      <p:pic>
        <p:nvPicPr>
          <p:cNvPr id="2" name="Imagem 1" descr="Uma imagem com texto, Tipo de letra, Azul elétrico, azul&#10;&#10;Descrição gerada automaticamente">
            <a:extLst>
              <a:ext uri="{FF2B5EF4-FFF2-40B4-BE49-F238E27FC236}">
                <a16:creationId xmlns:a16="http://schemas.microsoft.com/office/drawing/2014/main" id="{17F6F451-7D5A-5B38-ECCA-DD58D0B8DDF0}"/>
              </a:ext>
            </a:extLst>
          </p:cNvPr>
          <p:cNvPicPr>
            <a:picLocks noChangeAspect="1"/>
          </p:cNvPicPr>
          <p:nvPr/>
        </p:nvPicPr>
        <p:blipFill>
          <a:blip r:embed="rId3"/>
          <a:stretch>
            <a:fillRect/>
          </a:stretch>
        </p:blipFill>
        <p:spPr>
          <a:xfrm>
            <a:off x="322172" y="6194690"/>
            <a:ext cx="1845149" cy="330126"/>
          </a:xfrm>
          <a:prstGeom prst="rect">
            <a:avLst/>
          </a:prstGeom>
        </p:spPr>
      </p:pic>
      <p:sp>
        <p:nvSpPr>
          <p:cNvPr id="4" name="Google Shape;116;p2">
            <a:extLst>
              <a:ext uri="{FF2B5EF4-FFF2-40B4-BE49-F238E27FC236}">
                <a16:creationId xmlns:a16="http://schemas.microsoft.com/office/drawing/2014/main" id="{6312818A-1F84-3580-2D87-A8AF5EEF8C7A}"/>
              </a:ext>
            </a:extLst>
          </p:cNvPr>
          <p:cNvSpPr txBox="1"/>
          <p:nvPr/>
        </p:nvSpPr>
        <p:spPr>
          <a:xfrm>
            <a:off x="1467660" y="246992"/>
            <a:ext cx="1000014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200" dirty="0">
                <a:solidFill>
                  <a:schemeClr val="accent6"/>
                </a:solidFill>
              </a:rPr>
              <a:t>Tópico 1: Identificação e afetação de recursos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pic>
        <p:nvPicPr>
          <p:cNvPr id="171" name="Google Shape;171;p7" descr="Inteligência Artificial com preenchimento sólido"/>
          <p:cNvPicPr preferRelativeResize="0"/>
          <p:nvPr/>
        </p:nvPicPr>
        <p:blipFill rotWithShape="1">
          <a:blip r:embed="rId3">
            <a:alphaModFix/>
          </a:blip>
          <a:srcRect/>
          <a:stretch/>
        </p:blipFill>
        <p:spPr>
          <a:xfrm>
            <a:off x="6661251" y="1471074"/>
            <a:ext cx="914400" cy="914400"/>
          </a:xfrm>
          <a:prstGeom prst="rect">
            <a:avLst/>
          </a:prstGeom>
          <a:noFill/>
          <a:ln>
            <a:noFill/>
          </a:ln>
        </p:spPr>
      </p:pic>
      <p:sp>
        <p:nvSpPr>
          <p:cNvPr id="172" name="Google Shape;172;p7"/>
          <p:cNvSpPr txBox="1"/>
          <p:nvPr/>
        </p:nvSpPr>
        <p:spPr>
          <a:xfrm>
            <a:off x="6543675" y="2724085"/>
            <a:ext cx="5400600" cy="356144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pt-PT" sz="2400" b="0" i="0" u="none" strike="noStrike" cap="none" dirty="0">
                <a:solidFill>
                  <a:schemeClr val="tx1">
                    <a:lumMod val="85000"/>
                    <a:lumOff val="15000"/>
                  </a:schemeClr>
                </a:solidFill>
                <a:latin typeface="Arial"/>
                <a:ea typeface="Arial"/>
                <a:cs typeface="Arial"/>
                <a:sym typeface="Arial"/>
              </a:rPr>
              <a:t>Após a conclusão desta atividade, será capaz de:</a:t>
            </a:r>
          </a:p>
          <a:p>
            <a:pPr marL="285750" marR="0" lvl="0" indent="-285750" algn="l" rtl="0">
              <a:lnSpc>
                <a:spcPct val="107000"/>
              </a:lnSpc>
              <a:spcBef>
                <a:spcPts val="800"/>
              </a:spcBef>
              <a:spcAft>
                <a:spcPts val="0"/>
              </a:spcAft>
              <a:buClr>
                <a:srgbClr val="53BAAE"/>
              </a:buClr>
              <a:buSzPts val="1900"/>
              <a:buFont typeface="Arial"/>
              <a:buChar char="•"/>
            </a:pPr>
            <a:r>
              <a:rPr lang="pt-PT" sz="2400" b="0" i="1" u="none" strike="noStrike" cap="none" dirty="0">
                <a:solidFill>
                  <a:schemeClr val="tx1">
                    <a:lumMod val="85000"/>
                    <a:lumOff val="15000"/>
                  </a:schemeClr>
                </a:solidFill>
                <a:latin typeface="Arial"/>
                <a:ea typeface="Arial"/>
                <a:cs typeface="Arial"/>
                <a:sym typeface="Arial"/>
              </a:rPr>
              <a:t>enumerar os vários recursos disponíveis no trabalho híbrido</a:t>
            </a:r>
            <a:endParaRPr lang="pt-PT" sz="2400" b="0" i="0" u="none" strike="noStrike" cap="none" dirty="0">
              <a:solidFill>
                <a:schemeClr val="tx1">
                  <a:lumMod val="85000"/>
                  <a:lumOff val="15000"/>
                </a:schemeClr>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900"/>
              <a:buFont typeface="Arial"/>
              <a:buChar char="•"/>
            </a:pPr>
            <a:r>
              <a:rPr lang="pt-PT" sz="2400" b="0" i="1" u="none" strike="noStrike" cap="none" dirty="0">
                <a:solidFill>
                  <a:schemeClr val="tx1">
                    <a:lumMod val="85000"/>
                    <a:lumOff val="15000"/>
                  </a:schemeClr>
                </a:solidFill>
                <a:highlight>
                  <a:srgbClr val="FFFFFF"/>
                </a:highlight>
                <a:latin typeface="Arial"/>
                <a:ea typeface="Arial"/>
                <a:cs typeface="Arial"/>
                <a:sym typeface="Arial"/>
              </a:rPr>
              <a:t>selecionar </a:t>
            </a:r>
            <a:r>
              <a:rPr lang="pt-PT" sz="2400" b="0" i="1" u="none" strike="noStrike" cap="none" dirty="0">
                <a:solidFill>
                  <a:schemeClr val="tx1">
                    <a:lumMod val="85000"/>
                    <a:lumOff val="15000"/>
                  </a:schemeClr>
                </a:solidFill>
                <a:latin typeface="Arial"/>
                <a:ea typeface="Arial"/>
                <a:cs typeface="Arial"/>
                <a:sym typeface="Arial"/>
              </a:rPr>
              <a:t>métodos eficazes de atribuição e gestão de recursos em ambientes híbridos</a:t>
            </a:r>
          </a:p>
          <a:p>
            <a:pPr marL="285750" marR="0" lvl="0" indent="-285750" algn="l" rtl="0">
              <a:lnSpc>
                <a:spcPct val="107000"/>
              </a:lnSpc>
              <a:spcBef>
                <a:spcPts val="800"/>
              </a:spcBef>
              <a:spcAft>
                <a:spcPts val="0"/>
              </a:spcAft>
              <a:buClr>
                <a:srgbClr val="53BAAE"/>
              </a:buClr>
              <a:buSzPts val="1900"/>
              <a:buFont typeface="Arial"/>
              <a:buChar char="•"/>
            </a:pPr>
            <a:r>
              <a:rPr lang="pt-PT" sz="2400" b="0" i="1" u="none" strike="noStrike" cap="none" dirty="0">
                <a:solidFill>
                  <a:schemeClr val="tx1">
                    <a:lumMod val="85000"/>
                    <a:lumOff val="15000"/>
                  </a:schemeClr>
                </a:solidFill>
                <a:latin typeface="Arial"/>
                <a:ea typeface="Arial"/>
                <a:cs typeface="Arial"/>
                <a:sym typeface="Arial"/>
              </a:rPr>
              <a:t>ajustar à dinâmica do grupo</a:t>
            </a:r>
            <a:endParaRPr lang="pt-PT" sz="2400" b="0" i="0" u="none" strike="noStrike" cap="none" dirty="0">
              <a:solidFill>
                <a:schemeClr val="tx1">
                  <a:lumMod val="85000"/>
                  <a:lumOff val="15000"/>
                </a:schemeClr>
              </a:solidFill>
              <a:latin typeface="Arial"/>
              <a:ea typeface="Arial"/>
              <a:cs typeface="Arial"/>
              <a:sym typeface="Arial"/>
            </a:endParaRPr>
          </a:p>
        </p:txBody>
      </p:sp>
      <p:sp>
        <p:nvSpPr>
          <p:cNvPr id="173" name="Google Shape;173;p7"/>
          <p:cNvSpPr txBox="1">
            <a:spLocks noGrp="1"/>
          </p:cNvSpPr>
          <p:nvPr>
            <p:ph type="body" idx="1"/>
          </p:nvPr>
        </p:nvSpPr>
        <p:spPr>
          <a:xfrm>
            <a:off x="1622775" y="1815825"/>
            <a:ext cx="4287900" cy="3881400"/>
          </a:xfrm>
          <a:prstGeom prst="rect">
            <a:avLst/>
          </a:prstGeom>
          <a:noFill/>
          <a:ln>
            <a:noFill/>
          </a:ln>
        </p:spPr>
        <p:txBody>
          <a:bodyPr spcFirstLastPara="1" wrap="square" lIns="91425" tIns="45700" rIns="91425" bIns="45700" anchor="t" anchorCtr="0">
            <a:noAutofit/>
          </a:bodyPr>
          <a:lstStyle/>
          <a:p>
            <a:endParaRPr lang="pt-PT" sz="2400" b="1" i="1" dirty="0">
              <a:solidFill>
                <a:schemeClr val="tx1">
                  <a:lumMod val="50000"/>
                  <a:lumOff val="50000"/>
                </a:schemeClr>
              </a:solidFill>
            </a:endParaRPr>
          </a:p>
          <a:p>
            <a:pPr marL="114300" indent="0">
              <a:buNone/>
            </a:pPr>
            <a:r>
              <a:rPr lang="pt-PT" sz="2400" b="1" i="1" dirty="0">
                <a:solidFill>
                  <a:schemeClr val="tx1">
                    <a:lumMod val="50000"/>
                    <a:lumOff val="50000"/>
                  </a:schemeClr>
                </a:solidFill>
                <a:sym typeface="Open Sans"/>
              </a:rPr>
              <a:t>O objetivo desta atividade é que os participantes compreendam como atribuir recursos numa tarefa de projeto, fazendo os ajustes necessários para acomodar a dinâmica da equipa híbrida.</a:t>
            </a:r>
            <a:endParaRPr lang="pt-PT" sz="2400" b="1" i="1" dirty="0">
              <a:solidFill>
                <a:schemeClr val="tx1">
                  <a:lumMod val="50000"/>
                  <a:lumOff val="50000"/>
                </a:schemeClr>
              </a:solidFill>
            </a:endParaRPr>
          </a:p>
        </p:txBody>
      </p:sp>
      <p:pic>
        <p:nvPicPr>
          <p:cNvPr id="174" name="Google Shape;174;p7"/>
          <p:cNvPicPr preferRelativeResize="0"/>
          <p:nvPr/>
        </p:nvPicPr>
        <p:blipFill rotWithShape="1">
          <a:blip r:embed="rId4">
            <a:alphaModFix/>
          </a:blip>
          <a:srcRect l="21301" t="23250" r="19599" b="22964"/>
          <a:stretch/>
        </p:blipFill>
        <p:spPr>
          <a:xfrm>
            <a:off x="185351" y="2224041"/>
            <a:ext cx="1501575" cy="1369111"/>
          </a:xfrm>
          <a:prstGeom prst="rect">
            <a:avLst/>
          </a:prstGeom>
          <a:noFill/>
          <a:ln>
            <a:noFill/>
          </a:ln>
        </p:spPr>
      </p:pic>
      <p:pic>
        <p:nvPicPr>
          <p:cNvPr id="2" name="Imagem 1" descr="Uma imagem com texto, Tipo de letra, Azul elétrico, azul&#10;&#10;Descrição gerada automaticamente">
            <a:extLst>
              <a:ext uri="{FF2B5EF4-FFF2-40B4-BE49-F238E27FC236}">
                <a16:creationId xmlns:a16="http://schemas.microsoft.com/office/drawing/2014/main" id="{C4CAC1C0-B6C5-93DF-06D1-6AE30DBF0BD3}"/>
              </a:ext>
            </a:extLst>
          </p:cNvPr>
          <p:cNvPicPr>
            <a:picLocks noChangeAspect="1"/>
          </p:cNvPicPr>
          <p:nvPr/>
        </p:nvPicPr>
        <p:blipFill>
          <a:blip r:embed="rId5"/>
          <a:stretch>
            <a:fillRect/>
          </a:stretch>
        </p:blipFill>
        <p:spPr>
          <a:xfrm>
            <a:off x="322172" y="6194690"/>
            <a:ext cx="1845149" cy="330126"/>
          </a:xfrm>
          <a:prstGeom prst="rect">
            <a:avLst/>
          </a:prstGeom>
        </p:spPr>
      </p:pic>
      <p:sp>
        <p:nvSpPr>
          <p:cNvPr id="3" name="Google Shape;173;g3250f227c3e_0_110">
            <a:extLst>
              <a:ext uri="{FF2B5EF4-FFF2-40B4-BE49-F238E27FC236}">
                <a16:creationId xmlns:a16="http://schemas.microsoft.com/office/drawing/2014/main" id="{149563CF-BFC4-6F06-4757-2AFB4DB851B4}"/>
              </a:ext>
            </a:extLst>
          </p:cNvPr>
          <p:cNvSpPr txBox="1">
            <a:spLocks/>
          </p:cNvSpPr>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en-GB" sz="3200" dirty="0" err="1">
                <a:solidFill>
                  <a:schemeClr val="accent6"/>
                </a:solidFill>
              </a:rPr>
              <a:t>Atividade</a:t>
            </a:r>
            <a:r>
              <a:rPr lang="en-GB" sz="3200" dirty="0">
                <a:solidFill>
                  <a:schemeClr val="accent6"/>
                </a:solidFill>
              </a:rPr>
              <a:t> 1: </a:t>
            </a:r>
            <a:r>
              <a:rPr lang="en-GB" sz="3200" dirty="0" err="1">
                <a:solidFill>
                  <a:schemeClr val="accent6"/>
                </a:solidFill>
              </a:rPr>
              <a:t>Afetação</a:t>
            </a:r>
            <a:r>
              <a:rPr lang="en-GB" sz="3200" dirty="0">
                <a:solidFill>
                  <a:schemeClr val="accent6"/>
                </a:solidFill>
              </a:rPr>
              <a:t> de </a:t>
            </a:r>
            <a:r>
              <a:rPr lang="en-GB" sz="3200" dirty="0" err="1">
                <a:solidFill>
                  <a:schemeClr val="accent6"/>
                </a:solidFill>
              </a:rPr>
              <a:t>recursos</a:t>
            </a:r>
            <a:r>
              <a:rPr lang="en-GB" sz="3200" dirty="0">
                <a:solidFill>
                  <a:schemeClr val="accent6"/>
                </a:solidFill>
              </a:rPr>
              <a:t> </a:t>
            </a:r>
            <a:r>
              <a:rPr lang="en-GB" sz="3200" dirty="0" err="1">
                <a:solidFill>
                  <a:schemeClr val="accent6"/>
                </a:solidFill>
              </a:rPr>
              <a:t>numa</a:t>
            </a:r>
            <a:r>
              <a:rPr lang="en-GB" sz="3200" dirty="0">
                <a:solidFill>
                  <a:schemeClr val="accent6"/>
                </a:solidFill>
              </a:rPr>
              <a:t> </a:t>
            </a:r>
            <a:r>
              <a:rPr lang="en-GB" sz="3200" dirty="0" err="1">
                <a:solidFill>
                  <a:schemeClr val="accent6"/>
                </a:solidFill>
              </a:rPr>
              <a:t>equipa</a:t>
            </a:r>
            <a:r>
              <a:rPr lang="en-GB" sz="3200" dirty="0">
                <a:solidFill>
                  <a:schemeClr val="accent6"/>
                </a:solidFill>
              </a:rPr>
              <a:t> </a:t>
            </a:r>
            <a:r>
              <a:rPr lang="en-GB" sz="3200" dirty="0" err="1">
                <a:solidFill>
                  <a:schemeClr val="accent6"/>
                </a:solidFill>
              </a:rPr>
              <a:t>híbrida</a:t>
            </a:r>
            <a:endParaRPr lang="en-GB" sz="3200" dirty="0">
              <a:solidFill>
                <a:schemeClr val="accent5"/>
              </a:solidFill>
            </a:endParaRPr>
          </a:p>
        </p:txBody>
      </p:sp>
      <p:sp>
        <p:nvSpPr>
          <p:cNvPr id="4" name="Google Shape;143;p8">
            <a:extLst>
              <a:ext uri="{FF2B5EF4-FFF2-40B4-BE49-F238E27FC236}">
                <a16:creationId xmlns:a16="http://schemas.microsoft.com/office/drawing/2014/main" id="{FE328F27-50A8-39E0-8114-322D274C747B}"/>
              </a:ext>
            </a:extLst>
          </p:cNvPr>
          <p:cNvSpPr txBox="1"/>
          <p:nvPr/>
        </p:nvSpPr>
        <p:spPr>
          <a:xfrm>
            <a:off x="8037201" y="1471074"/>
            <a:ext cx="312889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pt-PT" sz="2400" b="1" i="0" u="none" strike="noStrike" cap="none" dirty="0">
                <a:solidFill>
                  <a:srgbClr val="9868BD"/>
                </a:solidFill>
                <a:latin typeface="Arial"/>
                <a:ea typeface="Arial"/>
                <a:cs typeface="Arial"/>
                <a:sym typeface="Arial"/>
              </a:rPr>
              <a:t>Resultados da aprendizagem</a:t>
            </a:r>
            <a:endParaRPr lang="pt-PT" sz="2400" b="1" dirty="0">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3233</Words>
  <Application>Microsoft Office PowerPoint</Application>
  <PresentationFormat>Ecrã Panorâmico</PresentationFormat>
  <Paragraphs>290</Paragraphs>
  <Slides>31</Slides>
  <Notes>31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31</vt:i4>
      </vt:variant>
    </vt:vector>
  </HeadingPairs>
  <TitlesOfParts>
    <vt:vector size="38" baseType="lpstr">
      <vt:lpstr>Symbol</vt:lpstr>
      <vt:lpstr>Arial</vt:lpstr>
      <vt:lpstr>Open Sans Light</vt:lpstr>
      <vt:lpstr>Calibri</vt:lpstr>
      <vt:lpstr>Open Sans</vt:lpstr>
      <vt:lpstr>Noto Sans Symbols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Atividade 2: Criar um plano de ação</vt:lpstr>
      <vt:lpstr>Atividade 2: Criar um plano de ação</vt:lpstr>
      <vt:lpstr>Atividade 2: Criar um plano de ação</vt:lpstr>
      <vt:lpstr>Apresentação do PowerPoint</vt:lpstr>
      <vt:lpstr>Apresentação do PowerPoint</vt:lpstr>
      <vt:lpstr>Apresentação do PowerPoint</vt:lpstr>
      <vt:lpstr>Apresentação do PowerPoint</vt:lpstr>
      <vt:lpstr>Atividade 3: Monitorizar e ajustar o seu plano de ação para o sucesso</vt:lpstr>
      <vt:lpstr>Atividade 3: Monitorizar e ajustar o seu plano de ação para o sucesso</vt:lpstr>
      <vt:lpstr>Atividade 3: Monitorizar e ajustar o seu plano de ação para o sucesso</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asus</dc:creator>
  <cp:keywords>, docId:18AD53350D417DD1C2A094A966F9C0B3</cp:keywords>
  <cp:lastModifiedBy>GOMES Heitor</cp:lastModifiedBy>
  <cp:revision>2</cp:revision>
  <dcterms:created xsi:type="dcterms:W3CDTF">2022-05-19T03:08:28Z</dcterms:created>
  <dcterms:modified xsi:type="dcterms:W3CDTF">2025-07-24T16:27:14Z</dcterms:modified>
</cp:coreProperties>
</file>