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6858000" cx="12192000"/>
  <p:notesSz cx="6858000" cy="9144000"/>
  <p:embeddedFontLst>
    <p:embeddedFont>
      <p:font typeface="Open Sans Light"/>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73" roundtripDataSignature="AMtx7mhliYVYbnMDhTNSyW5Sh6UhzS4i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863586-2102-470B-92AB-DB426CCCE349}">
  <a:tblStyle styleId="{1B863586-2102-470B-92AB-DB426CCCE349}" styleName="Table_0">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F0E7EE"/>
          </a:solidFill>
        </a:fill>
      </a:tcStyle>
    </a:band1H>
    <a:band2H>
      <a:tcTxStyle b="off" i="off"/>
    </a:band2H>
    <a:band1V>
      <a:tcTxStyle b="off" i="off"/>
      <a:tcStyle>
        <a:fill>
          <a:solidFill>
            <a:srgbClr val="F0E7EE"/>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Arial"/>
          <a:ea typeface="Arial"/>
          <a:cs typeface="Arial"/>
        </a:font>
        <a:schemeClr val="lt1"/>
      </a:tcTxStyle>
      <a:tcStyle>
        <a:fill>
          <a:solidFill>
            <a:schemeClr val="accent5"/>
          </a:solidFill>
        </a:fill>
      </a:tcStyle>
    </a:firstRow>
    <a:neCell>
      <a:tcTxStyle b="off" i="off"/>
    </a:neCell>
    <a:nwCell>
      <a:tcTxStyle b="off" i="off"/>
    </a:nwCell>
  </a:tblStyle>
  <a:tblStyle styleId="{26786F26-186E-4F16-A11A-9E2203F1F333}" styleName="Table_1">
    <a:wholeTbl>
      <a:tcTxStyle b="off" i="off">
        <a:font>
          <a:latin typeface="Arial"/>
          <a:ea typeface="Arial"/>
          <a:cs typeface="Arial"/>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b="off" i="off"/>
    </a:band2H>
    <a:band1V>
      <a:tcTxStyle b="off"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b="off"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b="off" i="off"/>
    </a:seCell>
    <a:swCell>
      <a:tcTxStyle b="off" i="off"/>
    </a:swCell>
    <a:firstRow>
      <a:tcTxStyle b="on" i="off">
        <a:font>
          <a:latin typeface="Arial"/>
          <a:ea typeface="Arial"/>
          <a:cs typeface="Arial"/>
        </a:font>
        <a:schemeClr val="lt1"/>
      </a:tcTxStyle>
      <a:tcStyle>
        <a:fill>
          <a:solidFill>
            <a:schemeClr val="accent6"/>
          </a:solidFill>
        </a:fill>
      </a:tcStyle>
    </a:firstRow>
    <a:neCell>
      <a:tcTxStyle b="off" i="off"/>
    </a:neCell>
    <a:nwCell>
      <a:tcTxStyle b="off" i="off"/>
    </a:nwCell>
  </a:tblStyle>
  <a:tblStyle styleId="{956B81FE-F313-4AD6-B0F2-F828F91C721F}" styleName="Table_2">
    <a:wholeTbl>
      <a:tcTxStyle b="off" i="off">
        <a:font>
          <a:latin typeface="Arial"/>
          <a:ea typeface="Arial"/>
          <a:cs typeface="Aria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5">
              <a:alpha val="20000"/>
            </a:schemeClr>
          </a:solidFill>
        </a:fill>
      </a:tcStyle>
    </a:band1H>
    <a:band2H>
      <a:tcTxStyle b="off" i="off"/>
    </a:band2H>
    <a:band1V>
      <a:tcTxStyle b="off" i="off"/>
      <a:tcStyle>
        <a:fill>
          <a:solidFill>
            <a:schemeClr val="accent5">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1F0802FD-7BA2-49F4-B8A0-BD85D146D33E}" styleName="Table_3">
    <a:wholeTbl>
      <a:tcTxStyle b="off" i="off">
        <a:font>
          <a:latin typeface="Arial"/>
          <a:ea typeface="Arial"/>
          <a:cs typeface="Arial"/>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b="off" i="off"/>
    </a:band2H>
    <a:band1V>
      <a:tcTxStyle b="off"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b="off"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b="off" i="off"/>
    </a:seCell>
    <a:swCell>
      <a:tcTxStyle b="off" i="off"/>
    </a:swCell>
    <a:firstRow>
      <a:tcTxStyle b="on" i="off">
        <a:font>
          <a:latin typeface="Arial"/>
          <a:ea typeface="Arial"/>
          <a:cs typeface="Arial"/>
        </a:font>
        <a:schemeClr val="lt1"/>
      </a:tcTxStyle>
      <a:tcStyle>
        <a:fill>
          <a:solidFill>
            <a:schemeClr val="accent5"/>
          </a:solidFill>
        </a:fill>
      </a:tcStyle>
    </a:firstRow>
    <a:neCell>
      <a:tcTxStyle b="off" i="off"/>
    </a:neCell>
    <a:nwCell>
      <a:tcTxStyle b="off" i="off"/>
    </a:nwCell>
  </a:tblStyle>
  <a:tblStyle styleId="{09B162B6-E981-4D6B-AFEA-921C823924FF}" styleName="Table_4">
    <a:wholeTbl>
      <a:tcTxStyle b="off" i="off">
        <a:font>
          <a:latin typeface="Arial"/>
          <a:ea typeface="Arial"/>
          <a:cs typeface="Arial"/>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7EAE7"/>
          </a:solidFill>
        </a:fill>
      </a:tcStyle>
    </a:band1H>
    <a:band2H>
      <a:tcTxStyle b="off" i="off"/>
    </a:band2H>
    <a:band1V>
      <a:tcTxStyle b="off" i="off"/>
      <a:tcStyle>
        <a:fill>
          <a:solidFill>
            <a:srgbClr val="E7EAE7"/>
          </a:solidFill>
        </a:fill>
      </a:tcStyle>
    </a:band1V>
    <a:band2V>
      <a:tcTxStyle b="off" i="off"/>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Arial"/>
          <a:ea typeface="Arial"/>
          <a:cs typeface="Arial"/>
        </a:font>
        <a:schemeClr val="lt1"/>
      </a:tcTxStyle>
      <a:tcStyle>
        <a:fill>
          <a:solidFill>
            <a:schemeClr val="accent3"/>
          </a:solidFill>
        </a:fill>
      </a:tcStyle>
    </a:firstRow>
    <a:neCell>
      <a:tcTxStyle b="off" i="off"/>
    </a:neCell>
    <a:nwCell>
      <a:tcTxStyle b="off" i="off"/>
    </a:nwCell>
  </a:tblStyle>
  <a:tblStyle styleId="{C4FEF4B5-427C-4EA4-BFC1-DAC926E9CC36}" styleName="Table_5">
    <a:wholeTbl>
      <a:tcTxStyle b="off" i="off">
        <a:font>
          <a:latin typeface="Arial"/>
          <a:ea typeface="Arial"/>
          <a:cs typeface="Arial"/>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6">
              <a:alpha val="20000"/>
            </a:schemeClr>
          </a:solidFill>
        </a:fill>
      </a:tcStyle>
    </a:band1H>
    <a:band2H>
      <a:tcTxStyle b="off" i="off"/>
    </a:band2H>
    <a:band1V>
      <a:tcTxStyle b="off" i="off"/>
      <a:tcStyle>
        <a:fill>
          <a:solidFill>
            <a:schemeClr val="accent6">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6"/>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7A4E38FF-5353-4BD6-9B9B-579F6E198143}" styleName="Table_6">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customschemas.google.com/relationships/presentationmetadata" Target="metadata"/><Relationship Id="rId72" Type="http://schemas.openxmlformats.org/officeDocument/2006/relationships/font" Target="fonts/OpenSansLight-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215" name="Google Shape;2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27" name="Google Shape;22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36" name="Google Shape;23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fd5a3148a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30fd5a3148a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45" name="Google Shape;245;g30fd5a3148a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289" name="Google Shape;28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01" name="Google Shape;30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310" name="Google Shape;310;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380" name="Google Shape;38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92" name="Google Shape;392;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401" name="Google Shape;401;p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439" name="Google Shape;439;p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451" name="Google Shape;45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63" name="Google Shape;463;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472" name="Google Shape;472;p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530" name="Google Shape;530;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42" name="Google Shape;542;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551" name="Google Shape;551;p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p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p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607" name="Google Shape;607;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19" name="Google Shape;619;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628" name="Google Shape;628;p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p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p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6" name="Google Shape;656;p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7" name="Google Shape;667;p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678" name="Google Shape;678;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90" name="Google Shape;690;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170" name="Google Shape;1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699" name="Google Shape;699;p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4" name="Google Shape;7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ted.com/talks/simone_stolzoff_how_to_reclaim_your_life_from_work" TargetMode="External"/><Relationship Id="rId4" Type="http://schemas.openxmlformats.org/officeDocument/2006/relationships/hyperlink" Target="https://arxiv.org/abs/2404.13462" TargetMode="External"/><Relationship Id="rId5" Type="http://schemas.openxmlformats.org/officeDocument/2006/relationships/hyperlink" Target="http://www.thetimes.co.uk/article/bossware-computer-tracking-devices-harm-workers-wellbeing-says-report-m37krsd2r" TargetMode="External"/><Relationship Id="rId6" Type="http://schemas.openxmlformats.org/officeDocument/2006/relationships/hyperlink" Target="http://www.microsoft.com/en-us/worklab/work-trend-index/hybrid-work" TargetMode="External"/><Relationship Id="rId7" Type="http://schemas.openxmlformats.org/officeDocument/2006/relationships/hyperlink" Target="http://www.oecd.org/digital/digital-transformation-of-wor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39.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JVbo_rzu8k0" TargetMode="External"/><Relationship Id="rId4" Type="http://schemas.openxmlformats.org/officeDocument/2006/relationships/hyperlink" Target="http://www.yarooms.com/blog/hybrid-work-life-balance" TargetMode="External"/><Relationship Id="rId5" Type="http://schemas.openxmlformats.org/officeDocument/2006/relationships/hyperlink" Target="http://www.eurofound.europa.eu/en/publications/2021/right-disconnect-exploring-company-practic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34.png"/><Relationship Id="rId5" Type="http://schemas.openxmlformats.org/officeDocument/2006/relationships/image" Target="../media/image24.png"/><Relationship Id="rId6"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ctu.ieee.org/blog/2023/01/03/what-is-digital-inclusion-the-global-effort-to-bring-everyone-online/" TargetMode="External"/><Relationship Id="rId4" Type="http://schemas.openxmlformats.org/officeDocument/2006/relationships/hyperlink" Target="https://edib.harvard.edu/files/dib/files/inclusive_meeting_guide_final_1.pdd" TargetMode="External"/><Relationship Id="rId5" Type="http://schemas.openxmlformats.org/officeDocument/2006/relationships/hyperlink" Target="https://www.justworks.com/blog/proximity-bia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6.png"/><Relationship Id="rId7"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oi.org/10.54609/reaser.v25i1.286" TargetMode="External"/><Relationship Id="rId4" Type="http://schemas.openxmlformats.org/officeDocument/2006/relationships/hyperlink" Target="https://doi.org/10.1108/ajems-07-2022-030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43.png"/><Relationship Id="rId7" Type="http://schemas.openxmlformats.org/officeDocument/2006/relationships/image" Target="../media/image46.png"/><Relationship Id="rId8"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58.png"/><Relationship Id="rId5" Type="http://schemas.openxmlformats.org/officeDocument/2006/relationships/image" Target="../media/image51.png"/><Relationship Id="rId6"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3.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cipd.org/globalassets/media/knowledge/knowledge-hub/guides/2024-pdfs/hybrid-working-taskforce-guide-feb2024.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8.png"/><Relationship Id="rId4" Type="http://schemas.openxmlformats.org/officeDocument/2006/relationships/image" Target="../media/image47.png"/><Relationship Id="rId5" Type="http://schemas.openxmlformats.org/officeDocument/2006/relationships/image" Target="../media/image44.png"/><Relationship Id="rId6"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8.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8.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8.png"/><Relationship Id="rId4" Type="http://schemas.openxmlformats.org/officeDocument/2006/relationships/image" Target="../media/image59.png"/><Relationship Id="rId5" Type="http://schemas.openxmlformats.org/officeDocument/2006/relationships/image" Target="../media/image15.png"/><Relationship Id="rId6"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time.com/3116424/daimler-vacation-email-out-of-offic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8.png"/><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8.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8.pn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3.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www.ijimai.org/journal/sites/default/files/2022-11/ijimai7_7_10.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png"/></Relationships>
</file>

<file path=ppt/slides/_rels/slide62.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45.png"/><Relationship Id="rId4" Type="http://schemas.openxmlformats.org/officeDocument/2006/relationships/image" Target="../media/image49.png"/><Relationship Id="rId9" Type="http://schemas.openxmlformats.org/officeDocument/2006/relationships/image" Target="../media/image62.png"/><Relationship Id="rId5" Type="http://schemas.openxmlformats.org/officeDocument/2006/relationships/image" Target="../media/image65.jpg"/><Relationship Id="rId6" Type="http://schemas.openxmlformats.org/officeDocument/2006/relationships/image" Target="../media/image61.png"/><Relationship Id="rId7" Type="http://schemas.openxmlformats.org/officeDocument/2006/relationships/image" Target="../media/image54.jpg"/><Relationship Id="rId8"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19"/>
          </a:xfrm>
          <a:prstGeom prst="rect">
            <a:avLst/>
          </a:prstGeom>
          <a:noFill/>
          <a:ln>
            <a:noFill/>
          </a:ln>
        </p:spPr>
      </p:pic>
      <p:sp>
        <p:nvSpPr>
          <p:cNvPr id="107" name="Google Shape;107;p1"/>
          <p:cNvSpPr txBox="1"/>
          <p:nvPr/>
        </p:nvSpPr>
        <p:spPr>
          <a:xfrm>
            <a:off x="764051" y="1492775"/>
            <a:ext cx="49887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GB" sz="2800">
                <a:solidFill>
                  <a:schemeClr val="dk1"/>
                </a:solidFill>
                <a:highlight>
                  <a:schemeClr val="lt1"/>
                </a:highlight>
              </a:rPr>
              <a:t>Εκπαιδευτικό πρόγραμμα για Στελέχη Διεύθυνσης Ανθρώπινου Δυναμικού και Διευθυντικά Στελέχη</a:t>
            </a:r>
            <a:endParaRPr sz="2800">
              <a:solidFill>
                <a:schemeClr val="dk1"/>
              </a:solidFill>
              <a:highlight>
                <a:schemeClr val="lt1"/>
              </a:highlight>
            </a:endParaRPr>
          </a:p>
          <a:p>
            <a:pPr indent="0" lvl="0" marL="0" marR="0" rtl="0" algn="ctr">
              <a:lnSpc>
                <a:spcPct val="100000"/>
              </a:lnSpc>
              <a:spcBef>
                <a:spcPts val="0"/>
              </a:spcBef>
              <a:spcAft>
                <a:spcPts val="0"/>
              </a:spcAft>
              <a:buClr>
                <a:srgbClr val="000000"/>
              </a:buClr>
              <a:buSzPts val="3200"/>
              <a:buFont typeface="Arial"/>
              <a:buNone/>
            </a:pPr>
            <a:r>
              <a:t/>
            </a:r>
            <a:endParaRPr sz="3200">
              <a:solidFill>
                <a:schemeClr val="dk1"/>
              </a:solidFill>
              <a:highlight>
                <a:srgbClr val="FFFF00"/>
              </a:highlight>
            </a:endParaRPr>
          </a:p>
        </p:txBody>
      </p:sp>
      <p:sp>
        <p:nvSpPr>
          <p:cNvPr id="108" name="Google Shape;108;p1"/>
          <p:cNvSpPr txBox="1"/>
          <p:nvPr/>
        </p:nvSpPr>
        <p:spPr>
          <a:xfrm>
            <a:off x="1220724" y="3923123"/>
            <a:ext cx="46953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rPr>
              <a:t>Θεματική ενότητα 3</a:t>
            </a:r>
            <a:endParaRPr b="1" i="0" sz="14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Πώς να δημιουργήσετε μια κουλτούρα χωρίς αποκλεισμούς και να υποστηρίξετε την ψηφιακή ένταξη και ευημερία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1.2. Ορισμοί της ψηφιακής ένταξης, της κοινωνικής σύνδεσης και της ευημερίας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10" name="Google Shape;210;p11"/>
          <p:cNvGraphicFramePr/>
          <p:nvPr/>
        </p:nvGraphicFramePr>
        <p:xfrm>
          <a:off x="2366295" y="1624237"/>
          <a:ext cx="3000000" cy="3000000"/>
        </p:xfrm>
        <a:graphic>
          <a:graphicData uri="http://schemas.openxmlformats.org/drawingml/2006/table">
            <a:tbl>
              <a:tblPr bandRow="1" firstRow="1">
                <a:noFill/>
                <a:tableStyleId>{1B863586-2102-470B-92AB-DB426CCCE349}</a:tableStyleId>
              </a:tblPr>
              <a:tblGrid>
                <a:gridCol w="8960475"/>
              </a:tblGrid>
              <a:tr h="370850">
                <a:tc>
                  <a:txBody>
                    <a:bodyPr/>
                    <a:lstStyle/>
                    <a:p>
                      <a:pPr indent="0" lvl="0" marL="0" marR="0" rtl="0" algn="l">
                        <a:lnSpc>
                          <a:spcPct val="100000"/>
                        </a:lnSpc>
                        <a:spcBef>
                          <a:spcPts val="0"/>
                        </a:spcBef>
                        <a:spcAft>
                          <a:spcPts val="0"/>
                        </a:spcAft>
                        <a:buClr>
                          <a:srgbClr val="000000"/>
                        </a:buClr>
                        <a:buSzPts val="2500"/>
                        <a:buFont typeface="Arial"/>
                        <a:buNone/>
                      </a:pPr>
                      <a:r>
                        <a:rPr b="1" lang="en-GB" sz="2500" u="none" cap="none" strike="noStrike"/>
                        <a:t>Ευημερία σε υβριδικούς χώρους εργασίας</a:t>
                      </a:r>
                      <a:endParaRPr sz="25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Ολιστική ισορροπία της σωματικής, ψυχικής και συναισθηματικής υγείας σε ψηφιακά εργασιακά περιβάλλοντα</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Αντίκτυπος: </a:t>
                      </a:r>
                      <a:r>
                        <a:rPr lang="en-GB" sz="2000" u="none" cap="none" strike="noStrike">
                          <a:solidFill>
                            <a:schemeClr val="dk1"/>
                          </a:solidFill>
                        </a:rPr>
                        <a:t>μειώνει την επαγγελματική εξουθένωση, ενισχύει την ικανοποίηση από την εργασία και βελτιώνει το ηθικό της ομάδας</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Προώθηση της ευεξίας: </a:t>
                      </a:r>
                      <a:r>
                        <a:rPr lang="en-GB" sz="2000" u="none" cap="none" strike="noStrike"/>
                        <a:t>καθορισμός ψηφιακών ορίων, παροχή πρόσβασης σε εργαλεία ευεξίας και δημιουργία υποστηρικτικών πολιτικών</a:t>
                      </a:r>
                      <a:endParaRPr sz="1400" u="none" cap="none" strike="noStrike"/>
                    </a:p>
                  </a:txBody>
                  <a:tcPr marT="45725" marB="45725" marR="91450" marL="91450"/>
                </a:tc>
              </a:tr>
            </a:tbl>
          </a:graphicData>
        </a:graphic>
      </p:graphicFrame>
      <p:graphicFrame>
        <p:nvGraphicFramePr>
          <p:cNvPr id="211" name="Google Shape;211;p11"/>
          <p:cNvGraphicFramePr/>
          <p:nvPr/>
        </p:nvGraphicFramePr>
        <p:xfrm>
          <a:off x="2366294" y="4333027"/>
          <a:ext cx="3000000" cy="3000000"/>
        </p:xfrm>
        <a:graphic>
          <a:graphicData uri="http://schemas.openxmlformats.org/drawingml/2006/table">
            <a:tbl>
              <a:tblPr bandRow="1" firstRow="1">
                <a:noFill/>
                <a:tableStyleId>{26786F26-186E-4F16-A11A-9E2203F1F333}</a:tableStyleId>
              </a:tblPr>
              <a:tblGrid>
                <a:gridCol w="8960475"/>
              </a:tblGrid>
              <a:tr h="370850">
                <a:tc>
                  <a:txBody>
                    <a:bodyPr/>
                    <a:lstStyle/>
                    <a:p>
                      <a:pPr indent="0" lvl="0" marL="0" marR="0" rtl="0" algn="l">
                        <a:lnSpc>
                          <a:spcPct val="100000"/>
                        </a:lnSpc>
                        <a:spcBef>
                          <a:spcPts val="0"/>
                        </a:spcBef>
                        <a:spcAft>
                          <a:spcPts val="0"/>
                        </a:spcAft>
                        <a:buClr>
                          <a:srgbClr val="000000"/>
                        </a:buClr>
                        <a:buSzPts val="2500"/>
                        <a:buFont typeface="Arial"/>
                        <a:buNone/>
                      </a:pPr>
                      <a:r>
                        <a:rPr lang="en-GB" sz="2500" u="none" cap="none" strike="noStrike"/>
                        <a:t>Καλές πρακτικές</a:t>
                      </a:r>
                      <a:endParaRPr sz="1400" u="none" cap="none" strike="noStrike"/>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Καθιέρωση ημερών χωρίς συνεδριάσεις για τη μείωση της εικονικής κόπωσης</a:t>
                      </a:r>
                      <a:endParaRPr sz="14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Ενθάρρυνση της χρήσης εφαρμογών ευεξίας, όπως εργαλεία διαλογισμού ή εφαρμογές παρακολούθησης ασκήσεων</a:t>
                      </a:r>
                      <a:endParaRPr sz="20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Προσφορά πόρων ψυχικής υγείας και ευέλικτου ωραρίου εργασίας.</a:t>
                      </a:r>
                      <a:endParaRPr sz="2000" u="none" cap="none" strike="noStrike"/>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218" name="Google Shape;218;p12"/>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1.2.: Πώς συνδέονται μεταξύ τους η ένταξη, η σύνδεση και η ευημερία;</a:t>
            </a:r>
            <a:endParaRPr sz="3600">
              <a:solidFill>
                <a:schemeClr val="accent5"/>
              </a:solidFill>
            </a:endParaRPr>
          </a:p>
        </p:txBody>
      </p:sp>
      <p:pic>
        <p:nvPicPr>
          <p:cNvPr descr="Inteligência Artificial com preenchimento sólido" id="219" name="Google Shape;219;p12"/>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20" name="Google Shape;220;p12"/>
          <p:cNvSpPr txBox="1"/>
          <p:nvPr/>
        </p:nvSpPr>
        <p:spPr>
          <a:xfrm>
            <a:off x="6372275" y="2607575"/>
            <a:ext cx="5670000" cy="3809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6550" lvl="0" marL="457200" marR="0" rtl="0" algn="l">
              <a:lnSpc>
                <a:spcPct val="115000"/>
              </a:lnSpc>
              <a:spcBef>
                <a:spcPts val="1200"/>
              </a:spcBef>
              <a:spcAft>
                <a:spcPts val="0"/>
              </a:spcAft>
              <a:buClr>
                <a:srgbClr val="868E93"/>
              </a:buClr>
              <a:buSzPts val="1700"/>
              <a:buFont typeface="Arial"/>
              <a:buChar char="•"/>
            </a:pPr>
            <a:r>
              <a:rPr b="0" i="1" lang="en-GB" sz="1700" u="none" cap="none" strike="noStrike">
                <a:solidFill>
                  <a:srgbClr val="868E93"/>
                </a:solidFill>
                <a:latin typeface="Arial"/>
                <a:ea typeface="Arial"/>
                <a:cs typeface="Arial"/>
                <a:sym typeface="Arial"/>
              </a:rPr>
              <a:t>Συσχετίσετε τη διασυνδεδεμένη φύση της ψηφιακής ένταξης, της κοινωνικής συνδεσιμότητας και της ευημερίας των εργαζομένων σε υβριδικά εργασιακά περιβάλλοντα</a:t>
            </a:r>
            <a:endParaRPr b="0" i="1" sz="1700" u="none" cap="none" strike="noStrike">
              <a:solidFill>
                <a:srgbClr val="868E93"/>
              </a:solidFill>
              <a:latin typeface="Arial"/>
              <a:ea typeface="Arial"/>
              <a:cs typeface="Arial"/>
              <a:sym typeface="Arial"/>
            </a:endParaRPr>
          </a:p>
          <a:p>
            <a:pPr indent="-336550" lvl="0" marL="457200" marR="0" rtl="0" algn="l">
              <a:lnSpc>
                <a:spcPct val="115000"/>
              </a:lnSpc>
              <a:spcBef>
                <a:spcPts val="0"/>
              </a:spcBef>
              <a:spcAft>
                <a:spcPts val="0"/>
              </a:spcAft>
              <a:buClr>
                <a:srgbClr val="868E93"/>
              </a:buClr>
              <a:buSzPts val="1700"/>
              <a:buFont typeface="Arial"/>
              <a:buChar char="•"/>
            </a:pPr>
            <a:r>
              <a:rPr b="0" i="1" lang="en-GB" sz="1700" u="none" cap="none" strike="noStrike">
                <a:solidFill>
                  <a:srgbClr val="868E93"/>
                </a:solidFill>
                <a:latin typeface="Arial"/>
                <a:ea typeface="Arial"/>
                <a:cs typeface="Arial"/>
                <a:sym typeface="Arial"/>
              </a:rPr>
              <a:t>Αναγνωρίσετε τα βασικά στοιχεία της ψηφιακής ευημερίας και τον αντίκτυπό τους στην παραγωγικότητα και την ικανοποίηση των εργαζομένων</a:t>
            </a:r>
            <a:endParaRPr b="0" i="1" sz="1700" u="none" cap="none" strike="noStrike">
              <a:solidFill>
                <a:srgbClr val="868E93"/>
              </a:solidFill>
              <a:latin typeface="Arial"/>
              <a:ea typeface="Arial"/>
              <a:cs typeface="Arial"/>
              <a:sym typeface="Arial"/>
            </a:endParaRPr>
          </a:p>
          <a:p>
            <a:pPr indent="-336550" lvl="0" marL="457200" marR="0" rtl="0" algn="l">
              <a:lnSpc>
                <a:spcPct val="115000"/>
              </a:lnSpc>
              <a:spcBef>
                <a:spcPts val="0"/>
              </a:spcBef>
              <a:spcAft>
                <a:spcPts val="0"/>
              </a:spcAft>
              <a:buClr>
                <a:srgbClr val="868E93"/>
              </a:buClr>
              <a:buSzPts val="1700"/>
              <a:buFont typeface="Arial"/>
              <a:buChar char="•"/>
            </a:pPr>
            <a:r>
              <a:rPr b="0" i="1" lang="en-GB" sz="1700" u="none" cap="none" strike="noStrike">
                <a:solidFill>
                  <a:srgbClr val="868E93"/>
                </a:solidFill>
                <a:latin typeface="Arial"/>
                <a:ea typeface="Arial"/>
                <a:cs typeface="Arial"/>
                <a:sym typeface="Arial"/>
              </a:rPr>
              <a:t>Προσδιορίσετε τις προκλήσεις και τις ευκαιρίες για κοινωνική ένταξη σε υβριδικά μοντέλα εργασίας</a:t>
            </a:r>
            <a:endParaRPr b="0" i="1" sz="1700" u="none" cap="none" strike="noStrike">
              <a:solidFill>
                <a:srgbClr val="868E93"/>
              </a:solidFill>
              <a:latin typeface="Arial"/>
              <a:ea typeface="Arial"/>
              <a:cs typeface="Arial"/>
              <a:sym typeface="Arial"/>
            </a:endParaRPr>
          </a:p>
        </p:txBody>
      </p:sp>
      <p:sp>
        <p:nvSpPr>
          <p:cNvPr id="221" name="Google Shape;221;p12"/>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7"/>
              <a:buNone/>
            </a:pPr>
            <a:r>
              <a:t/>
            </a:r>
            <a:endParaRPr>
              <a:solidFill>
                <a:srgbClr val="868E93"/>
              </a:solidFill>
            </a:endParaRPr>
          </a:p>
          <a:p>
            <a:pPr indent="-114300" lvl="0" marL="228600" rtl="0" algn="l">
              <a:lnSpc>
                <a:spcPct val="90000"/>
              </a:lnSpc>
              <a:spcBef>
                <a:spcPts val="100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ct val="108107"/>
              <a:buChar char="•"/>
            </a:pPr>
            <a:r>
              <a:rPr b="1" i="1" lang="en-GB" u="none" cap="none" strike="noStrike">
                <a:solidFill>
                  <a:srgbClr val="868E93"/>
                </a:solidFill>
                <a:latin typeface="Open Sans Light"/>
                <a:ea typeface="Open Sans Light"/>
                <a:cs typeface="Open Sans Light"/>
                <a:sym typeface="Open Sans Light"/>
              </a:rPr>
              <a:t>Στόχος της δραστηριότητας αυτής είναι να διερευνήσει τους ορισμούς και τις σχέσεις μεταξύ της ψηφιακής ένταξης, της κοινωνικής διασύνδεσης και της ευημερίας, προωθώντας την κοινή κατανόηση μεταξύ των συμμετεχόντων και ενθαρρύνοντάς τους να προβληματιστούν σχετικά με τις προσωπικές τους εμπειρίες και προοπτικές.</a:t>
            </a:r>
            <a:endParaRPr/>
          </a:p>
        </p:txBody>
      </p:sp>
      <p:pic>
        <p:nvPicPr>
          <p:cNvPr id="222" name="Google Shape;222;p12"/>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23" name="Google Shape;223;p12"/>
          <p:cNvSpPr txBox="1"/>
          <p:nvPr/>
        </p:nvSpPr>
        <p:spPr>
          <a:xfrm>
            <a:off x="7676125" y="1815825"/>
            <a:ext cx="43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Μαθησιακά αποτελέσματα</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1.2. Πώς συνδέονται μεταξύ τους η ένταξη, η σύνδεση και η ευημερία;</a:t>
            </a:r>
            <a:endParaRPr sz="3600">
              <a:solidFill>
                <a:schemeClr val="accent5"/>
              </a:solidFill>
            </a:endParaRPr>
          </a:p>
        </p:txBody>
      </p:sp>
      <p:sp>
        <p:nvSpPr>
          <p:cNvPr id="230" name="Google Shape;230;p13"/>
          <p:cNvSpPr txBox="1"/>
          <p:nvPr>
            <p:ph idx="1" type="body"/>
          </p:nvPr>
        </p:nvSpPr>
        <p:spPr>
          <a:xfrm>
            <a:off x="514850" y="1195575"/>
            <a:ext cx="9770400" cy="49119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1 - Παρακολουθήστε και σκεφτείτε</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Παρακολουθήστε το βίντεο "Πώς να διεκδικήσετε τη ζωή σας από τη δουλειά" και σκεφτείτε τα εξής:</a:t>
            </a:r>
            <a:endParaRPr/>
          </a:p>
          <a:p>
            <a:pPr indent="0" lvl="1" marL="457200" rtl="0" algn="l">
              <a:lnSpc>
                <a:spcPct val="90000"/>
              </a:lnSpc>
              <a:spcBef>
                <a:spcPts val="500"/>
              </a:spcBef>
              <a:spcAft>
                <a:spcPts val="0"/>
              </a:spcAft>
              <a:buClr>
                <a:srgbClr val="9869BD"/>
              </a:buClr>
              <a:buSzPts val="2200"/>
              <a:buNone/>
            </a:pPr>
            <a:r>
              <a:rPr lang="en-GB" sz="1800">
                <a:solidFill>
                  <a:srgbClr val="868E93"/>
                </a:solidFill>
                <a:latin typeface="Arial"/>
                <a:ea typeface="Arial"/>
                <a:cs typeface="Arial"/>
                <a:sym typeface="Arial"/>
              </a:rPr>
              <a:t>"Τι σημαίνει για εσάς η ψηφιακή ένταξη;"</a:t>
            </a:r>
            <a:endParaRPr/>
          </a:p>
          <a:p>
            <a:pPr indent="0" lvl="1" marL="457200" rtl="0" algn="l">
              <a:lnSpc>
                <a:spcPct val="90000"/>
              </a:lnSpc>
              <a:spcBef>
                <a:spcPts val="500"/>
              </a:spcBef>
              <a:spcAft>
                <a:spcPts val="0"/>
              </a:spcAft>
              <a:buClr>
                <a:srgbClr val="9869BD"/>
              </a:buClr>
              <a:buSzPts val="2200"/>
              <a:buNone/>
            </a:pPr>
            <a:r>
              <a:rPr lang="en-GB" sz="1800">
                <a:solidFill>
                  <a:srgbClr val="868E93"/>
                </a:solidFill>
                <a:latin typeface="Arial"/>
                <a:ea typeface="Arial"/>
                <a:cs typeface="Arial"/>
                <a:sym typeface="Arial"/>
              </a:rPr>
              <a:t>"Πώς συνδέεται το βίντεο με την αντίληψή σας για την κοινωνική διασύνδεση και την ευημερία;"</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Κρατήστε σημειώσεις για τυχόν ιδέες ή παραδείγματα που σας σας αρέσουν.</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2 - Αναστοχασμός και ανταλλαγή ζεύγους</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ts val="1800"/>
              <a:buFont typeface="Arial"/>
              <a:buChar char="•"/>
            </a:pPr>
            <a:r>
              <a:rPr lang="en-GB">
                <a:solidFill>
                  <a:srgbClr val="868E93"/>
                </a:solidFill>
                <a:latin typeface="Arial"/>
                <a:ea typeface="Arial"/>
                <a:cs typeface="Arial"/>
                <a:sym typeface="Arial"/>
              </a:rPr>
              <a:t>Συνεργαστείτε με έναν άλλο συμμετέχοντα για μια ατομική ανταλλαγή</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Μοιραστείτε τις προσωπικές σας σκέψεις και τα συμπεράσματα από το βίντεο με τον σύντροφό σας.</a:t>
            </a:r>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Κάντε στον σύντροφό σας ερωτήσεις όπως: "Πώς βλέπετε τη σύνδεση της ψηφιακής ένταξης με την ευημερία στο δικό σας πλαίσιο;".</a:t>
            </a:r>
            <a:endParaRPr/>
          </a:p>
          <a:p>
            <a:pPr indent="-285750" lvl="0" marL="285750" rtl="0" algn="l">
              <a:lnSpc>
                <a:spcPct val="90000"/>
              </a:lnSpc>
              <a:spcBef>
                <a:spcPts val="1000"/>
              </a:spcBef>
              <a:spcAft>
                <a:spcPts val="0"/>
              </a:spcAft>
              <a:buClr>
                <a:srgbClr val="9869BD"/>
              </a:buClr>
              <a:buSzPts val="1800"/>
              <a:buFont typeface="Arial"/>
              <a:buChar char="•"/>
            </a:pPr>
            <a:r>
              <a:rPr i="0" lang="en-GB" u="none" cap="none" strike="noStrike">
                <a:solidFill>
                  <a:srgbClr val="868E93"/>
                </a:solidFill>
                <a:latin typeface="Arial"/>
                <a:ea typeface="Arial"/>
                <a:cs typeface="Arial"/>
                <a:sym typeface="Arial"/>
              </a:rPr>
              <a:t>Σκεφτείτε από κοινού πώς οι σκέψεις σας ευθυγραμμίζονται ή διαφέρουν και διερευνήστε το γιατί.</a:t>
            </a:r>
            <a:endParaRPr b="1">
              <a:solidFill>
                <a:srgbClr val="12501B"/>
              </a:solidFill>
            </a:endParaRPr>
          </a:p>
        </p:txBody>
      </p:sp>
      <p:pic>
        <p:nvPicPr>
          <p:cNvPr descr="Ampulheta 90% com preenchimento sólido" id="231" name="Google Shape;231;p13"/>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232" name="Google Shape;232;p13"/>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1.2. Πώς συνδέονται μεταξύ τους η ένταξη, η σύνδεση και η ευημερία;</a:t>
            </a:r>
            <a:endParaRPr sz="3600">
              <a:solidFill>
                <a:schemeClr val="accent5"/>
              </a:solidFill>
            </a:endParaRPr>
          </a:p>
        </p:txBody>
      </p:sp>
      <p:sp>
        <p:nvSpPr>
          <p:cNvPr id="239" name="Google Shape;239;p14"/>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3 - Συμμετοχή στην ομαδική συζήτηση</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Συμμετάσχετε</a:t>
            </a:r>
            <a:r>
              <a:rPr i="0" lang="en-GB" u="none" cap="none" strike="noStrike">
                <a:solidFill>
                  <a:srgbClr val="868E93"/>
                </a:solidFill>
                <a:latin typeface="Arial"/>
                <a:ea typeface="Arial"/>
                <a:cs typeface="Arial"/>
                <a:sym typeface="Arial"/>
              </a:rPr>
              <a:t> στη συζήτηση ολόκληρης της ομάδας για τον εντοπισμό κοινών θεμάτων και μοτίβων. Εξετάστε πώς οι κοινές ιδέες συνδέονται με το σκοπό της δραστηριότητας και το δικό σας πλαίσιο.</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240" name="Google Shape;240;p14"/>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241" name="Google Shape;241;p14"/>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0fd5a3148a_2_3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Πόροι</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Βίντεο: Πώς να ανακτήσετε τη ζωή σας από τη δουλειά: </a:t>
            </a:r>
            <a:r>
              <a:rPr lang="en-GB" u="sng">
                <a:solidFill>
                  <a:srgbClr val="0563C1"/>
                </a:solidFill>
                <a:latin typeface="Calibri"/>
                <a:ea typeface="Calibri"/>
                <a:cs typeface="Calibri"/>
                <a:sym typeface="Calibri"/>
                <a:hlinkClick r:id="rId3">
                  <a:extLst>
                    <a:ext uri="{A12FA001-AC4F-418D-AE19-62706E023703}">
                      <ahyp:hlinkClr val="tx"/>
                    </a:ext>
                  </a:extLst>
                </a:hlinkClick>
              </a:rPr>
              <a:t>www.ted.com/talks/simone_stolzoff_how_to_reclaim_your_life_from_work</a:t>
            </a:r>
            <a:r>
              <a:rPr lang="en-GB">
                <a:latin typeface="Calibri"/>
                <a:ea typeface="Calibri"/>
                <a:cs typeface="Calibri"/>
                <a:sym typeface="Calibri"/>
              </a:rPr>
              <a:t> </a:t>
            </a:r>
            <a:endParaRPr>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latin typeface="Calibri"/>
              <a:ea typeface="Calibri"/>
              <a:cs typeface="Calibri"/>
              <a:sym typeface="Calibri"/>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Ψηφιακά εργαλεία για πρακτική ευεξίας:</a:t>
            </a:r>
            <a:endParaRPr/>
          </a:p>
          <a:p>
            <a:pPr indent="0" lvl="1" marL="457200" rtl="0" algn="l">
              <a:lnSpc>
                <a:spcPct val="90000"/>
              </a:lnSpc>
              <a:spcBef>
                <a:spcPts val="1000"/>
              </a:spcBef>
              <a:spcAft>
                <a:spcPts val="0"/>
              </a:spcAft>
              <a:buClr>
                <a:srgbClr val="9869BD"/>
              </a:buClr>
              <a:buSzPts val="1800"/>
              <a:buNone/>
            </a:pPr>
            <a:r>
              <a:rPr i="0" lang="en-GB" u="none" cap="none" strike="noStrike">
                <a:solidFill>
                  <a:srgbClr val="868E93"/>
                </a:solidFill>
                <a:latin typeface="Arial"/>
                <a:ea typeface="Arial"/>
                <a:cs typeface="Arial"/>
                <a:sym typeface="Arial"/>
              </a:rPr>
              <a:t>Noisli: www.noisli.com </a:t>
            </a:r>
            <a:endParaRPr/>
          </a:p>
          <a:p>
            <a:pPr indent="0" lvl="1" marL="457200" rtl="0" algn="l">
              <a:lnSpc>
                <a:spcPct val="90000"/>
              </a:lnSpc>
              <a:spcBef>
                <a:spcPts val="1000"/>
              </a:spcBef>
              <a:spcAft>
                <a:spcPts val="0"/>
              </a:spcAft>
              <a:buClr>
                <a:srgbClr val="9869BD"/>
              </a:buClr>
              <a:buSzPts val="1800"/>
              <a:buNone/>
            </a:pPr>
            <a:r>
              <a:rPr i="0" lang="en-GB" u="none" cap="none" strike="noStrike">
                <a:solidFill>
                  <a:srgbClr val="868E93"/>
                </a:solidFill>
                <a:latin typeface="Arial"/>
                <a:ea typeface="Arial"/>
                <a:cs typeface="Arial"/>
                <a:sym typeface="Arial"/>
              </a:rPr>
              <a:t>BreakTimer: www.breaktimer.app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248" name="Google Shape;248;g30fd5a3148a_2_3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946"/>
              <a:buNone/>
            </a:pPr>
            <a:r>
              <a:rPr b="1" lang="en-GB">
                <a:solidFill>
                  <a:schemeClr val="accent6"/>
                </a:solidFill>
                <a:latin typeface="Arial"/>
                <a:ea typeface="Arial"/>
                <a:cs typeface="Arial"/>
                <a:sym typeface="Arial"/>
              </a:rPr>
              <a:t>Μάθετε περισσότερα! </a:t>
            </a:r>
            <a:endParaRPr>
              <a:solidFill>
                <a:schemeClr val="accent6"/>
              </a:solidFill>
            </a:endParaRPr>
          </a:p>
          <a:p>
            <a:pPr indent="-225167" lvl="0" marL="228600" rtl="0" algn="l">
              <a:lnSpc>
                <a:spcPct val="90000"/>
              </a:lnSpc>
              <a:spcBef>
                <a:spcPts val="1000"/>
              </a:spcBef>
              <a:spcAft>
                <a:spcPts val="0"/>
              </a:spcAft>
              <a:buClr>
                <a:srgbClr val="868E93"/>
              </a:buClr>
              <a:buSzPts val="1746"/>
              <a:buChar char="•"/>
            </a:pPr>
            <a:r>
              <a:rPr lang="en-GB" sz="1600">
                <a:solidFill>
                  <a:srgbClr val="868E93"/>
                </a:solidFill>
                <a:latin typeface="Arial"/>
                <a:ea typeface="Arial"/>
                <a:cs typeface="Arial"/>
                <a:sym typeface="Arial"/>
              </a:rPr>
              <a:t>Santos, R. S., Magalhães, C., Santos, R., &amp; Correia-Neto, J. (2024).Exploring Hybrid Work Realities: A Case Study with Software Professionals from Underrepresented Groups </a:t>
            </a:r>
            <a:r>
              <a:rPr lang="en-GB" sz="1600" u="sng">
                <a:solidFill>
                  <a:srgbClr val="868E93"/>
                </a:solidFill>
                <a:latin typeface="Arial"/>
                <a:ea typeface="Arial"/>
                <a:cs typeface="Arial"/>
                <a:sym typeface="Arial"/>
                <a:hlinkClick r:id="rId4">
                  <a:extLst>
                    <a:ext uri="{A12FA001-AC4F-418D-AE19-62706E023703}">
                      <ahyp:hlinkClr val="tx"/>
                    </a:ext>
                  </a:extLst>
                </a:hlinkClick>
              </a:rPr>
              <a:t>https://arxiv.org/abs/2404.13462</a:t>
            </a:r>
            <a:r>
              <a:rPr lang="en-GB" sz="1600">
                <a:solidFill>
                  <a:srgbClr val="868E93"/>
                </a:solidFill>
                <a:latin typeface="Arial"/>
                <a:ea typeface="Arial"/>
                <a:cs typeface="Arial"/>
                <a:sym typeface="Arial"/>
              </a:rPr>
              <a:t>  </a:t>
            </a:r>
            <a:endParaRPr sz="1600"/>
          </a:p>
          <a:p>
            <a:pPr indent="-225167" lvl="0" marL="228600" rtl="0" algn="l">
              <a:lnSpc>
                <a:spcPct val="90000"/>
              </a:lnSpc>
              <a:spcBef>
                <a:spcPts val="1000"/>
              </a:spcBef>
              <a:spcAft>
                <a:spcPts val="0"/>
              </a:spcAft>
              <a:buClr>
                <a:srgbClr val="868E93"/>
              </a:buClr>
              <a:buSzPts val="1746"/>
              <a:buChar char="•"/>
            </a:pPr>
            <a:r>
              <a:rPr lang="en-GB" sz="1600">
                <a:solidFill>
                  <a:srgbClr val="868E93"/>
                </a:solidFill>
                <a:latin typeface="Arial"/>
                <a:ea typeface="Arial"/>
                <a:cs typeface="Arial"/>
                <a:sym typeface="Arial"/>
              </a:rPr>
              <a:t>Institute for the Future of Work. (2024).‘Bossware’ Computer Tracking Devices Harm Workers’ Wellbeing, Says Report. Published in The Times </a:t>
            </a:r>
            <a:r>
              <a:rPr lang="en-GB" sz="1600" u="sng">
                <a:solidFill>
                  <a:srgbClr val="868E93"/>
                </a:solidFill>
                <a:latin typeface="Arial"/>
                <a:ea typeface="Arial"/>
                <a:cs typeface="Arial"/>
                <a:sym typeface="Arial"/>
                <a:hlinkClick r:id="rId5">
                  <a:extLst>
                    <a:ext uri="{A12FA001-AC4F-418D-AE19-62706E023703}">
                      <ahyp:hlinkClr val="tx"/>
                    </a:ext>
                  </a:extLst>
                </a:hlinkClick>
              </a:rPr>
              <a:t>www.thetimes.co.uk/article/bossware-computer-tracking-devices-harm-workers-wellbeing-says-report-m37krsd2r</a:t>
            </a:r>
            <a:r>
              <a:rPr lang="en-GB" sz="1600">
                <a:solidFill>
                  <a:srgbClr val="868E93"/>
                </a:solidFill>
                <a:latin typeface="Arial"/>
                <a:ea typeface="Arial"/>
                <a:cs typeface="Arial"/>
                <a:sym typeface="Arial"/>
              </a:rPr>
              <a:t> </a:t>
            </a:r>
            <a:endParaRPr sz="1600"/>
          </a:p>
          <a:p>
            <a:pPr indent="-225167" lvl="0" marL="228600" rtl="0" algn="l">
              <a:lnSpc>
                <a:spcPct val="90000"/>
              </a:lnSpc>
              <a:spcBef>
                <a:spcPts val="1000"/>
              </a:spcBef>
              <a:spcAft>
                <a:spcPts val="0"/>
              </a:spcAft>
              <a:buClr>
                <a:srgbClr val="868E93"/>
              </a:buClr>
              <a:buSzPts val="1746"/>
              <a:buChar char="•"/>
            </a:pPr>
            <a:r>
              <a:rPr lang="en-GB" sz="1600">
                <a:solidFill>
                  <a:srgbClr val="868E93"/>
                </a:solidFill>
                <a:latin typeface="Arial"/>
                <a:ea typeface="Arial"/>
                <a:cs typeface="Arial"/>
                <a:sym typeface="Arial"/>
              </a:rPr>
              <a:t>Microsoft Work Trend Index. (2023).The Next Great Disruption Is Hybrid Work: Are We Ready? </a:t>
            </a:r>
            <a:r>
              <a:rPr lang="en-GB" sz="1600" u="sng">
                <a:solidFill>
                  <a:srgbClr val="868E93"/>
                </a:solidFill>
                <a:latin typeface="Arial"/>
                <a:ea typeface="Arial"/>
                <a:cs typeface="Arial"/>
                <a:sym typeface="Arial"/>
                <a:hlinkClick r:id="rId6">
                  <a:extLst>
                    <a:ext uri="{A12FA001-AC4F-418D-AE19-62706E023703}">
                      <ahyp:hlinkClr val="tx"/>
                    </a:ext>
                  </a:extLst>
                </a:hlinkClick>
              </a:rPr>
              <a:t>www.microsoft.com/en-us/worklab/work-trend-index/hybrid-work</a:t>
            </a:r>
            <a:r>
              <a:rPr lang="en-GB" sz="1600">
                <a:solidFill>
                  <a:srgbClr val="868E93"/>
                </a:solidFill>
                <a:latin typeface="Arial"/>
                <a:ea typeface="Arial"/>
                <a:cs typeface="Arial"/>
                <a:sym typeface="Arial"/>
              </a:rPr>
              <a:t> </a:t>
            </a:r>
            <a:endParaRPr sz="1600"/>
          </a:p>
          <a:p>
            <a:pPr indent="-225167" lvl="0" marL="228600" rtl="0" algn="l">
              <a:lnSpc>
                <a:spcPct val="90000"/>
              </a:lnSpc>
              <a:spcBef>
                <a:spcPts val="1000"/>
              </a:spcBef>
              <a:spcAft>
                <a:spcPts val="0"/>
              </a:spcAft>
              <a:buClr>
                <a:srgbClr val="868E93"/>
              </a:buClr>
              <a:buSzPts val="1746"/>
              <a:buChar char="•"/>
            </a:pPr>
            <a:r>
              <a:rPr lang="en-GB" sz="1600">
                <a:solidFill>
                  <a:srgbClr val="868E93"/>
                </a:solidFill>
                <a:latin typeface="Arial"/>
                <a:ea typeface="Arial"/>
                <a:cs typeface="Arial"/>
                <a:sym typeface="Arial"/>
              </a:rPr>
              <a:t>OECD. (2023).The Digital Transformation of Work: Opportunities and Challenges for Inclusion </a:t>
            </a:r>
            <a:r>
              <a:rPr lang="en-GB" sz="1600" u="sng">
                <a:solidFill>
                  <a:srgbClr val="868E93"/>
                </a:solidFill>
                <a:latin typeface="Arial"/>
                <a:ea typeface="Arial"/>
                <a:cs typeface="Arial"/>
                <a:sym typeface="Arial"/>
                <a:hlinkClick r:id="rId7">
                  <a:extLst>
                    <a:ext uri="{A12FA001-AC4F-418D-AE19-62706E023703}">
                      <ahyp:hlinkClr val="tx"/>
                    </a:ext>
                  </a:extLst>
                </a:hlinkClick>
              </a:rPr>
              <a:t>www.oecd.org/digital/digital-transformation-of-work/</a:t>
            </a:r>
            <a:r>
              <a:rPr lang="en-GB" sz="1600">
                <a:solidFill>
                  <a:srgbClr val="868E93"/>
                </a:solidFill>
                <a:latin typeface="Arial"/>
                <a:ea typeface="Arial"/>
                <a:cs typeface="Arial"/>
                <a:sym typeface="Arial"/>
              </a:rPr>
              <a:t> </a:t>
            </a:r>
            <a:endParaRPr sz="1600">
              <a:solidFill>
                <a:srgbClr val="868E93"/>
              </a:solidFill>
              <a:latin typeface="Arial"/>
              <a:ea typeface="Arial"/>
              <a:cs typeface="Arial"/>
              <a:sym typeface="Arial"/>
            </a:endParaRPr>
          </a:p>
        </p:txBody>
      </p:sp>
      <p:sp>
        <p:nvSpPr>
          <p:cNvPr id="249" name="Google Shape;249;g30fd5a3148a_2_3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Δραστηριότητα 1.2. Πώς συνδέονται μεταξύ τους η ένταξη, η σύνδεση και η ευημερία;</a:t>
            </a:r>
            <a:endParaRPr sz="360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1.3. Σημασία της ψηφιακής ευημερίας στον υβριδικό χώρο εργασίας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56" name="Google Shape;256;p15"/>
          <p:cNvGraphicFramePr/>
          <p:nvPr/>
        </p:nvGraphicFramePr>
        <p:xfrm>
          <a:off x="2326967" y="1515315"/>
          <a:ext cx="3000000" cy="3000000"/>
        </p:xfrm>
        <a:graphic>
          <a:graphicData uri="http://schemas.openxmlformats.org/drawingml/2006/table">
            <a:tbl>
              <a:tblPr bandRow="1" firstRow="1">
                <a:noFill/>
                <a:tableStyleId>{956B81FE-F313-4AD6-B0F2-F828F91C721F}</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Ψηφιακή ευημερία</a:t>
                      </a:r>
                      <a:endParaRPr sz="1400" u="none" cap="none" strike="noStrike"/>
                    </a:p>
                  </a:txBody>
                  <a:tcPr marT="45725" marB="45725" marR="91450" marL="91450"/>
                </a:tc>
                <a:tc hMerge="1"/>
                <a:tc hMerge="1"/>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Ορισμός</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Συνάφεια στην υβριδική εργασία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Σημασία</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t>Κατάσταση της ψυχικής, σωματικής και κοινωνικής υγείας ενός ατόμου σε σχέση με τη χρήση της τεχνολογίας</a:t>
                      </a:r>
                      <a:endParaRPr i="0"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Αυξημένη εξάρτηση από ψηφιακά εργαλεία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Θολά όρια μεταξύ εργασίας και προσωπικής ζωής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Κίνδυνος επαγγελματικής εξουθένωσης από την ψηφιακή υπερφόρτωση.</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Ενισχύει την παραγωγικότητα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Προωθεί την ψυχική υγεία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Υποστηρίζει βιώσιμα υβριδικά περιβάλλοντα εργασίας.</a:t>
                      </a:r>
                      <a:endParaRPr sz="1400" u="none" cap="none" strike="noStrike"/>
                    </a:p>
                  </a:txBody>
                  <a:tcPr marT="45725" marB="45725" marR="91450" marL="91450"/>
                </a:tc>
              </a:tr>
            </a:tbl>
          </a:graphicData>
        </a:graphic>
      </p:graphicFrame>
      <p:pic>
        <p:nvPicPr>
          <p:cNvPr descr="Balão de pensamento com preenchimento sólido" id="257" name="Google Shape;257;p15"/>
          <p:cNvPicPr preferRelativeResize="0"/>
          <p:nvPr/>
        </p:nvPicPr>
        <p:blipFill rotWithShape="1">
          <a:blip r:embed="rId3">
            <a:alphaModFix/>
          </a:blip>
          <a:srcRect b="0" l="0" r="0" t="0"/>
          <a:stretch/>
        </p:blipFill>
        <p:spPr>
          <a:xfrm>
            <a:off x="3313473" y="2469095"/>
            <a:ext cx="914400" cy="914400"/>
          </a:xfrm>
          <a:prstGeom prst="rect">
            <a:avLst/>
          </a:prstGeom>
          <a:noFill/>
          <a:ln>
            <a:noFill/>
          </a:ln>
        </p:spPr>
      </p:pic>
      <p:pic>
        <p:nvPicPr>
          <p:cNvPr descr="Trabalhar a partir da secretária doméstica com preenchimento sólido" id="258" name="Google Shape;258;p15"/>
          <p:cNvPicPr preferRelativeResize="0"/>
          <p:nvPr/>
        </p:nvPicPr>
        <p:blipFill rotWithShape="1">
          <a:blip r:embed="rId4">
            <a:alphaModFix/>
          </a:blip>
          <a:srcRect b="0" l="0" r="0" t="0"/>
          <a:stretch/>
        </p:blipFill>
        <p:spPr>
          <a:xfrm>
            <a:off x="5910824" y="2469095"/>
            <a:ext cx="914400" cy="914400"/>
          </a:xfrm>
          <a:prstGeom prst="rect">
            <a:avLst/>
          </a:prstGeom>
          <a:noFill/>
          <a:ln>
            <a:noFill/>
          </a:ln>
        </p:spPr>
      </p:pic>
      <p:pic>
        <p:nvPicPr>
          <p:cNvPr descr="Lado direito do cérebro com preenchimento sólido" id="259" name="Google Shape;259;p15"/>
          <p:cNvPicPr preferRelativeResize="0"/>
          <p:nvPr/>
        </p:nvPicPr>
        <p:blipFill rotWithShape="1">
          <a:blip r:embed="rId5">
            <a:alphaModFix/>
          </a:blip>
          <a:srcRect b="0" l="0" r="0" t="0"/>
          <a:stretch/>
        </p:blipFill>
        <p:spPr>
          <a:xfrm>
            <a:off x="8508175" y="2469095"/>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1.3. Σημασία της ψηφιακής ευημερίας στον υβριδικό χώρο εργασίας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66" name="Google Shape;266;p16"/>
          <p:cNvGraphicFramePr/>
          <p:nvPr/>
        </p:nvGraphicFramePr>
        <p:xfrm>
          <a:off x="2326966" y="1491226"/>
          <a:ext cx="3000000" cy="3000000"/>
        </p:xfrm>
        <a:graphic>
          <a:graphicData uri="http://schemas.openxmlformats.org/drawingml/2006/table">
            <a:tbl>
              <a:tblPr bandRow="1" firstRow="1">
                <a:noFill/>
                <a:tableStyleId>{956B81FE-F313-4AD6-B0F2-F828F91C721F}</a:tableStyleId>
              </a:tblPr>
              <a:tblGrid>
                <a:gridCol w="4064000"/>
                <a:gridCol w="4064000"/>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Επιπτώσεις της υβριδικής εργασίας στην ισορροπία μεταξύ επαγγελματικής και προσωπικής ζωής</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Θετικές επιπτώσεις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Προκλήσεις</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Ευελιξία στη διαχείριση προσωπικών και επαγγελματικών υποχρεώσεων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Μειωμένο άγχος μεταφοράς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Έλλειψη σαφών ορίων μεταξύ επαγγελματικής και ιδιωτικής ζωής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Αυξημένος χρόνος οθόνης που οδηγεί σε κόπωση</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Δυσκολία αποσύνδεσης από την εργασία μετά τις ώρες εργασίας.</a:t>
                      </a:r>
                      <a:endParaRPr sz="1400" u="none" cap="none" strike="noStrike"/>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1.3. Σημασία της ψηφιακής ευημερίας στον υβριδικό χώρο εργασίας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73" name="Google Shape;273;p17"/>
          <p:cNvGraphicFramePr/>
          <p:nvPr/>
        </p:nvGraphicFramePr>
        <p:xfrm>
          <a:off x="2326966" y="1491226"/>
          <a:ext cx="3000000" cy="3000000"/>
        </p:xfrm>
        <a:graphic>
          <a:graphicData uri="http://schemas.openxmlformats.org/drawingml/2006/table">
            <a:tbl>
              <a:tblPr bandRow="1" firstRow="1">
                <a:noFill/>
                <a:tableStyleId>{956B81FE-F313-4AD6-B0F2-F828F91C721F}</a:tableStyleId>
              </a:tblPr>
              <a:tblGrid>
                <a:gridCol w="4064000"/>
                <a:gridCol w="4064000"/>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Πλαίσιο για την εννοιολόγηση της ορατότητας (Αναφορά εργαλειοθήκης, σ. 34)</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Διαστάσεις της ορατότητας στην ψηφιακή εργασία</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Σύνδεση ψηφιακής ευημερίας</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accent5"/>
                          </a:solidFill>
                        </a:rPr>
                        <a:t>Τοποθεσία</a:t>
                      </a:r>
                      <a:r>
                        <a:rPr lang="en-GB" sz="1400" u="none" cap="none" strike="noStrike"/>
                        <a:t>: φυσική (γραφείο) vs. εικονική (εξ</a:t>
                      </a:r>
                      <a:r>
                        <a:rPr b="1" lang="en-GB" sz="1100" u="none" cap="none" strike="noStrike"/>
                        <a:t> </a:t>
                      </a:r>
                      <a:r>
                        <a:rPr lang="en-GB" sz="1400" u="none" cap="none" strike="noStrike"/>
                        <a:t>αποστάσεως)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accent5"/>
                          </a:solidFill>
                        </a:rPr>
                        <a:t>Τρόπος παρατήρησης</a:t>
                      </a:r>
                      <a:r>
                        <a:rPr lang="en-GB" sz="1400" u="none" cap="none" strike="noStrike"/>
                        <a:t>: ενεργητική (προγραμματισμένη) vs. παθητικής (συνεχιζόμενη)</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accent5"/>
                          </a:solidFill>
                        </a:rPr>
                        <a:t>Τύπος αλληλεπίδρασης</a:t>
                      </a:r>
                      <a:r>
                        <a:rPr lang="en-GB" sz="1400" u="none" cap="none" strike="noStrike"/>
                        <a:t>: άμεση (ένας προς έναν) vs. έμμεσης (ομαδικές ρυθμίσεις)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accent5"/>
                          </a:solidFill>
                        </a:rPr>
                        <a:t>Συνειδητοποίηση</a:t>
                      </a:r>
                      <a:r>
                        <a:rPr lang="en-GB" sz="1400" u="none" cap="none" strike="noStrike"/>
                        <a:t>: η αντίληψη του εργαζομένου ότι παρακολουθείται.</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Η υπερβολική έμφαση στην προβολή μπορεί να αυξήσει το ψηφιακό στρες</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Η εξισορρόπηση της ορατότητας ενισχύει την εστίαση και την ψυχική υγεία</a:t>
                      </a:r>
                      <a:endParaRPr sz="1400" u="none" cap="none" strike="noStrike"/>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8"/>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1.3. Σημασία της ψηφιακής ευημερίας στον υβριδικό χώρο εργασίας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80" name="Google Shape;280;p18"/>
          <p:cNvGraphicFramePr/>
          <p:nvPr/>
        </p:nvGraphicFramePr>
        <p:xfrm>
          <a:off x="2326966" y="1491226"/>
          <a:ext cx="3000000" cy="3000000"/>
        </p:xfrm>
        <a:graphic>
          <a:graphicData uri="http://schemas.openxmlformats.org/drawingml/2006/table">
            <a:tbl>
              <a:tblPr bandRow="1" firstRow="1">
                <a:noFill/>
                <a:tableStyleId>{956B81FE-F313-4AD6-B0F2-F828F91C721F}</a:tableStyleId>
              </a:tblPr>
              <a:tblGrid>
                <a:gridCol w="1625600"/>
                <a:gridCol w="1625600"/>
                <a:gridCol w="1625600"/>
                <a:gridCol w="1625600"/>
                <a:gridCol w="1625600"/>
              </a:tblGrid>
              <a:tr h="370850">
                <a:tc gridSpan="5">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Στρατηγικές για ψηφιακή ευημερία στην υβριδική εργασία</a:t>
                      </a:r>
                      <a:endParaRPr b="1" sz="1400" u="none" cap="none" strike="noStrike"/>
                    </a:p>
                  </a:txBody>
                  <a:tcPr marT="45725" marB="45725" marR="91450" marL="91450"/>
                </a:tc>
                <a:tc hMerge="1"/>
                <a:tc hMerge="1"/>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Ορισμός ψηφιακών ορίων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Πρακτική ψηφιακής αποτοξίνωσης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Ενίσχυση της ενσυνειδητότητας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Βελτιστοποίηση ειδοποιήσεων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Ενθάρρυνση οργανωτικής υποστήριξης</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Καθορίστε τις ώρες εργασίας και τηρήστε τις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Χρησιμοποιήστε εργαλεία όπως οι λειτουργίες "Μην ενοχλείτε".</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Προγραμματίστε τακτικά διαλείμματα από τις οθόνες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Ασχοληθείτε με δραστηριότητες εκτός σύνδεσης, όπως βόλτες ή χόμπι</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Χρησιμοποιήστε εφαρμογές ενσυνειδητότητας για να μείνετε προσγειωμένοι</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Υιοθετήστε μια προσέγγιση "μία εργασία τη φορά".</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Δώστε προτεραιότητα στις βασικές εφαρμογές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Απενεργοποιήστε τις περιττές ειδοποιήσεις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Δημιουργία πολιτικών ψηφιακής ευημερίας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Προώθηση μιας κουλτούρας σεβασμού των ωρών εκτός λειτουργίας</a:t>
                      </a:r>
                      <a:endParaRPr sz="1400" u="none" cap="none" strike="noStrike"/>
                    </a:p>
                  </a:txBody>
                  <a:tcPr marT="45725" marB="45725" marR="91450" marL="91450"/>
                </a:tc>
              </a:tr>
            </a:tbl>
          </a:graphicData>
        </a:graphic>
      </p:graphicFrame>
      <p:pic>
        <p:nvPicPr>
          <p:cNvPr descr="Cronómetro 75% com preenchimento sólido" id="281" name="Google Shape;281;p18"/>
          <p:cNvPicPr preferRelativeResize="0"/>
          <p:nvPr/>
        </p:nvPicPr>
        <p:blipFill rotWithShape="1">
          <a:blip r:embed="rId3">
            <a:alphaModFix/>
          </a:blip>
          <a:srcRect b="0" l="0" r="0" t="0"/>
          <a:stretch/>
        </p:blipFill>
        <p:spPr>
          <a:xfrm>
            <a:off x="2708787" y="2725994"/>
            <a:ext cx="914400" cy="914400"/>
          </a:xfrm>
          <a:prstGeom prst="rect">
            <a:avLst/>
          </a:prstGeom>
          <a:noFill/>
          <a:ln>
            <a:noFill/>
          </a:ln>
        </p:spPr>
      </p:pic>
      <p:pic>
        <p:nvPicPr>
          <p:cNvPr descr="Estrada com preenchimento sólido" id="282" name="Google Shape;282;p18"/>
          <p:cNvPicPr preferRelativeResize="0"/>
          <p:nvPr/>
        </p:nvPicPr>
        <p:blipFill rotWithShape="1">
          <a:blip r:embed="rId4">
            <a:alphaModFix/>
          </a:blip>
          <a:srcRect b="0" l="0" r="0" t="0"/>
          <a:stretch/>
        </p:blipFill>
        <p:spPr>
          <a:xfrm>
            <a:off x="4262284" y="2684207"/>
            <a:ext cx="914400" cy="914400"/>
          </a:xfrm>
          <a:prstGeom prst="rect">
            <a:avLst/>
          </a:prstGeom>
          <a:noFill/>
          <a:ln>
            <a:noFill/>
          </a:ln>
        </p:spPr>
      </p:pic>
      <p:pic>
        <p:nvPicPr>
          <p:cNvPr descr="Silhueta de Buda com preenchimento sólido" id="283" name="Google Shape;283;p18"/>
          <p:cNvPicPr preferRelativeResize="0"/>
          <p:nvPr/>
        </p:nvPicPr>
        <p:blipFill rotWithShape="1">
          <a:blip r:embed="rId5">
            <a:alphaModFix/>
          </a:blip>
          <a:srcRect b="0" l="0" r="0" t="0"/>
          <a:stretch/>
        </p:blipFill>
        <p:spPr>
          <a:xfrm>
            <a:off x="5933766" y="2669459"/>
            <a:ext cx="914400" cy="914400"/>
          </a:xfrm>
          <a:prstGeom prst="rect">
            <a:avLst/>
          </a:prstGeom>
          <a:noFill/>
          <a:ln>
            <a:noFill/>
          </a:ln>
        </p:spPr>
      </p:pic>
      <p:pic>
        <p:nvPicPr>
          <p:cNvPr descr="Não usar o telemóvel com preenchimento sólido" id="284" name="Google Shape;284;p18"/>
          <p:cNvPicPr preferRelativeResize="0"/>
          <p:nvPr/>
        </p:nvPicPr>
        <p:blipFill rotWithShape="1">
          <a:blip r:embed="rId6">
            <a:alphaModFix/>
          </a:blip>
          <a:srcRect b="0" l="0" r="0" t="0"/>
          <a:stretch/>
        </p:blipFill>
        <p:spPr>
          <a:xfrm>
            <a:off x="7516762" y="2725994"/>
            <a:ext cx="914400" cy="914400"/>
          </a:xfrm>
          <a:prstGeom prst="rect">
            <a:avLst/>
          </a:prstGeom>
          <a:noFill/>
          <a:ln>
            <a:noFill/>
          </a:ln>
        </p:spPr>
      </p:pic>
      <p:pic>
        <p:nvPicPr>
          <p:cNvPr descr="Brinde com preenchimento sólido" id="285" name="Google Shape;285;p18"/>
          <p:cNvPicPr preferRelativeResize="0"/>
          <p:nvPr/>
        </p:nvPicPr>
        <p:blipFill rotWithShape="1">
          <a:blip r:embed="rId7">
            <a:alphaModFix/>
          </a:blip>
          <a:srcRect b="0" l="0" r="0" t="0"/>
          <a:stretch/>
        </p:blipFill>
        <p:spPr>
          <a:xfrm>
            <a:off x="9070259" y="2725994"/>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292" name="Google Shape;292;p20"/>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1.3. Χαρτογράφηση των δικών μου συνηθειών ψηφιακής ευημερίας</a:t>
            </a:r>
            <a:endParaRPr sz="3600">
              <a:solidFill>
                <a:schemeClr val="accent5"/>
              </a:solidFill>
            </a:endParaRPr>
          </a:p>
        </p:txBody>
      </p:sp>
      <p:pic>
        <p:nvPicPr>
          <p:cNvPr descr="Inteligência Artificial com preenchimento sólido" id="293" name="Google Shape;293;p20"/>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94" name="Google Shape;294;p20"/>
          <p:cNvSpPr txBox="1"/>
          <p:nvPr/>
        </p:nvSpPr>
        <p:spPr>
          <a:xfrm>
            <a:off x="6372225" y="2476375"/>
            <a:ext cx="5670000" cy="3983700"/>
          </a:xfrm>
          <a:prstGeom prst="rect">
            <a:avLst/>
          </a:prstGeom>
          <a:noFill/>
          <a:ln cap="flat" cmpd="sng" w="9525">
            <a:solidFill>
              <a:srgbClr val="CFCFC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42900" lvl="0" marL="457200" marR="0" rtl="0" algn="l">
              <a:lnSpc>
                <a:spcPct val="115000"/>
              </a:lnSpc>
              <a:spcBef>
                <a:spcPts val="1200"/>
              </a:spcBef>
              <a:spcAft>
                <a:spcPts val="0"/>
              </a:spcAft>
              <a:buClr>
                <a:schemeClr val="dk1"/>
              </a:buClr>
              <a:buSzPts val="1800"/>
              <a:buFont typeface="Arial"/>
              <a:buChar char="•"/>
            </a:pPr>
            <a:r>
              <a:rPr b="0" i="1" lang="en-GB" sz="1800" u="none" cap="none" strike="noStrike">
                <a:solidFill>
                  <a:schemeClr val="dk1"/>
                </a:solidFill>
                <a:latin typeface="Arial"/>
                <a:ea typeface="Arial"/>
                <a:cs typeface="Arial"/>
                <a:sym typeface="Arial"/>
              </a:rPr>
              <a:t>Αναγνωρίζετε τα βασικά στοιχεία της ψηφιακής ευημερίας και τον αντίκτυπό τους στην παραγωγικότητα και την ικανοποίηση των εργαζομένων</a:t>
            </a:r>
            <a:endParaRPr b="0" i="1"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1" lang="en-GB" sz="1800" u="none" cap="none" strike="noStrike">
                <a:solidFill>
                  <a:schemeClr val="dk1"/>
                </a:solidFill>
                <a:latin typeface="Arial"/>
                <a:ea typeface="Arial"/>
                <a:cs typeface="Arial"/>
                <a:sym typeface="Arial"/>
              </a:rPr>
              <a:t>Σχεδιάζετε στρατηγικές για την προώθηση της ψηφιακής ευημερίας και της κοινωνικής συνδεσιμότητας σε υβριδικούς χώρους εργασίας</a:t>
            </a:r>
            <a:endParaRPr b="0" i="1"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1" lang="en-GB" sz="1800" u="none" cap="none" strike="noStrike">
                <a:solidFill>
                  <a:schemeClr val="dk1"/>
                </a:solidFill>
                <a:latin typeface="Arial"/>
                <a:ea typeface="Arial"/>
                <a:cs typeface="Arial"/>
                <a:sym typeface="Arial"/>
              </a:rPr>
              <a:t>Εφαρμόζετε τεχνικές για την εξισορρόπηση της χρήσης της τεχνολογίας με ανθρωποκεντρικές προσεγγίσεις για τη δια</a:t>
            </a:r>
            <a:endParaRPr b="0" i="0" sz="1400" u="none" cap="none" strike="noStrike">
              <a:solidFill>
                <a:srgbClr val="000000"/>
              </a:solidFill>
              <a:latin typeface="Arial"/>
              <a:ea typeface="Arial"/>
              <a:cs typeface="Arial"/>
              <a:sym typeface="Arial"/>
            </a:endParaRPr>
          </a:p>
        </p:txBody>
      </p:sp>
      <p:sp>
        <p:nvSpPr>
          <p:cNvPr id="295" name="Google Shape;295;p20"/>
          <p:cNvSpPr txBox="1"/>
          <p:nvPr>
            <p:ph idx="1" type="body"/>
          </p:nvPr>
        </p:nvSpPr>
        <p:spPr>
          <a:xfrm>
            <a:off x="331225" y="1815825"/>
            <a:ext cx="5910900" cy="5042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ενθαρρύνει τους</a:t>
            </a:r>
            <a:r>
              <a:rPr b="1" i="1" lang="en-GB">
                <a:solidFill>
                  <a:srgbClr val="868E93"/>
                </a:solidFill>
                <a:latin typeface="Open Sans Light"/>
                <a:ea typeface="Open Sans Light"/>
                <a:cs typeface="Open Sans Light"/>
                <a:sym typeface="Open Sans Light"/>
              </a:rPr>
              <a:t>/ις</a:t>
            </a:r>
            <a:r>
              <a:rPr b="1" i="1" lang="en-GB" u="none" cap="none" strike="noStrike">
                <a:solidFill>
                  <a:srgbClr val="868E93"/>
                </a:solidFill>
                <a:latin typeface="Open Sans Light"/>
                <a:ea typeface="Open Sans Light"/>
                <a:cs typeface="Open Sans Light"/>
                <a:sym typeface="Open Sans Light"/>
              </a:rPr>
              <a:t> συμμετέχοντες</a:t>
            </a:r>
            <a:r>
              <a:rPr b="1" i="1" lang="en-GB">
                <a:solidFill>
                  <a:srgbClr val="868E93"/>
                </a:solidFill>
                <a:latin typeface="Open Sans Light"/>
                <a:ea typeface="Open Sans Light"/>
                <a:cs typeface="Open Sans Light"/>
                <a:sym typeface="Open Sans Light"/>
              </a:rPr>
              <a:t>/ουσες</a:t>
            </a:r>
            <a:r>
              <a:rPr b="1" i="1" lang="en-GB" u="none" cap="none" strike="noStrike">
                <a:solidFill>
                  <a:srgbClr val="868E93"/>
                </a:solidFill>
                <a:latin typeface="Open Sans Light"/>
                <a:ea typeface="Open Sans Light"/>
                <a:cs typeface="Open Sans Light"/>
                <a:sym typeface="Open Sans Light"/>
              </a:rPr>
              <a:t> να αξιολογήσουν τις ψηφιακές τους συνήθειες, να κατανοήσουν τον αντίκτυπό τους στην προσωπική τους ευημερία και να αναπτύξουν στρατηγικές για τη βελτίωση της ψηφιακής υγείας σε υβριδικά εργασιακά περιβάλλοντα.</a:t>
            </a:r>
            <a:endParaRPr/>
          </a:p>
        </p:txBody>
      </p:sp>
      <p:pic>
        <p:nvPicPr>
          <p:cNvPr id="296" name="Google Shape;296;p20"/>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97" name="Google Shape;297;p20"/>
          <p:cNvSpPr txBox="1"/>
          <p:nvPr/>
        </p:nvSpPr>
        <p:spPr>
          <a:xfrm>
            <a:off x="7676125" y="1815825"/>
            <a:ext cx="4114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Μαθησιακά αποτελέσματα</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93775" y="179100"/>
            <a:ext cx="9091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Στόχος και περίληψη της θεματικής ενότητας</a:t>
            </a:r>
            <a:endParaRPr b="0" i="0" sz="3600" u="none" cap="none" strike="noStrike">
              <a:solidFill>
                <a:schemeClr val="accent5"/>
              </a:solidFill>
              <a:latin typeface="Arial"/>
              <a:ea typeface="Arial"/>
              <a:cs typeface="Arial"/>
              <a:sym typeface="Arial"/>
            </a:endParaRPr>
          </a:p>
        </p:txBody>
      </p:sp>
      <p:sp>
        <p:nvSpPr>
          <p:cNvPr id="117" name="Google Shape;117;p2"/>
          <p:cNvSpPr txBox="1"/>
          <p:nvPr/>
        </p:nvSpPr>
        <p:spPr>
          <a:xfrm>
            <a:off x="182175" y="1379700"/>
            <a:ext cx="9972300" cy="3061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Αυτή η θεματική ενότητα επικεντρώνεται στον εξοπλισμό των επαγγελματιών και των διευθυντικών στελεχών ανθρώπινου δυναμικού με τις απαραίτητες γνώσεις και δεξιότητες για την κατανόηση της αλληλένδετης φύσης της ψηφιακής ένταξης, της κοινωνικής διασύνδεσης και της ευημερίας των εργαζομένων στους σύγχρονους υβριδικούς χώρους εργασίας. Ο γενικός της στόχος είναι να δώσει τη δυνατότητα στους εν λόγω επαγγελματίες να κατανοήσουν, να αναπτύξουν και να εφαρμόσουν στρατηγικές για τη δημιουργία μιας κουλτούρας χωρίς αποκλεισμούς που υποστηρίζει την ψηφιακή ένταξη και την ευημερία των εργαζομένων σε υβριδικά εργασιακά περιβάλλοντα. Συγκεκριμένα, στοχεύει να προετοιμάσει τους ηγέτες να:</a:t>
            </a:r>
            <a:endParaRPr b="0" i="0" sz="1400" u="none" cap="none" strike="noStrike">
              <a:solidFill>
                <a:srgbClr val="000000"/>
              </a:solidFill>
              <a:latin typeface="Arial"/>
              <a:ea typeface="Arial"/>
              <a:cs typeface="Arial"/>
              <a:sym typeface="Arial"/>
            </a:endParaRPr>
          </a:p>
          <a:p>
            <a:pPr indent="-330200" lvl="0" marL="457200" marR="0" rtl="0" algn="l">
              <a:lnSpc>
                <a:spcPct val="115000"/>
              </a:lnSpc>
              <a:spcBef>
                <a:spcPts val="1200"/>
              </a:spcBef>
              <a:spcAft>
                <a:spcPts val="0"/>
              </a:spcAft>
              <a:buClr>
                <a:srgbClr val="636A6F"/>
              </a:buClr>
              <a:buSzPts val="1600"/>
              <a:buFont typeface="Arial"/>
              <a:buChar char="●"/>
            </a:pPr>
            <a:r>
              <a:rPr b="0" i="0" lang="en-GB" sz="1600" u="none" cap="none" strike="noStrike">
                <a:solidFill>
                  <a:srgbClr val="636A6F"/>
                </a:solidFill>
                <a:latin typeface="Arial"/>
                <a:ea typeface="Arial"/>
                <a:cs typeface="Arial"/>
                <a:sym typeface="Arial"/>
              </a:rPr>
              <a:t>Δημιουργήσουν μια κουλτούρα που εκτιμά και προάγει την ψηφιακή ευημερία</a:t>
            </a:r>
            <a:endParaRPr b="0" i="0" sz="1600" u="none" cap="none" strike="noStrike">
              <a:solidFill>
                <a:srgbClr val="636A6F"/>
              </a:solidFill>
              <a:latin typeface="Arial"/>
              <a:ea typeface="Arial"/>
              <a:cs typeface="Arial"/>
              <a:sym typeface="Arial"/>
            </a:endParaRPr>
          </a:p>
          <a:p>
            <a:pPr indent="-330200" lvl="0" marL="457200" marR="0" rtl="0" algn="l">
              <a:lnSpc>
                <a:spcPct val="115000"/>
              </a:lnSpc>
              <a:spcBef>
                <a:spcPts val="0"/>
              </a:spcBef>
              <a:spcAft>
                <a:spcPts val="0"/>
              </a:spcAft>
              <a:buClr>
                <a:srgbClr val="636A6F"/>
              </a:buClr>
              <a:buSzPts val="1600"/>
              <a:buFont typeface="Arial"/>
              <a:buChar char="●"/>
            </a:pPr>
            <a:r>
              <a:rPr b="0" i="0" lang="en-GB" sz="1600" u="none" cap="none" strike="noStrike">
                <a:solidFill>
                  <a:srgbClr val="636A6F"/>
                </a:solidFill>
                <a:latin typeface="Arial"/>
                <a:ea typeface="Arial"/>
                <a:cs typeface="Arial"/>
                <a:sym typeface="Arial"/>
              </a:rPr>
              <a:t>Προωθήσουν την κοινωνική ένταξη σε υβριδικά εργασιακά περιβάλλοντα</a:t>
            </a:r>
            <a:endParaRPr b="0" i="0" sz="1600" u="none" cap="none" strike="noStrike">
              <a:solidFill>
                <a:srgbClr val="636A6F"/>
              </a:solidFill>
              <a:latin typeface="Arial"/>
              <a:ea typeface="Arial"/>
              <a:cs typeface="Arial"/>
              <a:sym typeface="Arial"/>
            </a:endParaRPr>
          </a:p>
          <a:p>
            <a:pPr indent="-330200" lvl="0" marL="457200" marR="0" rtl="0" algn="l">
              <a:lnSpc>
                <a:spcPct val="115000"/>
              </a:lnSpc>
              <a:spcBef>
                <a:spcPts val="0"/>
              </a:spcBef>
              <a:spcAft>
                <a:spcPts val="0"/>
              </a:spcAft>
              <a:buClr>
                <a:srgbClr val="636A6F"/>
              </a:buClr>
              <a:buSzPts val="1600"/>
              <a:buFont typeface="Arial"/>
              <a:buChar char="●"/>
            </a:pPr>
            <a:r>
              <a:rPr b="0" i="0" lang="en-GB" sz="1600" u="none" cap="none" strike="noStrike">
                <a:solidFill>
                  <a:srgbClr val="636A6F"/>
                </a:solidFill>
                <a:latin typeface="Arial"/>
                <a:ea typeface="Arial"/>
                <a:cs typeface="Arial"/>
                <a:sym typeface="Arial"/>
              </a:rPr>
              <a:t>Εφαρμόσουν πρακτικές ψηφιακής ένταξης που ανταποκρίνονται σε διαφορετικές ανάγκες και ικανότητες</a:t>
            </a:r>
            <a:endParaRPr b="0" i="0" sz="1600" u="none" cap="none" strike="noStrike">
              <a:solidFill>
                <a:srgbClr val="636A6F"/>
              </a:solidFill>
              <a:latin typeface="Arial"/>
              <a:ea typeface="Arial"/>
              <a:cs typeface="Arial"/>
              <a:sym typeface="Arial"/>
            </a:endParaRPr>
          </a:p>
          <a:p>
            <a:pPr indent="-330200" lvl="0" marL="457200" marR="0" rtl="0" algn="l">
              <a:lnSpc>
                <a:spcPct val="115000"/>
              </a:lnSpc>
              <a:spcBef>
                <a:spcPts val="0"/>
              </a:spcBef>
              <a:spcAft>
                <a:spcPts val="0"/>
              </a:spcAft>
              <a:buClr>
                <a:srgbClr val="636A6F"/>
              </a:buClr>
              <a:buSzPts val="1600"/>
              <a:buFont typeface="Arial"/>
              <a:buChar char="●"/>
            </a:pPr>
            <a:r>
              <a:rPr b="0" i="0" lang="en-GB" sz="1600" u="none" cap="none" strike="noStrike">
                <a:solidFill>
                  <a:srgbClr val="636A6F"/>
                </a:solidFill>
                <a:latin typeface="Arial"/>
                <a:ea typeface="Arial"/>
                <a:cs typeface="Arial"/>
                <a:sym typeface="Arial"/>
              </a:rPr>
              <a:t>Εξισορροπήσουν τη χρήση της τεχνολογίας με ανθρωποκεντρικές προσεγγίσεις για τη διατήρηση των κοινωνικών σχέσεων</a:t>
            </a:r>
            <a:endParaRPr b="0" i="0" sz="1600" u="none" cap="none" strike="noStrike">
              <a:solidFill>
                <a:srgbClr val="636A6F"/>
              </a:solidFill>
              <a:latin typeface="Arial"/>
              <a:ea typeface="Arial"/>
              <a:cs typeface="Arial"/>
              <a:sym typeface="Arial"/>
            </a:endParaRPr>
          </a:p>
          <a:p>
            <a:pPr indent="-330200" lvl="0" marL="457200" marR="0" rtl="0" algn="l">
              <a:lnSpc>
                <a:spcPct val="115000"/>
              </a:lnSpc>
              <a:spcBef>
                <a:spcPts val="0"/>
              </a:spcBef>
              <a:spcAft>
                <a:spcPts val="0"/>
              </a:spcAft>
              <a:buClr>
                <a:srgbClr val="636A6F"/>
              </a:buClr>
              <a:buSzPts val="1600"/>
              <a:buFont typeface="Arial"/>
              <a:buChar char="●"/>
            </a:pPr>
            <a:r>
              <a:rPr b="0" i="0" lang="en-GB" sz="1600" u="none" cap="none" strike="noStrike">
                <a:solidFill>
                  <a:srgbClr val="636A6F"/>
                </a:solidFill>
                <a:latin typeface="Arial"/>
                <a:ea typeface="Arial"/>
                <a:cs typeface="Arial"/>
                <a:sym typeface="Arial"/>
              </a:rPr>
              <a:t>Αναπτύξουν πολιτικές και πρακτικές που υποστηρίζουν την ολιστική ευημερία των εργαζομένων σε υβριδικά περιβάλλοντα</a:t>
            </a:r>
            <a:endParaRPr b="0" i="0" sz="1600" u="none" cap="none" strike="noStrike">
              <a:solidFill>
                <a:srgbClr val="636A6F"/>
              </a:solidFill>
              <a:latin typeface="Arial"/>
              <a:ea typeface="Arial"/>
              <a:cs typeface="Arial"/>
              <a:sym typeface="Arial"/>
            </a:endParaRPr>
          </a:p>
          <a:p>
            <a:pPr indent="-50800" lvl="0" marL="228600" marR="0" rtl="0" algn="l">
              <a:lnSpc>
                <a:spcPct val="150000"/>
              </a:lnSpc>
              <a:spcBef>
                <a:spcPts val="1200"/>
              </a:spcBef>
              <a:spcAft>
                <a:spcPts val="0"/>
              </a:spcAft>
              <a:buClr>
                <a:schemeClr val="dk1"/>
              </a:buClr>
              <a:buSzPts val="28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8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4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1.3. Χαρτογράφηση των δικών μου συνηθειών ψηφιακής ευημερίας</a:t>
            </a:r>
            <a:endParaRPr sz="3600">
              <a:solidFill>
                <a:schemeClr val="accent5"/>
              </a:solidFill>
            </a:endParaRPr>
          </a:p>
        </p:txBody>
      </p:sp>
      <p:sp>
        <p:nvSpPr>
          <p:cNvPr id="304" name="Google Shape;304;p39"/>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1 - Συζήτηση</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Αναλογιστείτε τις δικές σας ψηφιακές συνήθειες</a:t>
            </a:r>
            <a:endParaRPr/>
          </a:p>
          <a:p>
            <a:pPr indent="-285750" lvl="0" marL="285750" rtl="0" algn="l">
              <a:lnSpc>
                <a:spcPct val="90000"/>
              </a:lnSpc>
              <a:spcBef>
                <a:spcPts val="0"/>
              </a:spcBef>
              <a:spcAft>
                <a:spcPts val="0"/>
              </a:spcAft>
              <a:buClr>
                <a:srgbClr val="9869BD"/>
              </a:buClr>
              <a:buSzPts val="1800"/>
              <a:buChar char="•"/>
            </a:pPr>
            <a:r>
              <a:rPr lang="en-GB" sz="1800">
                <a:solidFill>
                  <a:srgbClr val="868E93"/>
                </a:solidFill>
                <a:latin typeface="Arial"/>
                <a:ea typeface="Arial"/>
                <a:cs typeface="Arial"/>
                <a:sym typeface="Arial"/>
              </a:rPr>
              <a:t>Μοιραστείτε τι λειτουργεί για εσάς και τις προκλήσεις που αντιμετωπίζετε</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2 - Συνεργαστείτε σε ομάδες</a:t>
            </a:r>
            <a:endParaRPr/>
          </a:p>
          <a:p>
            <a:pPr indent="-285750" lvl="0" marL="28575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Καταιγισμός καινοτόμων ιδεών για τη διαχείριση της ψηφιακής ευημερίας</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3 - Παρουσίαση λύσεων</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Μοιραστείτε τη στρατηγική της ομάδας σας με το ευρύτερο κοινό</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4 - Δεσμευτείτε στην αλλαγή</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Επιλέξτε μια νέα πρακτική ψηφιακής ευημερίας για να εφαρμόσετε στην επαγγελματική σας ζωή.</a:t>
            </a:r>
            <a:endParaRPr>
              <a:solidFill>
                <a:srgbClr val="868E93"/>
              </a:solidFill>
              <a:latin typeface="Arial"/>
              <a:ea typeface="Arial"/>
              <a:cs typeface="Arial"/>
              <a:sym typeface="Arial"/>
            </a:endParaRPr>
          </a:p>
          <a:p>
            <a:pPr indent="-171450" lvl="0" marL="28575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05" name="Google Shape;305;p39"/>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306" name="Google Shape;306;p3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Πόροι</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charts ή πίνακες για ομαδικό καταιγισμό ιδεών</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Μαρκαδόροι και αυτοκόλλητες σημειώσεις.</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313" name="Google Shape;313;p40"/>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Μάθετε περισσότερα!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Τι είναι η ψηφιακή ευεξία και γιατί είναι σημαντική;</a:t>
            </a:r>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www.youtube.com/watch?v=JVbo_rzu8k0</a:t>
            </a:r>
            <a:endParaRPr i="0" u="none" cap="none" strike="noStrike">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Υβριδική ισορροπία εργασίας-προσωπικής ζωής</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4">
                  <a:extLst>
                    <a:ext uri="{A12FA001-AC4F-418D-AE19-62706E023703}">
                      <ahyp:hlinkClr val="tx"/>
                    </a:ext>
                  </a:extLst>
                </a:hlinkClick>
              </a:rPr>
              <a:t>www.yarooms.com/blog/hybrid-work-life-balance </a:t>
            </a:r>
            <a:endParaRPr/>
          </a:p>
          <a:p>
            <a:pPr indent="-285750" lvl="0" marL="28575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Το δικαίωμα στην αποσύνδεση: διερεύνηση της πρακτικής των εταιρειών</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5">
                  <a:extLst>
                    <a:ext uri="{A12FA001-AC4F-418D-AE19-62706E023703}">
                      <ahyp:hlinkClr val="tx"/>
                    </a:ext>
                  </a:extLst>
                </a:hlinkClick>
              </a:rPr>
              <a:t>www.eurofound.europa.eu/en/publications/2021/right-disconnect-exploring-company-practices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314" name="Google Shape;314;p40"/>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1.3. Χαρτογράφηση των δικών μου συνηθειών ψηφιακής ευημερίας</a:t>
            </a:r>
            <a:endParaRPr sz="3600">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
          <p:cNvSpPr txBox="1"/>
          <p:nvPr/>
        </p:nvSpPr>
        <p:spPr>
          <a:xfrm>
            <a:off x="4890344" y="2848993"/>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Ενότητα 2</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321" name="Google Shape;321;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1"/>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Προσδιορισμός των εμποδίων στην ψηφιακή ένταξη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328" name="Google Shape;328;p41"/>
          <p:cNvGraphicFramePr/>
          <p:nvPr/>
        </p:nvGraphicFramePr>
        <p:xfrm>
          <a:off x="2297471" y="1407924"/>
          <a:ext cx="3000000" cy="3000000"/>
        </p:xfrm>
        <a:graphic>
          <a:graphicData uri="http://schemas.openxmlformats.org/drawingml/2006/table">
            <a:tbl>
              <a:tblPr bandRow="1" firstRow="1">
                <a:noFill/>
                <a:tableStyleId>{1F0802FD-7BA2-49F4-B8A0-BD85D146D33E}</a:tableStyleId>
              </a:tblPr>
              <a:tblGrid>
                <a:gridCol w="81280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Ανακεφαλαίωση για την ψηφιακή ένταξη</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Εξασφάλιση ότι τα άτομα έχουν πρόσβαση στις ψηφιακές τεχνολογίες και μπορούν να τις χρησιμοποιούν αποτελεσματικά. Είναι ζωτικής σημασίας σε υβριδικούς χώρους εργασίας, όπου υπάρχουν αλληλεπιδράσεις εξ αποστάσεως και δια ζώσης.</a:t>
                      </a:r>
                      <a:endParaRPr sz="1400" u="none" cap="none" strike="noStrike"/>
                    </a:p>
                  </a:txBody>
                  <a:tcPr marT="45725" marB="45725" marR="91450" marL="91450"/>
                </a:tc>
              </a:tr>
            </a:tbl>
          </a:graphicData>
        </a:graphic>
      </p:graphicFrame>
      <p:graphicFrame>
        <p:nvGraphicFramePr>
          <p:cNvPr id="329" name="Google Shape;329;p41"/>
          <p:cNvGraphicFramePr/>
          <p:nvPr/>
        </p:nvGraphicFramePr>
        <p:xfrm>
          <a:off x="2297471" y="2558298"/>
          <a:ext cx="3000000" cy="3000000"/>
        </p:xfrm>
        <a:graphic>
          <a:graphicData uri="http://schemas.openxmlformats.org/drawingml/2006/table">
            <a:tbl>
              <a:tblPr bandRow="1" firstRow="1">
                <a:noFill/>
                <a:tableStyleId>{09B162B6-E981-4D6B-AFEA-921C823924FF}</a:tableStyleId>
              </a:tblPr>
              <a:tblGrid>
                <a:gridCol w="1812425"/>
                <a:gridCol w="6315575"/>
              </a:tblGrid>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400"/>
                        <a:buFont typeface="Arial"/>
                        <a:buNone/>
                      </a:pPr>
                      <a:r>
                        <a:rPr lang="en-GB" sz="2400" u="none" cap="none" strike="noStrike"/>
                        <a:t>Γιατί η ψηφιακή ένταξη έχει σημασία για την επικοινωνία, τη συνεργασία και την οργανωτική επιτυχία;</a:t>
                      </a:r>
                      <a:endParaRPr sz="2400" u="none" cap="none" strike="noStrike"/>
                    </a:p>
                  </a:txBody>
                  <a:tcPr marT="45725" marB="45725" marR="91450" marL="91450"/>
                </a:tc>
              </a:tr>
            </a:tbl>
          </a:graphicData>
        </a:graphic>
      </p:graphicFrame>
      <p:pic>
        <p:nvPicPr>
          <p:cNvPr descr="Ajuda com preenchimento sólido" id="330" name="Google Shape;330;p41"/>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Προσδιορισμός των εμποδίων στην ψηφιακή ένταξη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37" name="Google Shape;337;p4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38" name="Google Shape;338;p42"/>
          <p:cNvGraphicFramePr/>
          <p:nvPr/>
        </p:nvGraphicFramePr>
        <p:xfrm>
          <a:off x="2307303" y="1327355"/>
          <a:ext cx="3000000" cy="3000000"/>
        </p:xfrm>
        <a:graphic>
          <a:graphicData uri="http://schemas.openxmlformats.org/drawingml/2006/table">
            <a:tbl>
              <a:tblPr bandRow="1" firstRow="1">
                <a:noFill/>
                <a:tableStyleId>{956B81FE-F313-4AD6-B0F2-F828F91C721F}</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Βασικές έννοιες</a:t>
                      </a:r>
                      <a:endParaRPr sz="1400" u="none" cap="none" strike="noStrike"/>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Ψηφιακά εμπόδια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Προκλήσεις ορατότητας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Ψηφιακό χάσμα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Έλλειψη πρόσβασης σε κατάλληλη τεχνολογία (π.χ. ξεπερασμένες συσκευές, κακό διαδίκτυο)</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Περιορισμένος ψηφιακός αλφαβητισμός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Κοινωνικοοικονομικές και γεωγραφικές ανισότητες.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Μειωμένη ορατότητα των απομακρυσμένων συμμετεχόντων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Προκατάληψη της εγγύτητας: προνομιακή μεταχείριση των φυσικώς παρόντων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Έμμεση ορατότητα μέσω αναποτελεσματικών εργαλείων επικοινωνίας.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Ανισότητα μεταξύ εκείνων που διαθέτουν ψηφιακούς πόρους και εκείνων που δεν διαθέτουν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Επίδραση στην εμπλοκή της ομάδας, στη λήψη αποφάσεων και στη συμμετοχικότητα.</a:t>
                      </a:r>
                      <a:endParaRPr sz="1400" u="none" cap="none" strike="noStrike"/>
                    </a:p>
                  </a:txBody>
                  <a:tcPr marT="45725" marB="45725" marR="91450" marL="91450"/>
                </a:tc>
              </a:tr>
            </a:tbl>
          </a:graphicData>
        </a:graphic>
      </p:graphicFrame>
      <p:pic>
        <p:nvPicPr>
          <p:cNvPr descr="Corrida de barreiras com preenchimento sólido" id="339" name="Google Shape;339;p42"/>
          <p:cNvPicPr preferRelativeResize="0"/>
          <p:nvPr/>
        </p:nvPicPr>
        <p:blipFill rotWithShape="1">
          <a:blip r:embed="rId4">
            <a:alphaModFix/>
          </a:blip>
          <a:srcRect b="0" l="0" r="0" t="0"/>
          <a:stretch/>
        </p:blipFill>
        <p:spPr>
          <a:xfrm>
            <a:off x="3169265" y="2335735"/>
            <a:ext cx="914400" cy="914400"/>
          </a:xfrm>
          <a:prstGeom prst="rect">
            <a:avLst/>
          </a:prstGeom>
          <a:noFill/>
          <a:ln>
            <a:noFill/>
          </a:ln>
        </p:spPr>
      </p:pic>
      <p:pic>
        <p:nvPicPr>
          <p:cNvPr descr="Guia de configuração de trabalho à distância com preenchimento sólido" id="340" name="Google Shape;340;p42"/>
          <p:cNvPicPr preferRelativeResize="0"/>
          <p:nvPr/>
        </p:nvPicPr>
        <p:blipFill rotWithShape="1">
          <a:blip r:embed="rId5">
            <a:alphaModFix/>
          </a:blip>
          <a:srcRect b="0" l="0" r="0" t="0"/>
          <a:stretch/>
        </p:blipFill>
        <p:spPr>
          <a:xfrm>
            <a:off x="5914102" y="2335735"/>
            <a:ext cx="914400" cy="914400"/>
          </a:xfrm>
          <a:prstGeom prst="rect">
            <a:avLst/>
          </a:prstGeom>
          <a:noFill/>
          <a:ln>
            <a:noFill/>
          </a:ln>
        </p:spPr>
      </p:pic>
      <p:pic>
        <p:nvPicPr>
          <p:cNvPr descr="Potência com preenchimento sólido" id="341" name="Google Shape;341;p42"/>
          <p:cNvPicPr preferRelativeResize="0"/>
          <p:nvPr/>
        </p:nvPicPr>
        <p:blipFill rotWithShape="1">
          <a:blip r:embed="rId6">
            <a:alphaModFix/>
          </a:blip>
          <a:srcRect b="0" l="0" r="0" t="0"/>
          <a:stretch/>
        </p:blipFill>
        <p:spPr>
          <a:xfrm>
            <a:off x="8658939" y="2335735"/>
            <a:ext cx="914400" cy="91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3"/>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Προσδιορισμός των εμποδίων στην ψηφιακή ένταξη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48" name="Google Shape;348;p4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49" name="Google Shape;349;p43"/>
          <p:cNvGraphicFramePr/>
          <p:nvPr/>
        </p:nvGraphicFramePr>
        <p:xfrm>
          <a:off x="2307303" y="1327355"/>
          <a:ext cx="3000000" cy="3000000"/>
        </p:xfrm>
        <a:graphic>
          <a:graphicData uri="http://schemas.openxmlformats.org/drawingml/2006/table">
            <a:tbl>
              <a:tblPr bandRow="1" firstRow="1">
                <a:noFill/>
                <a:tableStyleId>{956B81FE-F313-4AD6-B0F2-F828F91C721F}</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Επιπτώσεις των εμποδίων</a:t>
                      </a:r>
                      <a:endParaRPr sz="1400" u="none" cap="none" strike="noStrike"/>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Σχετικά με την επικοινωνία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Σχετικά με τη δέσμευση</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Σχετικά με τη λήψη αποφάσεων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Παρεξηγήσεις και παρανοήσεις</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Αποκλεισμός από βασικές συζητήσεις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απομακρυσμένοι εργαζόμενοι αισθάνονται απομονωμένοι ή υποτιμημένοι</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Ανισομερής συμμετοχή σε υβριδικές συνεδριάσεις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Προκαταλήψεις υπέρ των ορατών συμμετεχόντων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Περιορισμένη ποικιλομορφία στις προοπτικές</a:t>
                      </a:r>
                      <a:endParaRPr sz="1400" u="none" cap="none" strike="noStrike"/>
                    </a:p>
                  </a:txBody>
                  <a:tcPr marT="45725" marB="45725" marR="91450" marL="91450" anchor="ctr"/>
                </a:tc>
              </a:tr>
            </a:tbl>
          </a:graphicData>
        </a:graphic>
      </p:graphicFrame>
      <p:pic>
        <p:nvPicPr>
          <p:cNvPr descr="Deixar de seguir com preenchimento sólido" id="350" name="Google Shape;350;p43"/>
          <p:cNvPicPr preferRelativeResize="0"/>
          <p:nvPr/>
        </p:nvPicPr>
        <p:blipFill rotWithShape="1">
          <a:blip r:embed="rId4">
            <a:alphaModFix/>
          </a:blip>
          <a:srcRect b="0" l="0" r="0" t="0"/>
          <a:stretch/>
        </p:blipFill>
        <p:spPr>
          <a:xfrm>
            <a:off x="3100439" y="2514600"/>
            <a:ext cx="914400" cy="914400"/>
          </a:xfrm>
          <a:prstGeom prst="rect">
            <a:avLst/>
          </a:prstGeom>
          <a:noFill/>
          <a:ln>
            <a:noFill/>
          </a:ln>
        </p:spPr>
      </p:pic>
      <p:pic>
        <p:nvPicPr>
          <p:cNvPr descr="Reunião online com preenchimento sólido" id="351" name="Google Shape;351;p43"/>
          <p:cNvPicPr preferRelativeResize="0"/>
          <p:nvPr/>
        </p:nvPicPr>
        <p:blipFill rotWithShape="1">
          <a:blip r:embed="rId5">
            <a:alphaModFix/>
          </a:blip>
          <a:srcRect b="0" l="0" r="0" t="0"/>
          <a:stretch/>
        </p:blipFill>
        <p:spPr>
          <a:xfrm>
            <a:off x="5853470" y="2517058"/>
            <a:ext cx="914400" cy="914400"/>
          </a:xfrm>
          <a:prstGeom prst="rect">
            <a:avLst/>
          </a:prstGeom>
          <a:noFill/>
          <a:ln>
            <a:noFill/>
          </a:ln>
        </p:spPr>
      </p:pic>
      <p:pic>
        <p:nvPicPr>
          <p:cNvPr descr="Juiz masculino com preenchimento sólido" id="352" name="Google Shape;352;p43"/>
          <p:cNvPicPr preferRelativeResize="0"/>
          <p:nvPr/>
        </p:nvPicPr>
        <p:blipFill rotWithShape="1">
          <a:blip r:embed="rId6">
            <a:alphaModFix/>
          </a:blip>
          <a:srcRect b="0" l="0" r="0" t="0"/>
          <a:stretch/>
        </p:blipFill>
        <p:spPr>
          <a:xfrm>
            <a:off x="8511456" y="2514600"/>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Προσδιορισμός των εμποδίων στην ψηφιακή ένταξη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59" name="Google Shape;359;p44"/>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60" name="Google Shape;360;p44"/>
          <p:cNvGraphicFramePr/>
          <p:nvPr/>
        </p:nvGraphicFramePr>
        <p:xfrm>
          <a:off x="2297471" y="1327355"/>
          <a:ext cx="3000000" cy="3000000"/>
        </p:xfrm>
        <a:graphic>
          <a:graphicData uri="http://schemas.openxmlformats.org/drawingml/2006/table">
            <a:tbl>
              <a:tblPr bandRow="1" firstRow="1">
                <a:noFill/>
                <a:tableStyleId>{956B81FE-F313-4AD6-B0F2-F828F91C721F}</a:tableStyleId>
              </a:tblPr>
              <a:tblGrid>
                <a:gridCol w="2032000"/>
                <a:gridCol w="2032000"/>
                <a:gridCol w="2032000"/>
                <a:gridCol w="2032000"/>
              </a:tblGrid>
              <a:tr h="370850">
                <a:tc gridSpan="4">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Κοινά ψηφιακά εμπόδια</a:t>
                      </a:r>
                      <a:endParaRPr sz="1400" u="none" cap="none" strike="noStrike"/>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Εκπαιδευτικός τομέας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Τομέας υγειονομικής περίθαλψης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Τομέας λιανικού εμπορίου</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Δημόσιες υπηρεσίες</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 Οι εκπαιδευτικοί σε υβριδικές τάξεις δυσκολεύονται να προσελκύσουν απομακρυσμένους μαθητές λόγω κακών συνδέσεων στο διαδίκτυο ή έλλειψης κατάρτισης στα ψηφιακά εργαλεία. Αυτό οδηγεί συχνά σε μειωμένη συμμετοχή των απομακρυσμένων μαθητών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διαβουλεύσεις τηλεϊατρικής παρεμποδίζονται από την έλλειψη πρόσβασης των ασθενών σε συσκευές ή εξοικείωσης με τις πλατφόρμες βίντεο, γεγονός που επηρεάζει την ικανότητά τους να περιγράφουν τα συμπτώματα ή να ακολουθούν τις ιατρικές συμβουλές.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απομακρυσμένες ομάδες πωλήσεων αντιμετωπίζουν προκλήσεις στην αποτελεσματική παρουσίαση των προϊόντων μέσω εικονικών πλατφορμών σε σύγκριση με τις αντίστοιχες ομάδες πωλήσεων στα καταστήματα</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δημοτικές συνεδριάσεις που πραγματοποιούνται με υβριδικές μορφές συχνά ευνοούν τους παρευρισκόμενους στην αίθουσα του συμβουλίου, περιθωριοποιώντας τους απομακρυσμένους συμμετέχοντες στις συζητήσεις.</a:t>
                      </a:r>
                      <a:endParaRPr sz="1400" u="none" cap="none" strike="noStrike"/>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5"/>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Προσδιορισμός των εμποδίων στην ψηφιακή ένταξη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67" name="Google Shape;367;p4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68" name="Google Shape;368;p45"/>
          <p:cNvGraphicFramePr/>
          <p:nvPr/>
        </p:nvGraphicFramePr>
        <p:xfrm>
          <a:off x="2297471" y="1327355"/>
          <a:ext cx="3000000" cy="3000000"/>
        </p:xfrm>
        <a:graphic>
          <a:graphicData uri="http://schemas.openxmlformats.org/drawingml/2006/table">
            <a:tbl>
              <a:tblPr bandRow="1" firstRow="1">
                <a:noFill/>
                <a:tableStyleId>{956B81FE-F313-4AD6-B0F2-F828F91C721F}</a:tableStyleId>
              </a:tblPr>
              <a:tblGrid>
                <a:gridCol w="2032000"/>
                <a:gridCol w="6096000"/>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Στρατηγικές για την αντιμετώπιση των ψηφιακών εμποδίων</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Χρήση συμπεριληπτικών πρακτικών στις συνεδριάσεις</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Να εναλλάσσετε τους ρόλους των ομιλητών για να διασφαλίσετε ότι όλοι οι συμμετέχοντες μπορούν να συνεισφέρουν εξίσου</a:t>
                      </a:r>
                      <a:endParaRPr sz="1400" u="none" cap="none" strike="noStrike"/>
                    </a:p>
                    <a:p>
                      <a:pPr indent="0" lvl="0" marL="0" marR="0" rtl="0" algn="l">
                        <a:lnSpc>
                          <a:spcPct val="115000"/>
                        </a:lnSpc>
                        <a:spcBef>
                          <a:spcPts val="1200"/>
                        </a:spcBef>
                        <a:spcAft>
                          <a:spcPts val="0"/>
                        </a:spcAft>
                        <a:buClr>
                          <a:srgbClr val="000000"/>
                        </a:buClr>
                        <a:buSzPts val="1100"/>
                        <a:buFont typeface="Arial"/>
                        <a:buNone/>
                      </a:pPr>
                      <a:r>
                        <a:rPr lang="en-GB" sz="1400" u="none" cap="none" strike="noStrike"/>
                        <a:t>Χρησιμοποιήστε μεθόδους “κυκλικής συμμετοχής” για την εισήγηση κατά τη διάρκεια των συζητήσεων.</a:t>
                      </a:r>
                      <a:endParaRPr sz="1400" u="none" cap="none" strike="noStrike"/>
                    </a:p>
                    <a:p>
                      <a:pPr indent="0" lvl="0" marL="0" marR="0" rtl="0" algn="l">
                        <a:lnSpc>
                          <a:spcPct val="100000"/>
                        </a:lnSpc>
                        <a:spcBef>
                          <a:spcPts val="1200"/>
                        </a:spcBef>
                        <a:spcAft>
                          <a:spcPts val="0"/>
                        </a:spcAft>
                        <a:buClr>
                          <a:srgbClr val="000000"/>
                        </a:buClr>
                        <a:buSzPts val="1400"/>
                        <a:buFont typeface="Arial"/>
                        <a:buNone/>
                      </a:pPr>
                      <a:r>
                        <a:rPr lang="en-GB" sz="1400" u="none" cap="none" strike="noStrike"/>
                        <a:t>Καθιέρωση συντονιστών συνεδριάσεων για την παρακολούθηση της δέσμευσης και τη διασφάλιση της ακρόασης των απομακρυσμένων φωνών</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Επενδύστε σε τεχνολογικές αναβαθμίσεις και κατάρτιση</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Να παρέχετε στα μέλη της ομάδας αξιόπιστες συσκευές και εργαλεία προσαρμοσμένα στην υβριδική εργασία (π.χ. ακουστικά ακύρωσης θορύβου, κάμερες υψηλής ανάλυσης).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Εξασφάλιση συνδέσεων υψηλής ταχύτητας στο διαδίκτυο για τους </a:t>
                      </a:r>
                      <a:r>
                        <a:rPr b="1" lang="en-GB" sz="1100" u="none" cap="none" strike="noStrike"/>
                        <a:t>εξ </a:t>
                      </a:r>
                      <a:r>
                        <a:rPr lang="en-GB" sz="1400" u="none" cap="none" strike="noStrike"/>
                        <a:t>αποστάσεως εργαζόμενους μέσω υποτροφιών ή υποστήριξης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Τακτική ενημέρωση και δοκιμή του λογισμικού για συμβατότητα και εμπειρία χρήστη</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Προσφέρετε συνεχή εργαστήρια ψηφιακού αλφαβητισμού για να βοηθήσετε τους εργαζόμενους να μεγιστοποιήσουν τις διαθέσιμες τεχνολογίες</a:t>
                      </a:r>
                      <a:endParaRPr sz="1400" u="none" cap="none" strike="noStrike"/>
                    </a:p>
                  </a:txBody>
                  <a:tcPr marT="45725" marB="45725" marR="91450" marL="9145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2.1. Προσδιορισμός των εμποδίων στην ψηφιακή ένταξη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375" name="Google Shape;375;p46"/>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376" name="Google Shape;376;p46"/>
          <p:cNvGraphicFramePr/>
          <p:nvPr/>
        </p:nvGraphicFramePr>
        <p:xfrm>
          <a:off x="2297471" y="1327355"/>
          <a:ext cx="3000000" cy="3000000"/>
        </p:xfrm>
        <a:graphic>
          <a:graphicData uri="http://schemas.openxmlformats.org/drawingml/2006/table">
            <a:tbl>
              <a:tblPr bandRow="1" firstRow="1">
                <a:noFill/>
                <a:tableStyleId>{956B81FE-F313-4AD6-B0F2-F828F91C721F}</a:tableStyleId>
              </a:tblPr>
              <a:tblGrid>
                <a:gridCol w="2032000"/>
                <a:gridCol w="6096000"/>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Στρατηγικές για την αντιμετώπιση των ψηφιακών εμποδίων</a:t>
                      </a:r>
                      <a:endParaRPr sz="1400" u="none" cap="none" strike="noStrike"/>
                    </a:p>
                  </a:txBody>
                  <a:tcPr marT="45725" marB="45725" marR="91450" marL="91450"/>
                </a:tc>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Διευκόλυνση πρωτοβουλιών ψηφιακού αλφαβητισμού</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Δημιουργήστε ένα σύστημα "φίλων" που θα συνδέει υπαλλήλους με τεχνολογικές γνώσεις με λιγότερο έμπειρους συναδέλφους.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Ανάπτυξη αυτοδύναμων εκπαιδευτικών προγραμμάτων και οδηγών πόρων για τη χρήση πλατφορμών συνεδριάσεων, εργαλείων συνεργασίας και πρωτοκόλλων ασφαλείας.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Συμπεριλάβετε αξιολογήσεις ψηφιακών δεξιοτήτων για τον εντοπισμό των ελλείψεων και την παροχή στοχευμένης κατάρτισης.</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Καθιέρωση κανόνων για δίκαιη επικοινωνία</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Δημιουργήστε χάρτες συνεδριάσεων που περιγράφουν τις προσδοκίες, όπως ο ίσος χρόνος ομιλίας και η ενθάρρυνση διαφορετικών προοπτικών.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Χρήση κοινών οπτικών μέσων (π.χ. συνεργατικοί πίνακες) για την ευθυγράμμιση των συμμετεχόντων από κοντά και εξ αποστάσεως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Υιοθετήστε εργαλεία με χαρακτηριστικά που προωθούν την ένταξη, όπως επιλογές "σηκώστε το χέρι", συνεισφορές μέσω συνομιλίας και αυτόματη μεταγραφή για προσβασιμότητα.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Προγραμματίστε τις συνεδριάσεις ώστε να λαμβάνετε υπόψη τις διαφορές στη ζώνη ώρας και να αποφεύγετε τον αποκλεισμό των μελών της ομάδας με βάση την τοποθεσία.</a:t>
                      </a:r>
                      <a:endParaRPr sz="1400" u="none" cap="none" strike="noStrike"/>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7"/>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383" name="Google Shape;383;p47"/>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2.1. Αποκάλυψη ψηφιακών εμποδίων σε υβριδικούς χώρους εργασίας</a:t>
            </a:r>
            <a:endParaRPr sz="3600">
              <a:solidFill>
                <a:schemeClr val="accent5"/>
              </a:solidFill>
            </a:endParaRPr>
          </a:p>
        </p:txBody>
      </p:sp>
      <p:pic>
        <p:nvPicPr>
          <p:cNvPr descr="Inteligência Artificial com preenchimento sólido" id="384" name="Google Shape;384;p47"/>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85" name="Google Shape;385;p47"/>
          <p:cNvSpPr txBox="1"/>
          <p:nvPr/>
        </p:nvSpPr>
        <p:spPr>
          <a:xfrm>
            <a:off x="6543675" y="2476375"/>
            <a:ext cx="5277900" cy="4110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6550" lvl="0" marL="457200" marR="0" rtl="0" algn="l">
              <a:lnSpc>
                <a:spcPct val="115000"/>
              </a:lnSpc>
              <a:spcBef>
                <a:spcPts val="1200"/>
              </a:spcBef>
              <a:spcAft>
                <a:spcPts val="0"/>
              </a:spcAft>
              <a:buClr>
                <a:schemeClr val="dk1"/>
              </a:buClr>
              <a:buSzPts val="1700"/>
              <a:buFont typeface="Arial"/>
              <a:buChar char="•"/>
            </a:pPr>
            <a:r>
              <a:rPr b="0" i="1" lang="en-GB" sz="1700" u="none" cap="none" strike="noStrike">
                <a:solidFill>
                  <a:schemeClr val="dk1"/>
                </a:solidFill>
                <a:latin typeface="Arial"/>
                <a:ea typeface="Arial"/>
                <a:cs typeface="Arial"/>
                <a:sym typeface="Arial"/>
              </a:rPr>
              <a:t>Συσχετίσετε τη διασυνδεδεμένη φύση της ψηφιακής ένταξης, της κοινωνικής συνδεσιμότητας και της ευημερίας των εργαζομένων σε υβριδικά περιβάλλοντα εργασίας</a:t>
            </a:r>
            <a:endParaRPr b="0" i="1"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Char char="•"/>
            </a:pPr>
            <a:r>
              <a:rPr b="0" i="1" lang="en-GB" sz="1700" u="none" cap="none" strike="noStrike">
                <a:solidFill>
                  <a:schemeClr val="dk1"/>
                </a:solidFill>
                <a:latin typeface="Arial"/>
                <a:ea typeface="Arial"/>
                <a:cs typeface="Arial"/>
                <a:sym typeface="Arial"/>
              </a:rPr>
              <a:t>Περιγράψετε τις αρχές της ψηφιακής ένταξης και τον τρόπο με τον οποίο εφαρμόζονται στις διαφορετικές ανάγκες του εργατικού δυναμικού</a:t>
            </a:r>
            <a:endParaRPr b="0" i="1" sz="1700" u="none" cap="none" strike="noStrike">
              <a:solidFill>
                <a:schemeClr val="dk1"/>
              </a:solidFill>
              <a:latin typeface="Arial"/>
              <a:ea typeface="Arial"/>
              <a:cs typeface="Arial"/>
              <a:sym typeface="Arial"/>
            </a:endParaRPr>
          </a:p>
          <a:p>
            <a:pPr indent="-336550" lvl="0" marL="457200" marR="0" rtl="0" algn="l">
              <a:lnSpc>
                <a:spcPct val="115000"/>
              </a:lnSpc>
              <a:spcBef>
                <a:spcPts val="0"/>
              </a:spcBef>
              <a:spcAft>
                <a:spcPts val="0"/>
              </a:spcAft>
              <a:buClr>
                <a:schemeClr val="dk1"/>
              </a:buClr>
              <a:buSzPts val="1700"/>
              <a:buFont typeface="Arial"/>
              <a:buChar char="•"/>
            </a:pPr>
            <a:r>
              <a:rPr b="0" i="1" lang="en-GB" sz="1700" u="none" cap="none" strike="noStrike">
                <a:solidFill>
                  <a:schemeClr val="dk1"/>
                </a:solidFill>
                <a:latin typeface="Arial"/>
                <a:ea typeface="Arial"/>
                <a:cs typeface="Arial"/>
                <a:sym typeface="Arial"/>
              </a:rPr>
              <a:t>Αναλύσετε τις ψηφιακές και κοινωνικές ανάγκες των εργαζομένων σε υβριδικά περιβάλλοντα εργασίας</a:t>
            </a:r>
            <a:endParaRPr b="0" i="1" sz="2400" u="none" cap="none" strike="noStrike">
              <a:solidFill>
                <a:srgbClr val="636A6F"/>
              </a:solidFill>
              <a:latin typeface="Arial"/>
              <a:ea typeface="Arial"/>
              <a:cs typeface="Arial"/>
              <a:sym typeface="Arial"/>
            </a:endParaRPr>
          </a:p>
        </p:txBody>
      </p:sp>
      <p:sp>
        <p:nvSpPr>
          <p:cNvPr id="386" name="Google Shape;386;p47"/>
          <p:cNvSpPr txBox="1"/>
          <p:nvPr>
            <p:ph idx="1" type="body"/>
          </p:nvPr>
        </p:nvSpPr>
        <p:spPr>
          <a:xfrm>
            <a:off x="331225" y="1671050"/>
            <a:ext cx="5910900" cy="48627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7"/>
              <a:buNone/>
            </a:pPr>
            <a:r>
              <a:t/>
            </a:r>
            <a:endParaRPr>
              <a:solidFill>
                <a:srgbClr val="868E93"/>
              </a:solidFill>
            </a:endParaRPr>
          </a:p>
          <a:p>
            <a:pPr indent="-114300" lvl="0" marL="228600" rtl="0" algn="l">
              <a:lnSpc>
                <a:spcPct val="90000"/>
              </a:lnSpc>
              <a:spcBef>
                <a:spcPts val="100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8107"/>
              <a:buNone/>
            </a:pPr>
            <a:r>
              <a:t/>
            </a:r>
            <a:endParaRPr i="0" u="none" cap="none" strike="noStrike">
              <a:solidFill>
                <a:srgbClr val="868E93"/>
              </a:solidFill>
              <a:latin typeface="Open Sans Light"/>
              <a:ea typeface="Open Sans Light"/>
              <a:cs typeface="Open Sans Light"/>
              <a:sym typeface="Open Sans Light"/>
            </a:endParaRPr>
          </a:p>
          <a:p>
            <a:pPr indent="-217272" lvl="4" marL="2057400" rtl="0" algn="l">
              <a:lnSpc>
                <a:spcPct val="90000"/>
              </a:lnSpc>
              <a:spcBef>
                <a:spcPts val="500"/>
              </a:spcBef>
              <a:spcAft>
                <a:spcPts val="0"/>
              </a:spcAft>
              <a:buClr>
                <a:srgbClr val="868E93"/>
              </a:buClr>
              <a:buSzPct val="108107"/>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ενισχύσει την κατανόηση των συμμετεχόντων για τα ψηφιακά εμπόδια σε υβριδικούς χώρους εργασίας, να προωθήσει την κριτική σκέψη μέσω πραγματικών περιπτωσιολογικών μελετών και να τους δώσει τη δυνατότητα να αναπτύξουν πρακτικές στρατηγικές που βελτιώνουν την ορατότητα, τη συμμετοχικότητα και την ισότιμη επικοινωνία στο επαγγελματικό τους περιβάλλον.</a:t>
            </a:r>
            <a:endParaRPr/>
          </a:p>
        </p:txBody>
      </p:sp>
      <p:pic>
        <p:nvPicPr>
          <p:cNvPr id="387" name="Google Shape;387;p47"/>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388" name="Google Shape;388;p47"/>
          <p:cNvSpPr txBox="1"/>
          <p:nvPr/>
        </p:nvSpPr>
        <p:spPr>
          <a:xfrm>
            <a:off x="7676125" y="1815825"/>
            <a:ext cx="420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Μαθησιακά αποτελέσματα</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4" name="Google Shape;124;p4"/>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25" name="Google Shape;125;p4"/>
          <p:cNvSpPr txBox="1"/>
          <p:nvPr/>
        </p:nvSpPr>
        <p:spPr>
          <a:xfrm>
            <a:off x="1510974" y="138425"/>
            <a:ext cx="73494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GB" sz="3600" u="none" cap="none" strike="noStrike">
                <a:solidFill>
                  <a:schemeClr val="accent5"/>
                </a:solidFill>
                <a:latin typeface="Arial"/>
                <a:ea typeface="Arial"/>
                <a:cs typeface="Arial"/>
                <a:sym typeface="Arial"/>
              </a:rPr>
              <a:t>Στόχος και περίληψη της θεματικής ενότητας</a:t>
            </a:r>
            <a:endParaRPr b="1" i="0" sz="3600" u="none" cap="none" strike="noStrike">
              <a:solidFill>
                <a:schemeClr val="accent5"/>
              </a:solidFill>
              <a:latin typeface="Arial"/>
              <a:ea typeface="Arial"/>
              <a:cs typeface="Arial"/>
              <a:sym typeface="Arial"/>
            </a:endParaRPr>
          </a:p>
        </p:txBody>
      </p:sp>
      <p:sp>
        <p:nvSpPr>
          <p:cNvPr id="126" name="Google Shape;126;p4"/>
          <p:cNvSpPr txBox="1"/>
          <p:nvPr/>
        </p:nvSpPr>
        <p:spPr>
          <a:xfrm>
            <a:off x="674182" y="1339037"/>
            <a:ext cx="9404100" cy="4817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GB" sz="1800" u="none" cap="none" strike="noStrike">
                <a:solidFill>
                  <a:srgbClr val="636A6F"/>
                </a:solidFill>
                <a:latin typeface="Arial"/>
                <a:ea typeface="Arial"/>
                <a:cs typeface="Arial"/>
                <a:sym typeface="Arial"/>
              </a:rPr>
              <a:t>Αυτή η θεματική ενότητα χωρίζεται στις ακόλουθες ενότητες: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1.1. Γενική παρουσίαση της κατάρτισης και περίληψη της συνεδρίας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1.2. Ορισμοί της ψηφιακής ένταξης, της κοινωνικής σύνδεσης και της ευημερίας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1.3. Σημασία της ψηφιακής ευημερίας στον υβριδικό χώρο εργασίας</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2.1. Προσδιορισμός των εμποδίων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2.2. Προκλήσεις επικοινωνίας σε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Ενότητα 3 Τεχνικές επικοινωνίας χωρίς αποκλεισμούς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3.1. Ανάπτυξη τεχνικών επικοινωνίας χωρίς αποκλεισμούς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1" i="0" lang="en-GB" sz="1600" u="none" cap="none" strike="noStrike">
                <a:solidFill>
                  <a:schemeClr val="accent5"/>
                </a:solidFill>
                <a:latin typeface="Arial"/>
                <a:ea typeface="Arial"/>
                <a:cs typeface="Arial"/>
                <a:sym typeface="Arial"/>
              </a:rPr>
              <a:t>Ενότητα 4 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4.1. Ανάπτυξη στρατηγικών ευημερίας σε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	4.2. Συμπερίληψη υβριδικών ομάδων και ψηφιακή ευημερία στην πράξη</a:t>
            </a:r>
            <a:endParaRPr b="0" i="0" sz="1600" u="none" cap="none" strike="noStrike">
              <a:solidFill>
                <a:srgbClr val="636A6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8"/>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1 - Εισαγωγή</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Εξοικειωθείτε με τις μελέτες περιπτώσεων που παρουσιάζονται</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2 - Ομάδα εργασίας</a:t>
            </a:r>
            <a:endParaRPr/>
          </a:p>
          <a:p>
            <a:pPr indent="-285750" lvl="0" marL="28575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Εργαστείτε στην ομάδα σας για να εντοπίσετε τα εμπόδια χρησιμοποιώντας το φύλλο εργασίας "Πλαίσιο ορατότητας".</a:t>
            </a:r>
            <a:endParaRPr/>
          </a:p>
          <a:p>
            <a:pPr indent="-285750" lvl="0" marL="28575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Συζητήστε πώς αυτά τα εμπόδια επηρεάζουν την επικοινωνία, τη δέσμευση και τη λήψη αποφάσεων.</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3 - Ανταλλαγή εμπειριών</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Μοιραστείτε τις δικές σας εργασιακές εμπειρίες που σχετίζονται με τα εμπόδια που εντοπίστηκαν</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Αναλογιστείτε πώς τα εμπόδια επηρέασαν τη συμμετοχή και τη συνεργασία σας</a:t>
            </a:r>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4 - Σχεδιασμός δράσης</a:t>
            </a:r>
            <a:endParaRPr/>
          </a:p>
          <a:p>
            <a:pPr indent="-285750" lvl="0" marL="28575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Προτείνετε άλλες εφαρμόσιμες στρατηγικές για την αντιμετώπιση των ψηφιακών εμποδίων</a:t>
            </a:r>
            <a:endParaRPr>
              <a:solidFill>
                <a:srgbClr val="868E93"/>
              </a:solidFill>
              <a:latin typeface="Arial"/>
              <a:ea typeface="Arial"/>
              <a:cs typeface="Arial"/>
              <a:sym typeface="Arial"/>
            </a:endParaRPr>
          </a:p>
          <a:p>
            <a:pPr indent="-171450" lvl="0" marL="28575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95" name="Google Shape;395;p48"/>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396" name="Google Shape;396;p48"/>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
        <p:nvSpPr>
          <p:cNvPr id="397" name="Google Shape;397;p48"/>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Δραστηριότητα 2.1. Αποκάλυψη ψηφιακών εμποδίων σε υβριδικούς χώρους εργασίας</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Πόροι</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Εκτυπωμένα φύλλα εργασίας του πλαισίου ορατότητας</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Μαρκαδόροι και flip charts για ομαδικές συζητήσεις</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404" name="Google Shape;404;p4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12501B"/>
              </a:buClr>
              <a:buSzPct val="108107"/>
              <a:buNone/>
            </a:pPr>
            <a:r>
              <a:rPr b="1" lang="en-GB">
                <a:solidFill>
                  <a:schemeClr val="accent6"/>
                </a:solidFill>
                <a:latin typeface="Arial"/>
                <a:ea typeface="Arial"/>
                <a:cs typeface="Arial"/>
                <a:sym typeface="Arial"/>
              </a:rPr>
              <a:t>Μάθετε περισσότερα! </a:t>
            </a:r>
            <a:endParaRPr/>
          </a:p>
          <a:p>
            <a:pPr indent="-228600" lvl="0" marL="228600" rtl="0" algn="l">
              <a:lnSpc>
                <a:spcPct val="90000"/>
              </a:lnSpc>
              <a:spcBef>
                <a:spcPts val="1000"/>
              </a:spcBef>
              <a:spcAft>
                <a:spcPts val="0"/>
              </a:spcAft>
              <a:buClr>
                <a:srgbClr val="868E93"/>
              </a:buClr>
              <a:buSzPct val="108107"/>
              <a:buChar char="•"/>
            </a:pPr>
            <a:r>
              <a:rPr i="0" lang="en-GB" u="none" cap="none" strike="noStrike">
                <a:solidFill>
                  <a:srgbClr val="868E93"/>
                </a:solidFill>
                <a:latin typeface="Arial"/>
                <a:ea typeface="Arial"/>
                <a:cs typeface="Arial"/>
                <a:sym typeface="Arial"/>
              </a:rPr>
              <a:t>Τι είναι η ψηφιακή ένταξη; Η παγκόσμια προσπάθεια να συνδεθούν όλοι στο διαδίκτυο</a:t>
            </a:r>
            <a:endParaRPr/>
          </a:p>
          <a:p>
            <a:pPr indent="0" lvl="0" marL="0" rtl="0" algn="l">
              <a:lnSpc>
                <a:spcPct val="90000"/>
              </a:lnSpc>
              <a:spcBef>
                <a:spcPts val="1000"/>
              </a:spcBef>
              <a:spcAft>
                <a:spcPts val="0"/>
              </a:spcAft>
              <a:buClr>
                <a:srgbClr val="868E93"/>
              </a:buClr>
              <a:buSzPct val="108107"/>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https://ctu.ieee.org/blog/2023/01/03/what-is-digital-inclusion-the-global-effort-to-bring-everyone-online/ </a:t>
            </a:r>
            <a:endParaRPr/>
          </a:p>
          <a:p>
            <a:pPr indent="0" lvl="0" marL="0" rtl="0" algn="l">
              <a:lnSpc>
                <a:spcPct val="90000"/>
              </a:lnSpc>
              <a:spcBef>
                <a:spcPts val="1000"/>
              </a:spcBef>
              <a:spcAft>
                <a:spcPts val="0"/>
              </a:spcAft>
              <a:buClr>
                <a:srgbClr val="868E93"/>
              </a:buClr>
              <a:buSzPct val="108107"/>
              <a:buNone/>
            </a:pPr>
            <a:r>
              <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ct val="108107"/>
              <a:buChar char="•"/>
            </a:pPr>
            <a:r>
              <a:rPr i="0" lang="en-GB" u="none" cap="none" strike="noStrike">
                <a:solidFill>
                  <a:srgbClr val="868E93"/>
                </a:solidFill>
                <a:latin typeface="Arial"/>
                <a:ea typeface="Arial"/>
                <a:cs typeface="Arial"/>
                <a:sym typeface="Arial"/>
              </a:rPr>
              <a:t>Οδηγός συναντήσεων χωρίς αποκλεισμούς, Πανεπιστήμιο Χάρβαρντ</a:t>
            </a:r>
            <a:endParaRPr/>
          </a:p>
          <a:p>
            <a:pPr indent="0" lvl="0" marL="0" rtl="0" algn="l">
              <a:lnSpc>
                <a:spcPct val="90000"/>
              </a:lnSpc>
              <a:spcBef>
                <a:spcPts val="1000"/>
              </a:spcBef>
              <a:spcAft>
                <a:spcPts val="0"/>
              </a:spcAft>
              <a:buClr>
                <a:srgbClr val="868E93"/>
              </a:buClr>
              <a:buSzPct val="108107"/>
              <a:buNone/>
            </a:pPr>
            <a:r>
              <a:rPr lang="en-GB" u="sng">
                <a:solidFill>
                  <a:srgbClr val="868E93"/>
                </a:solidFill>
                <a:latin typeface="Arial"/>
                <a:ea typeface="Arial"/>
                <a:cs typeface="Arial"/>
                <a:sym typeface="Arial"/>
                <a:hlinkClick r:id="rId4">
                  <a:extLst>
                    <a:ext uri="{A12FA001-AC4F-418D-AE19-62706E023703}">
                      <ahyp:hlinkClr val="tx"/>
                    </a:ext>
                  </a:extLst>
                </a:hlinkClick>
              </a:rPr>
              <a:t>https://edib.harvard.edu/files/dib/files/inclusive_meeting_guide_final_1.pdd </a:t>
            </a:r>
            <a:endParaRPr/>
          </a:p>
          <a:p>
            <a:pPr indent="0" lvl="0" marL="0" rtl="0" algn="l">
              <a:lnSpc>
                <a:spcPct val="90000"/>
              </a:lnSpc>
              <a:spcBef>
                <a:spcPts val="1000"/>
              </a:spcBef>
              <a:spcAft>
                <a:spcPts val="0"/>
              </a:spcAft>
              <a:buClr>
                <a:srgbClr val="868E93"/>
              </a:buClr>
              <a:buSzPct val="108107"/>
              <a:buNone/>
            </a:pPr>
            <a:r>
              <a:t/>
            </a:r>
            <a:endParaRPr>
              <a:solidFill>
                <a:srgbClr val="868E93"/>
              </a:solidFill>
              <a:latin typeface="Arial"/>
              <a:ea typeface="Arial"/>
              <a:cs typeface="Arial"/>
              <a:sym typeface="Arial"/>
            </a:endParaRPr>
          </a:p>
          <a:p>
            <a:pPr indent="-285750" lvl="0" marL="285750" rtl="0" algn="l">
              <a:lnSpc>
                <a:spcPct val="100000"/>
              </a:lnSpc>
              <a:spcBef>
                <a:spcPts val="1000"/>
              </a:spcBef>
              <a:spcAft>
                <a:spcPts val="0"/>
              </a:spcAft>
              <a:buClr>
                <a:srgbClr val="868E93"/>
              </a:buClr>
              <a:buSzPct val="108107"/>
              <a:buChar char="•"/>
            </a:pPr>
            <a:r>
              <a:rPr lang="en-GB">
                <a:solidFill>
                  <a:srgbClr val="868E93"/>
                </a:solidFill>
                <a:latin typeface="Arial"/>
                <a:ea typeface="Arial"/>
                <a:cs typeface="Arial"/>
                <a:sym typeface="Arial"/>
              </a:rPr>
              <a:t>Πώς να αποφύγετε την προκατάληψη της εγγύτητας στον εργασιακό χώρο</a:t>
            </a:r>
            <a:endParaRPr/>
          </a:p>
          <a:p>
            <a:pPr indent="0" lvl="0" marL="0" rtl="0" algn="l">
              <a:lnSpc>
                <a:spcPct val="100000"/>
              </a:lnSpc>
              <a:spcBef>
                <a:spcPts val="1000"/>
              </a:spcBef>
              <a:spcAft>
                <a:spcPts val="0"/>
              </a:spcAft>
              <a:buClr>
                <a:srgbClr val="868E93"/>
              </a:buClr>
              <a:buSzPct val="108107"/>
              <a:buNone/>
            </a:pPr>
            <a:r>
              <a:rPr lang="en-GB" u="sng">
                <a:solidFill>
                  <a:srgbClr val="868E93"/>
                </a:solidFill>
                <a:latin typeface="Arial"/>
                <a:ea typeface="Arial"/>
                <a:cs typeface="Arial"/>
                <a:sym typeface="Arial"/>
                <a:hlinkClick r:id="rId5">
                  <a:extLst>
                    <a:ext uri="{A12FA001-AC4F-418D-AE19-62706E023703}">
                      <ahyp:hlinkClr val="tx"/>
                    </a:ext>
                  </a:extLst>
                </a:hlinkClick>
              </a:rPr>
              <a:t>www.justworks.com/blog/proximity-bias </a:t>
            </a:r>
            <a:endParaRPr/>
          </a:p>
          <a:p>
            <a:pPr indent="0" lvl="0" marL="0" rtl="0" algn="l">
              <a:lnSpc>
                <a:spcPct val="90000"/>
              </a:lnSpc>
              <a:spcBef>
                <a:spcPts val="1000"/>
              </a:spcBef>
              <a:spcAft>
                <a:spcPts val="0"/>
              </a:spcAft>
              <a:buClr>
                <a:srgbClr val="868E93"/>
              </a:buClr>
              <a:buSzPct val="108107"/>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7"/>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7"/>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ct val="108107"/>
              <a:buNone/>
            </a:pPr>
            <a:r>
              <a:t/>
            </a:r>
            <a:endParaRPr i="0" u="none" cap="none" strike="noStrike">
              <a:solidFill>
                <a:srgbClr val="868E93"/>
              </a:solidFill>
              <a:latin typeface="Arial"/>
              <a:ea typeface="Arial"/>
              <a:cs typeface="Arial"/>
              <a:sym typeface="Arial"/>
            </a:endParaRPr>
          </a:p>
        </p:txBody>
      </p:sp>
      <p:sp>
        <p:nvSpPr>
          <p:cNvPr id="405" name="Google Shape;405;p49"/>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Δραστηριότητα 2.1. Αποκάλυψη ψηφιακών εμποδίων σε υβριδικούς χώρους εργασίας</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0"/>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2.2. Προκλήσεις επικοινωνίας σε υβριδικά εργασιακά περιβάλλοντα</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12" name="Google Shape;412;p50"/>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13" name="Google Shape;413;p50"/>
          <p:cNvGraphicFramePr/>
          <p:nvPr/>
        </p:nvGraphicFramePr>
        <p:xfrm>
          <a:off x="2297471" y="1666605"/>
          <a:ext cx="3000000" cy="3000000"/>
        </p:xfrm>
        <a:graphic>
          <a:graphicData uri="http://schemas.openxmlformats.org/drawingml/2006/table">
            <a:tbl>
              <a:tblPr bandRow="1" firstRow="1">
                <a:noFill/>
                <a:tableStyleId>{956B81FE-F313-4AD6-B0F2-F828F91C721F}</a:tableStyleId>
              </a:tblPr>
              <a:tblGrid>
                <a:gridCol w="2032000"/>
                <a:gridCol w="60960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Σημασία της επικοινωνίας σε υβριδικές ομάδες</a:t>
                      </a:r>
                      <a:endParaRPr b="1"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GB" sz="1400" u="none" cap="none" strike="noStrike"/>
                        <a:t>Εξασφαλίζει ευθυγράμμιση ως προς τους στόχους και τις προσδοκίες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p>
                    <a:p>
                      <a:pPr indent="0" lvl="0" marL="0" marR="0" rtl="0" algn="l">
                        <a:lnSpc>
                          <a:spcPct val="100000"/>
                        </a:lnSpc>
                        <a:spcBef>
                          <a:spcPts val="0"/>
                        </a:spcBef>
                        <a:spcAft>
                          <a:spcPts val="0"/>
                        </a:spcAft>
                        <a:buClr>
                          <a:srgbClr val="000000"/>
                        </a:buClr>
                        <a:buSzPts val="1400"/>
                        <a:buFont typeface="Arial"/>
                        <a:buNone/>
                      </a:pPr>
                      <a:r>
                        <a:rPr b="0" lang="en-GB" sz="1400" u="none" cap="none" strike="noStrike"/>
                        <a:t>Χτίζει εμπιστοσύνη και ενισχύει τη συνοχή της ομάδας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p>
                    <a:p>
                      <a:pPr indent="0" lvl="0" marL="0" marR="0" rtl="0" algn="l">
                        <a:lnSpc>
                          <a:spcPct val="100000"/>
                        </a:lnSpc>
                        <a:spcBef>
                          <a:spcPts val="0"/>
                        </a:spcBef>
                        <a:spcAft>
                          <a:spcPts val="0"/>
                        </a:spcAft>
                        <a:buClr>
                          <a:srgbClr val="000000"/>
                        </a:buClr>
                        <a:buSzPts val="1400"/>
                        <a:buFont typeface="Arial"/>
                        <a:buNone/>
                      </a:pPr>
                      <a:r>
                        <a:rPr b="0" lang="en-GB" sz="1400" u="none" cap="none" strike="noStrike"/>
                        <a:t>Μειώνει τις παρεξηγήσεις και ενισχύει την παραγωγικότητα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Κοινά εμπόδια στην αποτελεσματική επικοινωνία</a:t>
                      </a:r>
                      <a:endParaRPr sz="1400" u="none" cap="none" strike="noStrike"/>
                    </a:p>
                  </a:txBody>
                  <a:tcPr marT="45725" marB="45725" marR="91450" marL="91450" anchor="ctr">
                    <a:solidFill>
                      <a:srgbClr val="B787B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Τεχνικά προβλήματα: ασταθές διαδίκτυο, ασύμβατο λογισμικό, κακή ποιότητα ήχου/βίντεο</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Κοινωνικές ενδείξεις: δυσκολία στην ερμηνεία της γλώσσας του σώματος, του τόνου ή του συναισθηματικού πλαισίου</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Κενά δέσμευσης: οι προσωπικοί συμμετέχοντες κυριαρχούν στις συζητήσεις- οι απομακρυσμένοι συμμετέχοντες αισθάνονται αποκλεισμένοι</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1"/>
          <p:cNvSpPr txBox="1"/>
          <p:nvPr/>
        </p:nvSpPr>
        <p:spPr>
          <a:xfrm>
            <a:off x="2074675" y="394550"/>
            <a:ext cx="102036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2.2. Προκλήσεις επικοινωνίας σε υβριδικά εργασιακά περιβάλλοντα</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20" name="Google Shape;420;p51"/>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21" name="Google Shape;421;p51"/>
          <p:cNvGraphicFramePr/>
          <p:nvPr/>
        </p:nvGraphicFramePr>
        <p:xfrm>
          <a:off x="2307303" y="1327355"/>
          <a:ext cx="3000000" cy="3000000"/>
        </p:xfrm>
        <a:graphic>
          <a:graphicData uri="http://schemas.openxmlformats.org/drawingml/2006/table">
            <a:tbl>
              <a:tblPr bandRow="1" firstRow="1">
                <a:noFill/>
                <a:tableStyleId>{956B81FE-F313-4AD6-B0F2-F828F91C721F}</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Εμπόδια στις υβριδικές συνεδριάσεις</a:t>
                      </a:r>
                      <a:endParaRPr sz="1400" u="none" cap="none" strike="noStrike"/>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Τεχνικά εμπόδια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Κοινωνικά εμπόδια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Δομικά εμπόδια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Προβλήματα συνδεσιμότητας που προκαλούν διακοπές</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Ανεπαρκής εκπαίδευση στα εικονικά εργαλεία που οδηγεί σε αναποτελεσματικότητα</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Έλλειψη τυποποιημένων πλατφορμών σε όλες τις ομάδες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Ανισότητα στην πρόσβαση σε συζητήσεις και στη λήψη αποφάσεων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εξ αποστάσεως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συμμετέχοντες συχνά παραβλέπονται στη δυναμική της ομάδας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Μη ευθυγραμμισμένες ζώνες ώρας που δημιουργούν προκλήσεις στον προγραμματισμό.</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Ασυνεπή πρωτόκολλα συνεδριάσεων ή ασαφείς ημερήσιες διατάξεις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Ανεπαρκής ανάθεση ρόλων ή αρμοδιοτήτων κατά τη διάρκεια των συνεδριάσεων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Έλλειψη μηχανισμών ανατροφοδότησης για συνεχή βελτίωση</a:t>
                      </a:r>
                      <a:endParaRPr sz="1400" u="none" cap="none" strike="noStrike"/>
                    </a:p>
                  </a:txBody>
                  <a:tcPr marT="45725" marB="45725" marR="91450" marL="91450" anchor="ctr"/>
                </a:tc>
              </a:tr>
            </a:tbl>
          </a:graphicData>
        </a:graphic>
      </p:graphicFrame>
      <p:pic>
        <p:nvPicPr>
          <p:cNvPr descr="Router sem fios com preenchimento sólido" id="422" name="Google Shape;422;p51"/>
          <p:cNvPicPr preferRelativeResize="0"/>
          <p:nvPr/>
        </p:nvPicPr>
        <p:blipFill rotWithShape="1">
          <a:blip r:embed="rId4">
            <a:alphaModFix/>
          </a:blip>
          <a:srcRect b="0" l="0" r="0" t="0"/>
          <a:stretch/>
        </p:blipFill>
        <p:spPr>
          <a:xfrm>
            <a:off x="3169265" y="2381865"/>
            <a:ext cx="914400" cy="914400"/>
          </a:xfrm>
          <a:prstGeom prst="rect">
            <a:avLst/>
          </a:prstGeom>
          <a:noFill/>
          <a:ln>
            <a:noFill/>
          </a:ln>
        </p:spPr>
      </p:pic>
      <p:pic>
        <p:nvPicPr>
          <p:cNvPr descr="Género com preenchimento sólido" id="423" name="Google Shape;423;p51"/>
          <p:cNvPicPr preferRelativeResize="0"/>
          <p:nvPr/>
        </p:nvPicPr>
        <p:blipFill rotWithShape="1">
          <a:blip r:embed="rId5">
            <a:alphaModFix/>
          </a:blip>
          <a:srcRect b="0" l="0" r="0" t="0"/>
          <a:stretch/>
        </p:blipFill>
        <p:spPr>
          <a:xfrm>
            <a:off x="5805948" y="2381865"/>
            <a:ext cx="914400" cy="914400"/>
          </a:xfrm>
          <a:prstGeom prst="rect">
            <a:avLst/>
          </a:prstGeom>
          <a:noFill/>
          <a:ln>
            <a:noFill/>
          </a:ln>
        </p:spPr>
      </p:pic>
      <p:pic>
        <p:nvPicPr>
          <p:cNvPr descr="Hierarquia com preenchimento sólido" id="424" name="Google Shape;424;p51"/>
          <p:cNvPicPr preferRelativeResize="0"/>
          <p:nvPr/>
        </p:nvPicPr>
        <p:blipFill rotWithShape="1">
          <a:blip r:embed="rId6">
            <a:alphaModFix/>
          </a:blip>
          <a:srcRect b="0" l="0" r="0" t="0"/>
          <a:stretch/>
        </p:blipFill>
        <p:spPr>
          <a:xfrm>
            <a:off x="8539316" y="2381865"/>
            <a:ext cx="914400"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2"/>
          <p:cNvSpPr txBox="1"/>
          <p:nvPr/>
        </p:nvSpPr>
        <p:spPr>
          <a:xfrm>
            <a:off x="2113800" y="224925"/>
            <a:ext cx="100782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2.2. Προκλήσεις επικοινωνίας σε υβριδικά εργασιακά περιβάλλοντα</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31" name="Google Shape;431;p5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32" name="Google Shape;432;p52"/>
          <p:cNvGraphicFramePr/>
          <p:nvPr/>
        </p:nvGraphicFramePr>
        <p:xfrm>
          <a:off x="2199153" y="1092205"/>
          <a:ext cx="3000000" cy="3000000"/>
        </p:xfrm>
        <a:graphic>
          <a:graphicData uri="http://schemas.openxmlformats.org/drawingml/2006/table">
            <a:tbl>
              <a:tblPr bandRow="1" firstRow="1">
                <a:noFill/>
                <a:tableStyleId>{956B81FE-F313-4AD6-B0F2-F828F91C721F}</a:tableStyleId>
              </a:tblPr>
              <a:tblGrid>
                <a:gridCol w="2709325"/>
                <a:gridCol w="2709325"/>
                <a:gridCol w="2970300"/>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Στρατηγικές για την υπέρβαση των εμποδίων στις υβριδικές συνεδριάσεις</a:t>
                      </a:r>
                      <a:endParaRPr sz="1400" u="none" cap="none" strike="noStrike"/>
                    </a:p>
                  </a:txBody>
                  <a:tcPr marT="45725" marB="45725" marR="91450" marL="91450"/>
                </a:tc>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Τεχνικές λύσεις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Κοινωνικές λύσεις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Δομικές λύσεις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Επενδύστε σε εξοπλισμό ήχου και βίντεο υψηλής ποιότητας</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Παροχή εκπαιδευτικών σεμιναρίων για τους υπαλλήλους σε εικονικές πλατφόρμες</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t/>
                      </a:r>
                      <a:endParaRPr sz="14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Διασφάλιση σταθερής και ισχυρής συνδεσιμότητας στο διαδίκτυο</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Διευκολύνετε πρακτικές συνεδριάσεων χωρίς αποκλεισμούς, όπως η εναλλαγή και η ενεργητική ακρόαση.</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Ενθαρρύνετε τη χρήση οπτικών σημάτων (π.χ. χαρακτηριστικά ανύψωσης του χεριού σε εικονικές πλατφόρμες).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Τακτικός έλεγχος με τους εξ αποστάσεως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συμμετέχοντες για ανατροφοδότηση και συμμετοχή</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Χρήση δομημένης ημερήσιας διάταξης που μοιράζεται εκ των προτέρων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Αναθέστε συγκεκριμένους ρόλους (χρονομέτρης, συντονιστής, σημειωτής) για να ενισχύσετε την αποτελεσματικότητα.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Εφαρμογή μηχανισμών παρακολούθησης για την τεκμηρίωση και την κοινοποίηση των αποτελεσμάτων των συνεδριάσεων</a:t>
                      </a:r>
                      <a:endParaRPr sz="1400" u="none" cap="none" strike="noStrike"/>
                    </a:p>
                  </a:txBody>
                  <a:tcPr marT="45725" marB="45725" marR="91450" marL="91450" anchor="ctr"/>
                </a:tc>
              </a:tr>
            </a:tbl>
          </a:graphicData>
        </a:graphic>
      </p:graphicFrame>
      <p:pic>
        <p:nvPicPr>
          <p:cNvPr descr="Router sem fios com preenchimento sólido" id="433" name="Google Shape;433;p52"/>
          <p:cNvPicPr preferRelativeResize="0"/>
          <p:nvPr/>
        </p:nvPicPr>
        <p:blipFill rotWithShape="1">
          <a:blip r:embed="rId4">
            <a:alphaModFix/>
          </a:blip>
          <a:srcRect b="0" l="0" r="0" t="0"/>
          <a:stretch/>
        </p:blipFill>
        <p:spPr>
          <a:xfrm>
            <a:off x="3169265" y="2381865"/>
            <a:ext cx="914400" cy="914400"/>
          </a:xfrm>
          <a:prstGeom prst="rect">
            <a:avLst/>
          </a:prstGeom>
          <a:noFill/>
          <a:ln>
            <a:noFill/>
          </a:ln>
        </p:spPr>
      </p:pic>
      <p:pic>
        <p:nvPicPr>
          <p:cNvPr descr="Género com preenchimento sólido" id="434" name="Google Shape;434;p52"/>
          <p:cNvPicPr preferRelativeResize="0"/>
          <p:nvPr/>
        </p:nvPicPr>
        <p:blipFill rotWithShape="1">
          <a:blip r:embed="rId5">
            <a:alphaModFix/>
          </a:blip>
          <a:srcRect b="0" l="0" r="0" t="0"/>
          <a:stretch/>
        </p:blipFill>
        <p:spPr>
          <a:xfrm>
            <a:off x="5805948" y="2381865"/>
            <a:ext cx="914400" cy="914400"/>
          </a:xfrm>
          <a:prstGeom prst="rect">
            <a:avLst/>
          </a:prstGeom>
          <a:noFill/>
          <a:ln>
            <a:noFill/>
          </a:ln>
        </p:spPr>
      </p:pic>
      <p:pic>
        <p:nvPicPr>
          <p:cNvPr descr="Hierarquia com preenchimento sólido" id="435" name="Google Shape;435;p52"/>
          <p:cNvPicPr preferRelativeResize="0"/>
          <p:nvPr/>
        </p:nvPicPr>
        <p:blipFill rotWithShape="1">
          <a:blip r:embed="rId6">
            <a:alphaModFix/>
          </a:blip>
          <a:srcRect b="0" l="0" r="0" t="0"/>
          <a:stretch/>
        </p:blipFill>
        <p:spPr>
          <a:xfrm>
            <a:off x="8539316" y="2381865"/>
            <a:ext cx="914400"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3"/>
          <p:cNvSpPr txBox="1"/>
          <p:nvPr/>
        </p:nvSpPr>
        <p:spPr>
          <a:xfrm>
            <a:off x="2048575" y="394550"/>
            <a:ext cx="103473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2: Εμπόδια στην ψηφιακή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2.2. Προκλήσεις επικοινωνίας σε υβριδικά εργασιακά περιβάλλοντα</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42" name="Google Shape;442;p5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443" name="Google Shape;443;p53"/>
          <p:cNvGraphicFramePr/>
          <p:nvPr/>
        </p:nvGraphicFramePr>
        <p:xfrm>
          <a:off x="2287639" y="1407924"/>
          <a:ext cx="3000000" cy="3000000"/>
        </p:xfrm>
        <a:graphic>
          <a:graphicData uri="http://schemas.openxmlformats.org/drawingml/2006/table">
            <a:tbl>
              <a:tblPr bandRow="1" firstRow="1">
                <a:noFill/>
                <a:tableStyleId>{956B81FE-F313-4AD6-B0F2-F828F91C721F}</a:tableStyleId>
              </a:tblPr>
              <a:tblGrid>
                <a:gridCol w="2032000"/>
                <a:gridCol w="2032000"/>
                <a:gridCol w="2032000"/>
                <a:gridCol w="2032000"/>
              </a:tblGrid>
              <a:tr h="370850">
                <a:tc gridSpan="4">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Οφέλη από την αντιμετώπιση των προκλήσεων</a:t>
                      </a:r>
                      <a:endParaRPr sz="1400" u="none" cap="none" strike="noStrike"/>
                    </a:p>
                  </a:txBody>
                  <a:tcPr marT="45725" marB="45725" marR="91450" marL="91450"/>
                </a:tc>
                <a:tc hMerge="1"/>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Ενισχυμένη συνοχή της ομάδας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Αυξημένη παραγωγικότητα</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Καλύτερη ευημερία των εργαζομένων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Βελτιωμένη ψηφιακή και κοινωνική ένταξη</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Ισχυρότερες σχέσεις μεταξύ των μελών της ομάδας που εργάζονται από κοντά και εξ αποστάσεως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Μεγαλύτερη εμπιστοσύνη και συντροφικότητα εντός των ομάδων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Η βελτιωμένη επικοινωνία μειώνει τα λάθη και τις καθυστερήσεις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ομάδες ξοδεύουν λιγότερο χρόνο για την επίλυση παρεξηγήσεων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πρακτικές αποκλεισμού ενισχύουν την αίσθηση του ανήκειν</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Μειώνει το άγχος και την απογοήτευση που σχετίζονται με τεχνικά ή κοινωνικά εμπόδια</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Ίσες ευκαιρίες συμμετοχής, ανεξαρτήτως τοποθεσίας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Αντιμετωπίζει τις διαφορετικές ανάγκες των εργαζομένων, προωθώντας τη δικαιοσύνη</a:t>
                      </a:r>
                      <a:endParaRPr sz="1400" u="none" cap="none" strike="noStrike"/>
                    </a:p>
                  </a:txBody>
                  <a:tcPr marT="45725" marB="45725" marR="91450" marL="91450"/>
                </a:tc>
              </a:tr>
            </a:tbl>
          </a:graphicData>
        </a:graphic>
      </p:graphicFrame>
      <p:pic>
        <p:nvPicPr>
          <p:cNvPr descr="Cuidados com preenchimento sólido" id="444" name="Google Shape;444;p53"/>
          <p:cNvPicPr preferRelativeResize="0"/>
          <p:nvPr/>
        </p:nvPicPr>
        <p:blipFill rotWithShape="1">
          <a:blip r:embed="rId4">
            <a:alphaModFix/>
          </a:blip>
          <a:srcRect b="0" l="0" r="0" t="0"/>
          <a:stretch/>
        </p:blipFill>
        <p:spPr>
          <a:xfrm>
            <a:off x="6877664" y="2629664"/>
            <a:ext cx="914400" cy="914400"/>
          </a:xfrm>
          <a:prstGeom prst="rect">
            <a:avLst/>
          </a:prstGeom>
          <a:noFill/>
          <a:ln>
            <a:noFill/>
          </a:ln>
        </p:spPr>
      </p:pic>
      <p:pic>
        <p:nvPicPr>
          <p:cNvPr descr="Inteligência Artificial com preenchimento sólido" id="445" name="Google Shape;445;p53"/>
          <p:cNvPicPr preferRelativeResize="0"/>
          <p:nvPr/>
        </p:nvPicPr>
        <p:blipFill rotWithShape="1">
          <a:blip r:embed="rId5">
            <a:alphaModFix/>
          </a:blip>
          <a:srcRect b="0" l="0" r="0" t="0"/>
          <a:stretch/>
        </p:blipFill>
        <p:spPr>
          <a:xfrm>
            <a:off x="5019367" y="2695458"/>
            <a:ext cx="914400" cy="914400"/>
          </a:xfrm>
          <a:prstGeom prst="rect">
            <a:avLst/>
          </a:prstGeom>
          <a:noFill/>
          <a:ln>
            <a:noFill/>
          </a:ln>
        </p:spPr>
      </p:pic>
      <p:pic>
        <p:nvPicPr>
          <p:cNvPr descr="Dança com preenchimento sólido" id="446" name="Google Shape;446;p53"/>
          <p:cNvPicPr preferRelativeResize="0"/>
          <p:nvPr/>
        </p:nvPicPr>
        <p:blipFill rotWithShape="1">
          <a:blip r:embed="rId6">
            <a:alphaModFix/>
          </a:blip>
          <a:srcRect b="0" l="0" r="0" t="0"/>
          <a:stretch/>
        </p:blipFill>
        <p:spPr>
          <a:xfrm>
            <a:off x="2846439" y="2709741"/>
            <a:ext cx="914400" cy="914400"/>
          </a:xfrm>
          <a:prstGeom prst="rect">
            <a:avLst/>
          </a:prstGeom>
          <a:noFill/>
          <a:ln>
            <a:noFill/>
          </a:ln>
        </p:spPr>
      </p:pic>
      <p:pic>
        <p:nvPicPr>
          <p:cNvPr descr="Influenciador com preenchimento sólido" id="447" name="Google Shape;447;p53"/>
          <p:cNvPicPr preferRelativeResize="0"/>
          <p:nvPr/>
        </p:nvPicPr>
        <p:blipFill rotWithShape="1">
          <a:blip r:embed="rId7">
            <a:alphaModFix/>
          </a:blip>
          <a:srcRect b="0" l="0" r="0" t="0"/>
          <a:stretch/>
        </p:blipFill>
        <p:spPr>
          <a:xfrm>
            <a:off x="8989961" y="2629664"/>
            <a:ext cx="914400" cy="914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4"/>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454" name="Google Shape;454;p54"/>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2.2. Προσομοίωση μιας υβριδικής συνάντησης</a:t>
            </a:r>
            <a:endParaRPr sz="3600">
              <a:solidFill>
                <a:schemeClr val="accent5"/>
              </a:solidFill>
            </a:endParaRPr>
          </a:p>
        </p:txBody>
      </p:sp>
      <p:pic>
        <p:nvPicPr>
          <p:cNvPr descr="Inteligência Artificial com preenchimento sólido" id="455" name="Google Shape;455;p54"/>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456" name="Google Shape;456;p54"/>
          <p:cNvSpPr txBox="1"/>
          <p:nvPr/>
        </p:nvSpPr>
        <p:spPr>
          <a:xfrm>
            <a:off x="6506950" y="2476375"/>
            <a:ext cx="5535300" cy="3809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6550" lvl="0" marL="457200" marR="0" rtl="0" algn="l">
              <a:lnSpc>
                <a:spcPct val="115000"/>
              </a:lnSpc>
              <a:spcBef>
                <a:spcPts val="120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Αναγνωρίζετε τα βασικά στοιχεία της ψηφιακής ευημερίας και τον αντίκτυπό τους στην παραγωγικότητα και την ικανοποίηση των εργαζομένων</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Προσδιορίζετε τις προκλήσεις και τις ευκαιρίες για κοινωνική ένταξη σε υβριδικά μοντέλα εργασίας</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Εφαρμόζετε τεχνικές για την εξισορρόπηση της χρήσης της τεχνολογίας με ανθρωποκεντρικές προσεγγίσεις για τη διατήρηση των κοινωνικών σχέσεων.</a:t>
            </a:r>
            <a:endParaRPr b="0" i="1" sz="2400" u="none" cap="none" strike="noStrike">
              <a:solidFill>
                <a:srgbClr val="757575"/>
              </a:solidFill>
              <a:latin typeface="Arial"/>
              <a:ea typeface="Arial"/>
              <a:cs typeface="Arial"/>
              <a:sym typeface="Arial"/>
            </a:endParaRPr>
          </a:p>
        </p:txBody>
      </p:sp>
      <p:sp>
        <p:nvSpPr>
          <p:cNvPr id="457" name="Google Shape;457;p54"/>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εντοπιστούν τα κοινά εμπόδια επικοινωνίας και να αναπτυχθούν από κοινού στρατηγικές για την υπέρβασ</a:t>
            </a:r>
            <a:r>
              <a:rPr b="1" i="1" lang="en-GB">
                <a:solidFill>
                  <a:srgbClr val="868E93"/>
                </a:solidFill>
                <a:latin typeface="Open Sans Light"/>
                <a:ea typeface="Open Sans Light"/>
                <a:cs typeface="Open Sans Light"/>
                <a:sym typeface="Open Sans Light"/>
              </a:rPr>
              <a:t>η</a:t>
            </a:r>
            <a:r>
              <a:rPr b="1" i="1" lang="en-GB" u="none" cap="none" strike="noStrike">
                <a:solidFill>
                  <a:srgbClr val="868E93"/>
                </a:solidFill>
                <a:latin typeface="Open Sans Light"/>
                <a:ea typeface="Open Sans Light"/>
                <a:cs typeface="Open Sans Light"/>
                <a:sym typeface="Open Sans Light"/>
              </a:rPr>
              <a:t> τους.</a:t>
            </a:r>
            <a:endParaRPr/>
          </a:p>
        </p:txBody>
      </p:sp>
      <p:pic>
        <p:nvPicPr>
          <p:cNvPr id="458" name="Google Shape;458;p54"/>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459" name="Google Shape;459;p54"/>
          <p:cNvSpPr txBox="1"/>
          <p:nvPr/>
        </p:nvSpPr>
        <p:spPr>
          <a:xfrm>
            <a:off x="7676125" y="1815825"/>
            <a:ext cx="4268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Μαθησιακά αποτελέσματα</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5"/>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1 - Συμμετοχή στο παιχνίδι ρόλων</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Ακολουθήστε τον ρόλο που σας έχει ανατεθεί και συνεισφέρετε στην προσομοιωμένη συνάντηση</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Χρησιμοποιήστε την κάρτα σεναρίου για να καθοδηγήσετε την προσέγγισή σας στις προκλήσεις που παρουσιάζονται</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2 - Συμμετοχή στη συζήτηση των ομάδων</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Μοιραστείτε τις παρατηρήσεις σας κατά την ενημέρωση</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3 - Σκεφτείτε και εφαρμόστε</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Χρησιμοποιήστε το φύλλο ανατροφοδότησης για να καταγράψετε ιδέες και στρατηγικές</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466" name="Google Shape;466;p55"/>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467" name="Google Shape;467;p55"/>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00h:40m</a:t>
            </a:r>
            <a:endParaRPr b="1" i="0" sz="1600" u="none" cap="none" strike="noStrike">
              <a:solidFill>
                <a:schemeClr val="accent6"/>
              </a:solidFill>
              <a:latin typeface="Arial"/>
              <a:ea typeface="Arial"/>
              <a:cs typeface="Arial"/>
              <a:sym typeface="Arial"/>
            </a:endParaRPr>
          </a:p>
        </p:txBody>
      </p:sp>
      <p:sp>
        <p:nvSpPr>
          <p:cNvPr id="468" name="Google Shape;468;p55"/>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2.2. Προσομοίωση μιας υβριδικής συνάντησης</a:t>
            </a:r>
            <a:endParaRPr sz="3600">
              <a:solidFill>
                <a:schemeClr val="accent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6"/>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Πόροι</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Φύλλο δραστηριότητας 2 Κάρτες σεναρίων: Προκλήσεις σε υβριδικές συνεδριάσεις</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Φύλλο δραστηριότητας 3 Φύλλο ανατροφοδότησης και προβληματισμού για την υβριδική συνάντηση</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Chart/Πίνακας</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Γραφική ύλη (στυλό, μαρκαδόροι και χαρτί για σημειώσεις)</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475" name="Google Shape;475;p56"/>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Μάθετε περισσότερα!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Η υβριδική επικοινωνία ως προοπτική για την ανάπτυξη των οργανισμών. Επιθεώρηση Εφαρμοσμένης Κοινωνικοοικονομικής Έρευνας. </a:t>
            </a:r>
            <a:r>
              <a:rPr i="0" lang="en-GB" u="sng" cap="none" strike="noStrike">
                <a:solidFill>
                  <a:schemeClr val="hlink"/>
                </a:solidFill>
                <a:latin typeface="Arial"/>
                <a:ea typeface="Arial"/>
                <a:cs typeface="Arial"/>
                <a:sym typeface="Arial"/>
                <a:hlinkClick r:id="rId3"/>
              </a:rPr>
              <a:t>https://doi.org/10.54609/reaser.v25i1.286</a:t>
            </a:r>
            <a:r>
              <a:rPr i="0" lang="en-GB" u="none" cap="none" strike="noStrike">
                <a:solidFill>
                  <a:srgbClr val="868E93"/>
                </a:solidFill>
                <a:latin typeface="Arial"/>
                <a:ea typeface="Arial"/>
                <a:cs typeface="Arial"/>
                <a:sym typeface="Arial"/>
              </a:rPr>
              <a:t>. </a:t>
            </a:r>
            <a:endParaRPr>
              <a:solidFill>
                <a:srgbClr val="868E93"/>
              </a:solidFill>
              <a:latin typeface="Arial"/>
              <a:ea typeface="Arial"/>
              <a:cs typeface="Arial"/>
              <a:sym typeface="Arial"/>
            </a:endParaRPr>
          </a:p>
          <a:p>
            <a:pPr indent="-285750" lvl="0" marL="28575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Harunavamwe, M., &amp; Kanengoni, H. (2023). Υβριδικά και εικονικά εργασιακά περιβάλλοντα- η αλληλεπίδραση μεταξύ του τεχνοστρες, της αντιλαμβανόμενης οργανωτικής υποστήριξης, της σύγκρουσης εργασίας-οικογένειας και του αντίκτυπου στην εργασιακή δέσμευση. African Journal of Economic and Management Studies. </a:t>
            </a:r>
            <a:r>
              <a:rPr lang="en-GB" u="sng">
                <a:solidFill>
                  <a:srgbClr val="868E93"/>
                </a:solidFill>
                <a:latin typeface="Arial"/>
                <a:ea typeface="Arial"/>
                <a:cs typeface="Arial"/>
                <a:sym typeface="Arial"/>
                <a:hlinkClick r:id="rId4">
                  <a:extLst>
                    <a:ext uri="{A12FA001-AC4F-418D-AE19-62706E023703}">
                      <ahyp:hlinkClr val="tx"/>
                    </a:ext>
                  </a:extLst>
                </a:hlinkClick>
              </a:rPr>
              <a:t>https://doi.org/10.1108/ajems-07-2022-0306</a:t>
            </a:r>
            <a:r>
              <a:rPr lang="en-GB">
                <a:solidFill>
                  <a:srgbClr val="868E93"/>
                </a:solidFill>
                <a:latin typeface="Arial"/>
                <a:ea typeface="Arial"/>
                <a:cs typeface="Arial"/>
                <a:sym typeface="Arial"/>
              </a:rPr>
              <a:t>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476" name="Google Shape;476;p56"/>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2.2. Προσομοίωση μιας υβριδικής συνάντησης</a:t>
            </a:r>
            <a:endParaRPr sz="3600">
              <a:solidFill>
                <a:schemeClr val="accent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7"/>
          <p:cNvSpPr txBox="1"/>
          <p:nvPr/>
        </p:nvSpPr>
        <p:spPr>
          <a:xfrm>
            <a:off x="4890343" y="2848993"/>
            <a:ext cx="6033295"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Ενότητα 3</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Τεχνικές επικοινωνίας χωρίς αποκλεισμούς</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483" name="Google Shape;483;p57"/>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nvSpPr>
        <p:spPr>
          <a:xfrm>
            <a:off x="4890344" y="2848993"/>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Ενότητα 1</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3" name="Google Shape;133;p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8"/>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3: Τεχνικές επικοινωνίας χωρίς αποκλεισμούς</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3.1. Ανάπτυξη τεχνικών επικοινωνίας χωρίς αποκλεισμούς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490" name="Google Shape;490;p58"/>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pSp>
        <p:nvGrpSpPr>
          <p:cNvPr id="491" name="Google Shape;491;p58"/>
          <p:cNvGrpSpPr/>
          <p:nvPr/>
        </p:nvGrpSpPr>
        <p:grpSpPr>
          <a:xfrm>
            <a:off x="2538960" y="1784547"/>
            <a:ext cx="8477484" cy="3288904"/>
            <a:chOff x="506961" y="1389997"/>
            <a:chExt cx="8477484" cy="3288904"/>
          </a:xfrm>
        </p:grpSpPr>
        <p:sp>
          <p:nvSpPr>
            <p:cNvPr id="492" name="Google Shape;492;p58"/>
            <p:cNvSpPr/>
            <p:nvPr/>
          </p:nvSpPr>
          <p:spPr>
            <a:xfrm rot="10800000">
              <a:off x="1520885" y="1389997"/>
              <a:ext cx="7463560" cy="3288904"/>
            </a:xfrm>
            <a:prstGeom prst="homePlate">
              <a:avLst>
                <a:gd fmla="val 50000" name="adj"/>
              </a:avLst>
            </a:prstGeom>
            <a:solidFill>
              <a:srgbClr val="A02B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58"/>
            <p:cNvSpPr txBox="1"/>
            <p:nvPr/>
          </p:nvSpPr>
          <p:spPr>
            <a:xfrm>
              <a:off x="2343111" y="1389997"/>
              <a:ext cx="6641334" cy="3288904"/>
            </a:xfrm>
            <a:prstGeom prst="rect">
              <a:avLst/>
            </a:prstGeom>
            <a:noFill/>
            <a:ln>
              <a:noFill/>
            </a:ln>
          </p:spPr>
          <p:txBody>
            <a:bodyPr anchorCtr="0" anchor="t" bIns="125725" lIns="1402125" spcFirstLastPara="1" rIns="234675" wrap="square" tIns="125725">
              <a:noAutofit/>
            </a:bodyPr>
            <a:lstStyle/>
            <a:p>
              <a:pPr indent="0" lvl="0" marL="0" marR="0" rtl="0" algn="l">
                <a:lnSpc>
                  <a:spcPct val="115000"/>
                </a:lnSpc>
                <a:spcBef>
                  <a:spcPts val="1200"/>
                </a:spcBef>
                <a:spcAft>
                  <a:spcPts val="0"/>
                </a:spcAft>
                <a:buClr>
                  <a:srgbClr val="000000"/>
                </a:buClr>
                <a:buSzPts val="3300"/>
                <a:buFont typeface="Arial"/>
                <a:buNone/>
              </a:pPr>
              <a:r>
                <a:rPr b="0" i="0" lang="en-GB" sz="3300" u="none" cap="none" strike="noStrike">
                  <a:solidFill>
                    <a:schemeClr val="lt1"/>
                  </a:solidFill>
                  <a:latin typeface="Arial"/>
                  <a:ea typeface="Arial"/>
                  <a:cs typeface="Arial"/>
                  <a:sym typeface="Arial"/>
                </a:rPr>
                <a:t>Υβριδικές συναντήσεις χωρίς αποκλεισμούς</a:t>
              </a:r>
              <a:endParaRPr b="0" i="0" sz="3300" u="none" cap="none" strike="noStrike">
                <a:solidFill>
                  <a:schemeClr val="lt1"/>
                </a:solidFill>
                <a:latin typeface="Arial"/>
                <a:ea typeface="Arial"/>
                <a:cs typeface="Arial"/>
                <a:sym typeface="Arial"/>
              </a:endParaRPr>
            </a:p>
            <a:p>
              <a:pPr indent="-336550" lvl="1" marL="914400" marR="0" rtl="0" algn="l">
                <a:lnSpc>
                  <a:spcPct val="115000"/>
                </a:lnSpc>
                <a:spcBef>
                  <a:spcPts val="1200"/>
                </a:spcBef>
                <a:spcAft>
                  <a:spcPts val="0"/>
                </a:spcAft>
                <a:buClr>
                  <a:schemeClr val="lt1"/>
                </a:buClr>
                <a:buSzPts val="1700"/>
                <a:buFont typeface="Arial"/>
                <a:buChar char="•"/>
              </a:pPr>
              <a:r>
                <a:rPr b="0" i="0" lang="en-GB" sz="1700" u="none" cap="none" strike="noStrike">
                  <a:solidFill>
                    <a:schemeClr val="lt1"/>
                  </a:solidFill>
                  <a:latin typeface="Arial"/>
                  <a:ea typeface="Arial"/>
                  <a:cs typeface="Arial"/>
                  <a:sym typeface="Arial"/>
                </a:rPr>
                <a:t>εξασφαλίζοντας ισότιμη συμμετοχή, εμπλοκή και </a:t>
              </a:r>
              <a:r>
                <a:rPr b="1" i="0" lang="en-GB" sz="1700" u="none" cap="none" strike="noStrike">
                  <a:solidFill>
                    <a:schemeClr val="lt1"/>
                  </a:solidFill>
                  <a:latin typeface="Arial"/>
                  <a:ea typeface="Arial"/>
                  <a:cs typeface="Arial"/>
                  <a:sym typeface="Arial"/>
                </a:rPr>
                <a:t>συνεργασία μεταξύ </a:t>
              </a:r>
              <a:r>
                <a:rPr b="0" i="0" lang="en-GB" sz="1700" u="none" cap="none" strike="noStrike">
                  <a:solidFill>
                    <a:schemeClr val="lt1"/>
                  </a:solidFill>
                  <a:latin typeface="Arial"/>
                  <a:ea typeface="Arial"/>
                  <a:cs typeface="Arial"/>
                  <a:sym typeface="Arial"/>
                </a:rPr>
                <a:t>των παρευρισκόμενων και των εξ αποστάσεως συμμετεχόντων, δημιουργώντας ένα περιβάλλον όπου όλοι αισθάνονται ότι εκτιμώνται και ότι συμμετέχουν</a:t>
              </a:r>
              <a:endParaRPr b="0" i="0" sz="1700" u="none" cap="none" strike="noStrike">
                <a:solidFill>
                  <a:schemeClr val="lt1"/>
                </a:solidFill>
                <a:latin typeface="Arial"/>
                <a:ea typeface="Arial"/>
                <a:cs typeface="Arial"/>
                <a:sym typeface="Arial"/>
              </a:endParaRPr>
            </a:p>
          </p:txBody>
        </p:sp>
        <p:sp>
          <p:nvSpPr>
            <p:cNvPr id="494" name="Google Shape;494;p58"/>
            <p:cNvSpPr/>
            <p:nvPr/>
          </p:nvSpPr>
          <p:spPr>
            <a:xfrm>
              <a:off x="506961" y="1444639"/>
              <a:ext cx="3179621" cy="3179621"/>
            </a:xfrm>
            <a:prstGeom prst="ellipse">
              <a:avLst/>
            </a:prstGeom>
            <a:blipFill rotWithShape="1">
              <a:blip r:embed="rId4">
                <a:alphaModFix/>
              </a:blip>
              <a:stretch>
                <a:fillRect b="0" l="-24995" r="-24994"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9"/>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3: Τεχνικές επικοινωνίας χωρίς αποκλεισμούς</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3.1. Ανάπτυξη τεχνικών επικοινωνίας χωρίς αποκλεισμούς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01" name="Google Shape;501;p59"/>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02" name="Google Shape;502;p59"/>
          <p:cNvGraphicFramePr/>
          <p:nvPr/>
        </p:nvGraphicFramePr>
        <p:xfrm>
          <a:off x="2326966" y="1491226"/>
          <a:ext cx="3000000" cy="3000000"/>
        </p:xfrm>
        <a:graphic>
          <a:graphicData uri="http://schemas.openxmlformats.org/drawingml/2006/table">
            <a:tbl>
              <a:tblPr bandRow="1" firstRow="1">
                <a:noFill/>
                <a:tableStyleId>{956B81FE-F313-4AD6-B0F2-F828F91C721F}</a:tableStyleId>
              </a:tblPr>
              <a:tblGrid>
                <a:gridCol w="1625600"/>
                <a:gridCol w="1625600"/>
                <a:gridCol w="1625600"/>
                <a:gridCol w="1625600"/>
                <a:gridCol w="1625600"/>
              </a:tblGrid>
              <a:tr h="370850">
                <a:tc gridSpan="5">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Τεχνικές επικοινωνίας χωρίς αποκλεισμούς σε υβριδικές συνεδριάσεις</a:t>
                      </a:r>
                      <a:endParaRPr b="1" sz="1400" u="none" cap="none" strike="noStrike"/>
                    </a:p>
                  </a:txBody>
                  <a:tcPr marT="45725" marB="45725" marR="91450" marL="91450"/>
                </a:tc>
                <a:tc hMerge="1"/>
                <a:tc hMerge="1"/>
                <a:tc hMerge="1"/>
                <a:tc hMerge="1"/>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Προετοιμασία</a:t>
                      </a:r>
                      <a:endParaRPr sz="1400" u="none" cap="none" strike="noStrike"/>
                    </a:p>
                  </a:txBody>
                  <a:tcPr marT="45725" marB="45725" marR="91450" marL="91450">
                    <a:solidFill>
                      <a:srgbClr val="A02B93">
                        <a:alpha val="20000"/>
                      </a:srgbClr>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GB" sz="1400" u="none" cap="none" strike="noStrike"/>
                        <a:t>Δέσμευση</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Ορατότητα και συμμετοχή</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Μετοχικό κεφάλαιο</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Μετριοπάθεια</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Μοιραστείτε το υλικό εκ των προτέρων για να έχετε ίσο χρόνο για προετοιμασία</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100"/>
                        <a:buFont typeface="Arial"/>
                        <a:buNone/>
                      </a:pPr>
                      <a:r>
                        <a:rPr lang="en-GB" sz="1400" u="none" cap="none" strike="noStrike"/>
                        <a:t>Χρησιμοποιήστε εργαλεία όπως δημοσκοπήσεις, δραστηριότητες για να σπάσει ο πάγος και εικονικούς πίνακες για να ενθαρρύνετε την αλληλεπίδραση.</a:t>
                      </a:r>
                      <a:endParaRPr sz="1700" u="none" cap="none" strike="noStrike"/>
                    </a:p>
                  </a:txBody>
                  <a:tcPr marT="45725" marB="45725" marR="91450" marL="91450">
                    <a:solidFill>
                      <a:srgbClr val="A02B93">
                        <a:alpha val="20000"/>
                      </a:srgbClr>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Ενθαρρύνετε όλους τους συμμετέχοντες να έχουν τις κάμερες ανοιχτές, να μιλούν καθαρά και να χρησιμοποιούν συντονιστή για την αποτελεσματική διαχείριση των συνεισφορών.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Αναθέστε "φιλαράκια" σε εξ αποστάσεως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συμμετέχοντες για να διασφαλίσετε ότι θα συμπεριληφθούν στις συζητήσεις.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Ένας συντονιστής συνάντησης υποστηρίζει τους εξ αποστάσεως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συμμετέχοντες με τεχνικές προκλήσεις, αναδεικνύει τις ερωτήσεις τους και διασφαλίζει δομημένες συνεισφορές.</a:t>
                      </a:r>
                      <a:endParaRPr sz="1400" u="none" cap="none" strike="noStrike"/>
                    </a:p>
                  </a:txBody>
                  <a:tcPr marT="45725" marB="45725" marR="91450" marL="91450"/>
                </a:tc>
              </a:tr>
            </a:tbl>
          </a:graphicData>
        </a:graphic>
      </p:graphicFrame>
      <p:pic>
        <p:nvPicPr>
          <p:cNvPr descr="Procurar em pasta com preenchimento sólido" id="503" name="Google Shape;503;p59"/>
          <p:cNvPicPr preferRelativeResize="0"/>
          <p:nvPr/>
        </p:nvPicPr>
        <p:blipFill rotWithShape="1">
          <a:blip r:embed="rId4">
            <a:alphaModFix/>
          </a:blip>
          <a:srcRect b="0" l="0" r="0" t="0"/>
          <a:stretch/>
        </p:blipFill>
        <p:spPr>
          <a:xfrm>
            <a:off x="2738284" y="2514600"/>
            <a:ext cx="914400" cy="914400"/>
          </a:xfrm>
          <a:prstGeom prst="rect">
            <a:avLst/>
          </a:prstGeom>
          <a:noFill/>
          <a:ln>
            <a:noFill/>
          </a:ln>
        </p:spPr>
      </p:pic>
      <p:pic>
        <p:nvPicPr>
          <p:cNvPr descr="Seta circular com preenchimento sólido" id="504" name="Google Shape;504;p59"/>
          <p:cNvPicPr preferRelativeResize="0"/>
          <p:nvPr/>
        </p:nvPicPr>
        <p:blipFill rotWithShape="1">
          <a:blip r:embed="rId5">
            <a:alphaModFix/>
          </a:blip>
          <a:srcRect b="0" l="0" r="0" t="0"/>
          <a:stretch/>
        </p:blipFill>
        <p:spPr>
          <a:xfrm>
            <a:off x="4287671" y="2514600"/>
            <a:ext cx="914400" cy="914400"/>
          </a:xfrm>
          <a:prstGeom prst="rect">
            <a:avLst/>
          </a:prstGeom>
          <a:noFill/>
          <a:ln>
            <a:noFill/>
          </a:ln>
        </p:spPr>
      </p:pic>
      <p:pic>
        <p:nvPicPr>
          <p:cNvPr descr="Lâmpada e engrenagem com preenchimento sólido" id="505" name="Google Shape;505;p59"/>
          <p:cNvPicPr preferRelativeResize="0"/>
          <p:nvPr/>
        </p:nvPicPr>
        <p:blipFill rotWithShape="1">
          <a:blip r:embed="rId6">
            <a:alphaModFix/>
          </a:blip>
          <a:srcRect b="0" l="0" r="0" t="0"/>
          <a:stretch/>
        </p:blipFill>
        <p:spPr>
          <a:xfrm>
            <a:off x="5865149" y="2514600"/>
            <a:ext cx="914400" cy="914400"/>
          </a:xfrm>
          <a:prstGeom prst="rect">
            <a:avLst/>
          </a:prstGeom>
          <a:noFill/>
          <a:ln>
            <a:noFill/>
          </a:ln>
        </p:spPr>
      </p:pic>
      <p:pic>
        <p:nvPicPr>
          <p:cNvPr descr="Aperto de mão com preenchimento sólido" id="506" name="Google Shape;506;p59"/>
          <p:cNvPicPr preferRelativeResize="0"/>
          <p:nvPr/>
        </p:nvPicPr>
        <p:blipFill rotWithShape="1">
          <a:blip r:embed="rId7">
            <a:alphaModFix/>
          </a:blip>
          <a:srcRect b="0" l="0" r="0" t="0"/>
          <a:stretch/>
        </p:blipFill>
        <p:spPr>
          <a:xfrm>
            <a:off x="7485845" y="2514600"/>
            <a:ext cx="914400" cy="914400"/>
          </a:xfrm>
          <a:prstGeom prst="rect">
            <a:avLst/>
          </a:prstGeom>
          <a:noFill/>
          <a:ln>
            <a:noFill/>
          </a:ln>
        </p:spPr>
      </p:pic>
      <p:pic>
        <p:nvPicPr>
          <p:cNvPr descr="Call center com preenchimento sólido" id="507" name="Google Shape;507;p59"/>
          <p:cNvPicPr preferRelativeResize="0"/>
          <p:nvPr/>
        </p:nvPicPr>
        <p:blipFill rotWithShape="1">
          <a:blip r:embed="rId8">
            <a:alphaModFix/>
          </a:blip>
          <a:srcRect b="0" l="0" r="0" t="0"/>
          <a:stretch/>
        </p:blipFill>
        <p:spPr>
          <a:xfrm>
            <a:off x="9187218" y="2446361"/>
            <a:ext cx="914400" cy="914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0"/>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3: Τεχνικές επικοινωνίας χωρίς αποκλεισμούς</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3.1. Ανάπτυξη τεχνικών επικοινωνίας χωρίς αποκλεισμούς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14" name="Google Shape;514;p60"/>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pSp>
        <p:nvGrpSpPr>
          <p:cNvPr id="515" name="Google Shape;515;p60"/>
          <p:cNvGrpSpPr/>
          <p:nvPr/>
        </p:nvGrpSpPr>
        <p:grpSpPr>
          <a:xfrm>
            <a:off x="2425404" y="1235405"/>
            <a:ext cx="8128000" cy="5350242"/>
            <a:chOff x="0" y="34212"/>
            <a:chExt cx="8128000" cy="5350242"/>
          </a:xfrm>
        </p:grpSpPr>
        <p:sp>
          <p:nvSpPr>
            <p:cNvPr id="516" name="Google Shape;516;p60"/>
            <p:cNvSpPr/>
            <p:nvPr/>
          </p:nvSpPr>
          <p:spPr>
            <a:xfrm>
              <a:off x="0" y="34212"/>
              <a:ext cx="8128000" cy="717282"/>
            </a:xfrm>
            <a:prstGeom prst="roundRect">
              <a:avLst>
                <a:gd fmla="val 10000" name="adj"/>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60"/>
            <p:cNvSpPr txBox="1"/>
            <p:nvPr/>
          </p:nvSpPr>
          <p:spPr>
            <a:xfrm>
              <a:off x="21008" y="55220"/>
              <a:ext cx="8085984" cy="67526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Γιατί η επικοινωνία χωρίς αποκλεισμούς είναι σημαντική στους υβριδικούς χώρους εργασίας</a:t>
              </a:r>
              <a:endParaRPr b="0" i="0" sz="1400" u="none" cap="none" strike="noStrike">
                <a:solidFill>
                  <a:srgbClr val="000000"/>
                </a:solidFill>
                <a:latin typeface="Arial"/>
                <a:ea typeface="Arial"/>
                <a:cs typeface="Arial"/>
                <a:sym typeface="Arial"/>
              </a:endParaRPr>
            </a:p>
          </p:txBody>
        </p:sp>
        <p:sp>
          <p:nvSpPr>
            <p:cNvPr id="518" name="Google Shape;518;p60"/>
            <p:cNvSpPr/>
            <p:nvPr/>
          </p:nvSpPr>
          <p:spPr>
            <a:xfrm>
              <a:off x="0" y="995334"/>
              <a:ext cx="1354666" cy="1354666"/>
            </a:xfrm>
            <a:prstGeom prst="roundRect">
              <a:avLst>
                <a:gd fmla="val 16670" name="adj"/>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60"/>
            <p:cNvSpPr/>
            <p:nvPr/>
          </p:nvSpPr>
          <p:spPr>
            <a:xfrm>
              <a:off x="1435946" y="995334"/>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0"/>
            <p:cNvSpPr txBox="1"/>
            <p:nvPr/>
          </p:nvSpPr>
          <p:spPr>
            <a:xfrm>
              <a:off x="1502087" y="1061475"/>
              <a:ext cx="6559771" cy="1222384"/>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Βελτιώνει τη συνεργασία, συμβάλλοντας στη μείωση της μεροληψίας λόγω εγγύτητας και προωθώντας την ισότιμη συμβολή</a:t>
              </a:r>
              <a:endParaRPr b="0" i="0" sz="2200" u="none" cap="none" strike="noStrike">
                <a:solidFill>
                  <a:schemeClr val="lt1"/>
                </a:solidFill>
                <a:latin typeface="Arial"/>
                <a:ea typeface="Arial"/>
                <a:cs typeface="Arial"/>
                <a:sym typeface="Arial"/>
              </a:endParaRPr>
            </a:p>
          </p:txBody>
        </p:sp>
        <p:sp>
          <p:nvSpPr>
            <p:cNvPr id="521" name="Google Shape;521;p60"/>
            <p:cNvSpPr/>
            <p:nvPr/>
          </p:nvSpPr>
          <p:spPr>
            <a:xfrm>
              <a:off x="0" y="2512561"/>
              <a:ext cx="1354666" cy="1354666"/>
            </a:xfrm>
            <a:prstGeom prst="roundRect">
              <a:avLst>
                <a:gd fmla="val 16670" name="adj"/>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60"/>
            <p:cNvSpPr/>
            <p:nvPr/>
          </p:nvSpPr>
          <p:spPr>
            <a:xfrm>
              <a:off x="1435946" y="2512561"/>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0"/>
            <p:cNvSpPr txBox="1"/>
            <p:nvPr/>
          </p:nvSpPr>
          <p:spPr>
            <a:xfrm>
              <a:off x="1502087" y="2578702"/>
              <a:ext cx="6559771" cy="1222384"/>
            </a:xfrm>
            <a:prstGeom prst="rect">
              <a:avLst/>
            </a:prstGeom>
            <a:noFill/>
            <a:ln>
              <a:noFill/>
            </a:ln>
          </p:spPr>
          <p:txBody>
            <a:bodyPr anchorCtr="0" anchor="ctr" bIns="156450" lIns="156450" spcFirstLastPara="1" rIns="156450" wrap="square" tIns="156450">
              <a:noAutofit/>
            </a:bodyPr>
            <a:lstStyle/>
            <a:p>
              <a:pPr indent="0" lvl="0" marL="0" marR="0" rtl="0" algn="ctr">
                <a:lnSpc>
                  <a:spcPct val="9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Αυξάνει την παραγωγικότητα και την αφοσίωση, εξασφαλίζοντας ότι όλοι έχουν φωνή και καλλιεργώντας το αίσθημα του ότι ανήκουν στην ομάδα.</a:t>
              </a:r>
              <a:endParaRPr b="0" i="0" sz="2200" u="none" cap="none" strike="noStrike">
                <a:solidFill>
                  <a:schemeClr val="lt1"/>
                </a:solidFill>
                <a:latin typeface="Arial"/>
                <a:ea typeface="Arial"/>
                <a:cs typeface="Arial"/>
                <a:sym typeface="Arial"/>
              </a:endParaRPr>
            </a:p>
          </p:txBody>
        </p:sp>
        <p:sp>
          <p:nvSpPr>
            <p:cNvPr id="524" name="Google Shape;524;p60"/>
            <p:cNvSpPr/>
            <p:nvPr/>
          </p:nvSpPr>
          <p:spPr>
            <a:xfrm>
              <a:off x="0" y="4029788"/>
              <a:ext cx="1354666" cy="1354666"/>
            </a:xfrm>
            <a:prstGeom prst="roundRect">
              <a:avLst>
                <a:gd fmla="val 16670" name="adj"/>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60"/>
            <p:cNvSpPr/>
            <p:nvPr/>
          </p:nvSpPr>
          <p:spPr>
            <a:xfrm>
              <a:off x="1435946" y="4029788"/>
              <a:ext cx="6692053" cy="1354666"/>
            </a:xfrm>
            <a:prstGeom prst="roundRect">
              <a:avLst>
                <a:gd fmla="val 1667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60"/>
            <p:cNvSpPr txBox="1"/>
            <p:nvPr/>
          </p:nvSpPr>
          <p:spPr>
            <a:xfrm>
              <a:off x="1502087" y="4095929"/>
              <a:ext cx="6559771" cy="1222384"/>
            </a:xfrm>
            <a:prstGeom prst="rect">
              <a:avLst/>
            </a:prstGeom>
            <a:noFill/>
            <a:ln>
              <a:noFill/>
            </a:ln>
          </p:spPr>
          <p:txBody>
            <a:bodyPr anchorCtr="0" anchor="ctr" bIns="156450" lIns="156450" spcFirstLastPara="1" rIns="156450" wrap="square" tIns="156450">
              <a:noAutofit/>
            </a:bodyPr>
            <a:lstStyle/>
            <a:p>
              <a:pPr indent="0" lvl="0" marL="0" marR="0" rtl="0" algn="l">
                <a:lnSpc>
                  <a:spcPct val="115000"/>
                </a:lnSpc>
                <a:spcBef>
                  <a:spcPts val="1200"/>
                </a:spcBef>
                <a:spcAft>
                  <a:spcPts val="1200"/>
                </a:spcAft>
                <a:buClr>
                  <a:schemeClr val="dk1"/>
                </a:buClr>
                <a:buSzPts val="1100"/>
                <a:buFont typeface="Arial"/>
                <a:buNone/>
              </a:pPr>
              <a:r>
                <a:rPr b="0" i="0" lang="en-GB" sz="2200" u="none" cap="none" strike="noStrike">
                  <a:solidFill>
                    <a:schemeClr val="lt1"/>
                  </a:solidFill>
                  <a:latin typeface="Arial"/>
                  <a:ea typeface="Arial"/>
                  <a:cs typeface="Arial"/>
                  <a:sym typeface="Arial"/>
                </a:rPr>
                <a:t>Μειώνει την ψηφιακή κόπωση όταν είναι προσεκτικά δομημένο, αποτρέποντας έτσι την υπερφόρτωση και προάγοντας την ευεξία.</a:t>
              </a:r>
              <a:endParaRPr b="0" i="0" sz="2200" u="none" cap="none" strike="noStrike">
                <a:solidFill>
                  <a:schemeClr val="lt1"/>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1"/>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533" name="Google Shape;533;p61"/>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3.1. Σχεδιασμός συναντήσεων χωρίς αποκλεισμούς</a:t>
            </a:r>
            <a:endParaRPr sz="3600">
              <a:solidFill>
                <a:schemeClr val="accent5"/>
              </a:solidFill>
            </a:endParaRPr>
          </a:p>
        </p:txBody>
      </p:sp>
      <p:pic>
        <p:nvPicPr>
          <p:cNvPr descr="Inteligência Artificial com preenchimento sólido" id="534" name="Google Shape;534;p6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535" name="Google Shape;535;p61"/>
          <p:cNvSpPr txBox="1"/>
          <p:nvPr/>
        </p:nvSpPr>
        <p:spPr>
          <a:xfrm>
            <a:off x="6543675" y="2476385"/>
            <a:ext cx="5400600" cy="4110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6550" lvl="0" marL="457200" marR="0" rtl="0" algn="l">
              <a:lnSpc>
                <a:spcPct val="115000"/>
              </a:lnSpc>
              <a:spcBef>
                <a:spcPts val="120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Αναγνωρίζετε τα βασικά στοιχεία της ψηφιακής ευημερίας και τον αντίκτυπό τους στην παραγωγικότητα και την ικανοποίηση των εργαζομένων</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Σχεδιάζετε στρατηγικές για την προώθηση της ψηφιακής ευημερίας και της κοινωνικής συνδεσιμότητας σε υβριδικούς χώρους εργασίας</a:t>
            </a:r>
            <a:endParaRPr b="0" i="1" sz="1700" u="none" cap="none" strike="noStrike">
              <a:solidFill>
                <a:srgbClr val="757575"/>
              </a:solidFill>
              <a:latin typeface="Arial"/>
              <a:ea typeface="Arial"/>
              <a:cs typeface="Arial"/>
              <a:sym typeface="Arial"/>
            </a:endParaRPr>
          </a:p>
          <a:p>
            <a:pPr indent="-298450" lvl="0" marL="457200" marR="0" rtl="0" algn="l">
              <a:lnSpc>
                <a:spcPct val="115000"/>
              </a:lnSpc>
              <a:spcBef>
                <a:spcPts val="0"/>
              </a:spcBef>
              <a:spcAft>
                <a:spcPts val="0"/>
              </a:spcAft>
              <a:buClr>
                <a:srgbClr val="757575"/>
              </a:buClr>
              <a:buSzPts val="1100"/>
              <a:buFont typeface="Arial"/>
              <a:buChar char="•"/>
            </a:pPr>
            <a:r>
              <a:rPr b="0" i="1" lang="en-GB" sz="1700" u="none" cap="none" strike="noStrike">
                <a:solidFill>
                  <a:srgbClr val="757575"/>
                </a:solidFill>
                <a:latin typeface="Arial"/>
                <a:ea typeface="Arial"/>
                <a:cs typeface="Arial"/>
                <a:sym typeface="Arial"/>
              </a:rPr>
              <a:t>Εφαρμόζετε τεχνικές για την εξισορρόπηση της χρήσης της τεχνολογίας με ανθρωποκεντρικές προσεγγίσεις για τη διατήρηση των κοινωνικών σχέσεων</a:t>
            </a:r>
            <a:r>
              <a:rPr b="0" i="1" lang="en-GB" sz="1100" u="none" cap="none" strike="noStrike">
                <a:solidFill>
                  <a:srgbClr val="757575"/>
                </a:solidFill>
                <a:latin typeface="Arial"/>
                <a:ea typeface="Arial"/>
                <a:cs typeface="Arial"/>
                <a:sym typeface="Arial"/>
              </a:rPr>
              <a:t>.</a:t>
            </a:r>
            <a:endParaRPr b="0" i="1" sz="1800" u="none" cap="none" strike="noStrike">
              <a:solidFill>
                <a:srgbClr val="757575"/>
              </a:solidFill>
              <a:latin typeface="Arial"/>
              <a:ea typeface="Arial"/>
              <a:cs typeface="Arial"/>
              <a:sym typeface="Arial"/>
            </a:endParaRPr>
          </a:p>
        </p:txBody>
      </p:sp>
      <p:sp>
        <p:nvSpPr>
          <p:cNvPr id="536" name="Google Shape;536;p61"/>
          <p:cNvSpPr txBox="1"/>
          <p:nvPr>
            <p:ph idx="1" type="body"/>
          </p:nvPr>
        </p:nvSpPr>
        <p:spPr>
          <a:xfrm>
            <a:off x="331225" y="1641700"/>
            <a:ext cx="5910900" cy="4775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διερευνήσουν τις επιπτώσεις της ψηφιακής κόπωσης στη δέσμευση και την παραγωγικότητα, να μάθουν πρακτικές συνεδριάσεων χωρίς αποκλεισμούς και να κάνουν καταιγισμό ιδεών για πρακτικές προσαρμογές του καταλόγου ελέγχου συνεδριάσεων χωρίς αποκλεισμούς για τη δυναμική της ομάδας τους.</a:t>
            </a:r>
            <a:endParaRPr/>
          </a:p>
        </p:txBody>
      </p:sp>
      <p:pic>
        <p:nvPicPr>
          <p:cNvPr id="537" name="Google Shape;537;p61"/>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538" name="Google Shape;538;p61"/>
          <p:cNvSpPr txBox="1"/>
          <p:nvPr/>
        </p:nvSpPr>
        <p:spPr>
          <a:xfrm>
            <a:off x="7676125" y="1815825"/>
            <a:ext cx="4268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Μαθησιακά αποτελέσματα</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2"/>
          <p:cNvSpPr txBox="1"/>
          <p:nvPr>
            <p:ph idx="1" type="body"/>
          </p:nvPr>
        </p:nvSpPr>
        <p:spPr>
          <a:xfrm>
            <a:off x="514850" y="1195575"/>
            <a:ext cx="9770400" cy="49476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1 - Εξερευνήστε τη λίστα ελέγχου </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Εξοικειωθείτε με τον κατάλογο ελέγχου συναντήσεων χωρίς αποκλεισμούς που παρουσίασε ο εκπαιδευτής</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Αναλογιστείτε τις τυπικές προκλήσεις των συναντήσεων της ομάδας σας και σημειώστε έναν ή δύο τομείς που χρειάζονται βελτίωση.</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2 - Συνεργασία και καταιγισμός ιδεών</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Ενώστε την ομάδα σας και επανεξετάστε μαζί τη λίστα ελέγχου</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Χρησιμοποιήστε αυτοκόλλητες σημειώσεις ή έναν πίνακα για να μοιραστείτε τις ιδέες της ομάδας σας σχετικά με το πώς να προσαρμόσετε τη λίστα ελέγχου για τη δυναμική της ομάδας σας.</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Συζητήστε και καταγράψτε λύσεις για τα πιθανά εμπόδια, με τον χρονομέτρη να διασφαλίζει ότι η ομάδα θα παραμείνει στην πορεία και τον υπεύθυνο για τις σημειώσεις να καταγράφει τις βασικές ιδέες.</a:t>
            </a:r>
            <a:endParaRPr>
              <a:solidFill>
                <a:srgbClr val="868E93"/>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3 - Παρουσιάστε και μάθετε</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Μοιραστείτε την πιο καινοτόμο προσαρμογή της ομάδας σας με όλους σε μια γρήγορη παρουσίαση 1 λεπτού.</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Ακούστε τις παρουσιάσεις άλλων ομάδων για έμπνευση και κρατήστε σημειώσεις για τις ιδέες που σας βρίσκουν σύμφωνο</a:t>
            </a:r>
            <a:endParaRPr/>
          </a:p>
          <a:p>
            <a:pPr indent="0" lvl="0" marL="0" rtl="0" algn="l">
              <a:lnSpc>
                <a:spcPct val="10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4 - Αναστοχασμός και δέσμευση</a:t>
            </a:r>
            <a:endParaRPr/>
          </a:p>
          <a:p>
            <a:pPr indent="-285750" lvl="0" marL="285750" rtl="0" algn="l">
              <a:lnSpc>
                <a:spcPct val="100000"/>
              </a:lnSpc>
              <a:spcBef>
                <a:spcPts val="0"/>
              </a:spcBef>
              <a:spcAft>
                <a:spcPts val="0"/>
              </a:spcAft>
              <a:buClr>
                <a:srgbClr val="757575"/>
              </a:buClr>
              <a:buSzPts val="1800"/>
              <a:buChar char="•"/>
            </a:pPr>
            <a:r>
              <a:rPr lang="en-GB">
                <a:solidFill>
                  <a:srgbClr val="757575"/>
                </a:solidFill>
                <a:latin typeface="Arial"/>
                <a:ea typeface="Arial"/>
                <a:cs typeface="Arial"/>
                <a:sym typeface="Arial"/>
              </a:rPr>
              <a:t>Αναλογιστείτε τη συνεδρίαση και προσδιορίστε ένα πρακτικό συμπέρασμα που μπορείτε να εφαρμόσετε στην επόμενη συνάντησή σας.</a:t>
            </a:r>
            <a:endParaRPr>
              <a:solidFill>
                <a:srgbClr val="757575"/>
              </a:solidFill>
              <a:latin typeface="Arial"/>
              <a:ea typeface="Arial"/>
              <a:cs typeface="Arial"/>
              <a:sym typeface="Arial"/>
            </a:endParaRPr>
          </a:p>
        </p:txBody>
      </p:sp>
      <p:pic>
        <p:nvPicPr>
          <p:cNvPr descr="Ampulheta 90% com preenchimento sólido" id="545" name="Google Shape;545;p62"/>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546" name="Google Shape;546;p62"/>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00h:25m</a:t>
            </a:r>
            <a:endParaRPr b="1" i="0" sz="1600" u="none" cap="none" strike="noStrike">
              <a:solidFill>
                <a:schemeClr val="accent6"/>
              </a:solidFill>
              <a:latin typeface="Arial"/>
              <a:ea typeface="Arial"/>
              <a:cs typeface="Arial"/>
              <a:sym typeface="Arial"/>
            </a:endParaRPr>
          </a:p>
        </p:txBody>
      </p:sp>
      <p:sp>
        <p:nvSpPr>
          <p:cNvPr id="547" name="Google Shape;547;p62"/>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3.1. Σχεδιασμός συναντήσεων χωρίς αποκλεισμούς</a:t>
            </a:r>
            <a:endParaRPr sz="3600">
              <a:solidFill>
                <a:schemeClr val="accent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3"/>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Πόροι</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Εκτυπωμένα αντίγραφα του καταλόγου ελέγχου συναντήσεων χωρίς αποκλεισμούς</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Chart/Πίνακας</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Γραφική ύλη (Στυλό, μαρκαδόροι και χαρτί για σημειώσεις.</a:t>
            </a:r>
            <a:endParaRPr b="1">
              <a:solidFill>
                <a:srgbClr val="12501B"/>
              </a:solidFill>
            </a:endParaRPr>
          </a:p>
        </p:txBody>
      </p:sp>
      <p:sp>
        <p:nvSpPr>
          <p:cNvPr id="554" name="Google Shape;554;p63"/>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Μάθετε περισσότερα!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Αποτελεσματική υβριδική εργασία</a:t>
            </a:r>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www.cipd.org/globalassets/media/knowledge/knowledge-hub/guides/2024-pdfs/hybrid-working-taskforce-guide-feb2024.pdf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555" name="Google Shape;555;p63"/>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3.1. Σχεδιασμός συναντήσεων χωρίς αποκλεισμούς</a:t>
            </a:r>
            <a:endParaRPr sz="3600">
              <a:solidFill>
                <a:schemeClr val="accent5"/>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4"/>
          <p:cNvSpPr txBox="1"/>
          <p:nvPr/>
        </p:nvSpPr>
        <p:spPr>
          <a:xfrm>
            <a:off x="4890343" y="2848993"/>
            <a:ext cx="6033295"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Ενότητα 4</a:t>
            </a: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562" name="Google Shape;562;p64"/>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5"/>
          <p:cNvSpPr txBox="1"/>
          <p:nvPr/>
        </p:nvSpPr>
        <p:spPr>
          <a:xfrm>
            <a:off x="1203700" y="133575"/>
            <a:ext cx="110874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4: Στρατηγικές ευημερίας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Ανάπτυξη στρατηγικών ευημερίας σε υβριδικά εργασιακά περιβάλλοντα</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69" name="Google Shape;569;p6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70" name="Google Shape;570;p65"/>
          <p:cNvGraphicFramePr/>
          <p:nvPr/>
        </p:nvGraphicFramePr>
        <p:xfrm>
          <a:off x="2229299" y="1301129"/>
          <a:ext cx="3000000" cy="3000000"/>
        </p:xfrm>
        <a:graphic>
          <a:graphicData uri="http://schemas.openxmlformats.org/drawingml/2006/table">
            <a:tbl>
              <a:tblPr bandRow="1" firstRow="1">
                <a:noFill/>
                <a:tableStyleId>{956B81FE-F313-4AD6-B0F2-F828F91C721F}</a:tableStyleId>
              </a:tblPr>
              <a:tblGrid>
                <a:gridCol w="3161675"/>
                <a:gridCol w="3161675"/>
                <a:gridCol w="3161675"/>
              </a:tblGrid>
              <a:tr h="29250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Αποτελεσματικές στρατηγικές ευημερίας για υβριδικά περιβάλλοντα εργασίας</a:t>
                      </a:r>
                      <a:endParaRPr sz="1400" u="none" cap="none" strike="noStrike"/>
                    </a:p>
                  </a:txBody>
                  <a:tcPr marT="45725" marB="45725" marR="91450" marL="91450"/>
                </a:tc>
                <a:tc hMerge="1"/>
                <a:tc hMerge="1"/>
              </a:tr>
              <a:tr h="7019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Καθορισμός ψηφιακών ορίων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Πρόληψη της επαγγελματικής εξουθένωσης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Ενθάρρυνση των διαλειμμάτων και της σωματικής δραστηριότητας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70197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2954175">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p>
                    <a:p>
                      <a:pPr indent="0" lvl="1" marL="0" marR="0" rtl="0" algn="l">
                        <a:lnSpc>
                          <a:spcPct val="100000"/>
                        </a:lnSpc>
                        <a:spcBef>
                          <a:spcPts val="0"/>
                        </a:spcBef>
                        <a:spcAft>
                          <a:spcPts val="0"/>
                        </a:spcAft>
                        <a:buClr>
                          <a:srgbClr val="000000"/>
                        </a:buClr>
                        <a:buSzPts val="1400"/>
                        <a:buFont typeface="Arial"/>
                        <a:buNone/>
                      </a:pPr>
                      <a:r>
                        <a:rPr lang="en-GB" sz="1400" u="none" cap="none" strike="noStrike"/>
                        <a:t>Καθορίστε σαφείς προσδοκίες "χρόνου απόκρισης" για emails και μηνύματα, ώστε να αποφεύγεται η εργασία εκτός ωραρίου.</a:t>
                      </a:r>
                      <a:endParaRPr sz="1400" u="none" cap="none" strike="noStrike"/>
                    </a:p>
                    <a:p>
                      <a:pPr indent="0" lvl="0" marL="0" marR="0" rtl="0" algn="l">
                        <a:lnSpc>
                          <a:spcPct val="115000"/>
                        </a:lnSpc>
                        <a:spcBef>
                          <a:spcPts val="1200"/>
                        </a:spcBef>
                        <a:spcAft>
                          <a:spcPts val="0"/>
                        </a:spcAft>
                        <a:buClr>
                          <a:srgbClr val="000000"/>
                        </a:buClr>
                        <a:buSzPts val="1100"/>
                        <a:buFont typeface="Arial"/>
                        <a:buNone/>
                      </a:pPr>
                      <a:r>
                        <a:rPr lang="en-GB" sz="1400" u="none" cap="none" strike="noStrike"/>
                        <a:t>Εισαγάγετε «μπλοκ χωρίς συναντήσεις», όπως απογεύματα χωρίς εικονικές συναντήσεις, για να επιτρέψετε την εστίαση στην εργασία.</a:t>
                      </a:r>
                      <a:endParaRPr sz="1600" u="none" cap="none" strike="noStrike"/>
                    </a:p>
                    <a:p>
                      <a:pPr indent="0" lvl="1" marL="0" marR="0" rtl="0" algn="l">
                        <a:lnSpc>
                          <a:spcPct val="100000"/>
                        </a:lnSpc>
                        <a:spcBef>
                          <a:spcPts val="1200"/>
                        </a:spcBef>
                        <a:spcAft>
                          <a:spcPts val="0"/>
                        </a:spcAft>
                        <a:buClr>
                          <a:srgbClr val="000000"/>
                        </a:buClr>
                        <a:buSzPts val="1400"/>
                        <a:buFont typeface="Arial"/>
                        <a:buNone/>
                      </a:pPr>
                      <a:r>
                        <a:rPr lang="en-GB" sz="1400" u="none" cap="none" strike="noStrike"/>
                        <a:t>Ενθαρρύνετε τους εργαζόμενους να αποσυνδέονται από τις πλατφόρμες που σχετίζονται με την εργασία κατά τη διάρκεια των απογευμάτων, των Σαββατοκύριακων και των διακοπών.</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Προώθηση ευέλικτων χρονοδιαγραμμάτων που επιτρέπουν στους εργαζόμενους να ευθυγραμμίζουν την εργασία με τις προσωπικές ενεργειακές κορυφές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Παροχή κατάρτισης σχετικά με την αναγνώριση των σημείων επαγγελματικής εξουθένωσης και την εφαρμογή προληπτικών στρατηγικών.</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Ενσωματώστε δομημένα διαλείμματα στην εργάσιμη ημέρα (π.χ. "Τεχνική Πομοντόρο").</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Παροχή επιλογών όπως εικονικά μαθήματα γιόγκα ή προκλήσεις ευεξίας για την ενθάρρυνση της σωματικής δραστηριότητας</a:t>
                      </a:r>
                      <a:endParaRPr sz="1400" u="none" cap="none" strike="noStrike"/>
                    </a:p>
                  </a:txBody>
                  <a:tcPr marT="45725" marB="45725" marR="91450" marL="91450" anchor="ctr"/>
                </a:tc>
              </a:tr>
            </a:tbl>
          </a:graphicData>
        </a:graphic>
      </p:graphicFrame>
      <p:pic>
        <p:nvPicPr>
          <p:cNvPr descr="Despertador com preenchimento sólido" id="571" name="Google Shape;571;p65"/>
          <p:cNvPicPr preferRelativeResize="0"/>
          <p:nvPr/>
        </p:nvPicPr>
        <p:blipFill rotWithShape="1">
          <a:blip r:embed="rId4">
            <a:alphaModFix/>
          </a:blip>
          <a:srcRect b="0" l="0" r="0" t="0"/>
          <a:stretch/>
        </p:blipFill>
        <p:spPr>
          <a:xfrm>
            <a:off x="3305947" y="2251974"/>
            <a:ext cx="914400" cy="914400"/>
          </a:xfrm>
          <a:prstGeom prst="rect">
            <a:avLst/>
          </a:prstGeom>
          <a:noFill/>
          <a:ln>
            <a:noFill/>
          </a:ln>
        </p:spPr>
      </p:pic>
      <p:pic>
        <p:nvPicPr>
          <p:cNvPr descr="Sem bateria com preenchimento sólido" id="572" name="Google Shape;572;p65"/>
          <p:cNvPicPr preferRelativeResize="0"/>
          <p:nvPr/>
        </p:nvPicPr>
        <p:blipFill rotWithShape="1">
          <a:blip r:embed="rId5">
            <a:alphaModFix/>
          </a:blip>
          <a:srcRect b="0" l="0" r="0" t="0"/>
          <a:stretch/>
        </p:blipFill>
        <p:spPr>
          <a:xfrm>
            <a:off x="6618091" y="2251974"/>
            <a:ext cx="914400" cy="914400"/>
          </a:xfrm>
          <a:prstGeom prst="rect">
            <a:avLst/>
          </a:prstGeom>
          <a:noFill/>
          <a:ln>
            <a:noFill/>
          </a:ln>
        </p:spPr>
      </p:pic>
      <p:pic>
        <p:nvPicPr>
          <p:cNvPr descr="Rede para dormir com preenchimento sólido" id="573" name="Google Shape;573;p65"/>
          <p:cNvPicPr preferRelativeResize="0"/>
          <p:nvPr/>
        </p:nvPicPr>
        <p:blipFill rotWithShape="1">
          <a:blip r:embed="rId6">
            <a:alphaModFix/>
          </a:blip>
          <a:srcRect b="0" l="0" r="0" t="0"/>
          <a:stretch/>
        </p:blipFill>
        <p:spPr>
          <a:xfrm>
            <a:off x="9726691" y="2251974"/>
            <a:ext cx="914400" cy="9144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6"/>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4: 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Ανάπτυξη στρατηγικών ευημερίας σε υβριδικά εργασιακά περιβάλλοντα</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80" name="Google Shape;580;p66"/>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81" name="Google Shape;581;p66"/>
          <p:cNvGraphicFramePr/>
          <p:nvPr/>
        </p:nvGraphicFramePr>
        <p:xfrm>
          <a:off x="2425061" y="2131060"/>
          <a:ext cx="3000000" cy="3000000"/>
        </p:xfrm>
        <a:graphic>
          <a:graphicData uri="http://schemas.openxmlformats.org/drawingml/2006/table">
            <a:tbl>
              <a:tblPr bandRow="1" firstRow="1">
                <a:noFill/>
                <a:tableStyleId>{956B81FE-F313-4AD6-B0F2-F828F91C721F}</a:tableStyleId>
              </a:tblPr>
              <a:tblGrid>
                <a:gridCol w="43372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"Χρόνος εστίασης" της Google στο Ημερολόγιο Google</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Προγραμματίστε εκδηλώσεις χρόνου εστίασης, μπλοκάροντας συγκεκριμένες περιόδους στο ημερολόγιο για να συγκεντρωθείτε σε εργασίες χωρίς διακοπές.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Αυτόματη απόρριψη συναντήσεων, σηματοδοτώντας στους συναδέλφους ότι ο χρήστης δεν είναι διαθέσιμος.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Σίγαση των ειδοποιήσεων συνομιλίας μειώνοντας τους περισπασμούς με τη σίγαση των ειδοποιήσεων από το Google Chat κατά τη διάρκεια περιόδων εστίασης</a:t>
                      </a:r>
                      <a:endParaRPr sz="1400" u="none" cap="none" strike="noStrike"/>
                    </a:p>
                  </a:txBody>
                  <a:tcPr marT="45725" marB="45725" marR="91450" marL="91450" anchor="ctr">
                    <a:solidFill>
                      <a:srgbClr val="B787BC"/>
                    </a:solidFill>
                  </a:tcPr>
                </a:tc>
              </a:tr>
            </a:tbl>
          </a:graphicData>
        </a:graphic>
      </p:graphicFrame>
      <p:pic>
        <p:nvPicPr>
          <p:cNvPr id="582" name="Google Shape;582;p66"/>
          <p:cNvPicPr preferRelativeResize="0"/>
          <p:nvPr/>
        </p:nvPicPr>
        <p:blipFill rotWithShape="1">
          <a:blip r:embed="rId4">
            <a:alphaModFix/>
          </a:blip>
          <a:srcRect b="0" l="0" r="0" t="0"/>
          <a:stretch/>
        </p:blipFill>
        <p:spPr>
          <a:xfrm>
            <a:off x="6932658" y="2140590"/>
            <a:ext cx="4337246" cy="2586350"/>
          </a:xfrm>
          <a:prstGeom prst="rect">
            <a:avLst/>
          </a:prstGeom>
          <a:noFill/>
          <a:ln cap="flat" cmpd="sng" w="9525">
            <a:solidFill>
              <a:srgbClr val="A02B93"/>
            </a:solidFill>
            <a:prstDash val="solid"/>
            <a:round/>
            <a:headEnd len="sm" w="sm" type="none"/>
            <a:tailEnd len="sm" w="sm" type="none"/>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7"/>
          <p:cNvSpPr txBox="1"/>
          <p:nvPr/>
        </p:nvSpPr>
        <p:spPr>
          <a:xfrm>
            <a:off x="2297471" y="394550"/>
            <a:ext cx="9776541"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4: 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Ανάπτυξη στρατηγικών ευημερίας σε υβριδικά εργασιακά περιβάλλοντα</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89" name="Google Shape;589;p67"/>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590" name="Google Shape;590;p67"/>
          <p:cNvGraphicFramePr/>
          <p:nvPr/>
        </p:nvGraphicFramePr>
        <p:xfrm>
          <a:off x="2425061" y="2131060"/>
          <a:ext cx="3000000" cy="3000000"/>
        </p:xfrm>
        <a:graphic>
          <a:graphicData uri="http://schemas.openxmlformats.org/drawingml/2006/table">
            <a:tbl>
              <a:tblPr bandRow="1" firstRow="1">
                <a:noFill/>
                <a:tableStyleId>{956B81FE-F313-4AD6-B0F2-F828F91C721F}</a:tableStyleId>
              </a:tblPr>
              <a:tblGrid>
                <a:gridCol w="43372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Πρόγραμμα "Mail on Holiday" της Daimler</a:t>
                      </a:r>
                      <a:endParaRPr sz="1400" u="none" cap="none" strike="noStrike"/>
                    </a:p>
                  </a:txBody>
                  <a:tcPr marT="45725" marB="45725" marR="91450" marL="91450"/>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Επιτρέπει στους υπαλλήλους να ρυθμίζουν το λογισμικό ηλεκτρονικού ταχυδρομείου τους ώστε να διαγράφουν αυτόματα τα εισερχόμενα μηνύματα ηλεκτρονικού ταχυδρομείου ενώ βρίσκονται σε διακοπές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chemeClr val="lt1"/>
                          </a:solidFill>
                        </a:rPr>
                        <a:t>Οι εργαζόμενοι μπορούν να αποσυνδεθούν πλήρως κατά τη διάρκεια των διακοπών τους, χωρίς το άγχος της επιστροφής σε ένα γεμάτο εισερχόμενο ταχυδρομείο.</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"Η ιδέα πίσω από αυτό είναι να δώσουμε στους ανθρώπους ένα διάλειμμα και να τους αφήσουμε να ξεκουραστούν", λέει ο εκπρόσωπος της Daimler Oliver Wihofszki. "Στη συνέχεια μπορούν να επιστρέψουν στη δουλειά τους με φρέσκο πνεύμα". </a:t>
                      </a:r>
                      <a:r>
                        <a:rPr lang="en-GB" sz="1400" u="none" cap="none" strike="noStrike">
                          <a:solidFill>
                            <a:schemeClr val="lt1"/>
                          </a:solidFill>
                        </a:rPr>
                        <a:t>Και</a:t>
                      </a:r>
                      <a:r>
                        <a:rPr b="0" i="0" lang="en-GB" sz="1400" u="none" cap="none" strike="noStrike">
                          <a:solidFill>
                            <a:schemeClr val="lt1"/>
                          </a:solidFill>
                          <a:latin typeface="Arial"/>
                          <a:ea typeface="Arial"/>
                          <a:cs typeface="Arial"/>
                          <a:sym typeface="Arial"/>
                        </a:rPr>
                        <a:t>, ένα άδειο εισερχόμενο κουτί</a:t>
                      </a:r>
                      <a:endParaRPr sz="1400" u="none" cap="none" strike="noStrike">
                        <a:solidFill>
                          <a:schemeClr val="lt1"/>
                        </a:solidFill>
                      </a:endParaRPr>
                    </a:p>
                  </a:txBody>
                  <a:tcPr marT="45725" marB="45725" marR="91450" marL="91450" anchor="ctr">
                    <a:solidFill>
                      <a:srgbClr val="B787BC"/>
                    </a:solidFill>
                  </a:tcPr>
                </a:tc>
              </a:tr>
            </a:tbl>
          </a:graphicData>
        </a:graphic>
      </p:graphicFrame>
      <p:pic>
        <p:nvPicPr>
          <p:cNvPr id="591" name="Google Shape;591;p67"/>
          <p:cNvPicPr preferRelativeResize="0"/>
          <p:nvPr/>
        </p:nvPicPr>
        <p:blipFill rotWithShape="1">
          <a:blip r:embed="rId4">
            <a:alphaModFix/>
          </a:blip>
          <a:srcRect b="0" l="0" r="0" t="0"/>
          <a:stretch/>
        </p:blipFill>
        <p:spPr>
          <a:xfrm>
            <a:off x="6869471" y="2138111"/>
            <a:ext cx="4030133" cy="3022600"/>
          </a:xfrm>
          <a:prstGeom prst="rect">
            <a:avLst/>
          </a:prstGeom>
          <a:noFill/>
          <a:ln cap="flat" cmpd="sng" w="9525">
            <a:solidFill>
              <a:srgbClr val="A02B93"/>
            </a:solidFill>
            <a:prstDash val="solid"/>
            <a:round/>
            <a:headEnd len="sm" w="sm" type="none"/>
            <a:tailEnd len="sm" w="sm" type="none"/>
          </a:ln>
        </p:spPr>
      </p:pic>
      <p:sp>
        <p:nvSpPr>
          <p:cNvPr id="592" name="Google Shape;592;p67"/>
          <p:cNvSpPr txBox="1"/>
          <p:nvPr/>
        </p:nvSpPr>
        <p:spPr>
          <a:xfrm>
            <a:off x="2425061" y="5316279"/>
            <a:ext cx="8569004"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Πηγή εικόνας: www.freepik.com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0fd5a3148a_2_0"/>
          <p:cNvSpPr txBox="1"/>
          <p:nvPr/>
        </p:nvSpPr>
        <p:spPr>
          <a:xfrm>
            <a:off x="1893550" y="394550"/>
            <a:ext cx="102984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1.1. </a:t>
            </a:r>
            <a:r>
              <a:rPr b="0" i="0" lang="en-GB" sz="1600" u="none" cap="none" strike="noStrike">
                <a:solidFill>
                  <a:srgbClr val="636A6F"/>
                </a:solidFill>
                <a:latin typeface="Arial"/>
                <a:ea typeface="Arial"/>
                <a:cs typeface="Arial"/>
                <a:sym typeface="Arial"/>
              </a:rPr>
              <a:t> </a:t>
            </a:r>
            <a:r>
              <a:rPr b="0" i="0" lang="en-GB" sz="2600" u="none" cap="none" strike="noStrike">
                <a:solidFill>
                  <a:srgbClr val="636A6F"/>
                </a:solidFill>
                <a:latin typeface="Arial"/>
                <a:ea typeface="Arial"/>
                <a:cs typeface="Arial"/>
                <a:sym typeface="Arial"/>
              </a:rPr>
              <a:t>Γενική παρουσίαση της κατάρτισης και περίληψη της συνεδρίας</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pSp>
        <p:nvGrpSpPr>
          <p:cNvPr id="140" name="Google Shape;140;g30fd5a3148a_2_0"/>
          <p:cNvGrpSpPr/>
          <p:nvPr/>
        </p:nvGrpSpPr>
        <p:grpSpPr>
          <a:xfrm>
            <a:off x="2213749" y="1413414"/>
            <a:ext cx="8739386" cy="3231752"/>
            <a:chOff x="0" y="1264019"/>
            <a:chExt cx="8739386" cy="3231752"/>
          </a:xfrm>
        </p:grpSpPr>
        <p:sp>
          <p:nvSpPr>
            <p:cNvPr id="141" name="Google Shape;141;g30fd5a3148a_2_0"/>
            <p:cNvSpPr/>
            <p:nvPr/>
          </p:nvSpPr>
          <p:spPr>
            <a:xfrm>
              <a:off x="0" y="3526246"/>
              <a:ext cx="8739386" cy="969525"/>
            </a:xfrm>
            <a:prstGeom prst="roundRect">
              <a:avLst>
                <a:gd fmla="val 10000" name="adj"/>
              </a:avLst>
            </a:prstGeom>
            <a:solidFill>
              <a:srgbClr val="B787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30fd5a3148a_2_0"/>
            <p:cNvSpPr txBox="1"/>
            <p:nvPr/>
          </p:nvSpPr>
          <p:spPr>
            <a:xfrm>
              <a:off x="0" y="3526246"/>
              <a:ext cx="2621815" cy="969525"/>
            </a:xfrm>
            <a:prstGeom prst="rect">
              <a:avLst/>
            </a:prstGeom>
            <a:noFill/>
            <a:ln>
              <a:noFill/>
            </a:ln>
          </p:spPr>
          <p:txBody>
            <a:bodyPr anchorCtr="0" anchor="ctr" bIns="163575" lIns="163575" spcFirstLastPara="1" rIns="163575" wrap="square" tIns="163575">
              <a:noAutofit/>
            </a:bodyPr>
            <a:lstStyle/>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Arial"/>
                  <a:ea typeface="Arial"/>
                  <a:cs typeface="Arial"/>
                  <a:sym typeface="Arial"/>
                </a:rPr>
                <a:t>Οι ενότητες θα επικεντρωθούν στα εξής θέματα</a:t>
              </a:r>
              <a:endParaRPr b="0" i="0" sz="1400" u="none" cap="none" strike="noStrike">
                <a:solidFill>
                  <a:srgbClr val="000000"/>
                </a:solidFill>
                <a:latin typeface="Arial"/>
                <a:ea typeface="Arial"/>
                <a:cs typeface="Arial"/>
                <a:sym typeface="Arial"/>
              </a:endParaRPr>
            </a:p>
          </p:txBody>
        </p:sp>
        <p:sp>
          <p:nvSpPr>
            <p:cNvPr id="143" name="Google Shape;143;g30fd5a3148a_2_0"/>
            <p:cNvSpPr/>
            <p:nvPr/>
          </p:nvSpPr>
          <p:spPr>
            <a:xfrm>
              <a:off x="0" y="2395133"/>
              <a:ext cx="8739386" cy="969525"/>
            </a:xfrm>
            <a:prstGeom prst="roundRect">
              <a:avLst>
                <a:gd fmla="val 10000" name="adj"/>
              </a:avLst>
            </a:prstGeom>
            <a:solidFill>
              <a:srgbClr val="D9E4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30fd5a3148a_2_0"/>
            <p:cNvSpPr txBox="1"/>
            <p:nvPr/>
          </p:nvSpPr>
          <p:spPr>
            <a:xfrm>
              <a:off x="0" y="2395133"/>
              <a:ext cx="2621815" cy="969525"/>
            </a:xfrm>
            <a:prstGeom prst="rect">
              <a:avLst/>
            </a:prstGeom>
            <a:noFill/>
            <a:ln>
              <a:noFill/>
            </a:ln>
          </p:spPr>
          <p:txBody>
            <a:bodyPr anchorCtr="0" anchor="ctr" bIns="163575" lIns="163575" spcFirstLastPara="1" rIns="163575" wrap="square" tIns="163575">
              <a:noAutofit/>
            </a:bodyPr>
            <a:lstStyle/>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636A6F"/>
                  </a:solidFill>
                  <a:latin typeface="Arial"/>
                  <a:ea typeface="Arial"/>
                  <a:cs typeface="Arial"/>
                  <a:sym typeface="Arial"/>
                </a:rPr>
                <a:t>Στόχος θεματικής ενότητας</a:t>
              </a:r>
              <a:endParaRPr b="0" i="0" sz="1400" u="none" cap="none" strike="noStrike">
                <a:solidFill>
                  <a:srgbClr val="000000"/>
                </a:solidFill>
                <a:latin typeface="Arial"/>
                <a:ea typeface="Arial"/>
                <a:cs typeface="Arial"/>
                <a:sym typeface="Arial"/>
              </a:endParaRPr>
            </a:p>
          </p:txBody>
        </p:sp>
        <p:sp>
          <p:nvSpPr>
            <p:cNvPr id="145" name="Google Shape;145;g30fd5a3148a_2_0"/>
            <p:cNvSpPr/>
            <p:nvPr/>
          </p:nvSpPr>
          <p:spPr>
            <a:xfrm>
              <a:off x="0" y="1264019"/>
              <a:ext cx="8739386" cy="969525"/>
            </a:xfrm>
            <a:prstGeom prst="roundRect">
              <a:avLst>
                <a:gd fmla="val 10000" name="adj"/>
              </a:avLst>
            </a:prstGeom>
            <a:solidFill>
              <a:srgbClr val="D9E4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30fd5a3148a_2_0"/>
            <p:cNvSpPr txBox="1"/>
            <p:nvPr/>
          </p:nvSpPr>
          <p:spPr>
            <a:xfrm>
              <a:off x="0" y="1264019"/>
              <a:ext cx="2621815" cy="969525"/>
            </a:xfrm>
            <a:prstGeom prst="rect">
              <a:avLst/>
            </a:prstGeom>
            <a:noFill/>
            <a:ln>
              <a:noFill/>
            </a:ln>
          </p:spPr>
          <p:txBody>
            <a:bodyPr anchorCtr="0" anchor="ctr" bIns="163575" lIns="163575" spcFirstLastPara="1" rIns="163575" wrap="square" tIns="163575">
              <a:noAutofit/>
            </a:bodyPr>
            <a:lstStyle/>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636A6F"/>
                  </a:solidFill>
                  <a:latin typeface="Arial"/>
                  <a:ea typeface="Arial"/>
                  <a:cs typeface="Arial"/>
                  <a:sym typeface="Arial"/>
                </a:rPr>
                <a:t>Εστίαση θεματικής</a:t>
              </a:r>
              <a:endParaRPr b="0" i="0" sz="2300" u="none" cap="none" strike="noStrike">
                <a:solidFill>
                  <a:srgbClr val="636A6F"/>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300"/>
                <a:buFont typeface="Arial"/>
                <a:buNone/>
              </a:pPr>
              <a:r>
                <a:rPr b="0" i="0" lang="en-GB" sz="2300" u="none" cap="none" strike="noStrike">
                  <a:solidFill>
                    <a:srgbClr val="636A6F"/>
                  </a:solidFill>
                  <a:latin typeface="Arial"/>
                  <a:ea typeface="Arial"/>
                  <a:cs typeface="Arial"/>
                  <a:sym typeface="Arial"/>
                </a:rPr>
                <a:t>ενότητας</a:t>
              </a:r>
              <a:endParaRPr b="0" i="0" sz="1400" u="none" cap="none" strike="noStrike">
                <a:solidFill>
                  <a:srgbClr val="000000"/>
                </a:solidFill>
                <a:latin typeface="Arial"/>
                <a:ea typeface="Arial"/>
                <a:cs typeface="Arial"/>
                <a:sym typeface="Arial"/>
              </a:endParaRPr>
            </a:p>
          </p:txBody>
        </p:sp>
        <p:sp>
          <p:nvSpPr>
            <p:cNvPr id="147" name="Google Shape;147;g30fd5a3148a_2_0"/>
            <p:cNvSpPr/>
            <p:nvPr/>
          </p:nvSpPr>
          <p:spPr>
            <a:xfrm>
              <a:off x="3306102" y="1344813"/>
              <a:ext cx="4574209" cy="807938"/>
            </a:xfrm>
            <a:prstGeom prst="roundRect">
              <a:avLst>
                <a:gd fmla="val 10000" name="adj"/>
              </a:avLst>
            </a:prstGeom>
            <a:solidFill>
              <a:srgbClr val="91CF9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30fd5a3148a_2_0"/>
            <p:cNvSpPr txBox="1"/>
            <p:nvPr/>
          </p:nvSpPr>
          <p:spPr>
            <a:xfrm>
              <a:off x="3329766" y="1368477"/>
              <a:ext cx="4526881"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115000"/>
                </a:lnSpc>
                <a:spcBef>
                  <a:spcPts val="1200"/>
                </a:spcBef>
                <a:spcAft>
                  <a:spcPts val="1200"/>
                </a:spcAft>
                <a:buClr>
                  <a:schemeClr val="dk1"/>
                </a:buClr>
                <a:buSzPts val="1100"/>
                <a:buFont typeface="Arial"/>
                <a:buNone/>
              </a:pPr>
              <a:r>
                <a:rPr b="0" i="0" lang="en-GB" sz="1200" u="none" cap="none" strike="noStrike">
                  <a:solidFill>
                    <a:srgbClr val="636A6F"/>
                  </a:solidFill>
                  <a:latin typeface="Arial"/>
                  <a:ea typeface="Arial"/>
                  <a:cs typeface="Arial"/>
                  <a:sym typeface="Arial"/>
                </a:rPr>
                <a:t>Ψηφιακή ένταξη, κοινωνική συνδεσιμότητα και ευεξία των εργαζομένων σε υβριδικούς χώρους εργασίας</a:t>
              </a:r>
              <a:endParaRPr b="0" i="0" sz="1200" u="none" cap="none" strike="noStrike">
                <a:solidFill>
                  <a:srgbClr val="636A6F"/>
                </a:solidFill>
                <a:latin typeface="Arial"/>
                <a:ea typeface="Arial"/>
                <a:cs typeface="Arial"/>
                <a:sym typeface="Arial"/>
              </a:endParaRPr>
            </a:p>
          </p:txBody>
        </p:sp>
        <p:sp>
          <p:nvSpPr>
            <p:cNvPr id="149" name="Google Shape;149;g30fd5a3148a_2_0"/>
            <p:cNvSpPr/>
            <p:nvPr/>
          </p:nvSpPr>
          <p:spPr>
            <a:xfrm>
              <a:off x="5547487" y="2152751"/>
              <a:ext cx="91440" cy="323175"/>
            </a:xfrm>
            <a:custGeom>
              <a:rect b="b" l="l" r="r" t="t"/>
              <a:pathLst>
                <a:path extrusionOk="0" h="120000" w="120000">
                  <a:moveTo>
                    <a:pt x="60000" y="0"/>
                  </a:moveTo>
                  <a:lnTo>
                    <a:pt x="60000" y="120000"/>
                  </a:lnTo>
                </a:path>
              </a:pathLst>
            </a:custGeom>
            <a:noFill/>
            <a:ln cap="flat" cmpd="sng" w="25400">
              <a:solidFill>
                <a:srgbClr val="0D4C67"/>
              </a:solidFill>
              <a:prstDash val="solid"/>
              <a:round/>
              <a:headEnd len="sm" w="sm" type="none"/>
              <a:tailEnd len="sm" w="sm" type="none"/>
            </a:ln>
          </p:spPr>
        </p:sp>
        <p:sp>
          <p:nvSpPr>
            <p:cNvPr id="150" name="Google Shape;150;g30fd5a3148a_2_0"/>
            <p:cNvSpPr/>
            <p:nvPr/>
          </p:nvSpPr>
          <p:spPr>
            <a:xfrm>
              <a:off x="3521930" y="2475926"/>
              <a:ext cx="4142552" cy="807938"/>
            </a:xfrm>
            <a:prstGeom prst="roundRect">
              <a:avLst>
                <a:gd fmla="val 10000" name="adj"/>
              </a:avLst>
            </a:prstGeom>
            <a:solidFill>
              <a:srgbClr val="91CF9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30fd5a3148a_2_0"/>
            <p:cNvSpPr txBox="1"/>
            <p:nvPr/>
          </p:nvSpPr>
          <p:spPr>
            <a:xfrm>
              <a:off x="3545601" y="2499580"/>
              <a:ext cx="4142700" cy="760500"/>
            </a:xfrm>
            <a:prstGeom prst="rect">
              <a:avLst/>
            </a:prstGeom>
            <a:noFill/>
            <a:ln>
              <a:noFill/>
            </a:ln>
          </p:spPr>
          <p:txBody>
            <a:bodyPr anchorCtr="0" anchor="ctr" bIns="45700" lIns="45700" spcFirstLastPara="1" rIns="45700" wrap="square" tIns="45700">
              <a:noAutofit/>
            </a:bodyPr>
            <a:lstStyle/>
            <a:p>
              <a:pPr indent="0" lvl="0" marL="0" marR="0" rtl="0" algn="ctr">
                <a:lnSpc>
                  <a:spcPct val="115000"/>
                </a:lnSpc>
                <a:spcBef>
                  <a:spcPts val="1200"/>
                </a:spcBef>
                <a:spcAft>
                  <a:spcPts val="1200"/>
                </a:spcAft>
                <a:buClr>
                  <a:schemeClr val="dk1"/>
                </a:buClr>
                <a:buSzPts val="1100"/>
                <a:buFont typeface="Arial"/>
                <a:buNone/>
              </a:pPr>
              <a:r>
                <a:rPr b="0" i="0" lang="en-GB" sz="1200" u="none" cap="none" strike="noStrike">
                  <a:solidFill>
                    <a:srgbClr val="636A6F"/>
                  </a:solidFill>
                  <a:latin typeface="Arial"/>
                  <a:ea typeface="Arial"/>
                  <a:cs typeface="Arial"/>
                  <a:sym typeface="Arial"/>
                </a:rPr>
                <a:t>Να δώσει τη δυνατότητα στους επαγγελματίες και στα διευθυντικά στελέχη ανθρώπινου δυναμικού να κατανοήσουν, να αναπτύξουν και να εφαρμόσουν στρατηγικές</a:t>
              </a:r>
              <a:endParaRPr b="0" i="0" sz="1200" u="none" cap="none" strike="noStrike">
                <a:solidFill>
                  <a:srgbClr val="636A6F"/>
                </a:solidFill>
                <a:latin typeface="Arial"/>
                <a:ea typeface="Arial"/>
                <a:cs typeface="Arial"/>
                <a:sym typeface="Arial"/>
              </a:endParaRPr>
            </a:p>
          </p:txBody>
        </p:sp>
        <p:sp>
          <p:nvSpPr>
            <p:cNvPr id="152" name="Google Shape;152;g30fd5a3148a_2_0"/>
            <p:cNvSpPr/>
            <p:nvPr/>
          </p:nvSpPr>
          <p:spPr>
            <a:xfrm>
              <a:off x="3229988" y="3283865"/>
              <a:ext cx="2363218" cy="323175"/>
            </a:xfrm>
            <a:custGeom>
              <a:rect b="b" l="l" r="r" t="t"/>
              <a:pathLst>
                <a:path extrusionOk="0" h="120000" w="120000">
                  <a:moveTo>
                    <a:pt x="120000" y="0"/>
                  </a:moveTo>
                  <a:lnTo>
                    <a:pt x="120000" y="60000"/>
                  </a:lnTo>
                  <a:lnTo>
                    <a:pt x="0" y="60000"/>
                  </a:lnTo>
                  <a:lnTo>
                    <a:pt x="0" y="120000"/>
                  </a:lnTo>
                </a:path>
              </a:pathLst>
            </a:custGeom>
            <a:noFill/>
            <a:ln cap="flat" cmpd="sng" w="25400">
              <a:solidFill>
                <a:srgbClr val="105675"/>
              </a:solidFill>
              <a:prstDash val="solid"/>
              <a:round/>
              <a:headEnd len="sm" w="sm" type="none"/>
              <a:tailEnd len="sm" w="sm" type="none"/>
            </a:ln>
          </p:spPr>
        </p:sp>
        <p:sp>
          <p:nvSpPr>
            <p:cNvPr id="153" name="Google Shape;153;g30fd5a3148a_2_0"/>
            <p:cNvSpPr/>
            <p:nvPr/>
          </p:nvSpPr>
          <p:spPr>
            <a:xfrm>
              <a:off x="2624034" y="3607040"/>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0fd5a3148a_2_0"/>
            <p:cNvSpPr txBox="1"/>
            <p:nvPr/>
          </p:nvSpPr>
          <p:spPr>
            <a:xfrm>
              <a:off x="2647698" y="3630704"/>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115000"/>
                </a:lnSpc>
                <a:spcBef>
                  <a:spcPts val="1200"/>
                </a:spcBef>
                <a:spcAft>
                  <a:spcPts val="1200"/>
                </a:spcAft>
                <a:buClr>
                  <a:schemeClr val="dk1"/>
                </a:buClr>
                <a:buSzPts val="1100"/>
                <a:buFont typeface="Arial"/>
                <a:buNone/>
              </a:pPr>
              <a:r>
                <a:rPr b="0" i="0" lang="en-GB" sz="1200" u="none" cap="none" strike="noStrike">
                  <a:solidFill>
                    <a:schemeClr val="dk1"/>
                  </a:solidFill>
                  <a:latin typeface="Arial"/>
                  <a:ea typeface="Arial"/>
                  <a:cs typeface="Arial"/>
                  <a:sym typeface="Arial"/>
                </a:rPr>
                <a:t>Δημιουργία κουλτούρας ψηφιακής ευεξίας</a:t>
              </a:r>
              <a:endParaRPr b="0" i="0" sz="1200" u="none" cap="none" strike="noStrike">
                <a:solidFill>
                  <a:schemeClr val="dk1"/>
                </a:solidFill>
                <a:latin typeface="Arial"/>
                <a:ea typeface="Arial"/>
                <a:cs typeface="Arial"/>
                <a:sym typeface="Arial"/>
              </a:endParaRPr>
            </a:p>
          </p:txBody>
        </p:sp>
        <p:sp>
          <p:nvSpPr>
            <p:cNvPr id="155" name="Google Shape;155;g30fd5a3148a_2_0"/>
            <p:cNvSpPr/>
            <p:nvPr/>
          </p:nvSpPr>
          <p:spPr>
            <a:xfrm>
              <a:off x="4805467" y="3283865"/>
              <a:ext cx="787739" cy="323175"/>
            </a:xfrm>
            <a:custGeom>
              <a:rect b="b" l="l" r="r" t="t"/>
              <a:pathLst>
                <a:path extrusionOk="0" h="120000" w="120000">
                  <a:moveTo>
                    <a:pt x="120000" y="0"/>
                  </a:moveTo>
                  <a:lnTo>
                    <a:pt x="120000" y="60000"/>
                  </a:lnTo>
                  <a:lnTo>
                    <a:pt x="0" y="60000"/>
                  </a:lnTo>
                  <a:lnTo>
                    <a:pt x="0" y="120000"/>
                  </a:lnTo>
                </a:path>
              </a:pathLst>
            </a:custGeom>
            <a:noFill/>
            <a:ln cap="flat" cmpd="sng" w="25400">
              <a:solidFill>
                <a:srgbClr val="105675"/>
              </a:solidFill>
              <a:prstDash val="solid"/>
              <a:round/>
              <a:headEnd len="sm" w="sm" type="none"/>
              <a:tailEnd len="sm" w="sm" type="none"/>
            </a:ln>
          </p:spPr>
        </p:sp>
        <p:sp>
          <p:nvSpPr>
            <p:cNvPr id="156" name="Google Shape;156;g30fd5a3148a_2_0"/>
            <p:cNvSpPr/>
            <p:nvPr/>
          </p:nvSpPr>
          <p:spPr>
            <a:xfrm>
              <a:off x="4199513" y="3607040"/>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30fd5a3148a_2_0"/>
            <p:cNvSpPr txBox="1"/>
            <p:nvPr/>
          </p:nvSpPr>
          <p:spPr>
            <a:xfrm>
              <a:off x="4223177" y="3630704"/>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Προώθηση της κοινωνικής ένταξης</a:t>
              </a:r>
              <a:endParaRPr b="0" i="0" sz="1400" u="none" cap="none" strike="noStrike">
                <a:solidFill>
                  <a:srgbClr val="000000"/>
                </a:solidFill>
                <a:latin typeface="Arial"/>
                <a:ea typeface="Arial"/>
                <a:cs typeface="Arial"/>
                <a:sym typeface="Arial"/>
              </a:endParaRPr>
            </a:p>
          </p:txBody>
        </p:sp>
        <p:sp>
          <p:nvSpPr>
            <p:cNvPr id="158" name="Google Shape;158;g30fd5a3148a_2_0"/>
            <p:cNvSpPr/>
            <p:nvPr/>
          </p:nvSpPr>
          <p:spPr>
            <a:xfrm>
              <a:off x="5593207" y="3283865"/>
              <a:ext cx="787739" cy="323175"/>
            </a:xfrm>
            <a:custGeom>
              <a:rect b="b" l="l" r="r" t="t"/>
              <a:pathLst>
                <a:path extrusionOk="0" h="120000" w="120000">
                  <a:moveTo>
                    <a:pt x="0" y="0"/>
                  </a:moveTo>
                  <a:lnTo>
                    <a:pt x="0" y="60000"/>
                  </a:lnTo>
                  <a:lnTo>
                    <a:pt x="120000" y="60000"/>
                  </a:lnTo>
                  <a:lnTo>
                    <a:pt x="120000" y="120000"/>
                  </a:lnTo>
                </a:path>
              </a:pathLst>
            </a:custGeom>
            <a:noFill/>
            <a:ln cap="flat" cmpd="sng" w="25400">
              <a:solidFill>
                <a:srgbClr val="105675"/>
              </a:solidFill>
              <a:prstDash val="solid"/>
              <a:round/>
              <a:headEnd len="sm" w="sm" type="none"/>
              <a:tailEnd len="sm" w="sm" type="none"/>
            </a:ln>
          </p:spPr>
        </p:sp>
        <p:sp>
          <p:nvSpPr>
            <p:cNvPr id="159" name="Google Shape;159;g30fd5a3148a_2_0"/>
            <p:cNvSpPr/>
            <p:nvPr/>
          </p:nvSpPr>
          <p:spPr>
            <a:xfrm>
              <a:off x="5774993" y="3607040"/>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30fd5a3148a_2_0"/>
            <p:cNvSpPr txBox="1"/>
            <p:nvPr/>
          </p:nvSpPr>
          <p:spPr>
            <a:xfrm>
              <a:off x="5798657" y="3630704"/>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Εφαρμογή πρακτικών ψηφιακής ένταξης</a:t>
              </a:r>
              <a:endParaRPr b="0" i="0" sz="1400" u="none" cap="none" strike="noStrike">
                <a:solidFill>
                  <a:srgbClr val="000000"/>
                </a:solidFill>
                <a:latin typeface="Arial"/>
                <a:ea typeface="Arial"/>
                <a:cs typeface="Arial"/>
                <a:sym typeface="Arial"/>
              </a:endParaRPr>
            </a:p>
          </p:txBody>
        </p:sp>
        <p:sp>
          <p:nvSpPr>
            <p:cNvPr id="161" name="Google Shape;161;g30fd5a3148a_2_0"/>
            <p:cNvSpPr/>
            <p:nvPr/>
          </p:nvSpPr>
          <p:spPr>
            <a:xfrm>
              <a:off x="5593207" y="3283865"/>
              <a:ext cx="2363218" cy="323175"/>
            </a:xfrm>
            <a:custGeom>
              <a:rect b="b" l="l" r="r" t="t"/>
              <a:pathLst>
                <a:path extrusionOk="0" h="120000" w="120000">
                  <a:moveTo>
                    <a:pt x="0" y="0"/>
                  </a:moveTo>
                  <a:lnTo>
                    <a:pt x="0" y="60000"/>
                  </a:lnTo>
                  <a:lnTo>
                    <a:pt x="120000" y="60000"/>
                  </a:lnTo>
                  <a:lnTo>
                    <a:pt x="120000" y="120000"/>
                  </a:lnTo>
                </a:path>
              </a:pathLst>
            </a:custGeom>
            <a:noFill/>
            <a:ln cap="flat" cmpd="sng" w="25400">
              <a:solidFill>
                <a:srgbClr val="105675"/>
              </a:solidFill>
              <a:prstDash val="solid"/>
              <a:round/>
              <a:headEnd len="sm" w="sm" type="none"/>
              <a:tailEnd len="sm" w="sm" type="none"/>
            </a:ln>
          </p:spPr>
        </p:sp>
        <p:sp>
          <p:nvSpPr>
            <p:cNvPr id="162" name="Google Shape;162;g30fd5a3148a_2_0"/>
            <p:cNvSpPr/>
            <p:nvPr/>
          </p:nvSpPr>
          <p:spPr>
            <a:xfrm>
              <a:off x="7350472" y="3607040"/>
              <a:ext cx="1211907" cy="807938"/>
            </a:xfrm>
            <a:prstGeom prst="roundRect">
              <a:avLst>
                <a:gd fmla="val 10000" name="adj"/>
              </a:avLst>
            </a:prstGeom>
            <a:solidFill>
              <a:srgbClr val="877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30fd5a3148a_2_0"/>
            <p:cNvSpPr txBox="1"/>
            <p:nvPr/>
          </p:nvSpPr>
          <p:spPr>
            <a:xfrm>
              <a:off x="7374136" y="3630704"/>
              <a:ext cx="1164579" cy="76061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Ισορροπία μεταξύ τεχνολογίας και ανθρώπινου παράγοντα</a:t>
              </a:r>
              <a:endParaRPr b="0" i="0" sz="1400" u="none" cap="none" strike="noStrike">
                <a:solidFill>
                  <a:srgbClr val="000000"/>
                </a:solidFill>
                <a:latin typeface="Arial"/>
                <a:ea typeface="Arial"/>
                <a:cs typeface="Arial"/>
                <a:sym typeface="Arial"/>
              </a:endParaRPr>
            </a:p>
          </p:txBody>
        </p:sp>
      </p:grpSp>
      <p:grpSp>
        <p:nvGrpSpPr>
          <p:cNvPr id="164" name="Google Shape;164;g30fd5a3148a_2_0"/>
          <p:cNvGrpSpPr/>
          <p:nvPr/>
        </p:nvGrpSpPr>
        <p:grpSpPr>
          <a:xfrm>
            <a:off x="2212295" y="4788309"/>
            <a:ext cx="8740838" cy="1350023"/>
            <a:chOff x="180296" y="0"/>
            <a:chExt cx="8740838" cy="1350023"/>
          </a:xfrm>
        </p:grpSpPr>
        <p:sp>
          <p:nvSpPr>
            <p:cNvPr id="165" name="Google Shape;165;g30fd5a3148a_2_0"/>
            <p:cNvSpPr/>
            <p:nvPr/>
          </p:nvSpPr>
          <p:spPr>
            <a:xfrm>
              <a:off x="180296" y="0"/>
              <a:ext cx="8740838" cy="1350023"/>
            </a:xfrm>
            <a:prstGeom prst="roundRect">
              <a:avLst>
                <a:gd fmla="val 10000" name="adj"/>
              </a:avLst>
            </a:prstGeom>
            <a:solidFill>
              <a:srgbClr val="B787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30fd5a3148a_2_0"/>
            <p:cNvSpPr txBox="1"/>
            <p:nvPr/>
          </p:nvSpPr>
          <p:spPr>
            <a:xfrm>
              <a:off x="219837" y="39541"/>
              <a:ext cx="8661756" cy="1270941"/>
            </a:xfrm>
            <a:prstGeom prst="rect">
              <a:avLst/>
            </a:prstGeom>
            <a:noFill/>
            <a:ln>
              <a:noFill/>
            </a:ln>
          </p:spPr>
          <p:txBody>
            <a:bodyPr anchorCtr="0" anchor="ctr" bIns="133350" lIns="133350" spcFirstLastPara="1" rIns="133350" wrap="square" tIns="133350">
              <a:noAutofit/>
            </a:bodyPr>
            <a:lstStyle/>
            <a:p>
              <a:pPr indent="0" lvl="0" marL="0" marR="0" rtl="0" algn="l">
                <a:lnSpc>
                  <a:spcPct val="115000"/>
                </a:lnSpc>
                <a:spcBef>
                  <a:spcPts val="1200"/>
                </a:spcBef>
                <a:spcAft>
                  <a:spcPts val="1200"/>
                </a:spcAft>
                <a:buClr>
                  <a:schemeClr val="dk1"/>
                </a:buClr>
                <a:buSzPts val="1100"/>
                <a:buFont typeface="Arial"/>
                <a:buNone/>
              </a:pPr>
              <a:r>
                <a:rPr b="1" i="0" lang="en-GB" sz="2300" u="none" cap="none" strike="noStrike">
                  <a:solidFill>
                    <a:schemeClr val="dk1"/>
                  </a:solidFill>
                  <a:latin typeface="Arial"/>
                  <a:ea typeface="Arial"/>
                  <a:cs typeface="Arial"/>
                  <a:sym typeface="Arial"/>
                </a:rPr>
                <a:t>Πώς να δημιουργήσετε μια κουλτούρα χωρίς αποκλεισμούς και να υποστηρίξετε την ψηφιακή ένταξη και την ευημερία</a:t>
              </a:r>
              <a:endParaRPr b="1" i="0" sz="4700" u="none" cap="none" strike="noStrike">
                <a:solidFill>
                  <a:schemeClr val="dk1"/>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8"/>
          <p:cNvSpPr txBox="1"/>
          <p:nvPr/>
        </p:nvSpPr>
        <p:spPr>
          <a:xfrm>
            <a:off x="1223687" y="316250"/>
            <a:ext cx="106590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4: 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4.1. Ανάπτυξη στρατηγικών ευημερίας σε υβριδικά εργασιακά περιβάλλοντα</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599" name="Google Shape;599;p68"/>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00" name="Google Shape;600;p68"/>
          <p:cNvGraphicFramePr/>
          <p:nvPr/>
        </p:nvGraphicFramePr>
        <p:xfrm>
          <a:off x="2489200" y="1506220"/>
          <a:ext cx="3000000" cy="3000000"/>
        </p:xfrm>
        <a:graphic>
          <a:graphicData uri="http://schemas.openxmlformats.org/drawingml/2006/table">
            <a:tbl>
              <a:tblPr bandRow="1" firstRow="1">
                <a:noFill/>
                <a:tableStyleId>{956B81FE-F313-4AD6-B0F2-F828F91C721F}</a:tableStyleId>
              </a:tblPr>
              <a:tblGrid>
                <a:gridCol w="2709325"/>
                <a:gridCol w="2709325"/>
                <a:gridCol w="2709325"/>
              </a:tblGrid>
              <a:tr h="370850">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Γιατί να δώσετε προτεραιότητα στην ψηφιακή ευημερία;</a:t>
                      </a:r>
                      <a:endParaRPr sz="1400" u="none" cap="none" strike="noStrike"/>
                    </a:p>
                  </a:txBody>
                  <a:tcPr marT="45725" marB="45725" marR="91450" marL="91450"/>
                </a:tc>
                <a:tc hMerge="1"/>
                <a:tc hMerge="1"/>
              </a:tr>
              <a:tr h="1633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Ενισχυμένη παραγωγικότητα</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Βελτιωμένη ικανοποίηση από την εργασία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Ισχυρότερες ομαδικές συνδέσεις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1778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εργαζόμενοι με υγιέστερες τεχνολογικές συνήθειες αναφέρουν αυξημένη συγκέντρωση και αποδοτικότητα</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Τα διαλείμματα ψηφιακής αποτοξίνωσης επιτρέπουν την πνευματική επαναφόρτιση, ενισχύοντας την απόδοση της εργασίας.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πολιτικές ευημερίας μειώνουν την επαγγελματική εξουθένωση, προωθώντας πιο ευτυχισμένους εργαζόμενους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εργαζόμενοι αισθάνονται ότι υποστηρίζονται όταν οι οργανισμοί δίνουν προτεραιότητα στην υγεία τους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δομημένες πολιτικές γύρω από την επικοινωνία εξασφαλίζουν τη συμμετοχικότητα και μειώνουν την απομόνωση</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Μια ισορροπημένη προσέγγιση ενισχύει τη συνεργασία και τη δέσμευση σε όλες τις υβριδικές ομάδες.</a:t>
                      </a:r>
                      <a:endParaRPr sz="1400" u="none" cap="none" strike="noStrike"/>
                    </a:p>
                  </a:txBody>
                  <a:tcPr marT="45725" marB="45725" marR="91450" marL="91450" anchor="ctr"/>
                </a:tc>
              </a:tr>
            </a:tbl>
          </a:graphicData>
        </a:graphic>
      </p:graphicFrame>
      <p:pic>
        <p:nvPicPr>
          <p:cNvPr descr="Foguetão com preenchimento sólido" id="601" name="Google Shape;601;p68"/>
          <p:cNvPicPr preferRelativeResize="0"/>
          <p:nvPr/>
        </p:nvPicPr>
        <p:blipFill rotWithShape="1">
          <a:blip r:embed="rId4">
            <a:alphaModFix/>
          </a:blip>
          <a:srcRect b="0" l="0" r="0" t="0"/>
          <a:stretch/>
        </p:blipFill>
        <p:spPr>
          <a:xfrm>
            <a:off x="3294722" y="2548384"/>
            <a:ext cx="914400" cy="914400"/>
          </a:xfrm>
          <a:prstGeom prst="rect">
            <a:avLst/>
          </a:prstGeom>
          <a:noFill/>
          <a:ln>
            <a:noFill/>
          </a:ln>
        </p:spPr>
      </p:pic>
      <p:pic>
        <p:nvPicPr>
          <p:cNvPr descr="Lado direito do cérebro com preenchimento sólido" id="602" name="Google Shape;602;p68"/>
          <p:cNvPicPr preferRelativeResize="0"/>
          <p:nvPr/>
        </p:nvPicPr>
        <p:blipFill rotWithShape="1">
          <a:blip r:embed="rId5">
            <a:alphaModFix/>
          </a:blip>
          <a:srcRect b="0" l="0" r="0" t="0"/>
          <a:stretch/>
        </p:blipFill>
        <p:spPr>
          <a:xfrm>
            <a:off x="5942322" y="2562447"/>
            <a:ext cx="914400" cy="914400"/>
          </a:xfrm>
          <a:prstGeom prst="rect">
            <a:avLst/>
          </a:prstGeom>
          <a:noFill/>
          <a:ln>
            <a:noFill/>
          </a:ln>
        </p:spPr>
      </p:pic>
      <p:pic>
        <p:nvPicPr>
          <p:cNvPr descr="Ligado com preenchimento sólido" id="603" name="Google Shape;603;p68"/>
          <p:cNvPicPr preferRelativeResize="0"/>
          <p:nvPr/>
        </p:nvPicPr>
        <p:blipFill rotWithShape="1">
          <a:blip r:embed="rId6">
            <a:alphaModFix/>
          </a:blip>
          <a:srcRect b="0" l="0" r="0" t="0"/>
          <a:stretch/>
        </p:blipFill>
        <p:spPr>
          <a:xfrm>
            <a:off x="8689160" y="2514600"/>
            <a:ext cx="914400" cy="9144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9"/>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610" name="Google Shape;610;p69"/>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4.1. Αξιολόγηση των συνηθειών ψηφιακής ευημερίας</a:t>
            </a:r>
            <a:endParaRPr sz="3600">
              <a:solidFill>
                <a:schemeClr val="accent5"/>
              </a:solidFill>
            </a:endParaRPr>
          </a:p>
        </p:txBody>
      </p:sp>
      <p:pic>
        <p:nvPicPr>
          <p:cNvPr descr="Inteligência Artificial com preenchimento sólido" id="611" name="Google Shape;611;p6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612" name="Google Shape;612;p69"/>
          <p:cNvSpPr txBox="1"/>
          <p:nvPr/>
        </p:nvSpPr>
        <p:spPr>
          <a:xfrm>
            <a:off x="6543675" y="2476375"/>
            <a:ext cx="5498700" cy="3809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6550" lvl="0" marL="457200" marR="0" rtl="0" algn="l">
              <a:lnSpc>
                <a:spcPct val="115000"/>
              </a:lnSpc>
              <a:spcBef>
                <a:spcPts val="120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Αναγνωρίζετε τα βασικά στοιχεία της ψηφιακής ευημερίας και τον αντίκτυπό τους στην παραγωγικότητα και την ικανοποίηση των εργαζομένων</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Αναλύετε τις ψηφιακές και κοινωνικές ανάγκες των εργαζομένων σε υβριδικά περιβάλλοντα εργασίας</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Σχεδιάζετε στρατηγικές για την προώθηση της ψηφιακής ευημερίας και της κοινωνικής συνδεσιμότητας σε υβριδικά εργασιακά περιβάλλοντα</a:t>
            </a:r>
            <a:endParaRPr b="0" i="1" sz="1700" u="none" cap="none" strike="noStrike">
              <a:solidFill>
                <a:srgbClr val="757575"/>
              </a:solidFill>
              <a:latin typeface="Arial"/>
              <a:ea typeface="Arial"/>
              <a:cs typeface="Arial"/>
              <a:sym typeface="Arial"/>
            </a:endParaRPr>
          </a:p>
        </p:txBody>
      </p:sp>
      <p:sp>
        <p:nvSpPr>
          <p:cNvPr id="613" name="Google Shape;613;p69"/>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διερευνήσει τις τρέχουσες συνήθειες των συμμετεχόντων για ψηφιακή ευημερία, να προβληματιστεί σχετικά με την αποτελεσματικότητά τους και να εντοπίσει ευκαιρίες βελτίωσης.</a:t>
            </a:r>
            <a:endParaRPr/>
          </a:p>
        </p:txBody>
      </p:sp>
      <p:pic>
        <p:nvPicPr>
          <p:cNvPr id="614" name="Google Shape;614;p69"/>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615" name="Google Shape;615;p69"/>
          <p:cNvSpPr txBox="1"/>
          <p:nvPr/>
        </p:nvSpPr>
        <p:spPr>
          <a:xfrm>
            <a:off x="7676125" y="1815825"/>
            <a:ext cx="4145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Μαθησιακά αποτελέσματα</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70"/>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1 - Δημιουργία ομάδας</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Ενταχθείτε στην ομάδα που σας έχει ανατεθεί και αναλάβετε έναν ρόλο (χρονομέτρης, υπεύθυνος σημειώσεων ή συντονιστής συζήτησης)</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2 - Συνεργασία και καταιγισμός ιδεών</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Μοιραστείτε τις συνήθειές σας για ψηφιακή ευημερία και αξιολογήστε την αποτελεσματικότητά τους</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Καταιγισμός ιδεών για τη διαχείριση της ψηφιακής κόπωσης και τη βελτίωση της ισορροπίας</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3 - Σημειώσεις</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Καταγράψτε τα βασικά σημεία και τις λύσεις που θα μοιραστείτε κατά τη διάρκεια της ενημέρωσης.</a:t>
            </a:r>
            <a:endParaRPr/>
          </a:p>
        </p:txBody>
      </p:sp>
      <p:pic>
        <p:nvPicPr>
          <p:cNvPr descr="Ampulheta 90% com preenchimento sólido" id="622" name="Google Shape;622;p70"/>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623" name="Google Shape;623;p70"/>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
        <p:nvSpPr>
          <p:cNvPr id="624" name="Google Shape;624;p70"/>
          <p:cNvSpPr txBox="1"/>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Δραστηριότητα 4.1. Αξιολόγηση των συνηθειών ψηφιακής ευημερίας</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1"/>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Πόροι</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b="1" i="0" lang="en-GB" u="none" cap="none" strike="noStrike">
                <a:solidFill>
                  <a:srgbClr val="868E93"/>
                </a:solidFill>
                <a:latin typeface="Arial"/>
                <a:ea typeface="Arial"/>
                <a:cs typeface="Arial"/>
                <a:sym typeface="Arial"/>
              </a:rPr>
              <a:t>Φύλλο δραστηριότητας 4 - </a:t>
            </a:r>
            <a:r>
              <a:rPr i="0" lang="en-GB" u="none" cap="none" strike="noStrike">
                <a:solidFill>
                  <a:srgbClr val="868E93"/>
                </a:solidFill>
                <a:latin typeface="Arial"/>
                <a:ea typeface="Arial"/>
                <a:cs typeface="Arial"/>
                <a:sym typeface="Arial"/>
              </a:rPr>
              <a:t>Βασικά στοιχεία μιας πολιτικής ψηφιακής ευημερίας</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Chart/Πίνακας</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Γραφική ύλη (Στυλό, μαρκαδόροι και χαρτί για σημειώσεις)</a:t>
            </a:r>
            <a:endParaRPr b="1">
              <a:solidFill>
                <a:srgbClr val="12501B"/>
              </a:solidFill>
            </a:endParaRPr>
          </a:p>
        </p:txBody>
      </p:sp>
      <p:sp>
        <p:nvSpPr>
          <p:cNvPr id="631" name="Google Shape;631;p71"/>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Μάθετε περισσότερα! </a:t>
            </a:r>
            <a:endParaRPr/>
          </a:p>
          <a:p>
            <a:pPr indent="-228600" lvl="0" marL="228600" rtl="0" algn="l">
              <a:lnSpc>
                <a:spcPct val="90000"/>
              </a:lnSpc>
              <a:spcBef>
                <a:spcPts val="1000"/>
              </a:spcBef>
              <a:spcAft>
                <a:spcPts val="0"/>
              </a:spcAft>
              <a:buClr>
                <a:srgbClr val="868E93"/>
              </a:buClr>
              <a:buSzPts val="1800"/>
              <a:buChar char="•"/>
            </a:pPr>
            <a:r>
              <a:rPr i="0" lang="en-GB" u="none" cap="none" strike="noStrike">
                <a:solidFill>
                  <a:srgbClr val="868E93"/>
                </a:solidFill>
                <a:latin typeface="Arial"/>
                <a:ea typeface="Arial"/>
                <a:cs typeface="Arial"/>
                <a:sym typeface="Arial"/>
              </a:rPr>
              <a:t>Εδώ είναι ένας ριζοσπαστικός τρόπος για να τερματίσετε την υπερφόρτωση με email για τις διακοπές</a:t>
            </a:r>
            <a:endParaRPr/>
          </a:p>
          <a:p>
            <a:pPr indent="0" lvl="0" marL="0" rtl="0" algn="l">
              <a:lnSpc>
                <a:spcPct val="90000"/>
              </a:lnSpc>
              <a:spcBef>
                <a:spcPts val="1000"/>
              </a:spcBef>
              <a:spcAft>
                <a:spcPts val="0"/>
              </a:spcAft>
              <a:buClr>
                <a:srgbClr val="868E93"/>
              </a:buClr>
              <a:buSzPts val="1800"/>
              <a:buNone/>
            </a:pPr>
            <a:r>
              <a:rPr lang="en-GB" u="sng">
                <a:solidFill>
                  <a:srgbClr val="868E93"/>
                </a:solidFill>
                <a:latin typeface="Arial"/>
                <a:ea typeface="Arial"/>
                <a:cs typeface="Arial"/>
                <a:sym typeface="Arial"/>
                <a:hlinkClick r:id="rId3">
                  <a:extLst>
                    <a:ext uri="{A12FA001-AC4F-418D-AE19-62706E023703}">
                      <ahyp:hlinkClr val="tx"/>
                    </a:ext>
                  </a:extLst>
                </a:hlinkClick>
              </a:rPr>
              <a:t>https://time.com/3116424/daimler-vacation-email-out-of-office/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632" name="Google Shape;632;p71"/>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4.1. Αξιολόγηση των συνηθειών ψηφιακής ευημερίας</a:t>
            </a:r>
            <a:endParaRPr sz="3600">
              <a:solidFill>
                <a:schemeClr val="accent5"/>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72"/>
          <p:cNvSpPr txBox="1"/>
          <p:nvPr/>
        </p:nvSpPr>
        <p:spPr>
          <a:xfrm>
            <a:off x="1321099" y="394550"/>
            <a:ext cx="107529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4: 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extLst>
                  <a:ext uri="http://customooxmlschemas.google.com/">
                    <go:slidesCustomData xmlns:go="http://customooxmlschemas.google.com/" textRoundtripDataId="0"/>
                  </a:ext>
                </a:extLst>
              </a:rPr>
              <a:t>4.</a:t>
            </a:r>
            <a:r>
              <a:rPr lang="en-GB" sz="2600">
                <a:solidFill>
                  <a:srgbClr val="636A6F"/>
                </a:solidFill>
                <a:extLst>
                  <a:ext uri="http://customooxmlschemas.google.com/">
                    <go:slidesCustomData xmlns:go="http://customooxmlschemas.google.com/" textRoundtripDataId="1"/>
                  </a:ext>
                </a:extLst>
              </a:rPr>
              <a:t>2</a:t>
            </a:r>
            <a:r>
              <a:rPr b="0" i="0" lang="en-GB" sz="2600" u="none" cap="none" strike="noStrike">
                <a:solidFill>
                  <a:srgbClr val="636A6F"/>
                </a:solidFill>
                <a:latin typeface="Arial"/>
                <a:ea typeface="Arial"/>
                <a:cs typeface="Arial"/>
                <a:sym typeface="Arial"/>
                <a:extLst>
                  <a:ext uri="http://customooxmlschemas.google.com/">
                    <go:slidesCustomData xmlns:go="http://customooxmlschemas.google.com/" textRoundtripDataId="2"/>
                  </a:ext>
                </a:extLst>
              </a:rPr>
              <a:t>.</a:t>
            </a:r>
            <a:r>
              <a:rPr b="0" i="0" lang="en-GB" sz="2600" u="none" cap="none" strike="noStrike">
                <a:solidFill>
                  <a:srgbClr val="636A6F"/>
                </a:solidFill>
                <a:latin typeface="Arial"/>
                <a:ea typeface="Arial"/>
                <a:cs typeface="Arial"/>
                <a:sym typeface="Arial"/>
              </a:rPr>
              <a:t> Συμπερίληψη υβριδικών ομάδων και ψηφιακή ευημερία στην πράξη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639" name="Google Shape;639;p72"/>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40" name="Google Shape;640;p72"/>
          <p:cNvGraphicFramePr/>
          <p:nvPr/>
        </p:nvGraphicFramePr>
        <p:xfrm>
          <a:off x="2395254" y="1327355"/>
          <a:ext cx="3000000" cy="3000000"/>
        </p:xfrm>
        <a:graphic>
          <a:graphicData uri="http://schemas.openxmlformats.org/drawingml/2006/table">
            <a:tbl>
              <a:tblPr bandRow="1" firstRow="1">
                <a:noFill/>
                <a:tableStyleId>{956B81FE-F313-4AD6-B0F2-F828F91C721F}</a:tableStyleId>
              </a:tblPr>
              <a:tblGrid>
                <a:gridCol w="8577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Διασύνδεση μεταξύ ευημερίας και ένταξης</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Γιατί έχει σημασία;</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Οι ομάδες που αισθάνονται ότι συμπεριλαμβάνονται και υποστηρίζονται είναι πιο αφοσιωμένες, δημιουργικές και παραγωγικές</a:t>
                      </a:r>
                      <a:endParaRPr sz="1400" u="none" cap="none" strike="noStrike"/>
                    </a:p>
                  </a:txBody>
                  <a:tcPr marT="45725" marB="45725" marR="91450" marL="91450"/>
                </a:tc>
              </a:tr>
            </a:tbl>
          </a:graphicData>
        </a:graphic>
      </p:graphicFrame>
      <p:graphicFrame>
        <p:nvGraphicFramePr>
          <p:cNvPr id="641" name="Google Shape;641;p72"/>
          <p:cNvGraphicFramePr/>
          <p:nvPr/>
        </p:nvGraphicFramePr>
        <p:xfrm>
          <a:off x="2397679" y="2565900"/>
          <a:ext cx="3000000" cy="3000000"/>
        </p:xfrm>
        <a:graphic>
          <a:graphicData uri="http://schemas.openxmlformats.org/drawingml/2006/table">
            <a:tbl>
              <a:tblPr bandRow="1" firstRow="1">
                <a:noFill/>
                <a:tableStyleId>{956B81FE-F313-4AD6-B0F2-F828F91C721F}</a:tableStyleId>
              </a:tblPr>
              <a:tblGrid>
                <a:gridCol w="2859175"/>
                <a:gridCol w="2859175"/>
                <a:gridCol w="285917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Δέσμευση</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Δημιουργικότητα</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Παραγωγικότητα</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Οι εργαζόμενοι που αισθάνονται ότι τους εκτιμούν και ότι αποτελούν μέρος μιας συνεκτικής ομάδας είναι πιο πιθανό να συμμετέχουν ενεργά σε συζητήσεις, να συνεισφέρουν ιδέες και να επενδύουν στην εργασία τους.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Η ένταξη προωθεί τις διαφορετικές προοπτικές, δημιουργώντας ένα περιβάλλον όπου οι εργαζόμενοι μπορούν να μοιράζονται ελεύθερα καινοτόμες ιδέες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Όταν οι εργαζόμενοι υποστηρίζονται ψηφιακά και συνδέονται κοινωνικά, έχουν λιγότερους περισπασμούς και μεγαλύτερη ικανοποίηση, επιτρέποντάς τους να εργάζονται πιο αποτελεσματικά.</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 </a:t>
                      </a:r>
                      <a:r>
                        <a:rPr b="0" i="1" lang="en-GB" sz="1400" u="none" cap="none" strike="noStrike"/>
                        <a:t>ένας </a:t>
                      </a:r>
                      <a:r>
                        <a:rPr i="1" lang="en-GB" sz="1400" u="none" cap="none" strike="noStrike"/>
                        <a:t>εξ αποστάσεως υπάλληλος που συμμετέχει τακτικά σε συνεδρίες ανταλλαγής ιδεών μέσω ενός εικονικού πίνακα αισθάνεται εξίσου αφοσιωμένος με τους συναδέλφους του που εργάζονται στο γραφείο.</a:t>
                      </a:r>
                      <a:endParaRPr i="1" sz="17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a:t>
                      </a:r>
                      <a:r>
                        <a:rPr i="1" lang="en-GB" sz="1400" u="none" cap="none" strike="noStrike"/>
                        <a:t>: μια υβριδική ομάδα σε ένα πρακτορείο μάρκετινγκ περιλαμβάνει μέλη με διαφορετικό πολιτισμικό και επαγγελματικό υπόβαθρο. Κατά τη διάρκεια μιας εικονικής συνεδρίας σχεδιασμού εκστρατείας, οι ποικίλες συνεισφορές οδηγούν σε μια πρωτοποριακή ιδέα</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a:t>
                      </a:r>
                      <a:r>
                        <a:rPr i="1" lang="en-GB" sz="1400" u="none" cap="none" strike="noStrike"/>
                        <a:t>: μια εταιρεία εφαρμόζει την πολιτική "Παρασκευή χωρίς συναντήσεις" για την καταπολέμηση της ψηφιακής κόπωσης. Οι εργαζόμενοι χρησιμοποιούν αυτόν τον χρόνο για βαθιά, εστιασμένη εργασία, βελτιώνοντας την απόδοση</a:t>
                      </a:r>
                      <a:endParaRPr i="1" sz="1400" u="none" cap="none" strike="noStrike"/>
                    </a:p>
                  </a:txBody>
                  <a:tcPr marT="45725" marB="45725" marR="91450" marL="91450"/>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3"/>
          <p:cNvSpPr txBox="1"/>
          <p:nvPr/>
        </p:nvSpPr>
        <p:spPr>
          <a:xfrm>
            <a:off x="1390825" y="268650"/>
            <a:ext cx="107274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4: 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a:t>
            </a:r>
            <a:r>
              <a:rPr lang="en-GB" sz="2600">
                <a:solidFill>
                  <a:srgbClr val="636A6F"/>
                </a:solidFill>
              </a:rPr>
              <a:t>2</a:t>
            </a:r>
            <a:r>
              <a:rPr b="0" i="0" lang="en-GB" sz="2600" u="none" cap="none" strike="noStrike">
                <a:solidFill>
                  <a:srgbClr val="636A6F"/>
                </a:solidFill>
                <a:latin typeface="Arial"/>
                <a:ea typeface="Arial"/>
                <a:cs typeface="Arial"/>
                <a:sym typeface="Arial"/>
              </a:rPr>
              <a:t>. Συμπερίληψη υβριδικών ομάδων και ψηφιακή ευημερία στην πράξη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648" name="Google Shape;648;p73"/>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49" name="Google Shape;649;p73"/>
          <p:cNvGraphicFramePr/>
          <p:nvPr/>
        </p:nvGraphicFramePr>
        <p:xfrm>
          <a:off x="2395254" y="1327355"/>
          <a:ext cx="3000000" cy="3000000"/>
        </p:xfrm>
        <a:graphic>
          <a:graphicData uri="http://schemas.openxmlformats.org/drawingml/2006/table">
            <a:tbl>
              <a:tblPr bandRow="1" firstRow="1">
                <a:noFill/>
                <a:tableStyleId>{956B81FE-F313-4AD6-B0F2-F828F91C721F}</a:tableStyleId>
              </a:tblPr>
              <a:tblGrid>
                <a:gridCol w="8577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Διασύνδεση μεταξύ ευημερίας και ένταξης</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Πώς να το πετύχετε;</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Συνδυάζοντας πρακτικές ψηφιακής ευημερίας με στρατηγικές ομάδας χωρίς αποκλεισμούς</a:t>
                      </a:r>
                      <a:endParaRPr sz="1400" u="none" cap="none" strike="noStrike"/>
                    </a:p>
                  </a:txBody>
                  <a:tcPr marT="45725" marB="45725" marR="91450" marL="91450"/>
                </a:tc>
              </a:tr>
            </a:tbl>
          </a:graphicData>
        </a:graphic>
      </p:graphicFrame>
      <p:graphicFrame>
        <p:nvGraphicFramePr>
          <p:cNvPr id="650" name="Google Shape;650;p73"/>
          <p:cNvGraphicFramePr/>
          <p:nvPr/>
        </p:nvGraphicFramePr>
        <p:xfrm>
          <a:off x="2397679" y="2565899"/>
          <a:ext cx="3000000" cy="3000000"/>
        </p:xfrm>
        <a:graphic>
          <a:graphicData uri="http://schemas.openxmlformats.org/drawingml/2006/table">
            <a:tbl>
              <a:tblPr bandRow="1" firstRow="1">
                <a:noFill/>
                <a:tableStyleId>{956B81FE-F313-4AD6-B0F2-F828F91C721F}</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Οικοδόμηση κοινωνικών συνδέσεων</a:t>
                      </a:r>
                      <a:endParaRPr sz="1400" u="none" cap="none" strike="noStrike"/>
                    </a:p>
                  </a:txBody>
                  <a:tcPr marT="45725" marB="45725" marR="91450" marL="91450"/>
                </a:tc>
                <a:tc hMerge="1"/>
                <a:tc hMerge="1"/>
              </a:tr>
              <a:tr h="18766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Διευκολύνετε άτυπες αλληλεπιδράσεις </a:t>
                      </a:r>
                      <a:r>
                        <a:rPr lang="en-GB" sz="1400" u="none" cap="none" strike="noStrike"/>
                        <a:t>για να δημιουργήσετε ευκαιρίες για περιστασιακές συνδέσεις, όπως εικονικά διαλείμματα καφέ ή υβριδικές ασκήσεις ομαδικής ανάπτυξης.</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Προώθηση της αναγνώρισης από ομοτίμους</a:t>
                      </a:r>
                      <a:r>
                        <a:rPr lang="en-GB" sz="1400" u="none" cap="none" strike="noStrike"/>
                        <a:t>, ενθαρρύνοντας τα μέλη της ομάδας να αναγνωρίζουν και να γιορτάζουν τις προσπάθειες των άλλων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Εξασφάλιση </a:t>
                      </a:r>
                      <a:r>
                        <a:rPr lang="en-GB" sz="1400" u="none" cap="none" strike="noStrike"/>
                        <a:t>πρακτικών </a:t>
                      </a:r>
                      <a:r>
                        <a:rPr b="1" lang="en-GB" sz="1400" u="none" cap="none" strike="noStrike"/>
                        <a:t>ηγεσίας χωρίς αποκλεισμούς </a:t>
                      </a:r>
                      <a:r>
                        <a:rPr lang="en-GB" sz="1400" u="none" cap="none" strike="noStrike"/>
                        <a:t>με την κατάρτιση των ηγετών για την αποτελεσματική διαχείριση υβριδικών ομάδων με την αντιμετώπιση της προκατάληψης λόγω εγγύτητας και την ενίσχυση της εμπιστοσύνης.</a:t>
                      </a:r>
                      <a:endParaRPr sz="1400" u="none" cap="none" strike="noStrike"/>
                    </a:p>
                  </a:txBody>
                  <a:tcPr marT="45725" marB="45725" marR="91450" marL="91450"/>
                </a:tc>
              </a:tr>
              <a:tr h="1270825">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 </a:t>
                      </a:r>
                      <a:r>
                        <a:rPr b="0" i="1" lang="en-GB" sz="1400" u="none" cap="none" strike="noStrike"/>
                        <a:t>μια ομάδα προγραμματίζει προαιρετικά "εικονικά γεύματα" ανά δεκαπενθήμερο για την ενίσχυση των προσωπικών συνδέσεων</a:t>
                      </a:r>
                      <a:r>
                        <a:rPr b="1" i="1" lang="en-GB" sz="1400" u="none" cap="none" strike="noStrike"/>
                        <a:t>.</a:t>
                      </a:r>
                      <a:endParaRPr b="0"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 </a:t>
                      </a:r>
                      <a:r>
                        <a:rPr i="1" lang="en-GB" sz="1400" u="none" cap="none" strike="noStrike"/>
                        <a:t>εφαρμόστε ένα πρόγραμμα αναγνώρισης μεταξύ ομοτίμων χρησιμοποιώντας εργαλεία όπως το Slack για την αποστολή εικονικών "shout-outs".</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a:t>
                      </a:r>
                      <a:r>
                        <a:rPr lang="en-GB" sz="1400" u="none" cap="none" strike="noStrike"/>
                        <a:t>: οι διευθυντές χρησιμοποιούν τα check-ins για να κατανοήσουν τις μοναδικές προκλήσεις των εξ αποστάσεως</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400" u="none" cap="none" strike="noStrike"/>
                        <a:t>υπαλλήλων και να προσαρμόσουν τις λύσεις αναλόγως</a:t>
                      </a:r>
                      <a:endParaRPr i="1" sz="1400" u="none" cap="none" strike="noStrike"/>
                    </a:p>
                  </a:txBody>
                  <a:tcPr marT="45725" marB="45725" marR="91450" marL="91450"/>
                </a:tc>
              </a:tr>
            </a:tbl>
          </a:graphicData>
        </a:graphic>
      </p:graphicFrame>
      <p:pic>
        <p:nvPicPr>
          <p:cNvPr descr="Reciclar com preenchimento sólido" id="651" name="Google Shape;651;p73"/>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52" name="Google Shape;652;p73"/>
          <p:cNvGraphicFramePr/>
          <p:nvPr/>
        </p:nvGraphicFramePr>
        <p:xfrm>
          <a:off x="412364" y="2565899"/>
          <a:ext cx="3000000" cy="3000000"/>
        </p:xfrm>
        <a:graphic>
          <a:graphicData uri="http://schemas.openxmlformats.org/drawingml/2006/table">
            <a:tbl>
              <a:tblPr bandRow="1" firstRow="1">
                <a:noFill/>
                <a:tableStyleId>{C4FEF4B5-427C-4EA4-BFC1-DAC926E9CC36}</a:tableStyleId>
              </a:tblPr>
              <a:tblGrid>
                <a:gridCol w="1815025"/>
              </a:tblGrid>
              <a:tr h="4243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ΑΝΑΚΕΦΑΛΑΙΩΣΗ</a:t>
                      </a:r>
                      <a:endParaRPr sz="1400" u="none" cap="none" strike="noStrike"/>
                    </a:p>
                  </a:txBody>
                  <a:tcPr marT="45725" marB="45725" marR="91450" marL="91450" anchor="ctr"/>
                </a:tc>
              </a:tr>
              <a:tr h="2903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74"/>
          <p:cNvSpPr txBox="1"/>
          <p:nvPr/>
        </p:nvSpPr>
        <p:spPr>
          <a:xfrm>
            <a:off x="1419025" y="394550"/>
            <a:ext cx="107730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4: 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a:t>
            </a:r>
            <a:r>
              <a:rPr lang="en-GB" sz="2600">
                <a:solidFill>
                  <a:srgbClr val="636A6F"/>
                </a:solidFill>
              </a:rPr>
              <a:t>2</a:t>
            </a:r>
            <a:r>
              <a:rPr b="0" i="0" lang="en-GB" sz="2600" u="none" cap="none" strike="noStrike">
                <a:solidFill>
                  <a:srgbClr val="636A6F"/>
                </a:solidFill>
                <a:latin typeface="Arial"/>
                <a:ea typeface="Arial"/>
                <a:cs typeface="Arial"/>
                <a:sym typeface="Arial"/>
              </a:rPr>
              <a:t>. Συμπερίληψη υβριδικών ομάδων και ψηφιακή ευημερία στην πράξη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659" name="Google Shape;659;p74"/>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60" name="Google Shape;660;p74"/>
          <p:cNvGraphicFramePr/>
          <p:nvPr/>
        </p:nvGraphicFramePr>
        <p:xfrm>
          <a:off x="2395254" y="1327355"/>
          <a:ext cx="3000000" cy="3000000"/>
        </p:xfrm>
        <a:graphic>
          <a:graphicData uri="http://schemas.openxmlformats.org/drawingml/2006/table">
            <a:tbl>
              <a:tblPr bandRow="1" firstRow="1">
                <a:noFill/>
                <a:tableStyleId>{956B81FE-F313-4AD6-B0F2-F828F91C721F}</a:tableStyleId>
              </a:tblPr>
              <a:tblGrid>
                <a:gridCol w="8577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Διασύνδεση μεταξύ ευημερίας και ένταξης</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Πώς να το πετύχετε;</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Συνδυάζοντας πρακτικές ψηφιακής ευημερίας με στρατηγικές ομάδας χωρίς αποκλεισμούς</a:t>
                      </a:r>
                      <a:endParaRPr sz="1400" u="none" cap="none" strike="noStrike"/>
                    </a:p>
                  </a:txBody>
                  <a:tcPr marT="45725" marB="45725" marR="91450" marL="91450"/>
                </a:tc>
              </a:tr>
            </a:tbl>
          </a:graphicData>
        </a:graphic>
      </p:graphicFrame>
      <p:graphicFrame>
        <p:nvGraphicFramePr>
          <p:cNvPr id="661" name="Google Shape;661;p74"/>
          <p:cNvGraphicFramePr/>
          <p:nvPr/>
        </p:nvGraphicFramePr>
        <p:xfrm>
          <a:off x="2397679" y="2565899"/>
          <a:ext cx="3000000" cy="3000000"/>
        </p:xfrm>
        <a:graphic>
          <a:graphicData uri="http://schemas.openxmlformats.org/drawingml/2006/table">
            <a:tbl>
              <a:tblPr bandRow="1" firstRow="1">
                <a:noFill/>
                <a:tableStyleId>{956B81FE-F313-4AD6-B0F2-F828F91C721F}</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Εφαρμογή στρατηγικών ομάδας χωρίς αποκλεισμούς</a:t>
                      </a:r>
                      <a:endParaRPr sz="1400" u="none" cap="none" strike="noStrike"/>
                    </a:p>
                  </a:txBody>
                  <a:tcPr marT="45725" marB="45725" marR="91450" marL="91450"/>
                </a:tc>
                <a:tc hMerge="1"/>
                <a:tc hMerge="1"/>
              </a:tr>
              <a:tr h="1557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Εξασφάλιση ισότιμης συμμετοχής στις υβριδικές συνεδριάσεις</a:t>
                      </a:r>
                      <a:r>
                        <a:rPr b="0" lang="en-GB" sz="1400" u="none" cap="none" strike="noStrike"/>
                        <a:t>, ώστε οι </a:t>
                      </a:r>
                      <a:r>
                        <a:rPr lang="en-GB" sz="1400" u="none" cap="none" strike="noStrike"/>
                        <a:t>εξ αποστάσεως</a:t>
                      </a:r>
                      <a:r>
                        <a:rPr b="1" lang="en-GB" sz="1100" u="none" cap="none" strike="noStrike"/>
                        <a:t> </a:t>
                      </a:r>
                      <a:r>
                        <a:rPr b="0" lang="en-GB" sz="1400" u="none" cap="none" strike="noStrike"/>
                        <a:t>και οι εργαζόμενοι στο γραφείο να έχουν ίσες ευκαιρίες να μοιραστούν ιδέες και να συνεισφέρουν.</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Προώθηση της συνεργασίας μέσω της χρήσης τεχνολογίας </a:t>
                      </a:r>
                      <a:r>
                        <a:rPr b="0" lang="en-GB" sz="1400" u="none" cap="none" strike="noStrike"/>
                        <a:t>που επιτρέπει σε όλα τα μέλη της ομάδας να συνεισφέρουν ουσιαστικά, όπως κοινές πλατφόρμες εγγράφων ή δημοσκοπήσεις σε πραγματικό χρόνο.</a:t>
                      </a:r>
                      <a:endParaRPr b="0"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Γιορτάζετε τα επιτεύγματα αναγνωρίζοντας εξίσου </a:t>
                      </a:r>
                      <a:r>
                        <a:rPr b="0" lang="en-GB" sz="1400" u="none" cap="none" strike="noStrike"/>
                        <a:t>δημόσια τις συνεισφορές όλων των εργαζομένων, είτε εργάζονται εξ αποστάσεως είτε επί τόπου.</a:t>
                      </a:r>
                      <a:endParaRPr b="0" sz="1400" u="none" cap="none" strike="noStrike"/>
                    </a:p>
                  </a:txBody>
                  <a:tcPr marT="45725" marB="45725" marR="91450" marL="91450"/>
                </a:tc>
              </a:tr>
              <a:tr h="1270825">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 </a:t>
                      </a:r>
                      <a:r>
                        <a:rPr i="1" lang="en-GB" sz="1400" u="none" cap="none" strike="noStrike"/>
                        <a:t>ένας διευθυντής εναλλάσσει τους συντονιστές των συναντήσεων μεταξύ των μελών της ομάδας που βρίσκονται εξ αποστάσεως και εκείνων που βρίσκονται στον χώρο εργασίας, προκειμένου να διατηρηθεί η ισορροπία.</a:t>
                      </a:r>
                      <a:endParaRPr i="1" sz="17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 </a:t>
                      </a:r>
                      <a:r>
                        <a:rPr b="0" i="1" lang="en-GB" sz="1400" u="none" cap="none" strike="noStrike"/>
                        <a:t>μια </a:t>
                      </a:r>
                      <a:r>
                        <a:rPr i="1" lang="en-GB" sz="1400" u="none" cap="none" strike="noStrike"/>
                        <a:t>ομάδα ανάπτυξης προϊόντων χρησιμοποιεί το Miro, έναν εικονικό πίνακα, για τον καταιγισμό ιδεών, διασφαλίζοντας ότι όλα τα μέλη έχουν φωνή, ανεξάρτητα από την τοποθεσία τους.</a:t>
                      </a:r>
                      <a:endParaRPr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a:t>
                      </a:r>
                      <a:r>
                        <a:rPr b="1" lang="en-GB" sz="1400" u="none" cap="none" strike="noStrike"/>
                        <a:t>: </a:t>
                      </a:r>
                      <a:r>
                        <a:rPr lang="en-GB" sz="1400" u="none" cap="none" strike="noStrike"/>
                        <a:t>κατά τη διάρκεια των μηνιαίων συναντήσεων της ομάδας, η πρωτοβουλία ενός εξ αποστάσεως υπαλλήλου επισημαίνεται με την ίδια έμφαση όπως και η επιτυχία ενός έργου ενός υπαλλήλου που εργάζεται στο γραφείο.</a:t>
                      </a:r>
                      <a:endParaRPr i="1" sz="1400" u="none" cap="none" strike="noStrike"/>
                    </a:p>
                  </a:txBody>
                  <a:tcPr marT="45725" marB="45725" marR="91450" marL="91450"/>
                </a:tc>
              </a:tr>
            </a:tbl>
          </a:graphicData>
        </a:graphic>
      </p:graphicFrame>
      <p:pic>
        <p:nvPicPr>
          <p:cNvPr descr="Reciclar com preenchimento sólido" id="662" name="Google Shape;662;p74"/>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63" name="Google Shape;663;p74"/>
          <p:cNvGraphicFramePr/>
          <p:nvPr/>
        </p:nvGraphicFramePr>
        <p:xfrm>
          <a:off x="307989" y="2565899"/>
          <a:ext cx="3000000" cy="3000000"/>
        </p:xfrm>
        <a:graphic>
          <a:graphicData uri="http://schemas.openxmlformats.org/drawingml/2006/table">
            <a:tbl>
              <a:tblPr bandRow="1" firstRow="1">
                <a:noFill/>
                <a:tableStyleId>{C4FEF4B5-427C-4EA4-BFC1-DAC926E9CC36}</a:tableStyleId>
              </a:tblPr>
              <a:tblGrid>
                <a:gridCol w="1919400"/>
              </a:tblGrid>
              <a:tr h="4243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ΑΝΑΚΕΦΑΛΑΙΩΣΗ</a:t>
                      </a:r>
                      <a:endParaRPr sz="1400" u="none" cap="none" strike="noStrike"/>
                    </a:p>
                  </a:txBody>
                  <a:tcPr marT="45725" marB="45725" marR="91450" marL="91450" anchor="ctr"/>
                </a:tc>
              </a:tr>
              <a:tr h="2903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75"/>
          <p:cNvSpPr txBox="1"/>
          <p:nvPr/>
        </p:nvSpPr>
        <p:spPr>
          <a:xfrm>
            <a:off x="1236349" y="394550"/>
            <a:ext cx="10837800" cy="932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4: Στρατηγικές ευεξίας για υβριδικά εργασιακά περιβάλλοντα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4.</a:t>
            </a:r>
            <a:r>
              <a:rPr lang="en-GB" sz="2600">
                <a:solidFill>
                  <a:srgbClr val="636A6F"/>
                </a:solidFill>
              </a:rPr>
              <a:t>2</a:t>
            </a:r>
            <a:r>
              <a:rPr b="0" i="0" lang="en-GB" sz="2600" u="none" cap="none" strike="noStrike">
                <a:solidFill>
                  <a:srgbClr val="636A6F"/>
                </a:solidFill>
                <a:latin typeface="Arial"/>
                <a:ea typeface="Arial"/>
                <a:cs typeface="Arial"/>
                <a:sym typeface="Arial"/>
              </a:rPr>
              <a:t>. Συμπερίληψη υβριδικών ομάδων και ψηφιακή ευημερία στην πράξη</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pic>
        <p:nvPicPr>
          <p:cNvPr descr="Ajuda com preenchimento sólido" id="670" name="Google Shape;670;p75"/>
          <p:cNvPicPr preferRelativeResize="0"/>
          <p:nvPr/>
        </p:nvPicPr>
        <p:blipFill rotWithShape="1">
          <a:blip r:embed="rId3">
            <a:alphaModFix/>
          </a:blip>
          <a:srcRect b="0" l="0" r="0" t="0"/>
          <a:stretch/>
        </p:blipFill>
        <p:spPr>
          <a:xfrm>
            <a:off x="2738284" y="2695458"/>
            <a:ext cx="914400" cy="914400"/>
          </a:xfrm>
          <a:prstGeom prst="rect">
            <a:avLst/>
          </a:prstGeom>
          <a:noFill/>
          <a:ln>
            <a:noFill/>
          </a:ln>
        </p:spPr>
      </p:pic>
      <p:graphicFrame>
        <p:nvGraphicFramePr>
          <p:cNvPr id="671" name="Google Shape;671;p75"/>
          <p:cNvGraphicFramePr/>
          <p:nvPr/>
        </p:nvGraphicFramePr>
        <p:xfrm>
          <a:off x="2395254" y="1327355"/>
          <a:ext cx="3000000" cy="3000000"/>
        </p:xfrm>
        <a:graphic>
          <a:graphicData uri="http://schemas.openxmlformats.org/drawingml/2006/table">
            <a:tbl>
              <a:tblPr bandRow="1" firstRow="1">
                <a:noFill/>
                <a:tableStyleId>{956B81FE-F313-4AD6-B0F2-F828F91C721F}</a:tableStyleId>
              </a:tblPr>
              <a:tblGrid>
                <a:gridCol w="85775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 Διασύνδεση μεταξύ ευημερίας και ένταξης</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Πώς να το πετύχετε;</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Συνδυάζοντας πρακτικές ψηφιακής ευημερίας με στρατηγικές ομάδας χωρίς αποκλεισμούς</a:t>
                      </a:r>
                      <a:endParaRPr sz="1400" u="none" cap="none" strike="noStrike"/>
                    </a:p>
                  </a:txBody>
                  <a:tcPr marT="45725" marB="45725" marR="91450" marL="91450"/>
                </a:tc>
              </a:tr>
            </a:tbl>
          </a:graphicData>
        </a:graphic>
      </p:graphicFrame>
      <p:graphicFrame>
        <p:nvGraphicFramePr>
          <p:cNvPr id="672" name="Google Shape;672;p75"/>
          <p:cNvGraphicFramePr/>
          <p:nvPr/>
        </p:nvGraphicFramePr>
        <p:xfrm>
          <a:off x="2385153" y="2565899"/>
          <a:ext cx="3000000" cy="3000000"/>
        </p:xfrm>
        <a:graphic>
          <a:graphicData uri="http://schemas.openxmlformats.org/drawingml/2006/table">
            <a:tbl>
              <a:tblPr bandRow="1" firstRow="1">
                <a:noFill/>
                <a:tableStyleId>{956B81FE-F313-4AD6-B0F2-F828F91C721F}</a:tableStyleId>
              </a:tblPr>
              <a:tblGrid>
                <a:gridCol w="2859175"/>
                <a:gridCol w="2859175"/>
                <a:gridCol w="2859175"/>
              </a:tblGrid>
              <a:tr h="498775">
                <a:tc gridSpan="3">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Εφαρμογή πρακτικών ψηφιακής ευημερίας</a:t>
                      </a:r>
                      <a:endParaRPr sz="1400" u="none" cap="none" strike="noStrike"/>
                    </a:p>
                  </a:txBody>
                  <a:tcPr marT="45725" marB="45725" marR="91450" marL="91450"/>
                </a:tc>
                <a:tc hMerge="1"/>
                <a:tc hMerge="1"/>
              </a:tr>
              <a:tr h="1557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Θέστε όρια στη χρήση της τεχνολογίας</a:t>
                      </a:r>
                      <a:r>
                        <a:rPr b="0" lang="en-GB" sz="1400" u="none" cap="none" strike="noStrike"/>
                        <a:t>, </a:t>
                      </a:r>
                      <a:r>
                        <a:rPr lang="en-GB" sz="1400" u="none" cap="none" strike="noStrike"/>
                        <a:t>ενθαρρύνοντας τους υπαλλήλους να αποσυνδέονται εκτός των ωρών εργασίας και να αποφεύγουν την αποστολή email μετά το τέλος της εργασίας, προκειμένου να προστατεύεται η ισορροπία μεταξύ επαγγελματικής και προσωπικής ζωής</a:t>
                      </a:r>
                      <a:endParaRPr sz="17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Ενθαρρύνετε τα διαλείμματα και την ψηφιακή αποτοξίνωση</a:t>
                      </a:r>
                      <a:r>
                        <a:rPr b="0" lang="en-GB" sz="1400" u="none" cap="none" strike="noStrike"/>
                        <a:t>, ενισχύοντας στους εργαζόμενους την ανάγκη απομάκρυνσης από τις οθόνες κατά τη διάρκεια των ωρών εργασίας και παρέχοντας ευκαιρίες για μη ψηφιακή ενασχόληση.</a:t>
                      </a:r>
                      <a:endParaRPr b="0"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Προσφέρετε εργαλεία για ευεξία </a:t>
                      </a:r>
                      <a:r>
                        <a:rPr b="0" lang="en-GB" sz="1400" u="none" cap="none" strike="noStrike"/>
                        <a:t>και πόρους, όπως εφαρμογές διαλογισμού, εκπαίδευση εργονομίας και εικονικές συνεδρίες γυμναστικής.</a:t>
                      </a:r>
                      <a:endParaRPr b="0" sz="1400" u="none" cap="none" strike="noStrike"/>
                    </a:p>
                  </a:txBody>
                  <a:tcPr marT="45725" marB="45725" marR="91450" marL="91450"/>
                </a:tc>
              </a:tr>
              <a:tr h="1270825">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a:t>
                      </a:r>
                      <a:r>
                        <a:rPr b="0" i="1" lang="en-GB" sz="1400" u="none" cap="none" strike="noStrike"/>
                        <a:t>: μια εταιρεία εισάγει "ώρες ησυχίας" από τις 6 μ.μ. έως τις 9 π.μ., μειώνοντας την ψηφιακή κόπωση και βελτιώνοντας τη συνολική ικανοποίηση.</a:t>
                      </a:r>
                      <a:endParaRPr b="0"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Παραδείγματα: </a:t>
                      </a:r>
                      <a:r>
                        <a:rPr i="1" lang="en-GB" sz="1400" u="none" cap="none" strike="noStrike"/>
                        <a:t>οι</a:t>
                      </a:r>
                      <a:r>
                        <a:rPr b="1" i="1" lang="en-GB" sz="1400" u="none" cap="none" strike="noStrike"/>
                        <a:t> </a:t>
                      </a:r>
                      <a:r>
                        <a:rPr i="1" lang="en-GB" sz="1400" u="none" cap="none" strike="noStrike"/>
                        <a:t>ομάδες οργανώνουν 10λεπτες "παύσεις ενσυνειδητότητας" κατά τη διάρκεια μακρών εικονικών συνεδριάσεων για να ανανεωθούν και να αναζωογονηθούν.</a:t>
                      </a:r>
                      <a:endParaRPr b="1" i="1"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t>Παράδειγμα: </a:t>
                      </a:r>
                      <a:r>
                        <a:rPr b="0" i="1" lang="en-GB" sz="1400" u="none" cap="none" strike="noStrike"/>
                        <a:t>μια εταιρεία παρέχει σε όλους τους υπαλλήλους πρόσβαση σε μια εφαρμογή διαλογισμού με συνδρομή, όπως το Headspace.</a:t>
                      </a:r>
                      <a:endParaRPr b="0" i="1" sz="1400" u="none" cap="none" strike="noStrike"/>
                    </a:p>
                  </a:txBody>
                  <a:tcPr marT="45725" marB="45725" marR="91450" marL="91450"/>
                </a:tc>
              </a:tr>
            </a:tbl>
          </a:graphicData>
        </a:graphic>
      </p:graphicFrame>
      <p:pic>
        <p:nvPicPr>
          <p:cNvPr descr="Reciclar com preenchimento sólido" id="673" name="Google Shape;673;p75"/>
          <p:cNvPicPr preferRelativeResize="0"/>
          <p:nvPr/>
        </p:nvPicPr>
        <p:blipFill rotWithShape="1">
          <a:blip r:embed="rId4">
            <a:alphaModFix/>
          </a:blip>
          <a:srcRect b="0" l="0" r="0" t="0"/>
          <a:stretch/>
        </p:blipFill>
        <p:spPr>
          <a:xfrm>
            <a:off x="1092758" y="3828982"/>
            <a:ext cx="914400" cy="914400"/>
          </a:xfrm>
          <a:prstGeom prst="rect">
            <a:avLst/>
          </a:prstGeom>
          <a:noFill/>
          <a:ln>
            <a:noFill/>
          </a:ln>
        </p:spPr>
      </p:pic>
      <p:graphicFrame>
        <p:nvGraphicFramePr>
          <p:cNvPr id="674" name="Google Shape;674;p75"/>
          <p:cNvGraphicFramePr/>
          <p:nvPr/>
        </p:nvGraphicFramePr>
        <p:xfrm>
          <a:off x="334089" y="2565899"/>
          <a:ext cx="3000000" cy="3000000"/>
        </p:xfrm>
        <a:graphic>
          <a:graphicData uri="http://schemas.openxmlformats.org/drawingml/2006/table">
            <a:tbl>
              <a:tblPr bandRow="1" firstRow="1">
                <a:noFill/>
                <a:tableStyleId>{C4FEF4B5-427C-4EA4-BFC1-DAC926E9CC36}</a:tableStyleId>
              </a:tblPr>
              <a:tblGrid>
                <a:gridCol w="1893300"/>
              </a:tblGrid>
              <a:tr h="4243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ΑΝΑΚΕΦΑΛΑΙΩΣΗ</a:t>
                      </a:r>
                      <a:endParaRPr sz="1400" u="none" cap="none" strike="noStrike"/>
                    </a:p>
                  </a:txBody>
                  <a:tcPr marT="45725" marB="45725" marR="91450" marL="91450" anchor="ctr"/>
                </a:tc>
              </a:tr>
              <a:tr h="29031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6"/>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681" name="Google Shape;681;p76"/>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4.2. Δημιουργία ενός σχεδίου δράσης για την ευημερία</a:t>
            </a:r>
            <a:endParaRPr sz="3600">
              <a:solidFill>
                <a:schemeClr val="accent5"/>
              </a:solidFill>
            </a:endParaRPr>
          </a:p>
        </p:txBody>
      </p:sp>
      <p:pic>
        <p:nvPicPr>
          <p:cNvPr descr="Inteligência Artificial com preenchimento sólido" id="682" name="Google Shape;682;p76"/>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683" name="Google Shape;683;p76"/>
          <p:cNvSpPr txBox="1"/>
          <p:nvPr/>
        </p:nvSpPr>
        <p:spPr>
          <a:xfrm>
            <a:off x="6543675" y="2724085"/>
            <a:ext cx="5400600" cy="3508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6550" lvl="0" marL="457200" marR="0" rtl="0" algn="l">
              <a:lnSpc>
                <a:spcPct val="115000"/>
              </a:lnSpc>
              <a:spcBef>
                <a:spcPts val="120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Αναγνωρίζετε τα βασικά στοιχεία της ψηφιακής ευημερίας και τον αντίκτυπό τους στην παραγωγικότητα και την ικανοποίηση των εργαζομένων</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Προσδιορίζετε τις προκλήσεις και τις ευκαιρίες για κοινωνική ένταξη σε υβριδικά μοντέλα εργασίας</a:t>
            </a:r>
            <a:endParaRPr b="0" i="1" sz="1700" u="none" cap="none" strike="noStrike">
              <a:solidFill>
                <a:srgbClr val="757575"/>
              </a:solidFill>
              <a:latin typeface="Arial"/>
              <a:ea typeface="Arial"/>
              <a:cs typeface="Arial"/>
              <a:sym typeface="Arial"/>
            </a:endParaRPr>
          </a:p>
          <a:p>
            <a:pPr indent="-336550" lvl="0" marL="457200" marR="0" rtl="0" algn="l">
              <a:lnSpc>
                <a:spcPct val="115000"/>
              </a:lnSpc>
              <a:spcBef>
                <a:spcPts val="0"/>
              </a:spcBef>
              <a:spcAft>
                <a:spcPts val="0"/>
              </a:spcAft>
              <a:buClr>
                <a:srgbClr val="757575"/>
              </a:buClr>
              <a:buSzPts val="1700"/>
              <a:buFont typeface="Arial"/>
              <a:buChar char="•"/>
            </a:pPr>
            <a:r>
              <a:rPr b="0" i="1" lang="en-GB" sz="1700" u="none" cap="none" strike="noStrike">
                <a:solidFill>
                  <a:srgbClr val="757575"/>
                </a:solidFill>
                <a:latin typeface="Arial"/>
                <a:ea typeface="Arial"/>
                <a:cs typeface="Arial"/>
                <a:sym typeface="Arial"/>
              </a:rPr>
              <a:t>Σχεδιάζετε στρατηγικές για την προώθηση της ψηφιακής ευημερίας και της κοινωνικής συνδεσιμότητας σε υβριδικούς χώρους εργασίας</a:t>
            </a:r>
            <a:endParaRPr b="0" i="1" sz="2400" u="none" cap="none" strike="noStrike">
              <a:solidFill>
                <a:srgbClr val="757575"/>
              </a:solidFill>
              <a:latin typeface="Arial"/>
              <a:ea typeface="Arial"/>
              <a:cs typeface="Arial"/>
              <a:sym typeface="Arial"/>
            </a:endParaRPr>
          </a:p>
        </p:txBody>
      </p:sp>
      <p:sp>
        <p:nvSpPr>
          <p:cNvPr id="684" name="Google Shape;684;p76"/>
          <p:cNvSpPr txBox="1"/>
          <p:nvPr>
            <p:ph idx="1" type="body"/>
          </p:nvPr>
        </p:nvSpPr>
        <p:spPr>
          <a:xfrm>
            <a:off x="331225" y="1220100"/>
            <a:ext cx="5910900" cy="5135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οδηγήσει τους συμμετέχοντες στην ανάπτυξη προσωπικών σχεδίων δράσης για την ευημερία, συμπεριλαμβανομένου ενός στόχου για υβριδική ισορροπία μεταξύ επαγγελματικής και προσωπικής ζωής και μιας στρατηγικής για την προώθηση της συμμετοχικότητας.</a:t>
            </a:r>
            <a:endParaRPr/>
          </a:p>
        </p:txBody>
      </p:sp>
      <p:pic>
        <p:nvPicPr>
          <p:cNvPr id="685" name="Google Shape;685;p76"/>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686" name="Google Shape;686;p76"/>
          <p:cNvSpPr txBox="1"/>
          <p:nvPr/>
        </p:nvSpPr>
        <p:spPr>
          <a:xfrm>
            <a:off x="7676125" y="1815825"/>
            <a:ext cx="4268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Μαθησιακά αποτελέσματα</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7"/>
          <p:cNvSpPr txBox="1"/>
          <p:nvPr>
            <p:ph idx="1" type="body"/>
          </p:nvPr>
        </p:nvSpPr>
        <p:spPr>
          <a:xfrm>
            <a:off x="514845" y="1195563"/>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1 - Σκεφτείτε και γράψτε </a:t>
            </a:r>
            <a:endParaRPr b="1">
              <a:solidFill>
                <a:schemeClr val="accent6"/>
              </a:solidFill>
              <a:latin typeface="Arial"/>
              <a:ea typeface="Arial"/>
              <a:cs typeface="Arial"/>
              <a:sym typeface="Arial"/>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Σκεφτείτε προσωπικές εμπειρίες με ψηφιακή κόπωση ή προκλήσεις συμμετοχικότητας σε υβριδικά περιβάλλοντα</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Σχεδιάστε SMART στόχους και βήματα δράσης χρησιμοποιώντας το παρεχόμενο πρότυπο.</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2 - Συνεργαστείτε σε ομάδες</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Μοιραστείτε τα σχέδια που καταρτίστηκαν στις ομάδες διαχωρισμού</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Ανταλλαγή ιδεών για την τελειοποίηση των σχεδίων δράσης και τη συγκέντρωση στρατηγικών για την αντιμετώπιση των εμποδίων</a:t>
            </a:r>
            <a:endParaRPr/>
          </a:p>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3 - Συμμετοχή στην ενημέρωση</a:t>
            </a:r>
            <a:endParaRPr/>
          </a:p>
          <a:p>
            <a:pPr indent="-285750" lvl="0" marL="285750" rtl="0" algn="l">
              <a:lnSpc>
                <a:spcPct val="90000"/>
              </a:lnSpc>
              <a:spcBef>
                <a:spcPts val="0"/>
              </a:spcBef>
              <a:spcAft>
                <a:spcPts val="0"/>
              </a:spcAft>
              <a:buClr>
                <a:srgbClr val="9869BD"/>
              </a:buClr>
              <a:buSzPts val="1800"/>
              <a:buChar char="•"/>
            </a:pPr>
            <a:r>
              <a:rPr lang="en-GB">
                <a:solidFill>
                  <a:srgbClr val="868E93"/>
                </a:solidFill>
                <a:latin typeface="Arial"/>
                <a:ea typeface="Arial"/>
                <a:cs typeface="Arial"/>
                <a:sym typeface="Arial"/>
              </a:rPr>
              <a:t>Μοιραστείτε τις βασικές ιδέες από τις συζητήσεις της ομάδας με την ευρύτερη ομάδα</a:t>
            </a:r>
            <a:endParaRPr/>
          </a:p>
        </p:txBody>
      </p:sp>
      <p:pic>
        <p:nvPicPr>
          <p:cNvPr descr="Ampulheta 90% com preenchimento sólido" id="693" name="Google Shape;693;p77"/>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694" name="Google Shape;694;p77"/>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
        <p:nvSpPr>
          <p:cNvPr id="695" name="Google Shape;695;p77"/>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4.2. Δημιουργία ενός σχεδίου δράσης για την ευημερία</a:t>
            </a:r>
            <a:endParaRPr sz="36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0" rtl="0" algn="l">
              <a:lnSpc>
                <a:spcPct val="90000"/>
              </a:lnSpc>
              <a:spcBef>
                <a:spcPts val="1000"/>
              </a:spcBef>
              <a:spcAft>
                <a:spcPts val="0"/>
              </a:spcAft>
              <a:buClr>
                <a:schemeClr val="dk2"/>
              </a:buClr>
              <a:buSzPts val="1800"/>
              <a:buNone/>
            </a:pPr>
            <a:r>
              <a:rPr lang="en-GB"/>
              <a:t> </a:t>
            </a:r>
            <a:endParaRPr/>
          </a:p>
        </p:txBody>
      </p:sp>
      <p:sp>
        <p:nvSpPr>
          <p:cNvPr id="173" name="Google Shape;173;p8"/>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1.1: Καθορισμός προσωπικών στόχων για την κατάρτιση</a:t>
            </a:r>
            <a:endParaRPr sz="3600">
              <a:solidFill>
                <a:schemeClr val="accent5"/>
              </a:solidFill>
            </a:endParaRPr>
          </a:p>
        </p:txBody>
      </p:sp>
      <p:pic>
        <p:nvPicPr>
          <p:cNvPr descr="Inteligência Artificial com preenchimento sólido" id="174" name="Google Shape;174;p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75" name="Google Shape;175;p8"/>
          <p:cNvSpPr txBox="1"/>
          <p:nvPr/>
        </p:nvSpPr>
        <p:spPr>
          <a:xfrm>
            <a:off x="6543675" y="2724085"/>
            <a:ext cx="5400600" cy="3896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Μετά την ολοκλήρωση αυτής της δραστηριότητας θα είστε σε θέση να:</a:t>
            </a:r>
            <a:endParaRPr b="0" i="0" sz="1400" u="none" cap="none" strike="noStrike">
              <a:solidFill>
                <a:srgbClr val="000000"/>
              </a:solidFill>
              <a:latin typeface="Arial"/>
              <a:ea typeface="Arial"/>
              <a:cs typeface="Arial"/>
              <a:sym typeface="Arial"/>
            </a:endParaRPr>
          </a:p>
          <a:p>
            <a:pPr indent="-339725" lvl="0" marL="457200" marR="0" rtl="0" algn="l">
              <a:lnSpc>
                <a:spcPct val="115000"/>
              </a:lnSpc>
              <a:spcBef>
                <a:spcPts val="1200"/>
              </a:spcBef>
              <a:spcAft>
                <a:spcPts val="0"/>
              </a:spcAft>
              <a:buClr>
                <a:srgbClr val="757575"/>
              </a:buClr>
              <a:buSzPts val="1750"/>
              <a:buFont typeface="Arial"/>
              <a:buChar char="•"/>
            </a:pPr>
            <a:r>
              <a:rPr b="0" i="1" lang="en-GB" sz="1750" u="none" cap="none" strike="noStrike">
                <a:solidFill>
                  <a:srgbClr val="757575"/>
                </a:solidFill>
                <a:latin typeface="Arial"/>
                <a:ea typeface="Arial"/>
                <a:cs typeface="Arial"/>
                <a:sym typeface="Arial"/>
              </a:rPr>
              <a:t>Αναγνωρίζετε τα βασικά στοιχεία της ψηφιακής ευημερίας και τον αντίκτυπό τους στην παραγωγικότητα και την ικανοποίηση των εργαζομένων</a:t>
            </a:r>
            <a:endParaRPr b="0" i="1" sz="1750" u="none" cap="none" strike="noStrike">
              <a:solidFill>
                <a:srgbClr val="757575"/>
              </a:solidFill>
              <a:latin typeface="Arial"/>
              <a:ea typeface="Arial"/>
              <a:cs typeface="Arial"/>
              <a:sym typeface="Arial"/>
            </a:endParaRPr>
          </a:p>
          <a:p>
            <a:pPr indent="-339725" lvl="0" marL="457200" marR="0" rtl="0" algn="l">
              <a:lnSpc>
                <a:spcPct val="115000"/>
              </a:lnSpc>
              <a:spcBef>
                <a:spcPts val="0"/>
              </a:spcBef>
              <a:spcAft>
                <a:spcPts val="0"/>
              </a:spcAft>
              <a:buClr>
                <a:srgbClr val="757575"/>
              </a:buClr>
              <a:buSzPts val="1750"/>
              <a:buFont typeface="Arial"/>
              <a:buChar char="•"/>
            </a:pPr>
            <a:r>
              <a:rPr b="0" i="1" lang="en-GB" sz="1750" u="none" cap="none" strike="noStrike">
                <a:solidFill>
                  <a:srgbClr val="757575"/>
                </a:solidFill>
                <a:latin typeface="Arial"/>
                <a:ea typeface="Arial"/>
                <a:cs typeface="Arial"/>
                <a:sym typeface="Arial"/>
              </a:rPr>
              <a:t>Αναλύετε τις ψηφιακές και κοινωνικές ανάγκες των εργαζομένων σε υβριδικά περιβάλλοντα εργασίας</a:t>
            </a:r>
            <a:endParaRPr b="0" i="1" sz="1750" u="none" cap="none" strike="noStrike">
              <a:solidFill>
                <a:srgbClr val="757575"/>
              </a:solidFill>
              <a:latin typeface="Arial"/>
              <a:ea typeface="Arial"/>
              <a:cs typeface="Arial"/>
              <a:sym typeface="Arial"/>
            </a:endParaRPr>
          </a:p>
          <a:p>
            <a:pPr indent="-339725" lvl="0" marL="457200" marR="0" rtl="0" algn="l">
              <a:lnSpc>
                <a:spcPct val="115000"/>
              </a:lnSpc>
              <a:spcBef>
                <a:spcPts val="0"/>
              </a:spcBef>
              <a:spcAft>
                <a:spcPts val="0"/>
              </a:spcAft>
              <a:buClr>
                <a:srgbClr val="757575"/>
              </a:buClr>
              <a:buSzPts val="1750"/>
              <a:buFont typeface="Arial"/>
              <a:buChar char="•"/>
            </a:pPr>
            <a:r>
              <a:rPr b="0" i="1" lang="en-GB" sz="1750" u="none" cap="none" strike="noStrike">
                <a:solidFill>
                  <a:srgbClr val="757575"/>
                </a:solidFill>
                <a:latin typeface="Arial"/>
                <a:ea typeface="Arial"/>
                <a:cs typeface="Arial"/>
                <a:sym typeface="Arial"/>
              </a:rPr>
              <a:t>Προωθήσετε μια κουλτούρα στο χώρο εργασίας που εκτιμά και προάγει την ψηφιακή ευημερία και την ένταξη</a:t>
            </a:r>
            <a:endParaRPr b="0" i="1" sz="1750" u="none" cap="none" strike="noStrike">
              <a:solidFill>
                <a:srgbClr val="757575"/>
              </a:solidFill>
              <a:latin typeface="Arial"/>
              <a:ea typeface="Arial"/>
              <a:cs typeface="Arial"/>
              <a:sym typeface="Arial"/>
            </a:endParaRPr>
          </a:p>
        </p:txBody>
      </p:sp>
      <p:sp>
        <p:nvSpPr>
          <p:cNvPr id="176" name="Google Shape;176;p8"/>
          <p:cNvSpPr txBox="1"/>
          <p:nvPr>
            <p:ph idx="1" type="body"/>
          </p:nvPr>
        </p:nvSpPr>
        <p:spPr>
          <a:xfrm>
            <a:off x="313900" y="1435775"/>
            <a:ext cx="5910900" cy="5571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Στόχος αυτής της δραστηριότητας είναι να ενθαρρύνει τους/ις συμμετέχοντες/ουσ</a:t>
            </a:r>
            <a:r>
              <a:rPr b="1" i="1" lang="en-GB">
                <a:solidFill>
                  <a:srgbClr val="868E93"/>
                </a:solidFill>
                <a:latin typeface="Open Sans Light"/>
                <a:ea typeface="Open Sans Light"/>
                <a:cs typeface="Open Sans Light"/>
                <a:sym typeface="Open Sans Light"/>
              </a:rPr>
              <a:t>ες</a:t>
            </a:r>
            <a:r>
              <a:rPr b="1" i="1" lang="en-GB" u="none" cap="none" strike="noStrike">
                <a:solidFill>
                  <a:srgbClr val="868E93"/>
                </a:solidFill>
                <a:latin typeface="Open Sans Light"/>
                <a:ea typeface="Open Sans Light"/>
                <a:cs typeface="Open Sans Light"/>
                <a:sym typeface="Open Sans Light"/>
              </a:rPr>
              <a:t> να προβληματιστούν σχετικά με τους προσωπικούς τους στόχους και τις φιλοδοξίες τους για τη συνεδρία κατάρτισης, προωθώντας ένα περιβάλλον μάθησης χωρίς αποκλεισμούς και αυτοκαθοδηγούμενο.</a:t>
            </a:r>
            <a:endParaRPr/>
          </a:p>
        </p:txBody>
      </p:sp>
      <p:pic>
        <p:nvPicPr>
          <p:cNvPr id="177" name="Google Shape;177;p8"/>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178" name="Google Shape;178;p8"/>
          <p:cNvSpPr txBox="1"/>
          <p:nvPr/>
        </p:nvSpPr>
        <p:spPr>
          <a:xfrm>
            <a:off x="7676129" y="1815823"/>
            <a:ext cx="3949814"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Μαθησιακά αποτελέσματα</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8"/>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Πόροι</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b="1" i="0" lang="en-GB" u="none" cap="none" strike="noStrike">
                <a:solidFill>
                  <a:srgbClr val="868E93"/>
                </a:solidFill>
                <a:latin typeface="Arial"/>
                <a:ea typeface="Arial"/>
                <a:cs typeface="Arial"/>
                <a:sym typeface="Arial"/>
              </a:rPr>
              <a:t>Φύλλο δραστηριότητας 5 - </a:t>
            </a:r>
            <a:r>
              <a:rPr i="0" lang="en-GB" u="none" cap="none" strike="noStrike">
                <a:solidFill>
                  <a:srgbClr val="868E93"/>
                </a:solidFill>
                <a:latin typeface="Arial"/>
                <a:ea typeface="Arial"/>
                <a:cs typeface="Arial"/>
                <a:sym typeface="Arial"/>
              </a:rPr>
              <a:t>Πρότυπο σχεδίου δράσης για την ένταξη της ομάδας και την ψηφιακή ευημερία</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Flip Chart/Πίνακας</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Γραφική ύλη (στυλό, μαρκαδόροι και χαρτί για σημειώσεις)</a:t>
            </a:r>
            <a:endParaRPr/>
          </a:p>
        </p:txBody>
      </p:sp>
      <p:sp>
        <p:nvSpPr>
          <p:cNvPr id="702" name="Google Shape;702;p78"/>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501B"/>
              </a:buClr>
              <a:buSzPts val="1800"/>
              <a:buNone/>
            </a:pPr>
            <a:r>
              <a:rPr b="1" lang="en-GB">
                <a:solidFill>
                  <a:schemeClr val="accent6"/>
                </a:solidFill>
                <a:latin typeface="Arial"/>
                <a:ea typeface="Arial"/>
                <a:cs typeface="Arial"/>
                <a:sym typeface="Arial"/>
              </a:rPr>
              <a:t>Μάθετε περισσότερα! </a:t>
            </a:r>
            <a:endParaRPr/>
          </a:p>
          <a:p>
            <a:pPr indent="-342900" lvl="0" marL="4572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Balance Your Work-Life: Personal Interactive Web-Interface.</a:t>
            </a:r>
            <a:r>
              <a:rPr lang="en-GB" u="sng">
                <a:solidFill>
                  <a:srgbClr val="868E93"/>
                </a:solidFill>
                <a:latin typeface="Arial"/>
                <a:ea typeface="Arial"/>
                <a:cs typeface="Arial"/>
                <a:sym typeface="Arial"/>
                <a:hlinkClick r:id="rId3">
                  <a:extLst>
                    <a:ext uri="{A12FA001-AC4F-418D-AE19-62706E023703}">
                      <ahyp:hlinkClr val="tx"/>
                    </a:ext>
                  </a:extLst>
                </a:hlinkClick>
              </a:rPr>
              <a:t>www.ijimai.org/journal/sites/default/files/2022-11/ijimai7_7_10.pdf</a:t>
            </a:r>
            <a:r>
              <a:rPr lang="en-GB">
                <a:solidFill>
                  <a:srgbClr val="868E93"/>
                </a:solidFill>
                <a:latin typeface="Arial"/>
                <a:ea typeface="Arial"/>
                <a:cs typeface="Arial"/>
                <a:sym typeface="Arial"/>
              </a:rPr>
              <a:t>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lang="en-GB">
                <a:solidFill>
                  <a:srgbClr val="868E93"/>
                </a:solidFill>
                <a:latin typeface="Arial"/>
                <a:ea typeface="Arial"/>
                <a:cs typeface="Arial"/>
                <a:sym typeface="Arial"/>
              </a:rPr>
              <a:t>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p:txBody>
      </p:sp>
      <p:sp>
        <p:nvSpPr>
          <p:cNvPr id="703" name="Google Shape;703;p78"/>
          <p:cNvSpPr txBox="1"/>
          <p:nvPr/>
        </p:nvSpPr>
        <p:spPr>
          <a:xfrm>
            <a:off x="1457046" y="217869"/>
            <a:ext cx="10474778" cy="71587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6"/>
              </a:buClr>
              <a:buSzPts val="2400"/>
              <a:buFont typeface="Arial"/>
              <a:buNone/>
            </a:pPr>
            <a:r>
              <a:rPr b="1" i="0" lang="en-GB" sz="2400" u="none" cap="none" strike="noStrike">
                <a:solidFill>
                  <a:schemeClr val="accent6"/>
                </a:solidFill>
                <a:latin typeface="Arial"/>
                <a:ea typeface="Arial"/>
                <a:cs typeface="Arial"/>
                <a:sym typeface="Arial"/>
              </a:rPr>
              <a:t>Δραστηριότητα 4.2. Δημιουργία ενός σχεδίου δράσης για την ευημερία</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710" name="Google Shape;710;p19"/>
          <p:cNvSpPr txBox="1"/>
          <p:nvPr/>
        </p:nvSpPr>
        <p:spPr>
          <a:xfrm>
            <a:off x="3212840" y="1805388"/>
            <a:ext cx="7662765" cy="29854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Ανάπτυξη περιεχομένου</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Mindshift Skills Hub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www.mindshift.pt </a:t>
            </a:r>
            <a:br>
              <a:rPr b="0" i="0" lang="en-GB" sz="4000" u="none" cap="none" strike="noStrike">
                <a:solidFill>
                  <a:schemeClr val="dk1"/>
                </a:solidFill>
                <a:latin typeface="Arial"/>
                <a:ea typeface="Arial"/>
                <a:cs typeface="Arial"/>
                <a:sym typeface="Arial"/>
              </a:rPr>
            </a:br>
            <a:r>
              <a:rPr b="0" i="0" lang="en-GB" sz="4000" u="none" cap="none" strike="noStrike">
                <a:solidFill>
                  <a:srgbClr val="93D4CC"/>
                </a:solidFill>
                <a:latin typeface="Arial"/>
                <a:ea typeface="Arial"/>
                <a:cs typeface="Arial"/>
                <a:sym typeface="Arial"/>
              </a:rPr>
              <a:t>geral@mindshift.pt</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711" name="Google Shape;711;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17" name="Google Shape;717;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718" name="Google Shape;718;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719" name="Google Shape;719;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720" name="Google Shape;720;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721" name="Google Shape;721;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722" name="Google Shape;722;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723" name="Google Shape;723;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724" name="Google Shape;724;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725" name="Google Shape;725;p21"/>
          <p:cNvGraphicFramePr/>
          <p:nvPr/>
        </p:nvGraphicFramePr>
        <p:xfrm>
          <a:off x="5390165" y="5740397"/>
          <a:ext cx="3000000" cy="3000000"/>
        </p:xfrm>
        <a:graphic>
          <a:graphicData uri="http://schemas.openxmlformats.org/drawingml/2006/table">
            <a:tbl>
              <a:tblPr>
                <a:noFill/>
                <a:tableStyleId>{7A4E38FF-5353-4BD6-9B9B-579F6E198143}</a:tableStyleId>
              </a:tblPr>
              <a:tblGrid>
                <a:gridCol w="6046100"/>
              </a:tblGrid>
              <a:tr h="522800">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rgbClr val="00002E"/>
                          </a:solidFill>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726" name="Google Shape;726;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727" name="Google Shape;727;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1500674" y="383832"/>
            <a:ext cx="8784596" cy="709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Δραστηριότητα 1.1. Καθορισμός προσωπικών στόχων για την κατάρτιση</a:t>
            </a:r>
            <a:endParaRPr sz="3600">
              <a:solidFill>
                <a:schemeClr val="accent5"/>
              </a:solidFill>
            </a:endParaRPr>
          </a:p>
        </p:txBody>
      </p:sp>
      <p:sp>
        <p:nvSpPr>
          <p:cNvPr id="185" name="Google Shape;185;p9"/>
          <p:cNvSpPr txBox="1"/>
          <p:nvPr>
            <p:ph idx="1" type="body"/>
          </p:nvPr>
        </p:nvSpPr>
        <p:spPr>
          <a:xfrm>
            <a:off x="514850" y="1195575"/>
            <a:ext cx="9770400" cy="47898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ΒΗΜΑ 1 - Εισαγωγή του σκοπού</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Αφιερώστε λίγο χρόνο για να σκεφτείτε τι ελπίζετε να κερδίσετε ή να επιτύχετε κατά τη διάρκεια αυτής της συνεδρίας. Αυτό μπορεί να αφορά δεξιότητες, γνώσεις ή προσωπική ανάπτυξη.</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2 - Σκεφτείτε ατομικά</a:t>
            </a:r>
            <a:endParaRPr>
              <a:solidFill>
                <a:schemeClr val="accent6"/>
              </a:solidFil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Αφιερώστε 3-5 λεπτά για να γράψετε δύο ή τρεις συγκεκριμένους στόχους που θέλετε να επιτύχετε κατά τη διάρκεια αυτής της </a:t>
            </a:r>
            <a:r>
              <a:rPr lang="en-GB">
                <a:solidFill>
                  <a:srgbClr val="868E93"/>
                </a:solidFill>
                <a:latin typeface="Arial"/>
                <a:ea typeface="Arial"/>
                <a:cs typeface="Arial"/>
                <a:sym typeface="Arial"/>
              </a:rPr>
              <a:t>κατάρτισ</a:t>
            </a:r>
            <a:r>
              <a:rPr i="0" lang="en-GB" u="none" cap="none" strike="noStrike">
                <a:solidFill>
                  <a:srgbClr val="868E93"/>
                </a:solidFill>
                <a:latin typeface="Arial"/>
                <a:ea typeface="Arial"/>
                <a:cs typeface="Arial"/>
                <a:sym typeface="Arial"/>
              </a:rPr>
              <a:t>ης.Να είστε όσο το δυνατόν πιο συγκεκριμένοι και προσωπικοί.</a:t>
            </a:r>
            <a:endParaRPr i="0" u="none" cap="none" strike="noStrike">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3 - Μοιραστείτε σε μικρές ομάδες</a:t>
            </a:r>
            <a:endParaRPr b="1">
              <a:solidFill>
                <a:schemeClr val="accent6"/>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Τώρα, μοιραστείτε τους στόχους σας με την ομάδα σας. Εξηγήστε εναλλάξ γιατί αυτοί οι στόχοι είναι σημαντικοί για εσάς και πώς ευθυγραμμίζονται με το θέμα της συνεδρίας.</a:t>
            </a:r>
            <a:endParaRPr>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ΒΗΜΑ 4 - Ομαδική συζήτηση και ευθυγράμμιση</a:t>
            </a:r>
            <a:endParaRPr b="1">
              <a:solidFill>
                <a:schemeClr val="accent6"/>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Ας συζητήσουμε ως ομάδα ποια θέματα ή μοτίβα προέκυψαν στους στόχους σας.Υπάρχουν κοινές προτεραιότητες ή μοναδικές ιδέες που ξεχωρίζουν; Πώς αυτές σχετίζονται με τους στόχους αυτής της κατάρτισης;</a:t>
            </a:r>
            <a:endParaRPr b="1">
              <a:solidFill>
                <a:srgbClr val="12501B"/>
              </a:solidFill>
            </a:endParaRPr>
          </a:p>
        </p:txBody>
      </p:sp>
      <p:pic>
        <p:nvPicPr>
          <p:cNvPr descr="Ampulheta 90% com preenchimento sólido" id="186" name="Google Shape;186;p9"/>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187" name="Google Shape;187;p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1.2. Ορισμοί της ψηφιακής ένταξης, της κοινωνικής σύνδεσης και της ευημερίας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194" name="Google Shape;194;p6"/>
          <p:cNvGraphicFramePr/>
          <p:nvPr/>
        </p:nvGraphicFramePr>
        <p:xfrm>
          <a:off x="1102070" y="1624237"/>
          <a:ext cx="3000000" cy="3000000"/>
        </p:xfrm>
        <a:graphic>
          <a:graphicData uri="http://schemas.openxmlformats.org/drawingml/2006/table">
            <a:tbl>
              <a:tblPr bandRow="1" firstRow="1">
                <a:noFill/>
                <a:tableStyleId>{1B863586-2102-470B-92AB-DB426CCCE349}</a:tableStyleId>
              </a:tblPr>
              <a:tblGrid>
                <a:gridCol w="10224700"/>
              </a:tblGrid>
              <a:tr h="370850">
                <a:tc>
                  <a:txBody>
                    <a:bodyPr/>
                    <a:lstStyle/>
                    <a:p>
                      <a:pPr indent="0" lvl="0" marL="0" marR="0" rtl="0" algn="l">
                        <a:lnSpc>
                          <a:spcPct val="100000"/>
                        </a:lnSpc>
                        <a:spcBef>
                          <a:spcPts val="0"/>
                        </a:spcBef>
                        <a:spcAft>
                          <a:spcPts val="0"/>
                        </a:spcAft>
                        <a:buClr>
                          <a:srgbClr val="000000"/>
                        </a:buClr>
                        <a:buSzPts val="2500"/>
                        <a:buFont typeface="Arial"/>
                        <a:buNone/>
                      </a:pPr>
                      <a:r>
                        <a:rPr lang="en-GB" sz="2500" u="none" cap="none" strike="noStrike"/>
                        <a:t>Ψηφιακή ένταξη</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"Εξασφάλιση ότι τα άτομα έχουν πρόσβαση σε ψηφιακά εργαλεία και μπορούν να τα χρησιμοποιούν αποτελεσματικά για να συμμετέχουν στην κοινωνία". (Helsper, 2021)</a:t>
                      </a:r>
                      <a:endParaRPr sz="20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Βασικοί παράγοντες: </a:t>
                      </a:r>
                      <a:r>
                        <a:rPr lang="en-GB" sz="2000" u="none" cap="none" strike="noStrike">
                          <a:solidFill>
                            <a:schemeClr val="dk1"/>
                          </a:solidFill>
                        </a:rPr>
                        <a:t>οικονομική προσιτότητα, δεξιότητες και προσβασιμότητα</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Προκλήσεις: </a:t>
                      </a:r>
                      <a:r>
                        <a:rPr lang="en-GB" sz="2000" u="none" cap="none" strike="noStrike"/>
                        <a:t>άνιση πρόσβαση, έλλειψη ψηφιακού αλφαβητισμού και συστημικά εμπόδια</a:t>
                      </a:r>
                      <a:endParaRPr sz="1400" u="none" cap="none" strike="noStrike"/>
                    </a:p>
                  </a:txBody>
                  <a:tcPr marT="45725" marB="45725" marR="91450" marL="91450"/>
                </a:tc>
              </a:tr>
            </a:tbl>
          </a:graphicData>
        </a:graphic>
      </p:graphicFrame>
      <p:graphicFrame>
        <p:nvGraphicFramePr>
          <p:cNvPr id="195" name="Google Shape;195;p6"/>
          <p:cNvGraphicFramePr/>
          <p:nvPr/>
        </p:nvGraphicFramePr>
        <p:xfrm>
          <a:off x="1102069" y="3798868"/>
          <a:ext cx="3000000" cy="3000000"/>
        </p:xfrm>
        <a:graphic>
          <a:graphicData uri="http://schemas.openxmlformats.org/drawingml/2006/table">
            <a:tbl>
              <a:tblPr bandRow="1" firstRow="1">
                <a:noFill/>
                <a:tableStyleId>{26786F26-186E-4F16-A11A-9E2203F1F333}</a:tableStyleId>
              </a:tblPr>
              <a:tblGrid>
                <a:gridCol w="10224700"/>
              </a:tblGrid>
              <a:tr h="370850">
                <a:tc>
                  <a:txBody>
                    <a:bodyPr/>
                    <a:lstStyle/>
                    <a:p>
                      <a:pPr indent="0" lvl="0" marL="0" marR="0" rtl="0" algn="l">
                        <a:lnSpc>
                          <a:spcPct val="100000"/>
                        </a:lnSpc>
                        <a:spcBef>
                          <a:spcPts val="0"/>
                        </a:spcBef>
                        <a:spcAft>
                          <a:spcPts val="0"/>
                        </a:spcAft>
                        <a:buClr>
                          <a:srgbClr val="000000"/>
                        </a:buClr>
                        <a:buSzPts val="2500"/>
                        <a:buFont typeface="Arial"/>
                        <a:buNone/>
                      </a:pPr>
                      <a:r>
                        <a:rPr lang="en-GB" sz="2500" u="none" cap="none" strike="noStrike"/>
                        <a:t>Καλές πρακτικές</a:t>
                      </a:r>
                      <a:endParaRPr sz="1400" u="none" cap="none" strike="noStrike"/>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Παροχή δωρεάν ή επιδοτούμενης πρόσβασης στο διαδίκτυο σε υποεξυπηρετούμενες περιοχές</a:t>
                      </a:r>
                      <a:endParaRPr sz="14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Προσφορά κοινοτικών εργαστηρίων ψηφιακού αλφαβητισμού προσαρμοσμένων σε διαφορετικές ηλικιακές ομάδες</a:t>
                      </a:r>
                      <a:endParaRPr sz="14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Συνεργασία με τοπικές οργανώσεις για τη διανομή προσιτών ψηφιακών συσκευών</a:t>
                      </a:r>
                      <a:endParaRPr sz="2000" u="none" cap="none" strike="noStrike"/>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nvSpPr>
        <p:spPr>
          <a:xfrm>
            <a:off x="2213749" y="394550"/>
            <a:ext cx="9860263" cy="9328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600"/>
              <a:buFont typeface="Arial"/>
              <a:buNone/>
            </a:pPr>
            <a:r>
              <a:rPr b="0" i="0" lang="en-GB" sz="2600" u="none" cap="none" strike="noStrike">
                <a:solidFill>
                  <a:schemeClr val="accent5"/>
                </a:solidFill>
                <a:latin typeface="Arial"/>
                <a:ea typeface="Arial"/>
                <a:cs typeface="Arial"/>
                <a:sym typeface="Arial"/>
              </a:rPr>
              <a:t>Ενότητα 1: Ψηφιακή ευημερία και ένταξη</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2600" u="none" cap="none" strike="noStrike">
                <a:solidFill>
                  <a:srgbClr val="636A6F"/>
                </a:solidFill>
                <a:latin typeface="Arial"/>
                <a:ea typeface="Arial"/>
                <a:cs typeface="Arial"/>
                <a:sym typeface="Arial"/>
              </a:rPr>
              <a:t>1.2. Ορισμοί της ψηφιακής ένταξης, της κοινωνικής σύνδεσης και της ευημερίας</a:t>
            </a:r>
            <a:br>
              <a:rPr b="0" i="0" lang="en-GB" sz="2600" u="none" cap="none" strike="noStrike">
                <a:solidFill>
                  <a:schemeClr val="accent5"/>
                </a:solidFill>
                <a:latin typeface="Arial"/>
                <a:ea typeface="Arial"/>
                <a:cs typeface="Arial"/>
                <a:sym typeface="Arial"/>
              </a:rPr>
            </a:br>
            <a:endParaRPr b="0" i="0" sz="2600" u="none" cap="none" strike="noStrike">
              <a:solidFill>
                <a:schemeClr val="accent5"/>
              </a:solidFill>
              <a:latin typeface="Arial"/>
              <a:ea typeface="Arial"/>
              <a:cs typeface="Arial"/>
              <a:sym typeface="Arial"/>
            </a:endParaRPr>
          </a:p>
        </p:txBody>
      </p:sp>
      <p:graphicFrame>
        <p:nvGraphicFramePr>
          <p:cNvPr id="202" name="Google Shape;202;p7"/>
          <p:cNvGraphicFramePr/>
          <p:nvPr/>
        </p:nvGraphicFramePr>
        <p:xfrm>
          <a:off x="2366295" y="1624237"/>
          <a:ext cx="3000000" cy="3000000"/>
        </p:xfrm>
        <a:graphic>
          <a:graphicData uri="http://schemas.openxmlformats.org/drawingml/2006/table">
            <a:tbl>
              <a:tblPr bandRow="1" firstRow="1">
                <a:noFill/>
                <a:tableStyleId>{1B863586-2102-470B-92AB-DB426CCCE349}</a:tableStyleId>
              </a:tblPr>
              <a:tblGrid>
                <a:gridCol w="8960475"/>
              </a:tblGrid>
              <a:tr h="370850">
                <a:tc>
                  <a:txBody>
                    <a:bodyPr/>
                    <a:lstStyle/>
                    <a:p>
                      <a:pPr indent="0" lvl="0" marL="0" marR="0" rtl="0" algn="l">
                        <a:lnSpc>
                          <a:spcPct val="100000"/>
                        </a:lnSpc>
                        <a:spcBef>
                          <a:spcPts val="0"/>
                        </a:spcBef>
                        <a:spcAft>
                          <a:spcPts val="0"/>
                        </a:spcAft>
                        <a:buClr>
                          <a:srgbClr val="000000"/>
                        </a:buClr>
                        <a:buSzPts val="2500"/>
                        <a:buFont typeface="Arial"/>
                        <a:buNone/>
                      </a:pPr>
                      <a:r>
                        <a:rPr b="1" lang="en-GB" sz="2500" u="none" cap="none" strike="noStrike"/>
                        <a:t>Κοινωνική σύνδεση</a:t>
                      </a:r>
                      <a:endParaRPr sz="25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"Το μέτρο των ουσιαστικών αλληλεπιδράσεων μεταξύ ατόμων σε ψηφιακούς ή φυσικούς χώρους". (Umberson &amp; Montez, 2010)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Οφέλη: </a:t>
                      </a:r>
                      <a:r>
                        <a:rPr lang="en-GB" sz="2000" u="none" cap="none" strike="noStrike">
                          <a:solidFill>
                            <a:schemeClr val="dk1"/>
                          </a:solidFill>
                        </a:rPr>
                        <a:t>ενισχύει τη συνεργασία, την ψυχική υγεία και την ανθεκτικότητα</a:t>
                      </a:r>
                      <a:endParaRPr sz="20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solidFill>
                            <a:schemeClr val="accent5"/>
                          </a:solidFill>
                        </a:rPr>
                        <a:t>Στρατηγικές: </a:t>
                      </a:r>
                      <a:r>
                        <a:rPr lang="en-GB" sz="2000" u="none" cap="none" strike="noStrike"/>
                        <a:t>χρήση συνεργατικών εργαλείων, προώθηση κουλτούρας ένταξης και προτεραιότητα στην επικοινωνιακή ισότητα</a:t>
                      </a:r>
                      <a:endParaRPr sz="1400" u="none" cap="none" strike="noStrike"/>
                    </a:p>
                  </a:txBody>
                  <a:tcPr marT="45725" marB="45725" marR="91450" marL="91450"/>
                </a:tc>
              </a:tr>
            </a:tbl>
          </a:graphicData>
        </a:graphic>
      </p:graphicFrame>
      <p:graphicFrame>
        <p:nvGraphicFramePr>
          <p:cNvPr id="203" name="Google Shape;203;p7"/>
          <p:cNvGraphicFramePr/>
          <p:nvPr/>
        </p:nvGraphicFramePr>
        <p:xfrm>
          <a:off x="2366294" y="3998727"/>
          <a:ext cx="3000000" cy="3000000"/>
        </p:xfrm>
        <a:graphic>
          <a:graphicData uri="http://schemas.openxmlformats.org/drawingml/2006/table">
            <a:tbl>
              <a:tblPr bandRow="1" firstRow="1">
                <a:noFill/>
                <a:tableStyleId>{26786F26-186E-4F16-A11A-9E2203F1F333}</a:tableStyleId>
              </a:tblPr>
              <a:tblGrid>
                <a:gridCol w="8960475"/>
              </a:tblGrid>
              <a:tr h="370850">
                <a:tc>
                  <a:txBody>
                    <a:bodyPr/>
                    <a:lstStyle/>
                    <a:p>
                      <a:pPr indent="0" lvl="0" marL="0" marR="0" rtl="0" algn="l">
                        <a:lnSpc>
                          <a:spcPct val="100000"/>
                        </a:lnSpc>
                        <a:spcBef>
                          <a:spcPts val="0"/>
                        </a:spcBef>
                        <a:spcAft>
                          <a:spcPts val="0"/>
                        </a:spcAft>
                        <a:buClr>
                          <a:srgbClr val="000000"/>
                        </a:buClr>
                        <a:buSzPts val="2500"/>
                        <a:buFont typeface="Arial"/>
                        <a:buNone/>
                      </a:pPr>
                      <a:r>
                        <a:rPr lang="en-GB" sz="2500" u="none" cap="none" strike="noStrike"/>
                        <a:t>Καλές πρακτικές</a:t>
                      </a:r>
                      <a:endParaRPr sz="1400" u="none" cap="none" strike="noStrike"/>
                    </a:p>
                  </a:txBody>
                  <a:tcPr marT="45725" marB="45725" marR="91450" marL="91450"/>
                </a:tc>
              </a:tr>
              <a:tr h="370850">
                <a:tc>
                  <a:txBody>
                    <a:bodyPr/>
                    <a:lstStyle/>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Εφαρμογή εικονικών διαλειμμάτων καφέ για την προώθηση ανεπίσημων σχέσεων</a:t>
                      </a:r>
                      <a:endParaRPr sz="14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Χρήση πλατφορμών χωρίς αποκλεισμούς με χαρακτηριστικά προσβασιμότητας για ομαδική συνεργασία</a:t>
                      </a:r>
                      <a:endParaRPr sz="1400" u="none" cap="none" strike="noStrike"/>
                    </a:p>
                    <a:p>
                      <a:pPr indent="-342900" lvl="0" marL="342900" marR="0" rtl="0" algn="l">
                        <a:lnSpc>
                          <a:spcPct val="100000"/>
                        </a:lnSpc>
                        <a:spcBef>
                          <a:spcPts val="0"/>
                        </a:spcBef>
                        <a:spcAft>
                          <a:spcPts val="0"/>
                        </a:spcAft>
                        <a:buClr>
                          <a:srgbClr val="000000"/>
                        </a:buClr>
                        <a:buSzPts val="2000"/>
                        <a:buFont typeface="Noto Sans Symbols"/>
                        <a:buChar char="❑"/>
                      </a:pPr>
                      <a:r>
                        <a:rPr lang="en-GB" sz="2000" u="none" cap="none" strike="noStrike"/>
                        <a:t>Ενθάρρυνση προγραμμάτων καθοδήγησης εντός των υβριδικών ομάδων για την οικοδόμηση εμπιστοσύνης</a:t>
                      </a:r>
                      <a:endParaRPr sz="20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2022-05-19T03:08:28.0000000Z</dcterms:created>
  <dc:creator>asus</dc:creator>
</cp:coreProperties>
</file>